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sldIdLst>
    <p:sldId id="256" r:id="rId2"/>
    <p:sldId id="277" r:id="rId3"/>
    <p:sldId id="278" r:id="rId4"/>
    <p:sldId id="257" r:id="rId5"/>
    <p:sldId id="266" r:id="rId6"/>
    <p:sldId id="260" r:id="rId7"/>
    <p:sldId id="261" r:id="rId8"/>
    <p:sldId id="262" r:id="rId9"/>
    <p:sldId id="263" r:id="rId10"/>
    <p:sldId id="264" r:id="rId11"/>
    <p:sldId id="265" r:id="rId12"/>
    <p:sldId id="305" r:id="rId13"/>
    <p:sldId id="270" r:id="rId14"/>
    <p:sldId id="271" r:id="rId15"/>
    <p:sldId id="300" r:id="rId16"/>
    <p:sldId id="274" r:id="rId17"/>
    <p:sldId id="275" r:id="rId18"/>
    <p:sldId id="276" r:id="rId19"/>
    <p:sldId id="287" r:id="rId20"/>
    <p:sldId id="281" r:id="rId21"/>
    <p:sldId id="291" r:id="rId22"/>
    <p:sldId id="292" r:id="rId23"/>
    <p:sldId id="293" r:id="rId24"/>
    <p:sldId id="294" r:id="rId25"/>
    <p:sldId id="295" r:id="rId26"/>
    <p:sldId id="296" r:id="rId27"/>
    <p:sldId id="297" r:id="rId28"/>
    <p:sldId id="288" r:id="rId29"/>
    <p:sldId id="269" r:id="rId30"/>
    <p:sldId id="289" r:id="rId31"/>
    <p:sldId id="290" r:id="rId32"/>
    <p:sldId id="280" r:id="rId33"/>
    <p:sldId id="284" r:id="rId34"/>
    <p:sldId id="285" r:id="rId35"/>
    <p:sldId id="286" r:id="rId36"/>
    <p:sldId id="301" r:id="rId37"/>
    <p:sldId id="302" r:id="rId38"/>
    <p:sldId id="303" r:id="rId39"/>
    <p:sldId id="304"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702" autoAdjust="0"/>
  </p:normalViewPr>
  <p:slideViewPr>
    <p:cSldViewPr>
      <p:cViewPr varScale="1">
        <p:scale>
          <a:sx n="108" d="100"/>
          <a:sy n="108" d="100"/>
        </p:scale>
        <p:origin x="1224"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D6877-A441-4CC2-8939-4C8E60A7C865}" type="datetimeFigureOut">
              <a:rPr lang="fr-FR" smtClean="0"/>
              <a:pPr/>
              <a:t>11/04/2019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CA322-F0DF-497E-B6A0-CCE84EB3D414}" type="slidenum">
              <a:rPr lang="fr-FR" smtClean="0"/>
              <a:pPr/>
              <a:t>‹N°›</a:t>
            </a:fld>
            <a:endParaRPr lang="fr-FR"/>
          </a:p>
        </p:txBody>
      </p:sp>
    </p:spTree>
    <p:extLst>
      <p:ext uri="{BB962C8B-B14F-4D97-AF65-F5344CB8AC3E}">
        <p14:creationId xmlns:p14="http://schemas.microsoft.com/office/powerpoint/2010/main" val="399757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BA785-AB90-4F6B-A0D1-4CBC8B655FCB}" type="slidenum">
              <a:rPr lang="en-US"/>
              <a:pPr/>
              <a:t>4</a:t>
            </a:fld>
            <a:endParaRPr lang="en-US"/>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r>
              <a:rPr lang="fr-FR"/>
              <a:t>150 millions de capteurs * 40 millions par seconde</a:t>
            </a:r>
          </a:p>
          <a:p>
            <a:r>
              <a:rPr lang="fr-FR"/>
              <a:t>~700 Mo/s </a:t>
            </a:r>
            <a:r>
              <a:rPr lang="fr-FR">
                <a:sym typeface="Wingdings" pitchFamily="2" charset="2"/>
              </a:rPr>
              <a:t> 15 000 000 Go par an</a:t>
            </a:r>
          </a:p>
          <a:p>
            <a:r>
              <a:rPr lang="fr-FR">
                <a:sym typeface="Wingdings" pitchFamily="2" charset="2"/>
              </a:rPr>
              <a:t>Atlas 320 Mo/s</a:t>
            </a:r>
          </a:p>
          <a:p>
            <a:endParaRPr lang="fr-FR">
              <a:sym typeface="Wingdings" pitchFamily="2" charset="2"/>
            </a:endParaRPr>
          </a:p>
          <a:p>
            <a:r>
              <a:rPr lang="fr-FR">
                <a:sym typeface="Wingdings" pitchFamily="2" charset="2"/>
              </a:rPr>
              <a:t>120 MW ~ equivalent canton de geneve =&gt; 20 millions d’euros par ans</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51868-4C07-D845-97D4-E192B56EAD85}" type="slidenum">
              <a:rPr lang="fr-FR"/>
              <a:pPr/>
              <a:t>12</a:t>
            </a:fld>
            <a:endParaRPr lang="fr-FR"/>
          </a:p>
        </p:txBody>
      </p:sp>
      <p:sp>
        <p:nvSpPr>
          <p:cNvPr id="1072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72131" name="Rectangle 3"/>
          <p:cNvSpPr>
            <a:spLocks noGrp="1" noChangeArrowheads="1"/>
          </p:cNvSpPr>
          <p:nvPr>
            <p:ph type="body" idx="1"/>
          </p:nvPr>
        </p:nvSpPr>
        <p:spPr/>
        <p:txBody>
          <a:bodyPr/>
          <a:lstStyle/>
          <a:p>
            <a:pPr>
              <a:spcBef>
                <a:spcPct val="0"/>
              </a:spcBef>
            </a:pPr>
            <a:r>
              <a:rPr lang="fr-FR"/>
              <a:t>Le détecteur ATLAS~100 millions de pixel</a:t>
            </a:r>
          </a:p>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98077-ED0A-E243-AB4B-6D2263C97261}" type="slidenum">
              <a:rPr lang="fr-FR"/>
              <a:pPr/>
              <a:t>22</a:t>
            </a:fld>
            <a:endParaRPr lang="fr-FR"/>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Animation</a:t>
            </a:r>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25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Animation</a:t>
            </a:r>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26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Animation</a:t>
            </a:r>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27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542B5-0F6D-B348-BC8A-695042ACE538}" type="slidenum">
              <a:rPr lang="en-US"/>
              <a:pPr/>
              <a:t>39</a:t>
            </a:fld>
            <a:endParaRPr lang="en-US"/>
          </a:p>
        </p:txBody>
      </p:sp>
      <p:sp>
        <p:nvSpPr>
          <p:cNvPr id="114690" name="Rectangle 2"/>
          <p:cNvSpPr>
            <a:spLocks noGrp="1" noRot="1" noChangeAspect="1" noChangeArrowheads="1" noTextEdit="1"/>
          </p:cNvSpPr>
          <p:nvPr>
            <p:ph type="sldImg"/>
          </p:nvPr>
        </p:nvSpPr>
        <p:spPr>
          <a:xfrm>
            <a:off x="1143000" y="685800"/>
            <a:ext cx="4572000" cy="3429000"/>
          </a:xfrm>
          <a:ln/>
        </p:spPr>
      </p:sp>
      <p:sp>
        <p:nvSpPr>
          <p:cNvPr id="114691"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CB0BB26C-4695-4BDA-9A69-8E7FC705B827}" type="datetime1">
              <a:rPr lang="fr-FR" smtClean="0"/>
              <a:t>11/04/2019</a:t>
            </a:fld>
            <a:endParaRPr lang="fr-F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D8451D5-792E-47DF-91F6-4276D231AFCB}" type="datetime1">
              <a:rPr lang="fr-FR" smtClean="0"/>
              <a:t>11/04/2019</a:t>
            </a:fld>
            <a:endParaRPr lang="fr-F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6DEFA8F-2FDB-4FA1-A9D1-1C9F8F514980}" type="datetime1">
              <a:rPr lang="fr-FR" smtClean="0"/>
              <a:t>11/04/2019</a:t>
            </a:fld>
            <a:endParaRPr lang="fr-F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95841" y="1"/>
            <a:ext cx="8621280" cy="717195"/>
          </a:xfrm>
        </p:spPr>
        <p:txBody>
          <a:bodyPr/>
          <a:lstStyle/>
          <a:p>
            <a:r>
              <a:rPr lang="fr-FR"/>
              <a:t>Cliquez pour modifier le style du titre</a:t>
            </a:r>
          </a:p>
        </p:txBody>
      </p:sp>
      <p:sp>
        <p:nvSpPr>
          <p:cNvPr id="3" name="Espace réservé du tableau 2"/>
          <p:cNvSpPr>
            <a:spLocks noGrp="1"/>
          </p:cNvSpPr>
          <p:nvPr>
            <p:ph type="tbl" idx="1"/>
          </p:nvPr>
        </p:nvSpPr>
        <p:spPr>
          <a:xfrm>
            <a:off x="391680" y="1012427"/>
            <a:ext cx="8347680" cy="4746738"/>
          </a:xfrm>
        </p:spPr>
        <p:txBody>
          <a:bodyPr/>
          <a:lstStyle/>
          <a:p>
            <a:pPr lvl="0"/>
            <a:r>
              <a:rPr lang="fr-FR" noProof="0"/>
              <a:t>Cliquez sur l'icône pour ajouter un tableau</a:t>
            </a:r>
          </a:p>
        </p:txBody>
      </p:sp>
      <p:sp>
        <p:nvSpPr>
          <p:cNvPr id="4" name="Rectangle 3"/>
          <p:cNvSpPr>
            <a:spLocks noGrp="1" noChangeArrowheads="1"/>
          </p:cNvSpPr>
          <p:nvPr>
            <p:ph type="dt" idx="10"/>
          </p:nvPr>
        </p:nvSpPr>
        <p:spPr>
          <a:ln/>
        </p:spPr>
        <p:txBody>
          <a:bodyPr/>
          <a:lstStyle>
            <a:lvl1pPr>
              <a:defRPr/>
            </a:lvl1pPr>
          </a:lstStyle>
          <a:p>
            <a:fld id="{596CD8A9-28BB-4866-BBEE-16E20E26F9AC}" type="datetime1">
              <a:rPr lang="fr-FR" smtClean="0"/>
              <a:t>11/04/2019</a:t>
            </a:fld>
            <a:endParaRPr lang="fr-FR"/>
          </a:p>
        </p:txBody>
      </p:sp>
      <p:sp>
        <p:nvSpPr>
          <p:cNvPr id="5" name="Rectangle 4"/>
          <p:cNvSpPr>
            <a:spLocks noGrp="1" noChangeArrowheads="1"/>
          </p:cNvSpPr>
          <p:nvPr>
            <p:ph type="ftr" idx="11"/>
          </p:nvPr>
        </p:nvSpPr>
        <p:spPr>
          <a:ln/>
        </p:spPr>
        <p:txBody>
          <a:bodyPr/>
          <a:lstStyle>
            <a:lvl1pPr>
              <a:defRPr/>
            </a:lvl1pPr>
          </a:lstStyle>
          <a:p>
            <a:r>
              <a:rPr lang="fr-FR"/>
              <a:t>MasterClasses 2015</a:t>
            </a:r>
          </a:p>
        </p:txBody>
      </p:sp>
      <p:sp>
        <p:nvSpPr>
          <p:cNvPr id="6" name="Rectangle 5"/>
          <p:cNvSpPr>
            <a:spLocks noGrp="1" noChangeArrowheads="1"/>
          </p:cNvSpPr>
          <p:nvPr>
            <p:ph type="sldNum" idx="12"/>
          </p:nvPr>
        </p:nvSpPr>
        <p:spPr>
          <a:ln/>
        </p:spPr>
        <p:txBody>
          <a:bodyPr/>
          <a:lstStyle>
            <a:lvl1pPr>
              <a:defRPr/>
            </a:lvl1pPr>
          </a:lstStyle>
          <a:p>
            <a:fld id="{C87FFD17-4B23-42F6-9F7E-E566978288E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a:t>Cliquez pour modifier le style du titre</a:t>
            </a:r>
            <a:endParaRPr lang="fr-FR" dirty="0"/>
          </a:p>
        </p:txBody>
      </p:sp>
      <p:sp>
        <p:nvSpPr>
          <p:cNvPr id="3" name="Espace réservé du contenu 2"/>
          <p:cNvSpPr>
            <a:spLocks noGrp="1"/>
          </p:cNvSpPr>
          <p:nvPr>
            <p:ph idx="1"/>
          </p:nvPr>
        </p:nvSpPr>
        <p:spPr>
          <a:xfrm>
            <a:off x="457200" y="1340768"/>
            <a:ext cx="8229600" cy="47853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lvl1pPr>
              <a:defRPr>
                <a:solidFill>
                  <a:schemeClr val="tx1"/>
                </a:solidFill>
              </a:defRPr>
            </a:lvl1pPr>
          </a:lstStyle>
          <a:p>
            <a:fld id="{BB3D693A-EA15-4A1A-9F81-B4E18F3C7451}" type="datetime1">
              <a:rPr lang="fr-FR" smtClean="0"/>
              <a:t>11/04/2019</a:t>
            </a:fld>
            <a:endParaRPr lang="fr-FR"/>
          </a:p>
        </p:txBody>
      </p:sp>
      <p:sp>
        <p:nvSpPr>
          <p:cNvPr id="5" name="Espace réservé du pied de page 4"/>
          <p:cNvSpPr>
            <a:spLocks noGrp="1"/>
          </p:cNvSpPr>
          <p:nvPr>
            <p:ph type="ftr" sz="quarter" idx="11"/>
          </p:nvPr>
        </p:nvSpPr>
        <p:spPr>
          <a:xfrm>
            <a:off x="3124200" y="6520259"/>
            <a:ext cx="2895600" cy="365125"/>
          </a:xfrm>
        </p:spPr>
        <p:txBody>
          <a:bodyPr/>
          <a:lstStyle/>
          <a:p>
            <a:r>
              <a:rPr lang="fr-FR"/>
              <a:t>MasterClasses 2015</a:t>
            </a:r>
          </a:p>
        </p:txBody>
      </p:sp>
      <p:sp>
        <p:nvSpPr>
          <p:cNvPr id="6" name="Espace réservé du numéro de diapositive 5"/>
          <p:cNvSpPr>
            <a:spLocks noGrp="1"/>
          </p:cNvSpPr>
          <p:nvPr>
            <p:ph type="sldNum" sz="quarter" idx="12"/>
          </p:nvPr>
        </p:nvSpPr>
        <p:spPr>
          <a:xfrm>
            <a:off x="6902896" y="6520259"/>
            <a:ext cx="2133600" cy="365125"/>
          </a:xfrm>
        </p:spPr>
        <p:txBody>
          <a:bodyPr/>
          <a:lstStyle>
            <a:lvl1pPr>
              <a:defRPr b="1">
                <a:solidFill>
                  <a:schemeClr val="tx1"/>
                </a:solidFill>
              </a:defRPr>
            </a:lvl1pPr>
          </a:lstStyle>
          <a:p>
            <a:fld id="{C87FFD17-4B23-42F6-9F7E-E566978288E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rmAutofit/>
          </a:bodyPr>
          <a:lstStyle>
            <a:lvl1pPr algn="l">
              <a:defRPr sz="3600" b="1" cap="none" spc="50">
                <a:ln w="12700" cmpd="sng">
                  <a:solidFill>
                    <a:schemeClr val="accent6">
                      <a:satMod val="120000"/>
                      <a:shade val="80000"/>
                    </a:schemeClr>
                  </a:solidFill>
                  <a:prstDash val="solid"/>
                </a:ln>
                <a:solidFill>
                  <a:srgbClr val="FF0000"/>
                </a:solidFill>
                <a:effectLst>
                  <a:glow rad="228600">
                    <a:schemeClr val="accent6">
                      <a:satMod val="175000"/>
                      <a:alpha val="40000"/>
                    </a:schemeClr>
                  </a:glow>
                </a:effectLst>
              </a:defRPr>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FAA3537-DE25-4DA6-9280-ED958F798BB1}" type="datetime1">
              <a:rPr lang="fr-FR" smtClean="0"/>
              <a:t>11/04/2019</a:t>
            </a:fld>
            <a:endParaRPr lang="fr-F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2888981-3556-48FE-B8A9-4E91F214E69E}" type="datetime1">
              <a:rPr lang="fr-FR" smtClean="0"/>
              <a:t>11/04/2019</a:t>
            </a:fld>
            <a:endParaRPr lang="fr-FR"/>
          </a:p>
        </p:txBody>
      </p:sp>
      <p:sp>
        <p:nvSpPr>
          <p:cNvPr id="6" name="Espace réservé du pied de page 5"/>
          <p:cNvSpPr>
            <a:spLocks noGrp="1"/>
          </p:cNvSpPr>
          <p:nvPr>
            <p:ph type="ftr" sz="quarter" idx="11"/>
          </p:nvPr>
        </p:nvSpPr>
        <p:spPr/>
        <p:txBody>
          <a:bodyPr/>
          <a:lstStyle/>
          <a:p>
            <a:r>
              <a:rPr lang="fr-FR"/>
              <a:t>MasterClasses 2015</a:t>
            </a: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
        <p:nvSpPr>
          <p:cNvPr id="8"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a:t>Cliquez pour modifier le style du titre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a:t>Cliquez pour modifier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4F52FC0-876C-4824-8541-0A34EE8E602E}" type="datetime1">
              <a:rPr lang="fr-FR" smtClean="0"/>
              <a:t>11/04/2019</a:t>
            </a:fld>
            <a:endParaRPr lang="fr-FR"/>
          </a:p>
        </p:txBody>
      </p:sp>
      <p:sp>
        <p:nvSpPr>
          <p:cNvPr id="8" name="Espace réservé du pied de page 7"/>
          <p:cNvSpPr>
            <a:spLocks noGrp="1"/>
          </p:cNvSpPr>
          <p:nvPr>
            <p:ph type="ftr" sz="quarter" idx="11"/>
          </p:nvPr>
        </p:nvSpPr>
        <p:spPr/>
        <p:txBody>
          <a:bodyPr/>
          <a:lstStyle/>
          <a:p>
            <a:r>
              <a:rPr lang="fr-FR"/>
              <a:t>MasterClasses 2015</a:t>
            </a:r>
          </a:p>
        </p:txBody>
      </p:sp>
      <p:sp>
        <p:nvSpPr>
          <p:cNvPr id="9" name="Espace réservé du numéro de diapositive 8"/>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B7DF1DDE-EC22-4E56-8EB8-FB987679EBC0}" type="datetime1">
              <a:rPr lang="fr-FR" smtClean="0"/>
              <a:t>11/04/2019</a:t>
            </a:fld>
            <a:endParaRPr lang="fr-FR"/>
          </a:p>
        </p:txBody>
      </p:sp>
      <p:sp>
        <p:nvSpPr>
          <p:cNvPr id="4" name="Espace réservé du pied de page 3"/>
          <p:cNvSpPr>
            <a:spLocks noGrp="1"/>
          </p:cNvSpPr>
          <p:nvPr>
            <p:ph type="ftr" sz="quarter" idx="11"/>
          </p:nvPr>
        </p:nvSpPr>
        <p:spPr/>
        <p:txBody>
          <a:bodyPr/>
          <a:lstStyle/>
          <a:p>
            <a:r>
              <a:rPr lang="fr-FR"/>
              <a:t>MasterClasses 2015</a:t>
            </a: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2DDC22-1805-4152-9211-CC3AD9DA560E}" type="datetime1">
              <a:rPr lang="fr-FR" smtClean="0"/>
              <a:t>11/04/2019</a:t>
            </a:fld>
            <a:endParaRPr lang="fr-FR"/>
          </a:p>
        </p:txBody>
      </p:sp>
      <p:sp>
        <p:nvSpPr>
          <p:cNvPr id="3" name="Espace réservé du pied de page 2"/>
          <p:cNvSpPr>
            <a:spLocks noGrp="1"/>
          </p:cNvSpPr>
          <p:nvPr>
            <p:ph type="ftr" sz="quarter" idx="11"/>
          </p:nvPr>
        </p:nvSpPr>
        <p:spPr/>
        <p:txBody>
          <a:bodyPr/>
          <a:lstStyle/>
          <a:p>
            <a:r>
              <a:rPr lang="fr-FR"/>
              <a:t>MasterClasses 2015</a:t>
            </a:r>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1764D1A-8CE0-4AA1-A873-2992060011D7}" type="datetime1">
              <a:rPr lang="fr-FR" smtClean="0"/>
              <a:t>11/04/2019</a:t>
            </a:fld>
            <a:endParaRPr lang="fr-FR"/>
          </a:p>
        </p:txBody>
      </p:sp>
      <p:sp>
        <p:nvSpPr>
          <p:cNvPr id="6" name="Espace réservé du pied de page 5"/>
          <p:cNvSpPr>
            <a:spLocks noGrp="1"/>
          </p:cNvSpPr>
          <p:nvPr>
            <p:ph type="ftr" sz="quarter" idx="11"/>
          </p:nvPr>
        </p:nvSpPr>
        <p:spPr/>
        <p:txBody>
          <a:bodyPr/>
          <a:lstStyle/>
          <a:p>
            <a:r>
              <a:rPr lang="fr-FR"/>
              <a:t>MasterClasses 2015</a:t>
            </a: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07CFD69-67C6-430D-A63C-7AB6F3C5C2DC}" type="datetime1">
              <a:rPr lang="fr-FR" smtClean="0"/>
              <a:t>11/04/2019</a:t>
            </a:fld>
            <a:endParaRPr lang="fr-FR"/>
          </a:p>
        </p:txBody>
      </p:sp>
      <p:sp>
        <p:nvSpPr>
          <p:cNvPr id="6" name="Espace réservé du pied de page 5"/>
          <p:cNvSpPr>
            <a:spLocks noGrp="1"/>
          </p:cNvSpPr>
          <p:nvPr>
            <p:ph type="ftr" sz="quarter" idx="11"/>
          </p:nvPr>
        </p:nvSpPr>
        <p:spPr/>
        <p:txBody>
          <a:bodyPr/>
          <a:lstStyle/>
          <a:p>
            <a:r>
              <a:rPr lang="fr-FR"/>
              <a:t>MasterClasses 2015</a:t>
            </a: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0000"/>
            <a:lum/>
          </a:blip>
          <a:srcRect/>
          <a:stretch>
            <a:fillRect l="-20000" r="-20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512" y="-27384"/>
            <a:ext cx="8229600" cy="114300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tx1"/>
                </a:solidFill>
              </a:defRPr>
            </a:lvl1pPr>
          </a:lstStyle>
          <a:p>
            <a:fld id="{34FBB875-2AFB-458E-916D-818E57ECD8D0}" type="datetime1">
              <a:rPr lang="fr-FR" smtClean="0"/>
              <a:t>11/04/2019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MasterClasses 2015</a:t>
            </a:r>
          </a:p>
        </p:txBody>
      </p:sp>
      <p:sp>
        <p:nvSpPr>
          <p:cNvPr id="6" name="Espace réservé du numéro de diapositive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C87FFD17-4B23-42F6-9F7E-E566978288E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Users/rousseau/higgsSigma5.gif" TargetMode="External"/><Relationship Id="rId1" Type="http://schemas.microsoft.com/office/2007/relationships/media" Target="file://localhost/Users/rousseau/higgsSigma5.gif" TargetMode="External"/><Relationship Id="rId5" Type="http://schemas.openxmlformats.org/officeDocument/2006/relationships/image" Target="../media/image23.png"/><Relationship Id="rId4"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Users/rousseau/higgsBkg1.gif" TargetMode="External"/><Relationship Id="rId1" Type="http://schemas.microsoft.com/office/2007/relationships/media" Target="file://localhost/Users/rousseau/higgsBkg1.gif" TargetMode="External"/><Relationship Id="rId5" Type="http://schemas.openxmlformats.org/officeDocument/2006/relationships/image" Target="../media/image24.png"/><Relationship Id="rId4"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Users/rousseau/higgsstat5.gif" TargetMode="External"/><Relationship Id="rId1" Type="http://schemas.microsoft.com/office/2007/relationships/media" Target="file://localhost/Users/rousseau/higgsstat5.gif" TargetMode="External"/><Relationship Id="rId5" Type="http://schemas.openxmlformats.org/officeDocument/2006/relationships/image" Target="../media/image25.png"/><Relationship Id="rId4"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atlas.physicsmasterclasses.org/fr/wpath_teilchenid1.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0" y="3886200"/>
            <a:ext cx="9144000" cy="2783160"/>
          </a:xfrm>
        </p:spPr>
        <p:txBody>
          <a:bodyPr>
            <a:normAutofit lnSpcReduction="10000"/>
          </a:bodyPr>
          <a:lstStyle/>
          <a:p>
            <a:r>
              <a:rPr lang="fr-FR" err="1">
                <a:solidFill>
                  <a:schemeClr val="tx1"/>
                </a:solidFill>
              </a:rPr>
              <a:t>Masterclasses</a:t>
            </a:r>
            <a:r>
              <a:rPr lang="fr-FR">
                <a:solidFill>
                  <a:schemeClr val="tx1"/>
                </a:solidFill>
              </a:rPr>
              <a:t> 2015</a:t>
            </a:r>
            <a:endParaRPr lang="fr-FR" dirty="0">
              <a:solidFill>
                <a:schemeClr val="tx1"/>
              </a:solidFill>
            </a:endParaRPr>
          </a:p>
          <a:p>
            <a:endParaRPr lang="fr-FR" dirty="0">
              <a:solidFill>
                <a:schemeClr val="tx1"/>
              </a:solidFill>
            </a:endParaRPr>
          </a:p>
          <a:p>
            <a:endParaRPr lang="fr-FR" dirty="0">
              <a:solidFill>
                <a:schemeClr val="tx1"/>
              </a:solidFill>
            </a:endParaRPr>
          </a:p>
          <a:p>
            <a:r>
              <a:rPr lang="fr-FR" dirty="0">
                <a:solidFill>
                  <a:schemeClr val="tx1"/>
                </a:solidFill>
              </a:rPr>
              <a:t>N. Arnaud, N. Lorenzo-Martinez, N</a:t>
            </a:r>
            <a:r>
              <a:rPr lang="fr-FR">
                <a:solidFill>
                  <a:schemeClr val="tx1"/>
                </a:solidFill>
              </a:rPr>
              <a:t>. Makovec, E. Scifo</a:t>
            </a:r>
          </a:p>
          <a:p>
            <a:r>
              <a:rPr lang="fr-FR">
                <a:solidFill>
                  <a:schemeClr val="tx1"/>
                </a:solidFill>
              </a:rPr>
              <a:t>Laboratoire de l’Accélérateur Linéaire</a:t>
            </a:r>
            <a:endParaRPr lang="fr-FR" dirty="0">
              <a:solidFill>
                <a:schemeClr val="tx1"/>
              </a:solidFill>
            </a:endParaRPr>
          </a:p>
        </p:txBody>
      </p:sp>
      <p:sp>
        <p:nvSpPr>
          <p:cNvPr id="4" name="Titre 1"/>
          <p:cNvSpPr txBox="1">
            <a:spLocks/>
          </p:cNvSpPr>
          <p:nvPr/>
        </p:nvSpPr>
        <p:spPr>
          <a:xfrm>
            <a:off x="722313" y="1628800"/>
            <a:ext cx="7772400" cy="1362075"/>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rPr>
              <a:t>Détecter les particules : </a:t>
            </a:r>
            <a:br>
              <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rPr>
            </a:br>
            <a:r>
              <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rPr>
              <a:t>exemple d’ATLAS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0"/>
            <a:ext cx="8375848" cy="519113"/>
          </a:xfrm>
        </p:spPr>
        <p:txBody>
          <a:bodyPr>
            <a:normAutofit fontScale="90000"/>
          </a:bodyPr>
          <a:lstStyle/>
          <a:p>
            <a:r>
              <a:rPr lang="en-US" dirty="0"/>
              <a:t>Comment </a:t>
            </a:r>
            <a:r>
              <a:rPr lang="en-US" dirty="0" err="1"/>
              <a:t>voit</a:t>
            </a:r>
            <a:r>
              <a:rPr lang="en-US" dirty="0"/>
              <a:t>-on les </a:t>
            </a:r>
            <a:r>
              <a:rPr lang="en-US"/>
              <a:t>traces dans </a:t>
            </a:r>
            <a:r>
              <a:rPr lang="en-US" dirty="0"/>
              <a:t>ATLAS ?</a:t>
            </a:r>
          </a:p>
        </p:txBody>
      </p:sp>
      <p:sp>
        <p:nvSpPr>
          <p:cNvPr id="93187" name="Rectangle 3"/>
          <p:cNvSpPr>
            <a:spLocks noGrp="1" noChangeArrowheads="1"/>
          </p:cNvSpPr>
          <p:nvPr>
            <p:ph idx="1"/>
          </p:nvPr>
        </p:nvSpPr>
        <p:spPr>
          <a:xfrm>
            <a:off x="179512" y="1340768"/>
            <a:ext cx="2448272" cy="4785395"/>
          </a:xfrm>
        </p:spPr>
        <p:txBody>
          <a:bodyPr>
            <a:normAutofit/>
          </a:bodyPr>
          <a:lstStyle/>
          <a:p>
            <a:r>
              <a:rPr lang="fr-FR" sz="2000" b="1" dirty="0"/>
              <a:t>Ce que vous </a:t>
            </a:r>
            <a:br>
              <a:rPr lang="fr-FR" sz="2000" b="1" dirty="0"/>
            </a:br>
            <a:r>
              <a:rPr lang="fr-FR" sz="2000" b="1" dirty="0"/>
              <a:t>allez voir sur </a:t>
            </a:r>
            <a:br>
              <a:rPr lang="fr-FR" sz="2000" b="1" dirty="0"/>
            </a:br>
            <a:r>
              <a:rPr lang="fr-FR" sz="2000" b="1" dirty="0"/>
              <a:t>vos écrans </a:t>
            </a:r>
            <a:br>
              <a:rPr lang="fr-FR" sz="2000" b="1" dirty="0"/>
            </a:br>
            <a:r>
              <a:rPr lang="fr-FR" sz="2000" b="1" dirty="0"/>
              <a:t>dans ce TP </a:t>
            </a:r>
            <a:r>
              <a:rPr lang="fr-FR" sz="2000" dirty="0"/>
              <a:t>:</a:t>
            </a:r>
          </a:p>
          <a:p>
            <a:endParaRPr lang="fr-FR" sz="2000" dirty="0"/>
          </a:p>
          <a:p>
            <a:endParaRPr lang="fr-FR" sz="2000" dirty="0"/>
          </a:p>
          <a:p>
            <a:r>
              <a:rPr lang="fr-FR" sz="2000" dirty="0"/>
              <a:t>Vue de face</a:t>
            </a:r>
          </a:p>
          <a:p>
            <a:endParaRPr lang="fr-FR" sz="2000" dirty="0"/>
          </a:p>
          <a:p>
            <a:r>
              <a:rPr lang="fr-FR" sz="2000" dirty="0"/>
              <a:t>Vue de côté</a:t>
            </a:r>
          </a:p>
        </p:txBody>
      </p:sp>
      <p:pic>
        <p:nvPicPr>
          <p:cNvPr id="93188" name="Picture 4" descr="elektron1"/>
          <p:cNvPicPr>
            <a:picLocks noChangeAspect="1" noChangeArrowheads="1"/>
          </p:cNvPicPr>
          <p:nvPr/>
        </p:nvPicPr>
        <p:blipFill>
          <a:blip r:embed="rId2" cstate="print"/>
          <a:srcRect/>
          <a:stretch>
            <a:fillRect/>
          </a:stretch>
        </p:blipFill>
        <p:spPr bwMode="auto">
          <a:xfrm>
            <a:off x="2843808" y="620688"/>
            <a:ext cx="5760640" cy="6108278"/>
          </a:xfrm>
          <a:prstGeom prst="rect">
            <a:avLst/>
          </a:prstGeom>
          <a:noFill/>
        </p:spPr>
      </p:pic>
      <p:sp>
        <p:nvSpPr>
          <p:cNvPr id="6" name="Espace réservé du pied de page 5"/>
          <p:cNvSpPr>
            <a:spLocks noGrp="1"/>
          </p:cNvSpPr>
          <p:nvPr>
            <p:ph type="ftr" sz="quarter" idx="11"/>
          </p:nvPr>
        </p:nvSpPr>
        <p:spPr/>
        <p:txBody>
          <a:bodyPr/>
          <a:lstStyle/>
          <a:p>
            <a:r>
              <a:rPr lang="fr-FR"/>
              <a:t>MasterClasses 2015</a:t>
            </a:r>
          </a:p>
        </p:txBody>
      </p:sp>
      <p:cxnSp>
        <p:nvCxnSpPr>
          <p:cNvPr id="8" name="Connecteur droit avec flèche 7"/>
          <p:cNvCxnSpPr/>
          <p:nvPr/>
        </p:nvCxnSpPr>
        <p:spPr>
          <a:xfrm flipV="1">
            <a:off x="1979712" y="2780928"/>
            <a:ext cx="1152128" cy="5040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979712" y="4077072"/>
            <a:ext cx="1152128" cy="6480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10</a:t>
            </a:fld>
            <a:endParaRPr lang="fr-F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0"/>
            <a:ext cx="8382000" cy="519113"/>
          </a:xfrm>
        </p:spPr>
        <p:txBody>
          <a:bodyPr>
            <a:normAutofit fontScale="90000"/>
          </a:bodyPr>
          <a:lstStyle/>
          <a:p>
            <a:r>
              <a:rPr lang="en-US" dirty="0"/>
              <a:t>Comment </a:t>
            </a:r>
            <a:r>
              <a:rPr lang="en-US" dirty="0" err="1"/>
              <a:t>voit</a:t>
            </a:r>
            <a:r>
              <a:rPr lang="en-US" dirty="0"/>
              <a:t>-on les traces </a:t>
            </a:r>
            <a:r>
              <a:rPr lang="en-US" dirty="0" err="1"/>
              <a:t>dans</a:t>
            </a:r>
            <a:r>
              <a:rPr lang="en-US" dirty="0"/>
              <a:t> ATLAS ?</a:t>
            </a:r>
          </a:p>
        </p:txBody>
      </p:sp>
      <p:sp>
        <p:nvSpPr>
          <p:cNvPr id="92163" name="Rectangle 3"/>
          <p:cNvSpPr>
            <a:spLocks noGrp="1" noChangeArrowheads="1"/>
          </p:cNvSpPr>
          <p:nvPr>
            <p:ph idx="1"/>
          </p:nvPr>
        </p:nvSpPr>
        <p:spPr/>
        <p:txBody>
          <a:bodyPr/>
          <a:lstStyle/>
          <a:p>
            <a:endParaRPr lang="fr-FR"/>
          </a:p>
        </p:txBody>
      </p:sp>
      <p:pic>
        <p:nvPicPr>
          <p:cNvPr id="92165" name="Picture 5" descr="elektron2"/>
          <p:cNvPicPr>
            <a:picLocks noChangeAspect="1" noChangeArrowheads="1"/>
          </p:cNvPicPr>
          <p:nvPr/>
        </p:nvPicPr>
        <p:blipFill>
          <a:blip r:embed="rId2" cstate="print"/>
          <a:srcRect/>
          <a:stretch>
            <a:fillRect/>
          </a:stretch>
        </p:blipFill>
        <p:spPr bwMode="auto">
          <a:xfrm>
            <a:off x="1306513" y="693738"/>
            <a:ext cx="6070600" cy="6164262"/>
          </a:xfrm>
          <a:prstGeom prst="rect">
            <a:avLst/>
          </a:prstGeom>
          <a:noFill/>
        </p:spPr>
      </p:pic>
      <p:sp>
        <p:nvSpPr>
          <p:cNvPr id="6" name="Espace réservé du pied de page 5"/>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11</a:t>
            </a:fld>
            <a:endParaRPr lang="fr-F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2"/>
          <p:cNvSpPr>
            <a:spLocks noGrp="1"/>
          </p:cNvSpPr>
          <p:nvPr>
            <p:ph type="sldNum" sz="quarter" idx="10"/>
          </p:nvPr>
        </p:nvSpPr>
        <p:spPr/>
        <p:txBody>
          <a:bodyPr/>
          <a:lstStyle/>
          <a:p>
            <a:fld id="{BB660189-E142-C647-AA7A-C180CF38FFF5}" type="slidenum">
              <a:rPr lang="fr-FR"/>
              <a:pPr/>
              <a:t>12</a:t>
            </a:fld>
            <a:endParaRPr lang="fr-FR"/>
          </a:p>
        </p:txBody>
      </p:sp>
      <p:sp>
        <p:nvSpPr>
          <p:cNvPr id="904194" name="Rectangle 2"/>
          <p:cNvSpPr>
            <a:spLocks noGrp="1" noChangeArrowheads="1"/>
          </p:cNvSpPr>
          <p:nvPr>
            <p:ph type="title"/>
          </p:nvPr>
        </p:nvSpPr>
        <p:spPr>
          <a:xfrm>
            <a:off x="1219201" y="0"/>
            <a:ext cx="5924550" cy="519113"/>
          </a:xfrm>
        </p:spPr>
        <p:txBody>
          <a:bodyPr>
            <a:normAutofit fontScale="90000"/>
          </a:bodyPr>
          <a:lstStyle/>
          <a:p>
            <a:r>
              <a:rPr lang="en-US" dirty="0"/>
              <a:t>Structure d</a:t>
            </a:r>
            <a:r>
              <a:rPr lang="fr-FR" dirty="0"/>
              <a:t>’</a:t>
            </a:r>
            <a:r>
              <a:rPr lang="en-US" dirty="0"/>
              <a:t>un </a:t>
            </a:r>
            <a:r>
              <a:rPr lang="en-US" dirty="0" err="1"/>
              <a:t>détecteur</a:t>
            </a:r>
            <a:endParaRPr lang="en-US" dirty="0"/>
          </a:p>
        </p:txBody>
      </p:sp>
      <p:sp>
        <p:nvSpPr>
          <p:cNvPr id="904195" name="Rectangle 3"/>
          <p:cNvSpPr>
            <a:spLocks noGrp="1" noChangeArrowheads="1"/>
          </p:cNvSpPr>
          <p:nvPr>
            <p:ph type="body" idx="4294967295"/>
          </p:nvPr>
        </p:nvSpPr>
        <p:spPr>
          <a:xfrm>
            <a:off x="0" y="814388"/>
            <a:ext cx="7848600" cy="5586412"/>
          </a:xfrm>
        </p:spPr>
        <p:txBody>
          <a:bodyPr>
            <a:normAutofit lnSpcReduction="10000"/>
          </a:bodyPr>
          <a:lstStyle/>
          <a:p>
            <a:pPr>
              <a:lnSpc>
                <a:spcPct val="90000"/>
              </a:lnSpc>
            </a:pPr>
            <a:r>
              <a:rPr lang="fr-FR" sz="2800">
                <a:solidFill>
                  <a:srgbClr val="FF0000"/>
                </a:solidFill>
                <a:sym typeface="Wingdings" charset="0"/>
              </a:rPr>
              <a:t>Structure en poupée russe</a:t>
            </a:r>
          </a:p>
          <a:p>
            <a:pPr>
              <a:lnSpc>
                <a:spcPct val="90000"/>
              </a:lnSpc>
            </a:pPr>
            <a:endParaRPr lang="fr-FR" sz="2800">
              <a:sym typeface="Wingdings" charset="0"/>
            </a:endParaRPr>
          </a:p>
          <a:p>
            <a:pPr>
              <a:lnSpc>
                <a:spcPct val="90000"/>
              </a:lnSpc>
            </a:pPr>
            <a:r>
              <a:rPr lang="fr-FR" sz="2800">
                <a:solidFill>
                  <a:srgbClr val="FF0000"/>
                </a:solidFill>
                <a:sym typeface="Wingdings" charset="0"/>
              </a:rPr>
              <a:t>Chaque couche a une fonction précise</a:t>
            </a:r>
          </a:p>
          <a:p>
            <a:pPr>
              <a:lnSpc>
                <a:spcPct val="90000"/>
              </a:lnSpc>
            </a:pPr>
            <a:endParaRPr lang="fr-FR" sz="2800">
              <a:solidFill>
                <a:srgbClr val="FF0000"/>
              </a:solidFill>
              <a:sym typeface="Wingdings" charset="0"/>
            </a:endParaRPr>
          </a:p>
          <a:p>
            <a:pPr lvl="1">
              <a:lnSpc>
                <a:spcPct val="90000"/>
              </a:lnSpc>
            </a:pPr>
            <a:r>
              <a:rPr lang="fr-FR">
                <a:solidFill>
                  <a:srgbClr val="0000CC"/>
                </a:solidFill>
                <a:sym typeface="Wingdings" charset="0"/>
              </a:rPr>
              <a:t>Trajectographes</a:t>
            </a:r>
          </a:p>
          <a:p>
            <a:pPr lvl="2">
              <a:lnSpc>
                <a:spcPct val="90000"/>
              </a:lnSpc>
            </a:pPr>
            <a:r>
              <a:rPr lang="fr-FR">
                <a:sym typeface="Symbol" charset="0"/>
              </a:rPr>
              <a:t>Suivent les particules</a:t>
            </a:r>
          </a:p>
          <a:p>
            <a:pPr lvl="2">
              <a:lnSpc>
                <a:spcPct val="90000"/>
              </a:lnSpc>
              <a:buFont typeface="Wingdings" charset="0"/>
              <a:buNone/>
            </a:pPr>
            <a:r>
              <a:rPr lang="fr-FR">
                <a:sym typeface="Symbol" charset="0"/>
              </a:rPr>
              <a:t>   chargées</a:t>
            </a:r>
          </a:p>
          <a:p>
            <a:pPr lvl="2">
              <a:lnSpc>
                <a:spcPct val="90000"/>
              </a:lnSpc>
            </a:pPr>
            <a:endParaRPr lang="fr-FR">
              <a:sym typeface="Wingdings" charset="0"/>
            </a:endParaRPr>
          </a:p>
          <a:p>
            <a:pPr lvl="1">
              <a:lnSpc>
                <a:spcPct val="90000"/>
              </a:lnSpc>
            </a:pPr>
            <a:r>
              <a:rPr lang="fr-FR">
                <a:solidFill>
                  <a:srgbClr val="0000CC"/>
                </a:solidFill>
                <a:sym typeface="Wingdings" charset="0"/>
              </a:rPr>
              <a:t>Calorimètre(s)</a:t>
            </a:r>
          </a:p>
          <a:p>
            <a:pPr lvl="2">
              <a:lnSpc>
                <a:spcPct val="90000"/>
              </a:lnSpc>
            </a:pPr>
            <a:r>
              <a:rPr lang="fr-FR">
                <a:sym typeface="Symbol" charset="0"/>
              </a:rPr>
              <a:t>Mesurent les énergies </a:t>
            </a:r>
          </a:p>
          <a:p>
            <a:pPr lvl="2">
              <a:lnSpc>
                <a:spcPct val="90000"/>
              </a:lnSpc>
              <a:buFont typeface="Wingdings" charset="0"/>
              <a:buNone/>
            </a:pPr>
            <a:r>
              <a:rPr lang="fr-FR">
                <a:sym typeface="Symbol" charset="0"/>
              </a:rPr>
              <a:t>   des particules </a:t>
            </a:r>
          </a:p>
          <a:p>
            <a:pPr lvl="2">
              <a:lnSpc>
                <a:spcPct val="90000"/>
              </a:lnSpc>
              <a:buFont typeface="Wingdings" charset="0"/>
              <a:buNone/>
            </a:pPr>
            <a:r>
              <a:rPr lang="fr-FR">
                <a:sym typeface="Symbol" charset="0"/>
              </a:rPr>
              <a:t>  (sauf muons et neutrinos)</a:t>
            </a:r>
          </a:p>
          <a:p>
            <a:pPr lvl="2">
              <a:lnSpc>
                <a:spcPct val="90000"/>
              </a:lnSpc>
            </a:pPr>
            <a:endParaRPr lang="fr-FR">
              <a:sym typeface="Wingdings" charset="0"/>
            </a:endParaRPr>
          </a:p>
          <a:p>
            <a:pPr lvl="1">
              <a:lnSpc>
                <a:spcPct val="90000"/>
              </a:lnSpc>
            </a:pPr>
            <a:r>
              <a:rPr lang="fr-FR">
                <a:solidFill>
                  <a:srgbClr val="0000CC"/>
                </a:solidFill>
                <a:sym typeface="Wingdings" charset="0"/>
              </a:rPr>
              <a:t>Détecteurs de muons</a:t>
            </a:r>
          </a:p>
          <a:p>
            <a:pPr>
              <a:lnSpc>
                <a:spcPct val="90000"/>
              </a:lnSpc>
            </a:pPr>
            <a:endParaRPr lang="en-US" sz="2800"/>
          </a:p>
        </p:txBody>
      </p:sp>
      <p:grpSp>
        <p:nvGrpSpPr>
          <p:cNvPr id="904196" name="Group 4"/>
          <p:cNvGrpSpPr>
            <a:grpSpLocks/>
          </p:cNvGrpSpPr>
          <p:nvPr/>
        </p:nvGrpSpPr>
        <p:grpSpPr bwMode="auto">
          <a:xfrm>
            <a:off x="4716463" y="2579688"/>
            <a:ext cx="3962400" cy="3886200"/>
            <a:chOff x="750" y="609"/>
            <a:chExt cx="3174" cy="3174"/>
          </a:xfrm>
        </p:grpSpPr>
        <p:sp>
          <p:nvSpPr>
            <p:cNvPr id="904197" name="Oval 5"/>
            <p:cNvSpPr>
              <a:spLocks noChangeArrowheads="1"/>
            </p:cNvSpPr>
            <p:nvPr/>
          </p:nvSpPr>
          <p:spPr bwMode="auto">
            <a:xfrm>
              <a:off x="750" y="609"/>
              <a:ext cx="3174" cy="3174"/>
            </a:xfrm>
            <a:prstGeom prst="ellipse">
              <a:avLst/>
            </a:prstGeom>
            <a:solidFill>
              <a:schemeClr val="tx2"/>
            </a:solidFill>
            <a:ln w="571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198" name="Oval 6"/>
            <p:cNvSpPr>
              <a:spLocks noChangeAspect="1" noChangeArrowheads="1"/>
            </p:cNvSpPr>
            <p:nvPr/>
          </p:nvSpPr>
          <p:spPr bwMode="auto">
            <a:xfrm>
              <a:off x="1454" y="1277"/>
              <a:ext cx="1814" cy="1814"/>
            </a:xfrm>
            <a:prstGeom prst="ellipse">
              <a:avLst/>
            </a:prstGeom>
            <a:solidFill>
              <a:srgbClr val="FF0000"/>
            </a:solidFill>
            <a:ln w="571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199" name="Oval 7"/>
            <p:cNvSpPr>
              <a:spLocks noChangeAspect="1" noChangeArrowheads="1"/>
            </p:cNvSpPr>
            <p:nvPr/>
          </p:nvSpPr>
          <p:spPr bwMode="auto">
            <a:xfrm>
              <a:off x="1791" y="1605"/>
              <a:ext cx="1134" cy="1134"/>
            </a:xfrm>
            <a:prstGeom prst="ellipse">
              <a:avLst/>
            </a:prstGeom>
            <a:solidFill>
              <a:srgbClr val="33CC33"/>
            </a:solidFill>
            <a:ln w="571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200" name="Oval 8"/>
            <p:cNvSpPr>
              <a:spLocks noChangeAspect="1" noChangeArrowheads="1"/>
            </p:cNvSpPr>
            <p:nvPr/>
          </p:nvSpPr>
          <p:spPr bwMode="auto">
            <a:xfrm>
              <a:off x="2016" y="1813"/>
              <a:ext cx="680" cy="680"/>
            </a:xfrm>
            <a:prstGeom prst="ellipse">
              <a:avLst/>
            </a:prstGeom>
            <a:solidFill>
              <a:schemeClr val="tx1"/>
            </a:solidFill>
            <a:ln w="571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grpSp>
      <p:sp>
        <p:nvSpPr>
          <p:cNvPr id="904201" name="Espace réservé du contenu 2"/>
          <p:cNvSpPr>
            <a:spLocks/>
          </p:cNvSpPr>
          <p:nvPr/>
        </p:nvSpPr>
        <p:spPr bwMode="auto">
          <a:xfrm>
            <a:off x="320675" y="750888"/>
            <a:ext cx="7840663" cy="282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65125" indent="-282575">
              <a:spcBef>
                <a:spcPct val="20000"/>
              </a:spcBef>
              <a:buClr>
                <a:srgbClr val="FF0066"/>
              </a:buClr>
              <a:buSzPct val="140000"/>
              <a:buFont typeface="Wingdings" charset="0"/>
              <a:buNone/>
            </a:pPr>
            <a:endParaRPr lang="fr-FR" sz="2200"/>
          </a:p>
        </p:txBody>
      </p:sp>
      <p:sp>
        <p:nvSpPr>
          <p:cNvPr id="904202" name="Text Box 10"/>
          <p:cNvSpPr txBox="1">
            <a:spLocks noChangeArrowheads="1"/>
          </p:cNvSpPr>
          <p:nvPr/>
        </p:nvSpPr>
        <p:spPr bwMode="auto">
          <a:xfrm>
            <a:off x="0" y="5657850"/>
            <a:ext cx="18415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endParaRPr lang="fr-FR" sz="2000"/>
          </a:p>
        </p:txBody>
      </p:sp>
      <p:sp>
        <p:nvSpPr>
          <p:cNvPr id="904203" name="Line 11"/>
          <p:cNvSpPr>
            <a:spLocks noChangeShapeType="1"/>
          </p:cNvSpPr>
          <p:nvPr/>
        </p:nvSpPr>
        <p:spPr bwMode="auto">
          <a:xfrm>
            <a:off x="3810000" y="2895600"/>
            <a:ext cx="25146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
        <p:nvSpPr>
          <p:cNvPr id="904204" name="Line 12"/>
          <p:cNvSpPr>
            <a:spLocks noChangeShapeType="1"/>
          </p:cNvSpPr>
          <p:nvPr/>
        </p:nvSpPr>
        <p:spPr bwMode="auto">
          <a:xfrm>
            <a:off x="3124200" y="4267200"/>
            <a:ext cx="2895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
        <p:nvSpPr>
          <p:cNvPr id="904205" name="Line 13"/>
          <p:cNvSpPr>
            <a:spLocks noChangeShapeType="1"/>
          </p:cNvSpPr>
          <p:nvPr/>
        </p:nvSpPr>
        <p:spPr bwMode="auto">
          <a:xfrm>
            <a:off x="3124200" y="4267200"/>
            <a:ext cx="2514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
        <p:nvSpPr>
          <p:cNvPr id="904206" name="Line 14"/>
          <p:cNvSpPr>
            <a:spLocks noChangeShapeType="1"/>
          </p:cNvSpPr>
          <p:nvPr/>
        </p:nvSpPr>
        <p:spPr bwMode="auto">
          <a:xfrm flipV="1">
            <a:off x="4038600" y="5715000"/>
            <a:ext cx="1066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Tree>
    <p:extLst>
      <p:ext uri="{BB962C8B-B14F-4D97-AF65-F5344CB8AC3E}">
        <p14:creationId xmlns:p14="http://schemas.microsoft.com/office/powerpoint/2010/main" val="2434760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72616" y="-171400"/>
            <a:ext cx="7655768" cy="1052736"/>
          </a:xfrm>
        </p:spPr>
        <p:txBody>
          <a:bodyPr>
            <a:normAutofit fontScale="90000"/>
          </a:bodyPr>
          <a:lstStyle/>
          <a:p>
            <a:r>
              <a:rPr lang="en-US" dirty="0"/>
              <a:t>2) </a:t>
            </a:r>
            <a:r>
              <a:rPr lang="en-US" dirty="0" err="1"/>
              <a:t>Mesure</a:t>
            </a:r>
            <a:r>
              <a:rPr lang="en-US" dirty="0"/>
              <a:t> de </a:t>
            </a:r>
            <a:r>
              <a:rPr lang="en-US" dirty="0" err="1"/>
              <a:t>l’énergie</a:t>
            </a:r>
            <a:r>
              <a:rPr lang="en-US" dirty="0"/>
              <a:t> : </a:t>
            </a:r>
            <a:r>
              <a:rPr lang="en-US" dirty="0" err="1"/>
              <a:t>calorimètres</a:t>
            </a:r>
            <a:endParaRPr lang="en-US" dirty="0"/>
          </a:p>
        </p:txBody>
      </p:sp>
      <p:sp>
        <p:nvSpPr>
          <p:cNvPr id="95235" name="Rectangle 3"/>
          <p:cNvSpPr>
            <a:spLocks noGrp="1" noChangeArrowheads="1"/>
          </p:cNvSpPr>
          <p:nvPr>
            <p:ph idx="1"/>
          </p:nvPr>
        </p:nvSpPr>
        <p:spPr>
          <a:xfrm>
            <a:off x="457200" y="1052736"/>
            <a:ext cx="8229600" cy="5400600"/>
          </a:xfrm>
        </p:spPr>
        <p:txBody>
          <a:bodyPr>
            <a:normAutofit fontScale="62500" lnSpcReduction="20000"/>
          </a:bodyPr>
          <a:lstStyle/>
          <a:p>
            <a:r>
              <a:rPr lang="en-US" dirty="0"/>
              <a:t>Pour </a:t>
            </a:r>
            <a:r>
              <a:rPr lang="en-US" dirty="0" err="1"/>
              <a:t>mesurer</a:t>
            </a:r>
            <a:r>
              <a:rPr lang="en-US" dirty="0"/>
              <a:t> </a:t>
            </a:r>
            <a:r>
              <a:rPr lang="en-US" dirty="0" err="1"/>
              <a:t>l’énergie</a:t>
            </a:r>
            <a:r>
              <a:rPr lang="en-US" dirty="0"/>
              <a:t>, on </a:t>
            </a:r>
            <a:r>
              <a:rPr lang="en-US" dirty="0" err="1"/>
              <a:t>arrête</a:t>
            </a:r>
            <a:r>
              <a:rPr lang="en-US" dirty="0"/>
              <a:t> la </a:t>
            </a:r>
            <a:r>
              <a:rPr lang="en-US" dirty="0" err="1"/>
              <a:t>particule</a:t>
            </a:r>
            <a:r>
              <a:rPr lang="en-US" dirty="0"/>
              <a:t> avec de la </a:t>
            </a:r>
            <a:r>
              <a:rPr lang="en-US" dirty="0" err="1"/>
              <a:t>matière</a:t>
            </a:r>
            <a:r>
              <a:rPr lang="en-US" dirty="0"/>
              <a:t> par</a:t>
            </a:r>
          </a:p>
          <a:p>
            <a:pPr lvl="1"/>
            <a:r>
              <a:rPr lang="en-US" dirty="0" err="1"/>
              <a:t>création</a:t>
            </a:r>
            <a:r>
              <a:rPr lang="en-US" dirty="0"/>
              <a:t> de </a:t>
            </a:r>
            <a:r>
              <a:rPr lang="en-US" dirty="0" err="1"/>
              <a:t>paires</a:t>
            </a:r>
            <a:r>
              <a:rPr lang="en-US" dirty="0"/>
              <a:t> (conversion)  </a:t>
            </a:r>
          </a:p>
          <a:p>
            <a:pPr lvl="1"/>
            <a:r>
              <a:rPr lang="en-US" dirty="0" err="1"/>
              <a:t>rayonnement</a:t>
            </a:r>
            <a:r>
              <a:rPr lang="en-US" dirty="0"/>
              <a:t> (</a:t>
            </a:r>
            <a:r>
              <a:rPr lang="en-US" dirty="0" err="1"/>
              <a:t>Bremstrahlung</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Les </a:t>
            </a:r>
            <a:r>
              <a:rPr lang="en-US" dirty="0" err="1"/>
              <a:t>particules</a:t>
            </a:r>
            <a:r>
              <a:rPr lang="en-US" dirty="0"/>
              <a:t> “</a:t>
            </a:r>
            <a:r>
              <a:rPr lang="en-US" dirty="0" err="1"/>
              <a:t>filles</a:t>
            </a:r>
            <a:r>
              <a:rPr lang="en-US" dirty="0"/>
              <a:t>” </a:t>
            </a:r>
            <a:r>
              <a:rPr lang="en-US" dirty="0" err="1"/>
              <a:t>ainsi</a:t>
            </a:r>
            <a:r>
              <a:rPr lang="en-US" dirty="0"/>
              <a:t> </a:t>
            </a:r>
            <a:r>
              <a:rPr lang="en-US" dirty="0" err="1"/>
              <a:t>produites</a:t>
            </a:r>
            <a:r>
              <a:rPr lang="en-US" dirty="0"/>
              <a:t> </a:t>
            </a:r>
            <a:r>
              <a:rPr lang="en-US" dirty="0" err="1"/>
              <a:t>vont</a:t>
            </a:r>
            <a:r>
              <a:rPr lang="en-US" dirty="0"/>
              <a:t> </a:t>
            </a:r>
            <a:r>
              <a:rPr lang="en-US" dirty="0" err="1"/>
              <a:t>laisser</a:t>
            </a:r>
            <a:r>
              <a:rPr lang="en-US" dirty="0"/>
              <a:t> un signal </a:t>
            </a:r>
            <a:r>
              <a:rPr lang="en-US" dirty="0" err="1"/>
              <a:t>dans</a:t>
            </a:r>
            <a:r>
              <a:rPr lang="en-US" dirty="0"/>
              <a:t> les parties actives du </a:t>
            </a:r>
            <a:r>
              <a:rPr lang="en-US" dirty="0" err="1"/>
              <a:t>calorimètre</a:t>
            </a:r>
            <a:r>
              <a:rPr lang="en-US" dirty="0"/>
              <a:t> (</a:t>
            </a:r>
            <a:r>
              <a:rPr lang="en-US" dirty="0" err="1"/>
              <a:t>gerbe</a:t>
            </a:r>
            <a:r>
              <a:rPr lang="en-US" dirty="0"/>
              <a:t> </a:t>
            </a:r>
            <a:r>
              <a:rPr lang="en-US" dirty="0" err="1"/>
              <a:t>électromagnétique</a:t>
            </a:r>
            <a:r>
              <a:rPr lang="en-US" dirty="0"/>
              <a:t>)</a:t>
            </a:r>
          </a:p>
          <a:p>
            <a:pPr lvl="1"/>
            <a:r>
              <a:rPr lang="en-US" dirty="0"/>
              <a:t> par </a:t>
            </a:r>
            <a:r>
              <a:rPr lang="en-US" dirty="0" err="1"/>
              <a:t>ionisation</a:t>
            </a:r>
            <a:r>
              <a:rPr lang="en-US" dirty="0"/>
              <a:t> par </a:t>
            </a:r>
            <a:r>
              <a:rPr lang="en-US" dirty="0" err="1"/>
              <a:t>exemple</a:t>
            </a:r>
            <a:endParaRPr lang="en-US" dirty="0"/>
          </a:p>
          <a:p>
            <a:r>
              <a:rPr lang="en-US" dirty="0" err="1"/>
              <a:t>Nécessite</a:t>
            </a:r>
            <a:r>
              <a:rPr lang="en-US" dirty="0"/>
              <a:t>  la destruction de la </a:t>
            </a:r>
            <a:r>
              <a:rPr lang="en-US" dirty="0" err="1"/>
              <a:t>particule</a:t>
            </a:r>
            <a:r>
              <a:rPr lang="en-US" dirty="0"/>
              <a:t> </a:t>
            </a:r>
            <a:r>
              <a:rPr lang="en-US" dirty="0" err="1"/>
              <a:t>initiale</a:t>
            </a:r>
            <a:r>
              <a:rPr lang="en-US" dirty="0"/>
              <a:t>.</a:t>
            </a:r>
          </a:p>
        </p:txBody>
      </p:sp>
      <p:pic>
        <p:nvPicPr>
          <p:cNvPr id="95236" name="Image 7" descr="gerbe_em.gif"/>
          <p:cNvPicPr>
            <a:picLocks noChangeAspect="1"/>
          </p:cNvPicPr>
          <p:nvPr/>
        </p:nvPicPr>
        <p:blipFill>
          <a:blip r:embed="rId2" cstate="print"/>
          <a:srcRect/>
          <a:stretch>
            <a:fillRect/>
          </a:stretch>
        </p:blipFill>
        <p:spPr bwMode="auto">
          <a:xfrm>
            <a:off x="2113756" y="2126530"/>
            <a:ext cx="4762500" cy="2814638"/>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13</a:t>
            </a:fld>
            <a:endParaRPr lang="fr-F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0"/>
            <a:ext cx="6845300" cy="519113"/>
          </a:xfrm>
        </p:spPr>
        <p:txBody>
          <a:bodyPr>
            <a:normAutofit fontScale="90000"/>
          </a:bodyPr>
          <a:lstStyle/>
          <a:p>
            <a:r>
              <a:rPr lang="en-US"/>
              <a:t>Fonctionnement d’un calorimètre</a:t>
            </a:r>
          </a:p>
        </p:txBody>
      </p:sp>
      <p:sp>
        <p:nvSpPr>
          <p:cNvPr id="104451" name="Rectangle 3"/>
          <p:cNvSpPr>
            <a:spLocks noGrp="1" noChangeArrowheads="1"/>
          </p:cNvSpPr>
          <p:nvPr>
            <p:ph idx="1"/>
          </p:nvPr>
        </p:nvSpPr>
        <p:spPr>
          <a:xfrm>
            <a:off x="35496" y="875853"/>
            <a:ext cx="8784976" cy="4785395"/>
          </a:xfrm>
        </p:spPr>
        <p:txBody>
          <a:bodyPr>
            <a:normAutofit/>
          </a:bodyPr>
          <a:lstStyle/>
          <a:p>
            <a:r>
              <a:rPr lang="en-US" sz="2800" dirty="0"/>
              <a:t>Les </a:t>
            </a:r>
            <a:r>
              <a:rPr lang="en-US" sz="2800" dirty="0" err="1"/>
              <a:t>particules</a:t>
            </a:r>
            <a:r>
              <a:rPr lang="en-US" sz="2800" dirty="0"/>
              <a:t> </a:t>
            </a:r>
            <a:r>
              <a:rPr lang="en-US" sz="2800" dirty="0" err="1"/>
              <a:t>interagissant</a:t>
            </a:r>
            <a:r>
              <a:rPr lang="en-US" sz="2800" dirty="0"/>
              <a:t> avec les </a:t>
            </a:r>
            <a:r>
              <a:rPr lang="en-US" sz="2800" dirty="0" err="1"/>
              <a:t>calorimètres</a:t>
            </a:r>
            <a:r>
              <a:rPr lang="en-US" sz="2800" dirty="0"/>
              <a:t> </a:t>
            </a:r>
            <a:r>
              <a:rPr lang="en-US" sz="2800" dirty="0" err="1"/>
              <a:t>peuvent</a:t>
            </a:r>
            <a:r>
              <a:rPr lang="en-US" sz="2800" dirty="0"/>
              <a:t> </a:t>
            </a:r>
            <a:r>
              <a:rPr lang="en-US" sz="2800" dirty="0" err="1"/>
              <a:t>être</a:t>
            </a:r>
            <a:r>
              <a:rPr lang="en-US" sz="2800" dirty="0"/>
              <a:t> </a:t>
            </a:r>
            <a:r>
              <a:rPr lang="en-US" sz="2800" dirty="0" err="1"/>
              <a:t>classées</a:t>
            </a:r>
            <a:r>
              <a:rPr lang="en-US" sz="2800" dirty="0"/>
              <a:t> en 2 </a:t>
            </a:r>
            <a:r>
              <a:rPr lang="en-US" sz="2800" dirty="0" err="1"/>
              <a:t>catégories</a:t>
            </a:r>
            <a:r>
              <a:rPr lang="en-US" sz="2800" dirty="0"/>
              <a:t> :</a:t>
            </a:r>
          </a:p>
          <a:p>
            <a:pPr lvl="1"/>
            <a:r>
              <a:rPr lang="en-US" dirty="0" err="1"/>
              <a:t>Particules</a:t>
            </a:r>
            <a:r>
              <a:rPr lang="en-US" dirty="0"/>
              <a:t> </a:t>
            </a:r>
            <a:r>
              <a:rPr lang="en-US" dirty="0" err="1"/>
              <a:t>électromagnétiques</a:t>
            </a:r>
            <a:r>
              <a:rPr lang="en-US" dirty="0"/>
              <a:t>: </a:t>
            </a:r>
          </a:p>
          <a:p>
            <a:pPr lvl="2"/>
            <a:r>
              <a:rPr lang="en-US" sz="1800" dirty="0"/>
              <a:t>electrons et photons </a:t>
            </a:r>
          </a:p>
          <a:p>
            <a:pPr lvl="2"/>
            <a:r>
              <a:rPr lang="fr-FR" sz="1800" dirty="0"/>
              <a:t>Ces particules interagissent beaucoup </a:t>
            </a:r>
            <a:r>
              <a:rPr lang="fr-FR" sz="1800" dirty="0">
                <a:sym typeface="Wingdings" pitchFamily="2" charset="2"/>
              </a:rPr>
              <a:t> </a:t>
            </a:r>
            <a:r>
              <a:rPr lang="fr-FR" sz="1800" dirty="0"/>
              <a:t>peu de matière suffit pour les arrêter</a:t>
            </a:r>
            <a:endParaRPr lang="en-US" sz="1800" dirty="0"/>
          </a:p>
          <a:p>
            <a:pPr lvl="1"/>
            <a:r>
              <a:rPr lang="en-US" dirty="0"/>
              <a:t>Les hadrons:</a:t>
            </a:r>
          </a:p>
          <a:p>
            <a:pPr lvl="2"/>
            <a:r>
              <a:rPr lang="en-US" sz="1800" dirty="0"/>
              <a:t>Hadrons: </a:t>
            </a:r>
            <a:r>
              <a:rPr lang="en-US" sz="1800" dirty="0" err="1"/>
              <a:t>particules</a:t>
            </a:r>
            <a:r>
              <a:rPr lang="en-US" sz="1800" dirty="0"/>
              <a:t> composites </a:t>
            </a:r>
            <a:r>
              <a:rPr lang="en-US" sz="1800" dirty="0" err="1"/>
              <a:t>formées</a:t>
            </a:r>
            <a:r>
              <a:rPr lang="en-US" sz="1800" dirty="0"/>
              <a:t> de quarks (ex: pion, </a:t>
            </a:r>
            <a:r>
              <a:rPr lang="en-US" sz="1800" dirty="0" err="1"/>
              <a:t>kaon</a:t>
            </a:r>
            <a:r>
              <a:rPr lang="en-US" sz="1800" dirty="0"/>
              <a:t>, proton)</a:t>
            </a:r>
            <a:endParaRPr lang="en-US" dirty="0"/>
          </a:p>
          <a:p>
            <a:pPr lvl="2"/>
            <a:r>
              <a:rPr lang="fr-FR" sz="1800" dirty="0"/>
              <a:t>Ces particules interagissent moins</a:t>
            </a:r>
          </a:p>
          <a:p>
            <a:pPr lvl="3"/>
            <a:r>
              <a:rPr lang="fr-FR" dirty="0"/>
              <a:t>il faut plus de matière pour les arrêter</a:t>
            </a:r>
          </a:p>
          <a:p>
            <a:pPr lvl="2"/>
            <a:endParaRPr lang="en-US" sz="1800" dirty="0"/>
          </a:p>
        </p:txBody>
      </p:sp>
      <p:grpSp>
        <p:nvGrpSpPr>
          <p:cNvPr id="2" name="Group 4"/>
          <p:cNvGrpSpPr>
            <a:grpSpLocks/>
          </p:cNvGrpSpPr>
          <p:nvPr/>
        </p:nvGrpSpPr>
        <p:grpSpPr bwMode="auto">
          <a:xfrm>
            <a:off x="6315075" y="4124325"/>
            <a:ext cx="2794000" cy="2722563"/>
            <a:chOff x="40" y="416"/>
            <a:chExt cx="2648" cy="2608"/>
          </a:xfrm>
        </p:grpSpPr>
        <p:sp>
          <p:nvSpPr>
            <p:cNvPr id="104453" name="Oval 5"/>
            <p:cNvSpPr>
              <a:spLocks noChangeArrowheads="1"/>
            </p:cNvSpPr>
            <p:nvPr/>
          </p:nvSpPr>
          <p:spPr bwMode="auto">
            <a:xfrm>
              <a:off x="283" y="966"/>
              <a:ext cx="757" cy="778"/>
            </a:xfrm>
            <a:prstGeom prst="ellipse">
              <a:avLst/>
            </a:prstGeom>
            <a:solidFill>
              <a:srgbClr val="FF0000"/>
            </a:solidFill>
            <a:ln w="9525">
              <a:noFill/>
              <a:round/>
              <a:headEnd/>
              <a:tailEnd/>
            </a:ln>
            <a:effectLst/>
          </p:spPr>
          <p:txBody>
            <a:bodyPr wrap="none" anchor="ctr"/>
            <a:lstStyle/>
            <a:p>
              <a:endParaRPr lang="fr-FR"/>
            </a:p>
          </p:txBody>
        </p:sp>
        <p:sp>
          <p:nvSpPr>
            <p:cNvPr id="104454" name="Oval 6"/>
            <p:cNvSpPr>
              <a:spLocks noChangeArrowheads="1"/>
            </p:cNvSpPr>
            <p:nvPr/>
          </p:nvSpPr>
          <p:spPr bwMode="auto">
            <a:xfrm>
              <a:off x="987" y="2150"/>
              <a:ext cx="757" cy="778"/>
            </a:xfrm>
            <a:prstGeom prst="ellipse">
              <a:avLst/>
            </a:prstGeom>
            <a:solidFill>
              <a:srgbClr val="33CC33"/>
            </a:solidFill>
            <a:ln w="9525">
              <a:noFill/>
              <a:round/>
              <a:headEnd/>
              <a:tailEnd/>
            </a:ln>
            <a:effectLst/>
          </p:spPr>
          <p:txBody>
            <a:bodyPr wrap="none" anchor="ctr"/>
            <a:lstStyle/>
            <a:p>
              <a:endParaRPr lang="fr-FR"/>
            </a:p>
          </p:txBody>
        </p:sp>
        <p:sp>
          <p:nvSpPr>
            <p:cNvPr id="104455" name="Oval 7"/>
            <p:cNvSpPr>
              <a:spLocks noChangeArrowheads="1"/>
            </p:cNvSpPr>
            <p:nvPr/>
          </p:nvSpPr>
          <p:spPr bwMode="auto">
            <a:xfrm>
              <a:off x="1611" y="774"/>
              <a:ext cx="757" cy="778"/>
            </a:xfrm>
            <a:prstGeom prst="ellipse">
              <a:avLst/>
            </a:prstGeom>
            <a:solidFill>
              <a:srgbClr val="0000FF"/>
            </a:solidFill>
            <a:ln w="9525">
              <a:noFill/>
              <a:round/>
              <a:headEnd/>
              <a:tailEnd/>
            </a:ln>
            <a:effectLst/>
          </p:spPr>
          <p:txBody>
            <a:bodyPr wrap="none" anchor="ctr"/>
            <a:lstStyle/>
            <a:p>
              <a:endParaRPr lang="fr-FR"/>
            </a:p>
          </p:txBody>
        </p:sp>
        <p:sp>
          <p:nvSpPr>
            <p:cNvPr id="104456" name="Text Box 8"/>
            <p:cNvSpPr txBox="1">
              <a:spLocks noChangeArrowheads="1"/>
            </p:cNvSpPr>
            <p:nvPr/>
          </p:nvSpPr>
          <p:spPr bwMode="auto">
            <a:xfrm>
              <a:off x="376" y="1132"/>
              <a:ext cx="498" cy="380"/>
            </a:xfrm>
            <a:prstGeom prst="rect">
              <a:avLst/>
            </a:prstGeom>
            <a:noFill/>
            <a:ln w="9525">
              <a:noFill/>
              <a:miter lim="800000"/>
              <a:headEnd/>
              <a:tailEnd/>
            </a:ln>
            <a:effectLst/>
          </p:spPr>
          <p:txBody>
            <a:bodyPr>
              <a:spAutoFit/>
            </a:bodyPr>
            <a:lstStyle/>
            <a:p>
              <a:pPr>
                <a:spcBef>
                  <a:spcPct val="50000"/>
                </a:spcBef>
              </a:pPr>
              <a:r>
                <a:rPr lang="fr-FR" b="1">
                  <a:latin typeface="Comic Sans MS" pitchFamily="66" charset="0"/>
                </a:rPr>
                <a:t>u</a:t>
              </a:r>
            </a:p>
          </p:txBody>
        </p:sp>
        <p:sp>
          <p:nvSpPr>
            <p:cNvPr id="104457" name="Text Box 9"/>
            <p:cNvSpPr txBox="1">
              <a:spLocks noChangeArrowheads="1"/>
            </p:cNvSpPr>
            <p:nvPr/>
          </p:nvSpPr>
          <p:spPr bwMode="auto">
            <a:xfrm>
              <a:off x="1135" y="2343"/>
              <a:ext cx="512" cy="351"/>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u</a:t>
              </a:r>
            </a:p>
          </p:txBody>
        </p:sp>
        <p:sp>
          <p:nvSpPr>
            <p:cNvPr id="104458" name="Text Box 10"/>
            <p:cNvSpPr txBox="1">
              <a:spLocks noChangeArrowheads="1"/>
            </p:cNvSpPr>
            <p:nvPr/>
          </p:nvSpPr>
          <p:spPr bwMode="auto">
            <a:xfrm>
              <a:off x="1743" y="919"/>
              <a:ext cx="498" cy="352"/>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d</a:t>
              </a:r>
            </a:p>
          </p:txBody>
        </p:sp>
        <p:sp>
          <p:nvSpPr>
            <p:cNvPr id="104459" name="Oval 11"/>
            <p:cNvSpPr>
              <a:spLocks noChangeArrowheads="1"/>
            </p:cNvSpPr>
            <p:nvPr/>
          </p:nvSpPr>
          <p:spPr bwMode="auto">
            <a:xfrm>
              <a:off x="40" y="416"/>
              <a:ext cx="2648" cy="2608"/>
            </a:xfrm>
            <a:prstGeom prst="ellipse">
              <a:avLst/>
            </a:prstGeom>
            <a:noFill/>
            <a:ln w="28575">
              <a:solidFill>
                <a:schemeClr val="tx2"/>
              </a:solidFill>
              <a:round/>
              <a:headEnd/>
              <a:tailEnd/>
            </a:ln>
            <a:effectLst/>
          </p:spPr>
          <p:txBody>
            <a:bodyPr lIns="90000" tIns="46800" rIns="90000" bIns="46800" anchor="ctr">
              <a:spAutoFit/>
            </a:bodyPr>
            <a:lstStyle/>
            <a:p>
              <a:endParaRPr lang="fr-FR"/>
            </a:p>
          </p:txBody>
        </p:sp>
        <p:grpSp>
          <p:nvGrpSpPr>
            <p:cNvPr id="3" name="Group 12"/>
            <p:cNvGrpSpPr>
              <a:grpSpLocks/>
            </p:cNvGrpSpPr>
            <p:nvPr/>
          </p:nvGrpSpPr>
          <p:grpSpPr bwMode="auto">
            <a:xfrm>
              <a:off x="631" y="932"/>
              <a:ext cx="1313" cy="1420"/>
              <a:chOff x="631" y="932"/>
              <a:chExt cx="1313" cy="1420"/>
            </a:xfrm>
          </p:grpSpPr>
          <p:grpSp>
            <p:nvGrpSpPr>
              <p:cNvPr id="4" name="Group 13"/>
              <p:cNvGrpSpPr>
                <a:grpSpLocks/>
              </p:cNvGrpSpPr>
              <p:nvPr/>
            </p:nvGrpSpPr>
            <p:grpSpPr bwMode="auto">
              <a:xfrm>
                <a:off x="979" y="932"/>
                <a:ext cx="645" cy="244"/>
                <a:chOff x="1139" y="1140"/>
                <a:chExt cx="645" cy="244"/>
              </a:xfrm>
            </p:grpSpPr>
            <p:sp>
              <p:nvSpPr>
                <p:cNvPr id="104462" name="Freeform 14"/>
                <p:cNvSpPr>
                  <a:spLocks/>
                </p:cNvSpPr>
                <p:nvPr/>
              </p:nvSpPr>
              <p:spPr bwMode="auto">
                <a:xfrm>
                  <a:off x="1139" y="1140"/>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rgbClr val="E71919"/>
                  </a:solidFill>
                  <a:round/>
                  <a:headEnd/>
                  <a:tailEnd/>
                </a:ln>
                <a:effectLst/>
              </p:spPr>
              <p:txBody>
                <a:bodyPr/>
                <a:lstStyle/>
                <a:p>
                  <a:endParaRPr lang="fr-FR"/>
                </a:p>
              </p:txBody>
            </p:sp>
            <p:sp>
              <p:nvSpPr>
                <p:cNvPr id="104463" name="Freeform 15"/>
                <p:cNvSpPr>
                  <a:spLocks/>
                </p:cNvSpPr>
                <p:nvPr/>
              </p:nvSpPr>
              <p:spPr bwMode="auto">
                <a:xfrm>
                  <a:off x="1147" y="1172"/>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chemeClr val="tx2"/>
                  </a:solidFill>
                  <a:round/>
                  <a:headEnd/>
                  <a:tailEnd/>
                </a:ln>
                <a:effectLst/>
              </p:spPr>
              <p:txBody>
                <a:bodyPr/>
                <a:lstStyle/>
                <a:p>
                  <a:endParaRPr lang="fr-FR"/>
                </a:p>
              </p:txBody>
            </p:sp>
          </p:grpSp>
          <p:grpSp>
            <p:nvGrpSpPr>
              <p:cNvPr id="5" name="Group 16"/>
              <p:cNvGrpSpPr>
                <a:grpSpLocks/>
              </p:cNvGrpSpPr>
              <p:nvPr/>
            </p:nvGrpSpPr>
            <p:grpSpPr bwMode="auto">
              <a:xfrm>
                <a:off x="1548" y="1544"/>
                <a:ext cx="396" cy="712"/>
                <a:chOff x="1708" y="1752"/>
                <a:chExt cx="396" cy="712"/>
              </a:xfrm>
            </p:grpSpPr>
            <p:sp>
              <p:nvSpPr>
                <p:cNvPr id="104465" name="Freeform 17"/>
                <p:cNvSpPr>
                  <a:spLocks/>
                </p:cNvSpPr>
                <p:nvPr/>
              </p:nvSpPr>
              <p:spPr bwMode="auto">
                <a:xfrm flipH="1">
                  <a:off x="1708" y="1752"/>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chemeClr val="tx2"/>
                  </a:solidFill>
                  <a:round/>
                  <a:headEnd/>
                  <a:tailEnd/>
                </a:ln>
                <a:effectLst/>
              </p:spPr>
              <p:txBody>
                <a:bodyPr/>
                <a:lstStyle/>
                <a:p>
                  <a:endParaRPr lang="fr-FR"/>
                </a:p>
              </p:txBody>
            </p:sp>
            <p:sp>
              <p:nvSpPr>
                <p:cNvPr id="104466" name="Freeform 18"/>
                <p:cNvSpPr>
                  <a:spLocks/>
                </p:cNvSpPr>
                <p:nvPr/>
              </p:nvSpPr>
              <p:spPr bwMode="auto">
                <a:xfrm flipH="1">
                  <a:off x="1732" y="1768"/>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nvGrpSpPr>
              <p:cNvPr id="6" name="Group 19"/>
              <p:cNvGrpSpPr>
                <a:grpSpLocks/>
              </p:cNvGrpSpPr>
              <p:nvPr/>
            </p:nvGrpSpPr>
            <p:grpSpPr bwMode="auto">
              <a:xfrm>
                <a:off x="631" y="1763"/>
                <a:ext cx="489" cy="589"/>
                <a:chOff x="791" y="1971"/>
                <a:chExt cx="489" cy="589"/>
              </a:xfrm>
            </p:grpSpPr>
            <p:sp>
              <p:nvSpPr>
                <p:cNvPr id="104468" name="Freeform 20"/>
                <p:cNvSpPr>
                  <a:spLocks/>
                </p:cNvSpPr>
                <p:nvPr/>
              </p:nvSpPr>
              <p:spPr bwMode="auto">
                <a:xfrm>
                  <a:off x="815" y="1971"/>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FF0000"/>
                  </a:solidFill>
                  <a:round/>
                  <a:headEnd/>
                  <a:tailEnd/>
                </a:ln>
                <a:effectLst/>
              </p:spPr>
              <p:txBody>
                <a:bodyPr/>
                <a:lstStyle/>
                <a:p>
                  <a:endParaRPr lang="fr-FR"/>
                </a:p>
              </p:txBody>
            </p:sp>
            <p:sp>
              <p:nvSpPr>
                <p:cNvPr id="104469" name="Freeform 21"/>
                <p:cNvSpPr>
                  <a:spLocks/>
                </p:cNvSpPr>
                <p:nvPr/>
              </p:nvSpPr>
              <p:spPr bwMode="auto">
                <a:xfrm>
                  <a:off x="791" y="1987"/>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grpSp>
      <p:sp>
        <p:nvSpPr>
          <p:cNvPr id="23" name="Espace réservé du pied de page 22"/>
          <p:cNvSpPr>
            <a:spLocks noGrp="1"/>
          </p:cNvSpPr>
          <p:nvPr>
            <p:ph type="ftr" sz="quarter" idx="11"/>
          </p:nvPr>
        </p:nvSpPr>
        <p:spPr/>
        <p:txBody>
          <a:bodyPr/>
          <a:lstStyle/>
          <a:p>
            <a:r>
              <a:rPr lang="fr-FR"/>
              <a:t>MasterClasses 2015</a:t>
            </a: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14</a:t>
            </a:fld>
            <a:endParaRPr lang="fr-F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Espace réservé du numéro de diapositive 3"/>
          <p:cNvSpPr>
            <a:spLocks noGrp="1"/>
          </p:cNvSpPr>
          <p:nvPr>
            <p:ph type="sldNum" sz="quarter" idx="10"/>
          </p:nvPr>
        </p:nvSpPr>
        <p:spPr/>
        <p:txBody>
          <a:bodyPr/>
          <a:lstStyle/>
          <a:p>
            <a:fld id="{13003179-9A4C-F24A-80D7-8A84975718F8}" type="slidenum">
              <a:rPr lang="fr-FR"/>
              <a:pPr/>
              <a:t>15</a:t>
            </a:fld>
            <a:endParaRPr lang="fr-FR"/>
          </a:p>
        </p:txBody>
      </p:sp>
      <p:sp>
        <p:nvSpPr>
          <p:cNvPr id="1031170" name="Rectangle 2"/>
          <p:cNvSpPr>
            <a:spLocks noGrp="1" noChangeArrowheads="1"/>
          </p:cNvSpPr>
          <p:nvPr>
            <p:ph type="title"/>
          </p:nvPr>
        </p:nvSpPr>
        <p:spPr>
          <a:xfrm>
            <a:off x="457200" y="0"/>
            <a:ext cx="7874000" cy="519113"/>
          </a:xfrm>
        </p:spPr>
        <p:txBody>
          <a:bodyPr>
            <a:normAutofit fontScale="90000"/>
          </a:bodyPr>
          <a:lstStyle/>
          <a:p>
            <a:r>
              <a:rPr lang="fr-FR" dirty="0"/>
              <a:t>Détection des particules</a:t>
            </a:r>
          </a:p>
        </p:txBody>
      </p:sp>
      <p:sp>
        <p:nvSpPr>
          <p:cNvPr id="1031171" name="Rectangle 3"/>
          <p:cNvSpPr>
            <a:spLocks noGrp="1" noChangeArrowheads="1"/>
          </p:cNvSpPr>
          <p:nvPr>
            <p:ph type="body" idx="1"/>
          </p:nvPr>
        </p:nvSpPr>
        <p:spPr/>
        <p:txBody>
          <a:bodyPr/>
          <a:lstStyle/>
          <a:p>
            <a:endParaRPr lang="fr-FR" dirty="0"/>
          </a:p>
        </p:txBody>
      </p:sp>
      <p:sp>
        <p:nvSpPr>
          <p:cNvPr id="1031173" name="Oval 5"/>
          <p:cNvSpPr>
            <a:spLocks noChangeArrowheads="1"/>
          </p:cNvSpPr>
          <p:nvPr/>
        </p:nvSpPr>
        <p:spPr bwMode="auto">
          <a:xfrm>
            <a:off x="0" y="952500"/>
            <a:ext cx="9144000" cy="8928100"/>
          </a:xfrm>
          <a:prstGeom prst="ellipse">
            <a:avLst/>
          </a:prstGeom>
          <a:solidFill>
            <a:schemeClr val="tx2"/>
          </a:solidFill>
          <a:ln w="571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74" name="Oval 6"/>
          <p:cNvSpPr>
            <a:spLocks noChangeAspect="1" noChangeArrowheads="1"/>
          </p:cNvSpPr>
          <p:nvPr/>
        </p:nvSpPr>
        <p:spPr bwMode="auto">
          <a:xfrm>
            <a:off x="2028825" y="2832100"/>
            <a:ext cx="5226050" cy="5102225"/>
          </a:xfrm>
          <a:prstGeom prst="ellipse">
            <a:avLst/>
          </a:prstGeom>
          <a:solidFill>
            <a:srgbClr val="FF0000"/>
          </a:solidFill>
          <a:ln w="571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fr-FR"/>
          </a:p>
        </p:txBody>
      </p:sp>
      <p:sp>
        <p:nvSpPr>
          <p:cNvPr id="1031175" name="Oval 7"/>
          <p:cNvSpPr>
            <a:spLocks noChangeAspect="1" noChangeArrowheads="1"/>
          </p:cNvSpPr>
          <p:nvPr/>
        </p:nvSpPr>
        <p:spPr bwMode="auto">
          <a:xfrm>
            <a:off x="3024188" y="3668713"/>
            <a:ext cx="3267075" cy="3189287"/>
          </a:xfrm>
          <a:prstGeom prst="ellipse">
            <a:avLst/>
          </a:prstGeom>
          <a:solidFill>
            <a:srgbClr val="33CC33"/>
          </a:solidFill>
          <a:ln w="571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76" name="Oval 8"/>
          <p:cNvSpPr>
            <a:spLocks noChangeAspect="1" noChangeArrowheads="1"/>
          </p:cNvSpPr>
          <p:nvPr/>
        </p:nvSpPr>
        <p:spPr bwMode="auto">
          <a:xfrm>
            <a:off x="3646488" y="4338638"/>
            <a:ext cx="1958975" cy="1912937"/>
          </a:xfrm>
          <a:prstGeom prst="ellipse">
            <a:avLst/>
          </a:prstGeom>
          <a:solidFill>
            <a:schemeClr val="tx1"/>
          </a:solidFill>
          <a:ln w="571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grpSp>
        <p:nvGrpSpPr>
          <p:cNvPr id="1031186" name="Group 18"/>
          <p:cNvGrpSpPr>
            <a:grpSpLocks/>
          </p:cNvGrpSpPr>
          <p:nvPr/>
        </p:nvGrpSpPr>
        <p:grpSpPr bwMode="auto">
          <a:xfrm>
            <a:off x="3611563" y="4313238"/>
            <a:ext cx="2022475" cy="1957387"/>
            <a:chOff x="685" y="602"/>
            <a:chExt cx="1376" cy="1350"/>
          </a:xfrm>
        </p:grpSpPr>
        <p:sp>
          <p:nvSpPr>
            <p:cNvPr id="1031187" name="AutoShape 19"/>
            <p:cNvSpPr>
              <a:spLocks noChangeArrowheads="1"/>
            </p:cNvSpPr>
            <p:nvPr/>
          </p:nvSpPr>
          <p:spPr bwMode="auto">
            <a:xfrm>
              <a:off x="1285" y="1191"/>
              <a:ext cx="164" cy="150"/>
            </a:xfrm>
            <a:prstGeom prst="irregularSeal2">
              <a:avLst/>
            </a:prstGeom>
            <a:solidFill>
              <a:srgbClr val="FFFF00"/>
            </a:solidFill>
            <a:ln w="317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88" name="Oval 20"/>
            <p:cNvSpPr>
              <a:spLocks noChangeArrowheads="1"/>
            </p:cNvSpPr>
            <p:nvPr/>
          </p:nvSpPr>
          <p:spPr bwMode="auto">
            <a:xfrm>
              <a:off x="1167" y="1088"/>
              <a:ext cx="402" cy="378"/>
            </a:xfrm>
            <a:prstGeom prst="ellipse">
              <a:avLst/>
            </a:prstGeom>
            <a:noFill/>
            <a:ln w="3175">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89" name="Oval 21"/>
            <p:cNvSpPr>
              <a:spLocks noChangeArrowheads="1"/>
            </p:cNvSpPr>
            <p:nvPr/>
          </p:nvSpPr>
          <p:spPr bwMode="auto">
            <a:xfrm>
              <a:off x="996" y="926"/>
              <a:ext cx="745" cy="702"/>
            </a:xfrm>
            <a:prstGeom prst="ellipse">
              <a:avLst/>
            </a:prstGeom>
            <a:noFill/>
            <a:ln w="3175">
              <a:solidFill>
                <a:schemeClr val="tx1"/>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0" name="Oval 22"/>
            <p:cNvSpPr>
              <a:spLocks noChangeArrowheads="1"/>
            </p:cNvSpPr>
            <p:nvPr/>
          </p:nvSpPr>
          <p:spPr bwMode="auto">
            <a:xfrm>
              <a:off x="826" y="764"/>
              <a:ext cx="1068" cy="1026"/>
            </a:xfrm>
            <a:prstGeom prst="ellipse">
              <a:avLst/>
            </a:prstGeom>
            <a:noFill/>
            <a:ln w="3175">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1" name="Oval 23"/>
            <p:cNvSpPr>
              <a:spLocks noChangeArrowheads="1"/>
            </p:cNvSpPr>
            <p:nvPr/>
          </p:nvSpPr>
          <p:spPr bwMode="auto">
            <a:xfrm>
              <a:off x="685" y="602"/>
              <a:ext cx="1376" cy="1350"/>
            </a:xfrm>
            <a:prstGeom prst="ellipse">
              <a:avLst/>
            </a:prstGeom>
            <a:solidFill>
              <a:schemeClr val="bg1"/>
            </a:solidFill>
            <a:ln w="3175">
              <a:solidFill>
                <a:srgbClr val="000000"/>
              </a:solidFill>
              <a:prstDash val="dash"/>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nvGrpSpPr>
          <p:cNvPr id="1031192" name="Group 24"/>
          <p:cNvGrpSpPr>
            <a:grpSpLocks/>
          </p:cNvGrpSpPr>
          <p:nvPr/>
        </p:nvGrpSpPr>
        <p:grpSpPr bwMode="auto">
          <a:xfrm>
            <a:off x="3814763" y="4491038"/>
            <a:ext cx="1654175" cy="1589087"/>
            <a:chOff x="685" y="602"/>
            <a:chExt cx="1376" cy="1350"/>
          </a:xfrm>
        </p:grpSpPr>
        <p:sp>
          <p:nvSpPr>
            <p:cNvPr id="1031193" name="AutoShape 25"/>
            <p:cNvSpPr>
              <a:spLocks noChangeArrowheads="1"/>
            </p:cNvSpPr>
            <p:nvPr/>
          </p:nvSpPr>
          <p:spPr bwMode="auto">
            <a:xfrm>
              <a:off x="1285" y="1191"/>
              <a:ext cx="164" cy="150"/>
            </a:xfrm>
            <a:prstGeom prst="irregularSeal2">
              <a:avLst/>
            </a:prstGeom>
            <a:solidFill>
              <a:srgbClr val="FFFF00"/>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4" name="Oval 26"/>
            <p:cNvSpPr>
              <a:spLocks noChangeArrowheads="1"/>
            </p:cNvSpPr>
            <p:nvPr/>
          </p:nvSpPr>
          <p:spPr bwMode="auto">
            <a:xfrm>
              <a:off x="1167" y="1088"/>
              <a:ext cx="402" cy="378"/>
            </a:xfrm>
            <a:prstGeom prst="ellipse">
              <a:avLst/>
            </a:prstGeom>
            <a:noFill/>
            <a:ln w="9525">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5" name="Oval 27"/>
            <p:cNvSpPr>
              <a:spLocks noChangeArrowheads="1"/>
            </p:cNvSpPr>
            <p:nvPr/>
          </p:nvSpPr>
          <p:spPr bwMode="auto">
            <a:xfrm>
              <a:off x="996" y="926"/>
              <a:ext cx="745" cy="702"/>
            </a:xfrm>
            <a:prstGeom prst="ellipse">
              <a:avLst/>
            </a:prstGeom>
            <a:noFill/>
            <a:ln w="9525">
              <a:solidFill>
                <a:schemeClr val="tx1"/>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6" name="Oval 28"/>
            <p:cNvSpPr>
              <a:spLocks noChangeArrowheads="1"/>
            </p:cNvSpPr>
            <p:nvPr/>
          </p:nvSpPr>
          <p:spPr bwMode="auto">
            <a:xfrm>
              <a:off x="826" y="764"/>
              <a:ext cx="1068" cy="1026"/>
            </a:xfrm>
            <a:prstGeom prst="ellipse">
              <a:avLst/>
            </a:prstGeom>
            <a:noFill/>
            <a:ln w="9525">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7" name="Oval 29"/>
            <p:cNvSpPr>
              <a:spLocks noChangeArrowheads="1"/>
            </p:cNvSpPr>
            <p:nvPr/>
          </p:nvSpPr>
          <p:spPr bwMode="auto">
            <a:xfrm>
              <a:off x="685" y="602"/>
              <a:ext cx="1376" cy="1350"/>
            </a:xfrm>
            <a:prstGeom prst="ellipse">
              <a:avLst/>
            </a:prstGeom>
            <a:noFill/>
            <a:ln w="9525">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grpSp>
      <p:sp>
        <p:nvSpPr>
          <p:cNvPr id="1031199" name="Oval 31"/>
          <p:cNvSpPr>
            <a:spLocks noChangeArrowheads="1"/>
          </p:cNvSpPr>
          <p:nvPr/>
        </p:nvSpPr>
        <p:spPr bwMode="auto">
          <a:xfrm rot="-135630">
            <a:off x="5651500" y="5194300"/>
            <a:ext cx="584200" cy="24130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grpSp>
        <p:nvGrpSpPr>
          <p:cNvPr id="1031247" name="Group 79"/>
          <p:cNvGrpSpPr>
            <a:grpSpLocks/>
          </p:cNvGrpSpPr>
          <p:nvPr/>
        </p:nvGrpSpPr>
        <p:grpSpPr bwMode="auto">
          <a:xfrm>
            <a:off x="4610100" y="5270500"/>
            <a:ext cx="1028700" cy="127000"/>
            <a:chOff x="2904" y="3320"/>
            <a:chExt cx="648" cy="80"/>
          </a:xfrm>
        </p:grpSpPr>
        <p:sp>
          <p:nvSpPr>
            <p:cNvPr id="1031198" name="Freeform 30"/>
            <p:cNvSpPr>
              <a:spLocks/>
            </p:cNvSpPr>
            <p:nvPr/>
          </p:nvSpPr>
          <p:spPr bwMode="auto">
            <a:xfrm>
              <a:off x="2904" y="3320"/>
              <a:ext cx="648" cy="65"/>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fr-FR"/>
            </a:p>
          </p:txBody>
        </p:sp>
        <p:grpSp>
          <p:nvGrpSpPr>
            <p:cNvPr id="1031213" name="Group 45"/>
            <p:cNvGrpSpPr>
              <a:grpSpLocks/>
            </p:cNvGrpSpPr>
            <p:nvPr/>
          </p:nvGrpSpPr>
          <p:grpSpPr bwMode="auto">
            <a:xfrm>
              <a:off x="3042" y="3340"/>
              <a:ext cx="419" cy="60"/>
              <a:chOff x="3042" y="3340"/>
              <a:chExt cx="419" cy="60"/>
            </a:xfrm>
          </p:grpSpPr>
          <p:sp>
            <p:nvSpPr>
              <p:cNvPr id="1031208" name="Oval 40"/>
              <p:cNvSpPr>
                <a:spLocks noChangeArrowheads="1"/>
              </p:cNvSpPr>
              <p:nvPr/>
            </p:nvSpPr>
            <p:spPr bwMode="auto">
              <a:xfrm>
                <a:off x="3042" y="3340"/>
                <a:ext cx="44" cy="36"/>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09" name="Oval 41"/>
              <p:cNvSpPr>
                <a:spLocks noChangeArrowheads="1"/>
              </p:cNvSpPr>
              <p:nvPr/>
            </p:nvSpPr>
            <p:spPr bwMode="auto">
              <a:xfrm>
                <a:off x="3174" y="3364"/>
                <a:ext cx="44" cy="36"/>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10" name="Oval 42"/>
              <p:cNvSpPr>
                <a:spLocks noChangeArrowheads="1"/>
              </p:cNvSpPr>
              <p:nvPr/>
            </p:nvSpPr>
            <p:spPr bwMode="auto">
              <a:xfrm>
                <a:off x="3294" y="3363"/>
                <a:ext cx="44" cy="36"/>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11" name="Oval 43"/>
              <p:cNvSpPr>
                <a:spLocks noChangeArrowheads="1"/>
              </p:cNvSpPr>
              <p:nvPr/>
            </p:nvSpPr>
            <p:spPr bwMode="auto">
              <a:xfrm>
                <a:off x="3417" y="3352"/>
                <a:ext cx="44" cy="36"/>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sp>
        <p:nvSpPr>
          <p:cNvPr id="1031228" name="Text Box 60"/>
          <p:cNvSpPr txBox="1">
            <a:spLocks noChangeArrowheads="1"/>
          </p:cNvSpPr>
          <p:nvPr/>
        </p:nvSpPr>
        <p:spPr bwMode="auto">
          <a:xfrm>
            <a:off x="6410325" y="5111750"/>
            <a:ext cx="1127125"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r>
              <a:rPr lang="fr-FR" sz="1800"/>
              <a:t>Electron</a:t>
            </a:r>
          </a:p>
        </p:txBody>
      </p:sp>
      <p:grpSp>
        <p:nvGrpSpPr>
          <p:cNvPr id="1031235" name="Group 67"/>
          <p:cNvGrpSpPr>
            <a:grpSpLocks/>
          </p:cNvGrpSpPr>
          <p:nvPr/>
        </p:nvGrpSpPr>
        <p:grpSpPr bwMode="auto">
          <a:xfrm>
            <a:off x="5353050" y="3600450"/>
            <a:ext cx="1384300" cy="933450"/>
            <a:chOff x="3372" y="2268"/>
            <a:chExt cx="872" cy="588"/>
          </a:xfrm>
        </p:grpSpPr>
        <p:sp>
          <p:nvSpPr>
            <p:cNvPr id="1031206" name="Oval 38"/>
            <p:cNvSpPr>
              <a:spLocks noChangeArrowheads="1"/>
            </p:cNvSpPr>
            <p:nvPr/>
          </p:nvSpPr>
          <p:spPr bwMode="auto">
            <a:xfrm rot="-2803084">
              <a:off x="3264" y="2596"/>
              <a:ext cx="368" cy="152"/>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31" name="Text Box 63"/>
            <p:cNvSpPr txBox="1">
              <a:spLocks noChangeArrowheads="1"/>
            </p:cNvSpPr>
            <p:nvPr/>
          </p:nvSpPr>
          <p:spPr bwMode="auto">
            <a:xfrm>
              <a:off x="3622" y="2268"/>
              <a:ext cx="622"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r>
                <a:rPr lang="fr-FR" sz="1800"/>
                <a:t>Photon</a:t>
              </a:r>
            </a:p>
          </p:txBody>
        </p:sp>
      </p:grpSp>
      <p:grpSp>
        <p:nvGrpSpPr>
          <p:cNvPr id="1031236" name="Group 68"/>
          <p:cNvGrpSpPr>
            <a:grpSpLocks/>
          </p:cNvGrpSpPr>
          <p:nvPr/>
        </p:nvGrpSpPr>
        <p:grpSpPr bwMode="auto">
          <a:xfrm>
            <a:off x="4067944" y="2292350"/>
            <a:ext cx="884238" cy="1601788"/>
            <a:chOff x="2558" y="1444"/>
            <a:chExt cx="557" cy="1009"/>
          </a:xfrm>
        </p:grpSpPr>
        <p:sp>
          <p:nvSpPr>
            <p:cNvPr id="1031207" name="Oval 39"/>
            <p:cNvSpPr>
              <a:spLocks noChangeArrowheads="1"/>
            </p:cNvSpPr>
            <p:nvPr/>
          </p:nvSpPr>
          <p:spPr bwMode="auto">
            <a:xfrm rot="16200000">
              <a:off x="2653" y="2046"/>
              <a:ext cx="551" cy="264"/>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32" name="Text Box 64"/>
            <p:cNvSpPr txBox="1">
              <a:spLocks noChangeArrowheads="1"/>
            </p:cNvSpPr>
            <p:nvPr/>
          </p:nvSpPr>
          <p:spPr bwMode="auto">
            <a:xfrm>
              <a:off x="2558" y="1444"/>
              <a:ext cx="557" cy="2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r>
                <a:rPr lang="fr-FR" dirty="0"/>
                <a:t>Had</a:t>
              </a:r>
              <a:r>
                <a:rPr lang="fr-FR" sz="1800" dirty="0"/>
                <a:t>ron</a:t>
              </a:r>
            </a:p>
          </p:txBody>
        </p:sp>
      </p:grpSp>
      <p:grpSp>
        <p:nvGrpSpPr>
          <p:cNvPr id="1031238" name="Group 70"/>
          <p:cNvGrpSpPr>
            <a:grpSpLocks/>
          </p:cNvGrpSpPr>
          <p:nvPr/>
        </p:nvGrpSpPr>
        <p:grpSpPr bwMode="auto">
          <a:xfrm>
            <a:off x="0" y="5073650"/>
            <a:ext cx="4676775" cy="574675"/>
            <a:chOff x="0" y="3196"/>
            <a:chExt cx="2946" cy="362"/>
          </a:xfrm>
        </p:grpSpPr>
        <p:sp>
          <p:nvSpPr>
            <p:cNvPr id="1031223" name="Line 55"/>
            <p:cNvSpPr>
              <a:spLocks noChangeShapeType="1"/>
            </p:cNvSpPr>
            <p:nvPr/>
          </p:nvSpPr>
          <p:spPr bwMode="auto">
            <a:xfrm flipH="1">
              <a:off x="0" y="3330"/>
              <a:ext cx="2934" cy="228"/>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
          <p:nvSpPr>
            <p:cNvPr id="1031225" name="Line 57"/>
            <p:cNvSpPr>
              <a:spLocks noChangeShapeType="1"/>
            </p:cNvSpPr>
            <p:nvPr/>
          </p:nvSpPr>
          <p:spPr bwMode="auto">
            <a:xfrm flipH="1">
              <a:off x="12" y="3324"/>
              <a:ext cx="2934" cy="228"/>
            </a:xfrm>
            <a:prstGeom prst="line">
              <a:avLst/>
            </a:prstGeom>
            <a:noFill/>
            <a:ln w="38100">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
          <p:nvSpPr>
            <p:cNvPr id="1031234" name="Text Box 66"/>
            <p:cNvSpPr txBox="1">
              <a:spLocks noChangeArrowheads="1"/>
            </p:cNvSpPr>
            <p:nvPr/>
          </p:nvSpPr>
          <p:spPr bwMode="auto">
            <a:xfrm>
              <a:off x="176" y="3196"/>
              <a:ext cx="743"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r>
                <a:rPr lang="fr-FR" sz="1800"/>
                <a:t>Neutrino</a:t>
              </a:r>
            </a:p>
          </p:txBody>
        </p:sp>
      </p:grpSp>
      <p:grpSp>
        <p:nvGrpSpPr>
          <p:cNvPr id="1031240" name="Group 72"/>
          <p:cNvGrpSpPr>
            <a:grpSpLocks/>
          </p:cNvGrpSpPr>
          <p:nvPr/>
        </p:nvGrpSpPr>
        <p:grpSpPr bwMode="auto">
          <a:xfrm>
            <a:off x="4264025" y="5873750"/>
            <a:ext cx="485775" cy="366713"/>
            <a:chOff x="2686" y="3700"/>
            <a:chExt cx="306" cy="231"/>
          </a:xfrm>
        </p:grpSpPr>
        <p:sp>
          <p:nvSpPr>
            <p:cNvPr id="1031241" name="Text Box 73"/>
            <p:cNvSpPr txBox="1">
              <a:spLocks noChangeArrowheads="1"/>
            </p:cNvSpPr>
            <p:nvPr/>
          </p:nvSpPr>
          <p:spPr bwMode="auto">
            <a:xfrm>
              <a:off x="2686" y="3700"/>
              <a:ext cx="226"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r>
                <a:rPr lang="fr-FR" sz="1800" b="1"/>
                <a:t>B</a:t>
              </a:r>
            </a:p>
          </p:txBody>
        </p:sp>
        <p:sp>
          <p:nvSpPr>
            <p:cNvPr id="1031242" name="Line 74"/>
            <p:cNvSpPr>
              <a:spLocks noChangeShapeType="1"/>
            </p:cNvSpPr>
            <p:nvPr/>
          </p:nvSpPr>
          <p:spPr bwMode="auto">
            <a:xfrm>
              <a:off x="2712" y="3784"/>
              <a:ext cx="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triangl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
          <p:nvSpPr>
            <p:cNvPr id="1031243" name="Line 75"/>
            <p:cNvSpPr>
              <a:spLocks noChangeShapeType="1"/>
            </p:cNvSpPr>
            <p:nvPr/>
          </p:nvSpPr>
          <p:spPr bwMode="auto">
            <a:xfrm>
              <a:off x="2752" y="3736"/>
              <a:ext cx="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grpSp>
          <p:nvGrpSpPr>
            <p:cNvPr id="1031244" name="Group 76"/>
            <p:cNvGrpSpPr>
              <a:grpSpLocks/>
            </p:cNvGrpSpPr>
            <p:nvPr/>
          </p:nvGrpSpPr>
          <p:grpSpPr bwMode="auto">
            <a:xfrm>
              <a:off x="2886" y="3769"/>
              <a:ext cx="106" cy="102"/>
              <a:chOff x="2888" y="3760"/>
              <a:chExt cx="144" cy="144"/>
            </a:xfrm>
          </p:grpSpPr>
          <p:sp>
            <p:nvSpPr>
              <p:cNvPr id="1031245" name="Oval 77"/>
              <p:cNvSpPr>
                <a:spLocks noChangeArrowheads="1"/>
              </p:cNvSpPr>
              <p:nvPr/>
            </p:nvSpPr>
            <p:spPr bwMode="auto">
              <a:xfrm>
                <a:off x="2888" y="3760"/>
                <a:ext cx="144" cy="144"/>
              </a:xfrm>
              <a:prstGeom prst="ellipse">
                <a:avLst/>
              </a:prstGeom>
              <a:noFill/>
              <a:ln w="381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46" name="Oval 78"/>
              <p:cNvSpPr>
                <a:spLocks noChangeArrowheads="1"/>
              </p:cNvSpPr>
              <p:nvPr/>
            </p:nvSpPr>
            <p:spPr bwMode="auto">
              <a:xfrm>
                <a:off x="2945" y="3819"/>
                <a:ext cx="27" cy="27"/>
              </a:xfrm>
              <a:prstGeom prst="ellipse">
                <a:avLst/>
              </a:prstGeom>
              <a:solidFill>
                <a:schemeClr val="tx1"/>
              </a:solidFill>
              <a:ln w="31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grpSp>
        <p:nvGrpSpPr>
          <p:cNvPr id="56" name="Group 71"/>
          <p:cNvGrpSpPr>
            <a:grpSpLocks/>
          </p:cNvGrpSpPr>
          <p:nvPr/>
        </p:nvGrpSpPr>
        <p:grpSpPr bwMode="auto">
          <a:xfrm>
            <a:off x="890588" y="2857500"/>
            <a:ext cx="3965575" cy="2259013"/>
            <a:chOff x="529" y="1800"/>
            <a:chExt cx="2498" cy="1423"/>
          </a:xfrm>
        </p:grpSpPr>
        <p:sp>
          <p:nvSpPr>
            <p:cNvPr id="57" name="Freeform 51"/>
            <p:cNvSpPr>
              <a:spLocks/>
            </p:cNvSpPr>
            <p:nvPr/>
          </p:nvSpPr>
          <p:spPr bwMode="auto">
            <a:xfrm rot="13374040">
              <a:off x="2349" y="3064"/>
              <a:ext cx="678" cy="56"/>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fr-FR"/>
            </a:p>
          </p:txBody>
        </p:sp>
        <p:sp>
          <p:nvSpPr>
            <p:cNvPr id="58" name="Oval 47"/>
            <p:cNvSpPr>
              <a:spLocks noChangeArrowheads="1"/>
            </p:cNvSpPr>
            <p:nvPr/>
          </p:nvSpPr>
          <p:spPr bwMode="auto">
            <a:xfrm rot="35113107">
              <a:off x="2809" y="3184"/>
              <a:ext cx="47" cy="31"/>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59" name="Oval 48"/>
            <p:cNvSpPr>
              <a:spLocks noChangeArrowheads="1"/>
            </p:cNvSpPr>
            <p:nvPr/>
          </p:nvSpPr>
          <p:spPr bwMode="auto">
            <a:xfrm rot="35113107">
              <a:off x="2722" y="3091"/>
              <a:ext cx="46" cy="31"/>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0" name="Oval 49"/>
            <p:cNvSpPr>
              <a:spLocks noChangeArrowheads="1"/>
            </p:cNvSpPr>
            <p:nvPr/>
          </p:nvSpPr>
          <p:spPr bwMode="auto">
            <a:xfrm rot="35113107">
              <a:off x="2623" y="3008"/>
              <a:ext cx="46" cy="31"/>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1" name="Oval 50"/>
            <p:cNvSpPr>
              <a:spLocks noChangeArrowheads="1"/>
            </p:cNvSpPr>
            <p:nvPr/>
          </p:nvSpPr>
          <p:spPr bwMode="auto">
            <a:xfrm rot="35113107">
              <a:off x="2522" y="2941"/>
              <a:ext cx="46" cy="31"/>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2" name="Line 53"/>
            <p:cNvSpPr>
              <a:spLocks noChangeShapeType="1"/>
            </p:cNvSpPr>
            <p:nvPr/>
          </p:nvSpPr>
          <p:spPr bwMode="auto">
            <a:xfrm rot="894258">
              <a:off x="1599" y="2459"/>
              <a:ext cx="960" cy="319"/>
            </a:xfrm>
            <a:prstGeom prst="line">
              <a:avLst/>
            </a:prstGeom>
            <a:noFill/>
            <a:ln w="38100">
              <a:solidFill>
                <a:srgbClr val="FFFF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
          <p:nvSpPr>
            <p:cNvPr id="63" name="Line 54"/>
            <p:cNvSpPr>
              <a:spLocks noChangeShapeType="1"/>
            </p:cNvSpPr>
            <p:nvPr/>
          </p:nvSpPr>
          <p:spPr bwMode="auto">
            <a:xfrm rot="894258" flipH="1" flipV="1">
              <a:off x="529" y="1800"/>
              <a:ext cx="1193" cy="387"/>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
          <p:nvSpPr>
            <p:cNvPr id="64" name="Text Box 65"/>
            <p:cNvSpPr txBox="1">
              <a:spLocks noChangeArrowheads="1"/>
            </p:cNvSpPr>
            <p:nvPr/>
          </p:nvSpPr>
          <p:spPr bwMode="auto">
            <a:xfrm>
              <a:off x="1338" y="1838"/>
              <a:ext cx="512"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r>
                <a:rPr lang="fr-FR" sz="1800"/>
                <a:t>Muon</a:t>
              </a:r>
            </a:p>
          </p:txBody>
        </p:sp>
      </p:grpSp>
      <p:grpSp>
        <p:nvGrpSpPr>
          <p:cNvPr id="65" name="Group 79"/>
          <p:cNvGrpSpPr>
            <a:grpSpLocks/>
          </p:cNvGrpSpPr>
          <p:nvPr/>
        </p:nvGrpSpPr>
        <p:grpSpPr bwMode="auto">
          <a:xfrm rot="16200000" flipV="1">
            <a:off x="4121150" y="4747757"/>
            <a:ext cx="1028700" cy="127000"/>
            <a:chOff x="2904" y="3320"/>
            <a:chExt cx="648" cy="80"/>
          </a:xfrm>
        </p:grpSpPr>
        <p:sp>
          <p:nvSpPr>
            <p:cNvPr id="66" name="Freeform 30"/>
            <p:cNvSpPr>
              <a:spLocks/>
            </p:cNvSpPr>
            <p:nvPr/>
          </p:nvSpPr>
          <p:spPr bwMode="auto">
            <a:xfrm>
              <a:off x="2904" y="3320"/>
              <a:ext cx="648" cy="65"/>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fr-FR"/>
            </a:p>
          </p:txBody>
        </p:sp>
        <p:grpSp>
          <p:nvGrpSpPr>
            <p:cNvPr id="67" name="Group 45"/>
            <p:cNvGrpSpPr>
              <a:grpSpLocks/>
            </p:cNvGrpSpPr>
            <p:nvPr/>
          </p:nvGrpSpPr>
          <p:grpSpPr bwMode="auto">
            <a:xfrm>
              <a:off x="3042" y="3340"/>
              <a:ext cx="419" cy="60"/>
              <a:chOff x="3042" y="3340"/>
              <a:chExt cx="419" cy="60"/>
            </a:xfrm>
          </p:grpSpPr>
          <p:sp>
            <p:nvSpPr>
              <p:cNvPr id="68" name="Oval 40"/>
              <p:cNvSpPr>
                <a:spLocks noChangeArrowheads="1"/>
              </p:cNvSpPr>
              <p:nvPr/>
            </p:nvSpPr>
            <p:spPr bwMode="auto">
              <a:xfrm>
                <a:off x="3042" y="3340"/>
                <a:ext cx="44" cy="36"/>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9" name="Oval 41"/>
              <p:cNvSpPr>
                <a:spLocks noChangeArrowheads="1"/>
              </p:cNvSpPr>
              <p:nvPr/>
            </p:nvSpPr>
            <p:spPr bwMode="auto">
              <a:xfrm>
                <a:off x="3174" y="3364"/>
                <a:ext cx="44" cy="36"/>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70" name="Oval 42"/>
              <p:cNvSpPr>
                <a:spLocks noChangeArrowheads="1"/>
              </p:cNvSpPr>
              <p:nvPr/>
            </p:nvSpPr>
            <p:spPr bwMode="auto">
              <a:xfrm>
                <a:off x="3294" y="3363"/>
                <a:ext cx="44" cy="36"/>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71" name="Oval 43"/>
              <p:cNvSpPr>
                <a:spLocks noChangeArrowheads="1"/>
              </p:cNvSpPr>
              <p:nvPr/>
            </p:nvSpPr>
            <p:spPr bwMode="auto">
              <a:xfrm>
                <a:off x="3417" y="3352"/>
                <a:ext cx="44" cy="36"/>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spTree>
    <p:extLst>
      <p:ext uri="{BB962C8B-B14F-4D97-AF65-F5344CB8AC3E}">
        <p14:creationId xmlns:p14="http://schemas.microsoft.com/office/powerpoint/2010/main" val="2152391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31247"/>
                                        </p:tgtEl>
                                        <p:attrNameLst>
                                          <p:attrName>style.visibility</p:attrName>
                                        </p:attrNameLst>
                                      </p:cBhvr>
                                      <p:to>
                                        <p:strVal val="visible"/>
                                      </p:to>
                                    </p:set>
                                    <p:animEffect transition="in" filter="wipe(left)">
                                      <p:cBhvr>
                                        <p:cTn id="7" dur="500"/>
                                        <p:tgtEl>
                                          <p:spTgt spid="1031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1199"/>
                                        </p:tgtEl>
                                        <p:attrNameLst>
                                          <p:attrName>style.visibility</p:attrName>
                                        </p:attrNameLst>
                                      </p:cBhvr>
                                      <p:to>
                                        <p:strVal val="visible"/>
                                      </p:to>
                                    </p:set>
                                    <p:animEffect transition="in" filter="wipe(left)">
                                      <p:cBhvr>
                                        <p:cTn id="12" dur="500"/>
                                        <p:tgtEl>
                                          <p:spTgt spid="1031199"/>
                                        </p:tgtEl>
                                      </p:cBhvr>
                                    </p:animEffect>
                                  </p:childTnLst>
                                </p:cTn>
                              </p:par>
                            </p:childTnLst>
                          </p:cTn>
                        </p:par>
                        <p:par>
                          <p:cTn id="13" fill="hold" nodeType="with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0312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312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312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312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99" grpId="0" animBg="1"/>
      <p:bldP spid="10312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8600" y="0"/>
            <a:ext cx="5256213" cy="519113"/>
          </a:xfrm>
        </p:spPr>
        <p:txBody>
          <a:bodyPr>
            <a:normAutofit fontScale="90000"/>
          </a:bodyPr>
          <a:lstStyle/>
          <a:p>
            <a:r>
              <a:rPr lang="en-US"/>
              <a:t>Les calorimètres d’ATLAS</a:t>
            </a:r>
          </a:p>
        </p:txBody>
      </p:sp>
      <p:sp>
        <p:nvSpPr>
          <p:cNvPr id="105475" name="Rectangle 3"/>
          <p:cNvSpPr>
            <a:spLocks noGrp="1" noChangeArrowheads="1"/>
          </p:cNvSpPr>
          <p:nvPr>
            <p:ph idx="1"/>
          </p:nvPr>
        </p:nvSpPr>
        <p:spPr/>
        <p:txBody>
          <a:bodyPr/>
          <a:lstStyle/>
          <a:p>
            <a:endParaRPr lang="fr-FR"/>
          </a:p>
        </p:txBody>
      </p:sp>
      <p:pic>
        <p:nvPicPr>
          <p:cNvPr id="105484" name="Picture 12"/>
          <p:cNvPicPr>
            <a:picLocks noChangeAspect="1" noChangeArrowheads="1"/>
          </p:cNvPicPr>
          <p:nvPr/>
        </p:nvPicPr>
        <p:blipFill>
          <a:blip r:embed="rId2" cstate="print"/>
          <a:srcRect/>
          <a:stretch>
            <a:fillRect/>
          </a:stretch>
        </p:blipFill>
        <p:spPr bwMode="auto">
          <a:xfrm>
            <a:off x="-42863" y="563563"/>
            <a:ext cx="9191626" cy="6186487"/>
          </a:xfrm>
          <a:prstGeom prst="rect">
            <a:avLst/>
          </a:prstGeom>
          <a:noFill/>
          <a:ln w="9525" algn="ctr">
            <a:noFill/>
            <a:miter lim="800000"/>
            <a:headEnd/>
            <a:tailEnd/>
          </a:ln>
          <a:effectLst/>
        </p:spPr>
      </p:pic>
      <p:sp>
        <p:nvSpPr>
          <p:cNvPr id="6" name="Espace réservé du pied de page 5"/>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16</a:t>
            </a:fld>
            <a:endParaRPr lang="fr-F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0"/>
            <a:ext cx="8728075" cy="519113"/>
          </a:xfrm>
        </p:spPr>
        <p:txBody>
          <a:bodyPr>
            <a:normAutofit fontScale="90000"/>
          </a:bodyPr>
          <a:lstStyle/>
          <a:p>
            <a:r>
              <a:rPr lang="en-US"/>
              <a:t>Comment voit-on un électron dans ATLAS ?</a:t>
            </a:r>
          </a:p>
        </p:txBody>
      </p:sp>
      <p:sp>
        <p:nvSpPr>
          <p:cNvPr id="98307" name="Rectangle 3"/>
          <p:cNvSpPr>
            <a:spLocks noGrp="1" noChangeArrowheads="1"/>
          </p:cNvSpPr>
          <p:nvPr>
            <p:ph idx="1"/>
          </p:nvPr>
        </p:nvSpPr>
        <p:spPr>
          <a:xfrm>
            <a:off x="395536" y="764705"/>
            <a:ext cx="8229600" cy="1872208"/>
          </a:xfrm>
        </p:spPr>
        <p:txBody>
          <a:bodyPr>
            <a:normAutofit/>
          </a:bodyPr>
          <a:lstStyle/>
          <a:p>
            <a:r>
              <a:rPr lang="fr-FR" sz="2400" dirty="0"/>
              <a:t>Électron = </a:t>
            </a:r>
          </a:p>
          <a:p>
            <a:pPr lvl="1"/>
            <a:r>
              <a:rPr lang="fr-FR" sz="2400" dirty="0"/>
              <a:t>particule chargées </a:t>
            </a:r>
            <a:r>
              <a:rPr lang="fr-FR" sz="2400" dirty="0">
                <a:sym typeface="Wingdings" pitchFamily="2" charset="2"/>
              </a:rPr>
              <a:t> visible dans le </a:t>
            </a:r>
            <a:r>
              <a:rPr lang="fr-FR" sz="2400" dirty="0" err="1">
                <a:sym typeface="Wingdings" pitchFamily="2" charset="2"/>
              </a:rPr>
              <a:t>trajectographe</a:t>
            </a:r>
            <a:endParaRPr lang="fr-FR" sz="2400" dirty="0">
              <a:sym typeface="Wingdings" pitchFamily="2" charset="2"/>
            </a:endParaRPr>
          </a:p>
          <a:p>
            <a:pPr lvl="1"/>
            <a:r>
              <a:rPr lang="fr-FR" sz="2400" dirty="0">
                <a:sym typeface="Wingdings" pitchFamily="2" charset="2"/>
              </a:rPr>
              <a:t>Particule électromagnétique  dépôt d’énergie dans le calorimètre électromagnétique</a:t>
            </a:r>
            <a:endParaRPr lang="fr-FR" sz="2400" dirty="0"/>
          </a:p>
        </p:txBody>
      </p:sp>
      <p:pic>
        <p:nvPicPr>
          <p:cNvPr id="98308" name="Espace réservé du contenu 9" descr="elektron1.png"/>
          <p:cNvPicPr>
            <a:picLocks noChangeAspect="1"/>
          </p:cNvPicPr>
          <p:nvPr/>
        </p:nvPicPr>
        <p:blipFill>
          <a:blip r:embed="rId2" cstate="print"/>
          <a:srcRect l="778" t="6441" r="49753" b="46796"/>
          <a:stretch>
            <a:fillRect/>
          </a:stretch>
        </p:blipFill>
        <p:spPr bwMode="auto">
          <a:xfrm>
            <a:off x="2195736" y="2771504"/>
            <a:ext cx="4468291" cy="4086496"/>
          </a:xfrm>
          <a:prstGeom prst="rect">
            <a:avLst/>
          </a:prstGeom>
          <a:noFill/>
          <a:ln w="9525">
            <a:noFill/>
            <a:miter lim="800000"/>
            <a:headEnd/>
            <a:tailEnd/>
          </a:ln>
        </p:spPr>
      </p:pic>
      <p:cxnSp>
        <p:nvCxnSpPr>
          <p:cNvPr id="5" name="Connecteur droit avec flèche 4"/>
          <p:cNvCxnSpPr/>
          <p:nvPr/>
        </p:nvCxnSpPr>
        <p:spPr>
          <a:xfrm rot="10800000" flipV="1">
            <a:off x="3995936" y="3284984"/>
            <a:ext cx="3654425" cy="91916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7286286" y="2852936"/>
            <a:ext cx="1857714" cy="8222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defTabSz="457200"/>
            <a:r>
              <a:rPr lang="en-GB" sz="1500" dirty="0" err="1">
                <a:solidFill>
                  <a:srgbClr val="000000"/>
                </a:solidFill>
                <a:latin typeface="Gill Sans MT" pitchFamily="34" charset="0"/>
              </a:rPr>
              <a:t>Dépot</a:t>
            </a:r>
            <a:r>
              <a:rPr lang="en-GB" sz="1500" dirty="0">
                <a:solidFill>
                  <a:srgbClr val="000000"/>
                </a:solidFill>
                <a:latin typeface="Gill Sans MT" pitchFamily="34" charset="0"/>
              </a:rPr>
              <a:t> </a:t>
            </a:r>
            <a:r>
              <a:rPr lang="en-GB" sz="1500" dirty="0" err="1">
                <a:solidFill>
                  <a:srgbClr val="000000"/>
                </a:solidFill>
                <a:latin typeface="Gill Sans MT" pitchFamily="34" charset="0"/>
              </a:rPr>
              <a:t>d’energie</a:t>
            </a:r>
            <a:r>
              <a:rPr lang="en-GB" sz="1500" dirty="0">
                <a:solidFill>
                  <a:srgbClr val="000000"/>
                </a:solidFill>
                <a:latin typeface="Gill Sans MT" pitchFamily="34" charset="0"/>
              </a:rPr>
              <a:t> </a:t>
            </a:r>
            <a:r>
              <a:rPr lang="en-GB" sz="1500" dirty="0" err="1">
                <a:solidFill>
                  <a:srgbClr val="000000"/>
                </a:solidFill>
                <a:latin typeface="Gill Sans MT" pitchFamily="34" charset="0"/>
              </a:rPr>
              <a:t>dans</a:t>
            </a:r>
            <a:r>
              <a:rPr lang="en-GB" sz="1500" dirty="0">
                <a:solidFill>
                  <a:srgbClr val="000000"/>
                </a:solidFill>
                <a:latin typeface="Gill Sans MT" pitchFamily="34" charset="0"/>
              </a:rPr>
              <a:t> le </a:t>
            </a:r>
            <a:r>
              <a:rPr lang="en-GB" sz="1500" dirty="0" err="1">
                <a:solidFill>
                  <a:srgbClr val="000000"/>
                </a:solidFill>
                <a:latin typeface="Gill Sans MT" pitchFamily="34" charset="0"/>
              </a:rPr>
              <a:t>calorimètre</a:t>
            </a:r>
            <a:r>
              <a:rPr lang="en-GB" sz="1500" dirty="0">
                <a:solidFill>
                  <a:srgbClr val="000000"/>
                </a:solidFill>
                <a:latin typeface="Gill Sans MT" pitchFamily="34" charset="0"/>
              </a:rPr>
              <a:t> </a:t>
            </a:r>
            <a:r>
              <a:rPr lang="en-GB" sz="1500" dirty="0" err="1">
                <a:solidFill>
                  <a:srgbClr val="000000"/>
                </a:solidFill>
                <a:latin typeface="Gill Sans MT" pitchFamily="34" charset="0"/>
              </a:rPr>
              <a:t>électromagnétique</a:t>
            </a:r>
            <a:endParaRPr lang="en-GB" sz="1500" dirty="0">
              <a:solidFill>
                <a:srgbClr val="000000"/>
              </a:solidFill>
              <a:latin typeface="Gill Sans MT" pitchFamily="34" charset="0"/>
            </a:endParaRPr>
          </a:p>
        </p:txBody>
      </p:sp>
      <p:cxnSp>
        <p:nvCxnSpPr>
          <p:cNvPr id="11" name="Connecteur droit avec flèche 10"/>
          <p:cNvCxnSpPr/>
          <p:nvPr/>
        </p:nvCxnSpPr>
        <p:spPr>
          <a:xfrm flipV="1">
            <a:off x="1830092" y="4581128"/>
            <a:ext cx="2381868" cy="28962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179512" y="4149080"/>
            <a:ext cx="1614633" cy="151447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defTabSz="457200"/>
            <a:r>
              <a:rPr lang="en-GB" sz="1500">
                <a:solidFill>
                  <a:srgbClr val="000000"/>
                </a:solidFill>
                <a:latin typeface="Gill Sans MT" pitchFamily="34" charset="0"/>
              </a:rPr>
              <a:t>Une seule trace visible dans le détecteur aligné avec l’énergie mesurée dans le calorimètre</a:t>
            </a:r>
          </a:p>
        </p:txBody>
      </p:sp>
      <p:sp>
        <p:nvSpPr>
          <p:cNvPr id="10" name="Espace réservé du numéro de diapositive 9"/>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8A48598E-AAD3-48E5-A6BA-E23E86CFE159}" type="slidenum">
              <a:rPr lang="en-US" sz="1200">
                <a:solidFill>
                  <a:schemeClr val="bg2">
                    <a:shade val="50000"/>
                    <a:satMod val="200000"/>
                  </a:schemeClr>
                </a:solidFill>
                <a:latin typeface="+mn-lt"/>
              </a:rPr>
              <a:pPr defTabSz="457200" fontAlgn="auto">
                <a:spcBef>
                  <a:spcPts val="0"/>
                </a:spcBef>
                <a:spcAft>
                  <a:spcPts val="0"/>
                </a:spcAft>
                <a:defRPr/>
              </a:pPr>
              <a:t>17</a:t>
            </a:fld>
            <a:endParaRPr lang="en-US" sz="1200">
              <a:solidFill>
                <a:schemeClr val="bg2">
                  <a:shade val="50000"/>
                  <a:satMod val="200000"/>
                </a:schemeClr>
              </a:solidFill>
              <a:latin typeface="+mn-lt"/>
            </a:endParaRPr>
          </a:p>
        </p:txBody>
      </p:sp>
      <p:sp>
        <p:nvSpPr>
          <p:cNvPr id="98319" name="Rectangle 15"/>
          <p:cNvSpPr>
            <a:spLocks noChangeArrowheads="1"/>
          </p:cNvSpPr>
          <p:nvPr/>
        </p:nvSpPr>
        <p:spPr bwMode="auto">
          <a:xfrm>
            <a:off x="7199313" y="2590800"/>
            <a:ext cx="1944687" cy="276225"/>
          </a:xfrm>
          <a:prstGeom prst="rect">
            <a:avLst/>
          </a:prstGeom>
          <a:solidFill>
            <a:schemeClr val="bg1"/>
          </a:solidFill>
          <a:ln w="9525" algn="ctr">
            <a:noFill/>
            <a:miter lim="800000"/>
            <a:headEnd/>
            <a:tailEnd/>
          </a:ln>
          <a:effectLst/>
        </p:spPr>
        <p:txBody>
          <a:bodyPr wrap="none" anchor="ctr"/>
          <a:lstStyle/>
          <a:p>
            <a:endParaRPr lang="fr-FR"/>
          </a:p>
        </p:txBody>
      </p:sp>
      <p:sp>
        <p:nvSpPr>
          <p:cNvPr id="14" name="Espace réservé du pied de page 13"/>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17</a:t>
            </a:fld>
            <a:endParaRPr lang="fr-F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a:t>Comment voit-on un quark </a:t>
            </a:r>
            <a:r>
              <a:rPr lang="fr-FR"/>
              <a:t>dans ATLAS ?</a:t>
            </a:r>
            <a:endParaRPr lang="fr-FR" dirty="0"/>
          </a:p>
        </p:txBody>
      </p:sp>
      <p:sp>
        <p:nvSpPr>
          <p:cNvPr id="30723" name="Espace réservé du contenu 2"/>
          <p:cNvSpPr>
            <a:spLocks noGrp="1"/>
          </p:cNvSpPr>
          <p:nvPr>
            <p:ph idx="1"/>
          </p:nvPr>
        </p:nvSpPr>
        <p:spPr>
          <a:xfrm>
            <a:off x="457200" y="764704"/>
            <a:ext cx="8229600" cy="1656184"/>
          </a:xfrm>
        </p:spPr>
        <p:txBody>
          <a:bodyPr>
            <a:normAutofit fontScale="85000" lnSpcReduction="20000"/>
          </a:bodyPr>
          <a:lstStyle/>
          <a:p>
            <a:r>
              <a:rPr lang="fr-FR" sz="2400" dirty="0"/>
              <a:t>Un quark ‘’libre’’ (isolé) n’existe pas (propriété de l’interaction forte : confinement)</a:t>
            </a:r>
          </a:p>
          <a:p>
            <a:r>
              <a:rPr lang="fr-FR" sz="2400" dirty="0"/>
              <a:t>Expérimentalement, on voit des </a:t>
            </a:r>
            <a:r>
              <a:rPr lang="fr-FR" sz="2400" b="1" dirty="0"/>
              <a:t>jets </a:t>
            </a:r>
            <a:r>
              <a:rPr lang="fr-FR" sz="2400" dirty="0"/>
              <a:t>= flot de particules dans la même direction :</a:t>
            </a:r>
          </a:p>
          <a:p>
            <a:pPr lvl="1"/>
            <a:r>
              <a:rPr lang="fr-FR" sz="2000" dirty="0"/>
              <a:t>Beaucoup de traces concentrées dans un cône</a:t>
            </a:r>
          </a:p>
          <a:p>
            <a:pPr lvl="1"/>
            <a:r>
              <a:rPr lang="fr-FR" sz="2000" dirty="0"/>
              <a:t>Dépôt d’énergie dans les calorimètres (électromagnétique et hadronique)</a:t>
            </a:r>
          </a:p>
        </p:txBody>
      </p:sp>
      <p:sp>
        <p:nvSpPr>
          <p:cNvPr id="13" name="Espace réservé du pied de page 12"/>
          <p:cNvSpPr>
            <a:spLocks noGrp="1"/>
          </p:cNvSpPr>
          <p:nvPr>
            <p:ph type="ftr" sz="quarter" idx="11"/>
          </p:nvPr>
        </p:nvSpPr>
        <p:spPr/>
        <p:txBody>
          <a:bodyPr/>
          <a:lstStyle/>
          <a:p>
            <a:r>
              <a:rPr lang="fr-FR"/>
              <a:t>MasterClasses 2015</a:t>
            </a:r>
          </a:p>
        </p:txBody>
      </p:sp>
      <p:pic>
        <p:nvPicPr>
          <p:cNvPr id="14" name="Picture 5" descr="F:\Fete_de_la_science_2012\EventDisplay_Jets.png"/>
          <p:cNvPicPr>
            <a:picLocks noChangeAspect="1" noChangeArrowheads="1"/>
          </p:cNvPicPr>
          <p:nvPr/>
        </p:nvPicPr>
        <p:blipFill>
          <a:blip r:embed="rId2" cstate="print"/>
          <a:srcRect/>
          <a:stretch>
            <a:fillRect/>
          </a:stretch>
        </p:blipFill>
        <p:spPr bwMode="auto">
          <a:xfrm>
            <a:off x="1736920" y="2564904"/>
            <a:ext cx="5355360" cy="3780396"/>
          </a:xfrm>
          <a:prstGeom prst="rect">
            <a:avLst/>
          </a:prstGeom>
          <a:noFill/>
          <a:ln w="63500">
            <a:solidFill>
              <a:srgbClr val="008000"/>
            </a:solidFill>
            <a:miter lim="800000"/>
            <a:headEnd/>
            <a:tailEnd/>
          </a:ln>
        </p:spPr>
      </p:pic>
      <p:cxnSp>
        <p:nvCxnSpPr>
          <p:cNvPr id="15" name="Connecteur droit 14"/>
          <p:cNvCxnSpPr>
            <a:cxnSpLocks noChangeShapeType="1"/>
          </p:cNvCxnSpPr>
          <p:nvPr/>
        </p:nvCxnSpPr>
        <p:spPr bwMode="auto">
          <a:xfrm flipV="1">
            <a:off x="3500919" y="3740067"/>
            <a:ext cx="1501920" cy="718635"/>
          </a:xfrm>
          <a:prstGeom prst="line">
            <a:avLst/>
          </a:prstGeom>
          <a:noFill/>
          <a:ln w="76200" algn="ctr">
            <a:solidFill>
              <a:srgbClr val="FF6600"/>
            </a:solidFill>
            <a:round/>
            <a:headEnd/>
            <a:tailEnd/>
          </a:ln>
        </p:spPr>
      </p:cxnSp>
      <p:cxnSp>
        <p:nvCxnSpPr>
          <p:cNvPr id="16" name="Connecteur droit 15"/>
          <p:cNvCxnSpPr>
            <a:cxnSpLocks noChangeShapeType="1"/>
          </p:cNvCxnSpPr>
          <p:nvPr/>
        </p:nvCxnSpPr>
        <p:spPr bwMode="auto">
          <a:xfrm flipV="1">
            <a:off x="3500919" y="4393895"/>
            <a:ext cx="1762560" cy="72008"/>
          </a:xfrm>
          <a:prstGeom prst="line">
            <a:avLst/>
          </a:prstGeom>
          <a:noFill/>
          <a:ln w="76200" algn="ctr">
            <a:solidFill>
              <a:srgbClr val="FF6600"/>
            </a:solidFill>
            <a:round/>
            <a:headEnd/>
            <a:tailEnd/>
          </a:ln>
        </p:spPr>
      </p:cxnSp>
      <p:cxnSp>
        <p:nvCxnSpPr>
          <p:cNvPr id="18" name="Connecteur droit 17"/>
          <p:cNvCxnSpPr>
            <a:cxnSpLocks noChangeShapeType="1"/>
          </p:cNvCxnSpPr>
          <p:nvPr/>
        </p:nvCxnSpPr>
        <p:spPr bwMode="auto">
          <a:xfrm flipV="1">
            <a:off x="2063800" y="4458702"/>
            <a:ext cx="1437120" cy="131054"/>
          </a:xfrm>
          <a:prstGeom prst="line">
            <a:avLst/>
          </a:prstGeom>
          <a:noFill/>
          <a:ln w="76200" algn="ctr">
            <a:solidFill>
              <a:srgbClr val="FFFF00"/>
            </a:solidFill>
            <a:round/>
            <a:headEnd/>
            <a:tailEnd/>
          </a:ln>
        </p:spPr>
      </p:cxnSp>
      <p:cxnSp>
        <p:nvCxnSpPr>
          <p:cNvPr id="19" name="Connecteur droit 18"/>
          <p:cNvCxnSpPr>
            <a:cxnSpLocks noChangeShapeType="1"/>
          </p:cNvCxnSpPr>
          <p:nvPr/>
        </p:nvCxnSpPr>
        <p:spPr bwMode="auto">
          <a:xfrm flipV="1">
            <a:off x="2390680" y="4458702"/>
            <a:ext cx="1110240" cy="718636"/>
          </a:xfrm>
          <a:prstGeom prst="line">
            <a:avLst/>
          </a:prstGeom>
          <a:noFill/>
          <a:ln w="76200" algn="ctr">
            <a:solidFill>
              <a:srgbClr val="FFFF00"/>
            </a:solidFill>
            <a:round/>
            <a:headEnd/>
            <a:tailEnd/>
          </a:ln>
        </p:spPr>
      </p:cxnSp>
      <p:sp>
        <p:nvSpPr>
          <p:cNvPr id="3" name="Espace réservé du numéro de diapositive 2"/>
          <p:cNvSpPr>
            <a:spLocks noGrp="1"/>
          </p:cNvSpPr>
          <p:nvPr>
            <p:ph type="sldNum" sz="quarter" idx="12"/>
          </p:nvPr>
        </p:nvSpPr>
        <p:spPr/>
        <p:txBody>
          <a:bodyPr/>
          <a:lstStyle/>
          <a:p>
            <a:fld id="{C87FFD17-4B23-42F6-9F7E-E566978288EA}" type="slidenum">
              <a:rPr lang="fr-FR" smtClean="0"/>
              <a:pPr/>
              <a:t>18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a:t>Comment voit-on un quark </a:t>
            </a:r>
            <a:r>
              <a:rPr lang="fr-FR"/>
              <a:t>dans ATLAS ?</a:t>
            </a:r>
            <a:endParaRPr lang="fr-FR" dirty="0"/>
          </a:p>
        </p:txBody>
      </p:sp>
      <p:sp>
        <p:nvSpPr>
          <p:cNvPr id="30723" name="Espace réservé du contenu 2"/>
          <p:cNvSpPr>
            <a:spLocks noGrp="1"/>
          </p:cNvSpPr>
          <p:nvPr>
            <p:ph idx="1"/>
          </p:nvPr>
        </p:nvSpPr>
        <p:spPr/>
        <p:txBody>
          <a:bodyPr/>
          <a:lstStyle/>
          <a:p>
            <a:endParaRPr lang="fr-FR"/>
          </a:p>
        </p:txBody>
      </p:sp>
      <p:pic>
        <p:nvPicPr>
          <p:cNvPr id="30725" name="Picture 5" descr="F:\Fete_de_la_science_2012\EventDisplay_Jets.png"/>
          <p:cNvPicPr>
            <a:picLocks noChangeAspect="1" noChangeArrowheads="1"/>
          </p:cNvPicPr>
          <p:nvPr/>
        </p:nvPicPr>
        <p:blipFill>
          <a:blip r:embed="rId2" cstate="print"/>
          <a:srcRect/>
          <a:stretch>
            <a:fillRect/>
          </a:stretch>
        </p:blipFill>
        <p:spPr bwMode="auto">
          <a:xfrm>
            <a:off x="195841" y="816567"/>
            <a:ext cx="5355360" cy="3780396"/>
          </a:xfrm>
          <a:prstGeom prst="rect">
            <a:avLst/>
          </a:prstGeom>
          <a:noFill/>
          <a:ln w="63500">
            <a:solidFill>
              <a:srgbClr val="008000"/>
            </a:solidFill>
            <a:miter lim="800000"/>
            <a:headEnd/>
            <a:tailEnd/>
          </a:ln>
        </p:spPr>
      </p:pic>
      <p:pic>
        <p:nvPicPr>
          <p:cNvPr id="28678" name="Picture 6" descr="F:\Fete_de_la_science_2012\EventDisplay_Zphoton.png"/>
          <p:cNvPicPr>
            <a:picLocks noChangeAspect="1" noChangeArrowheads="1"/>
          </p:cNvPicPr>
          <p:nvPr/>
        </p:nvPicPr>
        <p:blipFill>
          <a:blip r:embed="rId3" cstate="print"/>
          <a:srcRect/>
          <a:stretch>
            <a:fillRect/>
          </a:stretch>
        </p:blipFill>
        <p:spPr bwMode="auto">
          <a:xfrm>
            <a:off x="3918241" y="3233140"/>
            <a:ext cx="5047200" cy="3364193"/>
          </a:xfrm>
          <a:prstGeom prst="rect">
            <a:avLst/>
          </a:prstGeom>
          <a:noFill/>
          <a:ln w="63500">
            <a:solidFill>
              <a:srgbClr val="FF0000"/>
            </a:solidFill>
            <a:miter lim="800000"/>
            <a:headEnd/>
            <a:tailEnd/>
          </a:ln>
        </p:spPr>
      </p:pic>
      <p:sp>
        <p:nvSpPr>
          <p:cNvPr id="30727" name="ZoneTexte 6"/>
          <p:cNvSpPr txBox="1">
            <a:spLocks noChangeArrowheads="1"/>
          </p:cNvSpPr>
          <p:nvPr/>
        </p:nvSpPr>
        <p:spPr bwMode="auto">
          <a:xfrm>
            <a:off x="5739840" y="1731062"/>
            <a:ext cx="2970457" cy="422310"/>
          </a:xfrm>
          <a:prstGeom prst="rect">
            <a:avLst/>
          </a:prstGeom>
          <a:noFill/>
          <a:ln w="9525">
            <a:noFill/>
            <a:miter lim="800000"/>
            <a:headEnd/>
            <a:tailEnd/>
          </a:ln>
        </p:spPr>
        <p:txBody>
          <a:bodyPr wrap="none" lIns="82945" tIns="41473" rIns="82945" bIns="41473">
            <a:spAutoFit/>
          </a:bodyPr>
          <a:lstStyle/>
          <a:p>
            <a:r>
              <a:rPr lang="fr-FR" sz="2200" b="1" dirty="0">
                <a:solidFill>
                  <a:srgbClr val="008000"/>
                </a:solidFill>
              </a:rPr>
              <a:t>Un événement avec jets</a:t>
            </a:r>
          </a:p>
        </p:txBody>
      </p:sp>
      <p:sp>
        <p:nvSpPr>
          <p:cNvPr id="28680" name="ZoneTexte 7"/>
          <p:cNvSpPr txBox="1">
            <a:spLocks noChangeArrowheads="1"/>
          </p:cNvSpPr>
          <p:nvPr/>
        </p:nvSpPr>
        <p:spPr bwMode="auto">
          <a:xfrm>
            <a:off x="391680" y="5911822"/>
            <a:ext cx="2845615" cy="422310"/>
          </a:xfrm>
          <a:prstGeom prst="rect">
            <a:avLst/>
          </a:prstGeom>
          <a:noFill/>
          <a:ln w="9525">
            <a:noFill/>
            <a:miter lim="800000"/>
            <a:headEnd/>
            <a:tailEnd/>
          </a:ln>
        </p:spPr>
        <p:txBody>
          <a:bodyPr wrap="none" lIns="82945" tIns="41473" rIns="82945" bIns="41473">
            <a:spAutoFit/>
          </a:bodyPr>
          <a:lstStyle/>
          <a:p>
            <a:r>
              <a:rPr lang="fr-FR" sz="2200" b="1" dirty="0">
                <a:solidFill>
                  <a:srgbClr val="FF0000"/>
                </a:solidFill>
              </a:rPr>
              <a:t>Un événement sans jet</a:t>
            </a:r>
          </a:p>
        </p:txBody>
      </p:sp>
      <p:cxnSp>
        <p:nvCxnSpPr>
          <p:cNvPr id="10" name="Connecteur droit 9"/>
          <p:cNvCxnSpPr>
            <a:cxnSpLocks noChangeShapeType="1"/>
          </p:cNvCxnSpPr>
          <p:nvPr/>
        </p:nvCxnSpPr>
        <p:spPr bwMode="auto">
          <a:xfrm flipV="1">
            <a:off x="1959840" y="1991730"/>
            <a:ext cx="1501920" cy="718635"/>
          </a:xfrm>
          <a:prstGeom prst="line">
            <a:avLst/>
          </a:prstGeom>
          <a:noFill/>
          <a:ln w="76200" algn="ctr">
            <a:solidFill>
              <a:srgbClr val="FF6600"/>
            </a:solidFill>
            <a:round/>
            <a:headEnd/>
            <a:tailEnd/>
          </a:ln>
        </p:spPr>
      </p:cxnSp>
      <p:cxnSp>
        <p:nvCxnSpPr>
          <p:cNvPr id="12" name="Connecteur droit 11"/>
          <p:cNvCxnSpPr>
            <a:cxnSpLocks noChangeShapeType="1"/>
          </p:cNvCxnSpPr>
          <p:nvPr/>
        </p:nvCxnSpPr>
        <p:spPr bwMode="auto">
          <a:xfrm flipV="1">
            <a:off x="1959840" y="2645558"/>
            <a:ext cx="1762560" cy="72008"/>
          </a:xfrm>
          <a:prstGeom prst="line">
            <a:avLst/>
          </a:prstGeom>
          <a:noFill/>
          <a:ln w="76200" algn="ctr">
            <a:solidFill>
              <a:srgbClr val="FF6600"/>
            </a:solidFill>
            <a:round/>
            <a:headEnd/>
            <a:tailEnd/>
          </a:ln>
        </p:spPr>
      </p:cxnSp>
      <p:cxnSp>
        <p:nvCxnSpPr>
          <p:cNvPr id="17" name="Connecteur droit 16"/>
          <p:cNvCxnSpPr>
            <a:cxnSpLocks noChangeShapeType="1"/>
          </p:cNvCxnSpPr>
          <p:nvPr/>
        </p:nvCxnSpPr>
        <p:spPr bwMode="auto">
          <a:xfrm flipV="1">
            <a:off x="522721" y="2710365"/>
            <a:ext cx="1437120" cy="131054"/>
          </a:xfrm>
          <a:prstGeom prst="line">
            <a:avLst/>
          </a:prstGeom>
          <a:noFill/>
          <a:ln w="76200" algn="ctr">
            <a:solidFill>
              <a:srgbClr val="FFFF00"/>
            </a:solidFill>
            <a:round/>
            <a:headEnd/>
            <a:tailEnd/>
          </a:ln>
        </p:spPr>
      </p:cxnSp>
      <p:cxnSp>
        <p:nvCxnSpPr>
          <p:cNvPr id="20" name="Connecteur droit 19"/>
          <p:cNvCxnSpPr>
            <a:cxnSpLocks noChangeShapeType="1"/>
          </p:cNvCxnSpPr>
          <p:nvPr/>
        </p:nvCxnSpPr>
        <p:spPr bwMode="auto">
          <a:xfrm flipV="1">
            <a:off x="849601" y="2710365"/>
            <a:ext cx="1110240" cy="718636"/>
          </a:xfrm>
          <a:prstGeom prst="line">
            <a:avLst/>
          </a:prstGeom>
          <a:noFill/>
          <a:ln w="76200" algn="ctr">
            <a:solidFill>
              <a:srgbClr val="FFFF00"/>
            </a:solidFill>
            <a:round/>
            <a:headEnd/>
            <a:tailEnd/>
          </a:ln>
        </p:spPr>
      </p:cxnSp>
      <p:sp>
        <p:nvSpPr>
          <p:cNvPr id="13" name="Espace réservé du pied de page 12"/>
          <p:cNvSpPr>
            <a:spLocks noGrp="1"/>
          </p:cNvSpPr>
          <p:nvPr>
            <p:ph type="ftr" sz="quarter" idx="11"/>
          </p:nvPr>
        </p:nvSpPr>
        <p:spPr/>
        <p:txBody>
          <a:bodyPr/>
          <a:lstStyle/>
          <a:p>
            <a:r>
              <a:rPr lang="fr-FR"/>
              <a:t>MasterClasses 2015</a:t>
            </a: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Rappel : le Modèle Standard</a:t>
            </a:r>
          </a:p>
        </p:txBody>
      </p:sp>
      <p:sp>
        <p:nvSpPr>
          <p:cNvPr id="3" name="Espace réservé du contenu 2"/>
          <p:cNvSpPr>
            <a:spLocks noGrp="1"/>
          </p:cNvSpPr>
          <p:nvPr>
            <p:ph idx="1"/>
          </p:nvPr>
        </p:nvSpPr>
        <p:spPr>
          <a:xfrm>
            <a:off x="2627784" y="5517232"/>
            <a:ext cx="4834880" cy="720080"/>
          </a:xfrm>
        </p:spPr>
        <p:txBody>
          <a:bodyPr>
            <a:normAutofit/>
          </a:bodyPr>
          <a:lstStyle/>
          <a:p>
            <a:pPr>
              <a:buNone/>
            </a:pPr>
            <a:r>
              <a:rPr lang="fr-FR" dirty="0"/>
              <a:t>Plus : le </a:t>
            </a:r>
            <a:r>
              <a:rPr lang="fr-FR" b="1" dirty="0"/>
              <a:t>boson de </a:t>
            </a:r>
            <a:r>
              <a:rPr lang="fr-FR" b="1" dirty="0" err="1"/>
              <a:t>Higgs</a:t>
            </a:r>
            <a:endParaRPr lang="fr-FR" b="1" dirty="0"/>
          </a:p>
        </p:txBody>
      </p:sp>
      <p:sp>
        <p:nvSpPr>
          <p:cNvPr id="5" name="Espace réservé du pied de page 4"/>
          <p:cNvSpPr>
            <a:spLocks noGrp="1"/>
          </p:cNvSpPr>
          <p:nvPr>
            <p:ph type="ftr" sz="quarter" idx="11"/>
          </p:nvPr>
        </p:nvSpPr>
        <p:spPr/>
        <p:txBody>
          <a:bodyPr/>
          <a:lstStyle/>
          <a:p>
            <a:r>
              <a:rPr lang="fr-FR"/>
              <a:t>MasterClasses 2015</a:t>
            </a:r>
          </a:p>
        </p:txBody>
      </p:sp>
      <p:pic>
        <p:nvPicPr>
          <p:cNvPr id="1026" name="Picture 2" descr="C:\Users\scifo\AppData\Local\Temp\MS_final_fermions.png"/>
          <p:cNvPicPr>
            <a:picLocks noChangeAspect="1" noChangeArrowheads="1"/>
          </p:cNvPicPr>
          <p:nvPr/>
        </p:nvPicPr>
        <p:blipFill>
          <a:blip r:embed="rId2" cstate="print"/>
          <a:srcRect/>
          <a:stretch>
            <a:fillRect/>
          </a:stretch>
        </p:blipFill>
        <p:spPr bwMode="auto">
          <a:xfrm>
            <a:off x="1187623" y="908720"/>
            <a:ext cx="6768754" cy="2606446"/>
          </a:xfrm>
          <a:prstGeom prst="rect">
            <a:avLst/>
          </a:prstGeom>
          <a:noFill/>
        </p:spPr>
      </p:pic>
      <p:pic>
        <p:nvPicPr>
          <p:cNvPr id="1027" name="Picture 3" descr="C:\Users\scifo\AppData\Local\Temp\MS_final_bosons.png"/>
          <p:cNvPicPr>
            <a:picLocks noChangeAspect="1" noChangeArrowheads="1"/>
          </p:cNvPicPr>
          <p:nvPr/>
        </p:nvPicPr>
        <p:blipFill>
          <a:blip r:embed="rId3" cstate="print"/>
          <a:srcRect/>
          <a:stretch>
            <a:fillRect/>
          </a:stretch>
        </p:blipFill>
        <p:spPr bwMode="auto">
          <a:xfrm>
            <a:off x="539552" y="3662958"/>
            <a:ext cx="8064896" cy="1710258"/>
          </a:xfrm>
          <a:prstGeom prst="rect">
            <a:avLst/>
          </a:prstGeom>
          <a:noFill/>
        </p:spPr>
      </p:pic>
      <p:sp>
        <p:nvSpPr>
          <p:cNvPr id="6" name="Espace réservé du numéro de diapositive 5"/>
          <p:cNvSpPr>
            <a:spLocks noGrp="1"/>
          </p:cNvSpPr>
          <p:nvPr>
            <p:ph type="sldNum" sz="quarter" idx="12"/>
          </p:nvPr>
        </p:nvSpPr>
        <p:spPr/>
        <p:txBody>
          <a:bodyPr/>
          <a:lstStyle/>
          <a:p>
            <a:fld id="{C87FFD17-4B23-42F6-9F7E-E566978288EA}" type="slidenum">
              <a:rPr lang="fr-FR" smtClean="0"/>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2" name="Rectangle 10"/>
          <p:cNvSpPr>
            <a:spLocks noGrp="1" noChangeArrowheads="1"/>
          </p:cNvSpPr>
          <p:nvPr>
            <p:ph type="title"/>
          </p:nvPr>
        </p:nvSpPr>
        <p:spPr/>
        <p:txBody>
          <a:bodyPr>
            <a:normAutofit/>
          </a:bodyPr>
          <a:lstStyle/>
          <a:p>
            <a:r>
              <a:rPr lang="en-US"/>
              <a:t>Détecter les muons</a:t>
            </a:r>
          </a:p>
        </p:txBody>
      </p:sp>
      <p:sp>
        <p:nvSpPr>
          <p:cNvPr id="100355" name="Espace réservé du contenu 4"/>
          <p:cNvSpPr>
            <a:spLocks noGrp="1"/>
          </p:cNvSpPr>
          <p:nvPr>
            <p:ph idx="1"/>
          </p:nvPr>
        </p:nvSpPr>
        <p:spPr>
          <a:xfrm>
            <a:off x="395536" y="908720"/>
            <a:ext cx="8229600" cy="4785395"/>
          </a:xfrm>
        </p:spPr>
        <p:txBody>
          <a:bodyPr>
            <a:normAutofit/>
          </a:bodyPr>
          <a:lstStyle/>
          <a:p>
            <a:pPr marL="365125" indent="-282575"/>
            <a:r>
              <a:rPr lang="fr-FR" sz="1800" dirty="0"/>
              <a:t>Rappel : les muons sont des particules semblables à l’électron, en plus massifs.</a:t>
            </a:r>
          </a:p>
          <a:p>
            <a:pPr marL="365125" indent="-282575"/>
            <a:r>
              <a:rPr lang="fr-FR" sz="1800" dirty="0"/>
              <a:t>Ils sont importants car ils font souvent partie des signatures des événements intéressants.	</a:t>
            </a:r>
          </a:p>
          <a:p>
            <a:pPr marL="365125" indent="-282575"/>
            <a:r>
              <a:rPr lang="fr-FR" sz="1800" dirty="0"/>
              <a:t>Ce sont des particules chargées, </a:t>
            </a:r>
            <a:r>
              <a:rPr lang="fr-FR" sz="1800" b="1" dirty="0"/>
              <a:t>on les voit dans le détecteur de traces</a:t>
            </a:r>
          </a:p>
          <a:p>
            <a:pPr marL="365125" indent="-282575"/>
            <a:r>
              <a:rPr lang="fr-FR" sz="1800" dirty="0"/>
              <a:t>Mais </a:t>
            </a:r>
            <a:r>
              <a:rPr lang="fr-FR" sz="1800" b="1" dirty="0"/>
              <a:t>ne s’arrêtent dans aucun des deux calorimètres</a:t>
            </a:r>
          </a:p>
          <a:p>
            <a:pPr marL="365125" indent="-282575"/>
            <a:r>
              <a:rPr lang="fr-FR" sz="1800" dirty="0">
                <a:sym typeface="Wingdings" pitchFamily="2" charset="2"/>
              </a:rPr>
              <a:t> </a:t>
            </a:r>
            <a:r>
              <a:rPr lang="fr-FR" sz="1800" dirty="0"/>
              <a:t>On construit des chambres à muons qui mesurent de façon très précise la vitesse et la trajectoire de ces particules (précision de l’ordre de l’épaisseur d’un cheveu !!) dans la </a:t>
            </a:r>
            <a:r>
              <a:rPr lang="fr-FR" sz="1800" b="1" dirty="0"/>
              <a:t>partie extérieure du détecteur</a:t>
            </a:r>
            <a:r>
              <a:rPr lang="fr-FR" sz="1800" dirty="0"/>
              <a:t>.</a:t>
            </a:r>
          </a:p>
        </p:txBody>
      </p:sp>
      <p:pic>
        <p:nvPicPr>
          <p:cNvPr id="100354" name="Image 8" descr="atlasoverview.JPG"/>
          <p:cNvPicPr>
            <a:picLocks noChangeAspect="1"/>
          </p:cNvPicPr>
          <p:nvPr/>
        </p:nvPicPr>
        <p:blipFill>
          <a:blip r:embed="rId2" cstate="print"/>
          <a:srcRect/>
          <a:stretch>
            <a:fillRect/>
          </a:stretch>
        </p:blipFill>
        <p:spPr bwMode="auto">
          <a:xfrm>
            <a:off x="1115616" y="3429000"/>
            <a:ext cx="4641974" cy="3206758"/>
          </a:xfrm>
          <a:prstGeom prst="rect">
            <a:avLst/>
          </a:prstGeom>
          <a:noFill/>
          <a:ln w="9525">
            <a:noFill/>
            <a:miter lim="800000"/>
            <a:headEnd/>
            <a:tailEnd/>
          </a:ln>
        </p:spPr>
      </p:pic>
      <p:sp>
        <p:nvSpPr>
          <p:cNvPr id="100360" name="ZoneTexte 9"/>
          <p:cNvSpPr txBox="1">
            <a:spLocks noChangeArrowheads="1"/>
          </p:cNvSpPr>
          <p:nvPr/>
        </p:nvSpPr>
        <p:spPr bwMode="auto">
          <a:xfrm>
            <a:off x="5868144" y="5445224"/>
            <a:ext cx="2441575" cy="368300"/>
          </a:xfrm>
          <a:prstGeom prst="rect">
            <a:avLst/>
          </a:prstGeom>
          <a:noFill/>
          <a:ln w="9525">
            <a:noFill/>
            <a:miter lim="800000"/>
            <a:headEnd/>
            <a:tailEnd/>
          </a:ln>
        </p:spPr>
        <p:txBody>
          <a:bodyPr wrap="none">
            <a:spAutoFit/>
          </a:bodyPr>
          <a:lstStyle/>
          <a:p>
            <a:pPr algn="l" defTabSz="457200"/>
            <a:r>
              <a:rPr lang="en-US" sz="1800" dirty="0" err="1">
                <a:solidFill>
                  <a:srgbClr val="00A5BC"/>
                </a:solidFill>
                <a:latin typeface="Gill Sans MT" pitchFamily="34" charset="0"/>
              </a:rPr>
              <a:t>Système</a:t>
            </a:r>
            <a:r>
              <a:rPr lang="en-US" sz="1800" dirty="0">
                <a:solidFill>
                  <a:srgbClr val="00A5BC"/>
                </a:solidFill>
                <a:latin typeface="Gill Sans MT" pitchFamily="34" charset="0"/>
              </a:rPr>
              <a:t> à </a:t>
            </a:r>
            <a:r>
              <a:rPr lang="en-US" sz="1800" dirty="0" err="1">
                <a:solidFill>
                  <a:srgbClr val="00A5BC"/>
                </a:solidFill>
                <a:latin typeface="Gill Sans MT" pitchFamily="34" charset="0"/>
              </a:rPr>
              <a:t>muon</a:t>
            </a:r>
            <a:r>
              <a:rPr lang="en-US" sz="1800" dirty="0">
                <a:solidFill>
                  <a:srgbClr val="00A5BC"/>
                </a:solidFill>
                <a:latin typeface="Gill Sans MT" pitchFamily="34" charset="0"/>
              </a:rPr>
              <a:t> en bleu</a:t>
            </a:r>
          </a:p>
        </p:txBody>
      </p:sp>
      <p:sp>
        <p:nvSpPr>
          <p:cNvPr id="8" name="Espace réservé du numéro de diapositive 7"/>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0A31A9D4-AE6F-47FD-8F8B-E5086AE99565}" type="slidenum">
              <a:rPr lang="en-US" sz="1200">
                <a:solidFill>
                  <a:schemeClr val="bg2">
                    <a:shade val="50000"/>
                    <a:satMod val="200000"/>
                  </a:schemeClr>
                </a:solidFill>
                <a:latin typeface="+mn-lt"/>
              </a:rPr>
              <a:pPr defTabSz="457200" fontAlgn="auto">
                <a:spcBef>
                  <a:spcPts val="0"/>
                </a:spcBef>
                <a:spcAft>
                  <a:spcPts val="0"/>
                </a:spcAft>
                <a:defRPr/>
              </a:pPr>
              <a:t>20</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a:t>Comment voit-on </a:t>
            </a:r>
            <a:r>
              <a:rPr lang="fr-FR"/>
              <a:t>un muon dans ATLAS ?</a:t>
            </a:r>
            <a:endParaRPr lang="fr-FR" dirty="0"/>
          </a:p>
        </p:txBody>
      </p:sp>
      <p:sp>
        <p:nvSpPr>
          <p:cNvPr id="13" name="Espace réservé du pied de page 12"/>
          <p:cNvSpPr>
            <a:spLocks noGrp="1"/>
          </p:cNvSpPr>
          <p:nvPr>
            <p:ph type="ftr" sz="quarter" idx="11"/>
          </p:nvPr>
        </p:nvSpPr>
        <p:spPr/>
        <p:txBody>
          <a:bodyPr/>
          <a:lstStyle/>
          <a:p>
            <a:r>
              <a:rPr lang="fr-FR"/>
              <a:t>MasterClasses 2015</a:t>
            </a: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21</a:t>
            </a:fld>
            <a:endParaRPr lang="fr-F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0905" t="66381" r="19743"/>
          <a:stretch/>
        </p:blipFill>
        <p:spPr>
          <a:xfrm>
            <a:off x="251520" y="3782563"/>
            <a:ext cx="4369607" cy="2526757"/>
          </a:xfrm>
          <a:prstGeom prst="rect">
            <a:avLst/>
          </a:prstGeom>
        </p:spPr>
      </p:pic>
      <p:pic>
        <p:nvPicPr>
          <p:cNvPr id="15" name="Image 14"/>
          <p:cNvPicPr>
            <a:picLocks noChangeAspect="1"/>
          </p:cNvPicPr>
          <p:nvPr/>
        </p:nvPicPr>
        <p:blipFill rotWithShape="1">
          <a:blip r:embed="rId2">
            <a:extLst>
              <a:ext uri="{28A0092B-C50C-407E-A947-70E740481C1C}">
                <a14:useLocalDpi xmlns:a14="http://schemas.microsoft.com/office/drawing/2010/main" val="0"/>
              </a:ext>
            </a:extLst>
          </a:blip>
          <a:srcRect l="5909" t="7911" r="38541" b="36834"/>
          <a:stretch/>
        </p:blipFill>
        <p:spPr>
          <a:xfrm>
            <a:off x="4850333" y="2156432"/>
            <a:ext cx="4089697" cy="4152888"/>
          </a:xfrm>
          <a:prstGeom prst="rect">
            <a:avLst/>
          </a:prstGeom>
        </p:spPr>
      </p:pic>
      <p:sp>
        <p:nvSpPr>
          <p:cNvPr id="16" name="Espace réservé du contenu 4"/>
          <p:cNvSpPr>
            <a:spLocks noGrp="1"/>
          </p:cNvSpPr>
          <p:nvPr>
            <p:ph idx="1"/>
          </p:nvPr>
        </p:nvSpPr>
        <p:spPr>
          <a:xfrm>
            <a:off x="395536" y="908720"/>
            <a:ext cx="8229600" cy="4785395"/>
          </a:xfrm>
        </p:spPr>
        <p:txBody>
          <a:bodyPr>
            <a:normAutofit/>
          </a:bodyPr>
          <a:lstStyle/>
          <a:p>
            <a:pPr marL="365125" indent="-282575"/>
            <a:r>
              <a:rPr lang="fr-FR" sz="1800"/>
              <a:t>De longues traces qui traversent tout le détecteur</a:t>
            </a:r>
            <a:endParaRPr lang="fr-FR" sz="1800" dirty="0"/>
          </a:p>
        </p:txBody>
      </p:sp>
      <p:sp>
        <p:nvSpPr>
          <p:cNvPr id="5" name="Ellipse 4"/>
          <p:cNvSpPr/>
          <p:nvPr/>
        </p:nvSpPr>
        <p:spPr>
          <a:xfrm rot="20509725">
            <a:off x="6435145" y="2152112"/>
            <a:ext cx="360040" cy="24246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rot="14917618">
            <a:off x="1253186" y="4194269"/>
            <a:ext cx="360040" cy="24246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5319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8" name="Rectangle 68"/>
          <p:cNvSpPr>
            <a:spLocks noGrp="1" noChangeArrowheads="1"/>
          </p:cNvSpPr>
          <p:nvPr>
            <p:ph type="title"/>
          </p:nvPr>
        </p:nvSpPr>
        <p:spPr>
          <a:xfrm>
            <a:off x="457200" y="0"/>
            <a:ext cx="8229600" cy="609600"/>
          </a:xfrm>
        </p:spPr>
        <p:txBody>
          <a:bodyPr>
            <a:normAutofit fontScale="90000"/>
          </a:bodyPr>
          <a:lstStyle/>
          <a:p>
            <a:r>
              <a:rPr lang="fr-FR" dirty="0"/>
              <a:t>Collision</a:t>
            </a:r>
            <a:r>
              <a:rPr lang="en-US" dirty="0"/>
              <a:t> de </a:t>
            </a:r>
            <a:r>
              <a:rPr lang="fr-FR" dirty="0"/>
              <a:t>protons</a:t>
            </a:r>
          </a:p>
        </p:txBody>
      </p:sp>
      <p:sp>
        <p:nvSpPr>
          <p:cNvPr id="34" name="Espace réservé du numéro de diapositive 3"/>
          <p:cNvSpPr>
            <a:spLocks noGrp="1"/>
          </p:cNvSpPr>
          <p:nvPr>
            <p:ph type="sldNum" sz="quarter" idx="10"/>
          </p:nvPr>
        </p:nvSpPr>
        <p:spPr/>
        <p:txBody>
          <a:bodyPr/>
          <a:lstStyle/>
          <a:p>
            <a:fld id="{E3870804-7654-F94E-ACB5-D0B9529AB253}" type="slidenum">
              <a:rPr lang="fr-FR" smtClean="0"/>
              <a:pPr/>
              <a:t>22</a:t>
            </a:fld>
            <a:endParaRPr lang="fr-FR"/>
          </a:p>
        </p:txBody>
      </p:sp>
      <p:sp>
        <p:nvSpPr>
          <p:cNvPr id="634884" name="Oval 4"/>
          <p:cNvSpPr>
            <a:spLocks noChangeArrowheads="1"/>
          </p:cNvSpPr>
          <p:nvPr/>
        </p:nvSpPr>
        <p:spPr bwMode="auto">
          <a:xfrm>
            <a:off x="0" y="3151188"/>
            <a:ext cx="654050" cy="638175"/>
          </a:xfrm>
          <a:prstGeom prst="ellipse">
            <a:avLst/>
          </a:prstGeom>
          <a:gradFill rotWithShape="1">
            <a:gsLst>
              <a:gs pos="0">
                <a:srgbClr val="990099"/>
              </a:gs>
              <a:gs pos="100000">
                <a:srgbClr val="990099">
                  <a:gamma/>
                  <a:shade val="46275"/>
                  <a:invGamma/>
                </a:srgbClr>
              </a:gs>
            </a:gsLst>
            <a:lin ang="2700000" scaled="1"/>
          </a:gradFill>
          <a:ln w="28575">
            <a:solidFill>
              <a:srgbClr val="800080"/>
            </a:solidFill>
            <a:round/>
            <a:headEnd/>
            <a:tailEnd/>
          </a:ln>
          <a:effectLst/>
        </p:spPr>
        <p:txBody>
          <a:bodyPr lIns="90000" tIns="46800" rIns="90000" bIns="46800" anchor="ctr">
            <a:prstTxWarp prst="textNoShape">
              <a:avLst/>
            </a:prstTxWarp>
            <a:spAutoFit/>
          </a:bodyPr>
          <a:lstStyle/>
          <a:p>
            <a:endParaRPr lang="fr-FR"/>
          </a:p>
        </p:txBody>
      </p:sp>
      <p:sp>
        <p:nvSpPr>
          <p:cNvPr id="634890" name="Oval 10"/>
          <p:cNvSpPr>
            <a:spLocks noChangeArrowheads="1"/>
          </p:cNvSpPr>
          <p:nvPr/>
        </p:nvSpPr>
        <p:spPr bwMode="auto">
          <a:xfrm>
            <a:off x="8489950" y="3143250"/>
            <a:ext cx="654050" cy="638175"/>
          </a:xfrm>
          <a:prstGeom prst="ellipse">
            <a:avLst/>
          </a:prstGeom>
          <a:gradFill rotWithShape="1">
            <a:gsLst>
              <a:gs pos="0">
                <a:srgbClr val="990099"/>
              </a:gs>
              <a:gs pos="100000">
                <a:srgbClr val="990099">
                  <a:gamma/>
                  <a:shade val="46275"/>
                  <a:invGamma/>
                </a:srgbClr>
              </a:gs>
            </a:gsLst>
            <a:lin ang="2700000" scaled="1"/>
          </a:gradFill>
          <a:ln w="28575">
            <a:solidFill>
              <a:srgbClr val="800080"/>
            </a:solidFill>
            <a:round/>
            <a:headEnd/>
            <a:tailEnd/>
          </a:ln>
          <a:effectLst/>
        </p:spPr>
        <p:txBody>
          <a:bodyPr lIns="90000" tIns="46800" rIns="90000" bIns="46800" anchor="ctr">
            <a:prstTxWarp prst="textNoShape">
              <a:avLst/>
            </a:prstTxWarp>
            <a:spAutoFit/>
          </a:bodyPr>
          <a:lstStyle/>
          <a:p>
            <a:endParaRPr lang="fr-FR"/>
          </a:p>
        </p:txBody>
      </p:sp>
      <p:sp>
        <p:nvSpPr>
          <p:cNvPr id="634910" name="AutoShape 30"/>
          <p:cNvSpPr>
            <a:spLocks noChangeArrowheads="1"/>
          </p:cNvSpPr>
          <p:nvPr/>
        </p:nvSpPr>
        <p:spPr bwMode="auto">
          <a:xfrm>
            <a:off x="3962400" y="2846388"/>
            <a:ext cx="1422400" cy="1349375"/>
          </a:xfrm>
          <a:prstGeom prst="irregularSeal1">
            <a:avLst/>
          </a:prstGeom>
          <a:solidFill>
            <a:srgbClr val="FFFF00"/>
          </a:solidFill>
          <a:ln w="28575">
            <a:solidFill>
              <a:srgbClr val="FFFF00"/>
            </a:solidFill>
            <a:miter lim="800000"/>
            <a:headEnd/>
            <a:tailEnd/>
          </a:ln>
          <a:effectLst/>
        </p:spPr>
        <p:txBody>
          <a:bodyPr wrap="none" lIns="90000" tIns="46800" rIns="90000" bIns="46800" anchor="ctr">
            <a:prstTxWarp prst="textNoShape">
              <a:avLst/>
            </a:prstTxWarp>
            <a:spAutoFit/>
          </a:bodyPr>
          <a:lstStyle/>
          <a:p>
            <a:endParaRPr lang="fr-FR"/>
          </a:p>
        </p:txBody>
      </p:sp>
      <p:sp>
        <p:nvSpPr>
          <p:cNvPr id="634911" name="Oval 31"/>
          <p:cNvSpPr>
            <a:spLocks noChangeArrowheads="1"/>
          </p:cNvSpPr>
          <p:nvPr/>
        </p:nvSpPr>
        <p:spPr bwMode="auto">
          <a:xfrm>
            <a:off x="4237038" y="2560638"/>
            <a:ext cx="871537" cy="827087"/>
          </a:xfrm>
          <a:prstGeom prst="ellipse">
            <a:avLst/>
          </a:prstGeom>
          <a:gradFill rotWithShape="1">
            <a:gsLst>
              <a:gs pos="0">
                <a:srgbClr val="FF0000"/>
              </a:gs>
              <a:gs pos="100000">
                <a:srgbClr val="FF0000">
                  <a:gamma/>
                  <a:shade val="46275"/>
                  <a:invGamma/>
                </a:srgbClr>
              </a:gs>
            </a:gsLst>
            <a:lin ang="2700000" scaled="1"/>
          </a:gradFill>
          <a:ln w="3175" cap="rnd">
            <a:noFill/>
            <a:prstDash val="sysDot"/>
            <a:round/>
            <a:headEnd/>
            <a:tailEnd/>
          </a:ln>
          <a:effectLst/>
        </p:spPr>
        <p:txBody>
          <a:bodyPr wrap="none" lIns="90000" tIns="46800" rIns="90000" bIns="46800" anchor="ctr">
            <a:prstTxWarp prst="textNoShape">
              <a:avLst/>
            </a:prstTxWarp>
            <a:spAutoFit/>
          </a:bodyPr>
          <a:lstStyle/>
          <a:p>
            <a:endParaRPr lang="fr-FR"/>
          </a:p>
        </p:txBody>
      </p:sp>
      <p:sp>
        <p:nvSpPr>
          <p:cNvPr id="634912" name="Oval 32"/>
          <p:cNvSpPr>
            <a:spLocks noChangeArrowheads="1"/>
          </p:cNvSpPr>
          <p:nvPr/>
        </p:nvSpPr>
        <p:spPr bwMode="auto">
          <a:xfrm>
            <a:off x="4229100" y="3597275"/>
            <a:ext cx="871538" cy="827088"/>
          </a:xfrm>
          <a:prstGeom prst="ellipse">
            <a:avLst/>
          </a:prstGeom>
          <a:gradFill rotWithShape="1">
            <a:gsLst>
              <a:gs pos="0">
                <a:srgbClr val="FF0000"/>
              </a:gs>
              <a:gs pos="100000">
                <a:srgbClr val="FF0000">
                  <a:gamma/>
                  <a:shade val="46275"/>
                  <a:invGamma/>
                </a:srgbClr>
              </a:gs>
            </a:gsLst>
            <a:lin ang="2700000" scaled="1"/>
          </a:gradFill>
          <a:ln w="3175" cap="rnd">
            <a:noFill/>
            <a:prstDash val="sysDot"/>
            <a:round/>
            <a:headEnd/>
            <a:tailEnd/>
          </a:ln>
          <a:effectLst/>
        </p:spPr>
        <p:txBody>
          <a:bodyPr wrap="none" lIns="90000" tIns="46800" rIns="90000" bIns="46800" anchor="ctr">
            <a:prstTxWarp prst="textNoShape">
              <a:avLst/>
            </a:prstTxWarp>
            <a:spAutoFit/>
          </a:bodyPr>
          <a:lstStyle/>
          <a:p>
            <a:endParaRPr lang="fr-FR"/>
          </a:p>
        </p:txBody>
      </p:sp>
      <p:sp>
        <p:nvSpPr>
          <p:cNvPr id="634943" name="Line 63"/>
          <p:cNvSpPr>
            <a:spLocks noChangeShapeType="1"/>
          </p:cNvSpPr>
          <p:nvPr/>
        </p:nvSpPr>
        <p:spPr bwMode="auto">
          <a:xfrm>
            <a:off x="304800" y="3468688"/>
            <a:ext cx="4310063" cy="0"/>
          </a:xfrm>
          <a:prstGeom prst="line">
            <a:avLst/>
          </a:prstGeom>
          <a:noFill/>
          <a:ln w="28575">
            <a:solidFill>
              <a:schemeClr val="tx1"/>
            </a:solidFill>
            <a:round/>
            <a:headEnd/>
            <a:tailEnd type="triangle" w="med" len="med"/>
          </a:ln>
          <a:effectLst/>
        </p:spPr>
        <p:txBody>
          <a:bodyPr lIns="90000" tIns="46800" rIns="90000" bIns="46800">
            <a:prstTxWarp prst="textNoShape">
              <a:avLst/>
            </a:prstTxWarp>
            <a:spAutoFit/>
          </a:bodyPr>
          <a:lstStyle/>
          <a:p>
            <a:endParaRPr lang="fr-FR"/>
          </a:p>
        </p:txBody>
      </p:sp>
      <p:sp>
        <p:nvSpPr>
          <p:cNvPr id="634944" name="Line 64"/>
          <p:cNvSpPr>
            <a:spLocks noChangeShapeType="1"/>
          </p:cNvSpPr>
          <p:nvPr/>
        </p:nvSpPr>
        <p:spPr bwMode="auto">
          <a:xfrm flipH="1">
            <a:off x="4586288" y="3468688"/>
            <a:ext cx="4122737" cy="0"/>
          </a:xfrm>
          <a:prstGeom prst="line">
            <a:avLst/>
          </a:prstGeom>
          <a:noFill/>
          <a:ln w="28575">
            <a:solidFill>
              <a:schemeClr val="tx1"/>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2" name="Grouper 46"/>
          <p:cNvGrpSpPr/>
          <p:nvPr/>
        </p:nvGrpSpPr>
        <p:grpSpPr>
          <a:xfrm>
            <a:off x="3389313" y="690563"/>
            <a:ext cx="2447925" cy="5949950"/>
            <a:chOff x="3389313" y="690563"/>
            <a:chExt cx="2447925" cy="5949950"/>
          </a:xfrm>
        </p:grpSpPr>
        <p:sp>
          <p:nvSpPr>
            <p:cNvPr id="634932" name="Oval 52"/>
            <p:cNvSpPr>
              <a:spLocks noChangeArrowheads="1"/>
            </p:cNvSpPr>
            <p:nvPr/>
          </p:nvSpPr>
          <p:spPr bwMode="auto">
            <a:xfrm>
              <a:off x="4876800" y="4892675"/>
              <a:ext cx="639763" cy="595313"/>
            </a:xfrm>
            <a:prstGeom prst="ellipse">
              <a:avLst/>
            </a:prstGeom>
            <a:gradFill rotWithShape="1">
              <a:gsLst>
                <a:gs pos="0">
                  <a:srgbClr val="009900">
                    <a:alpha val="89999"/>
                  </a:srgbClr>
                </a:gs>
                <a:gs pos="100000">
                  <a:srgbClr val="0099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33" name="Oval 53"/>
            <p:cNvSpPr>
              <a:spLocks noChangeArrowheads="1"/>
            </p:cNvSpPr>
            <p:nvPr/>
          </p:nvSpPr>
          <p:spPr bwMode="auto">
            <a:xfrm>
              <a:off x="3927475" y="4902200"/>
              <a:ext cx="407988" cy="363538"/>
            </a:xfrm>
            <a:prstGeom prst="ellipse">
              <a:avLst/>
            </a:prstGeom>
            <a:gradFill rotWithShape="1">
              <a:gsLst>
                <a:gs pos="0">
                  <a:srgbClr val="FF6600">
                    <a:alpha val="89999"/>
                  </a:srgbClr>
                </a:gs>
                <a:gs pos="100000">
                  <a:srgbClr val="FF66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34" name="Oval 54"/>
            <p:cNvSpPr>
              <a:spLocks noChangeArrowheads="1"/>
            </p:cNvSpPr>
            <p:nvPr/>
          </p:nvSpPr>
          <p:spPr bwMode="auto">
            <a:xfrm>
              <a:off x="5429250" y="6276975"/>
              <a:ext cx="407988" cy="363538"/>
            </a:xfrm>
            <a:prstGeom prst="ellipse">
              <a:avLst/>
            </a:prstGeom>
            <a:gradFill rotWithShape="1">
              <a:gsLst>
                <a:gs pos="0">
                  <a:schemeClr val="folHlink">
                    <a:alpha val="89999"/>
                  </a:schemeClr>
                </a:gs>
                <a:gs pos="100000">
                  <a:schemeClr val="folHlink">
                    <a:gamma/>
                    <a:shade val="46275"/>
                    <a:invGamma/>
                  </a:schemeClr>
                </a:gs>
              </a:gsLst>
              <a:lin ang="2700000" scaled="1"/>
            </a:gradFill>
            <a:ln w="28575">
              <a:noFill/>
              <a:round/>
              <a:headEnd/>
              <a:tailEnd/>
            </a:ln>
            <a:effectLst/>
          </p:spPr>
          <p:txBody>
            <a:bodyPr lIns="90000" tIns="46800" rIns="90000" bIns="46800" anchor="ctr">
              <a:prstTxWarp prst="textNoShape">
                <a:avLst/>
              </a:prstTxWarp>
              <a:spAutoFit/>
            </a:bodyPr>
            <a:lstStyle/>
            <a:p>
              <a:endParaRPr lang="fr-FR"/>
            </a:p>
          </p:txBody>
        </p:sp>
        <p:sp>
          <p:nvSpPr>
            <p:cNvPr id="634935" name="Oval 55"/>
            <p:cNvSpPr>
              <a:spLocks noChangeArrowheads="1"/>
            </p:cNvSpPr>
            <p:nvPr/>
          </p:nvSpPr>
          <p:spPr bwMode="auto">
            <a:xfrm>
              <a:off x="4652963" y="6267450"/>
              <a:ext cx="407988" cy="363538"/>
            </a:xfrm>
            <a:prstGeom prst="ellipse">
              <a:avLst/>
            </a:prstGeom>
            <a:gradFill rotWithShape="1">
              <a:gsLst>
                <a:gs pos="0">
                  <a:schemeClr val="hlink">
                    <a:alpha val="89999"/>
                  </a:schemeClr>
                </a:gs>
                <a:gs pos="100000">
                  <a:schemeClr val="hlink">
                    <a:gamma/>
                    <a:shade val="46275"/>
                    <a:invGamma/>
                  </a:scheme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grpSp>
          <p:nvGrpSpPr>
            <p:cNvPr id="3" name="Group 56"/>
            <p:cNvGrpSpPr>
              <a:grpSpLocks/>
            </p:cNvGrpSpPr>
            <p:nvPr/>
          </p:nvGrpSpPr>
          <p:grpSpPr bwMode="auto">
            <a:xfrm rot="11082139">
              <a:off x="4783138" y="4546600"/>
              <a:ext cx="798513" cy="1495425"/>
              <a:chOff x="2322" y="658"/>
              <a:chExt cx="503" cy="942"/>
            </a:xfrm>
          </p:grpSpPr>
          <p:sp>
            <p:nvSpPr>
              <p:cNvPr id="634937" name="Line 57"/>
              <p:cNvSpPr>
                <a:spLocks noChangeShapeType="1"/>
              </p:cNvSpPr>
              <p:nvPr/>
            </p:nvSpPr>
            <p:spPr bwMode="auto">
              <a:xfrm flipH="1" flipV="1">
                <a:off x="2697" y="1362"/>
                <a:ext cx="128" cy="238"/>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38" name="Line 58"/>
              <p:cNvSpPr>
                <a:spLocks noChangeShapeType="1"/>
              </p:cNvSpPr>
              <p:nvPr/>
            </p:nvSpPr>
            <p:spPr bwMode="auto">
              <a:xfrm flipH="1" flipV="1">
                <a:off x="2322" y="667"/>
                <a:ext cx="146"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39" name="Line 59"/>
              <p:cNvSpPr>
                <a:spLocks noChangeShapeType="1"/>
              </p:cNvSpPr>
              <p:nvPr/>
            </p:nvSpPr>
            <p:spPr bwMode="auto">
              <a:xfrm flipV="1">
                <a:off x="2560" y="658"/>
                <a:ext cx="91"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sp>
          <p:nvSpPr>
            <p:cNvPr id="634940" name="Line 60"/>
            <p:cNvSpPr>
              <a:spLocks noChangeShapeType="1"/>
            </p:cNvSpPr>
            <p:nvPr/>
          </p:nvSpPr>
          <p:spPr bwMode="auto">
            <a:xfrm flipH="1">
              <a:off x="4244975" y="4432300"/>
              <a:ext cx="217488" cy="404813"/>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4" name="Group 61"/>
            <p:cNvGrpSpPr>
              <a:grpSpLocks/>
            </p:cNvGrpSpPr>
            <p:nvPr/>
          </p:nvGrpSpPr>
          <p:grpSpPr bwMode="auto">
            <a:xfrm>
              <a:off x="3389313" y="690563"/>
              <a:ext cx="2070100" cy="1863725"/>
              <a:chOff x="2135" y="435"/>
              <a:chExt cx="1304" cy="1174"/>
            </a:xfrm>
          </p:grpSpPr>
          <p:sp>
            <p:nvSpPr>
              <p:cNvPr id="634913" name="Oval 33"/>
              <p:cNvSpPr>
                <a:spLocks noChangeArrowheads="1"/>
              </p:cNvSpPr>
              <p:nvPr/>
            </p:nvSpPr>
            <p:spPr bwMode="auto">
              <a:xfrm>
                <a:off x="2427" y="973"/>
                <a:ext cx="403" cy="375"/>
              </a:xfrm>
              <a:prstGeom prst="ellipse">
                <a:avLst/>
              </a:prstGeom>
              <a:gradFill rotWithShape="1">
                <a:gsLst>
                  <a:gs pos="0">
                    <a:srgbClr val="009900">
                      <a:alpha val="89999"/>
                    </a:srgbClr>
                  </a:gs>
                  <a:gs pos="100000">
                    <a:srgbClr val="0099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4" name="Oval 34"/>
              <p:cNvSpPr>
                <a:spLocks noChangeArrowheads="1"/>
              </p:cNvSpPr>
              <p:nvPr/>
            </p:nvSpPr>
            <p:spPr bwMode="auto">
              <a:xfrm>
                <a:off x="3182" y="1041"/>
                <a:ext cx="257" cy="229"/>
              </a:xfrm>
              <a:prstGeom prst="ellipse">
                <a:avLst/>
              </a:prstGeom>
              <a:gradFill rotWithShape="1">
                <a:gsLst>
                  <a:gs pos="0">
                    <a:srgbClr val="FF6600">
                      <a:alpha val="89999"/>
                    </a:srgbClr>
                  </a:gs>
                  <a:gs pos="100000">
                    <a:srgbClr val="FF66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5" name="Oval 35"/>
              <p:cNvSpPr>
                <a:spLocks noChangeArrowheads="1"/>
              </p:cNvSpPr>
              <p:nvPr/>
            </p:nvSpPr>
            <p:spPr bwMode="auto">
              <a:xfrm>
                <a:off x="2135" y="435"/>
                <a:ext cx="257" cy="229"/>
              </a:xfrm>
              <a:prstGeom prst="ellipse">
                <a:avLst/>
              </a:prstGeom>
              <a:gradFill rotWithShape="1">
                <a:gsLst>
                  <a:gs pos="0">
                    <a:srgbClr val="FF00FF">
                      <a:alpha val="89999"/>
                    </a:srgbClr>
                  </a:gs>
                  <a:gs pos="100000">
                    <a:srgbClr val="FF00FF">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6" name="Oval 36"/>
              <p:cNvSpPr>
                <a:spLocks noChangeArrowheads="1"/>
              </p:cNvSpPr>
              <p:nvPr/>
            </p:nvSpPr>
            <p:spPr bwMode="auto">
              <a:xfrm>
                <a:off x="2606" y="438"/>
                <a:ext cx="257" cy="229"/>
              </a:xfrm>
              <a:prstGeom prst="ellipse">
                <a:avLst/>
              </a:prstGeom>
              <a:gradFill rotWithShape="1">
                <a:gsLst>
                  <a:gs pos="0">
                    <a:srgbClr val="FF00FF">
                      <a:alpha val="89999"/>
                    </a:srgbClr>
                  </a:gs>
                  <a:gs pos="100000">
                    <a:srgbClr val="FF00FF">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7" name="Line 37"/>
              <p:cNvSpPr>
                <a:spLocks noChangeShapeType="1"/>
              </p:cNvSpPr>
              <p:nvPr/>
            </p:nvSpPr>
            <p:spPr bwMode="auto">
              <a:xfrm flipV="1">
                <a:off x="3099" y="1307"/>
                <a:ext cx="138" cy="302"/>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5" name="Group 38"/>
              <p:cNvGrpSpPr>
                <a:grpSpLocks/>
              </p:cNvGrpSpPr>
              <p:nvPr/>
            </p:nvGrpSpPr>
            <p:grpSpPr bwMode="auto">
              <a:xfrm>
                <a:off x="2322" y="658"/>
                <a:ext cx="503" cy="942"/>
                <a:chOff x="2322" y="658"/>
                <a:chExt cx="503" cy="942"/>
              </a:xfrm>
            </p:grpSpPr>
            <p:sp>
              <p:nvSpPr>
                <p:cNvPr id="634919" name="Line 39"/>
                <p:cNvSpPr>
                  <a:spLocks noChangeShapeType="1"/>
                </p:cNvSpPr>
                <p:nvPr/>
              </p:nvSpPr>
              <p:spPr bwMode="auto">
                <a:xfrm flipH="1" flipV="1">
                  <a:off x="2697" y="1362"/>
                  <a:ext cx="128" cy="238"/>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20" name="Line 40"/>
                <p:cNvSpPr>
                  <a:spLocks noChangeShapeType="1"/>
                </p:cNvSpPr>
                <p:nvPr/>
              </p:nvSpPr>
              <p:spPr bwMode="auto">
                <a:xfrm flipH="1" flipV="1">
                  <a:off x="2322" y="667"/>
                  <a:ext cx="146"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21" name="Line 41"/>
                <p:cNvSpPr>
                  <a:spLocks noChangeShapeType="1"/>
                </p:cNvSpPr>
                <p:nvPr/>
              </p:nvSpPr>
              <p:spPr bwMode="auto">
                <a:xfrm flipV="1">
                  <a:off x="2560" y="658"/>
                  <a:ext cx="91"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grpSp>
        <p:sp>
          <p:nvSpPr>
            <p:cNvPr id="634946" name="Text Box 66"/>
            <p:cNvSpPr txBox="1">
              <a:spLocks noChangeArrowheads="1"/>
            </p:cNvSpPr>
            <p:nvPr/>
          </p:nvSpPr>
          <p:spPr bwMode="auto">
            <a:xfrm>
              <a:off x="5308600" y="2665413"/>
              <a:ext cx="180975" cy="304800"/>
            </a:xfrm>
            <a:prstGeom prst="rect">
              <a:avLst/>
            </a:prstGeom>
            <a:noFill/>
            <a:ln w="28575">
              <a:noFill/>
              <a:miter lim="800000"/>
              <a:headEnd/>
              <a:tailEnd/>
            </a:ln>
            <a:effectLst/>
          </p:spPr>
          <p:txBody>
            <a:bodyPr wrap="none" lIns="90000" tIns="46800" rIns="90000" bIns="46800">
              <a:prstTxWarp prst="textNoShape">
                <a:avLst/>
              </a:prstTxWarp>
              <a:spAutoFit/>
            </a:bodyPr>
            <a:lstStyle/>
            <a:p>
              <a:endParaRPr lang="fr-FR" sz="1400"/>
            </a:p>
          </p:txBody>
        </p:sp>
      </p:grpSp>
      <p:sp>
        <p:nvSpPr>
          <p:cNvPr id="634954" name="Rectangle 74"/>
          <p:cNvSpPr>
            <a:spLocks noChangeArrowheads="1"/>
          </p:cNvSpPr>
          <p:nvPr/>
        </p:nvSpPr>
        <p:spPr bwMode="auto">
          <a:xfrm>
            <a:off x="0" y="5064125"/>
            <a:ext cx="6146800" cy="304800"/>
          </a:xfrm>
          <a:prstGeom prst="rect">
            <a:avLst/>
          </a:prstGeom>
          <a:noFill/>
          <a:ln w="9525">
            <a:noFill/>
            <a:miter lim="800000"/>
            <a:headEnd/>
            <a:tailEnd/>
          </a:ln>
          <a:effectLst/>
        </p:spPr>
        <p:txBody>
          <a:bodyPr>
            <a:prstTxWarp prst="textNoShape">
              <a:avLst/>
            </a:prstTxWarp>
            <a:spAutoFit/>
          </a:bodyPr>
          <a:lstStyle/>
          <a:p>
            <a:endParaRPr lang="fr-FR" sz="1400">
              <a:solidFill>
                <a:srgbClr val="000000"/>
              </a:solidFill>
            </a:endParaRPr>
          </a:p>
        </p:txBody>
      </p:sp>
      <p:sp>
        <p:nvSpPr>
          <p:cNvPr id="36" name="ZoneTexte 35"/>
          <p:cNvSpPr txBox="1"/>
          <p:nvPr/>
        </p:nvSpPr>
        <p:spPr>
          <a:xfrm>
            <a:off x="228600" y="1447800"/>
            <a:ext cx="3352800" cy="830997"/>
          </a:xfrm>
          <a:prstGeom prst="rect">
            <a:avLst/>
          </a:prstGeom>
          <a:noFill/>
        </p:spPr>
        <p:txBody>
          <a:bodyPr wrap="square" rtlCol="0">
            <a:spAutoFit/>
          </a:bodyPr>
          <a:lstStyle/>
          <a:p>
            <a:r>
              <a:rPr lang="fr-FR" dirty="0"/>
              <a:t>Einstein jeune: E=mc</a:t>
            </a:r>
            <a:r>
              <a:rPr lang="fr-FR" baseline="30000" dirty="0"/>
              <a:t>2</a:t>
            </a:r>
          </a:p>
          <a:p>
            <a:r>
              <a:rPr lang="fr-FR" dirty="0"/>
              <a:t>c: vitesse de la lumière</a:t>
            </a:r>
            <a:endParaRPr lang="fr-FR" baseline="30000" dirty="0"/>
          </a:p>
        </p:txBody>
      </p:sp>
      <p:sp>
        <p:nvSpPr>
          <p:cNvPr id="37" name="ZoneTexte 36"/>
          <p:cNvSpPr txBox="1"/>
          <p:nvPr/>
        </p:nvSpPr>
        <p:spPr>
          <a:xfrm>
            <a:off x="5867400" y="762000"/>
            <a:ext cx="3337873" cy="2308324"/>
          </a:xfrm>
          <a:prstGeom prst="rect">
            <a:avLst/>
          </a:prstGeom>
          <a:noFill/>
        </p:spPr>
        <p:txBody>
          <a:bodyPr wrap="none" rtlCol="0">
            <a:spAutoFit/>
          </a:bodyPr>
          <a:lstStyle/>
          <a:p>
            <a:r>
              <a:rPr lang="fr-FR" dirty="0"/>
              <a:t>Conversion de l’énergie </a:t>
            </a:r>
          </a:p>
          <a:p>
            <a:r>
              <a:rPr lang="fr-FR" dirty="0"/>
              <a:t>cinétique en masse.</a:t>
            </a:r>
          </a:p>
          <a:p>
            <a:endParaRPr lang="fr-FR" dirty="0"/>
          </a:p>
          <a:p>
            <a:r>
              <a:rPr lang="fr-FR" dirty="0"/>
              <a:t>Création de nouvelles</a:t>
            </a:r>
          </a:p>
          <a:p>
            <a:r>
              <a:rPr lang="fr-FR" dirty="0"/>
              <a:t>particules, d’une centaine</a:t>
            </a:r>
          </a:p>
          <a:p>
            <a:r>
              <a:rPr lang="fr-FR" dirty="0"/>
              <a:t>de sortes</a:t>
            </a:r>
          </a:p>
        </p:txBody>
      </p:sp>
      <p:pic>
        <p:nvPicPr>
          <p:cNvPr id="38" name="Image 37" descr="albert-einstein-young-1.jpg"/>
          <p:cNvPicPr>
            <a:picLocks noChangeAspect="1"/>
          </p:cNvPicPr>
          <p:nvPr/>
        </p:nvPicPr>
        <p:blipFill>
          <a:blip r:embed="rId3"/>
          <a:stretch>
            <a:fillRect/>
          </a:stretch>
        </p:blipFill>
        <p:spPr>
          <a:xfrm>
            <a:off x="304800" y="152400"/>
            <a:ext cx="762000" cy="1115568"/>
          </a:xfrm>
          <a:prstGeom prst="rect">
            <a:avLst/>
          </a:prstGeom>
        </p:spPr>
      </p:pic>
      <p:sp>
        <p:nvSpPr>
          <p:cNvPr id="43" name="ZoneTexte 42"/>
          <p:cNvSpPr txBox="1"/>
          <p:nvPr/>
        </p:nvSpPr>
        <p:spPr>
          <a:xfrm>
            <a:off x="5943600" y="3962400"/>
            <a:ext cx="3377848" cy="2308324"/>
          </a:xfrm>
          <a:prstGeom prst="rect">
            <a:avLst/>
          </a:prstGeom>
          <a:noFill/>
        </p:spPr>
        <p:txBody>
          <a:bodyPr wrap="none" rtlCol="0">
            <a:spAutoFit/>
          </a:bodyPr>
          <a:lstStyle/>
          <a:p>
            <a:r>
              <a:rPr lang="fr-FR" dirty="0"/>
              <a:t>La plupart se désintègrent</a:t>
            </a:r>
          </a:p>
          <a:p>
            <a:r>
              <a:rPr lang="fr-FR" dirty="0"/>
              <a:t>immédiatement</a:t>
            </a:r>
          </a:p>
          <a:p>
            <a:r>
              <a:rPr lang="fr-FR" dirty="0">
                <a:latin typeface="Wingdings 3" charset="2"/>
                <a:cs typeface="Wingdings 3" charset="2"/>
              </a:rPr>
              <a:t>_</a:t>
            </a:r>
            <a:r>
              <a:rPr lang="fr-FR" dirty="0"/>
              <a:t>Il n’en reste que de </a:t>
            </a:r>
          </a:p>
          <a:p>
            <a:r>
              <a:rPr lang="fr-FR" dirty="0"/>
              <a:t>~6 sortes, </a:t>
            </a:r>
          </a:p>
          <a:p>
            <a:r>
              <a:rPr lang="fr-FR" dirty="0"/>
              <a:t>qui vont traverser</a:t>
            </a:r>
          </a:p>
          <a:p>
            <a:r>
              <a:rPr lang="fr-FR" dirty="0"/>
              <a:t> le détecteur. </a:t>
            </a:r>
          </a:p>
        </p:txBody>
      </p:sp>
    </p:spTree>
    <p:extLst>
      <p:ext uri="{BB962C8B-B14F-4D97-AF65-F5344CB8AC3E}">
        <p14:creationId xmlns:p14="http://schemas.microsoft.com/office/powerpoint/2010/main" val="645039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grpId="0" nodeType="clickEffect">
                                  <p:stCondLst>
                                    <p:cond delay="0"/>
                                  </p:stCondLst>
                                  <p:childTnLst>
                                    <p:animMotion origin="layout" path="M -3.88889E-6 -7.51445E-7 L 0.46598 -7.51445E-7 " pathEditMode="relative" rAng="0" ptsTypes="AA">
                                      <p:cBhvr>
                                        <p:cTn id="6" dur="1000" fill="hold"/>
                                        <p:tgtEl>
                                          <p:spTgt spid="634884"/>
                                        </p:tgtEl>
                                        <p:attrNameLst>
                                          <p:attrName>ppt_x</p:attrName>
                                          <p:attrName>ppt_y</p:attrName>
                                        </p:attrNameLst>
                                      </p:cBhvr>
                                      <p:rCtr x="233" y="0"/>
                                    </p:animMotion>
                                  </p:childTnLst>
                                </p:cTn>
                              </p:par>
                              <p:par>
                                <p:cTn id="7" presetID="35" presetClass="path" presetSubtype="0" accel="50000" fill="hold" grpId="0" nodeType="withEffect">
                                  <p:stCondLst>
                                    <p:cond delay="0"/>
                                  </p:stCondLst>
                                  <p:childTnLst>
                                    <p:animMotion origin="layout" path="M 3.88889E-6 -4.68208E-6 L -0.46111 -4.68208E-6 " pathEditMode="relative" rAng="0" ptsTypes="AA">
                                      <p:cBhvr>
                                        <p:cTn id="8" dur="1000" fill="hold"/>
                                        <p:tgtEl>
                                          <p:spTgt spid="634890"/>
                                        </p:tgtEl>
                                        <p:attrNameLst>
                                          <p:attrName>ppt_x</p:attrName>
                                          <p:attrName>ppt_y</p:attrName>
                                        </p:attrNameLst>
                                      </p:cBhvr>
                                      <p:rCtr x="-231" y="0"/>
                                    </p:animMotion>
                                  </p:childTnLst>
                                </p:cTn>
                              </p:par>
                            </p:childTnLst>
                          </p:cTn>
                        </p:par>
                        <p:par>
                          <p:cTn id="9" fill="hold">
                            <p:stCondLst>
                              <p:cond delay="1000"/>
                            </p:stCondLst>
                            <p:childTnLst>
                              <p:par>
                                <p:cTn id="10" presetID="1" presetClass="exit" presetSubtype="0" fill="hold" grpId="1" nodeType="afterEffect">
                                  <p:stCondLst>
                                    <p:cond delay="0"/>
                                  </p:stCondLst>
                                  <p:childTnLst>
                                    <p:set>
                                      <p:cBhvr>
                                        <p:cTn id="11" dur="1" fill="hold">
                                          <p:stCondLst>
                                            <p:cond delay="0"/>
                                          </p:stCondLst>
                                        </p:cTn>
                                        <p:tgtEl>
                                          <p:spTgt spid="634890"/>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634884"/>
                                        </p:tgtEl>
                                        <p:attrNameLst>
                                          <p:attrName>style.visibility</p:attrName>
                                        </p:attrNameLst>
                                      </p:cBhvr>
                                      <p:to>
                                        <p:strVal val="hidden"/>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634910"/>
                                        </p:tgtEl>
                                        <p:attrNameLst>
                                          <p:attrName>style.visibility</p:attrName>
                                        </p:attrNameLst>
                                      </p:cBhvr>
                                      <p:to>
                                        <p:strVal val="visible"/>
                                      </p:to>
                                    </p:set>
                                  </p:childTnLst>
                                </p:cTn>
                              </p:par>
                            </p:childTnLst>
                          </p:cTn>
                        </p:par>
                        <p:par>
                          <p:cTn id="17" fill="hold">
                            <p:stCondLst>
                              <p:cond delay="1000"/>
                            </p:stCondLst>
                            <p:childTnLst>
                              <p:par>
                                <p:cTn id="18" presetID="9" presetClass="entr" presetSubtype="0" fill="hold" grpId="0" nodeType="afterEffect" nodePh="1">
                                  <p:stCondLst>
                                    <p:cond delay="0"/>
                                  </p:stCondLst>
                                  <p:endCondLst>
                                    <p:cond evt="begin" delay="0">
                                      <p:tn val="18"/>
                                    </p:cond>
                                  </p:endCondLst>
                                  <p:childTnLst>
                                    <p:set>
                                      <p:cBhvr>
                                        <p:cTn id="19" dur="1" fill="hold">
                                          <p:stCondLst>
                                            <p:cond delay="0"/>
                                          </p:stCondLst>
                                        </p:cTn>
                                        <p:tgtEl>
                                          <p:spTgt spid="634954"/>
                                        </p:tgtEl>
                                        <p:attrNameLst>
                                          <p:attrName>style.visibility</p:attrName>
                                        </p:attrNameLst>
                                      </p:cBhvr>
                                      <p:to>
                                        <p:strVal val="visible"/>
                                      </p:to>
                                    </p:set>
                                    <p:animEffect transition="in" filter="dissolve">
                                      <p:cBhvr>
                                        <p:cTn id="20" dur="500"/>
                                        <p:tgtEl>
                                          <p:spTgt spid="634954"/>
                                        </p:tgtEl>
                                      </p:cBhvr>
                                    </p:animEffect>
                                  </p:childTnLst>
                                </p:cTn>
                              </p:par>
                              <p:par>
                                <p:cTn id="21" presetID="10" presetClass="exit" presetSubtype="0" fill="hold" grpId="1" nodeType="withEffect" nodePh="1">
                                  <p:stCondLst>
                                    <p:cond delay="0"/>
                                  </p:stCondLst>
                                  <p:endCondLst>
                                    <p:cond evt="begin" delay="0">
                                      <p:tn val="21"/>
                                    </p:cond>
                                  </p:endCondLst>
                                  <p:childTnLst>
                                    <p:animEffect transition="out" filter="fade">
                                      <p:cBhvr>
                                        <p:cTn id="22" dur="2000"/>
                                        <p:tgtEl>
                                          <p:spTgt spid="634954"/>
                                        </p:tgtEl>
                                      </p:cBhvr>
                                    </p:animEffect>
                                    <p:set>
                                      <p:cBhvr>
                                        <p:cTn id="23" dur="1" fill="hold">
                                          <p:stCondLst>
                                            <p:cond delay="1999"/>
                                          </p:stCondLst>
                                        </p:cTn>
                                        <p:tgtEl>
                                          <p:spTgt spid="63495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000"/>
                                        <p:tgtEl>
                                          <p:spTgt spid="634910"/>
                                        </p:tgtEl>
                                      </p:cBhvr>
                                    </p:animEffect>
                                    <p:set>
                                      <p:cBhvr>
                                        <p:cTn id="26" dur="1" fill="hold">
                                          <p:stCondLst>
                                            <p:cond delay="1999"/>
                                          </p:stCondLst>
                                        </p:cTn>
                                        <p:tgtEl>
                                          <p:spTgt spid="634910"/>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634911"/>
                                        </p:tgtEl>
                                        <p:attrNameLst>
                                          <p:attrName>style.visibility</p:attrName>
                                        </p:attrNameLst>
                                      </p:cBhvr>
                                      <p:to>
                                        <p:strVal val="visible"/>
                                      </p:to>
                                    </p:set>
                                    <p:animEffect transition="in" filter="dissolve">
                                      <p:cBhvr>
                                        <p:cTn id="29" dur="500"/>
                                        <p:tgtEl>
                                          <p:spTgt spid="63491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34912"/>
                                        </p:tgtEl>
                                        <p:attrNameLst>
                                          <p:attrName>style.visibility</p:attrName>
                                        </p:attrNameLst>
                                      </p:cBhvr>
                                      <p:to>
                                        <p:strVal val="visible"/>
                                      </p:to>
                                    </p:set>
                                    <p:animEffect transition="in" filter="dissolve">
                                      <p:cBhvr>
                                        <p:cTn id="32" dur="500"/>
                                        <p:tgtEl>
                                          <p:spTgt spid="634912"/>
                                        </p:tgtEl>
                                      </p:cBhvr>
                                    </p:animEffect>
                                  </p:childTnLst>
                                </p:cTn>
                              </p:par>
                            </p:childTnLst>
                          </p:cTn>
                        </p:par>
                        <p:par>
                          <p:cTn id="33" fill="hold">
                            <p:stCondLst>
                              <p:cond delay="300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animBg="1"/>
      <p:bldP spid="634884" grpId="1" animBg="1"/>
      <p:bldP spid="634890" grpId="0" animBg="1"/>
      <p:bldP spid="634890" grpId="1" animBg="1"/>
      <p:bldP spid="634910" grpId="0" animBg="1"/>
      <p:bldP spid="634910" grpId="1" animBg="1"/>
      <p:bldP spid="634911" grpId="0" animBg="1"/>
      <p:bldP spid="634912" grpId="0" animBg="1"/>
      <p:bldP spid="634954" grpId="0"/>
      <p:bldP spid="634954" grpId="1"/>
      <p:bldP spid="37"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209801" y="152400"/>
            <a:ext cx="5410200" cy="923330"/>
          </a:xfrm>
          <a:prstGeom prst="rect">
            <a:avLst/>
          </a:prstGeom>
          <a:noFill/>
          <a:ln>
            <a:solidFill>
              <a:schemeClr val="tx2"/>
            </a:solidFill>
          </a:ln>
        </p:spPr>
        <p:txBody>
          <a:bodyPr wrap="square" rtlCol="0">
            <a:spAutoFit/>
          </a:bodyPr>
          <a:lstStyle/>
          <a:p>
            <a:r>
              <a:rPr lang="fr-FR" dirty="0"/>
              <a:t>En fait, la formule complète est E</a:t>
            </a:r>
            <a:r>
              <a:rPr lang="fr-FR" baseline="30000" dirty="0"/>
              <a:t>2</a:t>
            </a:r>
            <a:r>
              <a:rPr lang="fr-FR" dirty="0"/>
              <a:t>=p</a:t>
            </a:r>
            <a:r>
              <a:rPr lang="fr-FR" baseline="30000" dirty="0"/>
              <a:t>2</a:t>
            </a:r>
            <a:r>
              <a:rPr lang="fr-FR" dirty="0"/>
              <a:t>c</a:t>
            </a:r>
            <a:r>
              <a:rPr lang="fr-FR" baseline="30000" dirty="0"/>
              <a:t>2</a:t>
            </a:r>
            <a:r>
              <a:rPr lang="fr-FR" dirty="0"/>
              <a:t>+m</a:t>
            </a:r>
            <a:r>
              <a:rPr lang="fr-FR" baseline="30000" dirty="0"/>
              <a:t>2</a:t>
            </a:r>
            <a:r>
              <a:rPr lang="fr-FR" dirty="0"/>
              <a:t>c</a:t>
            </a:r>
            <a:r>
              <a:rPr lang="fr-FR" baseline="30000" dirty="0"/>
              <a:t>4</a:t>
            </a:r>
          </a:p>
          <a:p>
            <a:r>
              <a:rPr lang="fr-FR" dirty="0"/>
              <a:t>p est l’impulsion, </a:t>
            </a:r>
            <a:r>
              <a:rPr lang="fr-FR" dirty="0" err="1"/>
              <a:t>mv</a:t>
            </a:r>
            <a:r>
              <a:rPr lang="fr-FR" dirty="0"/>
              <a:t> en mécanique classique</a:t>
            </a:r>
          </a:p>
          <a:p>
            <a:r>
              <a:rPr lang="fr-FR" dirty="0"/>
              <a:t>En choisissant bien les unités, on se débarrasse de c: </a:t>
            </a:r>
          </a:p>
        </p:txBody>
      </p:sp>
      <p:sp>
        <p:nvSpPr>
          <p:cNvPr id="7" name="ZoneTexte 6"/>
          <p:cNvSpPr txBox="1"/>
          <p:nvPr/>
        </p:nvSpPr>
        <p:spPr>
          <a:xfrm>
            <a:off x="4141718" y="1216967"/>
            <a:ext cx="1165002" cy="400110"/>
          </a:xfrm>
          <a:prstGeom prst="rect">
            <a:avLst/>
          </a:prstGeom>
          <a:solidFill>
            <a:srgbClr val="FF0000">
              <a:alpha val="22000"/>
            </a:srgbClr>
          </a:solidFill>
          <a:ln>
            <a:solidFill>
              <a:schemeClr val="tx1"/>
            </a:solidFill>
          </a:ln>
          <a:effectLst>
            <a:outerShdw blurRad="50800" dist="38100" dir="2700000" algn="tl" rotWithShape="0">
              <a:srgbClr val="000000">
                <a:alpha val="43000"/>
              </a:srgbClr>
            </a:outerShdw>
          </a:effectLst>
        </p:spPr>
        <p:txBody>
          <a:bodyPr wrap="none" rtlCol="0">
            <a:spAutoFit/>
          </a:bodyPr>
          <a:lstStyle/>
          <a:p>
            <a:r>
              <a:rPr lang="fr-FR" sz="2000" dirty="0"/>
              <a:t>E</a:t>
            </a:r>
            <a:r>
              <a:rPr lang="fr-FR" sz="2000" baseline="30000" dirty="0"/>
              <a:t>2</a:t>
            </a:r>
            <a:r>
              <a:rPr lang="fr-FR" sz="2000" dirty="0"/>
              <a:t>=p</a:t>
            </a:r>
            <a:r>
              <a:rPr lang="fr-FR" sz="2000" baseline="30000" dirty="0"/>
              <a:t>2</a:t>
            </a:r>
            <a:r>
              <a:rPr lang="fr-FR" sz="2000" dirty="0"/>
              <a:t>+m</a:t>
            </a:r>
            <a:r>
              <a:rPr lang="fr-FR" sz="2000" baseline="30000" dirty="0"/>
              <a:t>2</a:t>
            </a:r>
            <a:endParaRPr lang="fr-FR" sz="2000" dirty="0"/>
          </a:p>
        </p:txBody>
      </p:sp>
      <p:grpSp>
        <p:nvGrpSpPr>
          <p:cNvPr id="59" name="Grouper 58"/>
          <p:cNvGrpSpPr/>
          <p:nvPr/>
        </p:nvGrpSpPr>
        <p:grpSpPr>
          <a:xfrm>
            <a:off x="5306719" y="5562600"/>
            <a:ext cx="1834050" cy="880765"/>
            <a:chOff x="5306719" y="5562600"/>
            <a:chExt cx="1834050" cy="880765"/>
          </a:xfrm>
        </p:grpSpPr>
        <p:sp>
          <p:nvSpPr>
            <p:cNvPr id="40" name="ZoneTexte 39"/>
            <p:cNvSpPr txBox="1"/>
            <p:nvPr/>
          </p:nvSpPr>
          <p:spPr>
            <a:xfrm>
              <a:off x="5486400" y="5562600"/>
              <a:ext cx="1654369" cy="461665"/>
            </a:xfrm>
            <a:prstGeom prst="rect">
              <a:avLst/>
            </a:prstGeom>
            <a:noFill/>
          </p:spPr>
          <p:txBody>
            <a:bodyPr wrap="none" rtlCol="0">
              <a:spAutoFit/>
            </a:bodyPr>
            <a:lstStyle/>
            <a:p>
              <a:r>
                <a:rPr lang="fr-FR" dirty="0"/>
                <a:t>E</a:t>
              </a:r>
              <a:r>
                <a:rPr lang="fr-FR" baseline="-25000" dirty="0"/>
                <a:t>H</a:t>
              </a:r>
              <a:r>
                <a:rPr lang="fr-FR" dirty="0"/>
                <a:t>=E</a:t>
              </a:r>
              <a:r>
                <a:rPr lang="fr-FR" baseline="-25000" dirty="0"/>
                <a:t>g1</a:t>
              </a:r>
              <a:r>
                <a:rPr lang="fr-FR" dirty="0"/>
                <a:t>+E</a:t>
              </a:r>
              <a:r>
                <a:rPr lang="fr-FR" baseline="-25000" dirty="0"/>
                <a:t>g2</a:t>
              </a:r>
            </a:p>
          </p:txBody>
        </p:sp>
        <p:sp>
          <p:nvSpPr>
            <p:cNvPr id="41" name="ZoneTexte 40"/>
            <p:cNvSpPr txBox="1"/>
            <p:nvPr/>
          </p:nvSpPr>
          <p:spPr>
            <a:xfrm>
              <a:off x="5548586" y="5894685"/>
              <a:ext cx="1552027" cy="461665"/>
            </a:xfrm>
            <a:prstGeom prst="rect">
              <a:avLst/>
            </a:prstGeom>
            <a:noFill/>
          </p:spPr>
          <p:txBody>
            <a:bodyPr wrap="none" rtlCol="0">
              <a:spAutoFit/>
            </a:bodyPr>
            <a:lstStyle/>
            <a:p>
              <a:r>
                <a:rPr lang="fr-FR" dirty="0"/>
                <a:t>p</a:t>
              </a:r>
              <a:r>
                <a:rPr lang="fr-FR" baseline="-25000" dirty="0"/>
                <a:t>H</a:t>
              </a:r>
              <a:r>
                <a:rPr lang="fr-FR" dirty="0"/>
                <a:t>=p</a:t>
              </a:r>
              <a:r>
                <a:rPr lang="fr-FR" baseline="-25000" dirty="0"/>
                <a:t>g1</a:t>
              </a:r>
              <a:r>
                <a:rPr lang="fr-FR" dirty="0"/>
                <a:t>+p</a:t>
              </a:r>
              <a:r>
                <a:rPr lang="fr-FR" baseline="-25000" dirty="0"/>
                <a:t>g2</a:t>
              </a:r>
            </a:p>
          </p:txBody>
        </p:sp>
        <p:sp>
          <p:nvSpPr>
            <p:cNvPr id="36" name="Ellipse 35"/>
            <p:cNvSpPr/>
            <p:nvPr/>
          </p:nvSpPr>
          <p:spPr>
            <a:xfrm>
              <a:off x="5306719" y="5605165"/>
              <a:ext cx="1483547" cy="838200"/>
            </a:xfrm>
            <a:prstGeom prst="ellipse">
              <a:avLst/>
            </a:prstGeom>
            <a:solidFill>
              <a:srgbClr val="FF0000">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3" name="Connecteur droit 42"/>
            <p:cNvCxnSpPr/>
            <p:nvPr/>
          </p:nvCxnSpPr>
          <p:spPr>
            <a:xfrm>
              <a:off x="5624786" y="6017913"/>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a:off x="5967686" y="6014737"/>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a:off x="6310586" y="6016325"/>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grpSp>
      <p:grpSp>
        <p:nvGrpSpPr>
          <p:cNvPr id="56" name="Grouper 55"/>
          <p:cNvGrpSpPr/>
          <p:nvPr/>
        </p:nvGrpSpPr>
        <p:grpSpPr>
          <a:xfrm>
            <a:off x="152400" y="3429000"/>
            <a:ext cx="4044697" cy="2366665"/>
            <a:chOff x="152400" y="3429000"/>
            <a:chExt cx="4044697" cy="2366665"/>
          </a:xfrm>
        </p:grpSpPr>
        <p:grpSp>
          <p:nvGrpSpPr>
            <p:cNvPr id="39" name="Grouper 38"/>
            <p:cNvGrpSpPr/>
            <p:nvPr/>
          </p:nvGrpSpPr>
          <p:grpSpPr>
            <a:xfrm>
              <a:off x="381000" y="3429000"/>
              <a:ext cx="2743200" cy="2366665"/>
              <a:chOff x="381000" y="3429000"/>
              <a:chExt cx="2743200" cy="2366665"/>
            </a:xfrm>
          </p:grpSpPr>
          <p:cxnSp>
            <p:nvCxnSpPr>
              <p:cNvPr id="10" name="Connecteur droit 9"/>
              <p:cNvCxnSpPr/>
              <p:nvPr/>
            </p:nvCxnSpPr>
            <p:spPr>
              <a:xfrm flipV="1">
                <a:off x="381000" y="3963988"/>
                <a:ext cx="1066800" cy="303212"/>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rot="10800000">
                <a:off x="1447800" y="3962400"/>
                <a:ext cx="1676400" cy="152400"/>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rot="5400000" flipH="1" flipV="1">
                <a:off x="1372394" y="3809206"/>
                <a:ext cx="227012" cy="76200"/>
              </a:xfrm>
              <a:prstGeom prst="line">
                <a:avLst/>
              </a:prstGeom>
              <a:ln>
                <a:solidFill>
                  <a:schemeClr val="tx1"/>
                </a:solidFill>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1752600" y="3429000"/>
                <a:ext cx="406932" cy="461665"/>
              </a:xfrm>
              <a:prstGeom prst="rect">
                <a:avLst/>
              </a:prstGeom>
              <a:noFill/>
            </p:spPr>
            <p:txBody>
              <a:bodyPr wrap="none" rtlCol="0">
                <a:spAutoFit/>
              </a:bodyPr>
              <a:lstStyle/>
              <a:p>
                <a:r>
                  <a:rPr lang="fr-FR" dirty="0"/>
                  <a:t>H</a:t>
                </a:r>
              </a:p>
            </p:txBody>
          </p:sp>
          <p:sp>
            <p:nvSpPr>
              <p:cNvPr id="47" name="ZoneTexte 46"/>
              <p:cNvSpPr txBox="1"/>
              <p:nvPr/>
            </p:nvSpPr>
            <p:spPr>
              <a:xfrm>
                <a:off x="609600" y="5334000"/>
                <a:ext cx="1794331" cy="461665"/>
              </a:xfrm>
              <a:prstGeom prst="rect">
                <a:avLst/>
              </a:prstGeom>
              <a:noFill/>
            </p:spPr>
            <p:txBody>
              <a:bodyPr wrap="none" rtlCol="0">
                <a:spAutoFit/>
              </a:bodyPr>
              <a:lstStyle/>
              <a:p>
                <a:r>
                  <a:rPr lang="fr-FR" dirty="0"/>
                  <a:t>m</a:t>
                </a:r>
                <a:r>
                  <a:rPr lang="fr-FR" baseline="-25000"/>
                  <a:t>H</a:t>
                </a:r>
                <a:r>
                  <a:rPr lang="fr-FR" baseline="30000"/>
                  <a:t>2</a:t>
                </a:r>
                <a:r>
                  <a:rPr lang="fr-FR" dirty="0"/>
                  <a:t>=E</a:t>
                </a:r>
                <a:r>
                  <a:rPr lang="fr-FR" baseline="-25000" dirty="0"/>
                  <a:t>H</a:t>
                </a:r>
                <a:r>
                  <a:rPr lang="fr-FR" baseline="30000" dirty="0"/>
                  <a:t>2</a:t>
                </a:r>
                <a:r>
                  <a:rPr lang="fr-FR" dirty="0"/>
                  <a:t>-p</a:t>
                </a:r>
                <a:r>
                  <a:rPr lang="fr-FR" baseline="-25000" dirty="0"/>
                  <a:t>H</a:t>
                </a:r>
                <a:r>
                  <a:rPr lang="fr-FR" baseline="30000" dirty="0"/>
                  <a:t>2</a:t>
                </a:r>
                <a:endParaRPr lang="fr-FR" dirty="0"/>
              </a:p>
            </p:txBody>
          </p:sp>
        </p:grpSp>
        <p:sp>
          <p:nvSpPr>
            <p:cNvPr id="50" name="ZoneTexte 49"/>
            <p:cNvSpPr txBox="1"/>
            <p:nvPr/>
          </p:nvSpPr>
          <p:spPr>
            <a:xfrm>
              <a:off x="152400" y="4572000"/>
              <a:ext cx="4044697" cy="461665"/>
            </a:xfrm>
            <a:prstGeom prst="rect">
              <a:avLst/>
            </a:prstGeom>
            <a:noFill/>
          </p:spPr>
          <p:txBody>
            <a:bodyPr wrap="none" rtlCol="0">
              <a:spAutoFit/>
            </a:bodyPr>
            <a:lstStyle/>
            <a:p>
              <a:r>
                <a:rPr lang="fr-FR" dirty="0"/>
                <a:t>H, juste avant sa désintégration</a:t>
              </a:r>
            </a:p>
          </p:txBody>
        </p:sp>
      </p:grpSp>
      <p:grpSp>
        <p:nvGrpSpPr>
          <p:cNvPr id="57" name="Grouper 56"/>
          <p:cNvGrpSpPr/>
          <p:nvPr/>
        </p:nvGrpSpPr>
        <p:grpSpPr>
          <a:xfrm>
            <a:off x="4572000" y="2222500"/>
            <a:ext cx="4140795" cy="2642632"/>
            <a:chOff x="4572000" y="2222500"/>
            <a:chExt cx="4140795" cy="2642632"/>
          </a:xfrm>
        </p:grpSpPr>
        <p:grpSp>
          <p:nvGrpSpPr>
            <p:cNvPr id="51" name="Grouper 50"/>
            <p:cNvGrpSpPr/>
            <p:nvPr/>
          </p:nvGrpSpPr>
          <p:grpSpPr>
            <a:xfrm>
              <a:off x="4572000" y="2222500"/>
              <a:ext cx="4140795" cy="2057400"/>
              <a:chOff x="4572000" y="2209800"/>
              <a:chExt cx="4140795" cy="2057400"/>
            </a:xfrm>
          </p:grpSpPr>
          <p:sp>
            <p:nvSpPr>
              <p:cNvPr id="24" name="ZoneTexte 23"/>
              <p:cNvSpPr txBox="1"/>
              <p:nvPr/>
            </p:nvSpPr>
            <p:spPr>
              <a:xfrm>
                <a:off x="6248400" y="3429000"/>
                <a:ext cx="406932" cy="461665"/>
              </a:xfrm>
              <a:prstGeom prst="rect">
                <a:avLst/>
              </a:prstGeom>
              <a:noFill/>
            </p:spPr>
            <p:txBody>
              <a:bodyPr wrap="none" rtlCol="0">
                <a:spAutoFit/>
              </a:bodyPr>
              <a:lstStyle/>
              <a:p>
                <a:r>
                  <a:rPr lang="fr-FR" dirty="0"/>
                  <a:t>H</a:t>
                </a:r>
              </a:p>
            </p:txBody>
          </p:sp>
          <p:grpSp>
            <p:nvGrpSpPr>
              <p:cNvPr id="48" name="Grouper 47"/>
              <p:cNvGrpSpPr/>
              <p:nvPr/>
            </p:nvGrpSpPr>
            <p:grpSpPr>
              <a:xfrm>
                <a:off x="4572000" y="2209800"/>
                <a:ext cx="4140795" cy="2057400"/>
                <a:chOff x="4572000" y="2209800"/>
                <a:chExt cx="4140795" cy="2057400"/>
              </a:xfrm>
            </p:grpSpPr>
            <p:cxnSp>
              <p:nvCxnSpPr>
                <p:cNvPr id="21" name="Connecteur droit 20"/>
                <p:cNvCxnSpPr/>
                <p:nvPr/>
              </p:nvCxnSpPr>
              <p:spPr>
                <a:xfrm flipV="1">
                  <a:off x="4876800" y="3963988"/>
                  <a:ext cx="1066800" cy="303212"/>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rot="10800000">
                  <a:off x="5943600" y="3962400"/>
                  <a:ext cx="1676400" cy="152400"/>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rot="5400000" flipH="1" flipV="1">
                  <a:off x="5867400" y="3809206"/>
                  <a:ext cx="227806" cy="76994"/>
                </a:xfrm>
                <a:prstGeom prst="line">
                  <a:avLst/>
                </a:prstGeom>
                <a:ln>
                  <a:solidFill>
                    <a:schemeClr val="tx1"/>
                  </a:solidFill>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flipV="1">
                  <a:off x="6019800" y="3048000"/>
                  <a:ext cx="1219200" cy="685800"/>
                </a:xfrm>
                <a:prstGeom prst="line">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rot="16200000" flipV="1">
                  <a:off x="5295900" y="3009900"/>
                  <a:ext cx="990600" cy="457200"/>
                </a:xfrm>
                <a:prstGeom prst="line">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a:off x="4572000" y="2209800"/>
                  <a:ext cx="1321395" cy="461665"/>
                </a:xfrm>
                <a:prstGeom prst="rect">
                  <a:avLst/>
                </a:prstGeom>
                <a:noFill/>
              </p:spPr>
              <p:txBody>
                <a:bodyPr wrap="none" rtlCol="0">
                  <a:spAutoFit/>
                </a:bodyPr>
                <a:lstStyle/>
                <a:p>
                  <a:r>
                    <a:rPr lang="fr-FR" dirty="0">
                      <a:solidFill>
                        <a:srgbClr val="FF0000"/>
                      </a:solidFill>
                    </a:rPr>
                    <a:t>gamma 1</a:t>
                  </a:r>
                </a:p>
              </p:txBody>
            </p:sp>
            <p:sp>
              <p:nvSpPr>
                <p:cNvPr id="32" name="ZoneTexte 31"/>
                <p:cNvSpPr txBox="1"/>
                <p:nvPr/>
              </p:nvSpPr>
              <p:spPr>
                <a:xfrm>
                  <a:off x="7391400" y="2819400"/>
                  <a:ext cx="1321395" cy="461665"/>
                </a:xfrm>
                <a:prstGeom prst="rect">
                  <a:avLst/>
                </a:prstGeom>
                <a:noFill/>
              </p:spPr>
              <p:txBody>
                <a:bodyPr wrap="none" rtlCol="0">
                  <a:spAutoFit/>
                </a:bodyPr>
                <a:lstStyle/>
                <a:p>
                  <a:r>
                    <a:rPr lang="fr-FR" dirty="0">
                      <a:solidFill>
                        <a:srgbClr val="FF0000"/>
                      </a:solidFill>
                    </a:rPr>
                    <a:t>gamma 2</a:t>
                  </a:r>
                </a:p>
              </p:txBody>
            </p:sp>
          </p:grpSp>
        </p:grpSp>
        <p:sp>
          <p:nvSpPr>
            <p:cNvPr id="52" name="ZoneTexte 51"/>
            <p:cNvSpPr txBox="1"/>
            <p:nvPr/>
          </p:nvSpPr>
          <p:spPr>
            <a:xfrm>
              <a:off x="4572000" y="4495800"/>
              <a:ext cx="2883534" cy="369332"/>
            </a:xfrm>
            <a:prstGeom prst="rect">
              <a:avLst/>
            </a:prstGeom>
            <a:noFill/>
          </p:spPr>
          <p:txBody>
            <a:bodyPr wrap="none" rtlCol="0">
              <a:spAutoFit/>
            </a:bodyPr>
            <a:lstStyle/>
            <a:p>
              <a:r>
                <a:rPr lang="fr-FR" dirty="0"/>
                <a:t>Juste après sa désintégration</a:t>
              </a:r>
            </a:p>
          </p:txBody>
        </p:sp>
      </p:grpSp>
      <p:sp>
        <p:nvSpPr>
          <p:cNvPr id="53" name="ZoneTexte 52"/>
          <p:cNvSpPr txBox="1"/>
          <p:nvPr/>
        </p:nvSpPr>
        <p:spPr>
          <a:xfrm>
            <a:off x="381000" y="228600"/>
            <a:ext cx="1024840" cy="461665"/>
          </a:xfrm>
          <a:prstGeom prst="rect">
            <a:avLst/>
          </a:prstGeom>
          <a:noFill/>
        </p:spPr>
        <p:txBody>
          <a:bodyPr wrap="none" rtlCol="0">
            <a:spAutoFit/>
          </a:bodyPr>
          <a:lstStyle/>
          <a:p>
            <a:r>
              <a:rPr lang="fr-FR" dirty="0"/>
              <a:t>E=mc</a:t>
            </a:r>
            <a:r>
              <a:rPr lang="fr-FR" baseline="30000" dirty="0"/>
              <a:t>2</a:t>
            </a:r>
          </a:p>
        </p:txBody>
      </p:sp>
      <p:pic>
        <p:nvPicPr>
          <p:cNvPr id="54" name="Image 53" descr="albert-einstein-young-1.jpg"/>
          <p:cNvPicPr>
            <a:picLocks noChangeAspect="1"/>
          </p:cNvPicPr>
          <p:nvPr/>
        </p:nvPicPr>
        <p:blipFill>
          <a:blip r:embed="rId2"/>
          <a:stretch>
            <a:fillRect/>
          </a:stretch>
        </p:blipFill>
        <p:spPr>
          <a:xfrm>
            <a:off x="533400" y="838200"/>
            <a:ext cx="762000" cy="1115568"/>
          </a:xfrm>
          <a:prstGeom prst="rect">
            <a:avLst/>
          </a:prstGeom>
        </p:spPr>
      </p:pic>
      <p:sp>
        <p:nvSpPr>
          <p:cNvPr id="33" name="ZoneTexte 32"/>
          <p:cNvSpPr txBox="1"/>
          <p:nvPr/>
        </p:nvSpPr>
        <p:spPr>
          <a:xfrm>
            <a:off x="7138323" y="5791200"/>
            <a:ext cx="2005677" cy="830997"/>
          </a:xfrm>
          <a:prstGeom prst="rect">
            <a:avLst/>
          </a:prstGeom>
          <a:noFill/>
        </p:spPr>
        <p:txBody>
          <a:bodyPr wrap="none" rtlCol="0">
            <a:spAutoFit/>
          </a:bodyPr>
          <a:lstStyle/>
          <a:p>
            <a:r>
              <a:rPr lang="fr-FR" dirty="0">
                <a:latin typeface="Wingdings 3" charset="2"/>
                <a:cs typeface="Wingdings 3" charset="2"/>
              </a:rPr>
              <a:t>_</a:t>
            </a:r>
            <a:r>
              <a:rPr lang="fr-FR" dirty="0">
                <a:latin typeface="Times New Roman"/>
                <a:cs typeface="Times New Roman"/>
              </a:rPr>
              <a:t>on en déduit</a:t>
            </a:r>
          </a:p>
          <a:p>
            <a:r>
              <a:rPr lang="fr-FR" dirty="0">
                <a:latin typeface="Times New Roman"/>
                <a:cs typeface="Times New Roman"/>
              </a:rPr>
              <a:t>        </a:t>
            </a:r>
            <a:r>
              <a:rPr lang="fr-FR" dirty="0" err="1">
                <a:latin typeface="Times New Roman"/>
                <a:cs typeface="Times New Roman"/>
              </a:rPr>
              <a:t>m</a:t>
            </a:r>
            <a:r>
              <a:rPr lang="fr-FR" baseline="-25000" dirty="0" err="1">
                <a:latin typeface="Times New Roman"/>
                <a:cs typeface="Times New Roman"/>
              </a:rPr>
              <a:t>H</a:t>
            </a:r>
            <a:r>
              <a:rPr lang="fr-FR" dirty="0">
                <a:latin typeface="Times New Roman"/>
                <a:cs typeface="Times New Roman"/>
              </a:rPr>
              <a:t>!  </a:t>
            </a:r>
            <a:endParaRPr lang="fr-FR" dirty="0"/>
          </a:p>
        </p:txBody>
      </p:sp>
      <p:sp>
        <p:nvSpPr>
          <p:cNvPr id="34" name="Espace réservé du numéro de diapositive 33"/>
          <p:cNvSpPr>
            <a:spLocks noGrp="1"/>
          </p:cNvSpPr>
          <p:nvPr>
            <p:ph type="sldNum" sz="quarter" idx="12"/>
          </p:nvPr>
        </p:nvSpPr>
        <p:spPr/>
        <p:txBody>
          <a:bodyPr/>
          <a:lstStyle/>
          <a:p>
            <a:fld id="{15A53C10-405B-DE42-A6B2-9D6E6857B78D}" type="slidenum">
              <a:rPr lang="fr-FR" smtClean="0"/>
              <a:pPr/>
              <a:t>23</a:t>
            </a:fld>
            <a:endParaRPr lang="fr-FR"/>
          </a:p>
        </p:txBody>
      </p:sp>
      <p:sp>
        <p:nvSpPr>
          <p:cNvPr id="35" name="ZoneTexte 34"/>
          <p:cNvSpPr txBox="1"/>
          <p:nvPr/>
        </p:nvSpPr>
        <p:spPr>
          <a:xfrm>
            <a:off x="6172200" y="2438400"/>
            <a:ext cx="1918501" cy="369332"/>
          </a:xfrm>
          <a:prstGeom prst="rect">
            <a:avLst/>
          </a:prstGeom>
          <a:noFill/>
        </p:spPr>
        <p:txBody>
          <a:bodyPr wrap="none" rtlCol="0">
            <a:spAutoFit/>
          </a:bodyPr>
          <a:lstStyle/>
          <a:p>
            <a:r>
              <a:rPr lang="fr-FR" dirty="0"/>
              <a:t>Mesurés (et m=0)!</a:t>
            </a:r>
          </a:p>
        </p:txBody>
      </p:sp>
      <p:sp>
        <p:nvSpPr>
          <p:cNvPr id="38" name="ZoneTexte 37"/>
          <p:cNvSpPr txBox="1"/>
          <p:nvPr/>
        </p:nvSpPr>
        <p:spPr>
          <a:xfrm>
            <a:off x="152400" y="2055911"/>
            <a:ext cx="1387945" cy="307777"/>
          </a:xfrm>
          <a:prstGeom prst="rect">
            <a:avLst/>
          </a:prstGeom>
          <a:noFill/>
        </p:spPr>
        <p:txBody>
          <a:bodyPr wrap="none" rtlCol="0">
            <a:spAutoFit/>
          </a:bodyPr>
          <a:lstStyle/>
          <a:p>
            <a:r>
              <a:rPr lang="en-GB" sz="1400" dirty="0"/>
              <a:t>Einstein en 1905</a:t>
            </a:r>
          </a:p>
        </p:txBody>
      </p:sp>
      <p:grpSp>
        <p:nvGrpSpPr>
          <p:cNvPr id="58" name="Grouper 57"/>
          <p:cNvGrpSpPr/>
          <p:nvPr/>
        </p:nvGrpSpPr>
        <p:grpSpPr>
          <a:xfrm>
            <a:off x="6629400" y="3963988"/>
            <a:ext cx="2525801" cy="1683867"/>
            <a:chOff x="6629400" y="3963988"/>
            <a:chExt cx="2525801" cy="1683867"/>
          </a:xfrm>
        </p:grpSpPr>
        <p:pic>
          <p:nvPicPr>
            <p:cNvPr id="37" name="Image 36" descr="300px-Billard.JPG"/>
            <p:cNvPicPr>
              <a:picLocks noChangeAspect="1"/>
            </p:cNvPicPr>
            <p:nvPr/>
          </p:nvPicPr>
          <p:blipFill>
            <a:blip r:embed="rId3">
              <a:alphaModFix amt="40000"/>
            </a:blip>
            <a:stretch>
              <a:fillRect/>
            </a:stretch>
          </p:blipFill>
          <p:spPr>
            <a:xfrm>
              <a:off x="6629400" y="3963988"/>
              <a:ext cx="2525801" cy="1683867"/>
            </a:xfrm>
            <a:prstGeom prst="rect">
              <a:avLst/>
            </a:prstGeom>
          </p:spPr>
        </p:pic>
        <p:sp>
          <p:nvSpPr>
            <p:cNvPr id="46" name="ZoneTexte 45"/>
            <p:cNvSpPr txBox="1"/>
            <p:nvPr/>
          </p:nvSpPr>
          <p:spPr>
            <a:xfrm>
              <a:off x="6655332" y="4865132"/>
              <a:ext cx="2421644" cy="646331"/>
            </a:xfrm>
            <a:prstGeom prst="rect">
              <a:avLst/>
            </a:prstGeom>
            <a:solidFill>
              <a:schemeClr val="bg1">
                <a:alpha val="28000"/>
              </a:schemeClr>
            </a:solidFill>
          </p:spPr>
          <p:txBody>
            <a:bodyPr wrap="none" rtlCol="0">
              <a:spAutoFit/>
            </a:bodyPr>
            <a:lstStyle/>
            <a:p>
              <a:r>
                <a:rPr lang="fr-FR" dirty="0"/>
                <a:t>Conservation énergie et</a:t>
              </a:r>
            </a:p>
            <a:p>
              <a:r>
                <a:rPr lang="fr-FR" dirty="0"/>
                <a:t> impulsion</a:t>
              </a:r>
            </a:p>
          </p:txBody>
        </p:sp>
      </p:grpSp>
    </p:spTree>
    <p:extLst>
      <p:ext uri="{BB962C8B-B14F-4D97-AF65-F5344CB8AC3E}">
        <p14:creationId xmlns:p14="http://schemas.microsoft.com/office/powerpoint/2010/main" val="169145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3"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858000" y="6286500"/>
            <a:ext cx="2133600" cy="365125"/>
          </a:xfrm>
        </p:spPr>
        <p:txBody>
          <a:bodyPr/>
          <a:lstStyle/>
          <a:p>
            <a:fld id="{B1291B72-9DB9-D248-BAE9-4D497DBAF243}" type="slidenum">
              <a:rPr lang="fr-FR" smtClean="0"/>
              <a:pPr/>
              <a:t>24</a:t>
            </a:fld>
            <a:endParaRPr lang="fr-FR" dirty="0"/>
          </a:p>
        </p:txBody>
      </p:sp>
      <p:sp>
        <p:nvSpPr>
          <p:cNvPr id="5" name="Rectangle 4"/>
          <p:cNvSpPr/>
          <p:nvPr/>
        </p:nvSpPr>
        <p:spPr>
          <a:xfrm>
            <a:off x="1551962" y="482600"/>
            <a:ext cx="3187700" cy="584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GB" sz="3200" dirty="0">
                <a:solidFill>
                  <a:srgbClr val="000000"/>
                </a:solidFill>
              </a:rPr>
              <a:t>10</a:t>
            </a:r>
            <a:r>
              <a:rPr lang="en-GB" sz="3200" baseline="30000" dirty="0">
                <a:solidFill>
                  <a:srgbClr val="000000"/>
                </a:solidFill>
              </a:rPr>
              <a:t>14</a:t>
            </a:r>
            <a:r>
              <a:rPr lang="en-GB" sz="3200" dirty="0">
                <a:solidFill>
                  <a:srgbClr val="000000"/>
                </a:solidFill>
              </a:rPr>
              <a:t> collisions</a:t>
            </a:r>
          </a:p>
        </p:txBody>
      </p:sp>
      <p:grpSp>
        <p:nvGrpSpPr>
          <p:cNvPr id="33" name="Grouper 32"/>
          <p:cNvGrpSpPr/>
          <p:nvPr/>
        </p:nvGrpSpPr>
        <p:grpSpPr>
          <a:xfrm>
            <a:off x="840762" y="1218217"/>
            <a:ext cx="5953308" cy="1316296"/>
            <a:chOff x="840762" y="1218217"/>
            <a:chExt cx="5953308" cy="1316296"/>
          </a:xfrm>
        </p:grpSpPr>
        <p:sp>
          <p:nvSpPr>
            <p:cNvPr id="7" name="Rectangle 6"/>
            <p:cNvSpPr/>
            <p:nvPr/>
          </p:nvSpPr>
          <p:spPr>
            <a:xfrm>
              <a:off x="840762" y="1949737"/>
              <a:ext cx="5308600" cy="58477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3200" dirty="0">
                  <a:solidFill>
                    <a:srgbClr val="000000"/>
                  </a:solidFill>
                </a:rPr>
                <a:t>10</a:t>
              </a:r>
              <a:r>
                <a:rPr lang="en-GB" sz="3200" baseline="30000" dirty="0">
                  <a:solidFill>
                    <a:srgbClr val="000000"/>
                  </a:solidFill>
                </a:rPr>
                <a:t>9</a:t>
              </a:r>
              <a:r>
                <a:rPr lang="en-GB" sz="3200" dirty="0">
                  <a:solidFill>
                    <a:srgbClr val="000000"/>
                  </a:solidFill>
                </a:rPr>
                <a:t> </a:t>
              </a:r>
              <a:r>
                <a:rPr lang="en-GB" sz="3200" dirty="0" err="1">
                  <a:solidFill>
                    <a:srgbClr val="000000"/>
                  </a:solidFill>
                </a:rPr>
                <a:t>événements</a:t>
              </a:r>
              <a:r>
                <a:rPr lang="en-GB" sz="3200" dirty="0">
                  <a:solidFill>
                    <a:srgbClr val="000000"/>
                  </a:solidFill>
                </a:rPr>
                <a:t> </a:t>
              </a:r>
              <a:r>
                <a:rPr lang="en-GB" sz="3200" dirty="0" err="1">
                  <a:solidFill>
                    <a:srgbClr val="000000"/>
                  </a:solidFill>
                </a:rPr>
                <a:t>sur</a:t>
              </a:r>
              <a:r>
                <a:rPr lang="en-GB" sz="3200" dirty="0">
                  <a:solidFill>
                    <a:srgbClr val="000000"/>
                  </a:solidFill>
                </a:rPr>
                <a:t> </a:t>
              </a:r>
              <a:r>
                <a:rPr lang="en-GB" sz="3200" dirty="0" err="1">
                  <a:solidFill>
                    <a:srgbClr val="000000"/>
                  </a:solidFill>
                </a:rPr>
                <a:t>disque</a:t>
              </a:r>
              <a:endParaRPr lang="en-GB" sz="3200" dirty="0">
                <a:solidFill>
                  <a:srgbClr val="000000"/>
                </a:solidFill>
              </a:endParaRPr>
            </a:p>
          </p:txBody>
        </p:sp>
        <p:sp>
          <p:nvSpPr>
            <p:cNvPr id="8" name="ZoneTexte 7"/>
            <p:cNvSpPr txBox="1"/>
            <p:nvPr/>
          </p:nvSpPr>
          <p:spPr>
            <a:xfrm>
              <a:off x="4060329" y="1287680"/>
              <a:ext cx="2733741" cy="461665"/>
            </a:xfrm>
            <a:prstGeom prst="rect">
              <a:avLst/>
            </a:prstGeom>
            <a:noFill/>
          </p:spPr>
          <p:txBody>
            <a:bodyPr wrap="none" rtlCol="0">
              <a:spAutoFit/>
            </a:bodyPr>
            <a:lstStyle/>
            <a:p>
              <a:r>
                <a:rPr lang="en-GB" sz="2400" dirty="0"/>
                <a:t>Tri </a:t>
              </a:r>
              <a:r>
                <a:rPr lang="en-GB" sz="2400" dirty="0" err="1"/>
                <a:t>rapide</a:t>
              </a:r>
              <a:r>
                <a:rPr lang="en-GB" sz="2400" dirty="0"/>
                <a:t> et </a:t>
              </a:r>
              <a:r>
                <a:rPr lang="en-GB" sz="2400" dirty="0" err="1"/>
                <a:t>grossier</a:t>
              </a:r>
              <a:endParaRPr lang="en-GB" sz="2400" dirty="0"/>
            </a:p>
          </p:txBody>
        </p:sp>
        <p:sp>
          <p:nvSpPr>
            <p:cNvPr id="9" name="Flèche vers la droite 8"/>
            <p:cNvSpPr/>
            <p:nvPr/>
          </p:nvSpPr>
          <p:spPr>
            <a:xfrm rot="5400000">
              <a:off x="2944390" y="1341661"/>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4" name="Grouper 33"/>
          <p:cNvGrpSpPr/>
          <p:nvPr/>
        </p:nvGrpSpPr>
        <p:grpSpPr>
          <a:xfrm>
            <a:off x="3835400" y="2693947"/>
            <a:ext cx="5308600" cy="1316296"/>
            <a:chOff x="3835400" y="2693947"/>
            <a:chExt cx="5308600" cy="1316296"/>
          </a:xfrm>
        </p:grpSpPr>
        <p:sp>
          <p:nvSpPr>
            <p:cNvPr id="10" name="ZoneTexte 9"/>
            <p:cNvSpPr txBox="1"/>
            <p:nvPr/>
          </p:nvSpPr>
          <p:spPr>
            <a:xfrm>
              <a:off x="6149362" y="2693947"/>
              <a:ext cx="1302310" cy="461665"/>
            </a:xfrm>
            <a:prstGeom prst="rect">
              <a:avLst/>
            </a:prstGeom>
            <a:noFill/>
          </p:spPr>
          <p:txBody>
            <a:bodyPr wrap="none" rtlCol="0">
              <a:spAutoFit/>
            </a:bodyPr>
            <a:lstStyle/>
            <a:p>
              <a:r>
                <a:rPr lang="en-GB" sz="2400" dirty="0"/>
                <a:t>Tri précis</a:t>
              </a:r>
            </a:p>
          </p:txBody>
        </p:sp>
        <p:sp>
          <p:nvSpPr>
            <p:cNvPr id="11" name="Flèche vers la droite 10"/>
            <p:cNvSpPr/>
            <p:nvPr/>
          </p:nvSpPr>
          <p:spPr>
            <a:xfrm rot="4217344">
              <a:off x="4856502" y="2817391"/>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3835400" y="3425467"/>
              <a:ext cx="5308600" cy="58477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3200" dirty="0">
                  <a:solidFill>
                    <a:srgbClr val="000000"/>
                  </a:solidFill>
                </a:rPr>
                <a:t>10</a:t>
              </a:r>
              <a:r>
                <a:rPr lang="en-GB" sz="3200" baseline="30000" dirty="0">
                  <a:solidFill>
                    <a:srgbClr val="000000"/>
                  </a:solidFill>
                </a:rPr>
                <a:t>5</a:t>
              </a:r>
              <a:r>
                <a:rPr lang="en-GB" sz="3200" dirty="0">
                  <a:solidFill>
                    <a:srgbClr val="000000"/>
                  </a:solidFill>
                </a:rPr>
                <a:t> </a:t>
              </a:r>
              <a:r>
                <a:rPr lang="en-GB" sz="3200" dirty="0" err="1">
                  <a:solidFill>
                    <a:srgbClr val="000000"/>
                  </a:solidFill>
                </a:rPr>
                <a:t>événements</a:t>
              </a:r>
              <a:r>
                <a:rPr lang="en-GB" sz="3200" dirty="0">
                  <a:solidFill>
                    <a:srgbClr val="000000"/>
                  </a:solidFill>
                </a:rPr>
                <a:t> </a:t>
              </a:r>
              <a:r>
                <a:rPr lang="en-GB" sz="3200" dirty="0" err="1">
                  <a:solidFill>
                    <a:srgbClr val="000000"/>
                  </a:solidFill>
                </a:rPr>
                <a:t>à</a:t>
              </a:r>
              <a:r>
                <a:rPr lang="en-GB" sz="3200" dirty="0">
                  <a:solidFill>
                    <a:srgbClr val="000000"/>
                  </a:solidFill>
                </a:rPr>
                <a:t> 2 gamma</a:t>
              </a:r>
            </a:p>
          </p:txBody>
        </p:sp>
      </p:grpSp>
      <p:grpSp>
        <p:nvGrpSpPr>
          <p:cNvPr id="35" name="Grouper 34"/>
          <p:cNvGrpSpPr/>
          <p:nvPr/>
        </p:nvGrpSpPr>
        <p:grpSpPr>
          <a:xfrm>
            <a:off x="4870450" y="4455467"/>
            <a:ext cx="4121150" cy="2402533"/>
            <a:chOff x="4870450" y="4455467"/>
            <a:chExt cx="4121150" cy="2402533"/>
          </a:xfrm>
        </p:grpSpPr>
        <p:sp>
          <p:nvSpPr>
            <p:cNvPr id="12" name="ZoneTexte 11"/>
            <p:cNvSpPr txBox="1"/>
            <p:nvPr/>
          </p:nvSpPr>
          <p:spPr>
            <a:xfrm>
              <a:off x="6533475" y="4455467"/>
              <a:ext cx="2458125" cy="830997"/>
            </a:xfrm>
            <a:prstGeom prst="rect">
              <a:avLst/>
            </a:prstGeom>
            <a:noFill/>
          </p:spPr>
          <p:txBody>
            <a:bodyPr wrap="none" rtlCol="0">
              <a:spAutoFit/>
            </a:bodyPr>
            <a:lstStyle/>
            <a:p>
              <a:r>
                <a:rPr lang="en-GB" sz="2400" dirty="0" err="1"/>
                <a:t>Calcul</a:t>
              </a:r>
              <a:r>
                <a:rPr lang="en-GB" sz="2400" dirty="0"/>
                <a:t> de la masse</a:t>
              </a:r>
            </a:p>
            <a:p>
              <a:r>
                <a:rPr lang="fr-FR" sz="2400" dirty="0" err="1">
                  <a:sym typeface="Wingdings"/>
                </a:rPr>
                <a:t>histogramme</a:t>
              </a:r>
              <a:r>
                <a:rPr lang="en-GB" sz="2400" dirty="0"/>
                <a:t> </a:t>
              </a:r>
            </a:p>
          </p:txBody>
        </p:sp>
        <p:sp>
          <p:nvSpPr>
            <p:cNvPr id="14" name="Flèche vers la droite 13"/>
            <p:cNvSpPr/>
            <p:nvPr/>
          </p:nvSpPr>
          <p:spPr>
            <a:xfrm rot="4217344">
              <a:off x="5783602" y="4639207"/>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Image 14"/>
            <p:cNvPicPr>
              <a:picLocks noChangeAspect="1"/>
            </p:cNvPicPr>
            <p:nvPr/>
          </p:nvPicPr>
          <p:blipFill>
            <a:blip r:embed="rId2"/>
            <a:srcRect t="24951" b="1"/>
            <a:stretch>
              <a:fillRect/>
            </a:stretch>
          </p:blipFill>
          <p:spPr>
            <a:xfrm>
              <a:off x="4870450" y="5294879"/>
              <a:ext cx="3187700" cy="1563121"/>
            </a:xfrm>
            <a:prstGeom prst="rect">
              <a:avLst/>
            </a:prstGeom>
          </p:spPr>
        </p:pic>
      </p:grpSp>
      <p:grpSp>
        <p:nvGrpSpPr>
          <p:cNvPr id="31" name="Grouper 30"/>
          <p:cNvGrpSpPr/>
          <p:nvPr/>
        </p:nvGrpSpPr>
        <p:grpSpPr>
          <a:xfrm>
            <a:off x="287605" y="2575730"/>
            <a:ext cx="2313432" cy="2560320"/>
            <a:chOff x="287605" y="2575730"/>
            <a:chExt cx="2313432" cy="2560320"/>
          </a:xfrm>
        </p:grpSpPr>
        <p:sp>
          <p:nvSpPr>
            <p:cNvPr id="16" name="Flèche vers la droite 15"/>
            <p:cNvSpPr/>
            <p:nvPr/>
          </p:nvSpPr>
          <p:spPr>
            <a:xfrm rot="6095215">
              <a:off x="164161" y="26991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7" name="Flèche vers la droite 16"/>
            <p:cNvSpPr/>
            <p:nvPr/>
          </p:nvSpPr>
          <p:spPr>
            <a:xfrm rot="6095215">
              <a:off x="316561" y="28515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8" name="Flèche vers la droite 17"/>
            <p:cNvSpPr/>
            <p:nvPr/>
          </p:nvSpPr>
          <p:spPr>
            <a:xfrm rot="6095215">
              <a:off x="468961" y="30039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9" name="Flèche vers la droite 18"/>
            <p:cNvSpPr/>
            <p:nvPr/>
          </p:nvSpPr>
          <p:spPr>
            <a:xfrm rot="6095215">
              <a:off x="621361" y="31563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0" name="Flèche vers la droite 19"/>
            <p:cNvSpPr/>
            <p:nvPr/>
          </p:nvSpPr>
          <p:spPr>
            <a:xfrm rot="6095215">
              <a:off x="773761" y="33087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1" name="Flèche vers la droite 20"/>
            <p:cNvSpPr/>
            <p:nvPr/>
          </p:nvSpPr>
          <p:spPr>
            <a:xfrm rot="6095215">
              <a:off x="926161" y="34611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2" name="Flèche vers la droite 21"/>
            <p:cNvSpPr/>
            <p:nvPr/>
          </p:nvSpPr>
          <p:spPr>
            <a:xfrm rot="6095215">
              <a:off x="1078561" y="36135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3" name="Flèche vers la droite 22"/>
            <p:cNvSpPr/>
            <p:nvPr/>
          </p:nvSpPr>
          <p:spPr>
            <a:xfrm rot="6095215">
              <a:off x="1230961" y="37659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4" name="Flèche vers la droite 23"/>
            <p:cNvSpPr/>
            <p:nvPr/>
          </p:nvSpPr>
          <p:spPr>
            <a:xfrm rot="6095215">
              <a:off x="1383361" y="39183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5" name="Flèche vers la droite 24"/>
            <p:cNvSpPr/>
            <p:nvPr/>
          </p:nvSpPr>
          <p:spPr>
            <a:xfrm rot="6095215">
              <a:off x="1535761" y="40707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6" name="Flèche vers la droite 25"/>
            <p:cNvSpPr/>
            <p:nvPr/>
          </p:nvSpPr>
          <p:spPr>
            <a:xfrm rot="6095215">
              <a:off x="1688161" y="42231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7" name="Flèche vers la droite 26"/>
            <p:cNvSpPr/>
            <p:nvPr/>
          </p:nvSpPr>
          <p:spPr>
            <a:xfrm rot="6095215">
              <a:off x="1840561" y="43755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8" name="Flèche vers la droite 27"/>
            <p:cNvSpPr/>
            <p:nvPr/>
          </p:nvSpPr>
          <p:spPr>
            <a:xfrm rot="6095215">
              <a:off x="1992961" y="45279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grpSp>
      <p:sp>
        <p:nvSpPr>
          <p:cNvPr id="29" name="Titre 1"/>
          <p:cNvSpPr>
            <a:spLocks noGrp="1"/>
          </p:cNvSpPr>
          <p:nvPr>
            <p:ph type="title"/>
          </p:nvPr>
        </p:nvSpPr>
        <p:spPr>
          <a:xfrm>
            <a:off x="4191000" y="0"/>
            <a:ext cx="4953000" cy="1143000"/>
          </a:xfrm>
        </p:spPr>
        <p:txBody>
          <a:bodyPr/>
          <a:lstStyle/>
          <a:p>
            <a:r>
              <a:rPr lang="en-GB" dirty="0" err="1"/>
              <a:t>Finalement</a:t>
            </a:r>
            <a:r>
              <a:rPr lang="en-GB" dirty="0"/>
              <a:t>…</a:t>
            </a:r>
          </a:p>
        </p:txBody>
      </p:sp>
    </p:spTree>
    <p:extLst>
      <p:ext uri="{BB962C8B-B14F-4D97-AF65-F5344CB8AC3E}">
        <p14:creationId xmlns:p14="http://schemas.microsoft.com/office/powerpoint/2010/main" val="350005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25</a:t>
            </a:fld>
            <a:endParaRPr lang="fr-FR"/>
          </a:p>
        </p:txBody>
      </p:sp>
      <p:sp>
        <p:nvSpPr>
          <p:cNvPr id="13" name="ZoneTexte 12"/>
          <p:cNvSpPr txBox="1"/>
          <p:nvPr/>
        </p:nvSpPr>
        <p:spPr>
          <a:xfrm>
            <a:off x="2057400" y="304800"/>
            <a:ext cx="4933612" cy="523220"/>
          </a:xfrm>
          <a:prstGeom prst="rect">
            <a:avLst/>
          </a:prstGeom>
          <a:noFill/>
        </p:spPr>
        <p:txBody>
          <a:bodyPr wrap="none" rtlCol="0">
            <a:spAutoFit/>
          </a:bodyPr>
          <a:lstStyle/>
          <a:p>
            <a:r>
              <a:rPr lang="fr-FR" sz="2800" dirty="0"/>
              <a:t>Effet de la précision du détecteur</a:t>
            </a:r>
          </a:p>
        </p:txBody>
      </p:sp>
      <p:pic>
        <p:nvPicPr>
          <p:cNvPr id="6" name="higgsSigma5.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183217"/>
            <a:ext cx="7620000" cy="4508500"/>
          </a:xfrm>
          <a:prstGeom prst="rect">
            <a:avLst/>
          </a:prstGeom>
        </p:spPr>
      </p:pic>
      <p:sp>
        <p:nvSpPr>
          <p:cNvPr id="7" name="ZoneTexte 6"/>
          <p:cNvSpPr txBox="1"/>
          <p:nvPr/>
        </p:nvSpPr>
        <p:spPr>
          <a:xfrm>
            <a:off x="3748328" y="1228922"/>
            <a:ext cx="1647344" cy="307777"/>
          </a:xfrm>
          <a:prstGeom prst="rect">
            <a:avLst/>
          </a:prstGeom>
          <a:noFill/>
        </p:spPr>
        <p:txBody>
          <a:bodyPr wrap="none" rtlCol="0">
            <a:spAutoFit/>
          </a:bodyPr>
          <a:lstStyle/>
          <a:p>
            <a:r>
              <a:rPr lang="fr-FR" sz="1400" dirty="0"/>
              <a:t>Cliquer pour animer</a:t>
            </a:r>
          </a:p>
        </p:txBody>
      </p:sp>
    </p:spTree>
    <p:extLst>
      <p:ext uri="{BB962C8B-B14F-4D97-AF65-F5344CB8AC3E}">
        <p14:creationId xmlns:p14="http://schemas.microsoft.com/office/powerpoint/2010/main" val="12050526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26</a:t>
            </a:fld>
            <a:endParaRPr lang="fr-FR"/>
          </a:p>
        </p:txBody>
      </p:sp>
      <p:pic>
        <p:nvPicPr>
          <p:cNvPr id="6" name="higgsBkg1.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183217"/>
            <a:ext cx="7620000" cy="4508500"/>
          </a:xfrm>
          <a:prstGeom prst="rect">
            <a:avLst/>
          </a:prstGeom>
        </p:spPr>
      </p:pic>
      <p:sp>
        <p:nvSpPr>
          <p:cNvPr id="7" name="ZoneTexte 6"/>
          <p:cNvSpPr txBox="1"/>
          <p:nvPr/>
        </p:nvSpPr>
        <p:spPr>
          <a:xfrm>
            <a:off x="2590800" y="304800"/>
            <a:ext cx="3289207" cy="523220"/>
          </a:xfrm>
          <a:prstGeom prst="rect">
            <a:avLst/>
          </a:prstGeom>
          <a:noFill/>
        </p:spPr>
        <p:txBody>
          <a:bodyPr wrap="none" rtlCol="0">
            <a:spAutoFit/>
          </a:bodyPr>
          <a:lstStyle/>
          <a:p>
            <a:r>
              <a:rPr lang="fr-FR" sz="2800" dirty="0"/>
              <a:t>Effet du bruit de fond</a:t>
            </a:r>
          </a:p>
        </p:txBody>
      </p:sp>
      <p:sp>
        <p:nvSpPr>
          <p:cNvPr id="8" name="ZoneTexte 7"/>
          <p:cNvSpPr txBox="1"/>
          <p:nvPr/>
        </p:nvSpPr>
        <p:spPr>
          <a:xfrm>
            <a:off x="3748328" y="1228922"/>
            <a:ext cx="1647344" cy="307777"/>
          </a:xfrm>
          <a:prstGeom prst="rect">
            <a:avLst/>
          </a:prstGeom>
          <a:noFill/>
        </p:spPr>
        <p:txBody>
          <a:bodyPr wrap="none" rtlCol="0">
            <a:spAutoFit/>
          </a:bodyPr>
          <a:lstStyle/>
          <a:p>
            <a:r>
              <a:rPr lang="fr-FR" sz="1400" dirty="0"/>
              <a:t>Cliquer pour animer</a:t>
            </a:r>
          </a:p>
        </p:txBody>
      </p:sp>
    </p:spTree>
    <p:extLst>
      <p:ext uri="{BB962C8B-B14F-4D97-AF65-F5344CB8AC3E}">
        <p14:creationId xmlns:p14="http://schemas.microsoft.com/office/powerpoint/2010/main" val="39395979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27</a:t>
            </a:fld>
            <a:endParaRPr lang="fr-FR"/>
          </a:p>
        </p:txBody>
      </p:sp>
      <p:sp>
        <p:nvSpPr>
          <p:cNvPr id="6" name="ZoneTexte 5"/>
          <p:cNvSpPr txBox="1"/>
          <p:nvPr/>
        </p:nvSpPr>
        <p:spPr>
          <a:xfrm>
            <a:off x="2590800" y="304800"/>
            <a:ext cx="3219251" cy="523220"/>
          </a:xfrm>
          <a:prstGeom prst="rect">
            <a:avLst/>
          </a:prstGeom>
          <a:noFill/>
        </p:spPr>
        <p:txBody>
          <a:bodyPr wrap="none" rtlCol="0">
            <a:spAutoFit/>
          </a:bodyPr>
          <a:lstStyle/>
          <a:p>
            <a:r>
              <a:rPr lang="fr-FR" sz="2800" dirty="0"/>
              <a:t>Effet de la statistique</a:t>
            </a:r>
          </a:p>
        </p:txBody>
      </p:sp>
      <p:pic>
        <p:nvPicPr>
          <p:cNvPr id="10" name="higgsstat5.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250950"/>
            <a:ext cx="7620000" cy="4356100"/>
          </a:xfrm>
          <a:prstGeom prst="rect">
            <a:avLst/>
          </a:prstGeom>
        </p:spPr>
      </p:pic>
      <p:sp>
        <p:nvSpPr>
          <p:cNvPr id="7" name="ZoneTexte 6"/>
          <p:cNvSpPr txBox="1"/>
          <p:nvPr/>
        </p:nvSpPr>
        <p:spPr>
          <a:xfrm>
            <a:off x="3748328" y="1097061"/>
            <a:ext cx="1647344" cy="307777"/>
          </a:xfrm>
          <a:prstGeom prst="rect">
            <a:avLst/>
          </a:prstGeom>
          <a:noFill/>
        </p:spPr>
        <p:txBody>
          <a:bodyPr wrap="none" rtlCol="0">
            <a:spAutoFit/>
          </a:bodyPr>
          <a:lstStyle/>
          <a:p>
            <a:r>
              <a:rPr lang="fr-FR" sz="1400" dirty="0"/>
              <a:t>Cliquer pour animer</a:t>
            </a:r>
          </a:p>
        </p:txBody>
      </p:sp>
    </p:spTree>
    <p:extLst>
      <p:ext uri="{BB962C8B-B14F-4D97-AF65-F5344CB8AC3E}">
        <p14:creationId xmlns:p14="http://schemas.microsoft.com/office/powerpoint/2010/main" val="1468045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3" name="Espace réservé du contenu 2"/>
          <p:cNvSpPr>
            <a:spLocks noGrp="1"/>
          </p:cNvSpPr>
          <p:nvPr>
            <p:ph idx="1"/>
          </p:nvPr>
        </p:nvSpPr>
        <p:spPr/>
        <p:txBody>
          <a:bodyPr/>
          <a:lstStyle/>
          <a:p>
            <a:endParaRPr lang="fr-FR" dirty="0"/>
          </a:p>
          <a:p>
            <a:endParaRPr lang="fr-FR" dirty="0"/>
          </a:p>
          <a:p>
            <a:endParaRPr lang="fr-FR" dirty="0"/>
          </a:p>
          <a:p>
            <a:endParaRPr lang="fr-FR" dirty="0"/>
          </a:p>
          <a:p>
            <a:endParaRPr lang="fr-FR" dirty="0"/>
          </a:p>
          <a:p>
            <a:endParaRPr lang="fr-FR" dirty="0"/>
          </a:p>
          <a:p>
            <a:endParaRPr lang="fr-FR" dirty="0"/>
          </a:p>
          <a:p>
            <a:r>
              <a:rPr lang="fr-FR" dirty="0"/>
              <a:t>A vous de jouer !</a:t>
            </a:r>
          </a:p>
        </p:txBody>
      </p:sp>
      <p:sp>
        <p:nvSpPr>
          <p:cNvPr id="4" name="Espace réservé du pied de page 3"/>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28</a:t>
            </a:fld>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ANNEXES</a:t>
            </a:r>
          </a:p>
        </p:txBody>
      </p:sp>
      <p:sp>
        <p:nvSpPr>
          <p:cNvPr id="5" name="Espace réservé du texte 4"/>
          <p:cNvSpPr>
            <a:spLocks noGrp="1"/>
          </p:cNvSpPr>
          <p:nvPr>
            <p:ph type="body" idx="1"/>
          </p:nvPr>
        </p:nvSpPr>
        <p:spPr/>
        <p:txBody>
          <a:bodyPr/>
          <a:lstStyle/>
          <a:p>
            <a:endParaRPr lang="fr-FR"/>
          </a:p>
        </p:txBody>
      </p:sp>
      <p:sp>
        <p:nvSpPr>
          <p:cNvPr id="7" name="Espace réservé du pied de page 6"/>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a:t>Rappel : </a:t>
            </a:r>
            <a:br>
              <a:rPr lang="fr-FR" dirty="0"/>
            </a:br>
            <a:r>
              <a:rPr lang="fr-FR" dirty="0"/>
              <a:t>Accélérateur : le LHC</a:t>
            </a:r>
          </a:p>
        </p:txBody>
      </p:sp>
      <p:sp>
        <p:nvSpPr>
          <p:cNvPr id="3" name="Espace réservé du contenu 2"/>
          <p:cNvSpPr>
            <a:spLocks noGrp="1"/>
          </p:cNvSpPr>
          <p:nvPr>
            <p:ph idx="1"/>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MasterClasses 2015</a:t>
            </a:r>
          </a:p>
        </p:txBody>
      </p:sp>
      <p:pic>
        <p:nvPicPr>
          <p:cNvPr id="32770" name="Picture 2" descr="http://www2.cnrs.fr/sites/journal/image/0609031_hd.jpg"/>
          <p:cNvPicPr>
            <a:picLocks noChangeAspect="1" noChangeArrowheads="1"/>
          </p:cNvPicPr>
          <p:nvPr/>
        </p:nvPicPr>
        <p:blipFill>
          <a:blip r:embed="rId2" cstate="print"/>
          <a:srcRect/>
          <a:stretch>
            <a:fillRect/>
          </a:stretch>
        </p:blipFill>
        <p:spPr bwMode="auto">
          <a:xfrm>
            <a:off x="179512" y="2564904"/>
            <a:ext cx="5254638" cy="3888432"/>
          </a:xfrm>
          <a:prstGeom prst="rect">
            <a:avLst/>
          </a:prstGeom>
          <a:noFill/>
        </p:spPr>
      </p:pic>
      <p:pic>
        <p:nvPicPr>
          <p:cNvPr id="32772" name="Picture 4" descr="http://newsdevince.free.fr/Image%20site/lhc2.jpg"/>
          <p:cNvPicPr>
            <a:picLocks noChangeAspect="1" noChangeArrowheads="1"/>
          </p:cNvPicPr>
          <p:nvPr/>
        </p:nvPicPr>
        <p:blipFill>
          <a:blip r:embed="rId3" cstate="print"/>
          <a:srcRect/>
          <a:stretch>
            <a:fillRect/>
          </a:stretch>
        </p:blipFill>
        <p:spPr bwMode="auto">
          <a:xfrm>
            <a:off x="5076056" y="1484784"/>
            <a:ext cx="3869854" cy="2521610"/>
          </a:xfrm>
          <a:prstGeom prst="rect">
            <a:avLst/>
          </a:prstGeom>
          <a:noFill/>
        </p:spPr>
      </p:pic>
      <p:sp>
        <p:nvSpPr>
          <p:cNvPr id="6" name="Espace réservé du numéro de diapositive 5"/>
          <p:cNvSpPr>
            <a:spLocks noGrp="1"/>
          </p:cNvSpPr>
          <p:nvPr>
            <p:ph type="sldNum" sz="quarter" idx="12"/>
          </p:nvPr>
        </p:nvSpPr>
        <p:spPr/>
        <p:txBody>
          <a:bodyPr/>
          <a:lstStyle/>
          <a:p>
            <a:fld id="{C87FFD17-4B23-42F6-9F7E-E566978288EA}" type="slidenum">
              <a:rPr lang="fr-FR" smtClean="0"/>
              <a:pPr/>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Conversion de Photon</a:t>
            </a:r>
          </a:p>
        </p:txBody>
      </p:sp>
      <p:sp>
        <p:nvSpPr>
          <p:cNvPr id="3" name="Espace réservé du contenu 2"/>
          <p:cNvSpPr>
            <a:spLocks noGrp="1"/>
          </p:cNvSpPr>
          <p:nvPr>
            <p:ph idx="1"/>
          </p:nvPr>
        </p:nvSpPr>
        <p:spPr>
          <a:xfrm>
            <a:off x="457200" y="980728"/>
            <a:ext cx="8229600" cy="5688632"/>
          </a:xfrm>
        </p:spPr>
        <p:txBody>
          <a:bodyPr>
            <a:normAutofit fontScale="85000" lnSpcReduction="20000"/>
          </a:bodyPr>
          <a:lstStyle/>
          <a:p>
            <a:r>
              <a:rPr lang="fr-FR" dirty="0"/>
              <a:t>Particule neutre de nature électromagnétique </a:t>
            </a:r>
            <a:r>
              <a:rPr lang="fr-FR" dirty="0">
                <a:sym typeface="Wingdings" pitchFamily="2" charset="2"/>
              </a:rPr>
              <a:t> s</a:t>
            </a:r>
            <a:r>
              <a:rPr lang="fr-FR" dirty="0"/>
              <a:t>eul sous-détecteur qui les voit : </a:t>
            </a:r>
            <a:br>
              <a:rPr lang="fr-FR" dirty="0"/>
            </a:br>
            <a:r>
              <a:rPr lang="fr-FR" dirty="0"/>
              <a:t>calorimètre électromagnétique</a:t>
            </a:r>
          </a:p>
          <a:p>
            <a:r>
              <a:rPr lang="fr-FR" dirty="0"/>
              <a:t>SAUF que : </a:t>
            </a:r>
          </a:p>
          <a:p>
            <a:pPr lvl="1"/>
            <a:r>
              <a:rPr lang="fr-FR" dirty="0"/>
              <a:t>Création de paire possible </a:t>
            </a:r>
            <a:r>
              <a:rPr lang="fr-FR" b="1" dirty="0"/>
              <a:t>avant</a:t>
            </a:r>
            <a:r>
              <a:rPr lang="fr-FR" dirty="0"/>
              <a:t> le calorimètre</a:t>
            </a:r>
          </a:p>
          <a:p>
            <a:endParaRPr lang="fr-FR" dirty="0"/>
          </a:p>
          <a:p>
            <a:endParaRPr lang="fr-FR" dirty="0"/>
          </a:p>
          <a:p>
            <a:endParaRPr lang="fr-FR" dirty="0"/>
          </a:p>
          <a:p>
            <a:endParaRPr lang="fr-FR" dirty="0"/>
          </a:p>
          <a:p>
            <a:r>
              <a:rPr lang="fr-FR" dirty="0"/>
              <a:t>Dans ce cas, on n’a plus un photon mais un électron + un positron = </a:t>
            </a:r>
            <a:r>
              <a:rPr lang="fr-FR" b="1" dirty="0"/>
              <a:t>2 traces de charge opposée très proches  </a:t>
            </a:r>
            <a:r>
              <a:rPr lang="fr-FR" dirty="0"/>
              <a:t>(qui ne partent pas du centre) </a:t>
            </a:r>
            <a:r>
              <a:rPr lang="fr-FR" b="1" dirty="0"/>
              <a:t>et généralement 1 dépôt aligné avec les traces dans le calorimètre électromagnétique </a:t>
            </a:r>
            <a:r>
              <a:rPr lang="fr-FR" dirty="0"/>
              <a:t>(voire 2 dépôts très proches également).</a:t>
            </a:r>
          </a:p>
        </p:txBody>
      </p:sp>
      <p:sp>
        <p:nvSpPr>
          <p:cNvPr id="4" name="Espace réservé du pied de page 3"/>
          <p:cNvSpPr>
            <a:spLocks noGrp="1"/>
          </p:cNvSpPr>
          <p:nvPr>
            <p:ph type="ftr" sz="quarter" idx="11"/>
          </p:nvPr>
        </p:nvSpPr>
        <p:spPr/>
        <p:txBody>
          <a:bodyPr/>
          <a:lstStyle/>
          <a:p>
            <a:r>
              <a:rPr lang="fr-FR"/>
              <a:t>MasterClasses 2015</a:t>
            </a:r>
          </a:p>
        </p:txBody>
      </p:sp>
      <p:pic>
        <p:nvPicPr>
          <p:cNvPr id="10241" name="Picture 1" descr="C:\Users\scifo\AppData\Local\Temp\conversion.png"/>
          <p:cNvPicPr>
            <a:picLocks noChangeAspect="1" noChangeArrowheads="1"/>
          </p:cNvPicPr>
          <p:nvPr/>
        </p:nvPicPr>
        <p:blipFill>
          <a:blip r:embed="rId2" cstate="print"/>
          <a:srcRect/>
          <a:stretch>
            <a:fillRect/>
          </a:stretch>
        </p:blipFill>
        <p:spPr bwMode="auto">
          <a:xfrm>
            <a:off x="3059832" y="2780928"/>
            <a:ext cx="3168352" cy="1651241"/>
          </a:xfrm>
          <a:prstGeom prst="rect">
            <a:avLst/>
          </a:prstGeom>
          <a:solidFill>
            <a:schemeClr val="accent1">
              <a:lumMod val="40000"/>
              <a:lumOff val="60000"/>
            </a:schemeClr>
          </a:solidFill>
        </p:spPr>
      </p:pic>
      <p:sp>
        <p:nvSpPr>
          <p:cNvPr id="7" name="ZoneTexte 6"/>
          <p:cNvSpPr txBox="1"/>
          <p:nvPr/>
        </p:nvSpPr>
        <p:spPr>
          <a:xfrm>
            <a:off x="3347864" y="3429000"/>
            <a:ext cx="879728" cy="369332"/>
          </a:xfrm>
          <a:prstGeom prst="rect">
            <a:avLst/>
          </a:prstGeom>
          <a:noFill/>
        </p:spPr>
        <p:txBody>
          <a:bodyPr wrap="none" rtlCol="0">
            <a:spAutoFit/>
          </a:bodyPr>
          <a:lstStyle/>
          <a:p>
            <a:r>
              <a:rPr lang="fr-FR" b="1" dirty="0"/>
              <a:t>Photon</a:t>
            </a:r>
          </a:p>
        </p:txBody>
      </p:sp>
      <p:sp>
        <p:nvSpPr>
          <p:cNvPr id="9" name="ZoneTexte 8"/>
          <p:cNvSpPr txBox="1"/>
          <p:nvPr/>
        </p:nvSpPr>
        <p:spPr>
          <a:xfrm>
            <a:off x="4700384" y="3140968"/>
            <a:ext cx="970522" cy="369332"/>
          </a:xfrm>
          <a:prstGeom prst="rect">
            <a:avLst/>
          </a:prstGeom>
          <a:noFill/>
        </p:spPr>
        <p:txBody>
          <a:bodyPr wrap="none" rtlCol="0">
            <a:spAutoFit/>
          </a:bodyPr>
          <a:lstStyle/>
          <a:p>
            <a:r>
              <a:rPr lang="fr-FR" b="1" dirty="0"/>
              <a:t>Électron</a:t>
            </a:r>
          </a:p>
        </p:txBody>
      </p:sp>
      <p:sp>
        <p:nvSpPr>
          <p:cNvPr id="10" name="ZoneTexte 9"/>
          <p:cNvSpPr txBox="1"/>
          <p:nvPr/>
        </p:nvSpPr>
        <p:spPr>
          <a:xfrm>
            <a:off x="4427984" y="4211796"/>
            <a:ext cx="981231" cy="369332"/>
          </a:xfrm>
          <a:prstGeom prst="rect">
            <a:avLst/>
          </a:prstGeom>
          <a:noFill/>
        </p:spPr>
        <p:txBody>
          <a:bodyPr wrap="none" rtlCol="0">
            <a:spAutoFit/>
          </a:bodyPr>
          <a:lstStyle/>
          <a:p>
            <a:r>
              <a:rPr lang="fr-FR" b="1" dirty="0"/>
              <a:t>Positron</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30</a:t>
            </a:fld>
            <a:endParaRPr lang="fr-FR"/>
          </a:p>
        </p:txBody>
      </p:sp>
    </p:spTree>
    <p:extLst>
      <p:ext uri="{BB962C8B-B14F-4D97-AF65-F5344CB8AC3E}">
        <p14:creationId xmlns:p14="http://schemas.microsoft.com/office/powerpoint/2010/main" val="278385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a:t>Comment voit-on un photon converti dans ATLAS</a:t>
            </a:r>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a:t>MasterClasses 2015</a:t>
            </a:r>
          </a:p>
        </p:txBody>
      </p:sp>
      <p:pic>
        <p:nvPicPr>
          <p:cNvPr id="4098" name="Picture 2" descr="http://atlas.physicsmasterclasses.org/zpath_files/img/highslide/GGevents/GG23.png"/>
          <p:cNvPicPr>
            <a:picLocks noChangeAspect="1" noChangeArrowheads="1"/>
          </p:cNvPicPr>
          <p:nvPr/>
        </p:nvPicPr>
        <p:blipFill>
          <a:blip r:embed="rId2" cstate="print"/>
          <a:srcRect t="3199" r="46770" b="836"/>
          <a:stretch>
            <a:fillRect/>
          </a:stretch>
        </p:blipFill>
        <p:spPr bwMode="auto">
          <a:xfrm>
            <a:off x="1835696" y="1268760"/>
            <a:ext cx="5400600" cy="5461281"/>
          </a:xfrm>
          <a:prstGeom prst="rect">
            <a:avLst/>
          </a:prstGeom>
          <a:noFill/>
        </p:spPr>
      </p:pic>
      <p:cxnSp>
        <p:nvCxnSpPr>
          <p:cNvPr id="8" name="Connecteur droit 7"/>
          <p:cNvCxnSpPr/>
          <p:nvPr/>
        </p:nvCxnSpPr>
        <p:spPr>
          <a:xfrm>
            <a:off x="3419872" y="2708920"/>
            <a:ext cx="216024"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419872" y="2636912"/>
            <a:ext cx="216024" cy="2880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rot="19179558">
            <a:off x="3127003" y="2288579"/>
            <a:ext cx="57606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31</a:t>
            </a:fld>
            <a:endParaRPr lang="fr-FR"/>
          </a:p>
        </p:txBody>
      </p:sp>
    </p:spTree>
    <p:extLst>
      <p:ext uri="{BB962C8B-B14F-4D97-AF65-F5344CB8AC3E}">
        <p14:creationId xmlns:p14="http://schemas.microsoft.com/office/powerpoint/2010/main" val="1312674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 les autres particules ? </a:t>
            </a:r>
          </a:p>
        </p:txBody>
      </p:sp>
      <p:sp>
        <p:nvSpPr>
          <p:cNvPr id="3" name="Espace réservé du contenu 2"/>
          <p:cNvSpPr>
            <a:spLocks noGrp="1"/>
          </p:cNvSpPr>
          <p:nvPr>
            <p:ph idx="1"/>
          </p:nvPr>
        </p:nvSpPr>
        <p:spPr>
          <a:xfrm>
            <a:off x="251520" y="1340768"/>
            <a:ext cx="8640960" cy="4785395"/>
          </a:xfrm>
        </p:spPr>
        <p:txBody>
          <a:bodyPr/>
          <a:lstStyle/>
          <a:p>
            <a:r>
              <a:rPr lang="fr-FR" dirty="0"/>
              <a:t>On sait qu’il existe aussi les particules W, Z et le boson de </a:t>
            </a:r>
            <a:r>
              <a:rPr lang="fr-FR" dirty="0" err="1"/>
              <a:t>Higgs</a:t>
            </a:r>
            <a:r>
              <a:rPr lang="fr-FR" dirty="0"/>
              <a:t>, mais on n’en a pas parlé jusqu’à maintenant : comment les détecte-t-on ? </a:t>
            </a:r>
          </a:p>
          <a:p>
            <a:r>
              <a:rPr lang="fr-FR" dirty="0"/>
              <a:t>Ces particules ont une </a:t>
            </a:r>
            <a:r>
              <a:rPr lang="fr-FR" b="1" dirty="0"/>
              <a:t>durée de vie très courte </a:t>
            </a:r>
            <a:r>
              <a:rPr lang="fr-FR" dirty="0"/>
              <a:t>: elles se désintègrent avant de traverser le détecteur</a:t>
            </a:r>
          </a:p>
          <a:p>
            <a:r>
              <a:rPr lang="fr-FR" dirty="0"/>
              <a:t>Par contre, on peut voir </a:t>
            </a:r>
            <a:r>
              <a:rPr lang="fr-FR" b="1" dirty="0"/>
              <a:t>leurs produits de désintégration</a:t>
            </a:r>
            <a:r>
              <a:rPr lang="fr-FR" dirty="0"/>
              <a:t>.</a:t>
            </a: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32</a:t>
            </a:fld>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Signal</a:t>
            </a:r>
          </a:p>
        </p:txBody>
      </p:sp>
      <p:sp>
        <p:nvSpPr>
          <p:cNvPr id="37" name="Espace réservé du contenu 36"/>
          <p:cNvSpPr>
            <a:spLocks noGrp="1"/>
          </p:cNvSpPr>
          <p:nvPr>
            <p:ph idx="1"/>
          </p:nvPr>
        </p:nvSpPr>
        <p:spPr>
          <a:xfrm>
            <a:off x="457200" y="4476253"/>
            <a:ext cx="4330824" cy="1833067"/>
          </a:xfrm>
        </p:spPr>
        <p:txBody>
          <a:bodyPr>
            <a:normAutofit fontScale="77500" lnSpcReduction="20000"/>
          </a:bodyPr>
          <a:lstStyle/>
          <a:p>
            <a:r>
              <a:rPr lang="fr-FR" dirty="0"/>
              <a:t>Énergie et quantité de mouvement (p=</a:t>
            </a:r>
            <a:r>
              <a:rPr lang="fr-FR" dirty="0" err="1"/>
              <a:t>mv</a:t>
            </a:r>
            <a:r>
              <a:rPr lang="fr-FR" dirty="0"/>
              <a:t>) des produits finaux sont connus puisque mesurés par ATLAS</a:t>
            </a:r>
          </a:p>
          <a:p>
            <a:pPr lvl="1">
              <a:buFont typeface="Wingdings"/>
              <a:buChar char="à"/>
            </a:pPr>
            <a:r>
              <a:rPr lang="fr-FR" dirty="0">
                <a:sym typeface="Wingdings" pitchFamily="2" charset="2"/>
              </a:rPr>
              <a:t> On peut retrouver m</a:t>
            </a:r>
            <a:r>
              <a:rPr lang="fr-FR" baseline="-25000" dirty="0">
                <a:sym typeface="Wingdings" pitchFamily="2" charset="2"/>
              </a:rPr>
              <a:t>0</a:t>
            </a:r>
            <a:r>
              <a:rPr lang="fr-FR" baseline="30000" dirty="0">
                <a:sym typeface="Wingdings" pitchFamily="2" charset="2"/>
              </a:rPr>
              <a:t>(Z)</a:t>
            </a:r>
          </a:p>
          <a:p>
            <a:pPr lvl="1">
              <a:buNone/>
            </a:pPr>
            <a:endParaRPr lang="fr-FR" dirty="0">
              <a:sym typeface="Wingdings" pitchFamily="2" charset="2"/>
            </a:endParaRPr>
          </a:p>
        </p:txBody>
      </p:sp>
      <p:sp>
        <p:nvSpPr>
          <p:cNvPr id="42" name="Espace réservé du pied de page 41"/>
          <p:cNvSpPr>
            <a:spLocks noGrp="1"/>
          </p:cNvSpPr>
          <p:nvPr>
            <p:ph type="ftr" sz="quarter" idx="11"/>
          </p:nvPr>
        </p:nvSpPr>
        <p:spPr/>
        <p:txBody>
          <a:bodyPr/>
          <a:lstStyle/>
          <a:p>
            <a:r>
              <a:rPr lang="fr-FR"/>
              <a:t>MasterClasses 2015</a:t>
            </a:r>
          </a:p>
        </p:txBody>
      </p:sp>
      <p:grpSp>
        <p:nvGrpSpPr>
          <p:cNvPr id="33" name="Groupe 32"/>
          <p:cNvGrpSpPr/>
          <p:nvPr/>
        </p:nvGrpSpPr>
        <p:grpSpPr>
          <a:xfrm>
            <a:off x="323528" y="980728"/>
            <a:ext cx="4320477" cy="1901825"/>
            <a:chOff x="395538" y="980728"/>
            <a:chExt cx="4320477" cy="1901825"/>
          </a:xfrm>
        </p:grpSpPr>
        <p:cxnSp>
          <p:nvCxnSpPr>
            <p:cNvPr id="10" name="Connecteur droit avec flèche 9"/>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Forme libre 20"/>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ZoneTexte 21"/>
            <p:cNvSpPr txBox="1"/>
            <p:nvPr/>
          </p:nvSpPr>
          <p:spPr>
            <a:xfrm>
              <a:off x="2699793" y="1788610"/>
              <a:ext cx="555306" cy="517065"/>
            </a:xfrm>
            <a:prstGeom prst="rect">
              <a:avLst/>
            </a:prstGeom>
            <a:noFill/>
          </p:spPr>
          <p:txBody>
            <a:bodyPr wrap="none" rtlCol="0">
              <a:spAutoFit/>
            </a:bodyPr>
            <a:lstStyle/>
            <a:p>
              <a:r>
                <a:rPr lang="el-GR" b="1" dirty="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27" name="ZoneTexte 26"/>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p>
            <a:p>
              <a:r>
                <a:rPr lang="fr-FR" sz="2400" b="1" dirty="0">
                  <a:solidFill>
                    <a:srgbClr val="00B050"/>
                  </a:solidFill>
                </a:rPr>
                <a:t>Mass=</a:t>
              </a:r>
              <a:r>
                <a:rPr lang="fr-FR" sz="2400" b="1" dirty="0" err="1">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28" name="ZoneTexte 27"/>
            <p:cNvSpPr txBox="1"/>
            <p:nvPr/>
          </p:nvSpPr>
          <p:spPr>
            <a:xfrm>
              <a:off x="3203848" y="980728"/>
              <a:ext cx="1512167" cy="461665"/>
            </a:xfrm>
            <a:prstGeom prst="rect">
              <a:avLst/>
            </a:prstGeom>
            <a:noFill/>
          </p:spPr>
          <p:txBody>
            <a:bodyPr wrap="square" rtlCol="0">
              <a:spAutoFit/>
            </a:bodyPr>
            <a:lstStyle/>
            <a:p>
              <a:r>
                <a:rPr lang="fr-FR" sz="2400" b="1" dirty="0" err="1">
                  <a:solidFill>
                    <a:srgbClr val="00B050"/>
                  </a:solidFill>
                </a:rPr>
                <a:t>Electron</a:t>
              </a:r>
              <a:endParaRPr lang="fr-FR" sz="2400" b="1" dirty="0">
                <a:solidFill>
                  <a:srgbClr val="00B050"/>
                </a:solidFill>
              </a:endParaRPr>
            </a:p>
          </p:txBody>
        </p:sp>
        <p:sp>
          <p:nvSpPr>
            <p:cNvPr id="29" name="ZoneTexte 28"/>
            <p:cNvSpPr txBox="1"/>
            <p:nvPr/>
          </p:nvSpPr>
          <p:spPr>
            <a:xfrm>
              <a:off x="2915818" y="2420888"/>
              <a:ext cx="1656182" cy="461665"/>
            </a:xfrm>
            <a:prstGeom prst="rect">
              <a:avLst/>
            </a:prstGeom>
            <a:noFill/>
          </p:spPr>
          <p:txBody>
            <a:bodyPr wrap="square" rtlCol="0">
              <a:spAutoFit/>
            </a:bodyPr>
            <a:lstStyle/>
            <a:p>
              <a:r>
                <a:rPr lang="fr-FR" sz="2400" b="1" dirty="0">
                  <a:solidFill>
                    <a:srgbClr val="00B050"/>
                  </a:solidFill>
                </a:rPr>
                <a:t>Positron</a:t>
              </a:r>
            </a:p>
          </p:txBody>
        </p:sp>
      </p:grpSp>
      <p:grpSp>
        <p:nvGrpSpPr>
          <p:cNvPr id="30" name="Groupe 29"/>
          <p:cNvGrpSpPr/>
          <p:nvPr/>
        </p:nvGrpSpPr>
        <p:grpSpPr>
          <a:xfrm>
            <a:off x="5436096" y="4149080"/>
            <a:ext cx="3430910" cy="2465427"/>
            <a:chOff x="5436096" y="836712"/>
            <a:chExt cx="3430910" cy="2465427"/>
          </a:xfrm>
        </p:grpSpPr>
        <p:pic>
          <p:nvPicPr>
            <p:cNvPr id="55300" name="Picture 4" descr="C:\Users\scifo\Pictures\signal_animation_speed.gif"/>
            <p:cNvPicPr>
              <a:picLocks noChangeAspect="1" noChangeArrowheads="1" noCrop="1"/>
            </p:cNvPicPr>
            <p:nvPr/>
          </p:nvPicPr>
          <p:blipFill>
            <a:blip r:embed="rId2" cstate="print"/>
            <a:srcRect/>
            <a:stretch>
              <a:fillRect/>
            </a:stretch>
          </p:blipFill>
          <p:spPr bwMode="auto">
            <a:xfrm>
              <a:off x="5436096" y="836712"/>
              <a:ext cx="3430910" cy="2465427"/>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grpSp>
      <p:grpSp>
        <p:nvGrpSpPr>
          <p:cNvPr id="20" name="Groupe 19"/>
          <p:cNvGrpSpPr/>
          <p:nvPr/>
        </p:nvGrpSpPr>
        <p:grpSpPr>
          <a:xfrm>
            <a:off x="4716019" y="980728"/>
            <a:ext cx="4320477" cy="1872208"/>
            <a:chOff x="395538" y="980728"/>
            <a:chExt cx="4320477" cy="1872208"/>
          </a:xfrm>
        </p:grpSpPr>
        <p:cxnSp>
          <p:nvCxnSpPr>
            <p:cNvPr id="23" name="Connecteur droit avec flèche 22"/>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2699793" y="1788610"/>
              <a:ext cx="555306" cy="517065"/>
            </a:xfrm>
            <a:prstGeom prst="rect">
              <a:avLst/>
            </a:prstGeom>
            <a:noFill/>
          </p:spPr>
          <p:txBody>
            <a:bodyPr wrap="none" rtlCol="0">
              <a:spAutoFit/>
            </a:bodyPr>
            <a:lstStyle/>
            <a:p>
              <a:r>
                <a:rPr lang="el-GR" b="1" dirty="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32" name="ZoneTexte 31"/>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p>
            <a:p>
              <a:r>
                <a:rPr lang="fr-FR" sz="2400" b="1" dirty="0">
                  <a:solidFill>
                    <a:srgbClr val="00B050"/>
                  </a:solidFill>
                </a:rPr>
                <a:t>Mass=</a:t>
              </a:r>
              <a:r>
                <a:rPr lang="fr-FR" sz="2400" b="1" dirty="0" err="1">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35" name="ZoneTexte 34"/>
            <p:cNvSpPr txBox="1"/>
            <p:nvPr/>
          </p:nvSpPr>
          <p:spPr>
            <a:xfrm>
              <a:off x="3203848" y="980728"/>
              <a:ext cx="1512167" cy="461665"/>
            </a:xfrm>
            <a:prstGeom prst="rect">
              <a:avLst/>
            </a:prstGeom>
            <a:noFill/>
          </p:spPr>
          <p:txBody>
            <a:bodyPr wrap="square" rtlCol="0">
              <a:spAutoFit/>
            </a:bodyPr>
            <a:lstStyle/>
            <a:p>
              <a:r>
                <a:rPr lang="fr-FR" sz="2400" b="1" dirty="0">
                  <a:solidFill>
                    <a:srgbClr val="00B050"/>
                  </a:solidFill>
                </a:rPr>
                <a:t>Muon</a:t>
              </a:r>
            </a:p>
          </p:txBody>
        </p:sp>
        <p:sp>
          <p:nvSpPr>
            <p:cNvPr id="36" name="ZoneTexte 35"/>
            <p:cNvSpPr txBox="1"/>
            <p:nvPr/>
          </p:nvSpPr>
          <p:spPr>
            <a:xfrm>
              <a:off x="2915815" y="2391271"/>
              <a:ext cx="1656182" cy="461665"/>
            </a:xfrm>
            <a:prstGeom prst="rect">
              <a:avLst/>
            </a:prstGeom>
            <a:noFill/>
          </p:spPr>
          <p:txBody>
            <a:bodyPr wrap="square" rtlCol="0">
              <a:spAutoFit/>
            </a:bodyPr>
            <a:lstStyle/>
            <a:p>
              <a:r>
                <a:rPr lang="fr-FR" sz="2400" b="1" dirty="0">
                  <a:solidFill>
                    <a:srgbClr val="00B050"/>
                  </a:solidFill>
                </a:rPr>
                <a:t>Anti-muon</a:t>
              </a:r>
            </a:p>
          </p:txBody>
        </p:sp>
      </p:grpSp>
      <p:pic>
        <p:nvPicPr>
          <p:cNvPr id="8194" name="Picture 2" descr="http://kjende.web.cern.ch/kjende/zpath_files/img/formula/E_rel15.png"/>
          <p:cNvPicPr>
            <a:picLocks noChangeAspect="1" noChangeArrowheads="1"/>
          </p:cNvPicPr>
          <p:nvPr/>
        </p:nvPicPr>
        <p:blipFill>
          <a:blip r:embed="rId3" cstate="print"/>
          <a:srcRect/>
          <a:stretch>
            <a:fillRect/>
          </a:stretch>
        </p:blipFill>
        <p:spPr bwMode="auto">
          <a:xfrm>
            <a:off x="2627784" y="3068960"/>
            <a:ext cx="4378079" cy="936104"/>
          </a:xfrm>
          <a:prstGeom prst="rect">
            <a:avLst/>
          </a:prstGeom>
          <a:noFill/>
        </p:spPr>
      </p:pic>
      <p:sp>
        <p:nvSpPr>
          <p:cNvPr id="3" name="Espace réservé du numéro de diapositive 2"/>
          <p:cNvSpPr>
            <a:spLocks noGrp="1"/>
          </p:cNvSpPr>
          <p:nvPr>
            <p:ph type="sldNum" sz="quarter" idx="12"/>
          </p:nvPr>
        </p:nvSpPr>
        <p:spPr/>
        <p:txBody>
          <a:bodyPr/>
          <a:lstStyle/>
          <a:p>
            <a:fld id="{C87FFD17-4B23-42F6-9F7E-E566978288EA}" type="slidenum">
              <a:rPr lang="fr-FR" smtClean="0"/>
              <a:pPr/>
              <a:t>33</a:t>
            </a:fld>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Bruit de fond</a:t>
            </a:r>
          </a:p>
        </p:txBody>
      </p:sp>
      <p:sp>
        <p:nvSpPr>
          <p:cNvPr id="16" name="Espace réservé du contenu 15"/>
          <p:cNvSpPr>
            <a:spLocks noGrp="1"/>
          </p:cNvSpPr>
          <p:nvPr>
            <p:ph idx="1"/>
          </p:nvPr>
        </p:nvSpPr>
        <p:spPr>
          <a:xfrm>
            <a:off x="457200" y="3789040"/>
            <a:ext cx="8229600" cy="2337123"/>
          </a:xfrm>
        </p:spPr>
        <p:txBody>
          <a:bodyPr/>
          <a:lstStyle/>
          <a:p>
            <a:r>
              <a:rPr lang="fr-FR" dirty="0"/>
              <a:t>Un muon et un anti-muon qui ne viennent pas d’un Z</a:t>
            </a:r>
          </a:p>
          <a:p>
            <a:pPr lvl="1">
              <a:buNone/>
            </a:pPr>
            <a:r>
              <a:rPr lang="fr-FR" dirty="0">
                <a:sym typeface="Wingdings" pitchFamily="2" charset="2"/>
              </a:rPr>
              <a:t> La quantité 				n’est pas égale à la masse du Z</a:t>
            </a:r>
            <a:endParaRPr lang="fr-FR" dirty="0"/>
          </a:p>
        </p:txBody>
      </p:sp>
      <p:sp>
        <p:nvSpPr>
          <p:cNvPr id="15" name="Espace réservé du pied de page 14"/>
          <p:cNvSpPr>
            <a:spLocks noGrp="1"/>
          </p:cNvSpPr>
          <p:nvPr>
            <p:ph type="ftr" sz="quarter" idx="11"/>
          </p:nvPr>
        </p:nvSpPr>
        <p:spPr/>
        <p:txBody>
          <a:bodyPr/>
          <a:lstStyle/>
          <a:p>
            <a:r>
              <a:rPr lang="fr-FR"/>
              <a:t>MasterClasses 2015</a:t>
            </a:r>
          </a:p>
        </p:txBody>
      </p:sp>
      <p:pic>
        <p:nvPicPr>
          <p:cNvPr id="4" name="Picture 2" descr="C:\Users\scifo\Pictures\background_animation_speed.gif"/>
          <p:cNvPicPr>
            <a:picLocks noChangeAspect="1" noChangeArrowheads="1" noCrop="1"/>
          </p:cNvPicPr>
          <p:nvPr/>
        </p:nvPicPr>
        <p:blipFill>
          <a:blip r:embed="rId2" cstate="print"/>
          <a:srcRect/>
          <a:stretch>
            <a:fillRect/>
          </a:stretch>
        </p:blipFill>
        <p:spPr bwMode="auto">
          <a:xfrm>
            <a:off x="5508104" y="1124744"/>
            <a:ext cx="3240360" cy="2328500"/>
          </a:xfrm>
          <a:prstGeom prst="rect">
            <a:avLst/>
          </a:prstGeom>
          <a:noFill/>
        </p:spPr>
      </p:pic>
      <p:grpSp>
        <p:nvGrpSpPr>
          <p:cNvPr id="6" name="Groupe 32"/>
          <p:cNvGrpSpPr/>
          <p:nvPr/>
        </p:nvGrpSpPr>
        <p:grpSpPr>
          <a:xfrm>
            <a:off x="1259632" y="1052736"/>
            <a:ext cx="2592288" cy="2232248"/>
            <a:chOff x="1259632" y="4437112"/>
            <a:chExt cx="2592288" cy="2232248"/>
          </a:xfrm>
        </p:grpSpPr>
        <p:cxnSp>
          <p:nvCxnSpPr>
            <p:cNvPr id="7" name="Connecteur droit avec flèche 6"/>
            <p:cNvCxnSpPr/>
            <p:nvPr/>
          </p:nvCxnSpPr>
          <p:spPr>
            <a:xfrm>
              <a:off x="2195736" y="5589240"/>
              <a:ext cx="1214831" cy="7200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1259632" y="4797152"/>
              <a:ext cx="2370519" cy="10081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orme libre 8"/>
            <p:cNvSpPr/>
            <p:nvPr/>
          </p:nvSpPr>
          <p:spPr>
            <a:xfrm>
              <a:off x="2771800" y="530120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3203847" y="5389010"/>
              <a:ext cx="555306" cy="517065"/>
            </a:xfrm>
            <a:prstGeom prst="rect">
              <a:avLst/>
            </a:prstGeom>
            <a:noFill/>
          </p:spPr>
          <p:txBody>
            <a:bodyPr wrap="none" rtlCol="0">
              <a:spAutoFit/>
            </a:bodyPr>
            <a:lstStyle/>
            <a:p>
              <a:r>
                <a:rPr lang="el-GR" b="1" dirty="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11" name="ZoneTexte 10"/>
            <p:cNvSpPr txBox="1"/>
            <p:nvPr/>
          </p:nvSpPr>
          <p:spPr>
            <a:xfrm>
              <a:off x="2483769" y="4437112"/>
              <a:ext cx="1368151" cy="461665"/>
            </a:xfrm>
            <a:prstGeom prst="rect">
              <a:avLst/>
            </a:prstGeom>
            <a:noFill/>
          </p:spPr>
          <p:txBody>
            <a:bodyPr wrap="square" rtlCol="0">
              <a:spAutoFit/>
            </a:bodyPr>
            <a:lstStyle/>
            <a:p>
              <a:r>
                <a:rPr lang="fr-FR" sz="2400" b="1" dirty="0">
                  <a:solidFill>
                    <a:srgbClr val="FF0000"/>
                  </a:solidFill>
                </a:rPr>
                <a:t>Muon</a:t>
              </a:r>
            </a:p>
          </p:txBody>
        </p:sp>
        <p:sp>
          <p:nvSpPr>
            <p:cNvPr id="12" name="ZoneTexte 11"/>
            <p:cNvSpPr txBox="1"/>
            <p:nvPr/>
          </p:nvSpPr>
          <p:spPr>
            <a:xfrm>
              <a:off x="1907704" y="6207695"/>
              <a:ext cx="1656183" cy="461665"/>
            </a:xfrm>
            <a:prstGeom prst="rect">
              <a:avLst/>
            </a:prstGeom>
            <a:noFill/>
          </p:spPr>
          <p:txBody>
            <a:bodyPr wrap="square" rtlCol="0">
              <a:spAutoFit/>
            </a:bodyPr>
            <a:lstStyle/>
            <a:p>
              <a:r>
                <a:rPr lang="fr-FR" sz="2400" b="1" dirty="0">
                  <a:solidFill>
                    <a:srgbClr val="FF0000"/>
                  </a:solidFill>
                </a:rPr>
                <a:t>Anti-muon</a:t>
              </a:r>
            </a:p>
          </p:txBody>
        </p:sp>
      </p:grpSp>
      <p:cxnSp>
        <p:nvCxnSpPr>
          <p:cNvPr id="13" name="Connecteur droit 23"/>
          <p:cNvCxnSpPr>
            <a:cxnSpLocks noChangeShapeType="1"/>
          </p:cNvCxnSpPr>
          <p:nvPr/>
        </p:nvCxnSpPr>
        <p:spPr bwMode="auto">
          <a:xfrm flipV="1">
            <a:off x="7164288" y="1268760"/>
            <a:ext cx="0" cy="1953096"/>
          </a:xfrm>
          <a:prstGeom prst="line">
            <a:avLst/>
          </a:prstGeom>
          <a:noFill/>
          <a:ln w="38100" algn="ctr">
            <a:solidFill>
              <a:srgbClr val="FFC000"/>
            </a:solidFill>
            <a:round/>
            <a:headEnd/>
            <a:tailEnd/>
          </a:ln>
        </p:spPr>
      </p:cxnSp>
      <p:pic>
        <p:nvPicPr>
          <p:cNvPr id="17" name="Picture 2" descr="http://kjende.web.cern.ch/kjende/zpath_files/img/formula/E_rel15.png"/>
          <p:cNvPicPr>
            <a:picLocks noChangeAspect="1" noChangeArrowheads="1"/>
          </p:cNvPicPr>
          <p:nvPr/>
        </p:nvPicPr>
        <p:blipFill>
          <a:blip r:embed="rId3" cstate="print"/>
          <a:srcRect l="17021"/>
          <a:stretch>
            <a:fillRect/>
          </a:stretch>
        </p:blipFill>
        <p:spPr bwMode="auto">
          <a:xfrm>
            <a:off x="3131840" y="4653136"/>
            <a:ext cx="2808312" cy="723634"/>
          </a:xfrm>
          <a:prstGeom prst="rect">
            <a:avLst/>
          </a:prstGeom>
          <a:noFill/>
        </p:spPr>
      </p:pic>
      <p:sp>
        <p:nvSpPr>
          <p:cNvPr id="3" name="Espace réservé du numéro de diapositive 2"/>
          <p:cNvSpPr>
            <a:spLocks noGrp="1"/>
          </p:cNvSpPr>
          <p:nvPr>
            <p:ph type="sldNum" sz="quarter" idx="12"/>
          </p:nvPr>
        </p:nvSpPr>
        <p:spPr/>
        <p:txBody>
          <a:bodyPr/>
          <a:lstStyle/>
          <a:p>
            <a:fld id="{C87FFD17-4B23-42F6-9F7E-E566978288EA}" type="slidenum">
              <a:rPr lang="fr-FR" smtClean="0"/>
              <a:pPr/>
              <a:t>34</a:t>
            </a:fld>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Signal et bruit de fond ensemble (cas réel)</a:t>
            </a:r>
          </a:p>
        </p:txBody>
      </p:sp>
      <p:sp>
        <p:nvSpPr>
          <p:cNvPr id="14" name="Espace réservé du contenu 13"/>
          <p:cNvSpPr>
            <a:spLocks noGrp="1"/>
          </p:cNvSpPr>
          <p:nvPr>
            <p:ph idx="1"/>
          </p:nvPr>
        </p:nvSpPr>
        <p:spPr>
          <a:xfrm>
            <a:off x="395536" y="1019869"/>
            <a:ext cx="8229600" cy="1689051"/>
          </a:xfrm>
        </p:spPr>
        <p:txBody>
          <a:bodyPr>
            <a:normAutofit fontScale="85000" lnSpcReduction="20000"/>
          </a:bodyPr>
          <a:lstStyle/>
          <a:p>
            <a:r>
              <a:rPr lang="fr-FR" dirty="0"/>
              <a:t>On va sélectionner des événements qui ‘’ressemblent’’ au Z</a:t>
            </a:r>
          </a:p>
          <a:p>
            <a:r>
              <a:rPr lang="fr-FR" dirty="0"/>
              <a:t>Mais certains seront du bruit de fond</a:t>
            </a:r>
          </a:p>
          <a:p>
            <a:r>
              <a:rPr lang="fr-FR" dirty="0"/>
              <a:t>L’histogramme total pourra ressembler à : </a:t>
            </a:r>
          </a:p>
        </p:txBody>
      </p:sp>
      <p:sp>
        <p:nvSpPr>
          <p:cNvPr id="13" name="Espace réservé du pied de page 12"/>
          <p:cNvSpPr>
            <a:spLocks noGrp="1"/>
          </p:cNvSpPr>
          <p:nvPr>
            <p:ph type="ftr" sz="quarter" idx="11"/>
          </p:nvPr>
        </p:nvSpPr>
        <p:spPr/>
        <p:txBody>
          <a:bodyPr/>
          <a:lstStyle/>
          <a:p>
            <a:r>
              <a:rPr lang="fr-FR"/>
              <a:t>MasterClasses 2015</a:t>
            </a:r>
          </a:p>
        </p:txBody>
      </p:sp>
      <p:grpSp>
        <p:nvGrpSpPr>
          <p:cNvPr id="15" name="Groupe 14"/>
          <p:cNvGrpSpPr/>
          <p:nvPr/>
        </p:nvGrpSpPr>
        <p:grpSpPr>
          <a:xfrm>
            <a:off x="1619672" y="2564904"/>
            <a:ext cx="6264696" cy="4032448"/>
            <a:chOff x="467544" y="836712"/>
            <a:chExt cx="8424936" cy="5760640"/>
          </a:xfrm>
        </p:grpSpPr>
        <p:pic>
          <p:nvPicPr>
            <p:cNvPr id="1028" name="Picture 4" descr="C:\Users\scifo\Documents\Fete_de_la_science_2012\Plots\signal_1000 events.png"/>
            <p:cNvPicPr>
              <a:picLocks noChangeAspect="1" noChangeArrowheads="1"/>
            </p:cNvPicPr>
            <p:nvPr/>
          </p:nvPicPr>
          <p:blipFill>
            <a:blip r:embed="rId2" cstate="print"/>
            <a:srcRect/>
            <a:stretch>
              <a:fillRect/>
            </a:stretch>
          </p:blipFill>
          <p:spPr bwMode="auto">
            <a:xfrm>
              <a:off x="5485445" y="836712"/>
              <a:ext cx="3407035" cy="2448272"/>
            </a:xfrm>
            <a:prstGeom prst="rect">
              <a:avLst/>
            </a:prstGeom>
            <a:noFill/>
          </p:spPr>
        </p:pic>
        <p:pic>
          <p:nvPicPr>
            <p:cNvPr id="1027" name="Picture 3" descr="C:\Users\scifo\Documents\Fete_de_la_science_2012\Plots\background_10000 events.png"/>
            <p:cNvPicPr>
              <a:picLocks noChangeAspect="1" noChangeArrowheads="1"/>
            </p:cNvPicPr>
            <p:nvPr/>
          </p:nvPicPr>
          <p:blipFill>
            <a:blip r:embed="rId3" cstate="print"/>
            <a:srcRect/>
            <a:stretch>
              <a:fillRect/>
            </a:stretch>
          </p:blipFill>
          <p:spPr bwMode="auto">
            <a:xfrm>
              <a:off x="5497066" y="4209176"/>
              <a:ext cx="3323406" cy="2388176"/>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cxnSp>
          <p:nvCxnSpPr>
            <p:cNvPr id="46" name="Connecteur droit 23"/>
            <p:cNvCxnSpPr>
              <a:cxnSpLocks noChangeShapeType="1"/>
            </p:cNvCxnSpPr>
            <p:nvPr/>
          </p:nvCxnSpPr>
          <p:spPr bwMode="auto">
            <a:xfrm flipV="1">
              <a:off x="7164288" y="4365104"/>
              <a:ext cx="0" cy="1953096"/>
            </a:xfrm>
            <a:prstGeom prst="line">
              <a:avLst/>
            </a:prstGeom>
            <a:noFill/>
            <a:ln w="38100" algn="ctr">
              <a:solidFill>
                <a:srgbClr val="FFC000"/>
              </a:solidFill>
              <a:round/>
              <a:headEnd/>
              <a:tailEnd/>
            </a:ln>
          </p:spPr>
        </p:cxnSp>
        <p:pic>
          <p:nvPicPr>
            <p:cNvPr id="55301" name="Picture 5" descr="C:\Users\scifo\Documents\Fete_de_la_science_2012\Plots\total.png"/>
            <p:cNvPicPr>
              <a:picLocks noChangeAspect="1" noChangeArrowheads="1"/>
            </p:cNvPicPr>
            <p:nvPr/>
          </p:nvPicPr>
          <p:blipFill>
            <a:blip r:embed="rId4" cstate="print"/>
            <a:srcRect/>
            <a:stretch>
              <a:fillRect/>
            </a:stretch>
          </p:blipFill>
          <p:spPr bwMode="auto">
            <a:xfrm>
              <a:off x="467544" y="1988840"/>
              <a:ext cx="3995936" cy="2871452"/>
            </a:xfrm>
            <a:prstGeom prst="rect">
              <a:avLst/>
            </a:prstGeom>
            <a:noFill/>
            <a:ln w="38100">
              <a:gradFill flip="none" rotWithShape="1">
                <a:gsLst>
                  <a:gs pos="94000">
                    <a:srgbClr val="FF0000"/>
                  </a:gs>
                  <a:gs pos="19000">
                    <a:srgbClr val="008000"/>
                  </a:gs>
                </a:gsLst>
                <a:lin ang="2700000" scaled="1"/>
                <a:tileRect/>
              </a:gradFill>
            </a:ln>
          </p:spPr>
        </p:pic>
        <p:sp>
          <p:nvSpPr>
            <p:cNvPr id="54" name="Forme libre 53"/>
            <p:cNvSpPr/>
            <p:nvPr/>
          </p:nvSpPr>
          <p:spPr>
            <a:xfrm>
              <a:off x="3282462" y="1160585"/>
              <a:ext cx="2063261" cy="738553"/>
            </a:xfrm>
            <a:custGeom>
              <a:avLst/>
              <a:gdLst>
                <a:gd name="connsiteX0" fmla="*/ 2063261 w 2063261"/>
                <a:gd name="connsiteY0" fmla="*/ 246184 h 738553"/>
                <a:gd name="connsiteX1" fmla="*/ 1418492 w 2063261"/>
                <a:gd name="connsiteY1" fmla="*/ 82061 h 738553"/>
                <a:gd name="connsiteX2" fmla="*/ 0 w 2063261"/>
                <a:gd name="connsiteY2" fmla="*/ 738553 h 738553"/>
              </a:gdLst>
              <a:ahLst/>
              <a:cxnLst>
                <a:cxn ang="0">
                  <a:pos x="connsiteX0" y="connsiteY0"/>
                </a:cxn>
                <a:cxn ang="0">
                  <a:pos x="connsiteX1" y="connsiteY1"/>
                </a:cxn>
                <a:cxn ang="0">
                  <a:pos x="connsiteX2" y="connsiteY2"/>
                </a:cxn>
              </a:cxnLst>
              <a:rect l="l" t="t" r="r" b="b"/>
              <a:pathLst>
                <a:path w="2063261" h="738553">
                  <a:moveTo>
                    <a:pt x="2063261" y="246184"/>
                  </a:moveTo>
                  <a:cubicBezTo>
                    <a:pt x="1912815" y="123092"/>
                    <a:pt x="1762369" y="0"/>
                    <a:pt x="1418492" y="82061"/>
                  </a:cubicBezTo>
                  <a:cubicBezTo>
                    <a:pt x="1074615" y="164123"/>
                    <a:pt x="537307" y="451338"/>
                    <a:pt x="0" y="738553"/>
                  </a:cubicBezTo>
                </a:path>
              </a:pathLst>
            </a:custGeom>
            <a:ln w="38100">
              <a:solidFill>
                <a:srgbClr val="00B05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Forme libre 55"/>
            <p:cNvSpPr/>
            <p:nvPr/>
          </p:nvSpPr>
          <p:spPr>
            <a:xfrm>
              <a:off x="3341077" y="4958862"/>
              <a:ext cx="2215661" cy="754184"/>
            </a:xfrm>
            <a:custGeom>
              <a:avLst/>
              <a:gdLst>
                <a:gd name="connsiteX0" fmla="*/ 2215661 w 2215661"/>
                <a:gd name="connsiteY0" fmla="*/ 726830 h 754184"/>
                <a:gd name="connsiteX1" fmla="*/ 973015 w 2215661"/>
                <a:gd name="connsiteY1" fmla="*/ 633046 h 754184"/>
                <a:gd name="connsiteX2" fmla="*/ 0 w 2215661"/>
                <a:gd name="connsiteY2" fmla="*/ 0 h 754184"/>
              </a:gdLst>
              <a:ahLst/>
              <a:cxnLst>
                <a:cxn ang="0">
                  <a:pos x="connsiteX0" y="connsiteY0"/>
                </a:cxn>
                <a:cxn ang="0">
                  <a:pos x="connsiteX1" y="connsiteY1"/>
                </a:cxn>
                <a:cxn ang="0">
                  <a:pos x="connsiteX2" y="connsiteY2"/>
                </a:cxn>
              </a:cxnLst>
              <a:rect l="l" t="t" r="r" b="b"/>
              <a:pathLst>
                <a:path w="2215661" h="754184">
                  <a:moveTo>
                    <a:pt x="2215661" y="726830"/>
                  </a:moveTo>
                  <a:cubicBezTo>
                    <a:pt x="1778976" y="740507"/>
                    <a:pt x="1342292" y="754184"/>
                    <a:pt x="973015" y="633046"/>
                  </a:cubicBezTo>
                  <a:cubicBezTo>
                    <a:pt x="603738" y="511908"/>
                    <a:pt x="301869" y="255954"/>
                    <a:pt x="0" y="0"/>
                  </a:cubicBez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ZoneTexte 56"/>
            <p:cNvSpPr txBox="1"/>
            <p:nvPr/>
          </p:nvSpPr>
          <p:spPr>
            <a:xfrm>
              <a:off x="755576" y="1196752"/>
              <a:ext cx="1368151" cy="461665"/>
            </a:xfrm>
            <a:prstGeom prst="rect">
              <a:avLst/>
            </a:prstGeom>
            <a:noFill/>
          </p:spPr>
          <p:txBody>
            <a:bodyPr wrap="square" rtlCol="0">
              <a:spAutoFit/>
            </a:bodyPr>
            <a:lstStyle/>
            <a:p>
              <a:r>
                <a:rPr lang="fr-FR" sz="2400" b="1" dirty="0"/>
                <a:t>Total:</a:t>
              </a:r>
            </a:p>
          </p:txBody>
        </p:sp>
      </p:gr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35</a:t>
            </a:fld>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8600" y="0"/>
            <a:ext cx="3492500" cy="519113"/>
          </a:xfrm>
        </p:spPr>
        <p:txBody>
          <a:bodyPr>
            <a:normAutofit fontScale="90000"/>
          </a:bodyPr>
          <a:lstStyle/>
          <a:p>
            <a:r>
              <a:rPr lang="en-US" dirty="0"/>
              <a:t>Les </a:t>
            </a:r>
            <a:r>
              <a:rPr lang="en-US" dirty="0" err="1"/>
              <a:t>calorimètres</a:t>
            </a:r>
            <a:endParaRPr lang="en-US" dirty="0"/>
          </a:p>
        </p:txBody>
      </p:sp>
      <p:sp>
        <p:nvSpPr>
          <p:cNvPr id="94212" name="Oval 4"/>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3" name="Oval 5"/>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94214" name="Oval 6"/>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94215" name="Oval 7"/>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6" name="Oval 8"/>
          <p:cNvSpPr>
            <a:spLocks noChangeArrowheads="1"/>
          </p:cNvSpPr>
          <p:nvPr/>
        </p:nvSpPr>
        <p:spPr bwMode="auto">
          <a:xfrm>
            <a:off x="4787900" y="2728913"/>
            <a:ext cx="103188" cy="2333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94218" name="Text Box 10"/>
          <p:cNvSpPr txBox="1">
            <a:spLocks noChangeArrowheads="1"/>
          </p:cNvSpPr>
          <p:nvPr/>
        </p:nvSpPr>
        <p:spPr bwMode="auto">
          <a:xfrm>
            <a:off x="125413" y="1196975"/>
            <a:ext cx="1474787" cy="701675"/>
          </a:xfrm>
          <a:prstGeom prst="rect">
            <a:avLst/>
          </a:prstGeom>
          <a:noFill/>
          <a:ln w="9525" algn="ctr">
            <a:noFill/>
            <a:miter lim="800000"/>
            <a:headEnd/>
            <a:tailEnd/>
          </a:ln>
          <a:effectLst/>
        </p:spPr>
        <p:txBody>
          <a:bodyPr wrap="none">
            <a:spAutoFit/>
          </a:bodyPr>
          <a:lstStyle/>
          <a:p>
            <a:r>
              <a:rPr lang="en-US"/>
              <a:t>Electron</a:t>
            </a:r>
          </a:p>
          <a:p>
            <a:r>
              <a:rPr lang="en-US"/>
              <a:t>ou photon</a:t>
            </a:r>
          </a:p>
        </p:txBody>
      </p:sp>
      <p:sp>
        <p:nvSpPr>
          <p:cNvPr id="94219" name="Line 11"/>
          <p:cNvSpPr>
            <a:spLocks noChangeShapeType="1"/>
          </p:cNvSpPr>
          <p:nvPr/>
        </p:nvSpPr>
        <p:spPr bwMode="auto">
          <a:xfrm>
            <a:off x="1495425" y="1465263"/>
            <a:ext cx="3279775" cy="1277937"/>
          </a:xfrm>
          <a:prstGeom prst="line">
            <a:avLst/>
          </a:prstGeom>
          <a:noFill/>
          <a:ln w="9525">
            <a:solidFill>
              <a:schemeClr val="tx1"/>
            </a:solidFill>
            <a:round/>
            <a:headEnd/>
            <a:tailEnd type="triangle" w="med" len="med"/>
          </a:ln>
          <a:effectLst/>
        </p:spPr>
        <p:txBody>
          <a:bodyPr/>
          <a:lstStyle/>
          <a:p>
            <a:endParaRPr lang="fr-FR"/>
          </a:p>
        </p:txBody>
      </p:sp>
      <p:sp>
        <p:nvSpPr>
          <p:cNvPr id="94220"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94221"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94222"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94223"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36</a:t>
            </a:fld>
            <a:endParaRPr lang="fr-FR"/>
          </a:p>
        </p:txBody>
      </p:sp>
    </p:spTree>
    <p:extLst>
      <p:ext uri="{BB962C8B-B14F-4D97-AF65-F5344CB8AC3E}">
        <p14:creationId xmlns:p14="http://schemas.microsoft.com/office/powerpoint/2010/main" val="170529799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0"/>
            <a:ext cx="3492500" cy="519113"/>
          </a:xfrm>
        </p:spPr>
        <p:txBody>
          <a:bodyPr>
            <a:normAutofit fontScale="90000"/>
          </a:bodyPr>
          <a:lstStyle/>
          <a:p>
            <a:r>
              <a:rPr lang="en-US"/>
              <a:t>Les calorimètres</a:t>
            </a:r>
          </a:p>
        </p:txBody>
      </p:sp>
      <p:sp>
        <p:nvSpPr>
          <p:cNvPr id="57349" name="Oval 5"/>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0" name="Oval 6"/>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57351" name="Oval 7"/>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57352" name="Oval 8"/>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3" name="Oval 9"/>
          <p:cNvSpPr>
            <a:spLocks noChangeArrowheads="1"/>
          </p:cNvSpPr>
          <p:nvPr/>
        </p:nvSpPr>
        <p:spPr bwMode="auto">
          <a:xfrm>
            <a:off x="4702175" y="2220913"/>
            <a:ext cx="277813" cy="6397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57354" name="Text Box 10"/>
          <p:cNvSpPr txBox="1">
            <a:spLocks noChangeArrowheads="1"/>
          </p:cNvSpPr>
          <p:nvPr/>
        </p:nvSpPr>
        <p:spPr bwMode="auto">
          <a:xfrm>
            <a:off x="303213" y="762000"/>
            <a:ext cx="1108075" cy="396875"/>
          </a:xfrm>
          <a:prstGeom prst="rect">
            <a:avLst/>
          </a:prstGeom>
          <a:noFill/>
          <a:ln w="9525" algn="ctr">
            <a:noFill/>
            <a:miter lim="800000"/>
            <a:headEnd/>
            <a:tailEnd/>
          </a:ln>
          <a:effectLst/>
        </p:spPr>
        <p:txBody>
          <a:bodyPr wrap="none">
            <a:spAutoFit/>
          </a:bodyPr>
          <a:lstStyle/>
          <a:p>
            <a:r>
              <a:rPr lang="en-US"/>
              <a:t>Hadron</a:t>
            </a:r>
          </a:p>
        </p:txBody>
      </p:sp>
      <p:sp>
        <p:nvSpPr>
          <p:cNvPr id="57355" name="Line 11"/>
          <p:cNvSpPr>
            <a:spLocks noChangeShapeType="1"/>
          </p:cNvSpPr>
          <p:nvPr/>
        </p:nvSpPr>
        <p:spPr bwMode="auto">
          <a:xfrm>
            <a:off x="1379538" y="1030288"/>
            <a:ext cx="3322637" cy="1219200"/>
          </a:xfrm>
          <a:prstGeom prst="line">
            <a:avLst/>
          </a:prstGeom>
          <a:noFill/>
          <a:ln w="9525">
            <a:solidFill>
              <a:schemeClr val="tx1"/>
            </a:solidFill>
            <a:round/>
            <a:headEnd/>
            <a:tailEnd type="triangle" w="med" len="med"/>
          </a:ln>
          <a:effectLst/>
        </p:spPr>
        <p:txBody>
          <a:bodyPr/>
          <a:lstStyle/>
          <a:p>
            <a:endParaRPr lang="fr-FR"/>
          </a:p>
        </p:txBody>
      </p:sp>
      <p:sp>
        <p:nvSpPr>
          <p:cNvPr id="57356"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57357"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57358"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57359"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37</a:t>
            </a:fld>
            <a:endParaRPr lang="fr-FR"/>
          </a:p>
        </p:txBody>
      </p:sp>
    </p:spTree>
    <p:extLst>
      <p:ext uri="{BB962C8B-B14F-4D97-AF65-F5344CB8AC3E}">
        <p14:creationId xmlns:p14="http://schemas.microsoft.com/office/powerpoint/2010/main" val="356964168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0"/>
            <a:ext cx="6719664" cy="519113"/>
          </a:xfrm>
        </p:spPr>
        <p:txBody>
          <a:bodyPr>
            <a:normAutofit fontScale="90000"/>
          </a:bodyPr>
          <a:lstStyle/>
          <a:p>
            <a:r>
              <a:rPr lang="en-US" dirty="0"/>
              <a:t>Structure </a:t>
            </a:r>
            <a:r>
              <a:rPr lang="en-US" dirty="0" err="1"/>
              <a:t>générale</a:t>
            </a:r>
            <a:r>
              <a:rPr lang="en-US" dirty="0"/>
              <a:t> d’un </a:t>
            </a:r>
            <a:r>
              <a:rPr lang="en-US" dirty="0" err="1"/>
              <a:t>détecteur</a:t>
            </a:r>
            <a:endParaRPr lang="en-US" dirty="0"/>
          </a:p>
        </p:txBody>
      </p:sp>
      <p:sp>
        <p:nvSpPr>
          <p:cNvPr id="81923" name="Rectangle 3"/>
          <p:cNvSpPr>
            <a:spLocks noGrp="1" noChangeArrowheads="1"/>
          </p:cNvSpPr>
          <p:nvPr>
            <p:ph idx="1"/>
          </p:nvPr>
        </p:nvSpPr>
        <p:spPr>
          <a:xfrm>
            <a:off x="179513" y="779463"/>
            <a:ext cx="4320479" cy="5097809"/>
          </a:xfrm>
        </p:spPr>
        <p:txBody>
          <a:bodyPr>
            <a:normAutofit lnSpcReduction="10000"/>
          </a:bodyPr>
          <a:lstStyle/>
          <a:p>
            <a:pPr>
              <a:lnSpc>
                <a:spcPct val="90000"/>
              </a:lnSpc>
            </a:pPr>
            <a:r>
              <a:rPr lang="fr-FR" sz="2400" dirty="0">
                <a:solidFill>
                  <a:srgbClr val="FF0000"/>
                </a:solidFill>
                <a:sym typeface="Wingdings" pitchFamily="2" charset="2"/>
              </a:rPr>
              <a:t>Structure en poupée russe</a:t>
            </a:r>
            <a:endParaRPr lang="fr-FR" sz="2400" dirty="0">
              <a:sym typeface="Wingdings" pitchFamily="2" charset="2"/>
            </a:endParaRPr>
          </a:p>
          <a:p>
            <a:pPr>
              <a:lnSpc>
                <a:spcPct val="90000"/>
              </a:lnSpc>
            </a:pPr>
            <a:r>
              <a:rPr lang="fr-FR" sz="2400" dirty="0">
                <a:solidFill>
                  <a:srgbClr val="FF0000"/>
                </a:solidFill>
                <a:sym typeface="Wingdings" pitchFamily="2" charset="2"/>
              </a:rPr>
              <a:t>Chaque couche a une fonction précise</a:t>
            </a:r>
          </a:p>
          <a:p>
            <a:pPr lvl="1">
              <a:lnSpc>
                <a:spcPct val="90000"/>
              </a:lnSpc>
            </a:pPr>
            <a:r>
              <a:rPr lang="fr-FR" sz="2000" b="1" dirty="0" err="1">
                <a:sym typeface="Wingdings" pitchFamily="2" charset="2"/>
              </a:rPr>
              <a:t>Trajectographe</a:t>
            </a:r>
            <a:r>
              <a:rPr lang="fr-FR" sz="2000" b="1" dirty="0">
                <a:sym typeface="Wingdings" pitchFamily="2" charset="2"/>
              </a:rPr>
              <a:t>(s)</a:t>
            </a:r>
          </a:p>
          <a:p>
            <a:pPr lvl="2">
              <a:lnSpc>
                <a:spcPct val="90000"/>
              </a:lnSpc>
            </a:pPr>
            <a:r>
              <a:rPr lang="fr-FR" sz="1800" dirty="0">
                <a:sym typeface="Symbol" pitchFamily="18" charset="2"/>
              </a:rPr>
              <a:t>Sui(</a:t>
            </a:r>
            <a:r>
              <a:rPr lang="fr-FR" sz="1800" dirty="0" err="1">
                <a:sym typeface="Symbol" pitchFamily="18" charset="2"/>
              </a:rPr>
              <a:t>ven</a:t>
            </a:r>
            <a:r>
              <a:rPr lang="fr-FR" sz="1800" dirty="0">
                <a:sym typeface="Symbol" pitchFamily="18" charset="2"/>
              </a:rPr>
              <a:t>)t les particules chargées</a:t>
            </a:r>
            <a:endParaRPr lang="fr-FR" sz="1800" dirty="0">
              <a:sym typeface="Wingdings" pitchFamily="2" charset="2"/>
            </a:endParaRPr>
          </a:p>
          <a:p>
            <a:pPr lvl="1">
              <a:lnSpc>
                <a:spcPct val="90000"/>
              </a:lnSpc>
            </a:pPr>
            <a:r>
              <a:rPr lang="fr-FR" sz="2000" b="1" dirty="0">
                <a:solidFill>
                  <a:srgbClr val="92D050"/>
                </a:solidFill>
                <a:sym typeface="Wingdings" pitchFamily="2" charset="2"/>
              </a:rPr>
              <a:t>Calorim</a:t>
            </a:r>
            <a:r>
              <a:rPr lang="fr-FR" sz="2000" b="1" dirty="0">
                <a:solidFill>
                  <a:srgbClr val="FF0000"/>
                </a:solidFill>
                <a:sym typeface="Wingdings" pitchFamily="2" charset="2"/>
              </a:rPr>
              <a:t>ètre(s)</a:t>
            </a:r>
          </a:p>
          <a:p>
            <a:pPr lvl="2">
              <a:lnSpc>
                <a:spcPct val="90000"/>
              </a:lnSpc>
            </a:pPr>
            <a:r>
              <a:rPr lang="fr-FR" sz="1800" dirty="0">
                <a:sym typeface="Symbol" pitchFamily="18" charset="2"/>
              </a:rPr>
              <a:t>Mesure(nt) les énergies des particules (sauf muons et neutrinos)</a:t>
            </a:r>
          </a:p>
          <a:p>
            <a:pPr lvl="2">
              <a:lnSpc>
                <a:spcPct val="90000"/>
              </a:lnSpc>
            </a:pPr>
            <a:r>
              <a:rPr lang="fr-FR" sz="1800" dirty="0">
                <a:sym typeface="Symbol" pitchFamily="18" charset="2"/>
              </a:rPr>
              <a:t>Après le </a:t>
            </a:r>
            <a:r>
              <a:rPr lang="fr-FR" sz="1800" dirty="0" err="1">
                <a:sym typeface="Symbol" pitchFamily="18" charset="2"/>
              </a:rPr>
              <a:t>trajectographe</a:t>
            </a:r>
            <a:r>
              <a:rPr lang="fr-FR" sz="1800" dirty="0">
                <a:sym typeface="Symbol" pitchFamily="18" charset="2"/>
              </a:rPr>
              <a:t> car nécessite de détruire la particule initiale</a:t>
            </a:r>
            <a:endParaRPr lang="fr-FR" sz="1800" dirty="0">
              <a:sym typeface="Wingdings" pitchFamily="2" charset="2"/>
            </a:endParaRPr>
          </a:p>
          <a:p>
            <a:pPr lvl="1">
              <a:lnSpc>
                <a:spcPct val="90000"/>
              </a:lnSpc>
            </a:pPr>
            <a:r>
              <a:rPr lang="fr-FR" sz="2000" b="1" dirty="0">
                <a:solidFill>
                  <a:srgbClr val="0000CC"/>
                </a:solidFill>
                <a:sym typeface="Wingdings" pitchFamily="2" charset="2"/>
              </a:rPr>
              <a:t>Détecteurs de muons</a:t>
            </a:r>
          </a:p>
          <a:p>
            <a:pPr lvl="2">
              <a:lnSpc>
                <a:spcPct val="90000"/>
              </a:lnSpc>
            </a:pPr>
            <a:r>
              <a:rPr lang="fr-FR" sz="1600" dirty="0">
                <a:sym typeface="Wingdings" pitchFamily="2" charset="2"/>
              </a:rPr>
              <a:t>A l’extérieur pour arrêter les </a:t>
            </a:r>
            <a:r>
              <a:rPr lang="fr-FR" sz="1600" dirty="0" err="1">
                <a:sym typeface="Wingdings" pitchFamily="2" charset="2"/>
              </a:rPr>
              <a:t>mons</a:t>
            </a:r>
            <a:r>
              <a:rPr lang="fr-FR" sz="1600" dirty="0">
                <a:sym typeface="Wingdings" pitchFamily="2" charset="2"/>
              </a:rPr>
              <a:t> qui ont beaucoup d’énergie</a:t>
            </a:r>
          </a:p>
          <a:p>
            <a:pPr>
              <a:lnSpc>
                <a:spcPct val="90000"/>
              </a:lnSpc>
            </a:pPr>
            <a:r>
              <a:rPr lang="fr-FR" sz="2400" dirty="0">
                <a:solidFill>
                  <a:srgbClr val="FF0000"/>
                </a:solidFill>
                <a:sym typeface="Wingdings" pitchFamily="2" charset="2"/>
              </a:rPr>
              <a:t>Identification des particules en combinant les informations de tous les sous-systèmes</a:t>
            </a:r>
            <a:endParaRPr lang="fr-FR" sz="2000" dirty="0">
              <a:sym typeface="Wingdings" pitchFamily="2" charset="2"/>
            </a:endParaRPr>
          </a:p>
          <a:p>
            <a:pPr>
              <a:lnSpc>
                <a:spcPct val="90000"/>
              </a:lnSpc>
            </a:pPr>
            <a:endParaRPr lang="en-US" sz="2400" dirty="0"/>
          </a:p>
        </p:txBody>
      </p:sp>
      <p:grpSp>
        <p:nvGrpSpPr>
          <p:cNvPr id="2" name="Group 4"/>
          <p:cNvGrpSpPr>
            <a:grpSpLocks/>
          </p:cNvGrpSpPr>
          <p:nvPr/>
        </p:nvGrpSpPr>
        <p:grpSpPr bwMode="auto">
          <a:xfrm>
            <a:off x="5436096" y="620688"/>
            <a:ext cx="3384376" cy="3168352"/>
            <a:chOff x="750" y="609"/>
            <a:chExt cx="3174" cy="3174"/>
          </a:xfrm>
        </p:grpSpPr>
        <p:sp>
          <p:nvSpPr>
            <p:cNvPr id="81925" name="Oval 5"/>
            <p:cNvSpPr>
              <a:spLocks noChangeArrowheads="1"/>
            </p:cNvSpPr>
            <p:nvPr/>
          </p:nvSpPr>
          <p:spPr bwMode="auto">
            <a:xfrm>
              <a:off x="750" y="609"/>
              <a:ext cx="3174" cy="3174"/>
            </a:xfrm>
            <a:prstGeom prst="ellipse">
              <a:avLst/>
            </a:prstGeom>
            <a:solidFill>
              <a:schemeClr val="tx2"/>
            </a:solidFill>
            <a:ln w="57150" algn="ctr">
              <a:solidFill>
                <a:srgbClr val="000000"/>
              </a:solidFill>
              <a:round/>
              <a:headEnd/>
              <a:tailEnd/>
            </a:ln>
            <a:effectLst/>
          </p:spPr>
          <p:txBody>
            <a:bodyPr wrap="none" anchor="ctr"/>
            <a:lstStyle/>
            <a:p>
              <a:endParaRPr lang="fr-FR"/>
            </a:p>
          </p:txBody>
        </p:sp>
        <p:sp>
          <p:nvSpPr>
            <p:cNvPr id="81926" name="Oval 6"/>
            <p:cNvSpPr>
              <a:spLocks noChangeAspect="1" noChangeArrowheads="1"/>
            </p:cNvSpPr>
            <p:nvPr/>
          </p:nvSpPr>
          <p:spPr bwMode="auto">
            <a:xfrm>
              <a:off x="1454" y="1277"/>
              <a:ext cx="1814" cy="1814"/>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81927" name="Oval 7"/>
            <p:cNvSpPr>
              <a:spLocks noChangeAspect="1" noChangeArrowheads="1"/>
            </p:cNvSpPr>
            <p:nvPr/>
          </p:nvSpPr>
          <p:spPr bwMode="auto">
            <a:xfrm>
              <a:off x="1791" y="1605"/>
              <a:ext cx="1134" cy="1134"/>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81928" name="Oval 8"/>
            <p:cNvSpPr>
              <a:spLocks noChangeAspect="1" noChangeArrowheads="1"/>
            </p:cNvSpPr>
            <p:nvPr/>
          </p:nvSpPr>
          <p:spPr bwMode="auto">
            <a:xfrm>
              <a:off x="2016" y="1813"/>
              <a:ext cx="680" cy="680"/>
            </a:xfrm>
            <a:prstGeom prst="ellipse">
              <a:avLst/>
            </a:prstGeom>
            <a:solidFill>
              <a:schemeClr val="tx1"/>
            </a:solidFill>
            <a:ln w="57150" algn="ctr">
              <a:solidFill>
                <a:srgbClr val="000000"/>
              </a:solidFill>
              <a:round/>
              <a:headEnd/>
              <a:tailEnd/>
            </a:ln>
            <a:effectLst/>
          </p:spPr>
          <p:txBody>
            <a:bodyPr wrap="none" anchor="ctr"/>
            <a:lstStyle/>
            <a:p>
              <a:endParaRPr lang="fr-FR"/>
            </a:p>
          </p:txBody>
        </p:sp>
      </p:grpSp>
      <p:sp>
        <p:nvSpPr>
          <p:cNvPr id="81929" name="Espace réservé du contenu 2"/>
          <p:cNvSpPr>
            <a:spLocks/>
          </p:cNvSpPr>
          <p:nvPr/>
        </p:nvSpPr>
        <p:spPr bwMode="auto">
          <a:xfrm>
            <a:off x="320675" y="750888"/>
            <a:ext cx="7840663" cy="2822575"/>
          </a:xfrm>
          <a:prstGeom prst="rect">
            <a:avLst/>
          </a:prstGeom>
          <a:noFill/>
          <a:ln w="9525">
            <a:noFill/>
            <a:miter lim="800000"/>
            <a:headEnd/>
            <a:tailEnd/>
          </a:ln>
          <a:effectLst/>
        </p:spPr>
        <p:txBody>
          <a:bodyPr/>
          <a:lstStyle/>
          <a:p>
            <a:pPr marL="365125" indent="-282575" algn="l">
              <a:spcBef>
                <a:spcPct val="20000"/>
              </a:spcBef>
              <a:buClr>
                <a:srgbClr val="FF0066"/>
              </a:buClr>
              <a:buSzPct val="140000"/>
              <a:buFont typeface="Wingdings" pitchFamily="2" charset="2"/>
              <a:buNone/>
            </a:pPr>
            <a:endParaRPr lang="fr-FR" sz="2200"/>
          </a:p>
        </p:txBody>
      </p:sp>
      <p:pic>
        <p:nvPicPr>
          <p:cNvPr id="1026" name="Picture 2" descr="C:\Users\scifo\Documents\Fete_de_la_science_2012\Figures\particules_dans_detecteurs.png"/>
          <p:cNvPicPr>
            <a:picLocks noChangeAspect="1" noChangeArrowheads="1"/>
          </p:cNvPicPr>
          <p:nvPr/>
        </p:nvPicPr>
        <p:blipFill>
          <a:blip r:embed="rId2" cstate="print"/>
          <a:srcRect/>
          <a:stretch>
            <a:fillRect/>
          </a:stretch>
        </p:blipFill>
        <p:spPr bwMode="auto">
          <a:xfrm>
            <a:off x="4499992" y="4293096"/>
            <a:ext cx="4572000" cy="2090961"/>
          </a:xfrm>
          <a:prstGeom prst="rect">
            <a:avLst/>
          </a:prstGeom>
          <a:noFill/>
        </p:spPr>
      </p:pic>
      <p:sp>
        <p:nvSpPr>
          <p:cNvPr id="12" name="Espace réservé du pied de page 11"/>
          <p:cNvSpPr>
            <a:spLocks noGrp="1"/>
          </p:cNvSpPr>
          <p:nvPr>
            <p:ph type="ftr" sz="quarter" idx="11"/>
          </p:nvPr>
        </p:nvSpPr>
        <p:spPr/>
        <p:txBody>
          <a:bodyPr/>
          <a:lstStyle/>
          <a:p>
            <a:r>
              <a:rPr lang="fr-FR"/>
              <a:t>MasterClasses 2015</a:t>
            </a: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38</a:t>
            </a:fld>
            <a:endParaRPr lang="fr-FR"/>
          </a:p>
        </p:txBody>
      </p:sp>
    </p:spTree>
    <p:extLst>
      <p:ext uri="{BB962C8B-B14F-4D97-AF65-F5344CB8AC3E}">
        <p14:creationId xmlns:p14="http://schemas.microsoft.com/office/powerpoint/2010/main" val="181578587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35608" y="-280987"/>
            <a:ext cx="7498080" cy="1143000"/>
          </a:xfrm>
        </p:spPr>
        <p:txBody>
          <a:bodyPr/>
          <a:lstStyle/>
          <a:p>
            <a:r>
              <a:rPr lang="en-GB"/>
              <a:t>Résumé… Voir </a:t>
            </a:r>
            <a:r>
              <a:rPr lang="en-GB">
                <a:hlinkClick r:id="rId3"/>
              </a:rPr>
              <a:t>l’applet Java</a:t>
            </a:r>
            <a:endParaRPr lang="en-GB" dirty="0"/>
          </a:p>
        </p:txBody>
      </p:sp>
      <p:sp>
        <p:nvSpPr>
          <p:cNvPr id="113667" name="Rectangle 3"/>
          <p:cNvSpPr>
            <a:spLocks noGrp="1" noChangeArrowheads="1"/>
          </p:cNvSpPr>
          <p:nvPr>
            <p:ph idx="1"/>
          </p:nvPr>
        </p:nvSpPr>
        <p:spPr/>
        <p:txBody>
          <a:bodyPr/>
          <a:lstStyle/>
          <a:p>
            <a:endParaRPr lang="fr-FR"/>
          </a:p>
        </p:txBody>
      </p:sp>
      <p:pic>
        <p:nvPicPr>
          <p:cNvPr id="113668" name="Picture 4" descr="0803022_01"/>
          <p:cNvPicPr>
            <a:picLocks noChangeAspect="1" noChangeArrowheads="1"/>
          </p:cNvPicPr>
          <p:nvPr/>
        </p:nvPicPr>
        <p:blipFill>
          <a:blip r:embed="rId4" cstate="print"/>
          <a:srcRect/>
          <a:stretch>
            <a:fillRect/>
          </a:stretch>
        </p:blipFill>
        <p:spPr bwMode="auto">
          <a:xfrm>
            <a:off x="683568" y="785813"/>
            <a:ext cx="7959950" cy="5995987"/>
          </a:xfrm>
          <a:prstGeom prst="rect">
            <a:avLst/>
          </a:prstGeom>
          <a:noFill/>
        </p:spPr>
      </p:pic>
      <p:sp>
        <p:nvSpPr>
          <p:cNvPr id="7" name="Espace réservé du pied de page 6"/>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39</a:t>
            </a:fld>
            <a:endParaRPr lang="fr-FR"/>
          </a:p>
        </p:txBody>
      </p:sp>
    </p:spTree>
    <p:extLst>
      <p:ext uri="{BB962C8B-B14F-4D97-AF65-F5344CB8AC3E}">
        <p14:creationId xmlns:p14="http://schemas.microsoft.com/office/powerpoint/2010/main" val="26317980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n-US" dirty="0" err="1"/>
              <a:t>Détecteurs</a:t>
            </a:r>
            <a:endParaRPr lang="fr-FR" dirty="0"/>
          </a:p>
        </p:txBody>
      </p:sp>
      <p:sp>
        <p:nvSpPr>
          <p:cNvPr id="12" name="Espace réservé du contenu 11"/>
          <p:cNvSpPr>
            <a:spLocks noGrp="1"/>
          </p:cNvSpPr>
          <p:nvPr>
            <p:ph idx="1"/>
          </p:nvPr>
        </p:nvSpPr>
        <p:spPr/>
        <p:txBody>
          <a:bodyPr/>
          <a:lstStyle/>
          <a:p>
            <a:endParaRPr lang="fr-FR"/>
          </a:p>
        </p:txBody>
      </p:sp>
      <p:pic>
        <p:nvPicPr>
          <p:cNvPr id="122883" name="Picture 3"/>
          <p:cNvPicPr>
            <a:picLocks noChangeAspect="1" noChangeArrowheads="1"/>
          </p:cNvPicPr>
          <p:nvPr/>
        </p:nvPicPr>
        <p:blipFill>
          <a:blip r:embed="rId3" cstate="print"/>
          <a:srcRect/>
          <a:stretch>
            <a:fillRect/>
          </a:stretch>
        </p:blipFill>
        <p:spPr bwMode="auto">
          <a:xfrm>
            <a:off x="4597400" y="3811588"/>
            <a:ext cx="4197350" cy="2562225"/>
          </a:xfrm>
          <a:prstGeom prst="rect">
            <a:avLst/>
          </a:prstGeom>
          <a:noFill/>
          <a:ln w="28575">
            <a:noFill/>
            <a:miter lim="800000"/>
            <a:headEnd/>
            <a:tailEnd/>
          </a:ln>
          <a:effectLst/>
        </p:spPr>
      </p:pic>
      <p:pic>
        <p:nvPicPr>
          <p:cNvPr id="122884" name="Picture 4"/>
          <p:cNvPicPr>
            <a:picLocks noChangeAspect="1" noChangeArrowheads="1"/>
          </p:cNvPicPr>
          <p:nvPr/>
        </p:nvPicPr>
        <p:blipFill>
          <a:blip r:embed="rId4" cstate="print"/>
          <a:srcRect/>
          <a:stretch>
            <a:fillRect/>
          </a:stretch>
        </p:blipFill>
        <p:spPr bwMode="auto">
          <a:xfrm>
            <a:off x="231775" y="715963"/>
            <a:ext cx="4538663" cy="2562225"/>
          </a:xfrm>
          <a:prstGeom prst="rect">
            <a:avLst/>
          </a:prstGeom>
          <a:noFill/>
          <a:ln w="28575">
            <a:noFill/>
            <a:miter lim="800000"/>
            <a:headEnd/>
            <a:tailEnd/>
          </a:ln>
          <a:effectLst/>
        </p:spPr>
      </p:pic>
      <p:pic>
        <p:nvPicPr>
          <p:cNvPr id="122885" name="Picture 5"/>
          <p:cNvPicPr>
            <a:picLocks noChangeAspect="1" noChangeArrowheads="1"/>
          </p:cNvPicPr>
          <p:nvPr/>
        </p:nvPicPr>
        <p:blipFill>
          <a:blip r:embed="rId5" cstate="print"/>
          <a:srcRect/>
          <a:stretch>
            <a:fillRect/>
          </a:stretch>
        </p:blipFill>
        <p:spPr bwMode="auto">
          <a:xfrm>
            <a:off x="4884738" y="715963"/>
            <a:ext cx="3856037" cy="2562225"/>
          </a:xfrm>
          <a:prstGeom prst="rect">
            <a:avLst/>
          </a:prstGeom>
          <a:noFill/>
          <a:ln w="28575">
            <a:noFill/>
            <a:miter lim="800000"/>
            <a:headEnd/>
            <a:tailEnd/>
          </a:ln>
          <a:effectLst/>
        </p:spPr>
      </p:pic>
      <p:pic>
        <p:nvPicPr>
          <p:cNvPr id="122886" name="Picture 6"/>
          <p:cNvPicPr>
            <a:picLocks noChangeAspect="1" noChangeArrowheads="1"/>
          </p:cNvPicPr>
          <p:nvPr/>
        </p:nvPicPr>
        <p:blipFill>
          <a:blip r:embed="rId6" cstate="print"/>
          <a:srcRect/>
          <a:stretch>
            <a:fillRect/>
          </a:stretch>
        </p:blipFill>
        <p:spPr bwMode="auto">
          <a:xfrm>
            <a:off x="885825" y="3784600"/>
            <a:ext cx="3259138" cy="2562225"/>
          </a:xfrm>
          <a:prstGeom prst="rect">
            <a:avLst/>
          </a:prstGeom>
          <a:noFill/>
          <a:ln w="28575">
            <a:noFill/>
            <a:miter lim="800000"/>
            <a:headEnd/>
            <a:tailEnd/>
          </a:ln>
          <a:effectLst/>
        </p:spPr>
      </p:pic>
      <p:sp>
        <p:nvSpPr>
          <p:cNvPr id="122887" name="Text Box 7"/>
          <p:cNvSpPr txBox="1">
            <a:spLocks noChangeArrowheads="1"/>
          </p:cNvSpPr>
          <p:nvPr/>
        </p:nvSpPr>
        <p:spPr bwMode="auto">
          <a:xfrm>
            <a:off x="3871913" y="666750"/>
            <a:ext cx="998537" cy="396875"/>
          </a:xfrm>
          <a:prstGeom prst="rect">
            <a:avLst/>
          </a:prstGeom>
          <a:noFill/>
          <a:ln w="28575">
            <a:noFill/>
            <a:miter lim="800000"/>
            <a:headEnd/>
            <a:tailEnd/>
          </a:ln>
          <a:effectLst/>
        </p:spPr>
        <p:txBody>
          <a:bodyPr wrap="none" lIns="90000" tIns="46800" rIns="90000" bIns="46800">
            <a:spAutoFit/>
          </a:bodyPr>
          <a:lstStyle/>
          <a:p>
            <a:pPr algn="l"/>
            <a:r>
              <a:rPr lang="fr-FR"/>
              <a:t>ATLAS</a:t>
            </a:r>
          </a:p>
        </p:txBody>
      </p:sp>
      <p:sp>
        <p:nvSpPr>
          <p:cNvPr id="122888" name="Text Box 8"/>
          <p:cNvSpPr txBox="1">
            <a:spLocks noChangeArrowheads="1"/>
          </p:cNvSpPr>
          <p:nvPr/>
        </p:nvSpPr>
        <p:spPr bwMode="auto">
          <a:xfrm>
            <a:off x="7885113" y="666750"/>
            <a:ext cx="746125" cy="396875"/>
          </a:xfrm>
          <a:prstGeom prst="rect">
            <a:avLst/>
          </a:prstGeom>
          <a:noFill/>
          <a:ln w="28575">
            <a:noFill/>
            <a:miter lim="800000"/>
            <a:headEnd/>
            <a:tailEnd/>
          </a:ln>
          <a:effectLst/>
        </p:spPr>
        <p:txBody>
          <a:bodyPr wrap="none" lIns="90000" tIns="46800" rIns="90000" bIns="46800">
            <a:spAutoFit/>
          </a:bodyPr>
          <a:lstStyle/>
          <a:p>
            <a:pPr algn="l"/>
            <a:r>
              <a:rPr lang="fr-FR"/>
              <a:t>CMS</a:t>
            </a:r>
          </a:p>
        </p:txBody>
      </p:sp>
      <p:sp>
        <p:nvSpPr>
          <p:cNvPr id="122889" name="Text Box 9"/>
          <p:cNvSpPr txBox="1">
            <a:spLocks noChangeArrowheads="1"/>
          </p:cNvSpPr>
          <p:nvPr/>
        </p:nvSpPr>
        <p:spPr bwMode="auto">
          <a:xfrm>
            <a:off x="925513" y="3803650"/>
            <a:ext cx="849312" cy="396875"/>
          </a:xfrm>
          <a:prstGeom prst="rect">
            <a:avLst/>
          </a:prstGeom>
          <a:noFill/>
          <a:ln w="28575">
            <a:noFill/>
            <a:miter lim="800000"/>
            <a:headEnd/>
            <a:tailEnd/>
          </a:ln>
          <a:effectLst/>
        </p:spPr>
        <p:txBody>
          <a:bodyPr wrap="none" lIns="90000" tIns="46800" rIns="90000" bIns="46800">
            <a:spAutoFit/>
          </a:bodyPr>
          <a:lstStyle/>
          <a:p>
            <a:pPr algn="l"/>
            <a:r>
              <a:rPr lang="fr-FR"/>
              <a:t>LHCb</a:t>
            </a:r>
          </a:p>
        </p:txBody>
      </p:sp>
      <p:sp>
        <p:nvSpPr>
          <p:cNvPr id="122890" name="Text Box 10"/>
          <p:cNvSpPr txBox="1">
            <a:spLocks noChangeArrowheads="1"/>
          </p:cNvSpPr>
          <p:nvPr/>
        </p:nvSpPr>
        <p:spPr bwMode="auto">
          <a:xfrm>
            <a:off x="4646613" y="3790950"/>
            <a:ext cx="776287" cy="396875"/>
          </a:xfrm>
          <a:prstGeom prst="rect">
            <a:avLst/>
          </a:prstGeom>
          <a:noFill/>
          <a:ln w="28575">
            <a:noFill/>
            <a:miter lim="800000"/>
            <a:headEnd/>
            <a:tailEnd/>
          </a:ln>
          <a:effectLst/>
        </p:spPr>
        <p:txBody>
          <a:bodyPr wrap="none" lIns="90000" tIns="46800" rIns="90000" bIns="46800">
            <a:spAutoFit/>
          </a:bodyPr>
          <a:lstStyle/>
          <a:p>
            <a:pPr algn="l"/>
            <a:r>
              <a:rPr lang="fr-FR"/>
              <a:t>Alice</a:t>
            </a:r>
          </a:p>
        </p:txBody>
      </p:sp>
      <p:sp>
        <p:nvSpPr>
          <p:cNvPr id="13" name="Espace réservé du pied de page 12"/>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4</a:t>
            </a:fld>
            <a:endParaRPr lang="fr-F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 construire un détecteur</a:t>
            </a:r>
          </a:p>
        </p:txBody>
      </p:sp>
      <p:sp>
        <p:nvSpPr>
          <p:cNvPr id="3" name="Espace réservé du contenu 2"/>
          <p:cNvSpPr>
            <a:spLocks noGrp="1"/>
          </p:cNvSpPr>
          <p:nvPr>
            <p:ph idx="1"/>
          </p:nvPr>
        </p:nvSpPr>
        <p:spPr>
          <a:xfrm>
            <a:off x="457200" y="1091877"/>
            <a:ext cx="8229600" cy="4785395"/>
          </a:xfrm>
        </p:spPr>
        <p:txBody>
          <a:bodyPr>
            <a:normAutofit fontScale="92500" lnSpcReduction="10000"/>
          </a:bodyPr>
          <a:lstStyle/>
          <a:p>
            <a:r>
              <a:rPr lang="fr-FR" dirty="0"/>
              <a:t>Qu’est-ce qu’on veut mesurer ? </a:t>
            </a:r>
          </a:p>
          <a:p>
            <a:pPr lvl="1"/>
            <a:r>
              <a:rPr lang="fr-FR" dirty="0"/>
              <a:t>Toutes les particules crées</a:t>
            </a:r>
          </a:p>
          <a:p>
            <a:pPr lvl="1"/>
            <a:r>
              <a:rPr lang="fr-FR" dirty="0"/>
              <a:t>Trajectoire</a:t>
            </a:r>
          </a:p>
          <a:p>
            <a:pPr lvl="1"/>
            <a:r>
              <a:rPr lang="fr-FR" dirty="0"/>
              <a:t>Charge électrique</a:t>
            </a:r>
          </a:p>
          <a:p>
            <a:pPr lvl="1"/>
            <a:r>
              <a:rPr lang="fr-FR" dirty="0"/>
              <a:t>Vitesse </a:t>
            </a:r>
          </a:p>
          <a:p>
            <a:pPr lvl="1"/>
            <a:r>
              <a:rPr lang="fr-FR" dirty="0"/>
              <a:t>Énergie </a:t>
            </a:r>
          </a:p>
          <a:p>
            <a:pPr lvl="1"/>
            <a:r>
              <a:rPr lang="fr-FR" dirty="0"/>
              <a:t>Nature (électron, muon, photon ?)</a:t>
            </a:r>
          </a:p>
          <a:p>
            <a:pPr lvl="1"/>
            <a:endParaRPr lang="fr-FR" dirty="0"/>
          </a:p>
          <a:p>
            <a:r>
              <a:rPr lang="fr-FR" dirty="0"/>
              <a:t>Principes de base :</a:t>
            </a:r>
          </a:p>
          <a:p>
            <a:pPr lvl="1"/>
            <a:r>
              <a:rPr lang="fr-FR" dirty="0"/>
              <a:t>Détecteur sans ‘’trou’’ : forme cylindrique</a:t>
            </a: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5</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251520" y="245591"/>
            <a:ext cx="8375848" cy="519113"/>
          </a:xfrm>
        </p:spPr>
        <p:txBody>
          <a:bodyPr>
            <a:normAutofit fontScale="90000"/>
          </a:bodyPr>
          <a:lstStyle/>
          <a:p>
            <a:r>
              <a:rPr lang="en-US" dirty="0"/>
              <a:t>1) </a:t>
            </a:r>
            <a:r>
              <a:rPr lang="en-US" dirty="0" err="1"/>
              <a:t>Mesure</a:t>
            </a:r>
            <a:r>
              <a:rPr lang="en-US" dirty="0"/>
              <a:t> des </a:t>
            </a:r>
            <a:r>
              <a:rPr lang="en-US" dirty="0" err="1"/>
              <a:t>trajectoires</a:t>
            </a:r>
            <a:r>
              <a:rPr lang="en-US" dirty="0"/>
              <a:t> et charges : </a:t>
            </a:r>
            <a:br>
              <a:rPr lang="en-US" dirty="0"/>
            </a:br>
            <a:r>
              <a:rPr lang="en-US" dirty="0"/>
              <a:t>le </a:t>
            </a:r>
            <a:r>
              <a:rPr lang="en-US" dirty="0" err="1"/>
              <a:t>trajectographe</a:t>
            </a:r>
            <a:endParaRPr lang="en-US" dirty="0"/>
          </a:p>
        </p:txBody>
      </p:sp>
      <p:sp>
        <p:nvSpPr>
          <p:cNvPr id="29736"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a:t>Plusieurs ‘’couches’’ permettent de suivre la trajectoire</a:t>
            </a:r>
          </a:p>
          <a:p>
            <a:pPr>
              <a:lnSpc>
                <a:spcPct val="80000"/>
              </a:lnSpc>
            </a:pPr>
            <a:r>
              <a:rPr lang="fr-FR" sz="1800" dirty="0"/>
              <a:t>On peut, dans le même temps, mesurer vitesse et charge électrique à l’aide d‘un </a:t>
            </a:r>
            <a:r>
              <a:rPr lang="fr-FR" sz="1800" b="1" dirty="0"/>
              <a:t>champ magnétique</a:t>
            </a:r>
            <a:r>
              <a:rPr lang="fr-FR" sz="1800" dirty="0"/>
              <a:t> :</a:t>
            </a:r>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courbure  R=</a:t>
            </a:r>
            <a:r>
              <a:rPr lang="fr-FR" sz="1800" dirty="0" err="1"/>
              <a:t>mv</a:t>
            </a:r>
            <a:r>
              <a:rPr lang="fr-FR" sz="1800" dirty="0"/>
              <a:t>/</a:t>
            </a:r>
            <a:r>
              <a:rPr lang="fr-FR" sz="1800" dirty="0" err="1"/>
              <a:t>qB</a:t>
            </a:r>
            <a:endParaRPr lang="en-US" sz="1800" dirty="0"/>
          </a:p>
        </p:txBody>
      </p:sp>
      <p:sp>
        <p:nvSpPr>
          <p:cNvPr id="29698" name="AutoShape 2"/>
          <p:cNvSpPr>
            <a:spLocks noChangeArrowheads="1"/>
          </p:cNvSpPr>
          <p:nvPr/>
        </p:nvSpPr>
        <p:spPr bwMode="auto">
          <a:xfrm>
            <a:off x="2039938" y="2582342"/>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699" name="AutoShape 3"/>
          <p:cNvSpPr>
            <a:spLocks noChangeArrowheads="1"/>
          </p:cNvSpPr>
          <p:nvPr/>
        </p:nvSpPr>
        <p:spPr bwMode="auto">
          <a:xfrm>
            <a:off x="6318250" y="2618854"/>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702" name="Line 6"/>
          <p:cNvSpPr>
            <a:spLocks noChangeShapeType="1"/>
          </p:cNvSpPr>
          <p:nvPr/>
        </p:nvSpPr>
        <p:spPr bwMode="auto">
          <a:xfrm>
            <a:off x="4565650" y="1647304"/>
            <a:ext cx="3822700" cy="0"/>
          </a:xfrm>
          <a:prstGeom prst="line">
            <a:avLst/>
          </a:prstGeom>
          <a:noFill/>
          <a:ln w="19050">
            <a:solidFill>
              <a:srgbClr val="000000"/>
            </a:solidFill>
            <a:prstDash val="dash"/>
            <a:round/>
            <a:headEnd/>
            <a:tailEnd/>
          </a:ln>
          <a:effectLst/>
        </p:spPr>
        <p:txBody>
          <a:bodyPr/>
          <a:lstStyle/>
          <a:p>
            <a:endParaRPr lang="fr-FR"/>
          </a:p>
        </p:txBody>
      </p:sp>
      <p:sp>
        <p:nvSpPr>
          <p:cNvPr id="29703" name="Line 7"/>
          <p:cNvSpPr>
            <a:spLocks noChangeShapeType="1"/>
          </p:cNvSpPr>
          <p:nvPr/>
        </p:nvSpPr>
        <p:spPr bwMode="auto">
          <a:xfrm>
            <a:off x="4565650" y="1904479"/>
            <a:ext cx="3822700" cy="0"/>
          </a:xfrm>
          <a:prstGeom prst="line">
            <a:avLst/>
          </a:prstGeom>
          <a:noFill/>
          <a:ln w="19050">
            <a:solidFill>
              <a:srgbClr val="000000"/>
            </a:solidFill>
            <a:prstDash val="dash"/>
            <a:round/>
            <a:headEnd/>
            <a:tailEnd/>
          </a:ln>
          <a:effectLst/>
        </p:spPr>
        <p:txBody>
          <a:bodyPr/>
          <a:lstStyle/>
          <a:p>
            <a:endParaRPr lang="fr-FR"/>
          </a:p>
        </p:txBody>
      </p:sp>
      <p:sp>
        <p:nvSpPr>
          <p:cNvPr id="29704" name="Line 8"/>
          <p:cNvSpPr>
            <a:spLocks noChangeShapeType="1"/>
          </p:cNvSpPr>
          <p:nvPr/>
        </p:nvSpPr>
        <p:spPr bwMode="auto">
          <a:xfrm>
            <a:off x="4565650" y="2161654"/>
            <a:ext cx="3822700" cy="0"/>
          </a:xfrm>
          <a:prstGeom prst="line">
            <a:avLst/>
          </a:prstGeom>
          <a:noFill/>
          <a:ln w="19050">
            <a:solidFill>
              <a:srgbClr val="000000"/>
            </a:solidFill>
            <a:prstDash val="dash"/>
            <a:round/>
            <a:headEnd/>
            <a:tailEnd/>
          </a:ln>
          <a:effectLst/>
        </p:spPr>
        <p:txBody>
          <a:bodyPr/>
          <a:lstStyle/>
          <a:p>
            <a:endParaRPr lang="fr-FR"/>
          </a:p>
        </p:txBody>
      </p:sp>
      <p:sp>
        <p:nvSpPr>
          <p:cNvPr id="29705" name="Line 9"/>
          <p:cNvSpPr>
            <a:spLocks noChangeShapeType="1"/>
          </p:cNvSpPr>
          <p:nvPr/>
        </p:nvSpPr>
        <p:spPr bwMode="auto">
          <a:xfrm>
            <a:off x="4565650" y="2418829"/>
            <a:ext cx="3822700" cy="0"/>
          </a:xfrm>
          <a:prstGeom prst="line">
            <a:avLst/>
          </a:prstGeom>
          <a:noFill/>
          <a:ln w="19050">
            <a:solidFill>
              <a:srgbClr val="000000"/>
            </a:solidFill>
            <a:prstDash val="dash"/>
            <a:round/>
            <a:headEnd/>
            <a:tailEnd/>
          </a:ln>
          <a:effectLst/>
        </p:spPr>
        <p:txBody>
          <a:bodyPr/>
          <a:lstStyle/>
          <a:p>
            <a:endParaRPr lang="fr-FR"/>
          </a:p>
        </p:txBody>
      </p:sp>
      <p:sp>
        <p:nvSpPr>
          <p:cNvPr id="29706" name="Line 10"/>
          <p:cNvSpPr>
            <a:spLocks noChangeShapeType="1"/>
          </p:cNvSpPr>
          <p:nvPr/>
        </p:nvSpPr>
        <p:spPr bwMode="auto">
          <a:xfrm>
            <a:off x="4565650" y="3018904"/>
            <a:ext cx="3822700" cy="0"/>
          </a:xfrm>
          <a:prstGeom prst="line">
            <a:avLst/>
          </a:prstGeom>
          <a:noFill/>
          <a:ln w="19050">
            <a:solidFill>
              <a:srgbClr val="000000"/>
            </a:solidFill>
            <a:prstDash val="dash"/>
            <a:round/>
            <a:headEnd/>
            <a:tailEnd/>
          </a:ln>
          <a:effectLst/>
        </p:spPr>
        <p:txBody>
          <a:bodyPr/>
          <a:lstStyle/>
          <a:p>
            <a:endParaRPr lang="fr-FR"/>
          </a:p>
        </p:txBody>
      </p:sp>
      <p:sp>
        <p:nvSpPr>
          <p:cNvPr id="29707" name="Line 11"/>
          <p:cNvSpPr>
            <a:spLocks noChangeShapeType="1"/>
          </p:cNvSpPr>
          <p:nvPr/>
        </p:nvSpPr>
        <p:spPr bwMode="auto">
          <a:xfrm>
            <a:off x="4565650" y="3276079"/>
            <a:ext cx="3822700" cy="0"/>
          </a:xfrm>
          <a:prstGeom prst="line">
            <a:avLst/>
          </a:prstGeom>
          <a:noFill/>
          <a:ln w="19050">
            <a:solidFill>
              <a:srgbClr val="000000"/>
            </a:solidFill>
            <a:prstDash val="dash"/>
            <a:round/>
            <a:headEnd/>
            <a:tailEnd/>
          </a:ln>
          <a:effectLst/>
        </p:spPr>
        <p:txBody>
          <a:bodyPr/>
          <a:lstStyle/>
          <a:p>
            <a:endParaRPr lang="fr-FR"/>
          </a:p>
        </p:txBody>
      </p:sp>
      <p:sp>
        <p:nvSpPr>
          <p:cNvPr id="29708" name="Line 12"/>
          <p:cNvSpPr>
            <a:spLocks noChangeShapeType="1"/>
          </p:cNvSpPr>
          <p:nvPr/>
        </p:nvSpPr>
        <p:spPr bwMode="auto">
          <a:xfrm>
            <a:off x="4565650" y="3533254"/>
            <a:ext cx="3822700" cy="0"/>
          </a:xfrm>
          <a:prstGeom prst="line">
            <a:avLst/>
          </a:prstGeom>
          <a:noFill/>
          <a:ln w="19050">
            <a:solidFill>
              <a:srgbClr val="000000"/>
            </a:solidFill>
            <a:prstDash val="dash"/>
            <a:round/>
            <a:headEnd/>
            <a:tailEnd/>
          </a:ln>
          <a:effectLst/>
        </p:spPr>
        <p:txBody>
          <a:bodyPr/>
          <a:lstStyle/>
          <a:p>
            <a:endParaRPr lang="fr-FR"/>
          </a:p>
        </p:txBody>
      </p:sp>
      <p:sp>
        <p:nvSpPr>
          <p:cNvPr id="29709" name="Line 13"/>
          <p:cNvSpPr>
            <a:spLocks noChangeShapeType="1"/>
          </p:cNvSpPr>
          <p:nvPr/>
        </p:nvSpPr>
        <p:spPr bwMode="auto">
          <a:xfrm>
            <a:off x="4565650" y="3790429"/>
            <a:ext cx="3822700" cy="0"/>
          </a:xfrm>
          <a:prstGeom prst="line">
            <a:avLst/>
          </a:prstGeom>
          <a:noFill/>
          <a:ln w="19050">
            <a:solidFill>
              <a:srgbClr val="000000"/>
            </a:solidFill>
            <a:prstDash val="dash"/>
            <a:round/>
            <a:headEnd/>
            <a:tailEnd/>
          </a:ln>
          <a:effectLst/>
        </p:spPr>
        <p:txBody>
          <a:bodyPr/>
          <a:lstStyle/>
          <a:p>
            <a:endParaRPr lang="fr-FR"/>
          </a:p>
        </p:txBody>
      </p:sp>
      <p:sp>
        <p:nvSpPr>
          <p:cNvPr id="29710" name="Oval 14"/>
          <p:cNvSpPr>
            <a:spLocks noChangeArrowheads="1"/>
          </p:cNvSpPr>
          <p:nvPr/>
        </p:nvSpPr>
        <p:spPr bwMode="auto">
          <a:xfrm>
            <a:off x="1852613" y="2418829"/>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1" name="Oval 15"/>
          <p:cNvSpPr>
            <a:spLocks noChangeArrowheads="1"/>
          </p:cNvSpPr>
          <p:nvPr/>
        </p:nvSpPr>
        <p:spPr bwMode="auto">
          <a:xfrm>
            <a:off x="1581150" y="2161654"/>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9712" name="Oval 16"/>
          <p:cNvSpPr>
            <a:spLocks noChangeArrowheads="1"/>
          </p:cNvSpPr>
          <p:nvPr/>
        </p:nvSpPr>
        <p:spPr bwMode="auto">
          <a:xfrm>
            <a:off x="1311275" y="1904479"/>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3" name="Oval 17"/>
          <p:cNvSpPr>
            <a:spLocks noChangeArrowheads="1"/>
          </p:cNvSpPr>
          <p:nvPr/>
        </p:nvSpPr>
        <p:spPr bwMode="auto">
          <a:xfrm>
            <a:off x="1087438" y="1647304"/>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4" name="Freeform 18"/>
          <p:cNvSpPr>
            <a:spLocks/>
          </p:cNvSpPr>
          <p:nvPr/>
        </p:nvSpPr>
        <p:spPr bwMode="auto">
          <a:xfrm>
            <a:off x="2170113" y="1752079"/>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9715" name="Line 19"/>
          <p:cNvSpPr>
            <a:spLocks noChangeShapeType="1"/>
          </p:cNvSpPr>
          <p:nvPr/>
        </p:nvSpPr>
        <p:spPr bwMode="auto">
          <a:xfrm>
            <a:off x="4560888" y="2726804"/>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9716" name="Line 20"/>
          <p:cNvSpPr>
            <a:spLocks noChangeShapeType="1"/>
          </p:cNvSpPr>
          <p:nvPr/>
        </p:nvSpPr>
        <p:spPr bwMode="auto">
          <a:xfrm flipH="1">
            <a:off x="6461125" y="2725217"/>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9717" name="Oval 21"/>
          <p:cNvSpPr>
            <a:spLocks noChangeArrowheads="1"/>
          </p:cNvSpPr>
          <p:nvPr/>
        </p:nvSpPr>
        <p:spPr bwMode="auto">
          <a:xfrm>
            <a:off x="2173288" y="23934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8" name="Oval 22"/>
          <p:cNvSpPr>
            <a:spLocks noChangeArrowheads="1"/>
          </p:cNvSpPr>
          <p:nvPr/>
        </p:nvSpPr>
        <p:spPr bwMode="auto">
          <a:xfrm>
            <a:off x="2243138" y="2118792"/>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9" name="Oval 23"/>
          <p:cNvSpPr>
            <a:spLocks noChangeArrowheads="1"/>
          </p:cNvSpPr>
          <p:nvPr/>
        </p:nvSpPr>
        <p:spPr bwMode="auto">
          <a:xfrm>
            <a:off x="2419350" y="19394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0" name="Oval 24"/>
          <p:cNvSpPr>
            <a:spLocks noChangeArrowheads="1"/>
          </p:cNvSpPr>
          <p:nvPr/>
        </p:nvSpPr>
        <p:spPr bwMode="auto">
          <a:xfrm>
            <a:off x="2587625" y="170286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1" name="Line 25"/>
          <p:cNvSpPr>
            <a:spLocks noChangeShapeType="1"/>
          </p:cNvSpPr>
          <p:nvPr/>
        </p:nvSpPr>
        <p:spPr bwMode="auto">
          <a:xfrm flipH="1" flipV="1">
            <a:off x="5332413" y="1526654"/>
            <a:ext cx="1139825" cy="1176338"/>
          </a:xfrm>
          <a:prstGeom prst="line">
            <a:avLst/>
          </a:prstGeom>
          <a:noFill/>
          <a:ln w="28575">
            <a:solidFill>
              <a:schemeClr val="tx2"/>
            </a:solidFill>
            <a:round/>
            <a:headEnd/>
            <a:tailEnd/>
          </a:ln>
          <a:effectLst/>
        </p:spPr>
        <p:txBody>
          <a:bodyPr/>
          <a:lstStyle/>
          <a:p>
            <a:endParaRPr lang="fr-FR"/>
          </a:p>
        </p:txBody>
      </p:sp>
      <p:sp>
        <p:nvSpPr>
          <p:cNvPr id="29722" name="Oval 26"/>
          <p:cNvSpPr>
            <a:spLocks noChangeArrowheads="1"/>
          </p:cNvSpPr>
          <p:nvPr/>
        </p:nvSpPr>
        <p:spPr bwMode="auto">
          <a:xfrm>
            <a:off x="6148388" y="23807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3" name="Oval 27"/>
          <p:cNvSpPr>
            <a:spLocks noChangeArrowheads="1"/>
          </p:cNvSpPr>
          <p:nvPr/>
        </p:nvSpPr>
        <p:spPr bwMode="auto">
          <a:xfrm>
            <a:off x="5899150" y="21299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4" name="Oval 28"/>
          <p:cNvSpPr>
            <a:spLocks noChangeArrowheads="1"/>
          </p:cNvSpPr>
          <p:nvPr/>
        </p:nvSpPr>
        <p:spPr bwMode="auto">
          <a:xfrm>
            <a:off x="5651500" y="185685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5" name="Oval 29"/>
          <p:cNvSpPr>
            <a:spLocks noChangeArrowheads="1"/>
          </p:cNvSpPr>
          <p:nvPr/>
        </p:nvSpPr>
        <p:spPr bwMode="auto">
          <a:xfrm>
            <a:off x="5413375" y="162031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6" name="Line 30"/>
          <p:cNvSpPr>
            <a:spLocks noChangeShapeType="1"/>
          </p:cNvSpPr>
          <p:nvPr/>
        </p:nvSpPr>
        <p:spPr bwMode="auto">
          <a:xfrm>
            <a:off x="7588250" y="4115867"/>
            <a:ext cx="439738" cy="0"/>
          </a:xfrm>
          <a:prstGeom prst="line">
            <a:avLst/>
          </a:prstGeom>
          <a:noFill/>
          <a:ln w="38100">
            <a:solidFill>
              <a:srgbClr val="000000"/>
            </a:solidFill>
            <a:round/>
            <a:headEnd/>
            <a:tailEnd type="triangle" w="med" len="med"/>
          </a:ln>
          <a:effectLst/>
        </p:spPr>
        <p:txBody>
          <a:bodyPr/>
          <a:lstStyle/>
          <a:p>
            <a:endParaRPr lang="fr-FR"/>
          </a:p>
        </p:txBody>
      </p:sp>
      <p:sp>
        <p:nvSpPr>
          <p:cNvPr id="29727" name="Text Box 31"/>
          <p:cNvSpPr txBox="1">
            <a:spLocks noChangeArrowheads="1"/>
          </p:cNvSpPr>
          <p:nvPr/>
        </p:nvSpPr>
        <p:spPr bwMode="auto">
          <a:xfrm>
            <a:off x="7183438" y="39682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28" name="Line 32"/>
          <p:cNvSpPr>
            <a:spLocks noChangeShapeType="1"/>
          </p:cNvSpPr>
          <p:nvPr/>
        </p:nvSpPr>
        <p:spPr bwMode="auto">
          <a:xfrm>
            <a:off x="7289800" y="40063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29" name="Text Box 33"/>
          <p:cNvSpPr txBox="1">
            <a:spLocks noChangeArrowheads="1"/>
          </p:cNvSpPr>
          <p:nvPr/>
        </p:nvSpPr>
        <p:spPr bwMode="auto">
          <a:xfrm>
            <a:off x="757238" y="13774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30" name="Line 34"/>
          <p:cNvSpPr>
            <a:spLocks noChangeShapeType="1"/>
          </p:cNvSpPr>
          <p:nvPr/>
        </p:nvSpPr>
        <p:spPr bwMode="auto">
          <a:xfrm>
            <a:off x="863600" y="14155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31" name="Oval 35"/>
          <p:cNvSpPr>
            <a:spLocks noChangeArrowheads="1"/>
          </p:cNvSpPr>
          <p:nvPr/>
        </p:nvSpPr>
        <p:spPr bwMode="auto">
          <a:xfrm>
            <a:off x="831850" y="1753667"/>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9732" name="Line 36"/>
          <p:cNvSpPr>
            <a:spLocks noChangeShapeType="1"/>
          </p:cNvSpPr>
          <p:nvPr/>
        </p:nvSpPr>
        <p:spPr bwMode="auto">
          <a:xfrm>
            <a:off x="890588" y="1764779"/>
            <a:ext cx="95250" cy="190500"/>
          </a:xfrm>
          <a:prstGeom prst="line">
            <a:avLst/>
          </a:prstGeom>
          <a:noFill/>
          <a:ln w="28575">
            <a:solidFill>
              <a:srgbClr val="000000"/>
            </a:solidFill>
            <a:round/>
            <a:headEnd/>
            <a:tailEnd/>
          </a:ln>
          <a:effectLst/>
        </p:spPr>
        <p:txBody>
          <a:bodyPr/>
          <a:lstStyle/>
          <a:p>
            <a:endParaRPr lang="fr-FR"/>
          </a:p>
        </p:txBody>
      </p:sp>
      <p:sp>
        <p:nvSpPr>
          <p:cNvPr id="29733" name="Line 37"/>
          <p:cNvSpPr>
            <a:spLocks noChangeShapeType="1"/>
          </p:cNvSpPr>
          <p:nvPr/>
        </p:nvSpPr>
        <p:spPr bwMode="auto">
          <a:xfrm flipH="1">
            <a:off x="844550" y="1779067"/>
            <a:ext cx="201613" cy="177800"/>
          </a:xfrm>
          <a:prstGeom prst="line">
            <a:avLst/>
          </a:prstGeom>
          <a:noFill/>
          <a:ln w="28575">
            <a:solidFill>
              <a:schemeClr val="tx1"/>
            </a:solidFill>
            <a:round/>
            <a:headEnd/>
            <a:tailEnd/>
          </a:ln>
          <a:effectLst/>
        </p:spPr>
        <p:txBody>
          <a:bodyPr/>
          <a:lstStyle/>
          <a:p>
            <a:endParaRPr lang="fr-FR"/>
          </a:p>
        </p:txBody>
      </p:sp>
      <p:sp>
        <p:nvSpPr>
          <p:cNvPr id="29735" name="Text Box 39"/>
          <p:cNvSpPr txBox="1">
            <a:spLocks noChangeArrowheads="1"/>
          </p:cNvSpPr>
          <p:nvPr/>
        </p:nvSpPr>
        <p:spPr bwMode="auto">
          <a:xfrm>
            <a:off x="1336675" y="3869804"/>
            <a:ext cx="1644650" cy="396875"/>
          </a:xfrm>
          <a:prstGeom prst="rect">
            <a:avLst/>
          </a:prstGeom>
          <a:noFill/>
          <a:ln w="9525" algn="ctr">
            <a:noFill/>
            <a:miter lim="800000"/>
            <a:headEnd/>
            <a:tailEnd/>
          </a:ln>
          <a:effectLst/>
        </p:spPr>
        <p:txBody>
          <a:bodyPr wrap="none">
            <a:spAutoFit/>
          </a:bodyPr>
          <a:lstStyle/>
          <a:p>
            <a:r>
              <a:rPr lang="en-US"/>
              <a:t>Un électron</a:t>
            </a:r>
          </a:p>
        </p:txBody>
      </p:sp>
      <p:pic>
        <p:nvPicPr>
          <p:cNvPr id="29737" name="Image 6" descr="aimant.gif"/>
          <p:cNvPicPr>
            <a:picLocks noChangeAspect="1"/>
          </p:cNvPicPr>
          <p:nvPr/>
        </p:nvPicPr>
        <p:blipFill>
          <a:blip r:embed="rId2" cstate="print"/>
          <a:srcRect/>
          <a:stretch>
            <a:fillRect/>
          </a:stretch>
        </p:blipFill>
        <p:spPr bwMode="auto">
          <a:xfrm>
            <a:off x="6705600" y="468873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a:t>MasterClasses 2015</a:t>
            </a:r>
          </a:p>
        </p:txBody>
      </p:sp>
      <p:sp>
        <p:nvSpPr>
          <p:cNvPr id="42" name="ZoneTexte 41"/>
          <p:cNvSpPr txBox="1"/>
          <p:nvPr/>
        </p:nvSpPr>
        <p:spPr>
          <a:xfrm>
            <a:off x="1259632" y="1124744"/>
            <a:ext cx="1791581" cy="369332"/>
          </a:xfrm>
          <a:prstGeom prst="rect">
            <a:avLst/>
          </a:prstGeom>
          <a:noFill/>
        </p:spPr>
        <p:txBody>
          <a:bodyPr wrap="none" rtlCol="0">
            <a:spAutoFit/>
          </a:bodyPr>
          <a:lstStyle/>
          <a:p>
            <a:r>
              <a:rPr lang="fr-FR" b="1" dirty="0"/>
              <a:t>ATLAS vu de face</a:t>
            </a:r>
          </a:p>
        </p:txBody>
      </p:sp>
      <p:sp>
        <p:nvSpPr>
          <p:cNvPr id="43" name="ZoneTexte 42"/>
          <p:cNvSpPr txBox="1"/>
          <p:nvPr/>
        </p:nvSpPr>
        <p:spPr>
          <a:xfrm>
            <a:off x="5444715" y="1124744"/>
            <a:ext cx="1807354" cy="369332"/>
          </a:xfrm>
          <a:prstGeom prst="rect">
            <a:avLst/>
          </a:prstGeom>
          <a:noFill/>
        </p:spPr>
        <p:txBody>
          <a:bodyPr wrap="none" rtlCol="0">
            <a:spAutoFit/>
          </a:bodyPr>
          <a:lstStyle/>
          <a:p>
            <a:r>
              <a:rPr lang="fr-FR" b="1" dirty="0"/>
              <a:t>ATLAS vu de côté</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6</a:t>
            </a:fld>
            <a:endParaRPr lang="fr-F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3744913" cy="519113"/>
          </a:xfrm>
        </p:spPr>
        <p:txBody>
          <a:bodyPr>
            <a:normAutofit fontScale="90000"/>
          </a:bodyPr>
          <a:lstStyle/>
          <a:p>
            <a:r>
              <a:rPr lang="en-US"/>
              <a:t>Le trajectographe</a:t>
            </a:r>
          </a:p>
        </p:txBody>
      </p:sp>
      <p:sp>
        <p:nvSpPr>
          <p:cNvPr id="27671" name="AutoShape 23"/>
          <p:cNvSpPr>
            <a:spLocks noChangeArrowheads="1"/>
          </p:cNvSpPr>
          <p:nvPr/>
        </p:nvSpPr>
        <p:spPr bwMode="auto">
          <a:xfrm>
            <a:off x="2039938" y="244761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70" name="AutoShape 22"/>
          <p:cNvSpPr>
            <a:spLocks noChangeArrowheads="1"/>
          </p:cNvSpPr>
          <p:nvPr/>
        </p:nvSpPr>
        <p:spPr bwMode="auto">
          <a:xfrm>
            <a:off x="6318250" y="2484130"/>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53" name="Line 5"/>
          <p:cNvSpPr>
            <a:spLocks noChangeShapeType="1"/>
          </p:cNvSpPr>
          <p:nvPr/>
        </p:nvSpPr>
        <p:spPr bwMode="auto">
          <a:xfrm>
            <a:off x="4565650" y="1512580"/>
            <a:ext cx="3822700" cy="0"/>
          </a:xfrm>
          <a:prstGeom prst="line">
            <a:avLst/>
          </a:prstGeom>
          <a:noFill/>
          <a:ln w="19050">
            <a:solidFill>
              <a:srgbClr val="000000"/>
            </a:solidFill>
            <a:prstDash val="dash"/>
            <a:round/>
            <a:headEnd/>
            <a:tailEnd/>
          </a:ln>
          <a:effectLst/>
        </p:spPr>
        <p:txBody>
          <a:bodyPr/>
          <a:lstStyle/>
          <a:p>
            <a:endParaRPr lang="fr-FR"/>
          </a:p>
        </p:txBody>
      </p:sp>
      <p:sp>
        <p:nvSpPr>
          <p:cNvPr id="27654" name="Line 6"/>
          <p:cNvSpPr>
            <a:spLocks noChangeShapeType="1"/>
          </p:cNvSpPr>
          <p:nvPr/>
        </p:nvSpPr>
        <p:spPr bwMode="auto">
          <a:xfrm>
            <a:off x="4565650" y="1769755"/>
            <a:ext cx="3822700" cy="0"/>
          </a:xfrm>
          <a:prstGeom prst="line">
            <a:avLst/>
          </a:prstGeom>
          <a:noFill/>
          <a:ln w="19050">
            <a:solidFill>
              <a:srgbClr val="000000"/>
            </a:solidFill>
            <a:prstDash val="dash"/>
            <a:round/>
            <a:headEnd/>
            <a:tailEnd/>
          </a:ln>
          <a:effectLst/>
        </p:spPr>
        <p:txBody>
          <a:bodyPr/>
          <a:lstStyle/>
          <a:p>
            <a:endParaRPr lang="fr-FR"/>
          </a:p>
        </p:txBody>
      </p:sp>
      <p:sp>
        <p:nvSpPr>
          <p:cNvPr id="27655" name="Line 7"/>
          <p:cNvSpPr>
            <a:spLocks noChangeShapeType="1"/>
          </p:cNvSpPr>
          <p:nvPr/>
        </p:nvSpPr>
        <p:spPr bwMode="auto">
          <a:xfrm>
            <a:off x="4565650" y="2026930"/>
            <a:ext cx="3822700" cy="0"/>
          </a:xfrm>
          <a:prstGeom prst="line">
            <a:avLst/>
          </a:prstGeom>
          <a:noFill/>
          <a:ln w="19050">
            <a:solidFill>
              <a:srgbClr val="000000"/>
            </a:solidFill>
            <a:prstDash val="dash"/>
            <a:round/>
            <a:headEnd/>
            <a:tailEnd/>
          </a:ln>
          <a:effectLst/>
        </p:spPr>
        <p:txBody>
          <a:bodyPr/>
          <a:lstStyle/>
          <a:p>
            <a:endParaRPr lang="fr-FR"/>
          </a:p>
        </p:txBody>
      </p:sp>
      <p:sp>
        <p:nvSpPr>
          <p:cNvPr id="27656" name="Line 8"/>
          <p:cNvSpPr>
            <a:spLocks noChangeShapeType="1"/>
          </p:cNvSpPr>
          <p:nvPr/>
        </p:nvSpPr>
        <p:spPr bwMode="auto">
          <a:xfrm>
            <a:off x="4565650" y="2284105"/>
            <a:ext cx="3822700" cy="0"/>
          </a:xfrm>
          <a:prstGeom prst="line">
            <a:avLst/>
          </a:prstGeom>
          <a:noFill/>
          <a:ln w="19050">
            <a:solidFill>
              <a:srgbClr val="000000"/>
            </a:solidFill>
            <a:prstDash val="dash"/>
            <a:round/>
            <a:headEnd/>
            <a:tailEnd/>
          </a:ln>
          <a:effectLst/>
        </p:spPr>
        <p:txBody>
          <a:bodyPr/>
          <a:lstStyle/>
          <a:p>
            <a:endParaRPr lang="fr-FR"/>
          </a:p>
        </p:txBody>
      </p:sp>
      <p:sp>
        <p:nvSpPr>
          <p:cNvPr id="27657" name="Line 9"/>
          <p:cNvSpPr>
            <a:spLocks noChangeShapeType="1"/>
          </p:cNvSpPr>
          <p:nvPr/>
        </p:nvSpPr>
        <p:spPr bwMode="auto">
          <a:xfrm>
            <a:off x="4565650" y="2884180"/>
            <a:ext cx="3822700" cy="0"/>
          </a:xfrm>
          <a:prstGeom prst="line">
            <a:avLst/>
          </a:prstGeom>
          <a:noFill/>
          <a:ln w="19050">
            <a:solidFill>
              <a:srgbClr val="000000"/>
            </a:solidFill>
            <a:prstDash val="dash"/>
            <a:round/>
            <a:headEnd/>
            <a:tailEnd/>
          </a:ln>
          <a:effectLst/>
        </p:spPr>
        <p:txBody>
          <a:bodyPr/>
          <a:lstStyle/>
          <a:p>
            <a:endParaRPr lang="fr-FR"/>
          </a:p>
        </p:txBody>
      </p:sp>
      <p:sp>
        <p:nvSpPr>
          <p:cNvPr id="27658" name="Line 10"/>
          <p:cNvSpPr>
            <a:spLocks noChangeShapeType="1"/>
          </p:cNvSpPr>
          <p:nvPr/>
        </p:nvSpPr>
        <p:spPr bwMode="auto">
          <a:xfrm>
            <a:off x="4565650" y="3141355"/>
            <a:ext cx="3822700" cy="0"/>
          </a:xfrm>
          <a:prstGeom prst="line">
            <a:avLst/>
          </a:prstGeom>
          <a:noFill/>
          <a:ln w="19050">
            <a:solidFill>
              <a:srgbClr val="000000"/>
            </a:solidFill>
            <a:prstDash val="dash"/>
            <a:round/>
            <a:headEnd/>
            <a:tailEnd/>
          </a:ln>
          <a:effectLst/>
        </p:spPr>
        <p:txBody>
          <a:bodyPr/>
          <a:lstStyle/>
          <a:p>
            <a:endParaRPr lang="fr-FR"/>
          </a:p>
        </p:txBody>
      </p:sp>
      <p:sp>
        <p:nvSpPr>
          <p:cNvPr id="27659" name="Line 11"/>
          <p:cNvSpPr>
            <a:spLocks noChangeShapeType="1"/>
          </p:cNvSpPr>
          <p:nvPr/>
        </p:nvSpPr>
        <p:spPr bwMode="auto">
          <a:xfrm>
            <a:off x="4565650" y="3398530"/>
            <a:ext cx="3822700" cy="0"/>
          </a:xfrm>
          <a:prstGeom prst="line">
            <a:avLst/>
          </a:prstGeom>
          <a:noFill/>
          <a:ln w="19050">
            <a:solidFill>
              <a:srgbClr val="000000"/>
            </a:solidFill>
            <a:prstDash val="dash"/>
            <a:round/>
            <a:headEnd/>
            <a:tailEnd/>
          </a:ln>
          <a:effectLst/>
        </p:spPr>
        <p:txBody>
          <a:bodyPr/>
          <a:lstStyle/>
          <a:p>
            <a:endParaRPr lang="fr-FR"/>
          </a:p>
        </p:txBody>
      </p:sp>
      <p:sp>
        <p:nvSpPr>
          <p:cNvPr id="27660" name="Line 12"/>
          <p:cNvSpPr>
            <a:spLocks noChangeShapeType="1"/>
          </p:cNvSpPr>
          <p:nvPr/>
        </p:nvSpPr>
        <p:spPr bwMode="auto">
          <a:xfrm>
            <a:off x="4565650" y="3655705"/>
            <a:ext cx="3822700" cy="0"/>
          </a:xfrm>
          <a:prstGeom prst="line">
            <a:avLst/>
          </a:prstGeom>
          <a:noFill/>
          <a:ln w="19050">
            <a:solidFill>
              <a:srgbClr val="000000"/>
            </a:solidFill>
            <a:prstDash val="dash"/>
            <a:round/>
            <a:headEnd/>
            <a:tailEnd/>
          </a:ln>
          <a:effectLst/>
        </p:spPr>
        <p:txBody>
          <a:bodyPr/>
          <a:lstStyle/>
          <a:p>
            <a:endParaRPr lang="fr-FR"/>
          </a:p>
        </p:txBody>
      </p:sp>
      <p:sp>
        <p:nvSpPr>
          <p:cNvPr id="27661" name="Oval 13"/>
          <p:cNvSpPr>
            <a:spLocks noChangeArrowheads="1"/>
          </p:cNvSpPr>
          <p:nvPr/>
        </p:nvSpPr>
        <p:spPr bwMode="auto">
          <a:xfrm>
            <a:off x="1852613" y="2284105"/>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2" name="Oval 14"/>
          <p:cNvSpPr>
            <a:spLocks noChangeArrowheads="1"/>
          </p:cNvSpPr>
          <p:nvPr/>
        </p:nvSpPr>
        <p:spPr bwMode="auto">
          <a:xfrm>
            <a:off x="1581150" y="2026930"/>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7663" name="Oval 15"/>
          <p:cNvSpPr>
            <a:spLocks noChangeArrowheads="1"/>
          </p:cNvSpPr>
          <p:nvPr/>
        </p:nvSpPr>
        <p:spPr bwMode="auto">
          <a:xfrm>
            <a:off x="1311275" y="1769755"/>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4" name="Oval 16"/>
          <p:cNvSpPr>
            <a:spLocks noChangeArrowheads="1"/>
          </p:cNvSpPr>
          <p:nvPr/>
        </p:nvSpPr>
        <p:spPr bwMode="auto">
          <a:xfrm>
            <a:off x="1087438" y="1512580"/>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7" name="Line 19"/>
          <p:cNvSpPr>
            <a:spLocks noChangeShapeType="1"/>
          </p:cNvSpPr>
          <p:nvPr/>
        </p:nvSpPr>
        <p:spPr bwMode="auto">
          <a:xfrm>
            <a:off x="4560888" y="2592080"/>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7669" name="Line 21"/>
          <p:cNvSpPr>
            <a:spLocks noChangeShapeType="1"/>
          </p:cNvSpPr>
          <p:nvPr/>
        </p:nvSpPr>
        <p:spPr bwMode="auto">
          <a:xfrm flipH="1">
            <a:off x="6461125" y="2590493"/>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7672" name="Oval 24"/>
          <p:cNvSpPr>
            <a:spLocks noChangeArrowheads="1"/>
          </p:cNvSpPr>
          <p:nvPr/>
        </p:nvSpPr>
        <p:spPr bwMode="auto">
          <a:xfrm>
            <a:off x="2019300" y="22587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3" name="Oval 25"/>
          <p:cNvSpPr>
            <a:spLocks noChangeArrowheads="1"/>
          </p:cNvSpPr>
          <p:nvPr/>
        </p:nvSpPr>
        <p:spPr bwMode="auto">
          <a:xfrm>
            <a:off x="1935163" y="20205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4" name="Oval 26"/>
          <p:cNvSpPr>
            <a:spLocks noChangeArrowheads="1"/>
          </p:cNvSpPr>
          <p:nvPr/>
        </p:nvSpPr>
        <p:spPr bwMode="auto">
          <a:xfrm>
            <a:off x="1743075" y="18284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5" name="Oval 27"/>
          <p:cNvSpPr>
            <a:spLocks noChangeArrowheads="1"/>
          </p:cNvSpPr>
          <p:nvPr/>
        </p:nvSpPr>
        <p:spPr bwMode="auto">
          <a:xfrm>
            <a:off x="1530350" y="16745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6" name="Line 28"/>
          <p:cNvSpPr>
            <a:spLocks noChangeShapeType="1"/>
          </p:cNvSpPr>
          <p:nvPr/>
        </p:nvSpPr>
        <p:spPr bwMode="auto">
          <a:xfrm flipH="1" flipV="1">
            <a:off x="5332413" y="1391930"/>
            <a:ext cx="1139825" cy="1176338"/>
          </a:xfrm>
          <a:prstGeom prst="line">
            <a:avLst/>
          </a:prstGeom>
          <a:noFill/>
          <a:ln w="28575">
            <a:solidFill>
              <a:schemeClr val="tx2"/>
            </a:solidFill>
            <a:round/>
            <a:headEnd/>
            <a:tailEnd/>
          </a:ln>
          <a:effectLst/>
        </p:spPr>
        <p:txBody>
          <a:bodyPr/>
          <a:lstStyle/>
          <a:p>
            <a:endParaRPr lang="fr-FR"/>
          </a:p>
        </p:txBody>
      </p:sp>
      <p:sp>
        <p:nvSpPr>
          <p:cNvPr id="27677" name="Oval 29"/>
          <p:cNvSpPr>
            <a:spLocks noChangeArrowheads="1"/>
          </p:cNvSpPr>
          <p:nvPr/>
        </p:nvSpPr>
        <p:spPr bwMode="auto">
          <a:xfrm>
            <a:off x="6148388" y="22460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8" name="Oval 30"/>
          <p:cNvSpPr>
            <a:spLocks noChangeArrowheads="1"/>
          </p:cNvSpPr>
          <p:nvPr/>
        </p:nvSpPr>
        <p:spPr bwMode="auto">
          <a:xfrm>
            <a:off x="5899150" y="19951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9" name="Oval 31"/>
          <p:cNvSpPr>
            <a:spLocks noChangeArrowheads="1"/>
          </p:cNvSpPr>
          <p:nvPr/>
        </p:nvSpPr>
        <p:spPr bwMode="auto">
          <a:xfrm>
            <a:off x="5651500" y="172213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0" name="Oval 32"/>
          <p:cNvSpPr>
            <a:spLocks noChangeArrowheads="1"/>
          </p:cNvSpPr>
          <p:nvPr/>
        </p:nvSpPr>
        <p:spPr bwMode="auto">
          <a:xfrm>
            <a:off x="5413375" y="14855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1" name="Line 33"/>
          <p:cNvSpPr>
            <a:spLocks noChangeShapeType="1"/>
          </p:cNvSpPr>
          <p:nvPr/>
        </p:nvSpPr>
        <p:spPr bwMode="auto">
          <a:xfrm>
            <a:off x="7588250" y="3981143"/>
            <a:ext cx="439738" cy="0"/>
          </a:xfrm>
          <a:prstGeom prst="line">
            <a:avLst/>
          </a:prstGeom>
          <a:noFill/>
          <a:ln w="38100">
            <a:solidFill>
              <a:srgbClr val="000000"/>
            </a:solidFill>
            <a:round/>
            <a:headEnd/>
            <a:tailEnd type="triangle" w="med" len="med"/>
          </a:ln>
          <a:effectLst/>
        </p:spPr>
        <p:txBody>
          <a:bodyPr/>
          <a:lstStyle/>
          <a:p>
            <a:endParaRPr lang="fr-FR"/>
          </a:p>
        </p:txBody>
      </p:sp>
      <p:sp>
        <p:nvSpPr>
          <p:cNvPr id="27684" name="Text Box 36"/>
          <p:cNvSpPr txBox="1">
            <a:spLocks noChangeArrowheads="1"/>
          </p:cNvSpPr>
          <p:nvPr/>
        </p:nvSpPr>
        <p:spPr bwMode="auto">
          <a:xfrm>
            <a:off x="7183438" y="38335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5" name="Line 37"/>
          <p:cNvSpPr>
            <a:spLocks noChangeShapeType="1"/>
          </p:cNvSpPr>
          <p:nvPr/>
        </p:nvSpPr>
        <p:spPr bwMode="auto">
          <a:xfrm>
            <a:off x="7289800" y="38716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6" name="Text Box 38"/>
          <p:cNvSpPr txBox="1">
            <a:spLocks noChangeArrowheads="1"/>
          </p:cNvSpPr>
          <p:nvPr/>
        </p:nvSpPr>
        <p:spPr bwMode="auto">
          <a:xfrm>
            <a:off x="757238" y="12427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7" name="Line 39"/>
          <p:cNvSpPr>
            <a:spLocks noChangeShapeType="1"/>
          </p:cNvSpPr>
          <p:nvPr/>
        </p:nvSpPr>
        <p:spPr bwMode="auto">
          <a:xfrm>
            <a:off x="863600" y="12808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8" name="Oval 40"/>
          <p:cNvSpPr>
            <a:spLocks noChangeArrowheads="1"/>
          </p:cNvSpPr>
          <p:nvPr/>
        </p:nvSpPr>
        <p:spPr bwMode="auto">
          <a:xfrm>
            <a:off x="831850" y="1618943"/>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7689" name="Line 41"/>
          <p:cNvSpPr>
            <a:spLocks noChangeShapeType="1"/>
          </p:cNvSpPr>
          <p:nvPr/>
        </p:nvSpPr>
        <p:spPr bwMode="auto">
          <a:xfrm>
            <a:off x="890588" y="1630055"/>
            <a:ext cx="95250" cy="190500"/>
          </a:xfrm>
          <a:prstGeom prst="line">
            <a:avLst/>
          </a:prstGeom>
          <a:noFill/>
          <a:ln w="28575">
            <a:solidFill>
              <a:srgbClr val="000000"/>
            </a:solidFill>
            <a:round/>
            <a:headEnd/>
            <a:tailEnd/>
          </a:ln>
          <a:effectLst/>
        </p:spPr>
        <p:txBody>
          <a:bodyPr/>
          <a:lstStyle/>
          <a:p>
            <a:endParaRPr lang="fr-FR"/>
          </a:p>
        </p:txBody>
      </p:sp>
      <p:sp>
        <p:nvSpPr>
          <p:cNvPr id="27690" name="Line 42"/>
          <p:cNvSpPr>
            <a:spLocks noChangeShapeType="1"/>
          </p:cNvSpPr>
          <p:nvPr/>
        </p:nvSpPr>
        <p:spPr bwMode="auto">
          <a:xfrm flipH="1">
            <a:off x="844550" y="1644343"/>
            <a:ext cx="201613" cy="177800"/>
          </a:xfrm>
          <a:prstGeom prst="line">
            <a:avLst/>
          </a:prstGeom>
          <a:noFill/>
          <a:ln w="28575">
            <a:solidFill>
              <a:schemeClr val="tx1"/>
            </a:solidFill>
            <a:round/>
            <a:headEnd/>
            <a:tailEnd/>
          </a:ln>
          <a:effectLst/>
        </p:spPr>
        <p:txBody>
          <a:bodyPr/>
          <a:lstStyle/>
          <a:p>
            <a:endParaRPr lang="fr-FR"/>
          </a:p>
        </p:txBody>
      </p:sp>
      <p:sp>
        <p:nvSpPr>
          <p:cNvPr id="27691" name="Freeform 43"/>
          <p:cNvSpPr>
            <a:spLocks/>
          </p:cNvSpPr>
          <p:nvPr/>
        </p:nvSpPr>
        <p:spPr bwMode="auto">
          <a:xfrm rot="7105743">
            <a:off x="1631951" y="1661805"/>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7692" name="Text Box 44"/>
          <p:cNvSpPr txBox="1">
            <a:spLocks noChangeArrowheads="1"/>
          </p:cNvSpPr>
          <p:nvPr/>
        </p:nvSpPr>
        <p:spPr bwMode="auto">
          <a:xfrm>
            <a:off x="403225" y="3690630"/>
            <a:ext cx="3487738" cy="396875"/>
          </a:xfrm>
          <a:prstGeom prst="rect">
            <a:avLst/>
          </a:prstGeom>
          <a:noFill/>
          <a:ln w="9525" algn="ctr">
            <a:noFill/>
            <a:miter lim="800000"/>
            <a:headEnd/>
            <a:tailEnd/>
          </a:ln>
          <a:effectLst/>
        </p:spPr>
        <p:txBody>
          <a:bodyPr wrap="none">
            <a:spAutoFit/>
          </a:bodyPr>
          <a:lstStyle/>
          <a:p>
            <a:r>
              <a:rPr lang="en-US"/>
              <a:t>Un anti-électron=positron</a:t>
            </a:r>
          </a:p>
        </p:txBody>
      </p:sp>
      <p:pic>
        <p:nvPicPr>
          <p:cNvPr id="2769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a:t>MasterClasses 2015</a:t>
            </a:r>
          </a:p>
        </p:txBody>
      </p:sp>
      <p:sp>
        <p:nvSpPr>
          <p:cNvPr id="42" name="ZoneTexte 41"/>
          <p:cNvSpPr txBox="1"/>
          <p:nvPr/>
        </p:nvSpPr>
        <p:spPr>
          <a:xfrm>
            <a:off x="1259632" y="990020"/>
            <a:ext cx="1791581" cy="369332"/>
          </a:xfrm>
          <a:prstGeom prst="rect">
            <a:avLst/>
          </a:prstGeom>
          <a:noFill/>
        </p:spPr>
        <p:txBody>
          <a:bodyPr wrap="none" rtlCol="0">
            <a:spAutoFit/>
          </a:bodyPr>
          <a:lstStyle/>
          <a:p>
            <a:r>
              <a:rPr lang="fr-FR" b="1" dirty="0"/>
              <a:t>ATLAS vu de face</a:t>
            </a:r>
          </a:p>
        </p:txBody>
      </p:sp>
      <p:sp>
        <p:nvSpPr>
          <p:cNvPr id="43" name="ZoneTexte 42"/>
          <p:cNvSpPr txBox="1"/>
          <p:nvPr/>
        </p:nvSpPr>
        <p:spPr>
          <a:xfrm>
            <a:off x="5444715" y="980728"/>
            <a:ext cx="1807354" cy="369332"/>
          </a:xfrm>
          <a:prstGeom prst="rect">
            <a:avLst/>
          </a:prstGeom>
          <a:noFill/>
        </p:spPr>
        <p:txBody>
          <a:bodyPr wrap="none" rtlCol="0">
            <a:spAutoFit/>
          </a:bodyPr>
          <a:lstStyle/>
          <a:p>
            <a:r>
              <a:rPr lang="fr-FR" b="1" dirty="0"/>
              <a:t>ATLAS vu de côté</a:t>
            </a:r>
          </a:p>
        </p:txBody>
      </p:sp>
      <p:sp>
        <p:nvSpPr>
          <p:cNvPr id="45"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a:t>Plusieurs ‘’couches’’ permettent de suivre la trajectoire</a:t>
            </a:r>
          </a:p>
          <a:p>
            <a:pPr>
              <a:lnSpc>
                <a:spcPct val="80000"/>
              </a:lnSpc>
            </a:pPr>
            <a:r>
              <a:rPr lang="fr-FR" sz="1800" dirty="0"/>
              <a:t>On peut, dans le même temps, mesurer vitesse et charge électrique à l’aide d‘un </a:t>
            </a:r>
            <a:r>
              <a:rPr lang="fr-FR" sz="1800" b="1" dirty="0"/>
              <a:t>champ magnétique</a:t>
            </a:r>
            <a:r>
              <a:rPr lang="fr-FR" sz="1800" dirty="0"/>
              <a:t> :</a:t>
            </a:r>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courbure  R=</a:t>
            </a:r>
            <a:r>
              <a:rPr lang="fr-FR" sz="1800" dirty="0" err="1"/>
              <a:t>mv</a:t>
            </a:r>
            <a:r>
              <a:rPr lang="fr-FR" sz="1800" dirty="0"/>
              <a:t>/</a:t>
            </a:r>
            <a:r>
              <a:rPr lang="fr-FR" sz="1800" dirty="0" err="1"/>
              <a:t>qB</a:t>
            </a:r>
            <a:endParaRPr lang="en-US" sz="1800" dirty="0"/>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7</a:t>
            </a:fld>
            <a:endParaRPr lang="fr-F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0"/>
            <a:ext cx="3744913" cy="519113"/>
          </a:xfrm>
        </p:spPr>
        <p:txBody>
          <a:bodyPr>
            <a:normAutofit fontScale="90000"/>
          </a:bodyPr>
          <a:lstStyle/>
          <a:p>
            <a:r>
              <a:rPr lang="en-US" dirty="0"/>
              <a:t>Le </a:t>
            </a:r>
            <a:r>
              <a:rPr lang="en-US" dirty="0" err="1"/>
              <a:t>trajectographe</a:t>
            </a:r>
            <a:endParaRPr lang="en-US" dirty="0"/>
          </a:p>
        </p:txBody>
      </p:sp>
      <p:sp>
        <p:nvSpPr>
          <p:cNvPr id="86111" name="Line 95"/>
          <p:cNvSpPr>
            <a:spLocks noChangeShapeType="1"/>
          </p:cNvSpPr>
          <p:nvPr/>
        </p:nvSpPr>
        <p:spPr bwMode="auto">
          <a:xfrm>
            <a:off x="595313" y="3700463"/>
            <a:ext cx="8142287" cy="0"/>
          </a:xfrm>
          <a:prstGeom prst="line">
            <a:avLst/>
          </a:prstGeom>
          <a:noFill/>
          <a:ln w="9525">
            <a:solidFill>
              <a:schemeClr val="tx1"/>
            </a:solidFill>
            <a:round/>
            <a:headEnd/>
            <a:tailEnd type="triangle" w="med" len="med"/>
          </a:ln>
          <a:effectLst/>
        </p:spPr>
        <p:txBody>
          <a:bodyPr/>
          <a:lstStyle/>
          <a:p>
            <a:endParaRPr lang="fr-FR"/>
          </a:p>
        </p:txBody>
      </p:sp>
      <p:sp>
        <p:nvSpPr>
          <p:cNvPr id="86112" name="Text Box 96"/>
          <p:cNvSpPr txBox="1">
            <a:spLocks noChangeArrowheads="1"/>
          </p:cNvSpPr>
          <p:nvPr/>
        </p:nvSpPr>
        <p:spPr bwMode="auto">
          <a:xfrm>
            <a:off x="471488" y="3330575"/>
            <a:ext cx="8637365" cy="369332"/>
          </a:xfrm>
          <a:prstGeom prst="rect">
            <a:avLst/>
          </a:prstGeom>
          <a:noFill/>
          <a:ln w="9525" algn="ctr">
            <a:noFill/>
            <a:miter lim="800000"/>
            <a:headEnd/>
            <a:tailEnd/>
          </a:ln>
          <a:effectLst/>
        </p:spPr>
        <p:txBody>
          <a:bodyPr wrap="none">
            <a:spAutoFit/>
          </a:bodyPr>
          <a:lstStyle/>
          <a:p>
            <a:pPr algn="l"/>
            <a:r>
              <a:rPr lang="en-US" dirty="0"/>
              <a:t>Du plus lent                             …                           au		…	   plus </a:t>
            </a:r>
            <a:r>
              <a:rPr lang="en-US" dirty="0" err="1"/>
              <a:t>rapide</a:t>
            </a:r>
            <a:r>
              <a:rPr lang="en-US" dirty="0"/>
              <a:t>               </a:t>
            </a:r>
          </a:p>
        </p:txBody>
      </p:sp>
      <p:pic>
        <p:nvPicPr>
          <p:cNvPr id="8611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grpSp>
        <p:nvGrpSpPr>
          <p:cNvPr id="2" name="Group 101"/>
          <p:cNvGrpSpPr>
            <a:grpSpLocks/>
          </p:cNvGrpSpPr>
          <p:nvPr/>
        </p:nvGrpSpPr>
        <p:grpSpPr bwMode="auto">
          <a:xfrm>
            <a:off x="228600" y="685800"/>
            <a:ext cx="8382000" cy="2438400"/>
            <a:chOff x="144" y="432"/>
            <a:chExt cx="5280" cy="1536"/>
          </a:xfrm>
        </p:grpSpPr>
        <p:sp>
          <p:nvSpPr>
            <p:cNvPr id="86035" name="AutoShape 19"/>
            <p:cNvSpPr>
              <a:spLocks noChangeArrowheads="1"/>
            </p:cNvSpPr>
            <p:nvPr/>
          </p:nvSpPr>
          <p:spPr bwMode="auto">
            <a:xfrm>
              <a:off x="952"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36" name="Oval 20"/>
            <p:cNvSpPr>
              <a:spLocks noChangeArrowheads="1"/>
            </p:cNvSpPr>
            <p:nvPr/>
          </p:nvSpPr>
          <p:spPr bwMode="auto">
            <a:xfrm>
              <a:off x="834"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7" name="Oval 21"/>
            <p:cNvSpPr>
              <a:spLocks noChangeArrowheads="1"/>
            </p:cNvSpPr>
            <p:nvPr/>
          </p:nvSpPr>
          <p:spPr bwMode="auto">
            <a:xfrm>
              <a:off x="663"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38" name="Oval 22"/>
            <p:cNvSpPr>
              <a:spLocks noChangeArrowheads="1"/>
            </p:cNvSpPr>
            <p:nvPr/>
          </p:nvSpPr>
          <p:spPr bwMode="auto">
            <a:xfrm>
              <a:off x="493"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9" name="Oval 23"/>
            <p:cNvSpPr>
              <a:spLocks noChangeArrowheads="1"/>
            </p:cNvSpPr>
            <p:nvPr/>
          </p:nvSpPr>
          <p:spPr bwMode="auto">
            <a:xfrm>
              <a:off x="352"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40" name="Oval 24"/>
            <p:cNvSpPr>
              <a:spLocks noChangeArrowheads="1"/>
            </p:cNvSpPr>
            <p:nvPr/>
          </p:nvSpPr>
          <p:spPr bwMode="auto">
            <a:xfrm>
              <a:off x="1008" y="1080"/>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1" name="Oval 25"/>
            <p:cNvSpPr>
              <a:spLocks noChangeArrowheads="1"/>
            </p:cNvSpPr>
            <p:nvPr/>
          </p:nvSpPr>
          <p:spPr bwMode="auto">
            <a:xfrm>
              <a:off x="1008" y="89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2" name="Oval 26"/>
            <p:cNvSpPr>
              <a:spLocks noChangeArrowheads="1"/>
            </p:cNvSpPr>
            <p:nvPr/>
          </p:nvSpPr>
          <p:spPr bwMode="auto">
            <a:xfrm>
              <a:off x="904" y="75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3" name="Oval 27"/>
            <p:cNvSpPr>
              <a:spLocks noChangeArrowheads="1"/>
            </p:cNvSpPr>
            <p:nvPr/>
          </p:nvSpPr>
          <p:spPr bwMode="auto">
            <a:xfrm>
              <a:off x="658" y="668"/>
              <a:ext cx="56" cy="65"/>
            </a:xfrm>
            <a:prstGeom prst="ellipse">
              <a:avLst/>
            </a:prstGeom>
            <a:solidFill>
              <a:srgbClr val="FF0000"/>
            </a:solidFill>
            <a:ln w="9525" algn="ctr">
              <a:noFill/>
              <a:round/>
              <a:headEnd/>
              <a:tailEnd/>
            </a:ln>
            <a:effectLst/>
          </p:spPr>
          <p:txBody>
            <a:bodyPr wrap="none" anchor="ctr"/>
            <a:lstStyle/>
            <a:p>
              <a:endParaRPr lang="fr-FR"/>
            </a:p>
          </p:txBody>
        </p:sp>
        <p:sp>
          <p:nvSpPr>
            <p:cNvPr id="86044" name="Text Box 28"/>
            <p:cNvSpPr txBox="1">
              <a:spLocks noChangeArrowheads="1"/>
            </p:cNvSpPr>
            <p:nvPr/>
          </p:nvSpPr>
          <p:spPr bwMode="auto">
            <a:xfrm>
              <a:off x="144" y="432"/>
              <a:ext cx="226" cy="250"/>
            </a:xfrm>
            <a:prstGeom prst="rect">
              <a:avLst/>
            </a:prstGeom>
            <a:noFill/>
            <a:ln w="9525" algn="ctr">
              <a:noFill/>
              <a:miter lim="800000"/>
              <a:headEnd/>
              <a:tailEnd/>
            </a:ln>
            <a:effectLst/>
          </p:spPr>
          <p:txBody>
            <a:bodyPr wrap="none">
              <a:spAutoFit/>
            </a:bodyPr>
            <a:lstStyle/>
            <a:p>
              <a:r>
                <a:rPr lang="en-US"/>
                <a:t>B</a:t>
              </a:r>
            </a:p>
          </p:txBody>
        </p:sp>
        <p:sp>
          <p:nvSpPr>
            <p:cNvPr id="86045" name="Line 29"/>
            <p:cNvSpPr>
              <a:spLocks noChangeShapeType="1"/>
            </p:cNvSpPr>
            <p:nvPr/>
          </p:nvSpPr>
          <p:spPr bwMode="auto">
            <a:xfrm>
              <a:off x="211"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46" name="Oval 30"/>
            <p:cNvSpPr>
              <a:spLocks noChangeArrowheads="1"/>
            </p:cNvSpPr>
            <p:nvPr/>
          </p:nvSpPr>
          <p:spPr bwMode="auto">
            <a:xfrm>
              <a:off x="191"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47" name="Line 31"/>
            <p:cNvSpPr>
              <a:spLocks noChangeShapeType="1"/>
            </p:cNvSpPr>
            <p:nvPr/>
          </p:nvSpPr>
          <p:spPr bwMode="auto">
            <a:xfrm>
              <a:off x="228" y="676"/>
              <a:ext cx="60" cy="120"/>
            </a:xfrm>
            <a:prstGeom prst="line">
              <a:avLst/>
            </a:prstGeom>
            <a:noFill/>
            <a:ln w="28575">
              <a:solidFill>
                <a:srgbClr val="000000"/>
              </a:solidFill>
              <a:round/>
              <a:headEnd/>
              <a:tailEnd/>
            </a:ln>
            <a:effectLst/>
          </p:spPr>
          <p:txBody>
            <a:bodyPr/>
            <a:lstStyle/>
            <a:p>
              <a:endParaRPr lang="fr-FR"/>
            </a:p>
          </p:txBody>
        </p:sp>
        <p:sp>
          <p:nvSpPr>
            <p:cNvPr id="86048" name="Line 32"/>
            <p:cNvSpPr>
              <a:spLocks noChangeShapeType="1"/>
            </p:cNvSpPr>
            <p:nvPr/>
          </p:nvSpPr>
          <p:spPr bwMode="auto">
            <a:xfrm flipH="1">
              <a:off x="199" y="685"/>
              <a:ext cx="127" cy="112"/>
            </a:xfrm>
            <a:prstGeom prst="line">
              <a:avLst/>
            </a:prstGeom>
            <a:noFill/>
            <a:ln w="28575">
              <a:solidFill>
                <a:schemeClr val="tx1"/>
              </a:solidFill>
              <a:round/>
              <a:headEnd/>
              <a:tailEnd/>
            </a:ln>
            <a:effectLst/>
          </p:spPr>
          <p:txBody>
            <a:bodyPr/>
            <a:lstStyle/>
            <a:p>
              <a:endParaRPr lang="fr-FR"/>
            </a:p>
          </p:txBody>
        </p:sp>
        <p:sp>
          <p:nvSpPr>
            <p:cNvPr id="86050" name="Freeform 34"/>
            <p:cNvSpPr>
              <a:spLocks/>
            </p:cNvSpPr>
            <p:nvPr/>
          </p:nvSpPr>
          <p:spPr bwMode="auto">
            <a:xfrm>
              <a:off x="624" y="688"/>
              <a:ext cx="440" cy="544"/>
            </a:xfrm>
            <a:custGeom>
              <a:avLst/>
              <a:gdLst/>
              <a:ahLst/>
              <a:cxnLst>
                <a:cxn ang="0">
                  <a:pos x="384" y="544"/>
                </a:cxn>
                <a:cxn ang="0">
                  <a:pos x="432" y="304"/>
                </a:cxn>
                <a:cxn ang="0">
                  <a:pos x="336" y="112"/>
                </a:cxn>
                <a:cxn ang="0">
                  <a:pos x="96" y="16"/>
                </a:cxn>
                <a:cxn ang="0">
                  <a:pos x="0" y="16"/>
                </a:cxn>
              </a:cxnLst>
              <a:rect l="0" t="0" r="r" b="b"/>
              <a:pathLst>
                <a:path w="440" h="544">
                  <a:moveTo>
                    <a:pt x="384" y="544"/>
                  </a:moveTo>
                  <a:cubicBezTo>
                    <a:pt x="412" y="460"/>
                    <a:pt x="440" y="376"/>
                    <a:pt x="432" y="304"/>
                  </a:cubicBezTo>
                  <a:cubicBezTo>
                    <a:pt x="424" y="232"/>
                    <a:pt x="392" y="160"/>
                    <a:pt x="336" y="112"/>
                  </a:cubicBezTo>
                  <a:cubicBezTo>
                    <a:pt x="280" y="64"/>
                    <a:pt x="152" y="32"/>
                    <a:pt x="96" y="16"/>
                  </a:cubicBezTo>
                  <a:cubicBezTo>
                    <a:pt x="40" y="0"/>
                    <a:pt x="20" y="8"/>
                    <a:pt x="0" y="16"/>
                  </a:cubicBezTo>
                </a:path>
              </a:pathLst>
            </a:custGeom>
            <a:noFill/>
            <a:ln w="28575" cap="flat" cmpd="sng">
              <a:solidFill>
                <a:schemeClr val="tx2"/>
              </a:solidFill>
              <a:prstDash val="solid"/>
              <a:round/>
              <a:headEnd/>
              <a:tailEnd/>
            </a:ln>
            <a:effectLst/>
          </p:spPr>
          <p:txBody>
            <a:bodyPr/>
            <a:lstStyle/>
            <a:p>
              <a:endParaRPr lang="fr-FR"/>
            </a:p>
          </p:txBody>
        </p:sp>
        <p:sp>
          <p:nvSpPr>
            <p:cNvPr id="86051" name="AutoShape 35"/>
            <p:cNvSpPr>
              <a:spLocks noChangeArrowheads="1"/>
            </p:cNvSpPr>
            <p:nvPr/>
          </p:nvSpPr>
          <p:spPr bwMode="auto">
            <a:xfrm>
              <a:off x="4648" y="1207"/>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52" name="Oval 36"/>
            <p:cNvSpPr>
              <a:spLocks noChangeArrowheads="1"/>
            </p:cNvSpPr>
            <p:nvPr/>
          </p:nvSpPr>
          <p:spPr bwMode="auto">
            <a:xfrm>
              <a:off x="4530" y="1104"/>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3" name="Oval 37"/>
            <p:cNvSpPr>
              <a:spLocks noChangeArrowheads="1"/>
            </p:cNvSpPr>
            <p:nvPr/>
          </p:nvSpPr>
          <p:spPr bwMode="auto">
            <a:xfrm>
              <a:off x="4359" y="942"/>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54" name="Oval 38"/>
            <p:cNvSpPr>
              <a:spLocks noChangeArrowheads="1"/>
            </p:cNvSpPr>
            <p:nvPr/>
          </p:nvSpPr>
          <p:spPr bwMode="auto">
            <a:xfrm>
              <a:off x="4189" y="780"/>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5" name="Oval 39"/>
            <p:cNvSpPr>
              <a:spLocks noChangeArrowheads="1"/>
            </p:cNvSpPr>
            <p:nvPr/>
          </p:nvSpPr>
          <p:spPr bwMode="auto">
            <a:xfrm>
              <a:off x="4048" y="618"/>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60" name="Text Box 44"/>
            <p:cNvSpPr txBox="1">
              <a:spLocks noChangeArrowheads="1"/>
            </p:cNvSpPr>
            <p:nvPr/>
          </p:nvSpPr>
          <p:spPr bwMode="auto">
            <a:xfrm>
              <a:off x="3840" y="448"/>
              <a:ext cx="226" cy="250"/>
            </a:xfrm>
            <a:prstGeom prst="rect">
              <a:avLst/>
            </a:prstGeom>
            <a:noFill/>
            <a:ln w="9525" algn="ctr">
              <a:noFill/>
              <a:miter lim="800000"/>
              <a:headEnd/>
              <a:tailEnd/>
            </a:ln>
            <a:effectLst/>
          </p:spPr>
          <p:txBody>
            <a:bodyPr wrap="none">
              <a:spAutoFit/>
            </a:bodyPr>
            <a:lstStyle/>
            <a:p>
              <a:r>
                <a:rPr lang="en-US"/>
                <a:t>B</a:t>
              </a:r>
            </a:p>
          </p:txBody>
        </p:sp>
        <p:sp>
          <p:nvSpPr>
            <p:cNvPr id="86061" name="Line 45"/>
            <p:cNvSpPr>
              <a:spLocks noChangeShapeType="1"/>
            </p:cNvSpPr>
            <p:nvPr/>
          </p:nvSpPr>
          <p:spPr bwMode="auto">
            <a:xfrm>
              <a:off x="3907" y="472"/>
              <a:ext cx="105" cy="0"/>
            </a:xfrm>
            <a:prstGeom prst="line">
              <a:avLst/>
            </a:prstGeom>
            <a:noFill/>
            <a:ln w="3175">
              <a:solidFill>
                <a:srgbClr val="000000"/>
              </a:solidFill>
              <a:round/>
              <a:headEnd/>
              <a:tailEnd type="triangle" w="med" len="med"/>
            </a:ln>
            <a:effectLst/>
          </p:spPr>
          <p:txBody>
            <a:bodyPr/>
            <a:lstStyle/>
            <a:p>
              <a:endParaRPr lang="fr-FR"/>
            </a:p>
          </p:txBody>
        </p:sp>
        <p:sp>
          <p:nvSpPr>
            <p:cNvPr id="86062" name="Oval 46"/>
            <p:cNvSpPr>
              <a:spLocks noChangeArrowheads="1"/>
            </p:cNvSpPr>
            <p:nvPr/>
          </p:nvSpPr>
          <p:spPr bwMode="auto">
            <a:xfrm>
              <a:off x="3887" y="685"/>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63" name="Line 47"/>
            <p:cNvSpPr>
              <a:spLocks noChangeShapeType="1"/>
            </p:cNvSpPr>
            <p:nvPr/>
          </p:nvSpPr>
          <p:spPr bwMode="auto">
            <a:xfrm>
              <a:off x="3924" y="692"/>
              <a:ext cx="60" cy="120"/>
            </a:xfrm>
            <a:prstGeom prst="line">
              <a:avLst/>
            </a:prstGeom>
            <a:noFill/>
            <a:ln w="28575">
              <a:solidFill>
                <a:srgbClr val="000000"/>
              </a:solidFill>
              <a:round/>
              <a:headEnd/>
              <a:tailEnd/>
            </a:ln>
            <a:effectLst/>
          </p:spPr>
          <p:txBody>
            <a:bodyPr/>
            <a:lstStyle/>
            <a:p>
              <a:endParaRPr lang="fr-FR"/>
            </a:p>
          </p:txBody>
        </p:sp>
        <p:sp>
          <p:nvSpPr>
            <p:cNvPr id="86064" name="Line 48"/>
            <p:cNvSpPr>
              <a:spLocks noChangeShapeType="1"/>
            </p:cNvSpPr>
            <p:nvPr/>
          </p:nvSpPr>
          <p:spPr bwMode="auto">
            <a:xfrm flipH="1">
              <a:off x="3895" y="701"/>
              <a:ext cx="127" cy="112"/>
            </a:xfrm>
            <a:prstGeom prst="line">
              <a:avLst/>
            </a:prstGeom>
            <a:noFill/>
            <a:ln w="28575">
              <a:solidFill>
                <a:schemeClr val="tx1"/>
              </a:solidFill>
              <a:round/>
              <a:headEnd/>
              <a:tailEnd/>
            </a:ln>
            <a:effectLst/>
          </p:spPr>
          <p:txBody>
            <a:bodyPr/>
            <a:lstStyle/>
            <a:p>
              <a:endParaRPr lang="fr-FR"/>
            </a:p>
          </p:txBody>
        </p:sp>
        <p:sp>
          <p:nvSpPr>
            <p:cNvPr id="86083" name="AutoShape 67"/>
            <p:cNvSpPr>
              <a:spLocks noChangeArrowheads="1"/>
            </p:cNvSpPr>
            <p:nvPr/>
          </p:nvSpPr>
          <p:spPr bwMode="auto">
            <a:xfrm>
              <a:off x="2776"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84" name="Oval 68"/>
            <p:cNvSpPr>
              <a:spLocks noChangeArrowheads="1"/>
            </p:cNvSpPr>
            <p:nvPr/>
          </p:nvSpPr>
          <p:spPr bwMode="auto">
            <a:xfrm>
              <a:off x="2658"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5" name="Oval 69"/>
            <p:cNvSpPr>
              <a:spLocks noChangeArrowheads="1"/>
            </p:cNvSpPr>
            <p:nvPr/>
          </p:nvSpPr>
          <p:spPr bwMode="auto">
            <a:xfrm>
              <a:off x="2487"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86" name="Oval 70"/>
            <p:cNvSpPr>
              <a:spLocks noChangeArrowheads="1"/>
            </p:cNvSpPr>
            <p:nvPr/>
          </p:nvSpPr>
          <p:spPr bwMode="auto">
            <a:xfrm>
              <a:off x="2317"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7" name="Oval 71"/>
            <p:cNvSpPr>
              <a:spLocks noChangeArrowheads="1"/>
            </p:cNvSpPr>
            <p:nvPr/>
          </p:nvSpPr>
          <p:spPr bwMode="auto">
            <a:xfrm>
              <a:off x="2176"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8" name="Oval 72"/>
            <p:cNvSpPr>
              <a:spLocks noChangeArrowheads="1"/>
            </p:cNvSpPr>
            <p:nvPr/>
          </p:nvSpPr>
          <p:spPr bwMode="auto">
            <a:xfrm>
              <a:off x="2763" y="107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89" name="Oval 73"/>
            <p:cNvSpPr>
              <a:spLocks noChangeArrowheads="1"/>
            </p:cNvSpPr>
            <p:nvPr/>
          </p:nvSpPr>
          <p:spPr bwMode="auto">
            <a:xfrm>
              <a:off x="2710" y="92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0" name="Oval 74"/>
            <p:cNvSpPr>
              <a:spLocks noChangeArrowheads="1"/>
            </p:cNvSpPr>
            <p:nvPr/>
          </p:nvSpPr>
          <p:spPr bwMode="auto">
            <a:xfrm>
              <a:off x="2589" y="80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1" name="Oval 75"/>
            <p:cNvSpPr>
              <a:spLocks noChangeArrowheads="1"/>
            </p:cNvSpPr>
            <p:nvPr/>
          </p:nvSpPr>
          <p:spPr bwMode="auto">
            <a:xfrm>
              <a:off x="2455" y="7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2" name="Text Box 76"/>
            <p:cNvSpPr txBox="1">
              <a:spLocks noChangeArrowheads="1"/>
            </p:cNvSpPr>
            <p:nvPr/>
          </p:nvSpPr>
          <p:spPr bwMode="auto">
            <a:xfrm>
              <a:off x="1968" y="432"/>
              <a:ext cx="226" cy="250"/>
            </a:xfrm>
            <a:prstGeom prst="rect">
              <a:avLst/>
            </a:prstGeom>
            <a:noFill/>
            <a:ln w="9525" algn="ctr">
              <a:noFill/>
              <a:miter lim="800000"/>
              <a:headEnd/>
              <a:tailEnd/>
            </a:ln>
            <a:effectLst/>
          </p:spPr>
          <p:txBody>
            <a:bodyPr wrap="none">
              <a:spAutoFit/>
            </a:bodyPr>
            <a:lstStyle/>
            <a:p>
              <a:r>
                <a:rPr lang="en-US"/>
                <a:t>B</a:t>
              </a:r>
            </a:p>
          </p:txBody>
        </p:sp>
        <p:sp>
          <p:nvSpPr>
            <p:cNvPr id="86093" name="Line 77"/>
            <p:cNvSpPr>
              <a:spLocks noChangeShapeType="1"/>
            </p:cNvSpPr>
            <p:nvPr/>
          </p:nvSpPr>
          <p:spPr bwMode="auto">
            <a:xfrm>
              <a:off x="2035"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94" name="Oval 78"/>
            <p:cNvSpPr>
              <a:spLocks noChangeArrowheads="1"/>
            </p:cNvSpPr>
            <p:nvPr/>
          </p:nvSpPr>
          <p:spPr bwMode="auto">
            <a:xfrm>
              <a:off x="2015"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95" name="Line 79"/>
            <p:cNvSpPr>
              <a:spLocks noChangeShapeType="1"/>
            </p:cNvSpPr>
            <p:nvPr/>
          </p:nvSpPr>
          <p:spPr bwMode="auto">
            <a:xfrm>
              <a:off x="2052" y="676"/>
              <a:ext cx="60" cy="120"/>
            </a:xfrm>
            <a:prstGeom prst="line">
              <a:avLst/>
            </a:prstGeom>
            <a:noFill/>
            <a:ln w="28575">
              <a:solidFill>
                <a:srgbClr val="000000"/>
              </a:solidFill>
              <a:round/>
              <a:headEnd/>
              <a:tailEnd/>
            </a:ln>
            <a:effectLst/>
          </p:spPr>
          <p:txBody>
            <a:bodyPr/>
            <a:lstStyle/>
            <a:p>
              <a:endParaRPr lang="fr-FR"/>
            </a:p>
          </p:txBody>
        </p:sp>
        <p:sp>
          <p:nvSpPr>
            <p:cNvPr id="86096" name="Line 80"/>
            <p:cNvSpPr>
              <a:spLocks noChangeShapeType="1"/>
            </p:cNvSpPr>
            <p:nvPr/>
          </p:nvSpPr>
          <p:spPr bwMode="auto">
            <a:xfrm flipH="1">
              <a:off x="2023" y="685"/>
              <a:ext cx="127" cy="112"/>
            </a:xfrm>
            <a:prstGeom prst="line">
              <a:avLst/>
            </a:prstGeom>
            <a:noFill/>
            <a:ln w="28575">
              <a:solidFill>
                <a:schemeClr val="tx1"/>
              </a:solidFill>
              <a:round/>
              <a:headEnd/>
              <a:tailEnd/>
            </a:ln>
            <a:effectLst/>
          </p:spPr>
          <p:txBody>
            <a:bodyPr/>
            <a:lstStyle/>
            <a:p>
              <a:endParaRPr lang="fr-FR"/>
            </a:p>
          </p:txBody>
        </p:sp>
        <p:sp>
          <p:nvSpPr>
            <p:cNvPr id="86097" name="Freeform 81"/>
            <p:cNvSpPr>
              <a:spLocks/>
            </p:cNvSpPr>
            <p:nvPr/>
          </p:nvSpPr>
          <p:spPr bwMode="auto">
            <a:xfrm rot="7105743">
              <a:off x="2519" y="696"/>
              <a:ext cx="304" cy="606"/>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86099" name="Line 83"/>
            <p:cNvSpPr>
              <a:spLocks noChangeShapeType="1"/>
            </p:cNvSpPr>
            <p:nvPr/>
          </p:nvSpPr>
          <p:spPr bwMode="auto">
            <a:xfrm flipH="1" flipV="1">
              <a:off x="4368" y="663"/>
              <a:ext cx="336" cy="576"/>
            </a:xfrm>
            <a:prstGeom prst="line">
              <a:avLst/>
            </a:prstGeom>
            <a:noFill/>
            <a:ln w="28575">
              <a:solidFill>
                <a:schemeClr val="tx2"/>
              </a:solidFill>
              <a:round/>
              <a:headEnd/>
              <a:tailEnd/>
            </a:ln>
            <a:effectLst/>
          </p:spPr>
          <p:txBody>
            <a:bodyPr/>
            <a:lstStyle/>
            <a:p>
              <a:endParaRPr lang="fr-FR"/>
            </a:p>
          </p:txBody>
        </p:sp>
        <p:sp>
          <p:nvSpPr>
            <p:cNvPr id="86107" name="Oval 91"/>
            <p:cNvSpPr>
              <a:spLocks noChangeArrowheads="1"/>
            </p:cNvSpPr>
            <p:nvPr/>
          </p:nvSpPr>
          <p:spPr bwMode="auto">
            <a:xfrm>
              <a:off x="4608" y="11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8" name="Oval 92"/>
            <p:cNvSpPr>
              <a:spLocks noChangeArrowheads="1"/>
            </p:cNvSpPr>
            <p:nvPr/>
          </p:nvSpPr>
          <p:spPr bwMode="auto">
            <a:xfrm>
              <a:off x="4530" y="95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9" name="Oval 93"/>
            <p:cNvSpPr>
              <a:spLocks noChangeArrowheads="1"/>
            </p:cNvSpPr>
            <p:nvPr/>
          </p:nvSpPr>
          <p:spPr bwMode="auto">
            <a:xfrm>
              <a:off x="4456" y="81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0" name="Oval 94"/>
            <p:cNvSpPr>
              <a:spLocks noChangeArrowheads="1"/>
            </p:cNvSpPr>
            <p:nvPr/>
          </p:nvSpPr>
          <p:spPr bwMode="auto">
            <a:xfrm>
              <a:off x="4366" y="677"/>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5" name="Arc 99"/>
            <p:cNvSpPr>
              <a:spLocks/>
            </p:cNvSpPr>
            <p:nvPr/>
          </p:nvSpPr>
          <p:spPr bwMode="auto">
            <a:xfrm>
              <a:off x="1033" y="1271"/>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6" name="Arc 100"/>
            <p:cNvSpPr>
              <a:spLocks/>
            </p:cNvSpPr>
            <p:nvPr/>
          </p:nvSpPr>
          <p:spPr bwMode="auto">
            <a:xfrm>
              <a:off x="2862" y="1234"/>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grpSp>
      <p:sp>
        <p:nvSpPr>
          <p:cNvPr id="86118" name="Arc 102"/>
          <p:cNvSpPr>
            <a:spLocks/>
          </p:cNvSpPr>
          <p:nvPr/>
        </p:nvSpPr>
        <p:spPr bwMode="auto">
          <a:xfrm>
            <a:off x="1625600" y="20034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9" name="Arc 103"/>
          <p:cNvSpPr>
            <a:spLocks/>
          </p:cNvSpPr>
          <p:nvPr/>
        </p:nvSpPr>
        <p:spPr bwMode="auto">
          <a:xfrm>
            <a:off x="1611313" y="2017713"/>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58" name="Espace réservé du pied de page 57"/>
          <p:cNvSpPr>
            <a:spLocks noGrp="1"/>
          </p:cNvSpPr>
          <p:nvPr>
            <p:ph type="ftr" sz="quarter" idx="11"/>
          </p:nvPr>
        </p:nvSpPr>
        <p:spPr/>
        <p:txBody>
          <a:bodyPr/>
          <a:lstStyle/>
          <a:p>
            <a:r>
              <a:rPr lang="fr-FR"/>
              <a:t>MasterClasses 2015</a:t>
            </a:r>
          </a:p>
        </p:txBody>
      </p:sp>
      <p:sp>
        <p:nvSpPr>
          <p:cNvPr id="60" name="Rectangle 40"/>
          <p:cNvSpPr txBox="1">
            <a:spLocks noChangeArrowheads="1"/>
          </p:cNvSpPr>
          <p:nvPr/>
        </p:nvSpPr>
        <p:spPr>
          <a:xfrm>
            <a:off x="179512" y="4365104"/>
            <a:ext cx="6297488" cy="2448272"/>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Plusieurs ‘’couches’’ permettent de suivre la trajectoire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On peut, dans le même temps, mesurer vitesse et charge électrique à l’aide d‘un </a:t>
            </a:r>
            <a:r>
              <a:rPr kumimoji="0" lang="fr-FR" sz="1800" b="1" i="0" u="none" strike="noStrike" kern="1200" cap="none" spc="0" normalizeH="0" baseline="0" noProof="0">
                <a:ln>
                  <a:noFill/>
                </a:ln>
                <a:solidFill>
                  <a:schemeClr val="tx1"/>
                </a:solidFill>
                <a:effectLst/>
                <a:uLnTx/>
                <a:uFillTx/>
                <a:latin typeface="+mn-lt"/>
                <a:ea typeface="+mn-ea"/>
                <a:cs typeface="+mn-cs"/>
              </a:rPr>
              <a:t>champ magnétique</a:t>
            </a:r>
            <a:r>
              <a:rPr kumimoji="0" lang="fr-FR" sz="1800" b="0" i="0" u="none" strike="noStrike" kern="1200" cap="none" spc="0" normalizeH="0" baseline="0" noProof="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En effet les particules chargées, lorsqu’elles sont soumises à l’action d’un champ magnétique, ont une trajectoire en forme de spirale autour de la direction du champ.  </a:t>
            </a:r>
            <a:r>
              <a:rPr kumimoji="0" lang="fr-FR" sz="1800" b="0" i="1" u="none" strike="noStrike" kern="1200" cap="none" spc="0" normalizeH="0" baseline="0" noProof="0">
                <a:ln>
                  <a:noFill/>
                </a:ln>
                <a:solidFill>
                  <a:schemeClr val="tx1"/>
                </a:solidFill>
                <a:effectLst/>
                <a:uLnTx/>
                <a:uFillTx/>
                <a:latin typeface="+mn-lt"/>
                <a:ea typeface="+mn-ea"/>
                <a:cs typeface="+mn-cs"/>
              </a:rPr>
              <a:t>Le sens de rotation donne le signe de la charge.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Rayon de courbure  R=mv/qB</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8</a:t>
            </a:fld>
            <a:endParaRPr lang="fr-F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3" name="Rectangle 11"/>
          <p:cNvSpPr>
            <a:spLocks noGrp="1" noChangeArrowheads="1"/>
          </p:cNvSpPr>
          <p:nvPr>
            <p:ph type="title"/>
          </p:nvPr>
        </p:nvSpPr>
        <p:spPr/>
        <p:txBody>
          <a:bodyPr>
            <a:normAutofit/>
          </a:bodyPr>
          <a:lstStyle/>
          <a:p>
            <a:r>
              <a:rPr lang="en-US"/>
              <a:t>Les trajectographes d’ATLAS</a:t>
            </a:r>
          </a:p>
        </p:txBody>
      </p:sp>
      <p:pic>
        <p:nvPicPr>
          <p:cNvPr id="74754" name="Espace réservé du contenu 6" descr="detecteur interne_ATLAS.jpg"/>
          <p:cNvPicPr>
            <a:picLocks noGrp="1" noChangeAspect="1"/>
          </p:cNvPicPr>
          <p:nvPr>
            <p:ph idx="1"/>
          </p:nvPr>
        </p:nvPicPr>
        <p:blipFill>
          <a:blip r:embed="rId2" cstate="print"/>
          <a:stretch>
            <a:fillRect/>
          </a:stretch>
        </p:blipFill>
        <p:spPr>
          <a:xfrm>
            <a:off x="0" y="1052736"/>
            <a:ext cx="4784725" cy="4784725"/>
          </a:xfrm>
        </p:spPr>
      </p:pic>
      <p:sp>
        <p:nvSpPr>
          <p:cNvPr id="74758" name="Rectangle 9"/>
          <p:cNvSpPr>
            <a:spLocks noChangeArrowheads="1"/>
          </p:cNvSpPr>
          <p:nvPr/>
        </p:nvSpPr>
        <p:spPr bwMode="auto">
          <a:xfrm>
            <a:off x="5220073" y="1924377"/>
            <a:ext cx="3817566" cy="2800767"/>
          </a:xfrm>
          <a:prstGeom prst="rect">
            <a:avLst/>
          </a:prstGeom>
          <a:noFill/>
          <a:ln w="9525">
            <a:noFill/>
            <a:miter lim="800000"/>
            <a:headEnd/>
            <a:tailEnd/>
          </a:ln>
        </p:spPr>
        <p:txBody>
          <a:bodyPr wrap="square">
            <a:spAutoFit/>
          </a:bodyPr>
          <a:lstStyle/>
          <a:p>
            <a:pPr algn="l" defTabSz="457200">
              <a:buFont typeface="Arial" pitchFamily="34" charset="0"/>
              <a:buChar char="•"/>
            </a:pPr>
            <a:r>
              <a:rPr lang="fr-FR" sz="1600" u="sng" dirty="0">
                <a:solidFill>
                  <a:srgbClr val="000000"/>
                </a:solidFill>
                <a:latin typeface="Gill Sans MT" pitchFamily="34" charset="0"/>
              </a:rPr>
              <a:t>Détecteurs pixel</a:t>
            </a:r>
            <a:r>
              <a:rPr lang="fr-FR" sz="1600" dirty="0">
                <a:solidFill>
                  <a:srgbClr val="000000"/>
                </a:solidFill>
                <a:latin typeface="Gill Sans MT" pitchFamily="34" charset="0"/>
              </a:rPr>
              <a:t> </a:t>
            </a:r>
            <a:r>
              <a:rPr lang="fr-FR" sz="1600" dirty="0">
                <a:latin typeface="Gill Sans MT" pitchFamily="34" charset="0"/>
              </a:rPr>
              <a:t>: constitués de </a:t>
            </a:r>
            <a:r>
              <a:rPr lang="fr-FR" sz="1600" dirty="0">
                <a:solidFill>
                  <a:srgbClr val="3366FF"/>
                </a:solidFill>
                <a:latin typeface="Gill Sans MT" pitchFamily="34" charset="0"/>
              </a:rPr>
              <a:t>140 millions </a:t>
            </a:r>
            <a:r>
              <a:rPr lang="fr-FR" sz="1600" dirty="0">
                <a:latin typeface="Gill Sans MT" pitchFamily="34" charset="0"/>
              </a:rPr>
              <a:t>de pixels carrés de </a:t>
            </a:r>
            <a:r>
              <a:rPr lang="fr-FR" sz="1600" dirty="0">
                <a:solidFill>
                  <a:srgbClr val="3366FF"/>
                </a:solidFill>
                <a:latin typeface="Gill Sans MT" pitchFamily="34" charset="0"/>
              </a:rPr>
              <a:t>silicium</a:t>
            </a:r>
            <a:r>
              <a:rPr lang="fr-FR" sz="1600" dirty="0">
                <a:latin typeface="Gill Sans MT" pitchFamily="34" charset="0"/>
              </a:rPr>
              <a:t> de </a:t>
            </a:r>
            <a:r>
              <a:rPr lang="fr-FR" sz="1600" dirty="0">
                <a:solidFill>
                  <a:srgbClr val="3366FF"/>
                </a:solidFill>
                <a:latin typeface="Gill Sans MT" pitchFamily="34" charset="0"/>
              </a:rPr>
              <a:t>50 à 300 </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côté. Placé très près du faisceau pour minimiser sa taille (son coût est très élevé).</a:t>
            </a:r>
          </a:p>
          <a:p>
            <a:pPr algn="l" defTabSz="457200">
              <a:buFont typeface="Arial" pitchFamily="34" charset="0"/>
              <a:buChar char="•"/>
            </a:pPr>
            <a:r>
              <a:rPr lang="fr-FR" sz="1600" u="sng" dirty="0">
                <a:latin typeface="Gill Sans MT" pitchFamily="34" charset="0"/>
              </a:rPr>
              <a:t>Détecteur à bandes SCT </a:t>
            </a:r>
            <a:r>
              <a:rPr lang="fr-FR" sz="1600" dirty="0">
                <a:latin typeface="Gill Sans MT" pitchFamily="34" charset="0"/>
              </a:rPr>
              <a:t>(</a:t>
            </a:r>
            <a:r>
              <a:rPr lang="fr-FR" sz="1600" dirty="0" err="1">
                <a:latin typeface="Gill Sans MT" pitchFamily="34" charset="0"/>
              </a:rPr>
              <a:t>SemiConducteur</a:t>
            </a:r>
            <a:r>
              <a:rPr lang="fr-FR" sz="1600" dirty="0">
                <a:latin typeface="Gill Sans MT" pitchFamily="34" charset="0"/>
              </a:rPr>
              <a:t> </a:t>
            </a:r>
            <a:r>
              <a:rPr lang="fr-FR" sz="1600" dirty="0" err="1">
                <a:latin typeface="Gill Sans MT" pitchFamily="34" charset="0"/>
              </a:rPr>
              <a:t>Tracker</a:t>
            </a:r>
            <a:r>
              <a:rPr lang="fr-FR" sz="1600" dirty="0">
                <a:latin typeface="Gill Sans MT" pitchFamily="34" charset="0"/>
              </a:rPr>
              <a:t>)</a:t>
            </a:r>
            <a:r>
              <a:rPr lang="fr-FR" sz="1600" dirty="0">
                <a:solidFill>
                  <a:srgbClr val="FFFFFF"/>
                </a:solidFill>
                <a:latin typeface="Gill Sans MT" pitchFamily="34" charset="0"/>
              </a:rPr>
              <a:t> </a:t>
            </a:r>
            <a:r>
              <a:rPr lang="fr-FR" sz="1600" dirty="0">
                <a:latin typeface="Gill Sans MT" pitchFamily="34" charset="0"/>
              </a:rPr>
              <a:t>: il s’agit maintenant de </a:t>
            </a:r>
            <a:r>
              <a:rPr lang="fr-FR" sz="1600" dirty="0">
                <a:solidFill>
                  <a:srgbClr val="3366FF"/>
                </a:solidFill>
                <a:latin typeface="Gill Sans MT" pitchFamily="34" charset="0"/>
              </a:rPr>
              <a:t>5 millions </a:t>
            </a:r>
            <a:r>
              <a:rPr lang="fr-FR" sz="1600" dirty="0">
                <a:latin typeface="Gill Sans MT" pitchFamily="34" charset="0"/>
              </a:rPr>
              <a:t>de bandes de </a:t>
            </a:r>
            <a:r>
              <a:rPr lang="fr-FR" sz="1600" dirty="0">
                <a:solidFill>
                  <a:srgbClr val="3366FF"/>
                </a:solidFill>
                <a:latin typeface="Gill Sans MT" pitchFamily="34" charset="0"/>
              </a:rPr>
              <a:t>80</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largeur et de quelques centimètres de longueur disposées en cylindre. </a:t>
            </a:r>
          </a:p>
          <a:p>
            <a:pPr algn="l" defTabSz="457200"/>
            <a:r>
              <a:rPr lang="fr-FR" sz="1600" dirty="0">
                <a:latin typeface="Gill Sans MT" pitchFamily="34" charset="0"/>
              </a:rPr>
              <a:t>Moins précis que pixels.</a:t>
            </a:r>
          </a:p>
        </p:txBody>
      </p:sp>
      <p:sp>
        <p:nvSpPr>
          <p:cNvPr id="74759" name="ZoneTexte 10"/>
          <p:cNvSpPr txBox="1">
            <a:spLocks noChangeArrowheads="1"/>
          </p:cNvSpPr>
          <p:nvPr/>
        </p:nvSpPr>
        <p:spPr bwMode="auto">
          <a:xfrm>
            <a:off x="1550988" y="782638"/>
            <a:ext cx="7159625" cy="400050"/>
          </a:xfrm>
          <a:prstGeom prst="rect">
            <a:avLst/>
          </a:prstGeom>
          <a:noFill/>
          <a:ln w="9525">
            <a:noFill/>
            <a:miter lim="800000"/>
            <a:headEnd/>
            <a:tailEnd/>
          </a:ln>
        </p:spPr>
        <p:txBody>
          <a:bodyPr wrap="none">
            <a:spAutoFit/>
          </a:bodyPr>
          <a:lstStyle/>
          <a:p>
            <a:pPr algn="l" defTabSz="457200"/>
            <a:r>
              <a:rPr lang="en-US" b="1">
                <a:latin typeface="Gill Sans MT" pitchFamily="34" charset="0"/>
              </a:rPr>
              <a:t>Dans ATLAS détecteur de traces est divisé en trois parties </a:t>
            </a:r>
          </a:p>
        </p:txBody>
      </p:sp>
      <p:sp>
        <p:nvSpPr>
          <p:cNvPr id="74760" name="Rectangle 13"/>
          <p:cNvSpPr>
            <a:spLocks noChangeArrowheads="1"/>
          </p:cNvSpPr>
          <p:nvPr/>
        </p:nvSpPr>
        <p:spPr bwMode="auto">
          <a:xfrm>
            <a:off x="899592" y="5276850"/>
            <a:ext cx="7708900" cy="1314450"/>
          </a:xfrm>
          <a:prstGeom prst="rect">
            <a:avLst/>
          </a:prstGeom>
          <a:noFill/>
          <a:ln w="9525">
            <a:noFill/>
            <a:miter lim="800000"/>
            <a:headEnd/>
            <a:tailEnd/>
          </a:ln>
        </p:spPr>
        <p:txBody>
          <a:bodyPr>
            <a:spAutoFit/>
          </a:bodyPr>
          <a:lstStyle/>
          <a:p>
            <a:pPr algn="l" defTabSz="457200">
              <a:buFont typeface="Arial" pitchFamily="34" charset="0"/>
              <a:buChar char="•"/>
            </a:pPr>
            <a:r>
              <a:rPr lang="fr-FR" sz="1600" u="sng" dirty="0">
                <a:latin typeface="Gill Sans MT" pitchFamily="34" charset="0"/>
              </a:rPr>
              <a:t>Détecteur de radiation de transition</a:t>
            </a:r>
            <a:r>
              <a:rPr lang="fr-FR" sz="1600" dirty="0">
                <a:latin typeface="Gill Sans MT" pitchFamily="34" charset="0"/>
              </a:rPr>
              <a:t> (TRT - Transition Radiation </a:t>
            </a:r>
            <a:r>
              <a:rPr lang="fr-FR" sz="1600" dirty="0" err="1">
                <a:latin typeface="Gill Sans MT" pitchFamily="34" charset="0"/>
              </a:rPr>
              <a:t>Tracker</a:t>
            </a:r>
            <a:r>
              <a:rPr lang="fr-FR" sz="1600" dirty="0">
                <a:latin typeface="Gill Sans MT" pitchFamily="34" charset="0"/>
              </a:rPr>
              <a:t>) : composé de </a:t>
            </a:r>
            <a:r>
              <a:rPr lang="fr-FR" sz="1600" dirty="0">
                <a:solidFill>
                  <a:srgbClr val="3366FF"/>
                </a:solidFill>
                <a:latin typeface="Gill Sans MT" pitchFamily="34" charset="0"/>
              </a:rPr>
              <a:t>400 000 tubes </a:t>
            </a:r>
            <a:r>
              <a:rPr lang="fr-FR" sz="1600" dirty="0">
                <a:latin typeface="Gill Sans MT" pitchFamily="34" charset="0"/>
              </a:rPr>
              <a:t>de </a:t>
            </a:r>
            <a:r>
              <a:rPr lang="fr-FR" sz="1600" dirty="0">
                <a:solidFill>
                  <a:srgbClr val="3366FF"/>
                </a:solidFill>
                <a:latin typeface="Gill Sans MT" pitchFamily="34" charset="0"/>
              </a:rPr>
              <a:t>4mm de diamètre et de 1,44m de long</a:t>
            </a:r>
            <a:r>
              <a:rPr lang="fr-FR" sz="1600" dirty="0">
                <a:latin typeface="Gill Sans MT" pitchFamily="34" charset="0"/>
              </a:rPr>
              <a:t>. Dans chacun de ces tubes est inséré un fil métallique. Une différence de potentiel est appliquée entre le fil et le tube, ce qui permet la génération d'un signal lors du passage d'une particule chargée. </a:t>
            </a:r>
            <a:endParaRPr lang="en-US" sz="1600" dirty="0">
              <a:latin typeface="Gill Sans MT" pitchFamily="34" charset="0"/>
            </a:endParaRPr>
          </a:p>
        </p:txBody>
      </p:sp>
      <p:sp>
        <p:nvSpPr>
          <p:cNvPr id="9" name="Espace réservé du numéro de diapositive 8"/>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126512EA-E4F8-4943-B589-70132CC591A7}" type="slidenum">
              <a:rPr lang="en-US" sz="1200">
                <a:solidFill>
                  <a:schemeClr val="bg2">
                    <a:shade val="50000"/>
                    <a:satMod val="200000"/>
                  </a:schemeClr>
                </a:solidFill>
                <a:latin typeface="+mn-lt"/>
              </a:rPr>
              <a:pPr defTabSz="457200" fontAlgn="auto">
                <a:spcBef>
                  <a:spcPts val="0"/>
                </a:spcBef>
                <a:spcAft>
                  <a:spcPts val="0"/>
                </a:spcAft>
                <a:defRPr/>
              </a:pPr>
              <a:t>9</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9</a:t>
            </a:fld>
            <a:endParaRPr lang="fr-FR"/>
          </a:p>
        </p:txBody>
      </p:sp>
    </p:spTree>
  </p:cSld>
  <p:clrMapOvr>
    <a:masterClrMapping/>
  </p:clrMapOvr>
</p:sld>
</file>

<file path=ppt/theme/theme1.xml><?xml version="1.0" encoding="utf-8"?>
<a:theme xmlns:a="http://schemas.openxmlformats.org/drawingml/2006/main" name="vulga_particu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vulga_particules</Template>
  <TotalTime>384</TotalTime>
  <Words>1531</Words>
  <Application>Microsoft Macintosh PowerPoint</Application>
  <PresentationFormat>Affichage à l'écran (4:3)</PresentationFormat>
  <Paragraphs>355</Paragraphs>
  <Slides>39</Slides>
  <Notes>7</Notes>
  <HiddenSlides>0</HiddenSlides>
  <MMClips>3</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39</vt:i4>
      </vt:variant>
    </vt:vector>
  </HeadingPairs>
  <TitlesOfParts>
    <vt:vector size="48" baseType="lpstr">
      <vt:lpstr>Arial</vt:lpstr>
      <vt:lpstr>Calibri</vt:lpstr>
      <vt:lpstr>Comic Sans MS</vt:lpstr>
      <vt:lpstr>Gill Sans MT</vt:lpstr>
      <vt:lpstr>Symbol</vt:lpstr>
      <vt:lpstr>Times New Roman</vt:lpstr>
      <vt:lpstr>Wingdings</vt:lpstr>
      <vt:lpstr>Wingdings 3</vt:lpstr>
      <vt:lpstr>vulga_particules</vt:lpstr>
      <vt:lpstr>Présentation PowerPoint</vt:lpstr>
      <vt:lpstr>Rappel : le Modèle Standard</vt:lpstr>
      <vt:lpstr>Rappel :  Accélérateur : le LHC</vt:lpstr>
      <vt:lpstr>Détecteurs</vt:lpstr>
      <vt:lpstr>Comment construire un détecteur</vt:lpstr>
      <vt:lpstr>1) Mesure des trajectoires et charges :  le trajectographe</vt:lpstr>
      <vt:lpstr>Le trajectographe</vt:lpstr>
      <vt:lpstr>Le trajectographe</vt:lpstr>
      <vt:lpstr>Les trajectographes d’ATLAS</vt:lpstr>
      <vt:lpstr>Comment voit-on les traces dans ATLAS ?</vt:lpstr>
      <vt:lpstr>Comment voit-on les traces dans ATLAS ?</vt:lpstr>
      <vt:lpstr>Structure d’un détecteur</vt:lpstr>
      <vt:lpstr>2) Mesure de l’énergie : calorimètres</vt:lpstr>
      <vt:lpstr>Fonctionnement d’un calorimètre</vt:lpstr>
      <vt:lpstr>Détection des particules</vt:lpstr>
      <vt:lpstr>Les calorimètres d’ATLAS</vt:lpstr>
      <vt:lpstr>Comment voit-on un électron dans ATLAS ?</vt:lpstr>
      <vt:lpstr>Comment voit-on un quark dans ATLAS ?</vt:lpstr>
      <vt:lpstr>Comment voit-on un quark dans ATLAS ?</vt:lpstr>
      <vt:lpstr>Détecter les muons</vt:lpstr>
      <vt:lpstr>Comment voit-on un muon dans ATLAS ?</vt:lpstr>
      <vt:lpstr>Collision de protons</vt:lpstr>
      <vt:lpstr>Présentation PowerPoint</vt:lpstr>
      <vt:lpstr>Finalement…</vt:lpstr>
      <vt:lpstr>Présentation PowerPoint</vt:lpstr>
      <vt:lpstr>Présentation PowerPoint</vt:lpstr>
      <vt:lpstr>Présentation PowerPoint</vt:lpstr>
      <vt:lpstr>Conclusion</vt:lpstr>
      <vt:lpstr>ANNEXES</vt:lpstr>
      <vt:lpstr>Conversion de Photon</vt:lpstr>
      <vt:lpstr>Comment voit-on un photon converti dans ATLAS</vt:lpstr>
      <vt:lpstr>Et les autres particules ? </vt:lpstr>
      <vt:lpstr>Signal</vt:lpstr>
      <vt:lpstr>Bruit de fond</vt:lpstr>
      <vt:lpstr>Signal et bruit de fond ensemble (cas réel)</vt:lpstr>
      <vt:lpstr>Les calorimètres</vt:lpstr>
      <vt:lpstr>Les calorimètres</vt:lpstr>
      <vt:lpstr>Structure générale d’un détecteur</vt:lpstr>
      <vt:lpstr>Résumé… Voir l’applet Java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Détecter les particules :  exemple d’ATLAS</dc:title>
  <dc:creator>Estelle Scifo</dc:creator>
  <cp:lastModifiedBy>Utilisateur de Microsoft Office</cp:lastModifiedBy>
  <cp:revision>76</cp:revision>
  <cp:lastPrinted>2015-03-11T14:43:51Z</cp:lastPrinted>
  <dcterms:created xsi:type="dcterms:W3CDTF">2013-03-08T08:21:03Z</dcterms:created>
  <dcterms:modified xsi:type="dcterms:W3CDTF">2019-04-11T14:33:45Z</dcterms:modified>
</cp:coreProperties>
</file>