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349" r:id="rId2"/>
    <p:sldId id="337" r:id="rId3"/>
    <p:sldId id="256" r:id="rId4"/>
    <p:sldId id="336" r:id="rId5"/>
    <p:sldId id="366" r:id="rId6"/>
    <p:sldId id="322" r:id="rId7"/>
    <p:sldId id="323" r:id="rId8"/>
    <p:sldId id="324" r:id="rId9"/>
    <p:sldId id="325" r:id="rId10"/>
    <p:sldId id="330" r:id="rId11"/>
    <p:sldId id="331" r:id="rId12"/>
    <p:sldId id="332" r:id="rId13"/>
    <p:sldId id="333" r:id="rId14"/>
    <p:sldId id="334" r:id="rId15"/>
    <p:sldId id="282" r:id="rId16"/>
    <p:sldId id="285" r:id="rId17"/>
    <p:sldId id="287" r:id="rId18"/>
    <p:sldId id="286" r:id="rId19"/>
    <p:sldId id="289" r:id="rId20"/>
    <p:sldId id="297" r:id="rId21"/>
    <p:sldId id="296" r:id="rId22"/>
    <p:sldId id="299" r:id="rId23"/>
    <p:sldId id="298" r:id="rId24"/>
    <p:sldId id="295" r:id="rId25"/>
    <p:sldId id="290" r:id="rId26"/>
    <p:sldId id="276" r:id="rId27"/>
    <p:sldId id="267" r:id="rId28"/>
    <p:sldId id="300" r:id="rId29"/>
    <p:sldId id="288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59" r:id="rId43"/>
    <p:sldId id="314" r:id="rId44"/>
    <p:sldId id="315" r:id="rId45"/>
    <p:sldId id="316" r:id="rId46"/>
    <p:sldId id="317" r:id="rId47"/>
    <p:sldId id="360" r:id="rId48"/>
    <p:sldId id="318" r:id="rId49"/>
    <p:sldId id="319" r:id="rId50"/>
    <p:sldId id="342" r:id="rId51"/>
    <p:sldId id="343" r:id="rId52"/>
    <p:sldId id="344" r:id="rId53"/>
    <p:sldId id="345" r:id="rId54"/>
    <p:sldId id="346" r:id="rId55"/>
    <p:sldId id="347" r:id="rId56"/>
    <p:sldId id="351" r:id="rId57"/>
    <p:sldId id="352" r:id="rId58"/>
    <p:sldId id="353" r:id="rId59"/>
    <p:sldId id="354" r:id="rId60"/>
    <p:sldId id="355" r:id="rId61"/>
    <p:sldId id="356" r:id="rId62"/>
    <p:sldId id="357" r:id="rId63"/>
    <p:sldId id="358" r:id="rId64"/>
    <p:sldId id="361" r:id="rId65"/>
    <p:sldId id="362" r:id="rId66"/>
    <p:sldId id="363" r:id="rId67"/>
    <p:sldId id="364" r:id="rId68"/>
    <p:sldId id="365" r:id="rId6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0F0"/>
    <a:srgbClr val="BB3F99"/>
    <a:srgbClr val="4C4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6" autoAdjust="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1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A0EF1-E821-6349-868F-3FA2154051F6}" type="datetimeFigureOut">
              <a:rPr lang="fr-FR" smtClean="0"/>
              <a:t>03/04/19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54F87-2188-6545-BCEE-65B3670EE94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3337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8BE38-22B5-A34F-91B3-8E5BDA1C17E0}" type="datetimeFigureOut">
              <a:rPr lang="fr-FR" smtClean="0"/>
              <a:t>03/04/19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EE189-BB1E-3445-9CB1-103022D168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5558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E4B9-61D3-184F-A26D-B2F7B0D8F896}" type="datetime1">
              <a:rPr lang="en-US" smtClean="0"/>
              <a:t>03/04/19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39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DDD4-F571-BB40-AF25-C9A4D629AB50}" type="datetime1">
              <a:rPr lang="en-US" smtClean="0"/>
              <a:t>03/04/19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51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7E8AD-677B-0D42-91E5-BB4C4E81E019}" type="datetime1">
              <a:rPr lang="en-US" smtClean="0"/>
              <a:t>03/04/19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969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0441-690E-3D49-955A-459B199A62C4}" type="datetime1">
              <a:rPr lang="en-US" smtClean="0"/>
              <a:t>03/04/19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02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22E0E-604D-E049-8254-BA1D7DAEAFA3}" type="datetime1">
              <a:rPr lang="en-US" smtClean="0"/>
              <a:t>03/04/19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408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6548-E7EE-2E41-A720-8C95902C5A0D}" type="datetime1">
              <a:rPr lang="en-US" smtClean="0"/>
              <a:t>03/04/19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7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907AA-10B4-2C48-90C4-64BCBA9CAA38}" type="datetime1">
              <a:rPr lang="en-US" smtClean="0"/>
              <a:t>03/04/19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57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5849-0F8B-BB4D-AA2D-5DC3CBAB417A}" type="datetime1">
              <a:rPr lang="en-US" smtClean="0"/>
              <a:t>03/04/19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34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9050-76EC-D64A-8B49-62F21798E528}" type="datetime1">
              <a:rPr lang="en-US" smtClean="0"/>
              <a:t>03/04/19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41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ED741-3DE3-6344-BB66-6DB9232C80B5}" type="datetime1">
              <a:rPr lang="en-US" smtClean="0"/>
              <a:t>03/04/19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28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BC25-90C8-DF4B-912D-64E63327034E}" type="datetime1">
              <a:rPr lang="en-US" smtClean="0"/>
              <a:t>03/04/19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8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53115-188F-5B42-BC16-4549E970171B}" type="datetime1">
              <a:rPr lang="en-US" smtClean="0"/>
              <a:t>03/04/19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B8482-6FB8-4445-9170-521433E954A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50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50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23.pn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23" Type="http://schemas.openxmlformats.org/officeDocument/2006/relationships/image" Target="../media/image26.png"/><Relationship Id="rId24" Type="http://schemas.openxmlformats.org/officeDocument/2006/relationships/image" Target="../media/image27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3.pn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23" Type="http://schemas.openxmlformats.org/officeDocument/2006/relationships/image" Target="../media/image26.png"/><Relationship Id="rId24" Type="http://schemas.openxmlformats.org/officeDocument/2006/relationships/image" Target="../media/image27.png"/><Relationship Id="rId25" Type="http://schemas.openxmlformats.org/officeDocument/2006/relationships/image" Target="../media/image28.png"/><Relationship Id="rId26" Type="http://schemas.openxmlformats.org/officeDocument/2006/relationships/image" Target="../media/image29.png"/><Relationship Id="rId27" Type="http://schemas.openxmlformats.org/officeDocument/2006/relationships/image" Target="../media/image30.png"/><Relationship Id="rId28" Type="http://schemas.openxmlformats.org/officeDocument/2006/relationships/image" Target="../media/image31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30" Type="http://schemas.openxmlformats.org/officeDocument/2006/relationships/image" Target="../media/image33.png"/><Relationship Id="rId31" Type="http://schemas.openxmlformats.org/officeDocument/2006/relationships/image" Target="../media/image34.png"/><Relationship Id="rId32" Type="http://schemas.openxmlformats.org/officeDocument/2006/relationships/image" Target="../media/image35.png"/><Relationship Id="rId9" Type="http://schemas.openxmlformats.org/officeDocument/2006/relationships/image" Target="../media/image12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33" Type="http://schemas.openxmlformats.org/officeDocument/2006/relationships/image" Target="../media/image36.png"/><Relationship Id="rId34" Type="http://schemas.openxmlformats.org/officeDocument/2006/relationships/image" Target="../media/image37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1016001"/>
            <a:ext cx="7772400" cy="4929094"/>
          </a:xfrm>
        </p:spPr>
        <p:txBody>
          <a:bodyPr>
            <a:normAutofit fontScale="62500" lnSpcReduction="20000"/>
          </a:bodyPr>
          <a:lstStyle/>
          <a:p>
            <a:r>
              <a:rPr lang="fr-FR" sz="35200" dirty="0" smtClean="0">
                <a:solidFill>
                  <a:srgbClr val="0000FF"/>
                </a:solidFill>
                <a:latin typeface="Times"/>
                <a:cs typeface="Times"/>
              </a:rPr>
              <a:t>LHCb</a:t>
            </a:r>
          </a:p>
          <a:p>
            <a:r>
              <a:rPr lang="fr-FR" sz="8000" dirty="0" err="1" smtClean="0">
                <a:solidFill>
                  <a:srgbClr val="0000FF"/>
                </a:solidFill>
                <a:latin typeface="Times"/>
                <a:cs typeface="Times"/>
              </a:rPr>
              <a:t>Vitalii</a:t>
            </a:r>
            <a:r>
              <a:rPr lang="fr-FR" sz="8000" dirty="0" smtClean="0">
                <a:solidFill>
                  <a:srgbClr val="0000FF"/>
                </a:solidFill>
                <a:latin typeface="Times"/>
                <a:cs typeface="Times"/>
              </a:rPr>
              <a:t>, Elisabeth, Yasmine </a:t>
            </a:r>
            <a:endParaRPr lang="fr-FR" sz="80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026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C9F819-C1FE-1340-90CB-9FF49147CF8E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sp>
        <p:nvSpPr>
          <p:cNvPr id="33795" name="Oval 2"/>
          <p:cNvSpPr>
            <a:spLocks/>
          </p:cNvSpPr>
          <p:nvPr/>
        </p:nvSpPr>
        <p:spPr bwMode="auto">
          <a:xfrm>
            <a:off x="2157413" y="1457325"/>
            <a:ext cx="4364831" cy="3419475"/>
          </a:xfrm>
          <a:prstGeom prst="ellipse">
            <a:avLst/>
          </a:prstGeom>
          <a:noFill/>
          <a:ln w="762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 dirty="0"/>
          </a:p>
        </p:txBody>
      </p:sp>
      <p:sp>
        <p:nvSpPr>
          <p:cNvPr id="33796" name="Rectangle 3"/>
          <p:cNvSpPr>
            <a:spLocks/>
          </p:cNvSpPr>
          <p:nvPr/>
        </p:nvSpPr>
        <p:spPr bwMode="auto">
          <a:xfrm>
            <a:off x="3918347" y="1876425"/>
            <a:ext cx="9047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dirty="0" smtClean="0">
                <a:ea typeface="ＭＳ Ｐゴシック" charset="0"/>
                <a:cs typeface="ＭＳ Ｐゴシック" charset="0"/>
              </a:rPr>
              <a:t>D</a:t>
            </a:r>
            <a:r>
              <a:rPr lang="fr-FR" baseline="32000" dirty="0" smtClean="0">
                <a:ea typeface="ＭＳ Ｐゴシック" charset="0"/>
                <a:cs typeface="ＭＳ Ｐゴシック" charset="0"/>
              </a:rPr>
              <a:t>0</a:t>
            </a:r>
            <a:r>
              <a:rPr lang="fr-FR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 smtClean="0">
                <a:ea typeface="ＭＳ Ｐゴシック" charset="0"/>
                <a:cs typeface="ＭＳ Ｐゴシック" charset="0"/>
              </a:rPr>
              <a:t>meson</a:t>
            </a:r>
            <a:endParaRPr lang="fr-FR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3797" name="Oval 4"/>
          <p:cNvSpPr>
            <a:spLocks/>
          </p:cNvSpPr>
          <p:nvPr/>
        </p:nvSpPr>
        <p:spPr bwMode="auto">
          <a:xfrm>
            <a:off x="3036094" y="2371725"/>
            <a:ext cx="1243013" cy="1609725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 dirty="0"/>
          </a:p>
        </p:txBody>
      </p:sp>
      <p:sp>
        <p:nvSpPr>
          <p:cNvPr id="33798" name="Rectangle 5"/>
          <p:cNvSpPr>
            <a:spLocks/>
          </p:cNvSpPr>
          <p:nvPr/>
        </p:nvSpPr>
        <p:spPr bwMode="auto">
          <a:xfrm>
            <a:off x="3153966" y="2809875"/>
            <a:ext cx="10001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dirty="0" err="1" smtClean="0">
                <a:ea typeface="ＭＳ Ｐゴシック" charset="0"/>
                <a:cs typeface="ＭＳ Ｐゴシック" charset="0"/>
              </a:rPr>
              <a:t>Charm</a:t>
            </a:r>
            <a:r>
              <a:rPr lang="fr-FR" dirty="0" smtClean="0">
                <a:ea typeface="ＭＳ Ｐゴシック" charset="0"/>
                <a:cs typeface="ＭＳ Ｐゴシック" charset="0"/>
              </a:rPr>
              <a:t> quark</a:t>
            </a:r>
            <a:endParaRPr lang="fr-FR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3799" name="Oval 6"/>
          <p:cNvSpPr>
            <a:spLocks/>
          </p:cNvSpPr>
          <p:nvPr/>
        </p:nvSpPr>
        <p:spPr bwMode="auto">
          <a:xfrm>
            <a:off x="4407694" y="2362200"/>
            <a:ext cx="1243013" cy="16097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fr-FR" dirty="0"/>
          </a:p>
        </p:txBody>
      </p:sp>
      <p:sp>
        <p:nvSpPr>
          <p:cNvPr id="33800" name="Rectangle 7"/>
          <p:cNvSpPr>
            <a:spLocks/>
          </p:cNvSpPr>
          <p:nvPr/>
        </p:nvSpPr>
        <p:spPr bwMode="auto">
          <a:xfrm>
            <a:off x="4529138" y="2800350"/>
            <a:ext cx="1000125" cy="6286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Up</a:t>
            </a:r>
          </a:p>
          <a:p>
            <a:r>
              <a:rPr lang="fr-FR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antiquark</a:t>
            </a:r>
            <a:endParaRPr lang="fr-FR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Mais qu’a de spécial le D</a:t>
            </a:r>
            <a:r>
              <a:rPr lang="fr-FR" sz="4000" baseline="30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0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? 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8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A687EF-B70A-7C48-9164-293D19447BC9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34819" name="Oval 2"/>
          <p:cNvSpPr>
            <a:spLocks/>
          </p:cNvSpPr>
          <p:nvPr/>
        </p:nvSpPr>
        <p:spPr bwMode="auto">
          <a:xfrm>
            <a:off x="2157413" y="1457325"/>
            <a:ext cx="4364831" cy="3419475"/>
          </a:xfrm>
          <a:prstGeom prst="ellipse">
            <a:avLst/>
          </a:prstGeom>
          <a:noFill/>
          <a:ln w="762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4820" name="Rectangle 3"/>
          <p:cNvSpPr>
            <a:spLocks/>
          </p:cNvSpPr>
          <p:nvPr/>
        </p:nvSpPr>
        <p:spPr bwMode="auto">
          <a:xfrm>
            <a:off x="3661172" y="1876425"/>
            <a:ext cx="13358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anti-D</a:t>
            </a:r>
            <a:r>
              <a:rPr lang="en-US" baseline="32000">
                <a:ea typeface="ＭＳ Ｐゴシック" charset="0"/>
                <a:cs typeface="ＭＳ Ｐゴシック" charset="0"/>
              </a:rPr>
              <a:t>0</a:t>
            </a:r>
            <a:r>
              <a:rPr lang="en-US">
                <a:ea typeface="ＭＳ Ｐゴシック" charset="0"/>
                <a:cs typeface="ＭＳ Ｐゴシック" charset="0"/>
              </a:rPr>
              <a:t> meson</a:t>
            </a:r>
          </a:p>
        </p:txBody>
      </p:sp>
      <p:sp>
        <p:nvSpPr>
          <p:cNvPr id="34821" name="Oval 4"/>
          <p:cNvSpPr>
            <a:spLocks/>
          </p:cNvSpPr>
          <p:nvPr/>
        </p:nvSpPr>
        <p:spPr bwMode="auto">
          <a:xfrm>
            <a:off x="3036094" y="2371725"/>
            <a:ext cx="1243013" cy="160972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4822" name="Rectangle 5"/>
          <p:cNvSpPr>
            <a:spLocks/>
          </p:cNvSpPr>
          <p:nvPr/>
        </p:nvSpPr>
        <p:spPr bwMode="auto">
          <a:xfrm>
            <a:off x="3153966" y="2809875"/>
            <a:ext cx="1000125" cy="6286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Charm antiquark</a:t>
            </a:r>
          </a:p>
        </p:txBody>
      </p:sp>
      <p:sp>
        <p:nvSpPr>
          <p:cNvPr id="34823" name="Oval 6"/>
          <p:cNvSpPr>
            <a:spLocks/>
          </p:cNvSpPr>
          <p:nvPr/>
        </p:nvSpPr>
        <p:spPr bwMode="auto">
          <a:xfrm>
            <a:off x="4407694" y="2362200"/>
            <a:ext cx="1243013" cy="1609725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4824" name="Rectangle 7"/>
          <p:cNvSpPr>
            <a:spLocks/>
          </p:cNvSpPr>
          <p:nvPr/>
        </p:nvSpPr>
        <p:spPr bwMode="auto">
          <a:xfrm>
            <a:off x="4529138" y="2800350"/>
            <a:ext cx="1000125" cy="628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>
                <a:ea typeface="ＭＳ Ｐゴシック" charset="0"/>
                <a:cs typeface="ＭＳ Ｐゴシック" charset="0"/>
              </a:rPr>
              <a:t>Up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quark</a:t>
            </a: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Mais qu’a de spécial le D</a:t>
            </a:r>
            <a:r>
              <a:rPr lang="fr-FR" sz="4000" baseline="30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0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? 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7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 flipV="1">
            <a:off x="751905" y="1437193"/>
            <a:ext cx="7719558" cy="15708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V="1">
            <a:off x="751905" y="1439189"/>
            <a:ext cx="7719558" cy="15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flipV="1">
            <a:off x="904305" y="1938539"/>
            <a:ext cx="7719558" cy="852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904305" y="2406462"/>
            <a:ext cx="8068428" cy="601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1654191" y="701886"/>
            <a:ext cx="6600055" cy="23081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172170" y="1562465"/>
            <a:ext cx="16896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Times"/>
                <a:cs typeface="Times"/>
              </a:rPr>
              <a:t>Collision </a:t>
            </a:r>
            <a:endParaRPr lang="fr-FR" sz="3200" dirty="0">
              <a:latin typeface="Times"/>
              <a:cs typeface="Times"/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403035" y="4631094"/>
            <a:ext cx="7719558" cy="15708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403035" y="4633090"/>
            <a:ext cx="7719558" cy="15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555435" y="5132440"/>
            <a:ext cx="7719558" cy="852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555435" y="5132440"/>
            <a:ext cx="8068428" cy="601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1305321" y="4411848"/>
            <a:ext cx="6600055" cy="17921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1823300" y="4756366"/>
            <a:ext cx="27266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Times"/>
                <a:cs typeface="Times"/>
              </a:rPr>
              <a:t>Autre Collision </a:t>
            </a:r>
            <a:endParaRPr lang="fr-FR" sz="3200" dirty="0">
              <a:latin typeface="Times"/>
              <a:cs typeface="Times"/>
            </a:endParaRPr>
          </a:p>
        </p:txBody>
      </p:sp>
      <p:cxnSp>
        <p:nvCxnSpPr>
          <p:cNvPr id="30" name="Connecteur droit 29"/>
          <p:cNvCxnSpPr/>
          <p:nvPr/>
        </p:nvCxnSpPr>
        <p:spPr>
          <a:xfrm>
            <a:off x="4549928" y="5734056"/>
            <a:ext cx="4073935" cy="666465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4549928" y="5734056"/>
            <a:ext cx="3725065" cy="91913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12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eur droit 23"/>
          <p:cNvCxnSpPr/>
          <p:nvPr/>
        </p:nvCxnSpPr>
        <p:spPr>
          <a:xfrm flipV="1">
            <a:off x="134714" y="1196807"/>
            <a:ext cx="7719558" cy="15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0" y="1572881"/>
            <a:ext cx="7719558" cy="852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0" y="1572881"/>
            <a:ext cx="8068428" cy="601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749886" y="852289"/>
            <a:ext cx="6600055" cy="17921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5312973" y="2425170"/>
            <a:ext cx="4073935" cy="666465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5312973" y="2425170"/>
            <a:ext cx="3459252" cy="1518754"/>
          </a:xfrm>
          <a:prstGeom prst="line">
            <a:avLst/>
          </a:prstGeom>
          <a:ln>
            <a:solidFill>
              <a:srgbClr val="FC0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65" y="5531348"/>
            <a:ext cx="2209800" cy="11303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09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eur droit 23"/>
          <p:cNvCxnSpPr/>
          <p:nvPr/>
        </p:nvCxnSpPr>
        <p:spPr>
          <a:xfrm flipV="1">
            <a:off x="134714" y="1196807"/>
            <a:ext cx="7719558" cy="157088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0" y="1572881"/>
            <a:ext cx="7719558" cy="852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0" y="1572881"/>
            <a:ext cx="8068428" cy="6016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749886" y="852289"/>
            <a:ext cx="6600055" cy="17921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5312973" y="2425170"/>
            <a:ext cx="4073935" cy="666465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5312973" y="2425170"/>
            <a:ext cx="3459252" cy="1518754"/>
          </a:xfrm>
          <a:prstGeom prst="line">
            <a:avLst/>
          </a:prstGeom>
          <a:ln>
            <a:solidFill>
              <a:srgbClr val="FC0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65" y="5531348"/>
            <a:ext cx="2209800" cy="1130300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3960033" y="1971962"/>
            <a:ext cx="1470392" cy="453208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960033" y="2174497"/>
            <a:ext cx="9155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>
                <a:latin typeface="Times"/>
                <a:cs typeface="Times"/>
              </a:rPr>
              <a:t>D</a:t>
            </a:r>
            <a:r>
              <a:rPr lang="fr-FR" sz="5400" baseline="30000" dirty="0" smtClean="0">
                <a:latin typeface="Times"/>
                <a:cs typeface="Times"/>
              </a:rPr>
              <a:t>0</a:t>
            </a:r>
            <a:r>
              <a:rPr lang="fr-FR" sz="5400" dirty="0" smtClean="0">
                <a:latin typeface="Times"/>
                <a:cs typeface="Times"/>
              </a:rPr>
              <a:t> </a:t>
            </a:r>
            <a:endParaRPr lang="fr-FR" sz="5400" dirty="0">
              <a:latin typeface="Times"/>
              <a:cs typeface="Times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5769132" y="4881766"/>
            <a:ext cx="1785355" cy="0"/>
          </a:xfrm>
          <a:prstGeom prst="line">
            <a:avLst/>
          </a:prstGeom>
          <a:ln w="38100" cmpd="sng">
            <a:solidFill>
              <a:srgbClr val="66006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110848" y="4301125"/>
            <a:ext cx="69998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Times"/>
                <a:cs typeface="Times"/>
              </a:rPr>
              <a:t>On peut mesurer cette </a:t>
            </a:r>
            <a:r>
              <a:rPr lang="fr-FR" sz="3200" b="1" dirty="0" smtClean="0">
                <a:solidFill>
                  <a:srgbClr val="660066"/>
                </a:solidFill>
                <a:latin typeface="Times"/>
                <a:cs typeface="Times"/>
              </a:rPr>
              <a:t>distance</a:t>
            </a:r>
            <a:r>
              <a:rPr lang="fr-FR" sz="3200" dirty="0" smtClean="0">
                <a:latin typeface="Times"/>
                <a:cs typeface="Times"/>
              </a:rPr>
              <a:t> </a:t>
            </a:r>
          </a:p>
          <a:p>
            <a:r>
              <a:rPr lang="fr-FR" sz="3200" dirty="0" smtClean="0">
                <a:latin typeface="Times"/>
                <a:cs typeface="Times"/>
              </a:rPr>
              <a:t>Et on connaît la </a:t>
            </a:r>
            <a:r>
              <a:rPr lang="fr-FR" sz="3200" b="1" dirty="0" smtClean="0">
                <a:solidFill>
                  <a:srgbClr val="FF6600"/>
                </a:solidFill>
                <a:latin typeface="Times"/>
                <a:cs typeface="Times"/>
              </a:rPr>
              <a:t>vitesse</a:t>
            </a:r>
            <a:r>
              <a:rPr lang="fr-FR" sz="3200" dirty="0" smtClean="0">
                <a:latin typeface="Times"/>
                <a:cs typeface="Times"/>
              </a:rPr>
              <a:t> du D</a:t>
            </a:r>
            <a:r>
              <a:rPr lang="fr-FR" sz="3200" baseline="30000" dirty="0" smtClean="0">
                <a:latin typeface="Times"/>
                <a:cs typeface="Times"/>
              </a:rPr>
              <a:t>0</a:t>
            </a:r>
            <a:r>
              <a:rPr lang="fr-FR" sz="3200" dirty="0" smtClean="0">
                <a:latin typeface="Times"/>
                <a:cs typeface="Times"/>
              </a:rPr>
              <a:t>. </a:t>
            </a:r>
          </a:p>
          <a:p>
            <a:r>
              <a:rPr lang="fr-FR" sz="3200" dirty="0" smtClean="0">
                <a:latin typeface="Times"/>
                <a:cs typeface="Times"/>
              </a:rPr>
              <a:t>Donc on peut mesurer son </a:t>
            </a:r>
            <a:r>
              <a:rPr lang="fr-FR" sz="3200" b="1" dirty="0" smtClean="0">
                <a:solidFill>
                  <a:srgbClr val="FF6600"/>
                </a:solidFill>
                <a:latin typeface="Times"/>
                <a:cs typeface="Times"/>
              </a:rPr>
              <a:t>temps de vie</a:t>
            </a:r>
            <a:r>
              <a:rPr lang="fr-FR" sz="3200" dirty="0" smtClean="0">
                <a:latin typeface="Times"/>
                <a:cs typeface="Times"/>
              </a:rPr>
              <a:t> ! </a:t>
            </a:r>
            <a:endParaRPr lang="fr-FR" sz="3200" dirty="0">
              <a:latin typeface="Times"/>
              <a:cs typeface="Times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5037763" y="2198566"/>
            <a:ext cx="785323" cy="45320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435718" y="1610296"/>
            <a:ext cx="785323" cy="45320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302000" y="852289"/>
            <a:ext cx="165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Vertex </a:t>
            </a:r>
            <a:r>
              <a:rPr lang="en-GB" dirty="0" err="1" smtClean="0">
                <a:latin typeface="Times New Roman"/>
                <a:cs typeface="Times New Roman"/>
              </a:rPr>
              <a:t>primaire</a:t>
            </a:r>
            <a:r>
              <a:rPr lang="en-GB" dirty="0" smtClean="0">
                <a:latin typeface="Times New Roman"/>
                <a:cs typeface="Times New Roman"/>
              </a:rPr>
              <a:t> 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875631" y="3091635"/>
            <a:ext cx="183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Vertex </a:t>
            </a:r>
            <a:r>
              <a:rPr lang="en-GB" dirty="0" err="1" smtClean="0">
                <a:latin typeface="Times New Roman"/>
                <a:cs typeface="Times New Roman"/>
              </a:rPr>
              <a:t>secondaire</a:t>
            </a: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753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Des événements dans </a:t>
            </a:r>
            <a:r>
              <a:rPr lang="fr-FR" dirty="0" err="1" smtClean="0">
                <a:solidFill>
                  <a:srgbClr val="4C48FF"/>
                </a:solidFill>
                <a:latin typeface="Times New Roman"/>
                <a:cs typeface="Times New Roman"/>
              </a:rPr>
              <a:t>LHCb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4398"/>
            <a:ext cx="9144000" cy="479360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784" y="274638"/>
            <a:ext cx="1693238" cy="132321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904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22471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4C48FF"/>
                </a:solidFill>
                <a:latin typeface="Times New Roman"/>
                <a:cs typeface="Times New Roman"/>
              </a:rPr>
              <a:t>Est ce que tous les événements enregistrés par LHCb sont intéressants?</a:t>
            </a:r>
            <a:br>
              <a:rPr lang="fr-FR" sz="3600" dirty="0" smtClean="0">
                <a:solidFill>
                  <a:srgbClr val="4C48FF"/>
                </a:solidFill>
                <a:latin typeface="Times New Roman"/>
                <a:cs typeface="Times New Roman"/>
              </a:rPr>
            </a:br>
            <a:endParaRPr lang="fr-FR" sz="3600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2458" y="2323433"/>
            <a:ext cx="2625004" cy="1409549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Signal</a:t>
            </a:r>
            <a:endParaRPr lang="fr-FR" sz="4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10200" y="2286000"/>
            <a:ext cx="2625004" cy="140954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latin typeface="Times New Roman"/>
                <a:cs typeface="Times New Roman"/>
              </a:rPr>
              <a:t>Bruit de fond</a:t>
            </a:r>
            <a:endParaRPr lang="fr-FR" sz="3600" dirty="0"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325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Tous les événements produits sont ils intéressants?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2458" y="2323433"/>
            <a:ext cx="2625004" cy="1409549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Signal</a:t>
            </a:r>
            <a:endParaRPr lang="fr-FR" sz="4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10200" y="2286000"/>
            <a:ext cx="2625004" cy="140954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>
                <a:latin typeface="Times New Roman"/>
                <a:cs typeface="Times New Roman"/>
              </a:rPr>
              <a:t>Bruit de fond</a:t>
            </a:r>
            <a:endParaRPr lang="fr-FR" sz="3600" dirty="0">
              <a:latin typeface="Times New Roman"/>
              <a:cs typeface="Times New Roman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38" y="4092326"/>
            <a:ext cx="2259792" cy="219643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385" y="4092326"/>
            <a:ext cx="2499264" cy="244735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55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Comment isoler les événements de signal?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973" y="3906936"/>
            <a:ext cx="3760088" cy="281165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82" y="1561115"/>
            <a:ext cx="3345508" cy="21841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088" y="1561115"/>
            <a:ext cx="3578712" cy="225464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4282" y="161333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LHCb</a:t>
            </a:r>
            <a:endParaRPr lang="fr-FR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94570" y="161333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LHCb</a:t>
            </a:r>
            <a:endParaRPr lang="fr-FR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60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Comment isoler les événements de signal?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01350" y="1025702"/>
            <a:ext cx="1936058" cy="1517976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</a:t>
            </a:r>
            <a:r>
              <a:rPr lang="fr-FR" sz="54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  <a:endParaRPr lang="fr-FR" sz="5400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Connecteur droit avec flèche 9"/>
          <p:cNvCxnSpPr>
            <a:stCxn id="6" idx="6"/>
            <a:endCxn id="12" idx="1"/>
          </p:cNvCxnSpPr>
          <p:nvPr/>
        </p:nvCxnSpPr>
        <p:spPr>
          <a:xfrm>
            <a:off x="2137408" y="1784690"/>
            <a:ext cx="1981327" cy="63797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18735" y="1639475"/>
            <a:ext cx="2331014" cy="1566379"/>
          </a:xfrm>
          <a:prstGeom prst="rect">
            <a:avLst/>
          </a:prstGeom>
          <a:solidFill>
            <a:srgbClr val="BB3F99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Variable discriminante ?</a:t>
            </a:r>
            <a:endParaRPr lang="fr-FR" sz="2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8334" y="3259349"/>
            <a:ext cx="2132148" cy="1403008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Masse invariante du D</a:t>
            </a:r>
            <a:r>
              <a:rPr lang="fr-FR" sz="32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  <a:endParaRPr lang="fr-FR" sz="3200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2710482" y="2850078"/>
            <a:ext cx="1408253" cy="8869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946373" y="3737030"/>
            <a:ext cx="2132148" cy="1403008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Séparation du signal et du bruit de fond</a:t>
            </a:r>
            <a:endParaRPr lang="fr-FR" sz="2400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28" name="Connecteur droit avec flèche 27"/>
          <p:cNvCxnSpPr>
            <a:stCxn id="20" idx="3"/>
            <a:endCxn id="26" idx="1"/>
          </p:cNvCxnSpPr>
          <p:nvPr/>
        </p:nvCxnSpPr>
        <p:spPr>
          <a:xfrm>
            <a:off x="2710482" y="3960853"/>
            <a:ext cx="3235891" cy="47768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644408" y="5140038"/>
            <a:ext cx="2132148" cy="140300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Mesure du temps de vie du D</a:t>
            </a:r>
            <a:r>
              <a:rPr lang="fr-FR" sz="32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  <a:endParaRPr lang="fr-FR" sz="3200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35" name="Connecteur droit avec flèche 34"/>
          <p:cNvCxnSpPr>
            <a:endCxn id="33" idx="3"/>
          </p:cNvCxnSpPr>
          <p:nvPr/>
        </p:nvCxnSpPr>
        <p:spPr>
          <a:xfrm flipH="1">
            <a:off x="3776556" y="4901197"/>
            <a:ext cx="2169817" cy="94034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585" y="1784690"/>
            <a:ext cx="1627493" cy="1162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23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24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Soyons précis 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274" y="1524669"/>
            <a:ext cx="3502526" cy="243775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83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Soyons précis 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15" y="2850816"/>
            <a:ext cx="3246668" cy="20019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274" y="1524669"/>
            <a:ext cx="3502526" cy="24377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31895" y="4558632"/>
            <a:ext cx="44165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latin typeface="Times New Roman"/>
                <a:cs typeface="Times New Roman"/>
              </a:rPr>
              <a:t>Quelle est la couleur </a:t>
            </a:r>
          </a:p>
          <a:p>
            <a:pPr algn="ctr"/>
            <a:r>
              <a:rPr lang="fr-FR" sz="4000" dirty="0" smtClean="0">
                <a:latin typeface="Times New Roman"/>
                <a:cs typeface="Times New Roman"/>
              </a:rPr>
              <a:t>de la voiture ?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7" name="Flèche vers la droite 6"/>
          <p:cNvSpPr/>
          <p:nvPr/>
        </p:nvSpPr>
        <p:spPr>
          <a:xfrm rot="9249533">
            <a:off x="3726211" y="3184751"/>
            <a:ext cx="1611368" cy="34492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1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Soyons précis 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15" y="2850816"/>
            <a:ext cx="3246668" cy="20019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274" y="1524669"/>
            <a:ext cx="3502526" cy="24377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31895" y="4558632"/>
            <a:ext cx="44165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latin typeface="Times New Roman"/>
                <a:cs typeface="Times New Roman"/>
              </a:rPr>
              <a:t>Quelle est la couleur </a:t>
            </a:r>
          </a:p>
          <a:p>
            <a:pPr algn="ctr"/>
            <a:r>
              <a:rPr lang="fr-FR" sz="4000" dirty="0" smtClean="0">
                <a:latin typeface="Times New Roman"/>
                <a:cs typeface="Times New Roman"/>
              </a:rPr>
              <a:t>de la voiture ?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20842" y="5882071"/>
            <a:ext cx="32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Rouge, Verte, Jaune, Bleue etc… 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9" name="Flèche vers la droite 8"/>
          <p:cNvSpPr/>
          <p:nvPr/>
        </p:nvSpPr>
        <p:spPr>
          <a:xfrm rot="9319532">
            <a:off x="3375256" y="5535638"/>
            <a:ext cx="1611368" cy="34492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834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Soyons précis 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68" y="1741237"/>
            <a:ext cx="2457785" cy="15154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106" y="1417638"/>
            <a:ext cx="2176379" cy="15147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55087" y="3270096"/>
            <a:ext cx="35702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latin typeface="Times New Roman"/>
                <a:cs typeface="Times New Roman"/>
              </a:rPr>
              <a:t>Quelle est la couleur </a:t>
            </a:r>
          </a:p>
          <a:p>
            <a:pPr algn="ctr"/>
            <a:r>
              <a:rPr lang="fr-FR" sz="3200" dirty="0" smtClean="0">
                <a:latin typeface="Times New Roman"/>
                <a:cs typeface="Times New Roman"/>
              </a:rPr>
              <a:t>de la voiture ?</a:t>
            </a:r>
            <a:endParaRPr lang="fr-FR" sz="3200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7462" y="3943466"/>
            <a:ext cx="32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Rouge, Verte, Jaune, Bleue etc… 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09320" y="5213795"/>
            <a:ext cx="72134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Plus le nombre de personnes a qui on </a:t>
            </a:r>
          </a:p>
          <a:p>
            <a:pPr algn="ctr"/>
            <a:r>
              <a:rPr lang="fr-FR" sz="28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pose la question est grand </a:t>
            </a:r>
          </a:p>
          <a:p>
            <a:pPr algn="ctr"/>
            <a:r>
              <a:rPr lang="fr-FR" sz="28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Plus on a de chance de s’approcher de la vérité  ! </a:t>
            </a:r>
            <a:endParaRPr lang="fr-FR" sz="28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Flèche vers la droite 11"/>
          <p:cNvSpPr/>
          <p:nvPr/>
        </p:nvSpPr>
        <p:spPr>
          <a:xfrm rot="2552547">
            <a:off x="307682" y="5041334"/>
            <a:ext cx="1611368" cy="34492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a droite 12"/>
          <p:cNvSpPr/>
          <p:nvPr/>
        </p:nvSpPr>
        <p:spPr>
          <a:xfrm rot="9824536">
            <a:off x="3375255" y="3771006"/>
            <a:ext cx="1611368" cy="34492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103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Une mesure sans son incertitude?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922" y="1417638"/>
            <a:ext cx="3562026" cy="458322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87922" y="6093796"/>
            <a:ext cx="37513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Times New Roman"/>
                <a:cs typeface="Times New Roman"/>
              </a:rPr>
              <a:t>Cela n’a pas de sens ! </a:t>
            </a:r>
            <a:endParaRPr lang="fr-FR" sz="3200" dirty="0"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91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</a:t>
            </a:r>
          </a:p>
          <a:p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                               </a:t>
            </a:r>
            <a:r>
              <a:rPr lang="fr-FR" sz="6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(100/√N)%</a:t>
            </a:r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359820" y="19938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277856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absolue.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1.00%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1000000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 précision de 0.10%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100000000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 précision de 0.01% </a:t>
            </a:r>
            <a:endParaRPr lang="fr-FR" dirty="0"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9" name="AutoShape 4"/>
          <p:cNvSpPr>
            <a:spLocks/>
          </p:cNvSpPr>
          <p:nvPr/>
        </p:nvSpPr>
        <p:spPr bwMode="auto">
          <a:xfrm flipH="1">
            <a:off x="4926059" y="4948333"/>
            <a:ext cx="3845975" cy="504825"/>
          </a:xfrm>
          <a:prstGeom prst="rightArrow">
            <a:avLst>
              <a:gd name="adj1" fmla="val 63213"/>
              <a:gd name="adj2" fmla="val 165846"/>
            </a:avLst>
          </a:prstGeom>
          <a:solidFill>
            <a:srgbClr val="FFFF00"/>
          </a:solidFill>
          <a:ln w="25400">
            <a:solidFill>
              <a:srgbClr val="B3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fr-FR" dirty="0" smtClean="0">
                <a:latin typeface="Times New Roman"/>
                <a:cs typeface="Times New Roman"/>
              </a:rPr>
              <a:t>Précision mondiale 0.35 % </a:t>
            </a:r>
            <a:endParaRPr lang="fr-FR" dirty="0">
              <a:latin typeface="Times New Roman"/>
              <a:cs typeface="Times New Roman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95" y="4917882"/>
            <a:ext cx="4424947" cy="53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5E637-9988-544A-881F-F99D8FB257E6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  <p:sp>
        <p:nvSpPr>
          <p:cNvPr id="62466" name="Rectangle 1"/>
          <p:cNvSpPr>
            <a:spLocks/>
          </p:cNvSpPr>
          <p:nvPr/>
        </p:nvSpPr>
        <p:spPr bwMode="auto">
          <a:xfrm>
            <a:off x="457200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Un exemple d’histogramme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73" y="1372000"/>
            <a:ext cx="49720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39707" y="5625240"/>
            <a:ext cx="6845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Times New Roman"/>
                <a:cs typeface="Times New Roman"/>
              </a:rPr>
              <a:t>Chaque « coup » correspond a un événement !</a:t>
            </a:r>
            <a:endParaRPr lang="fr-FR" sz="2800" dirty="0">
              <a:latin typeface="Times New Roman"/>
              <a:cs typeface="Times New Roman"/>
            </a:endParaRPr>
          </a:p>
        </p:txBody>
      </p:sp>
      <p:sp>
        <p:nvSpPr>
          <p:cNvPr id="3" name="Flèche vers le bas 2"/>
          <p:cNvSpPr/>
          <p:nvPr/>
        </p:nvSpPr>
        <p:spPr>
          <a:xfrm>
            <a:off x="2478154" y="3020463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5619827" y="3020463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4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Flèche vers le bas 7"/>
          <p:cNvSpPr/>
          <p:nvPr/>
        </p:nvSpPr>
        <p:spPr>
          <a:xfrm>
            <a:off x="3743238" y="1809782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Flèche vers le bas 8"/>
          <p:cNvSpPr/>
          <p:nvPr/>
        </p:nvSpPr>
        <p:spPr>
          <a:xfrm>
            <a:off x="4151197" y="841578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7" y="1084857"/>
            <a:ext cx="1338776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15E637-9988-544A-881F-F99D8FB257E6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62466" name="Rectangle 1"/>
          <p:cNvSpPr>
            <a:spLocks/>
          </p:cNvSpPr>
          <p:nvPr/>
        </p:nvSpPr>
        <p:spPr bwMode="auto">
          <a:xfrm>
            <a:off x="457200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Un exemple d’histogramme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673" y="1372000"/>
            <a:ext cx="49720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39707" y="5625240"/>
            <a:ext cx="6845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Times New Roman"/>
                <a:cs typeface="Times New Roman"/>
              </a:rPr>
              <a:t>Chaque « coup » correspond a un événement !</a:t>
            </a:r>
            <a:endParaRPr lang="fr-FR" sz="2800" dirty="0">
              <a:latin typeface="Times New Roman"/>
              <a:cs typeface="Times New Roman"/>
            </a:endParaRPr>
          </a:p>
        </p:txBody>
      </p:sp>
      <p:sp>
        <p:nvSpPr>
          <p:cNvPr id="3" name="Flèche vers le bas 2"/>
          <p:cNvSpPr/>
          <p:nvPr/>
        </p:nvSpPr>
        <p:spPr>
          <a:xfrm>
            <a:off x="2478154" y="3020463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  <a:endParaRPr lang="fr-FR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5619827" y="3020463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4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Flèche vers le bas 7"/>
          <p:cNvSpPr/>
          <p:nvPr/>
        </p:nvSpPr>
        <p:spPr>
          <a:xfrm>
            <a:off x="3743238" y="1809782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Flèche vers le bas 8"/>
          <p:cNvSpPr/>
          <p:nvPr/>
        </p:nvSpPr>
        <p:spPr>
          <a:xfrm>
            <a:off x="4151197" y="841578"/>
            <a:ext cx="511119" cy="1068779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endParaRPr lang="fr-FR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7" y="1084857"/>
            <a:ext cx="1338776" cy="825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60434" y="6181547"/>
            <a:ext cx="760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6600"/>
                </a:solidFill>
                <a:latin typeface="Times New Roman"/>
                <a:cs typeface="Times New Roman"/>
              </a:rPr>
              <a:t>Nous allons récolter vos résultats pour les discuter avec les collègues au CERN !</a:t>
            </a:r>
            <a:endParaRPr lang="fr-FR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739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Concepts importants </a:t>
            </a:r>
            <a:endParaRPr lang="fr-FR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 rot="21122654">
            <a:off x="681492" y="1781299"/>
            <a:ext cx="2323269" cy="151797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Mesure</a:t>
            </a:r>
            <a:r>
              <a:rPr lang="fr-FR" sz="4000" dirty="0" smtClean="0">
                <a:latin typeface="Times New Roman"/>
                <a:cs typeface="Times New Roman"/>
              </a:rPr>
              <a:t> 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5349" y="1781299"/>
            <a:ext cx="2323269" cy="1517976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Précision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 rot="813164">
            <a:off x="6363531" y="1933699"/>
            <a:ext cx="2323269" cy="1517976"/>
          </a:xfrm>
          <a:prstGeom prst="rect">
            <a:avLst/>
          </a:prstGeom>
          <a:solidFill>
            <a:srgbClr val="4C48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Signal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 rot="20606052">
            <a:off x="353007" y="4747846"/>
            <a:ext cx="2323269" cy="151797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Bruit de fond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 rot="21434413">
            <a:off x="2279839" y="3354327"/>
            <a:ext cx="2323269" cy="151797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Masse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 rot="875075">
            <a:off x="6052307" y="3720805"/>
            <a:ext cx="2323269" cy="1517976"/>
          </a:xfrm>
          <a:prstGeom prst="rect">
            <a:avLst/>
          </a:prstGeom>
          <a:solidFill>
            <a:srgbClr val="BB3F99"/>
          </a:solidFill>
          <a:ln>
            <a:solidFill>
              <a:srgbClr val="BB3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Histo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 rot="1610560">
            <a:off x="4321116" y="4404990"/>
            <a:ext cx="2323269" cy="15179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Temps de vie</a:t>
            </a:r>
            <a:endParaRPr lang="fr-FR" sz="4000" dirty="0">
              <a:latin typeface="Times New Roman"/>
              <a:cs typeface="Times New Roman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10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Mesure du temps de vie du D</a:t>
            </a:r>
            <a:r>
              <a:rPr lang="fr-FR" baseline="30000" dirty="0" smtClean="0">
                <a:solidFill>
                  <a:srgbClr val="4C48FF"/>
                </a:solidFill>
                <a:latin typeface="Times New Roman"/>
                <a:cs typeface="Times New Roman"/>
              </a:rPr>
              <a:t>0</a:t>
            </a:r>
            <a:br>
              <a:rPr lang="fr-FR" baseline="30000" dirty="0" smtClean="0">
                <a:solidFill>
                  <a:srgbClr val="4C48FF"/>
                </a:solidFill>
                <a:latin typeface="Times New Roman"/>
                <a:cs typeface="Times New Roman"/>
              </a:rPr>
            </a:br>
            <a:r>
              <a:rPr lang="fr-FR" dirty="0" smtClean="0">
                <a:solidFill>
                  <a:srgbClr val="4C48FF"/>
                </a:solidFill>
                <a:latin typeface="Times New Roman"/>
                <a:cs typeface="Times New Roman"/>
              </a:rPr>
              <a:t>avec le détecteur </a:t>
            </a:r>
            <a:r>
              <a:rPr lang="fr-FR" dirty="0" err="1" smtClean="0">
                <a:solidFill>
                  <a:srgbClr val="4C48FF"/>
                </a:solidFill>
                <a:latin typeface="Times New Roman"/>
                <a:cs typeface="Times New Roman"/>
              </a:rPr>
              <a:t>LHCb</a:t>
            </a:r>
            <a:endParaRPr lang="fr-FR" baseline="30000" dirty="0">
              <a:solidFill>
                <a:srgbClr val="4C48FF"/>
              </a:solidFill>
              <a:latin typeface="Times New Roman"/>
              <a:cs typeface="Times New Roman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452235"/>
            <a:ext cx="6400800" cy="1752600"/>
          </a:xfrm>
        </p:spPr>
        <p:txBody>
          <a:bodyPr/>
          <a:lstStyle/>
          <a:p>
            <a:r>
              <a:rPr lang="fr-FR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Masterclass</a:t>
            </a:r>
            <a:r>
              <a:rPr lang="fr-FR" dirty="0" smtClean="0">
                <a:solidFill>
                  <a:schemeClr val="tx1"/>
                </a:solidFill>
                <a:latin typeface="Times New Roman"/>
                <a:cs typeface="Times New Roman"/>
              </a:rPr>
              <a:t> @ LAL -  2018</a:t>
            </a:r>
          </a:p>
          <a:p>
            <a:r>
              <a:rPr lang="fr-FR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Vitalii</a:t>
            </a:r>
            <a:r>
              <a:rPr lang="fr-FR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Times New Roman"/>
                <a:cs typeface="Times New Roman"/>
              </a:rPr>
              <a:t>Lisovskyi, Fabrice </a:t>
            </a:r>
            <a:r>
              <a:rPr lang="fr-FR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Desse</a:t>
            </a:r>
            <a:r>
              <a:rPr lang="fr-FR" dirty="0" smtClean="0">
                <a:solidFill>
                  <a:srgbClr val="FF0000"/>
                </a:solidFill>
                <a:latin typeface="Times New Roman"/>
                <a:cs typeface="Times New Roman"/>
              </a:rPr>
              <a:t> Yasmine Amhis</a:t>
            </a:r>
            <a:endParaRPr lang="fr-FR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2"/>
            <a:ext cx="9151144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893" y="0"/>
            <a:ext cx="9122569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3000" dirty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Pourquoi</a:t>
            </a:r>
            <a:r>
              <a:rPr lang="en-US" sz="3000" dirty="0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 </a:t>
            </a:r>
            <a:r>
              <a:rPr lang="en-US" sz="3000" dirty="0" err="1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s’intéresser</a:t>
            </a:r>
            <a:r>
              <a:rPr lang="en-US" sz="3000" dirty="0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 à </a:t>
            </a:r>
            <a:r>
              <a:rPr lang="en-US" sz="3000" dirty="0" err="1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l’anti-matière</a:t>
            </a:r>
            <a:r>
              <a:rPr lang="en-US" sz="3000" dirty="0" smtClean="0">
                <a:solidFill>
                  <a:srgbClr val="FFFFFF"/>
                </a:solidFill>
                <a:latin typeface="Baghdad" charset="0"/>
                <a:ea typeface="ＭＳ Ｐゴシック" charset="0"/>
                <a:cs typeface="ＭＳ Ｐゴシック" charset="0"/>
                <a:sym typeface="Baghdad" charset="0"/>
              </a:rPr>
              <a:t>?</a:t>
            </a:r>
            <a:endParaRPr lang="en-US" sz="3000" dirty="0">
              <a:solidFill>
                <a:srgbClr val="FFFFFF"/>
              </a:solidFill>
              <a:latin typeface="Baghdad" charset="0"/>
              <a:ea typeface="ＭＳ Ｐゴシック" charset="0"/>
              <a:cs typeface="ＭＳ Ｐゴシック" charset="0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52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200" y="367654"/>
            <a:ext cx="2717510" cy="537974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30</a:t>
            </a:fld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3085110" y="484634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8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0"/>
            <a:ext cx="3482301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03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153" y="0"/>
            <a:ext cx="3661794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32</a:t>
            </a:fld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085110" y="484634"/>
            <a:ext cx="3468090" cy="237304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8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883" y="-136525"/>
            <a:ext cx="3726898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33</a:t>
            </a:fld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2705100" y="3058212"/>
            <a:ext cx="2407854" cy="222263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3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99" y="1427781"/>
            <a:ext cx="7368669" cy="409820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34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0" y="2172500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25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33" y="1389681"/>
            <a:ext cx="7803103" cy="4412323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89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97" y="1101573"/>
            <a:ext cx="7936775" cy="4454633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36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551397" y="3526135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3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25" y="1173096"/>
            <a:ext cx="8037029" cy="445030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37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417725" y="3609693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4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78" y="1110927"/>
            <a:ext cx="7702849" cy="420815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38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511924" y="3476001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8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0"/>
            <a:ext cx="9144000" cy="480963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39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0" y="4963328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7028434" y="4655821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3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Times"/>
                <a:cs typeface="Times"/>
              </a:rPr>
              <a:t>Le détecteur LHCb</a:t>
            </a:r>
            <a:endParaRPr lang="fr-FR" dirty="0">
              <a:latin typeface="Times"/>
              <a:cs typeface="Time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92882"/>
            <a:ext cx="6350000" cy="47625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47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79073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40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311416" y="4980039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174710" y="6099711"/>
            <a:ext cx="3097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  <a:latin typeface="Avenir Black"/>
                <a:cs typeface="Avenir Black"/>
              </a:rPr>
              <a:t>SUPER IMPORTANT </a:t>
            </a:r>
            <a:endParaRPr lang="fr-FR" sz="2400" dirty="0">
              <a:solidFill>
                <a:srgbClr val="FF0000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10716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29561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41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679014" y="1286789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5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42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87" y="840706"/>
            <a:ext cx="7767805" cy="514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0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71" y="610950"/>
            <a:ext cx="8337791" cy="551938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21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9144000" cy="6056416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44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61289" y="3041501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64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634"/>
            <a:ext cx="9144000" cy="6033662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45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77998" y="3208617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1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16831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38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47</a:t>
            </a:fld>
            <a:endParaRPr lang="fr-FR"/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4344340" y="2038808"/>
            <a:ext cx="4010160" cy="1738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V="1">
            <a:off x="4246105" y="3256756"/>
            <a:ext cx="4292194" cy="5200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4011169" y="3542846"/>
            <a:ext cx="666341" cy="467924"/>
          </a:xfrm>
          <a:prstGeom prst="ellipse">
            <a:avLst/>
          </a:prstGeom>
          <a:solidFill>
            <a:srgbClr val="4C48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>
            <a:stCxn id="8" idx="2"/>
          </p:cNvCxnSpPr>
          <p:nvPr/>
        </p:nvCxnSpPr>
        <p:spPr>
          <a:xfrm flipH="1">
            <a:off x="1637482" y="3776808"/>
            <a:ext cx="2373687" cy="551482"/>
          </a:xfrm>
          <a:prstGeom prst="line">
            <a:avLst/>
          </a:prstGeom>
          <a:ln w="38100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>
            <a:stCxn id="17" idx="4"/>
          </p:cNvCxnSpPr>
          <p:nvPr/>
        </p:nvCxnSpPr>
        <p:spPr>
          <a:xfrm>
            <a:off x="1287603" y="3196484"/>
            <a:ext cx="349879" cy="1131806"/>
          </a:xfrm>
          <a:prstGeom prst="line">
            <a:avLst/>
          </a:prstGeom>
          <a:ln w="57150" cmpd="sng">
            <a:solidFill>
              <a:schemeClr val="accent4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954432" y="2728560"/>
            <a:ext cx="666341" cy="4679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4011169" y="2728560"/>
            <a:ext cx="834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>
                <a:latin typeface="Times New Roman"/>
                <a:cs typeface="Times New Roman"/>
              </a:rPr>
              <a:t>D</a:t>
            </a:r>
            <a:r>
              <a:rPr lang="fr-FR" sz="4800" baseline="30000" dirty="0" smtClean="0">
                <a:latin typeface="Times New Roman"/>
                <a:cs typeface="Times New Roman"/>
              </a:rPr>
              <a:t>0</a:t>
            </a:r>
            <a:endParaRPr lang="fr-FR" sz="4800" baseline="30000" dirty="0">
              <a:latin typeface="Times New Roman"/>
              <a:cs typeface="Times New Roman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637482" y="3708283"/>
            <a:ext cx="110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90 </a:t>
            </a:r>
            <a:r>
              <a:rPr lang="fr-FR" dirty="0" err="1" smtClean="0">
                <a:latin typeface="Times New Roman"/>
                <a:cs typeface="Times New Roman"/>
              </a:rPr>
              <a:t>degres</a:t>
            </a:r>
            <a:endParaRPr lang="fr-FR" dirty="0">
              <a:latin typeface="Times New Roman"/>
              <a:cs typeface="Times New Roman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66783" y="1637730"/>
            <a:ext cx="2442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>
                <a:latin typeface="Times New Roman"/>
                <a:cs typeface="Times New Roman"/>
              </a:rPr>
              <a:t>Collision </a:t>
            </a:r>
            <a:endParaRPr lang="fr-FR" sz="4800" baseline="30000" dirty="0">
              <a:latin typeface="Times New Roman"/>
              <a:cs typeface="Times New Roman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 flipV="1">
            <a:off x="1154940" y="2728560"/>
            <a:ext cx="1434174" cy="33164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1287603" y="3060208"/>
            <a:ext cx="1301511" cy="13627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V="1">
            <a:off x="0" y="3017236"/>
            <a:ext cx="1453911" cy="17924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266783" y="2728560"/>
            <a:ext cx="1020820" cy="2618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Ellipse 30"/>
          <p:cNvSpPr/>
          <p:nvPr/>
        </p:nvSpPr>
        <p:spPr>
          <a:xfrm>
            <a:off x="938733" y="2697132"/>
            <a:ext cx="666341" cy="4679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3916521" y="367653"/>
            <a:ext cx="46217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>
                <a:latin typeface="Times New Roman"/>
                <a:cs typeface="Times New Roman"/>
              </a:rPr>
              <a:t>Paramètre d’impact </a:t>
            </a:r>
            <a:endParaRPr lang="fr-FR" sz="4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8345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5070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48</a:t>
            </a:fld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11416" y="4980039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42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00"/>
            <a:ext cx="9144000" cy="518880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49</a:t>
            </a:fld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0" y="4411846"/>
            <a:ext cx="1844045" cy="113638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6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5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8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630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0341" y="1166842"/>
            <a:ext cx="8379556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latin typeface="Times New Roman"/>
                <a:cs typeface="Times New Roman"/>
              </a:rPr>
              <a:t> </a:t>
            </a:r>
            <a:r>
              <a:rPr lang="fr-FR" sz="2400" dirty="0">
                <a:latin typeface="Times New Roman"/>
                <a:cs typeface="Times New Roman"/>
              </a:rPr>
              <a:t>L’ordinateur sert uniquement à réaliser les </a:t>
            </a:r>
            <a:r>
              <a:rPr lang="fr-FR" sz="2400" dirty="0" smtClean="0">
                <a:latin typeface="Times New Roman"/>
                <a:cs typeface="Times New Roman"/>
              </a:rPr>
              <a:t>exercices </a:t>
            </a:r>
            <a:r>
              <a:rPr lang="fr-FR" sz="2400" dirty="0" err="1" smtClean="0">
                <a:latin typeface="Times New Roman"/>
                <a:cs typeface="Times New Roman"/>
              </a:rPr>
              <a:t>LHCb</a:t>
            </a:r>
            <a:endParaRPr lang="fr-FR" sz="2400" dirty="0">
              <a:latin typeface="Times New Roman"/>
              <a:cs typeface="Times New Roman"/>
            </a:endParaRPr>
          </a:p>
          <a:p>
            <a:r>
              <a:rPr lang="fr-FR" sz="2400" dirty="0">
                <a:latin typeface="Times New Roman"/>
                <a:cs typeface="Times New Roman"/>
              </a:rPr>
              <a:t> Pas de « surf » sur internet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On ne lit pas sa messagerie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On n’envoie pas d’e-mails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On ne met pas sa page Facebook à jour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On ne télécharge rien, ni chanson, ni film, ni …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Pas de jeu en ligne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 Etc. Etc. Etc.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 En fin de journée vous présenterez vos résultats à d’autres </a:t>
            </a:r>
            <a:r>
              <a:rPr lang="fr-FR" sz="2400" dirty="0" smtClean="0">
                <a:latin typeface="Times New Roman"/>
                <a:cs typeface="Times New Roman"/>
              </a:rPr>
              <a:t>lycéens et </a:t>
            </a:r>
            <a:r>
              <a:rPr lang="fr-FR" sz="2400" dirty="0">
                <a:latin typeface="Times New Roman"/>
                <a:cs typeface="Times New Roman"/>
              </a:rPr>
              <a:t>à des </a:t>
            </a:r>
            <a:r>
              <a:rPr lang="fr-FR" sz="2400" dirty="0" smtClean="0">
                <a:latin typeface="Times New Roman"/>
                <a:cs typeface="Times New Roman"/>
              </a:rPr>
              <a:t>chercheurs  </a:t>
            </a:r>
            <a:r>
              <a:rPr lang="fr-FR" sz="2400" dirty="0">
                <a:latin typeface="Times New Roman"/>
                <a:cs typeface="Times New Roman"/>
              </a:rPr>
              <a:t>du LHC !</a:t>
            </a:r>
          </a:p>
          <a:p>
            <a:r>
              <a:rPr lang="fr-FR" sz="2400" dirty="0">
                <a:latin typeface="Times New Roman"/>
                <a:cs typeface="Times New Roman"/>
              </a:rPr>
              <a:t> A vous d’être scientifiques, productifs et … rigoureux !!!!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870" y="5741412"/>
            <a:ext cx="3475115" cy="462248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2843802" y="5321825"/>
            <a:ext cx="2954242" cy="1283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V="1">
            <a:off x="2996202" y="5584134"/>
            <a:ext cx="2954242" cy="7869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63407" y="262309"/>
            <a:ext cx="49483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  <a:latin typeface="Times New Roman"/>
                <a:cs typeface="Times New Roman"/>
              </a:rPr>
              <a:t>Rappels au cas où …</a:t>
            </a:r>
          </a:p>
          <a:p>
            <a:endParaRPr lang="fr-FR" sz="4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482" y="1848863"/>
            <a:ext cx="1543955" cy="2097595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B8482-6FB8-4445-9170-521433E954A8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33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31151-4D63-E448-BD15-E5507452B7F5}" type="slidenum">
              <a:rPr lang="fr-FR" smtClean="0"/>
              <a:pPr>
                <a:defRPr/>
              </a:pPr>
              <a:t>51</a:t>
            </a:fld>
            <a:endParaRPr lang="fr-FR" dirty="0"/>
          </a:p>
        </p:txBody>
      </p:sp>
      <p:sp>
        <p:nvSpPr>
          <p:cNvPr id="56323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Le but de l’exercice est :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Vous donnez un aperçu des données du LHC.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Vous </a:t>
            </a:r>
            <a:r>
              <a:rPr lang="fr-FR" smtClean="0">
                <a:latin typeface="Times New Roman"/>
                <a:ea typeface="ＭＳ Ｐゴシック" charset="0"/>
                <a:cs typeface="Times New Roman"/>
              </a:rPr>
              <a:t>apprendre à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sélectionner des particules détectées par </a:t>
            </a:r>
            <a:r>
              <a:rPr lang="fr-FR" dirty="0" err="1" smtClean="0">
                <a:latin typeface="Times New Roman"/>
                <a:ea typeface="ＭＳ Ｐゴシック" charset="0"/>
                <a:cs typeface="Times New Roman"/>
              </a:rPr>
              <a:t>LHCb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.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Vous apprendre à “ajuster” les données pour mesurer des propriétés des particules.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Vous apprendre ce que sont les effets systématiques dans une mesure. </a:t>
            </a:r>
            <a:endParaRPr lang="fr-FR" dirty="0"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457200" y="-96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L’exercice – a vous de jouer !  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326" y="3905250"/>
            <a:ext cx="3194384" cy="22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9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E53209-0B56-AB4F-97E4-87045F88839C}" type="slidenum">
              <a:rPr lang="fr-FR" smtClean="0"/>
              <a:pPr>
                <a:defRPr/>
              </a:pPr>
              <a:t>52</a:t>
            </a:fld>
            <a:endParaRPr lang="fr-FR" dirty="0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2" y="1238250"/>
            <a:ext cx="5157788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3"/>
          <p:cNvSpPr>
            <a:spLocks/>
          </p:cNvSpPr>
          <p:nvPr/>
        </p:nvSpPr>
        <p:spPr bwMode="auto">
          <a:xfrm>
            <a:off x="914400" y="5467350"/>
            <a:ext cx="7436644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Evénements  D</a:t>
            </a:r>
            <a:r>
              <a:rPr lang="fr-FR" baseline="32000" dirty="0" smtClean="0">
                <a:latin typeface="Times New Roman"/>
                <a:ea typeface="ＭＳ Ｐゴシック" charset="0"/>
                <a:cs typeface="Times New Roman"/>
              </a:rPr>
              <a:t>0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→Kπ des données de 2012,  on commence par la distribution de la masse invariante.</a:t>
            </a:r>
            <a:endParaRPr lang="fr-FR" dirty="0"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457200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Données pour l’exercice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86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A1610A-AA38-FB41-B674-EB48E1A27E88}" type="slidenum">
              <a:rPr lang="fr-FR" smtClean="0"/>
              <a:pPr>
                <a:defRPr/>
              </a:pPr>
              <a:t>53</a:t>
            </a:fld>
            <a:endParaRPr lang="fr-FR" dirty="0"/>
          </a:p>
        </p:txBody>
      </p:sp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476250"/>
            <a:ext cx="4203204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2"/>
          <p:cNvSpPr>
            <a:spLocks/>
          </p:cNvSpPr>
          <p:nvPr/>
        </p:nvSpPr>
        <p:spPr bwMode="auto">
          <a:xfrm>
            <a:off x="290795" y="-96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Event display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754438" y="5328977"/>
            <a:ext cx="738663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dirty="0" err="1" smtClean="0">
                <a:latin typeface="Times New Roman"/>
                <a:ea typeface="ＭＳ Ｐゴシック" charset="0"/>
                <a:cs typeface="Times New Roman"/>
              </a:rPr>
              <a:t>LHCb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est un détecteur instrumenté vers l’avant, il est difficile de regarder tout le détecteur en même temps.  On fait des Zooms près du point d’interaction  pour trouver des vertex déplacés. </a:t>
            </a:r>
            <a:endParaRPr lang="fr-FR" dirty="0"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75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7C587F-566C-444D-9BD2-7F264270E21C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59394" name="Rectangle 1"/>
          <p:cNvSpPr>
            <a:spLocks/>
          </p:cNvSpPr>
          <p:nvPr/>
        </p:nvSpPr>
        <p:spPr bwMode="auto">
          <a:xfrm>
            <a:off x="893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</a:t>
            </a:r>
            <a:r>
              <a:rPr lang="en-US" sz="4000" dirty="0" err="1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outils</a:t>
            </a:r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pour </a:t>
            </a:r>
            <a:r>
              <a:rPr lang="en-US" sz="4000" dirty="0" err="1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l’analyse</a:t>
            </a:r>
            <a:endParaRPr lang="en-US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82" y="952500"/>
            <a:ext cx="6346329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7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84DF3-C678-BA43-B3B1-73D6DA77871C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60418" name="Rectangle 1"/>
          <p:cNvSpPr>
            <a:spLocks/>
          </p:cNvSpPr>
          <p:nvPr/>
        </p:nvSpPr>
        <p:spPr bwMode="auto">
          <a:xfrm>
            <a:off x="457200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Un </a:t>
            </a:r>
            <a:r>
              <a:rPr lang="en-US" sz="4000" dirty="0" err="1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événement</a:t>
            </a:r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“simple”</a:t>
            </a:r>
            <a:endParaRPr lang="en-US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06" y="952500"/>
            <a:ext cx="6291858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Oval 3"/>
          <p:cNvSpPr>
            <a:spLocks/>
          </p:cNvSpPr>
          <p:nvPr/>
        </p:nvSpPr>
        <p:spPr bwMode="auto">
          <a:xfrm>
            <a:off x="4864894" y="5353050"/>
            <a:ext cx="321469" cy="428625"/>
          </a:xfrm>
          <a:prstGeom prst="ellipse">
            <a:avLst/>
          </a:prstGeom>
          <a:noFill/>
          <a:ln w="1270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133431" y="1995657"/>
            <a:ext cx="1832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On arrive a isoler</a:t>
            </a:r>
          </a:p>
          <a:p>
            <a:r>
              <a:rPr lang="fr-FR" dirty="0" smtClean="0">
                <a:latin typeface="Times New Roman"/>
                <a:cs typeface="Times New Roman"/>
              </a:rPr>
              <a:t> simplement les </a:t>
            </a:r>
          </a:p>
          <a:p>
            <a:r>
              <a:rPr lang="fr-FR" dirty="0">
                <a:latin typeface="Times New Roman"/>
                <a:cs typeface="Times New Roman"/>
              </a:rPr>
              <a:t>d</a:t>
            </a:r>
            <a:r>
              <a:rPr lang="fr-FR" dirty="0" smtClean="0">
                <a:latin typeface="Times New Roman"/>
                <a:cs typeface="Times New Roman"/>
              </a:rPr>
              <a:t>eux traces du D</a:t>
            </a:r>
            <a:r>
              <a:rPr lang="fr-FR" baseline="30000" dirty="0" smtClean="0">
                <a:latin typeface="Times New Roman"/>
                <a:cs typeface="Times New Roman"/>
              </a:rPr>
              <a:t>0</a:t>
            </a:r>
            <a:endParaRPr lang="fr-FR" baseline="30000" dirty="0">
              <a:latin typeface="Times New Roman"/>
              <a:cs typeface="Times New Roman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H="1" flipV="1">
            <a:off x="5420961" y="1533466"/>
            <a:ext cx="524124" cy="9238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5186363" y="2457322"/>
            <a:ext cx="75872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61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56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359820" y="13742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</p:txBody>
      </p:sp>
    </p:spTree>
    <p:extLst>
      <p:ext uri="{BB962C8B-B14F-4D97-AF65-F5344CB8AC3E}">
        <p14:creationId xmlns:p14="http://schemas.microsoft.com/office/powerpoint/2010/main" val="36723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57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359820" y="13742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  <a:p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10000          Evénements 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 précision de 1.00% </a:t>
            </a:r>
          </a:p>
        </p:txBody>
      </p:sp>
    </p:spTree>
    <p:extLst>
      <p:ext uri="{BB962C8B-B14F-4D97-AF65-F5344CB8AC3E}">
        <p14:creationId xmlns:p14="http://schemas.microsoft.com/office/powerpoint/2010/main" val="156054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58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359820" y="13742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1.00% </a:t>
            </a:r>
          </a:p>
          <a:p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1000000      Evénements 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  précision de 0.10% </a:t>
            </a:r>
          </a:p>
        </p:txBody>
      </p:sp>
    </p:spTree>
    <p:extLst>
      <p:ext uri="{BB962C8B-B14F-4D97-AF65-F5344CB8AC3E}">
        <p14:creationId xmlns:p14="http://schemas.microsoft.com/office/powerpoint/2010/main" val="344487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1B027A-1996-7F4A-AC2A-CE4B20879A37}" type="slidenum">
              <a:rPr lang="fr-FR" smtClean="0"/>
              <a:pPr>
                <a:defRPr/>
              </a:pPr>
              <a:t>59</a:t>
            </a:fld>
            <a:endParaRPr lang="fr-FR" dirty="0"/>
          </a:p>
        </p:txBody>
      </p:sp>
      <p:sp>
        <p:nvSpPr>
          <p:cNvPr id="53250" name="Rectangle 1"/>
          <p:cNvSpPr>
            <a:spLocks/>
          </p:cNvSpPr>
          <p:nvPr/>
        </p:nvSpPr>
        <p:spPr bwMode="auto">
          <a:xfrm>
            <a:off x="359820" y="137427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Quelle est la précision de ma mesure?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53251" name="Rectangle 2"/>
          <p:cNvSpPr>
            <a:spLocks/>
          </p:cNvSpPr>
          <p:nvPr/>
        </p:nvSpPr>
        <p:spPr bwMode="auto">
          <a:xfrm>
            <a:off x="928688" y="1066800"/>
            <a:ext cx="7279481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Il n’y a pas de règle absolue ! 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En l’absence de bruit de fond et pour un </a:t>
            </a:r>
            <a:r>
              <a:rPr lang="fr-FR" dirty="0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chantillon contenant N événements de signal, alors on peut mesurer les propriétés du signal, comme le temps de vie avec une précision relative de (100/√N)%</a:t>
            </a:r>
          </a:p>
          <a:p>
            <a:pPr algn="l"/>
            <a:endParaRPr lang="fr-FR" dirty="0" smtClean="0">
              <a:latin typeface="Times New Roman"/>
              <a:ea typeface="ＭＳ Ｐゴシック" charset="0"/>
              <a:cs typeface="Times New Roman"/>
            </a:endParaRP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    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10.0%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    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précision de 1.00% </a:t>
            </a:r>
          </a:p>
          <a:p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1000000      Evénements 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latin typeface="Times New Roman"/>
                <a:ea typeface="ＭＳ Ｐゴシック" charset="0"/>
                <a:cs typeface="Times New Roman"/>
              </a:rPr>
              <a:t>  précision de 0.10% </a:t>
            </a:r>
          </a:p>
          <a:p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100000000  Evénements 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</a:t>
            </a:r>
            <a:r>
              <a:rPr lang="fr-FR" dirty="0" smtClean="0">
                <a:solidFill>
                  <a:srgbClr val="BB3F99"/>
                </a:solidFill>
                <a:latin typeface="Times New Roman"/>
                <a:ea typeface="ＭＳ Ｐゴシック" charset="0"/>
                <a:cs typeface="Times New Roman"/>
              </a:rPr>
              <a:t>  précision de 0.01% </a:t>
            </a:r>
            <a:endParaRPr lang="fr-FR" dirty="0">
              <a:solidFill>
                <a:srgbClr val="BB3F99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820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B97964-3DB2-1345-888A-45D9714C3F87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52227" name="Oval 2"/>
          <p:cNvSpPr>
            <a:spLocks/>
          </p:cNvSpPr>
          <p:nvPr/>
        </p:nvSpPr>
        <p:spPr bwMode="auto">
          <a:xfrm>
            <a:off x="1628775" y="1981200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28" name="Oval 3"/>
          <p:cNvSpPr>
            <a:spLocks/>
          </p:cNvSpPr>
          <p:nvPr/>
        </p:nvSpPr>
        <p:spPr bwMode="auto">
          <a:xfrm>
            <a:off x="3243263" y="246697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29" name="Oval 4"/>
          <p:cNvSpPr>
            <a:spLocks/>
          </p:cNvSpPr>
          <p:nvPr/>
        </p:nvSpPr>
        <p:spPr bwMode="auto">
          <a:xfrm>
            <a:off x="2171700" y="420052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2230" name="Group 7"/>
          <p:cNvGrpSpPr>
            <a:grpSpLocks/>
          </p:cNvGrpSpPr>
          <p:nvPr/>
        </p:nvGrpSpPr>
        <p:grpSpPr bwMode="auto">
          <a:xfrm>
            <a:off x="2503885" y="1194198"/>
            <a:ext cx="1142107" cy="731044"/>
            <a:chOff x="0" y="0"/>
            <a:chExt cx="1279" cy="613"/>
          </a:xfrm>
        </p:grpSpPr>
        <p:sp>
          <p:nvSpPr>
            <p:cNvPr id="52299" name="Freeform 5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300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1" name="Group 10"/>
          <p:cNvGrpSpPr>
            <a:grpSpLocks/>
          </p:cNvGrpSpPr>
          <p:nvPr/>
        </p:nvGrpSpPr>
        <p:grpSpPr bwMode="auto">
          <a:xfrm>
            <a:off x="2503884" y="3533776"/>
            <a:ext cx="1143000" cy="650081"/>
            <a:chOff x="0" y="0"/>
            <a:chExt cx="1280" cy="546"/>
          </a:xfrm>
        </p:grpSpPr>
        <p:sp>
          <p:nvSpPr>
            <p:cNvPr id="52297" name="Freeform 8"/>
            <p:cNvSpPr>
              <a:spLocks/>
            </p:cNvSpPr>
            <p:nvPr/>
          </p:nvSpPr>
          <p:spPr bwMode="auto">
            <a:xfrm rot="-735885">
              <a:off x="57" y="17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8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35885">
              <a:off x="16" y="129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2" name="Group 13"/>
          <p:cNvGrpSpPr>
            <a:grpSpLocks/>
          </p:cNvGrpSpPr>
          <p:nvPr/>
        </p:nvGrpSpPr>
        <p:grpSpPr bwMode="auto">
          <a:xfrm>
            <a:off x="1375172" y="2561035"/>
            <a:ext cx="929581" cy="1329928"/>
            <a:chOff x="0" y="0"/>
            <a:chExt cx="1040" cy="1116"/>
          </a:xfrm>
        </p:grpSpPr>
        <p:sp>
          <p:nvSpPr>
            <p:cNvPr id="52295" name="Freeform 11"/>
            <p:cNvSpPr>
              <a:spLocks/>
            </p:cNvSpPr>
            <p:nvPr/>
          </p:nvSpPr>
          <p:spPr bwMode="auto">
            <a:xfrm rot="-2890789">
              <a:off x="-62" y="458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6" name="Picture 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9210">
              <a:off x="380" y="-65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3" name="Group 16"/>
          <p:cNvGrpSpPr>
            <a:grpSpLocks/>
          </p:cNvGrpSpPr>
          <p:nvPr/>
        </p:nvGrpSpPr>
        <p:grpSpPr bwMode="auto">
          <a:xfrm>
            <a:off x="2127052" y="2921794"/>
            <a:ext cx="1142107" cy="731044"/>
            <a:chOff x="0" y="0"/>
            <a:chExt cx="1279" cy="613"/>
          </a:xfrm>
        </p:grpSpPr>
        <p:sp>
          <p:nvSpPr>
            <p:cNvPr id="52293" name="Freeform 14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4" name="Picture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4" name="Group 19"/>
          <p:cNvGrpSpPr>
            <a:grpSpLocks/>
          </p:cNvGrpSpPr>
          <p:nvPr/>
        </p:nvGrpSpPr>
        <p:grpSpPr bwMode="auto">
          <a:xfrm>
            <a:off x="2198489" y="1833563"/>
            <a:ext cx="1147465" cy="723900"/>
            <a:chOff x="0" y="0"/>
            <a:chExt cx="1284" cy="608"/>
          </a:xfrm>
        </p:grpSpPr>
        <p:sp>
          <p:nvSpPr>
            <p:cNvPr id="52291" name="Freeform 17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2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5" name="Group 22"/>
          <p:cNvGrpSpPr>
            <a:grpSpLocks/>
          </p:cNvGrpSpPr>
          <p:nvPr/>
        </p:nvGrpSpPr>
        <p:grpSpPr bwMode="auto">
          <a:xfrm>
            <a:off x="1098352" y="3636169"/>
            <a:ext cx="1140321" cy="721519"/>
            <a:chOff x="0" y="0"/>
            <a:chExt cx="1277" cy="606"/>
          </a:xfrm>
        </p:grpSpPr>
        <p:sp>
          <p:nvSpPr>
            <p:cNvPr id="52289" name="Freeform 20"/>
            <p:cNvSpPr>
              <a:spLocks/>
            </p:cNvSpPr>
            <p:nvPr/>
          </p:nvSpPr>
          <p:spPr bwMode="auto">
            <a:xfrm rot="938535">
              <a:off x="54" y="202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90" name="Picture 2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3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6" name="Group 25"/>
          <p:cNvGrpSpPr>
            <a:grpSpLocks/>
          </p:cNvGrpSpPr>
          <p:nvPr/>
        </p:nvGrpSpPr>
        <p:grpSpPr bwMode="auto">
          <a:xfrm>
            <a:off x="2857500" y="3990976"/>
            <a:ext cx="851000" cy="1403747"/>
            <a:chOff x="0" y="0"/>
            <a:chExt cx="953" cy="1178"/>
          </a:xfrm>
        </p:grpSpPr>
        <p:sp>
          <p:nvSpPr>
            <p:cNvPr id="52287" name="Freeform 23"/>
            <p:cNvSpPr>
              <a:spLocks/>
            </p:cNvSpPr>
            <p:nvPr/>
          </p:nvSpPr>
          <p:spPr bwMode="auto">
            <a:xfrm rot="-3267738">
              <a:off x="-106" y="48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8" name="Picture 2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260">
              <a:off x="336" y="-34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7" name="Group 28"/>
          <p:cNvGrpSpPr>
            <a:grpSpLocks/>
          </p:cNvGrpSpPr>
          <p:nvPr/>
        </p:nvGrpSpPr>
        <p:grpSpPr bwMode="auto">
          <a:xfrm>
            <a:off x="870645" y="1309688"/>
            <a:ext cx="809030" cy="1432322"/>
            <a:chOff x="0" y="0"/>
            <a:chExt cx="906" cy="1203"/>
          </a:xfrm>
        </p:grpSpPr>
        <p:sp>
          <p:nvSpPr>
            <p:cNvPr id="52285" name="Freeform 26"/>
            <p:cNvSpPr>
              <a:spLocks/>
            </p:cNvSpPr>
            <p:nvPr/>
          </p:nvSpPr>
          <p:spPr bwMode="auto">
            <a:xfrm rot="-3451728">
              <a:off x="-130" y="500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6" name="Picture 2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8271">
              <a:off x="313" y="-22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8" name="Group 31"/>
          <p:cNvGrpSpPr>
            <a:grpSpLocks/>
          </p:cNvGrpSpPr>
          <p:nvPr/>
        </p:nvGrpSpPr>
        <p:grpSpPr bwMode="auto">
          <a:xfrm>
            <a:off x="1091208" y="4605338"/>
            <a:ext cx="1147465" cy="723900"/>
            <a:chOff x="0" y="0"/>
            <a:chExt cx="1284" cy="608"/>
          </a:xfrm>
        </p:grpSpPr>
        <p:sp>
          <p:nvSpPr>
            <p:cNvPr id="52283" name="Freeform 29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4" name="Picture 3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39" name="Oval 32"/>
          <p:cNvSpPr>
            <a:spLocks/>
          </p:cNvSpPr>
          <p:nvPr/>
        </p:nvSpPr>
        <p:spPr bwMode="auto">
          <a:xfrm>
            <a:off x="1900238" y="31718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0" name="Oval 33"/>
          <p:cNvSpPr>
            <a:spLocks/>
          </p:cNvSpPr>
          <p:nvPr/>
        </p:nvSpPr>
        <p:spPr bwMode="auto">
          <a:xfrm>
            <a:off x="2193131" y="361950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1" name="Oval 34"/>
          <p:cNvSpPr>
            <a:spLocks/>
          </p:cNvSpPr>
          <p:nvPr/>
        </p:nvSpPr>
        <p:spPr bwMode="auto">
          <a:xfrm>
            <a:off x="2300288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2" name="Oval 35"/>
          <p:cNvSpPr>
            <a:spLocks/>
          </p:cNvSpPr>
          <p:nvPr/>
        </p:nvSpPr>
        <p:spPr bwMode="auto">
          <a:xfrm>
            <a:off x="2807494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3" name="Oval 36"/>
          <p:cNvSpPr>
            <a:spLocks/>
          </p:cNvSpPr>
          <p:nvPr/>
        </p:nvSpPr>
        <p:spPr bwMode="auto">
          <a:xfrm>
            <a:off x="3193256" y="3905250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4" name="Oval 37"/>
          <p:cNvSpPr>
            <a:spLocks/>
          </p:cNvSpPr>
          <p:nvPr/>
        </p:nvSpPr>
        <p:spPr bwMode="auto">
          <a:xfrm>
            <a:off x="3550444" y="3562350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5" name="Oval 38"/>
          <p:cNvSpPr>
            <a:spLocks/>
          </p:cNvSpPr>
          <p:nvPr/>
        </p:nvSpPr>
        <p:spPr bwMode="auto">
          <a:xfrm rot="-10455006">
            <a:off x="6983909" y="3993356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6" name="Oval 39"/>
          <p:cNvSpPr>
            <a:spLocks/>
          </p:cNvSpPr>
          <p:nvPr/>
        </p:nvSpPr>
        <p:spPr bwMode="auto">
          <a:xfrm rot="-10455006">
            <a:off x="5414070" y="329446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47" name="Oval 40"/>
          <p:cNvSpPr>
            <a:spLocks/>
          </p:cNvSpPr>
          <p:nvPr/>
        </p:nvSpPr>
        <p:spPr bwMode="auto">
          <a:xfrm rot="-10455006">
            <a:off x="6609755" y="171331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2248" name="Group 43"/>
          <p:cNvGrpSpPr>
            <a:grpSpLocks/>
          </p:cNvGrpSpPr>
          <p:nvPr/>
        </p:nvGrpSpPr>
        <p:grpSpPr bwMode="auto">
          <a:xfrm>
            <a:off x="5463183" y="4535091"/>
            <a:ext cx="1131392" cy="862013"/>
            <a:chOff x="0" y="0"/>
            <a:chExt cx="1267" cy="723"/>
          </a:xfrm>
        </p:grpSpPr>
        <p:sp>
          <p:nvSpPr>
            <p:cNvPr id="52281" name="Freeform 41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2" name="Picture 4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49" name="Group 46"/>
          <p:cNvGrpSpPr>
            <a:grpSpLocks/>
          </p:cNvGrpSpPr>
          <p:nvPr/>
        </p:nvGrpSpPr>
        <p:grpSpPr bwMode="auto">
          <a:xfrm>
            <a:off x="5623024" y="2436019"/>
            <a:ext cx="1142107" cy="501254"/>
            <a:chOff x="0" y="0"/>
            <a:chExt cx="1279" cy="420"/>
          </a:xfrm>
        </p:grpSpPr>
        <p:sp>
          <p:nvSpPr>
            <p:cNvPr id="52279" name="Freeform 44"/>
            <p:cNvSpPr>
              <a:spLocks/>
            </p:cNvSpPr>
            <p:nvPr/>
          </p:nvSpPr>
          <p:spPr bwMode="auto">
            <a:xfrm rot="10409108">
              <a:off x="59" y="109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80" name="Picture 45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90892">
              <a:off x="11" y="70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0" name="Group 49"/>
          <p:cNvGrpSpPr>
            <a:grpSpLocks/>
          </p:cNvGrpSpPr>
          <p:nvPr/>
        </p:nvGrpSpPr>
        <p:grpSpPr bwMode="auto">
          <a:xfrm>
            <a:off x="6883897" y="2861073"/>
            <a:ext cx="991195" cy="1248965"/>
            <a:chOff x="0" y="0"/>
            <a:chExt cx="1110" cy="1048"/>
          </a:xfrm>
        </p:grpSpPr>
        <p:sp>
          <p:nvSpPr>
            <p:cNvPr id="52277" name="Freeform 47"/>
            <p:cNvSpPr>
              <a:spLocks/>
            </p:cNvSpPr>
            <p:nvPr/>
          </p:nvSpPr>
          <p:spPr bwMode="auto">
            <a:xfrm rot="8254203">
              <a:off x="-29" y="424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8" name="Picture 48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45797">
              <a:off x="-68" y="384"/>
              <a:ext cx="124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1" name="Group 52"/>
          <p:cNvGrpSpPr>
            <a:grpSpLocks/>
          </p:cNvGrpSpPr>
          <p:nvPr/>
        </p:nvGrpSpPr>
        <p:grpSpPr bwMode="auto">
          <a:xfrm>
            <a:off x="5969496" y="2878931"/>
            <a:ext cx="1128713" cy="852488"/>
            <a:chOff x="0" y="0"/>
            <a:chExt cx="1264" cy="715"/>
          </a:xfrm>
        </p:grpSpPr>
        <p:sp>
          <p:nvSpPr>
            <p:cNvPr id="52275" name="Freeform 50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6" name="Picture 51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2" name="Group 55"/>
          <p:cNvGrpSpPr>
            <a:grpSpLocks/>
          </p:cNvGrpSpPr>
          <p:nvPr/>
        </p:nvGrpSpPr>
        <p:grpSpPr bwMode="auto">
          <a:xfrm>
            <a:off x="5808762" y="3950494"/>
            <a:ext cx="1131391" cy="860822"/>
            <a:chOff x="0" y="0"/>
            <a:chExt cx="1267" cy="723"/>
          </a:xfrm>
        </p:grpSpPr>
        <p:sp>
          <p:nvSpPr>
            <p:cNvPr id="52273" name="Freeform 53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4" name="Picture 5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3" name="Group 58"/>
          <p:cNvGrpSpPr>
            <a:grpSpLocks/>
          </p:cNvGrpSpPr>
          <p:nvPr/>
        </p:nvGrpSpPr>
        <p:grpSpPr bwMode="auto">
          <a:xfrm>
            <a:off x="7045524" y="2306241"/>
            <a:ext cx="1131392" cy="862013"/>
            <a:chOff x="0" y="0"/>
            <a:chExt cx="1267" cy="723"/>
          </a:xfrm>
        </p:grpSpPr>
        <p:sp>
          <p:nvSpPr>
            <p:cNvPr id="52271" name="Freeform 56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2" name="Picture 57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4" name="Group 61"/>
          <p:cNvGrpSpPr>
            <a:grpSpLocks/>
          </p:cNvGrpSpPr>
          <p:nvPr/>
        </p:nvGrpSpPr>
        <p:grpSpPr bwMode="auto">
          <a:xfrm>
            <a:off x="5589091" y="1160860"/>
            <a:ext cx="928688" cy="1343025"/>
            <a:chOff x="0" y="0"/>
            <a:chExt cx="1039" cy="1127"/>
          </a:xfrm>
        </p:grpSpPr>
        <p:sp>
          <p:nvSpPr>
            <p:cNvPr id="52269" name="Freeform 59"/>
            <p:cNvSpPr>
              <a:spLocks/>
            </p:cNvSpPr>
            <p:nvPr/>
          </p:nvSpPr>
          <p:spPr bwMode="auto">
            <a:xfrm rot="7877256">
              <a:off x="-60" y="46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70" name="Picture 60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77256">
              <a:off x="375" y="-60"/>
              <a:ext cx="288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5" name="Group 64"/>
          <p:cNvGrpSpPr>
            <a:grpSpLocks/>
          </p:cNvGrpSpPr>
          <p:nvPr/>
        </p:nvGrpSpPr>
        <p:grpSpPr bwMode="auto">
          <a:xfrm>
            <a:off x="7408962" y="4073129"/>
            <a:ext cx="885825" cy="1373981"/>
            <a:chOff x="0" y="0"/>
            <a:chExt cx="992" cy="1153"/>
          </a:xfrm>
        </p:grpSpPr>
        <p:sp>
          <p:nvSpPr>
            <p:cNvPr id="52267" name="Freeform 62"/>
            <p:cNvSpPr>
              <a:spLocks/>
            </p:cNvSpPr>
            <p:nvPr/>
          </p:nvSpPr>
          <p:spPr bwMode="auto">
            <a:xfrm rot="7693265">
              <a:off x="-87" y="47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68" name="Picture 63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93264">
              <a:off x="356" y="-47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56" name="Group 67"/>
          <p:cNvGrpSpPr>
            <a:grpSpLocks/>
          </p:cNvGrpSpPr>
          <p:nvPr/>
        </p:nvGrpSpPr>
        <p:grpSpPr bwMode="auto">
          <a:xfrm>
            <a:off x="7118747" y="1348978"/>
            <a:ext cx="1128713" cy="852488"/>
            <a:chOff x="0" y="0"/>
            <a:chExt cx="1264" cy="715"/>
          </a:xfrm>
        </p:grpSpPr>
        <p:sp>
          <p:nvSpPr>
            <p:cNvPr id="52265" name="Freeform 65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2266" name="Picture 66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57" name="Oval 68"/>
          <p:cNvSpPr>
            <a:spLocks/>
          </p:cNvSpPr>
          <p:nvPr/>
        </p:nvSpPr>
        <p:spPr bwMode="auto">
          <a:xfrm rot="-10455006">
            <a:off x="7046417" y="313253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58" name="Oval 69"/>
          <p:cNvSpPr>
            <a:spLocks/>
          </p:cNvSpPr>
          <p:nvPr/>
        </p:nvSpPr>
        <p:spPr bwMode="auto">
          <a:xfrm rot="-10455006">
            <a:off x="6788348" y="264795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59" name="Oval 70"/>
          <p:cNvSpPr>
            <a:spLocks/>
          </p:cNvSpPr>
          <p:nvPr/>
        </p:nvSpPr>
        <p:spPr bwMode="auto">
          <a:xfrm rot="-10455006">
            <a:off x="6522244" y="4747022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60" name="Oval 71"/>
          <p:cNvSpPr>
            <a:spLocks/>
          </p:cNvSpPr>
          <p:nvPr/>
        </p:nvSpPr>
        <p:spPr bwMode="auto">
          <a:xfrm rot="-10455006">
            <a:off x="6017717" y="4679156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61" name="Oval 72"/>
          <p:cNvSpPr>
            <a:spLocks/>
          </p:cNvSpPr>
          <p:nvPr/>
        </p:nvSpPr>
        <p:spPr bwMode="auto">
          <a:xfrm rot="-10455006">
            <a:off x="5815013" y="2230041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2262" name="Oval 73"/>
          <p:cNvSpPr>
            <a:spLocks/>
          </p:cNvSpPr>
          <p:nvPr/>
        </p:nvSpPr>
        <p:spPr bwMode="auto">
          <a:xfrm rot="-10455006">
            <a:off x="5433715" y="2522935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52263" name="Picture 74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7" y="5885260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64" name="Picture 75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5915025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protons entrent en collision…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8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FEB8BC-0331-3F42-9F39-E28C0EB18422}" type="slidenum">
              <a:rPr lang="fr-FR" smtClean="0"/>
              <a:pPr>
                <a:defRPr/>
              </a:pPr>
              <a:t>60</a:t>
            </a:fld>
            <a:endParaRPr lang="fr-FR" dirty="0"/>
          </a:p>
        </p:txBody>
      </p:sp>
      <p:sp>
        <p:nvSpPr>
          <p:cNvPr id="63490" name="Rectangle 1"/>
          <p:cNvSpPr>
            <a:spLocks/>
          </p:cNvSpPr>
          <p:nvPr/>
        </p:nvSpPr>
        <p:spPr bwMode="auto">
          <a:xfrm>
            <a:off x="300179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Estimer le temps de vie du D</a:t>
            </a:r>
            <a:r>
              <a:rPr lang="fr-FR" sz="4000" baseline="30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0</a:t>
            </a:r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! 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9" y="952500"/>
            <a:ext cx="7480927" cy="402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3"/>
          <p:cNvSpPr>
            <a:spLocks/>
          </p:cNvSpPr>
          <p:nvPr/>
        </p:nvSpPr>
        <p:spPr bwMode="auto">
          <a:xfrm>
            <a:off x="1144076" y="5089910"/>
            <a:ext cx="731175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fr-FR" sz="2800" dirty="0" smtClean="0">
                <a:latin typeface="Times New Roman"/>
                <a:ea typeface="ＭＳ Ｐゴシック" charset="0"/>
                <a:cs typeface="Times New Roman"/>
              </a:rPr>
              <a:t>Un fois que vous aurez fini de chercher des événements, vous allez utiliser un plus gros échantillon de données pour mesurer le temps de vie du D</a:t>
            </a:r>
            <a:r>
              <a:rPr lang="fr-FR" sz="2800" baseline="30000" dirty="0" smtClean="0">
                <a:latin typeface="Times New Roman"/>
                <a:ea typeface="ＭＳ Ｐゴシック" charset="0"/>
                <a:cs typeface="Times New Roman"/>
              </a:rPr>
              <a:t>0</a:t>
            </a:r>
            <a:r>
              <a:rPr lang="fr-FR" sz="2800" dirty="0" smtClean="0">
                <a:latin typeface="Times New Roman"/>
                <a:ea typeface="ＭＳ Ｐゴシック" charset="0"/>
                <a:cs typeface="Times New Roman"/>
              </a:rPr>
              <a:t>.</a:t>
            </a:r>
            <a:endParaRPr lang="fr-FR" sz="2800" dirty="0"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41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8C0C88-A59D-964C-B469-D57F9197F88D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65538" name="Rectangle 1"/>
          <p:cNvSpPr>
            <a:spLocks/>
          </p:cNvSpPr>
          <p:nvPr/>
        </p:nvSpPr>
        <p:spPr bwMode="auto">
          <a:xfrm>
            <a:off x="348781" y="339569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err="1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Ajuster</a:t>
            </a:r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la masse</a:t>
            </a:r>
            <a:endParaRPr lang="en-US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65539" name="Rectangle 2"/>
          <p:cNvSpPr>
            <a:spLocks/>
          </p:cNvSpPr>
          <p:nvPr/>
        </p:nvSpPr>
        <p:spPr bwMode="auto">
          <a:xfrm>
            <a:off x="-855197" y="2634252"/>
            <a:ext cx="630078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La première </a:t>
            </a:r>
            <a:r>
              <a:rPr lang="en-US" sz="3200" dirty="0" err="1">
                <a:latin typeface="Times New Roman"/>
                <a:ea typeface="ＭＳ Ｐゴシック" charset="0"/>
                <a:cs typeface="Times New Roman"/>
              </a:rPr>
              <a:t>é</a:t>
            </a:r>
            <a:r>
              <a:rPr lang="en-US" sz="3200" dirty="0" err="1" smtClean="0">
                <a:latin typeface="Times New Roman"/>
                <a:ea typeface="ＭＳ Ｐゴシック" charset="0"/>
                <a:cs typeface="Times New Roman"/>
              </a:rPr>
              <a:t>tape</a:t>
            </a:r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200" dirty="0" err="1" smtClean="0">
                <a:latin typeface="Times New Roman"/>
                <a:ea typeface="ＭＳ Ｐゴシック" charset="0"/>
                <a:cs typeface="Times New Roman"/>
              </a:rPr>
              <a:t>est</a:t>
            </a:r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 </a:t>
            </a:r>
          </a:p>
          <a:p>
            <a:pPr algn="ctr"/>
            <a:r>
              <a:rPr lang="en-US" sz="3200" dirty="0" err="1" smtClean="0">
                <a:latin typeface="Times New Roman"/>
                <a:ea typeface="ＭＳ Ｐゴシック" charset="0"/>
                <a:cs typeface="Times New Roman"/>
              </a:rPr>
              <a:t>d’ajuster</a:t>
            </a:r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 la masse </a:t>
            </a:r>
          </a:p>
          <a:p>
            <a:pPr algn="ctr"/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pour identifier</a:t>
            </a:r>
          </a:p>
          <a:p>
            <a:pPr algn="ctr"/>
            <a:r>
              <a:rPr lang="en-US" sz="3200" dirty="0" smtClean="0">
                <a:latin typeface="Times New Roman"/>
                <a:ea typeface="ＭＳ Ｐゴシック" charset="0"/>
                <a:cs typeface="Times New Roman"/>
              </a:rPr>
              <a:t> le signal et le bruit de fond</a:t>
            </a:r>
            <a:endParaRPr lang="en-US" sz="3200" dirty="0"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45" y="1989098"/>
            <a:ext cx="3961159" cy="372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8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573AAD-29D7-3546-8ABC-8E872D7452CF}" type="slidenum">
              <a:rPr lang="fr-FR" smtClean="0"/>
              <a:pPr>
                <a:defRPr/>
              </a:pPr>
              <a:t>62</a:t>
            </a:fld>
            <a:endParaRPr lang="fr-FR" dirty="0"/>
          </a:p>
        </p:txBody>
      </p:sp>
      <p:sp>
        <p:nvSpPr>
          <p:cNvPr id="66562" name="Rectangle 1"/>
          <p:cNvSpPr>
            <a:spLocks/>
          </p:cNvSpPr>
          <p:nvPr/>
        </p:nvSpPr>
        <p:spPr bwMode="auto">
          <a:xfrm>
            <a:off x="304600" y="47625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Afficher les distributions des autres variables</a:t>
            </a:r>
            <a:endParaRPr lang="fr-FR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532" y="1856133"/>
            <a:ext cx="3858815" cy="362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/>
          </p:cNvSpPr>
          <p:nvPr/>
        </p:nvSpPr>
        <p:spPr bwMode="auto">
          <a:xfrm>
            <a:off x="355292" y="2351799"/>
            <a:ext cx="3777665" cy="362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fr-FR" sz="3200" dirty="0" smtClean="0">
                <a:latin typeface="Times New Roman"/>
                <a:ea typeface="ＭＳ Ｐゴシック" charset="0"/>
                <a:cs typeface="Times New Roman"/>
              </a:rPr>
              <a:t>Maintenant, vous pouvez estimer les distributions des autres variables du signal et du bruit de fond </a:t>
            </a:r>
            <a:endParaRPr lang="fr-FR" sz="3200" dirty="0"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51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985F56-F2A4-E047-899D-70191F891DC8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67586" name="Rectangle 1"/>
          <p:cNvSpPr>
            <a:spLocks/>
          </p:cNvSpPr>
          <p:nvPr/>
        </p:nvSpPr>
        <p:spPr bwMode="auto">
          <a:xfrm>
            <a:off x="893" y="0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err="1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Afficher</a:t>
            </a:r>
            <a:r>
              <a:rPr lang="en-US" sz="4000" dirty="0" smtClean="0">
                <a:solidFill>
                  <a:srgbClr val="4C48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les distributions</a:t>
            </a:r>
            <a:endParaRPr lang="en-US" sz="4000" dirty="0">
              <a:solidFill>
                <a:srgbClr val="4C48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67587" name="Rectangle 2"/>
          <p:cNvSpPr>
            <a:spLocks/>
          </p:cNvSpPr>
          <p:nvPr/>
        </p:nvSpPr>
        <p:spPr bwMode="auto">
          <a:xfrm>
            <a:off x="457200" y="838986"/>
            <a:ext cx="2368950" cy="272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On fait la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mesure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du temps de vie  du D</a:t>
            </a:r>
            <a:r>
              <a:rPr lang="en-US" sz="3600" baseline="300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0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!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Est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ce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que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votre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resultat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est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en accord avec le PDG?</a:t>
            </a:r>
            <a:endParaRPr lang="en-US" sz="36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505" y="1234874"/>
            <a:ext cx="4801757" cy="451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6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age 3"/>
          <p:cNvSpPr/>
          <p:nvPr/>
        </p:nvSpPr>
        <p:spPr>
          <a:xfrm>
            <a:off x="6841900" y="6031083"/>
            <a:ext cx="1171490" cy="42749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6E9A45-EB44-3944-8AD1-2860B754005A}" type="slidenum">
              <a:rPr lang="en-US"/>
              <a:pPr>
                <a:defRPr/>
              </a:pPr>
              <a:t>64</a:t>
            </a:fld>
            <a:endParaRPr lang="en-US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52525"/>
            <a:ext cx="484257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Line 3"/>
          <p:cNvSpPr>
            <a:spLocks noChangeShapeType="1"/>
          </p:cNvSpPr>
          <p:nvPr/>
        </p:nvSpPr>
        <p:spPr bwMode="auto">
          <a:xfrm flipH="1">
            <a:off x="4929188" y="3914775"/>
            <a:ext cx="3235226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6325" name="Rectangle 4"/>
          <p:cNvSpPr>
            <a:spLocks/>
          </p:cNvSpPr>
          <p:nvPr/>
        </p:nvSpPr>
        <p:spPr bwMode="auto">
          <a:xfrm>
            <a:off x="7708106" y="4057650"/>
            <a:ext cx="798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 err="1" smtClean="0">
                <a:ea typeface="ＭＳ Ｐゴシック" charset="0"/>
                <a:cs typeface="ＭＳ Ｐゴシック" charset="0"/>
              </a:rPr>
              <a:t>Faisceau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6326" name="Line 5"/>
          <p:cNvSpPr>
            <a:spLocks noChangeShapeType="1"/>
          </p:cNvSpPr>
          <p:nvPr/>
        </p:nvSpPr>
        <p:spPr bwMode="auto">
          <a:xfrm>
            <a:off x="7950994" y="2861073"/>
            <a:ext cx="0" cy="1072753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6327" name="Rectangle 6"/>
          <p:cNvSpPr>
            <a:spLocks/>
          </p:cNvSpPr>
          <p:nvPr/>
        </p:nvSpPr>
        <p:spPr bwMode="auto">
          <a:xfrm>
            <a:off x="6970514" y="2457450"/>
            <a:ext cx="101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Transverse</a:t>
            </a:r>
          </a:p>
        </p:txBody>
      </p:sp>
      <p:sp>
        <p:nvSpPr>
          <p:cNvPr id="56328" name="Rectangle 7"/>
          <p:cNvSpPr>
            <a:spLocks/>
          </p:cNvSpPr>
          <p:nvPr/>
        </p:nvSpPr>
        <p:spPr bwMode="auto">
          <a:xfrm>
            <a:off x="3322737" y="5981700"/>
            <a:ext cx="23612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dirty="0" err="1">
                <a:ea typeface="ＭＳ Ｐゴシック" charset="0"/>
                <a:cs typeface="ＭＳ Ｐゴシック" charset="0"/>
              </a:rPr>
              <a:t>p</a:t>
            </a:r>
            <a:r>
              <a:rPr lang="en-US" baseline="-6000" dirty="0" err="1">
                <a:ea typeface="ＭＳ Ｐゴシック" charset="0"/>
                <a:cs typeface="ＭＳ Ｐゴシック" charset="0"/>
              </a:rPr>
              <a:t>T</a:t>
            </a:r>
            <a:r>
              <a:rPr lang="en-US" dirty="0">
                <a:ea typeface="ＭＳ Ｐゴシック" charset="0"/>
                <a:cs typeface="ＭＳ Ｐゴシック" charset="0"/>
              </a:rPr>
              <a:t> =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impulsion transverse</a:t>
            </a:r>
          </a:p>
          <a:p>
            <a:r>
              <a:rPr lang="en-US" dirty="0" smtClean="0">
                <a:ea typeface="ＭＳ Ｐゴシック" charset="0"/>
                <a:cs typeface="ＭＳ Ｐゴシック" charset="0"/>
              </a:rPr>
              <a:t>E</a:t>
            </a:r>
            <a:r>
              <a:rPr lang="en-US" baseline="-6000" dirty="0" smtClean="0">
                <a:ea typeface="ＭＳ Ｐゴシック" charset="0"/>
                <a:cs typeface="ＭＳ Ｐゴシック" charset="0"/>
              </a:rPr>
              <a:t>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=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energie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transverse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LHCb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@ LHC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6881837" y="6031083"/>
                <a:ext cx="10576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r>
                        <a:rPr lang="fr-FR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837" y="6031083"/>
                <a:ext cx="1057619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22951" r="-21387" b="-49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08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8B3A78-C177-534D-A4B5-24C151F10B84}" type="slidenum">
              <a:rPr lang="en-US"/>
              <a:pPr>
                <a:defRPr/>
              </a:pPr>
              <a:t>65</a:t>
            </a:fld>
            <a:endParaRPr lang="en-US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52525"/>
            <a:ext cx="484257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Line 3"/>
          <p:cNvSpPr>
            <a:spLocks noChangeShapeType="1"/>
          </p:cNvSpPr>
          <p:nvPr/>
        </p:nvSpPr>
        <p:spPr bwMode="auto">
          <a:xfrm flipH="1">
            <a:off x="4929188" y="3914775"/>
            <a:ext cx="3235226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7349" name="Rectangle 4"/>
          <p:cNvSpPr>
            <a:spLocks/>
          </p:cNvSpPr>
          <p:nvPr/>
        </p:nvSpPr>
        <p:spPr bwMode="auto">
          <a:xfrm>
            <a:off x="7708106" y="4057650"/>
            <a:ext cx="535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Beam</a:t>
            </a:r>
          </a:p>
        </p:txBody>
      </p:sp>
      <p:sp>
        <p:nvSpPr>
          <p:cNvPr id="57350" name="Line 5"/>
          <p:cNvSpPr>
            <a:spLocks noChangeShapeType="1"/>
          </p:cNvSpPr>
          <p:nvPr/>
        </p:nvSpPr>
        <p:spPr bwMode="auto">
          <a:xfrm>
            <a:off x="7950994" y="2861073"/>
            <a:ext cx="0" cy="1072753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7351" name="Rectangle 6"/>
          <p:cNvSpPr>
            <a:spLocks/>
          </p:cNvSpPr>
          <p:nvPr/>
        </p:nvSpPr>
        <p:spPr bwMode="auto">
          <a:xfrm>
            <a:off x="6970514" y="2457450"/>
            <a:ext cx="101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Transverse</a:t>
            </a:r>
          </a:p>
        </p:txBody>
      </p:sp>
      <p:sp>
        <p:nvSpPr>
          <p:cNvPr id="57353" name="Line 8"/>
          <p:cNvSpPr>
            <a:spLocks noChangeShapeType="1"/>
          </p:cNvSpPr>
          <p:nvPr/>
        </p:nvSpPr>
        <p:spPr bwMode="auto">
          <a:xfrm rot="10800000">
            <a:off x="2736056" y="3943350"/>
            <a:ext cx="2293144" cy="381000"/>
          </a:xfrm>
          <a:prstGeom prst="line">
            <a:avLst/>
          </a:prstGeom>
          <a:noFill/>
          <a:ln w="50800">
            <a:solidFill>
              <a:srgbClr val="7F0007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7354" name="Rectangle 9"/>
          <p:cNvSpPr>
            <a:spLocks/>
          </p:cNvSpPr>
          <p:nvPr/>
        </p:nvSpPr>
        <p:spPr bwMode="auto">
          <a:xfrm>
            <a:off x="433983" y="1524000"/>
            <a:ext cx="153888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  ELECTRONS</a:t>
            </a:r>
          </a:p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PHOTONS</a:t>
            </a:r>
          </a:p>
        </p:txBody>
      </p:sp>
      <p:sp>
        <p:nvSpPr>
          <p:cNvPr id="12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LHCb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@ LHC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66441" y="5987018"/>
            <a:ext cx="859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Chaque particule dépose son énergie dans les différents sous-détecteurs.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8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30496C-C198-7D4E-97C2-4262169D55F8}" type="slidenum">
              <a:rPr lang="en-US"/>
              <a:pPr>
                <a:defRPr/>
              </a:pPr>
              <a:t>66</a:t>
            </a:fld>
            <a:endParaRPr lang="en-US"/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52525"/>
            <a:ext cx="484257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Line 3"/>
          <p:cNvSpPr>
            <a:spLocks noChangeShapeType="1"/>
          </p:cNvSpPr>
          <p:nvPr/>
        </p:nvSpPr>
        <p:spPr bwMode="auto">
          <a:xfrm flipH="1">
            <a:off x="4929188" y="3914775"/>
            <a:ext cx="3235226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8373" name="Rectangle 4"/>
          <p:cNvSpPr>
            <a:spLocks/>
          </p:cNvSpPr>
          <p:nvPr/>
        </p:nvSpPr>
        <p:spPr bwMode="auto">
          <a:xfrm>
            <a:off x="7708106" y="4057650"/>
            <a:ext cx="535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Beam</a:t>
            </a:r>
          </a:p>
        </p:txBody>
      </p:sp>
      <p:sp>
        <p:nvSpPr>
          <p:cNvPr id="58374" name="Line 5"/>
          <p:cNvSpPr>
            <a:spLocks noChangeShapeType="1"/>
          </p:cNvSpPr>
          <p:nvPr/>
        </p:nvSpPr>
        <p:spPr bwMode="auto">
          <a:xfrm>
            <a:off x="7950994" y="2861073"/>
            <a:ext cx="0" cy="1072753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8375" name="Rectangle 6"/>
          <p:cNvSpPr>
            <a:spLocks/>
          </p:cNvSpPr>
          <p:nvPr/>
        </p:nvSpPr>
        <p:spPr bwMode="auto">
          <a:xfrm>
            <a:off x="6970514" y="2457450"/>
            <a:ext cx="101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Transverse</a:t>
            </a:r>
          </a:p>
        </p:txBody>
      </p:sp>
      <p:sp>
        <p:nvSpPr>
          <p:cNvPr id="58377" name="Line 8"/>
          <p:cNvSpPr>
            <a:spLocks noChangeShapeType="1"/>
          </p:cNvSpPr>
          <p:nvPr/>
        </p:nvSpPr>
        <p:spPr bwMode="auto">
          <a:xfrm rot="10800000">
            <a:off x="2736056" y="3943350"/>
            <a:ext cx="2293144" cy="381000"/>
          </a:xfrm>
          <a:prstGeom prst="line">
            <a:avLst/>
          </a:prstGeom>
          <a:noFill/>
          <a:ln w="50800">
            <a:solidFill>
              <a:srgbClr val="7F0007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8378" name="Rectangle 9"/>
          <p:cNvSpPr>
            <a:spLocks/>
          </p:cNvSpPr>
          <p:nvPr/>
        </p:nvSpPr>
        <p:spPr bwMode="auto">
          <a:xfrm>
            <a:off x="433983" y="1524000"/>
            <a:ext cx="15388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  ELECTRONS</a:t>
            </a:r>
          </a:p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PHOTONS</a:t>
            </a:r>
          </a:p>
          <a:p>
            <a:pP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FF8E2C"/>
                </a:solidFill>
                <a:ea typeface="ＭＳ Ｐゴシック" charset="0"/>
                <a:cs typeface="ＭＳ Ｐゴシック" charset="0"/>
              </a:rPr>
              <a:t>  HADRONS</a:t>
            </a:r>
          </a:p>
        </p:txBody>
      </p:sp>
      <p:sp>
        <p:nvSpPr>
          <p:cNvPr id="58379" name="Line 10"/>
          <p:cNvSpPr>
            <a:spLocks noChangeShapeType="1"/>
          </p:cNvSpPr>
          <p:nvPr/>
        </p:nvSpPr>
        <p:spPr bwMode="auto">
          <a:xfrm flipH="1">
            <a:off x="2736056" y="3381375"/>
            <a:ext cx="2586038" cy="561975"/>
          </a:xfrm>
          <a:prstGeom prst="line">
            <a:avLst/>
          </a:prstGeom>
          <a:noFill/>
          <a:ln w="50800">
            <a:solidFill>
              <a:srgbClr val="FF8E2C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3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LHCb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@ LHC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66441" y="5987018"/>
            <a:ext cx="859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Chaque particule dépose son énergie dans les différents sous-détecteurs.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244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824986-953C-D747-A1C9-F24767213E62}" type="slidenum">
              <a:rPr lang="en-US"/>
              <a:pPr>
                <a:defRPr/>
              </a:pPr>
              <a:t>67</a:t>
            </a:fld>
            <a:endParaRPr lang="en-US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52525"/>
            <a:ext cx="4842570" cy="4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Line 3"/>
          <p:cNvSpPr>
            <a:spLocks noChangeShapeType="1"/>
          </p:cNvSpPr>
          <p:nvPr/>
        </p:nvSpPr>
        <p:spPr bwMode="auto">
          <a:xfrm flipH="1">
            <a:off x="4929188" y="3914775"/>
            <a:ext cx="3235226" cy="0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9397" name="Rectangle 4"/>
          <p:cNvSpPr>
            <a:spLocks/>
          </p:cNvSpPr>
          <p:nvPr/>
        </p:nvSpPr>
        <p:spPr bwMode="auto">
          <a:xfrm>
            <a:off x="7708106" y="4057650"/>
            <a:ext cx="535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Beam</a:t>
            </a:r>
          </a:p>
        </p:txBody>
      </p:sp>
      <p:sp>
        <p:nvSpPr>
          <p:cNvPr id="59398" name="Line 5"/>
          <p:cNvSpPr>
            <a:spLocks noChangeShapeType="1"/>
          </p:cNvSpPr>
          <p:nvPr/>
        </p:nvSpPr>
        <p:spPr bwMode="auto">
          <a:xfrm>
            <a:off x="7950994" y="2861073"/>
            <a:ext cx="0" cy="1072753"/>
          </a:xfrm>
          <a:prstGeom prst="line">
            <a:avLst/>
          </a:prstGeom>
          <a:noFill/>
          <a:ln w="635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9399" name="Rectangle 6"/>
          <p:cNvSpPr>
            <a:spLocks/>
          </p:cNvSpPr>
          <p:nvPr/>
        </p:nvSpPr>
        <p:spPr bwMode="auto">
          <a:xfrm>
            <a:off x="6970514" y="2457450"/>
            <a:ext cx="10198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Transverse</a:t>
            </a:r>
          </a:p>
        </p:txBody>
      </p:sp>
      <p:sp>
        <p:nvSpPr>
          <p:cNvPr id="59401" name="Line 8"/>
          <p:cNvSpPr>
            <a:spLocks noChangeShapeType="1"/>
          </p:cNvSpPr>
          <p:nvPr/>
        </p:nvSpPr>
        <p:spPr bwMode="auto">
          <a:xfrm rot="10800000">
            <a:off x="2736056" y="3943350"/>
            <a:ext cx="2293144" cy="381000"/>
          </a:xfrm>
          <a:prstGeom prst="line">
            <a:avLst/>
          </a:prstGeom>
          <a:noFill/>
          <a:ln w="50800">
            <a:solidFill>
              <a:srgbClr val="7F0007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9402" name="Rectangle 9"/>
          <p:cNvSpPr>
            <a:spLocks/>
          </p:cNvSpPr>
          <p:nvPr/>
        </p:nvSpPr>
        <p:spPr bwMode="auto">
          <a:xfrm>
            <a:off x="433983" y="1524000"/>
            <a:ext cx="153888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  ELECTRONS</a:t>
            </a:r>
          </a:p>
          <a:p>
            <a:pPr>
              <a:buClr>
                <a:srgbClr val="7F0007"/>
              </a:buCl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7F0007"/>
                </a:solidFill>
                <a:ea typeface="ＭＳ Ｐゴシック" charset="0"/>
                <a:cs typeface="ＭＳ Ｐゴシック" charset="0"/>
              </a:rPr>
              <a:t>  PHOTONS</a:t>
            </a:r>
          </a:p>
          <a:p>
            <a:pP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FF8E2C"/>
                </a:solidFill>
                <a:ea typeface="ＭＳ Ｐゴシック" charset="0"/>
                <a:cs typeface="ＭＳ Ｐゴシック" charset="0"/>
              </a:rPr>
              <a:t>  HADRONS</a:t>
            </a:r>
          </a:p>
          <a:p>
            <a:pPr>
              <a:buSzPct val="125000"/>
              <a:buFont typeface="Zapf Dingbats" charset="0"/>
              <a:buChar char="➡"/>
            </a:pPr>
            <a:r>
              <a:rPr lang="en-US">
                <a:solidFill>
                  <a:srgbClr val="080774"/>
                </a:solidFill>
                <a:ea typeface="ＭＳ Ｐゴシック" charset="0"/>
                <a:cs typeface="ＭＳ Ｐゴシック" charset="0"/>
              </a:rPr>
              <a:t>MUONS</a:t>
            </a:r>
          </a:p>
        </p:txBody>
      </p:sp>
      <p:sp>
        <p:nvSpPr>
          <p:cNvPr id="59403" name="Line 10"/>
          <p:cNvSpPr>
            <a:spLocks noChangeShapeType="1"/>
          </p:cNvSpPr>
          <p:nvPr/>
        </p:nvSpPr>
        <p:spPr bwMode="auto">
          <a:xfrm flipH="1">
            <a:off x="2736056" y="3381375"/>
            <a:ext cx="2586038" cy="561975"/>
          </a:xfrm>
          <a:prstGeom prst="line">
            <a:avLst/>
          </a:prstGeom>
          <a:noFill/>
          <a:ln w="50800">
            <a:solidFill>
              <a:srgbClr val="FF8E2C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9404" name="Line 11"/>
          <p:cNvSpPr>
            <a:spLocks noChangeShapeType="1"/>
          </p:cNvSpPr>
          <p:nvPr/>
        </p:nvSpPr>
        <p:spPr bwMode="auto">
          <a:xfrm flipH="1">
            <a:off x="2736056" y="3486150"/>
            <a:ext cx="4993481" cy="457200"/>
          </a:xfrm>
          <a:prstGeom prst="line">
            <a:avLst/>
          </a:prstGeom>
          <a:noFill/>
          <a:ln w="50800">
            <a:solidFill>
              <a:srgbClr val="080774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4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fr-FR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LHCb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@ LHC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6441" y="5987018"/>
            <a:ext cx="859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Chaque particule dépose son énergie dans les différents sous-détecteurs.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4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573A51-9D08-6048-AF93-885E1ABE78FE}" type="slidenum">
              <a:rPr lang="en-US"/>
              <a:pPr>
                <a:defRPr/>
              </a:pPr>
              <a:t>68</a:t>
            </a:fld>
            <a:endParaRPr lang="en-US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952500"/>
            <a:ext cx="6493669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4"/>
          <p:cNvSpPr>
            <a:spLocks/>
          </p:cNvSpPr>
          <p:nvPr/>
        </p:nvSpPr>
        <p:spPr bwMode="auto">
          <a:xfrm>
            <a:off x="5614988" y="3695700"/>
            <a:ext cx="2107406" cy="457200"/>
          </a:xfrm>
          <a:prstGeom prst="rect">
            <a:avLst/>
          </a:prstGeom>
          <a:noFill/>
          <a:ln w="50800">
            <a:solidFill>
              <a:srgbClr val="B3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7654" name="Rectangle 5"/>
          <p:cNvSpPr>
            <a:spLocks/>
          </p:cNvSpPr>
          <p:nvPr/>
        </p:nvSpPr>
        <p:spPr bwMode="auto">
          <a:xfrm>
            <a:off x="5614988" y="2343150"/>
            <a:ext cx="2107406" cy="457200"/>
          </a:xfrm>
          <a:prstGeom prst="rect">
            <a:avLst/>
          </a:prstGeom>
          <a:noFill/>
          <a:ln w="50800">
            <a:solidFill>
              <a:srgbClr val="0294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27655" name="Rectangle 6"/>
          <p:cNvSpPr>
            <a:spLocks/>
          </p:cNvSpPr>
          <p:nvPr/>
        </p:nvSpPr>
        <p:spPr bwMode="auto">
          <a:xfrm>
            <a:off x="348258" y="5848350"/>
            <a:ext cx="843676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dirty="0" smtClean="0">
                <a:ea typeface="ＭＳ Ｐゴシック" charset="0"/>
                <a:cs typeface="ＭＳ Ｐゴシック" charset="0"/>
              </a:rPr>
              <a:t>Les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durées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de vie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sont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très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variées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: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vous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allez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en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mesurez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une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particulièrement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petite..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Combien</a:t>
            </a:r>
            <a:r>
              <a:rPr lang="en-US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de temps </a:t>
            </a:r>
            <a:r>
              <a:rPr lang="en-US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vit</a:t>
            </a:r>
            <a:r>
              <a:rPr lang="en-US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</a:t>
            </a:r>
            <a:r>
              <a:rPr lang="en-US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une</a:t>
            </a:r>
            <a:r>
              <a:rPr lang="en-US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 </a:t>
            </a:r>
            <a:r>
              <a:rPr lang="en-US" sz="4000" dirty="0" err="1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particule</a:t>
            </a:r>
            <a:r>
              <a:rPr lang="en-US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?</a:t>
            </a:r>
            <a:endParaRPr lang="en-US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C2E8B0-CAB3-9444-A588-E030CB2F6E14}" type="slidenum">
              <a:rPr lang="en-US"/>
              <a:pPr>
                <a:defRPr/>
              </a:pPr>
              <a:t>7</a:t>
            </a:fld>
            <a:endParaRPr lang="en-US"/>
          </a:p>
        </p:txBody>
      </p:sp>
      <p:pic>
        <p:nvPicPr>
          <p:cNvPr id="53251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7" y="5885260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5915025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3" name="Group 12"/>
          <p:cNvGrpSpPr>
            <a:grpSpLocks/>
          </p:cNvGrpSpPr>
          <p:nvPr/>
        </p:nvGrpSpPr>
        <p:grpSpPr bwMode="auto">
          <a:xfrm>
            <a:off x="407194" y="1743075"/>
            <a:ext cx="3629025" cy="2800350"/>
            <a:chOff x="0" y="0"/>
            <a:chExt cx="4064" cy="2352"/>
          </a:xfrm>
        </p:grpSpPr>
        <p:sp>
          <p:nvSpPr>
            <p:cNvPr id="53263" name="Oval 4"/>
            <p:cNvSpPr>
              <a:spLocks/>
            </p:cNvSpPr>
            <p:nvPr/>
          </p:nvSpPr>
          <p:spPr bwMode="auto">
            <a:xfrm>
              <a:off x="2632" y="624"/>
              <a:ext cx="1157" cy="1107"/>
            </a:xfrm>
            <a:prstGeom prst="ellipse">
              <a:avLst/>
            </a:prstGeom>
            <a:solidFill>
              <a:srgbClr val="1106A3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4" name="Oval 5"/>
            <p:cNvSpPr>
              <a:spLocks/>
            </p:cNvSpPr>
            <p:nvPr/>
          </p:nvSpPr>
          <p:spPr bwMode="auto">
            <a:xfrm>
              <a:off x="1448" y="624"/>
              <a:ext cx="1157" cy="1107"/>
            </a:xfrm>
            <a:prstGeom prst="ellipse">
              <a:avLst/>
            </a:prstGeom>
            <a:solidFill>
              <a:srgbClr val="02941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5" name="Oval 6"/>
            <p:cNvSpPr>
              <a:spLocks/>
            </p:cNvSpPr>
            <p:nvPr/>
          </p:nvSpPr>
          <p:spPr bwMode="auto">
            <a:xfrm>
              <a:off x="0" y="0"/>
              <a:ext cx="4064" cy="235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6" name="Rectangle 7"/>
            <p:cNvSpPr>
              <a:spLocks/>
            </p:cNvSpPr>
            <p:nvPr/>
          </p:nvSpPr>
          <p:spPr bwMode="auto">
            <a:xfrm>
              <a:off x="1682" y="289"/>
              <a:ext cx="6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100">
                  <a:ea typeface="ＭＳ Ｐゴシック" charset="0"/>
                  <a:cs typeface="ＭＳ Ｐゴシック" charset="0"/>
                </a:rPr>
                <a:t>Proton</a:t>
              </a:r>
            </a:p>
          </p:txBody>
        </p:sp>
        <p:sp>
          <p:nvSpPr>
            <p:cNvPr id="53267" name="Oval 8"/>
            <p:cNvSpPr>
              <a:spLocks/>
            </p:cNvSpPr>
            <p:nvPr/>
          </p:nvSpPr>
          <p:spPr bwMode="auto">
            <a:xfrm>
              <a:off x="266" y="612"/>
              <a:ext cx="1157" cy="1108"/>
            </a:xfrm>
            <a:prstGeom prst="ellipse">
              <a:avLst/>
            </a:prstGeom>
            <a:solidFill>
              <a:srgbClr val="EB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8" name="Rectangle 9"/>
            <p:cNvSpPr>
              <a:spLocks/>
            </p:cNvSpPr>
            <p:nvPr/>
          </p:nvSpPr>
          <p:spPr bwMode="auto">
            <a:xfrm>
              <a:off x="386" y="947"/>
              <a:ext cx="92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up</a:t>
              </a:r>
            </a:p>
          </p:txBody>
        </p:sp>
        <p:sp>
          <p:nvSpPr>
            <p:cNvPr id="53269" name="Rectangle 10"/>
            <p:cNvSpPr>
              <a:spLocks/>
            </p:cNvSpPr>
            <p:nvPr/>
          </p:nvSpPr>
          <p:spPr bwMode="auto">
            <a:xfrm>
              <a:off x="2753" y="952"/>
              <a:ext cx="92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down</a:t>
              </a:r>
            </a:p>
          </p:txBody>
        </p:sp>
        <p:sp>
          <p:nvSpPr>
            <p:cNvPr id="53270" name="Rectangle 11"/>
            <p:cNvSpPr>
              <a:spLocks/>
            </p:cNvSpPr>
            <p:nvPr/>
          </p:nvSpPr>
          <p:spPr bwMode="auto">
            <a:xfrm>
              <a:off x="1569" y="952"/>
              <a:ext cx="92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up</a:t>
              </a:r>
            </a:p>
          </p:txBody>
        </p:sp>
      </p:grpSp>
      <p:grpSp>
        <p:nvGrpSpPr>
          <p:cNvPr id="53254" name="Group 21"/>
          <p:cNvGrpSpPr>
            <a:grpSpLocks/>
          </p:cNvGrpSpPr>
          <p:nvPr/>
        </p:nvGrpSpPr>
        <p:grpSpPr bwMode="auto">
          <a:xfrm>
            <a:off x="4986338" y="1743075"/>
            <a:ext cx="3629025" cy="2800350"/>
            <a:chOff x="0" y="0"/>
            <a:chExt cx="4064" cy="2352"/>
          </a:xfrm>
        </p:grpSpPr>
        <p:sp>
          <p:nvSpPr>
            <p:cNvPr id="53255" name="Oval 13"/>
            <p:cNvSpPr>
              <a:spLocks/>
            </p:cNvSpPr>
            <p:nvPr/>
          </p:nvSpPr>
          <p:spPr bwMode="auto">
            <a:xfrm>
              <a:off x="2632" y="624"/>
              <a:ext cx="1157" cy="1107"/>
            </a:xfrm>
            <a:prstGeom prst="ellipse">
              <a:avLst/>
            </a:prstGeom>
            <a:solidFill>
              <a:srgbClr val="1106A3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56" name="Oval 14"/>
            <p:cNvSpPr>
              <a:spLocks/>
            </p:cNvSpPr>
            <p:nvPr/>
          </p:nvSpPr>
          <p:spPr bwMode="auto">
            <a:xfrm>
              <a:off x="1448" y="624"/>
              <a:ext cx="1157" cy="1107"/>
            </a:xfrm>
            <a:prstGeom prst="ellipse">
              <a:avLst/>
            </a:prstGeom>
            <a:solidFill>
              <a:srgbClr val="02941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57" name="Oval 15"/>
            <p:cNvSpPr>
              <a:spLocks/>
            </p:cNvSpPr>
            <p:nvPr/>
          </p:nvSpPr>
          <p:spPr bwMode="auto">
            <a:xfrm>
              <a:off x="0" y="0"/>
              <a:ext cx="4064" cy="235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58" name="Rectangle 16"/>
            <p:cNvSpPr>
              <a:spLocks/>
            </p:cNvSpPr>
            <p:nvPr/>
          </p:nvSpPr>
          <p:spPr bwMode="auto">
            <a:xfrm>
              <a:off x="1682" y="289"/>
              <a:ext cx="6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100">
                  <a:ea typeface="ＭＳ Ｐゴシック" charset="0"/>
                  <a:cs typeface="ＭＳ Ｐゴシック" charset="0"/>
                </a:rPr>
                <a:t>Proton</a:t>
              </a:r>
            </a:p>
          </p:txBody>
        </p:sp>
        <p:sp>
          <p:nvSpPr>
            <p:cNvPr id="53259" name="Oval 17"/>
            <p:cNvSpPr>
              <a:spLocks/>
            </p:cNvSpPr>
            <p:nvPr/>
          </p:nvSpPr>
          <p:spPr bwMode="auto">
            <a:xfrm>
              <a:off x="266" y="612"/>
              <a:ext cx="1157" cy="1108"/>
            </a:xfrm>
            <a:prstGeom prst="ellipse">
              <a:avLst/>
            </a:prstGeom>
            <a:solidFill>
              <a:srgbClr val="EB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53260" name="Rectangle 18"/>
            <p:cNvSpPr>
              <a:spLocks/>
            </p:cNvSpPr>
            <p:nvPr/>
          </p:nvSpPr>
          <p:spPr bwMode="auto">
            <a:xfrm>
              <a:off x="386" y="947"/>
              <a:ext cx="92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up</a:t>
              </a:r>
            </a:p>
          </p:txBody>
        </p:sp>
        <p:sp>
          <p:nvSpPr>
            <p:cNvPr id="53261" name="Rectangle 19"/>
            <p:cNvSpPr>
              <a:spLocks/>
            </p:cNvSpPr>
            <p:nvPr/>
          </p:nvSpPr>
          <p:spPr bwMode="auto">
            <a:xfrm>
              <a:off x="2753" y="952"/>
              <a:ext cx="92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down</a:t>
              </a:r>
            </a:p>
          </p:txBody>
        </p:sp>
        <p:sp>
          <p:nvSpPr>
            <p:cNvPr id="53262" name="Rectangle 20"/>
            <p:cNvSpPr>
              <a:spLocks/>
            </p:cNvSpPr>
            <p:nvPr/>
          </p:nvSpPr>
          <p:spPr bwMode="auto">
            <a:xfrm>
              <a:off x="1569" y="952"/>
              <a:ext cx="92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3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up</a:t>
              </a:r>
            </a:p>
          </p:txBody>
        </p:sp>
      </p:grpSp>
      <p:sp>
        <p:nvSpPr>
          <p:cNvPr id="24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protons </a:t>
            </a:r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entrent en collision 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…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73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3225DF-E1AB-2340-9F8F-C939E9916729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4275" name="Oval 2"/>
          <p:cNvSpPr>
            <a:spLocks/>
          </p:cNvSpPr>
          <p:nvPr/>
        </p:nvSpPr>
        <p:spPr bwMode="auto">
          <a:xfrm>
            <a:off x="1628775" y="1981200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76" name="Oval 3"/>
          <p:cNvSpPr>
            <a:spLocks/>
          </p:cNvSpPr>
          <p:nvPr/>
        </p:nvSpPr>
        <p:spPr bwMode="auto">
          <a:xfrm>
            <a:off x="3243263" y="246697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77" name="Oval 4"/>
          <p:cNvSpPr>
            <a:spLocks/>
          </p:cNvSpPr>
          <p:nvPr/>
        </p:nvSpPr>
        <p:spPr bwMode="auto">
          <a:xfrm>
            <a:off x="2171700" y="420052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4278" name="Group 7"/>
          <p:cNvGrpSpPr>
            <a:grpSpLocks/>
          </p:cNvGrpSpPr>
          <p:nvPr/>
        </p:nvGrpSpPr>
        <p:grpSpPr bwMode="auto">
          <a:xfrm>
            <a:off x="2503885" y="1194198"/>
            <a:ext cx="1142107" cy="731044"/>
            <a:chOff x="0" y="0"/>
            <a:chExt cx="1279" cy="613"/>
          </a:xfrm>
        </p:grpSpPr>
        <p:sp>
          <p:nvSpPr>
            <p:cNvPr id="54353" name="Freeform 5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54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79" name="Group 10"/>
          <p:cNvGrpSpPr>
            <a:grpSpLocks/>
          </p:cNvGrpSpPr>
          <p:nvPr/>
        </p:nvGrpSpPr>
        <p:grpSpPr bwMode="auto">
          <a:xfrm>
            <a:off x="2503884" y="3533776"/>
            <a:ext cx="1143000" cy="650081"/>
            <a:chOff x="0" y="0"/>
            <a:chExt cx="1280" cy="546"/>
          </a:xfrm>
        </p:grpSpPr>
        <p:sp>
          <p:nvSpPr>
            <p:cNvPr id="54351" name="Freeform 8"/>
            <p:cNvSpPr>
              <a:spLocks/>
            </p:cNvSpPr>
            <p:nvPr/>
          </p:nvSpPr>
          <p:spPr bwMode="auto">
            <a:xfrm rot="-735885">
              <a:off x="57" y="17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52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35885">
              <a:off x="16" y="129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0" name="Group 13"/>
          <p:cNvGrpSpPr>
            <a:grpSpLocks/>
          </p:cNvGrpSpPr>
          <p:nvPr/>
        </p:nvGrpSpPr>
        <p:grpSpPr bwMode="auto">
          <a:xfrm>
            <a:off x="1375172" y="2561035"/>
            <a:ext cx="929581" cy="1329928"/>
            <a:chOff x="0" y="0"/>
            <a:chExt cx="1040" cy="1116"/>
          </a:xfrm>
        </p:grpSpPr>
        <p:sp>
          <p:nvSpPr>
            <p:cNvPr id="54349" name="Freeform 11"/>
            <p:cNvSpPr>
              <a:spLocks/>
            </p:cNvSpPr>
            <p:nvPr/>
          </p:nvSpPr>
          <p:spPr bwMode="auto">
            <a:xfrm rot="-2890789">
              <a:off x="-62" y="458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50" name="Picture 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9210">
              <a:off x="380" y="-65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1" name="Group 16"/>
          <p:cNvGrpSpPr>
            <a:grpSpLocks/>
          </p:cNvGrpSpPr>
          <p:nvPr/>
        </p:nvGrpSpPr>
        <p:grpSpPr bwMode="auto">
          <a:xfrm>
            <a:off x="2127052" y="2921794"/>
            <a:ext cx="1142107" cy="731044"/>
            <a:chOff x="0" y="0"/>
            <a:chExt cx="1279" cy="613"/>
          </a:xfrm>
        </p:grpSpPr>
        <p:sp>
          <p:nvSpPr>
            <p:cNvPr id="54347" name="Freeform 14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8" name="Picture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2" name="Group 19"/>
          <p:cNvGrpSpPr>
            <a:grpSpLocks/>
          </p:cNvGrpSpPr>
          <p:nvPr/>
        </p:nvGrpSpPr>
        <p:grpSpPr bwMode="auto">
          <a:xfrm>
            <a:off x="2198489" y="1833563"/>
            <a:ext cx="1147465" cy="723900"/>
            <a:chOff x="0" y="0"/>
            <a:chExt cx="1284" cy="608"/>
          </a:xfrm>
        </p:grpSpPr>
        <p:sp>
          <p:nvSpPr>
            <p:cNvPr id="54345" name="Freeform 17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6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3" name="Group 22"/>
          <p:cNvGrpSpPr>
            <a:grpSpLocks/>
          </p:cNvGrpSpPr>
          <p:nvPr/>
        </p:nvGrpSpPr>
        <p:grpSpPr bwMode="auto">
          <a:xfrm>
            <a:off x="1098352" y="3636169"/>
            <a:ext cx="1140321" cy="721519"/>
            <a:chOff x="0" y="0"/>
            <a:chExt cx="1277" cy="606"/>
          </a:xfrm>
        </p:grpSpPr>
        <p:sp>
          <p:nvSpPr>
            <p:cNvPr id="54343" name="Freeform 20"/>
            <p:cNvSpPr>
              <a:spLocks/>
            </p:cNvSpPr>
            <p:nvPr/>
          </p:nvSpPr>
          <p:spPr bwMode="auto">
            <a:xfrm rot="938535">
              <a:off x="54" y="202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4" name="Picture 2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3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4" name="Group 25"/>
          <p:cNvGrpSpPr>
            <a:grpSpLocks/>
          </p:cNvGrpSpPr>
          <p:nvPr/>
        </p:nvGrpSpPr>
        <p:grpSpPr bwMode="auto">
          <a:xfrm>
            <a:off x="2857500" y="3990976"/>
            <a:ext cx="851000" cy="1403747"/>
            <a:chOff x="0" y="0"/>
            <a:chExt cx="953" cy="1178"/>
          </a:xfrm>
        </p:grpSpPr>
        <p:sp>
          <p:nvSpPr>
            <p:cNvPr id="54341" name="Freeform 23"/>
            <p:cNvSpPr>
              <a:spLocks/>
            </p:cNvSpPr>
            <p:nvPr/>
          </p:nvSpPr>
          <p:spPr bwMode="auto">
            <a:xfrm rot="-3267738">
              <a:off x="-106" y="48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2" name="Picture 2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260">
              <a:off x="336" y="-34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5" name="Group 28"/>
          <p:cNvGrpSpPr>
            <a:grpSpLocks/>
          </p:cNvGrpSpPr>
          <p:nvPr/>
        </p:nvGrpSpPr>
        <p:grpSpPr bwMode="auto">
          <a:xfrm>
            <a:off x="870645" y="1309688"/>
            <a:ext cx="809030" cy="1432322"/>
            <a:chOff x="0" y="0"/>
            <a:chExt cx="906" cy="1203"/>
          </a:xfrm>
        </p:grpSpPr>
        <p:sp>
          <p:nvSpPr>
            <p:cNvPr id="54339" name="Freeform 26"/>
            <p:cNvSpPr>
              <a:spLocks/>
            </p:cNvSpPr>
            <p:nvPr/>
          </p:nvSpPr>
          <p:spPr bwMode="auto">
            <a:xfrm rot="-3451728">
              <a:off x="-130" y="500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40" name="Picture 2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8271">
              <a:off x="313" y="-22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86" name="Group 31"/>
          <p:cNvGrpSpPr>
            <a:grpSpLocks/>
          </p:cNvGrpSpPr>
          <p:nvPr/>
        </p:nvGrpSpPr>
        <p:grpSpPr bwMode="auto">
          <a:xfrm>
            <a:off x="1091208" y="4605338"/>
            <a:ext cx="1147465" cy="723900"/>
            <a:chOff x="0" y="0"/>
            <a:chExt cx="1284" cy="608"/>
          </a:xfrm>
        </p:grpSpPr>
        <p:sp>
          <p:nvSpPr>
            <p:cNvPr id="54337" name="Freeform 29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8" name="Picture 3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87" name="Oval 32"/>
          <p:cNvSpPr>
            <a:spLocks/>
          </p:cNvSpPr>
          <p:nvPr/>
        </p:nvSpPr>
        <p:spPr bwMode="auto">
          <a:xfrm>
            <a:off x="1900238" y="31718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88" name="Oval 33"/>
          <p:cNvSpPr>
            <a:spLocks/>
          </p:cNvSpPr>
          <p:nvPr/>
        </p:nvSpPr>
        <p:spPr bwMode="auto">
          <a:xfrm>
            <a:off x="2193131" y="361950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89" name="Oval 34"/>
          <p:cNvSpPr>
            <a:spLocks/>
          </p:cNvSpPr>
          <p:nvPr/>
        </p:nvSpPr>
        <p:spPr bwMode="auto">
          <a:xfrm>
            <a:off x="2300288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0" name="Oval 35"/>
          <p:cNvSpPr>
            <a:spLocks/>
          </p:cNvSpPr>
          <p:nvPr/>
        </p:nvSpPr>
        <p:spPr bwMode="auto">
          <a:xfrm>
            <a:off x="2807494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1" name="Oval 36"/>
          <p:cNvSpPr>
            <a:spLocks/>
          </p:cNvSpPr>
          <p:nvPr/>
        </p:nvSpPr>
        <p:spPr bwMode="auto">
          <a:xfrm>
            <a:off x="3193256" y="3905250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2" name="Oval 37"/>
          <p:cNvSpPr>
            <a:spLocks/>
          </p:cNvSpPr>
          <p:nvPr/>
        </p:nvSpPr>
        <p:spPr bwMode="auto">
          <a:xfrm>
            <a:off x="3550444" y="3562350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3" name="Oval 38"/>
          <p:cNvSpPr>
            <a:spLocks/>
          </p:cNvSpPr>
          <p:nvPr/>
        </p:nvSpPr>
        <p:spPr bwMode="auto">
          <a:xfrm rot="-10455006">
            <a:off x="6983909" y="3993356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4" name="Oval 39"/>
          <p:cNvSpPr>
            <a:spLocks/>
          </p:cNvSpPr>
          <p:nvPr/>
        </p:nvSpPr>
        <p:spPr bwMode="auto">
          <a:xfrm rot="-10455006">
            <a:off x="5414070" y="329446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295" name="Oval 40"/>
          <p:cNvSpPr>
            <a:spLocks/>
          </p:cNvSpPr>
          <p:nvPr/>
        </p:nvSpPr>
        <p:spPr bwMode="auto">
          <a:xfrm rot="-10455006">
            <a:off x="6609755" y="171331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4296" name="Group 43"/>
          <p:cNvGrpSpPr>
            <a:grpSpLocks/>
          </p:cNvGrpSpPr>
          <p:nvPr/>
        </p:nvGrpSpPr>
        <p:grpSpPr bwMode="auto">
          <a:xfrm>
            <a:off x="5463183" y="4535091"/>
            <a:ext cx="1131392" cy="862013"/>
            <a:chOff x="0" y="0"/>
            <a:chExt cx="1267" cy="723"/>
          </a:xfrm>
        </p:grpSpPr>
        <p:sp>
          <p:nvSpPr>
            <p:cNvPr id="54335" name="Freeform 41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6" name="Picture 4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97" name="Group 46"/>
          <p:cNvGrpSpPr>
            <a:grpSpLocks/>
          </p:cNvGrpSpPr>
          <p:nvPr/>
        </p:nvGrpSpPr>
        <p:grpSpPr bwMode="auto">
          <a:xfrm>
            <a:off x="5623024" y="2436019"/>
            <a:ext cx="1142107" cy="501254"/>
            <a:chOff x="0" y="0"/>
            <a:chExt cx="1279" cy="420"/>
          </a:xfrm>
        </p:grpSpPr>
        <p:sp>
          <p:nvSpPr>
            <p:cNvPr id="54333" name="Freeform 44"/>
            <p:cNvSpPr>
              <a:spLocks/>
            </p:cNvSpPr>
            <p:nvPr/>
          </p:nvSpPr>
          <p:spPr bwMode="auto">
            <a:xfrm rot="10409108">
              <a:off x="59" y="109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4" name="Picture 45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90892">
              <a:off x="11" y="70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98" name="Group 49"/>
          <p:cNvGrpSpPr>
            <a:grpSpLocks/>
          </p:cNvGrpSpPr>
          <p:nvPr/>
        </p:nvGrpSpPr>
        <p:grpSpPr bwMode="auto">
          <a:xfrm>
            <a:off x="6883897" y="2861073"/>
            <a:ext cx="991195" cy="1248965"/>
            <a:chOff x="0" y="0"/>
            <a:chExt cx="1110" cy="1048"/>
          </a:xfrm>
        </p:grpSpPr>
        <p:sp>
          <p:nvSpPr>
            <p:cNvPr id="54331" name="Freeform 47"/>
            <p:cNvSpPr>
              <a:spLocks/>
            </p:cNvSpPr>
            <p:nvPr/>
          </p:nvSpPr>
          <p:spPr bwMode="auto">
            <a:xfrm rot="8254203">
              <a:off x="-29" y="424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2" name="Picture 48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45797">
              <a:off x="-68" y="384"/>
              <a:ext cx="124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99" name="Group 52"/>
          <p:cNvGrpSpPr>
            <a:grpSpLocks/>
          </p:cNvGrpSpPr>
          <p:nvPr/>
        </p:nvGrpSpPr>
        <p:grpSpPr bwMode="auto">
          <a:xfrm>
            <a:off x="5969496" y="2878931"/>
            <a:ext cx="1128713" cy="852488"/>
            <a:chOff x="0" y="0"/>
            <a:chExt cx="1264" cy="715"/>
          </a:xfrm>
        </p:grpSpPr>
        <p:sp>
          <p:nvSpPr>
            <p:cNvPr id="54329" name="Freeform 50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30" name="Picture 51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0" name="Group 55"/>
          <p:cNvGrpSpPr>
            <a:grpSpLocks/>
          </p:cNvGrpSpPr>
          <p:nvPr/>
        </p:nvGrpSpPr>
        <p:grpSpPr bwMode="auto">
          <a:xfrm>
            <a:off x="5808762" y="3950494"/>
            <a:ext cx="1131391" cy="860822"/>
            <a:chOff x="0" y="0"/>
            <a:chExt cx="1267" cy="723"/>
          </a:xfrm>
        </p:grpSpPr>
        <p:sp>
          <p:nvSpPr>
            <p:cNvPr id="54327" name="Freeform 53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8" name="Picture 5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1" name="Group 58"/>
          <p:cNvGrpSpPr>
            <a:grpSpLocks/>
          </p:cNvGrpSpPr>
          <p:nvPr/>
        </p:nvGrpSpPr>
        <p:grpSpPr bwMode="auto">
          <a:xfrm>
            <a:off x="7045524" y="2306241"/>
            <a:ext cx="1131392" cy="862013"/>
            <a:chOff x="0" y="0"/>
            <a:chExt cx="1267" cy="723"/>
          </a:xfrm>
        </p:grpSpPr>
        <p:sp>
          <p:nvSpPr>
            <p:cNvPr id="54325" name="Freeform 56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6" name="Picture 57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2" name="Group 61"/>
          <p:cNvGrpSpPr>
            <a:grpSpLocks/>
          </p:cNvGrpSpPr>
          <p:nvPr/>
        </p:nvGrpSpPr>
        <p:grpSpPr bwMode="auto">
          <a:xfrm>
            <a:off x="5589091" y="1160860"/>
            <a:ext cx="928688" cy="1343025"/>
            <a:chOff x="0" y="0"/>
            <a:chExt cx="1039" cy="1127"/>
          </a:xfrm>
        </p:grpSpPr>
        <p:sp>
          <p:nvSpPr>
            <p:cNvPr id="54323" name="Freeform 59"/>
            <p:cNvSpPr>
              <a:spLocks/>
            </p:cNvSpPr>
            <p:nvPr/>
          </p:nvSpPr>
          <p:spPr bwMode="auto">
            <a:xfrm rot="7877256">
              <a:off x="-60" y="46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4" name="Picture 60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77256">
              <a:off x="375" y="-60"/>
              <a:ext cx="288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3" name="Group 64"/>
          <p:cNvGrpSpPr>
            <a:grpSpLocks/>
          </p:cNvGrpSpPr>
          <p:nvPr/>
        </p:nvGrpSpPr>
        <p:grpSpPr bwMode="auto">
          <a:xfrm>
            <a:off x="7408962" y="4073129"/>
            <a:ext cx="885825" cy="1373981"/>
            <a:chOff x="0" y="0"/>
            <a:chExt cx="992" cy="1153"/>
          </a:xfrm>
        </p:grpSpPr>
        <p:sp>
          <p:nvSpPr>
            <p:cNvPr id="54321" name="Freeform 62"/>
            <p:cNvSpPr>
              <a:spLocks/>
            </p:cNvSpPr>
            <p:nvPr/>
          </p:nvSpPr>
          <p:spPr bwMode="auto">
            <a:xfrm rot="7693265">
              <a:off x="-87" y="47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2" name="Picture 63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93264">
              <a:off x="356" y="-47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304" name="Group 67"/>
          <p:cNvGrpSpPr>
            <a:grpSpLocks/>
          </p:cNvGrpSpPr>
          <p:nvPr/>
        </p:nvGrpSpPr>
        <p:grpSpPr bwMode="auto">
          <a:xfrm>
            <a:off x="7118747" y="1348978"/>
            <a:ext cx="1128713" cy="852488"/>
            <a:chOff x="0" y="0"/>
            <a:chExt cx="1264" cy="715"/>
          </a:xfrm>
        </p:grpSpPr>
        <p:sp>
          <p:nvSpPr>
            <p:cNvPr id="54319" name="Freeform 65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4320" name="Picture 66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305" name="Oval 68"/>
          <p:cNvSpPr>
            <a:spLocks/>
          </p:cNvSpPr>
          <p:nvPr/>
        </p:nvSpPr>
        <p:spPr bwMode="auto">
          <a:xfrm rot="-10455006">
            <a:off x="7046417" y="313253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06" name="Oval 69"/>
          <p:cNvSpPr>
            <a:spLocks/>
          </p:cNvSpPr>
          <p:nvPr/>
        </p:nvSpPr>
        <p:spPr bwMode="auto">
          <a:xfrm rot="-10455006">
            <a:off x="6788348" y="264795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07" name="Oval 70"/>
          <p:cNvSpPr>
            <a:spLocks/>
          </p:cNvSpPr>
          <p:nvPr/>
        </p:nvSpPr>
        <p:spPr bwMode="auto">
          <a:xfrm rot="-10455006">
            <a:off x="6522244" y="4747022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08" name="Oval 71"/>
          <p:cNvSpPr>
            <a:spLocks/>
          </p:cNvSpPr>
          <p:nvPr/>
        </p:nvSpPr>
        <p:spPr bwMode="auto">
          <a:xfrm rot="-10455006">
            <a:off x="6017717" y="4679156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09" name="Oval 72"/>
          <p:cNvSpPr>
            <a:spLocks/>
          </p:cNvSpPr>
          <p:nvPr/>
        </p:nvSpPr>
        <p:spPr bwMode="auto">
          <a:xfrm rot="-10455006">
            <a:off x="5815013" y="2230041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4310" name="Oval 73"/>
          <p:cNvSpPr>
            <a:spLocks/>
          </p:cNvSpPr>
          <p:nvPr/>
        </p:nvSpPr>
        <p:spPr bwMode="auto">
          <a:xfrm rot="-10455006">
            <a:off x="5433715" y="2522935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54311" name="Picture 74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7" y="5885260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12" name="Picture 75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5915025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89" name="Group 81"/>
          <p:cNvGrpSpPr>
            <a:grpSpLocks/>
          </p:cNvGrpSpPr>
          <p:nvPr/>
        </p:nvGrpSpPr>
        <p:grpSpPr bwMode="auto">
          <a:xfrm>
            <a:off x="3604022" y="4601767"/>
            <a:ext cx="2081510" cy="2202656"/>
            <a:chOff x="0" y="0"/>
            <a:chExt cx="2330" cy="1850"/>
          </a:xfrm>
        </p:grpSpPr>
        <p:pic>
          <p:nvPicPr>
            <p:cNvPr id="54314" name="Picture 76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1196"/>
              <a:ext cx="64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15" name="Picture 77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246"/>
              <a:ext cx="96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16" name="Picture 78"/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" y="-24"/>
              <a:ext cx="1176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17" name="Picture 79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1176"/>
              <a:ext cx="26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318" name="Picture 80"/>
            <p:cNvPicPr>
              <a:picLocks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" y="1166"/>
              <a:ext cx="1272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protons </a:t>
            </a:r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entrent en collision 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…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1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9A1AC9-5FA0-764A-A19F-6370155C9F33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55299" name="Oval 2"/>
          <p:cNvSpPr>
            <a:spLocks/>
          </p:cNvSpPr>
          <p:nvPr/>
        </p:nvSpPr>
        <p:spPr bwMode="auto">
          <a:xfrm>
            <a:off x="1628775" y="1981200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00" name="Oval 3"/>
          <p:cNvSpPr>
            <a:spLocks/>
          </p:cNvSpPr>
          <p:nvPr/>
        </p:nvSpPr>
        <p:spPr bwMode="auto">
          <a:xfrm>
            <a:off x="3243263" y="246697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01" name="Oval 4"/>
          <p:cNvSpPr>
            <a:spLocks/>
          </p:cNvSpPr>
          <p:nvPr/>
        </p:nvSpPr>
        <p:spPr bwMode="auto">
          <a:xfrm>
            <a:off x="2171700" y="4200525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5302" name="Group 7"/>
          <p:cNvGrpSpPr>
            <a:grpSpLocks/>
          </p:cNvGrpSpPr>
          <p:nvPr/>
        </p:nvGrpSpPr>
        <p:grpSpPr bwMode="auto">
          <a:xfrm>
            <a:off x="2503885" y="1194198"/>
            <a:ext cx="1142107" cy="731044"/>
            <a:chOff x="0" y="0"/>
            <a:chExt cx="1279" cy="613"/>
          </a:xfrm>
        </p:grpSpPr>
        <p:sp>
          <p:nvSpPr>
            <p:cNvPr id="55393" name="Freeform 5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94" name="Picture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3" name="Group 10"/>
          <p:cNvGrpSpPr>
            <a:grpSpLocks/>
          </p:cNvGrpSpPr>
          <p:nvPr/>
        </p:nvGrpSpPr>
        <p:grpSpPr bwMode="auto">
          <a:xfrm>
            <a:off x="2503884" y="3533776"/>
            <a:ext cx="1143000" cy="650081"/>
            <a:chOff x="0" y="0"/>
            <a:chExt cx="1280" cy="546"/>
          </a:xfrm>
        </p:grpSpPr>
        <p:sp>
          <p:nvSpPr>
            <p:cNvPr id="55391" name="Freeform 8"/>
            <p:cNvSpPr>
              <a:spLocks/>
            </p:cNvSpPr>
            <p:nvPr/>
          </p:nvSpPr>
          <p:spPr bwMode="auto">
            <a:xfrm rot="-735885">
              <a:off x="57" y="17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92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35885">
              <a:off x="16" y="129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4" name="Group 13"/>
          <p:cNvGrpSpPr>
            <a:grpSpLocks/>
          </p:cNvGrpSpPr>
          <p:nvPr/>
        </p:nvGrpSpPr>
        <p:grpSpPr bwMode="auto">
          <a:xfrm>
            <a:off x="1375172" y="2561035"/>
            <a:ext cx="929581" cy="1329928"/>
            <a:chOff x="0" y="0"/>
            <a:chExt cx="1040" cy="1116"/>
          </a:xfrm>
        </p:grpSpPr>
        <p:sp>
          <p:nvSpPr>
            <p:cNvPr id="55389" name="Freeform 11"/>
            <p:cNvSpPr>
              <a:spLocks/>
            </p:cNvSpPr>
            <p:nvPr/>
          </p:nvSpPr>
          <p:spPr bwMode="auto">
            <a:xfrm rot="-2890789">
              <a:off x="-62" y="458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90" name="Picture 1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9210">
              <a:off x="380" y="-65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5" name="Group 16"/>
          <p:cNvGrpSpPr>
            <a:grpSpLocks/>
          </p:cNvGrpSpPr>
          <p:nvPr/>
        </p:nvGrpSpPr>
        <p:grpSpPr bwMode="auto">
          <a:xfrm>
            <a:off x="2127052" y="2921794"/>
            <a:ext cx="1142107" cy="731044"/>
            <a:chOff x="0" y="0"/>
            <a:chExt cx="1279" cy="613"/>
          </a:xfrm>
        </p:grpSpPr>
        <p:sp>
          <p:nvSpPr>
            <p:cNvPr id="55387" name="Freeform 14"/>
            <p:cNvSpPr>
              <a:spLocks/>
            </p:cNvSpPr>
            <p:nvPr/>
          </p:nvSpPr>
          <p:spPr bwMode="auto">
            <a:xfrm rot="938535">
              <a:off x="54" y="210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8" name="Picture 1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5" y="162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6" name="Group 19"/>
          <p:cNvGrpSpPr>
            <a:grpSpLocks/>
          </p:cNvGrpSpPr>
          <p:nvPr/>
        </p:nvGrpSpPr>
        <p:grpSpPr bwMode="auto">
          <a:xfrm>
            <a:off x="2198489" y="1833563"/>
            <a:ext cx="1147465" cy="723900"/>
            <a:chOff x="0" y="0"/>
            <a:chExt cx="1284" cy="608"/>
          </a:xfrm>
        </p:grpSpPr>
        <p:sp>
          <p:nvSpPr>
            <p:cNvPr id="55385" name="Freeform 17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6" name="Picture 1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7" name="Group 22"/>
          <p:cNvGrpSpPr>
            <a:grpSpLocks/>
          </p:cNvGrpSpPr>
          <p:nvPr/>
        </p:nvGrpSpPr>
        <p:grpSpPr bwMode="auto">
          <a:xfrm>
            <a:off x="1098352" y="3636169"/>
            <a:ext cx="1140321" cy="721519"/>
            <a:chOff x="0" y="0"/>
            <a:chExt cx="1277" cy="606"/>
          </a:xfrm>
        </p:grpSpPr>
        <p:sp>
          <p:nvSpPr>
            <p:cNvPr id="55383" name="Freeform 20"/>
            <p:cNvSpPr>
              <a:spLocks/>
            </p:cNvSpPr>
            <p:nvPr/>
          </p:nvSpPr>
          <p:spPr bwMode="auto">
            <a:xfrm rot="938535">
              <a:off x="54" y="202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4" name="Picture 2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3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8" name="Group 25"/>
          <p:cNvGrpSpPr>
            <a:grpSpLocks/>
          </p:cNvGrpSpPr>
          <p:nvPr/>
        </p:nvGrpSpPr>
        <p:grpSpPr bwMode="auto">
          <a:xfrm>
            <a:off x="2857500" y="3990976"/>
            <a:ext cx="851000" cy="1403747"/>
            <a:chOff x="0" y="0"/>
            <a:chExt cx="953" cy="1178"/>
          </a:xfrm>
        </p:grpSpPr>
        <p:sp>
          <p:nvSpPr>
            <p:cNvPr id="55381" name="Freeform 23"/>
            <p:cNvSpPr>
              <a:spLocks/>
            </p:cNvSpPr>
            <p:nvPr/>
          </p:nvSpPr>
          <p:spPr bwMode="auto">
            <a:xfrm rot="-3267738">
              <a:off x="-106" y="487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2" name="Picture 2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260">
              <a:off x="336" y="-34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9" name="Group 28"/>
          <p:cNvGrpSpPr>
            <a:grpSpLocks/>
          </p:cNvGrpSpPr>
          <p:nvPr/>
        </p:nvGrpSpPr>
        <p:grpSpPr bwMode="auto">
          <a:xfrm>
            <a:off x="870645" y="1309688"/>
            <a:ext cx="809030" cy="1432322"/>
            <a:chOff x="0" y="0"/>
            <a:chExt cx="906" cy="1203"/>
          </a:xfrm>
        </p:grpSpPr>
        <p:sp>
          <p:nvSpPr>
            <p:cNvPr id="55379" name="Freeform 26"/>
            <p:cNvSpPr>
              <a:spLocks/>
            </p:cNvSpPr>
            <p:nvPr/>
          </p:nvSpPr>
          <p:spPr bwMode="auto">
            <a:xfrm rot="-3451728">
              <a:off x="-130" y="500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80" name="Picture 2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8271">
              <a:off x="313" y="-22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10" name="Group 31"/>
          <p:cNvGrpSpPr>
            <a:grpSpLocks/>
          </p:cNvGrpSpPr>
          <p:nvPr/>
        </p:nvGrpSpPr>
        <p:grpSpPr bwMode="auto">
          <a:xfrm>
            <a:off x="1091208" y="4605338"/>
            <a:ext cx="1147465" cy="723900"/>
            <a:chOff x="0" y="0"/>
            <a:chExt cx="1284" cy="608"/>
          </a:xfrm>
        </p:grpSpPr>
        <p:sp>
          <p:nvSpPr>
            <p:cNvPr id="55377" name="Freeform 29"/>
            <p:cNvSpPr>
              <a:spLocks/>
            </p:cNvSpPr>
            <p:nvPr/>
          </p:nvSpPr>
          <p:spPr bwMode="auto">
            <a:xfrm rot="938535">
              <a:off x="62" y="20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8" name="Picture 3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38535">
              <a:off x="14" y="164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11" name="Oval 32"/>
          <p:cNvSpPr>
            <a:spLocks/>
          </p:cNvSpPr>
          <p:nvPr/>
        </p:nvSpPr>
        <p:spPr bwMode="auto">
          <a:xfrm>
            <a:off x="1900238" y="31718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2" name="Oval 33"/>
          <p:cNvSpPr>
            <a:spLocks/>
          </p:cNvSpPr>
          <p:nvPr/>
        </p:nvSpPr>
        <p:spPr bwMode="auto">
          <a:xfrm>
            <a:off x="2193131" y="361950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3" name="Oval 34"/>
          <p:cNvSpPr>
            <a:spLocks/>
          </p:cNvSpPr>
          <p:nvPr/>
        </p:nvSpPr>
        <p:spPr bwMode="auto">
          <a:xfrm>
            <a:off x="2300288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4" name="Oval 35"/>
          <p:cNvSpPr>
            <a:spLocks/>
          </p:cNvSpPr>
          <p:nvPr/>
        </p:nvSpPr>
        <p:spPr bwMode="auto">
          <a:xfrm>
            <a:off x="2807494" y="149542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5" name="Oval 36"/>
          <p:cNvSpPr>
            <a:spLocks/>
          </p:cNvSpPr>
          <p:nvPr/>
        </p:nvSpPr>
        <p:spPr bwMode="auto">
          <a:xfrm>
            <a:off x="3193256" y="3905250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6" name="Oval 37"/>
          <p:cNvSpPr>
            <a:spLocks/>
          </p:cNvSpPr>
          <p:nvPr/>
        </p:nvSpPr>
        <p:spPr bwMode="auto">
          <a:xfrm>
            <a:off x="3550444" y="3562350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7" name="Oval 38"/>
          <p:cNvSpPr>
            <a:spLocks/>
          </p:cNvSpPr>
          <p:nvPr/>
        </p:nvSpPr>
        <p:spPr bwMode="auto">
          <a:xfrm rot="-10455006">
            <a:off x="6983909" y="3993356"/>
            <a:ext cx="542925" cy="723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8" name="Oval 39"/>
          <p:cNvSpPr>
            <a:spLocks/>
          </p:cNvSpPr>
          <p:nvPr/>
        </p:nvSpPr>
        <p:spPr bwMode="auto">
          <a:xfrm rot="-10455006">
            <a:off x="5414070" y="329446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19" name="Oval 40"/>
          <p:cNvSpPr>
            <a:spLocks/>
          </p:cNvSpPr>
          <p:nvPr/>
        </p:nvSpPr>
        <p:spPr bwMode="auto">
          <a:xfrm rot="-10455006">
            <a:off x="6609755" y="1713310"/>
            <a:ext cx="542925" cy="7239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grpSp>
        <p:nvGrpSpPr>
          <p:cNvPr id="55320" name="Group 43"/>
          <p:cNvGrpSpPr>
            <a:grpSpLocks/>
          </p:cNvGrpSpPr>
          <p:nvPr/>
        </p:nvGrpSpPr>
        <p:grpSpPr bwMode="auto">
          <a:xfrm>
            <a:off x="5463183" y="4535091"/>
            <a:ext cx="1131392" cy="862013"/>
            <a:chOff x="0" y="0"/>
            <a:chExt cx="1267" cy="723"/>
          </a:xfrm>
        </p:grpSpPr>
        <p:sp>
          <p:nvSpPr>
            <p:cNvPr id="55375" name="Freeform 41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6" name="Picture 4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1" name="Group 46"/>
          <p:cNvGrpSpPr>
            <a:grpSpLocks/>
          </p:cNvGrpSpPr>
          <p:nvPr/>
        </p:nvGrpSpPr>
        <p:grpSpPr bwMode="auto">
          <a:xfrm>
            <a:off x="5623024" y="2436019"/>
            <a:ext cx="1142107" cy="501254"/>
            <a:chOff x="0" y="0"/>
            <a:chExt cx="1279" cy="420"/>
          </a:xfrm>
        </p:grpSpPr>
        <p:sp>
          <p:nvSpPr>
            <p:cNvPr id="55373" name="Freeform 44"/>
            <p:cNvSpPr>
              <a:spLocks/>
            </p:cNvSpPr>
            <p:nvPr/>
          </p:nvSpPr>
          <p:spPr bwMode="auto">
            <a:xfrm rot="10409108">
              <a:off x="59" y="109"/>
              <a:ext cx="1167" cy="200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4" name="Picture 45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90892">
              <a:off x="11" y="70"/>
              <a:ext cx="125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2" name="Group 49"/>
          <p:cNvGrpSpPr>
            <a:grpSpLocks/>
          </p:cNvGrpSpPr>
          <p:nvPr/>
        </p:nvGrpSpPr>
        <p:grpSpPr bwMode="auto">
          <a:xfrm>
            <a:off x="6883897" y="2861073"/>
            <a:ext cx="991195" cy="1248965"/>
            <a:chOff x="0" y="0"/>
            <a:chExt cx="1110" cy="1048"/>
          </a:xfrm>
        </p:grpSpPr>
        <p:sp>
          <p:nvSpPr>
            <p:cNvPr id="55371" name="Freeform 47"/>
            <p:cNvSpPr>
              <a:spLocks/>
            </p:cNvSpPr>
            <p:nvPr/>
          </p:nvSpPr>
          <p:spPr bwMode="auto">
            <a:xfrm rot="8254203">
              <a:off x="-29" y="424"/>
              <a:ext cx="1166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2" name="Picture 48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45797">
              <a:off x="-68" y="384"/>
              <a:ext cx="124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3" name="Group 52"/>
          <p:cNvGrpSpPr>
            <a:grpSpLocks/>
          </p:cNvGrpSpPr>
          <p:nvPr/>
        </p:nvGrpSpPr>
        <p:grpSpPr bwMode="auto">
          <a:xfrm>
            <a:off x="5969496" y="2878931"/>
            <a:ext cx="1128713" cy="852488"/>
            <a:chOff x="0" y="0"/>
            <a:chExt cx="1264" cy="715"/>
          </a:xfrm>
        </p:grpSpPr>
        <p:sp>
          <p:nvSpPr>
            <p:cNvPr id="55369" name="Freeform 50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70" name="Picture 51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4" name="Group 55"/>
          <p:cNvGrpSpPr>
            <a:grpSpLocks/>
          </p:cNvGrpSpPr>
          <p:nvPr/>
        </p:nvGrpSpPr>
        <p:grpSpPr bwMode="auto">
          <a:xfrm>
            <a:off x="5808762" y="3950494"/>
            <a:ext cx="1131391" cy="860822"/>
            <a:chOff x="0" y="0"/>
            <a:chExt cx="1267" cy="723"/>
          </a:xfrm>
        </p:grpSpPr>
        <p:sp>
          <p:nvSpPr>
            <p:cNvPr id="55367" name="Freeform 53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8" name="Picture 5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5" name="Group 58"/>
          <p:cNvGrpSpPr>
            <a:grpSpLocks/>
          </p:cNvGrpSpPr>
          <p:nvPr/>
        </p:nvGrpSpPr>
        <p:grpSpPr bwMode="auto">
          <a:xfrm>
            <a:off x="7045524" y="2306241"/>
            <a:ext cx="1131392" cy="862013"/>
            <a:chOff x="0" y="0"/>
            <a:chExt cx="1267" cy="723"/>
          </a:xfrm>
        </p:grpSpPr>
        <p:sp>
          <p:nvSpPr>
            <p:cNvPr id="55365" name="Freeform 56"/>
            <p:cNvSpPr>
              <a:spLocks/>
            </p:cNvSpPr>
            <p:nvPr/>
          </p:nvSpPr>
          <p:spPr bwMode="auto">
            <a:xfrm rot="-9516471">
              <a:off x="48" y="265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6" name="Picture 57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9" y="217"/>
              <a:ext cx="12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6" name="Group 61"/>
          <p:cNvGrpSpPr>
            <a:grpSpLocks/>
          </p:cNvGrpSpPr>
          <p:nvPr/>
        </p:nvGrpSpPr>
        <p:grpSpPr bwMode="auto">
          <a:xfrm>
            <a:off x="5589091" y="1160860"/>
            <a:ext cx="928688" cy="1343025"/>
            <a:chOff x="0" y="0"/>
            <a:chExt cx="1039" cy="1127"/>
          </a:xfrm>
        </p:grpSpPr>
        <p:sp>
          <p:nvSpPr>
            <p:cNvPr id="55363" name="Freeform 59"/>
            <p:cNvSpPr>
              <a:spLocks/>
            </p:cNvSpPr>
            <p:nvPr/>
          </p:nvSpPr>
          <p:spPr bwMode="auto">
            <a:xfrm rot="7877256">
              <a:off x="-60" y="46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4" name="Picture 60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77256">
              <a:off x="375" y="-60"/>
              <a:ext cx="288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7" name="Group 64"/>
          <p:cNvGrpSpPr>
            <a:grpSpLocks/>
          </p:cNvGrpSpPr>
          <p:nvPr/>
        </p:nvGrpSpPr>
        <p:grpSpPr bwMode="auto">
          <a:xfrm>
            <a:off x="7408962" y="4073129"/>
            <a:ext cx="885825" cy="1373981"/>
            <a:chOff x="0" y="0"/>
            <a:chExt cx="992" cy="1153"/>
          </a:xfrm>
        </p:grpSpPr>
        <p:sp>
          <p:nvSpPr>
            <p:cNvPr id="55361" name="Freeform 62"/>
            <p:cNvSpPr>
              <a:spLocks/>
            </p:cNvSpPr>
            <p:nvPr/>
          </p:nvSpPr>
          <p:spPr bwMode="auto">
            <a:xfrm rot="7693265">
              <a:off x="-87" y="476"/>
              <a:ext cx="1165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49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3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2" name="Picture 63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93264">
              <a:off x="356" y="-47"/>
              <a:ext cx="280" cy="1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28" name="Group 67"/>
          <p:cNvGrpSpPr>
            <a:grpSpLocks/>
          </p:cNvGrpSpPr>
          <p:nvPr/>
        </p:nvGrpSpPr>
        <p:grpSpPr bwMode="auto">
          <a:xfrm>
            <a:off x="7118747" y="1348978"/>
            <a:ext cx="1128713" cy="852488"/>
            <a:chOff x="0" y="0"/>
            <a:chExt cx="1264" cy="715"/>
          </a:xfrm>
        </p:grpSpPr>
        <p:sp>
          <p:nvSpPr>
            <p:cNvPr id="55359" name="Freeform 65"/>
            <p:cNvSpPr>
              <a:spLocks/>
            </p:cNvSpPr>
            <p:nvPr/>
          </p:nvSpPr>
          <p:spPr bwMode="auto">
            <a:xfrm rot="-9516471">
              <a:off x="48" y="257"/>
              <a:ext cx="1167" cy="199"/>
            </a:xfrm>
            <a:custGeom>
              <a:avLst/>
              <a:gdLst>
                <a:gd name="T0" fmla="*/ 63 w 21600"/>
                <a:gd name="T1" fmla="*/ 0 h 20651"/>
                <a:gd name="T2" fmla="*/ 57 w 21600"/>
                <a:gd name="T3" fmla="*/ 2 h 20651"/>
                <a:gd name="T4" fmla="*/ 50 w 21600"/>
                <a:gd name="T5" fmla="*/ 0 h 20651"/>
                <a:gd name="T6" fmla="*/ 42 w 21600"/>
                <a:gd name="T7" fmla="*/ 2 h 20651"/>
                <a:gd name="T8" fmla="*/ 36 w 21600"/>
                <a:gd name="T9" fmla="*/ 0 h 20651"/>
                <a:gd name="T10" fmla="*/ 28 w 21600"/>
                <a:gd name="T11" fmla="*/ 2 h 20651"/>
                <a:gd name="T12" fmla="*/ 21 w 21600"/>
                <a:gd name="T13" fmla="*/ 0 h 20651"/>
                <a:gd name="T14" fmla="*/ 14 w 21600"/>
                <a:gd name="T15" fmla="*/ 2 h 20651"/>
                <a:gd name="T16" fmla="*/ 8 w 21600"/>
                <a:gd name="T17" fmla="*/ 0 h 20651"/>
                <a:gd name="T18" fmla="*/ 0 w 21600"/>
                <a:gd name="T19" fmla="*/ 2 h 206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0651">
                  <a:moveTo>
                    <a:pt x="21600" y="911"/>
                  </a:moveTo>
                  <a:cubicBezTo>
                    <a:pt x="20130" y="648"/>
                    <a:pt x="20922" y="20389"/>
                    <a:pt x="19452" y="20648"/>
                  </a:cubicBezTo>
                  <a:cubicBezTo>
                    <a:pt x="17974" y="20908"/>
                    <a:pt x="18110" y="-340"/>
                    <a:pt x="16964" y="347"/>
                  </a:cubicBezTo>
                  <a:cubicBezTo>
                    <a:pt x="15741" y="1080"/>
                    <a:pt x="15720" y="20389"/>
                    <a:pt x="14476" y="20648"/>
                  </a:cubicBezTo>
                  <a:cubicBezTo>
                    <a:pt x="13120" y="20930"/>
                    <a:pt x="13458" y="1201"/>
                    <a:pt x="12215" y="911"/>
                  </a:cubicBezTo>
                  <a:cubicBezTo>
                    <a:pt x="11084" y="648"/>
                    <a:pt x="10858" y="20672"/>
                    <a:pt x="9614" y="20648"/>
                  </a:cubicBezTo>
                  <a:cubicBezTo>
                    <a:pt x="8254" y="20621"/>
                    <a:pt x="8838" y="929"/>
                    <a:pt x="7126" y="911"/>
                  </a:cubicBezTo>
                  <a:cubicBezTo>
                    <a:pt x="5668" y="896"/>
                    <a:pt x="5903" y="20632"/>
                    <a:pt x="4639" y="20648"/>
                  </a:cubicBezTo>
                  <a:cubicBezTo>
                    <a:pt x="3184" y="20665"/>
                    <a:pt x="4189" y="587"/>
                    <a:pt x="2703" y="17"/>
                  </a:cubicBezTo>
                  <a:cubicBezTo>
                    <a:pt x="909" y="-670"/>
                    <a:pt x="1115" y="19306"/>
                    <a:pt x="0" y="19324"/>
                  </a:cubicBez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pic>
          <p:nvPicPr>
            <p:cNvPr id="55360" name="Picture 66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3528">
              <a:off x="8" y="217"/>
              <a:ext cx="124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329" name="Oval 68"/>
          <p:cNvSpPr>
            <a:spLocks/>
          </p:cNvSpPr>
          <p:nvPr/>
        </p:nvSpPr>
        <p:spPr bwMode="auto">
          <a:xfrm rot="-10455006">
            <a:off x="7046417" y="3132535"/>
            <a:ext cx="285750" cy="381000"/>
          </a:xfrm>
          <a:prstGeom prst="ellipse">
            <a:avLst/>
          </a:prstGeom>
          <a:gradFill rotWithShape="0">
            <a:gsLst>
              <a:gs pos="0">
                <a:srgbClr val="00FF00">
                  <a:alpha val="78998"/>
                </a:srgbClr>
              </a:gs>
              <a:gs pos="100000">
                <a:srgbClr val="126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0" name="Oval 69"/>
          <p:cNvSpPr>
            <a:spLocks/>
          </p:cNvSpPr>
          <p:nvPr/>
        </p:nvSpPr>
        <p:spPr bwMode="auto">
          <a:xfrm rot="-10455006">
            <a:off x="6788348" y="2647950"/>
            <a:ext cx="285750" cy="381000"/>
          </a:xfrm>
          <a:prstGeom prst="ellipse">
            <a:avLst/>
          </a:prstGeom>
          <a:gradFill rotWithShape="0">
            <a:gsLst>
              <a:gs pos="0">
                <a:srgbClr val="126F00">
                  <a:alpha val="78998"/>
                </a:srgbClr>
              </a:gs>
              <a:gs pos="100000">
                <a:srgbClr val="00FF00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1" name="Oval 70"/>
          <p:cNvSpPr>
            <a:spLocks/>
          </p:cNvSpPr>
          <p:nvPr/>
        </p:nvSpPr>
        <p:spPr bwMode="auto">
          <a:xfrm rot="-10455006">
            <a:off x="6522244" y="4747022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FF">
                  <a:alpha val="78998"/>
                </a:srgbClr>
              </a:gs>
              <a:gs pos="100000">
                <a:srgbClr val="000072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2" name="Oval 71"/>
          <p:cNvSpPr>
            <a:spLocks/>
          </p:cNvSpPr>
          <p:nvPr/>
        </p:nvSpPr>
        <p:spPr bwMode="auto">
          <a:xfrm rot="-10455006">
            <a:off x="6017717" y="4679156"/>
            <a:ext cx="285750" cy="381000"/>
          </a:xfrm>
          <a:prstGeom prst="ellipse">
            <a:avLst/>
          </a:prstGeom>
          <a:gradFill rotWithShape="0">
            <a:gsLst>
              <a:gs pos="0">
                <a:srgbClr val="000072">
                  <a:alpha val="78998"/>
                </a:srgbClr>
              </a:gs>
              <a:gs pos="100000">
                <a:srgbClr val="0000FF">
                  <a:alpha val="78998"/>
                </a:srgbClr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78822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3" name="Oval 72"/>
          <p:cNvSpPr>
            <a:spLocks/>
          </p:cNvSpPr>
          <p:nvPr/>
        </p:nvSpPr>
        <p:spPr bwMode="auto">
          <a:xfrm rot="-10455006">
            <a:off x="5815013" y="2230041"/>
            <a:ext cx="285750" cy="3810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6C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55334" name="Oval 73"/>
          <p:cNvSpPr>
            <a:spLocks/>
          </p:cNvSpPr>
          <p:nvPr/>
        </p:nvSpPr>
        <p:spPr bwMode="auto">
          <a:xfrm rot="-10455006">
            <a:off x="5433715" y="2522935"/>
            <a:ext cx="285750" cy="381000"/>
          </a:xfrm>
          <a:prstGeom prst="ellipse">
            <a:avLst/>
          </a:prstGeom>
          <a:gradFill rotWithShape="0">
            <a:gsLst>
              <a:gs pos="0">
                <a:srgbClr val="6C0000"/>
              </a:gs>
              <a:gs pos="100000">
                <a:srgbClr val="FF0000"/>
              </a:gs>
            </a:gsLst>
            <a:path path="rect">
              <a:fillToRect l="38406" t="49544" r="61594" b="50456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55335" name="Picture 74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17" y="5885260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36" name="Picture 75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5915025"/>
            <a:ext cx="249316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113" name="Group 81"/>
          <p:cNvGrpSpPr>
            <a:grpSpLocks/>
          </p:cNvGrpSpPr>
          <p:nvPr/>
        </p:nvGrpSpPr>
        <p:grpSpPr bwMode="auto">
          <a:xfrm>
            <a:off x="3604022" y="4601767"/>
            <a:ext cx="2081510" cy="2202656"/>
            <a:chOff x="0" y="0"/>
            <a:chExt cx="2330" cy="1850"/>
          </a:xfrm>
        </p:grpSpPr>
        <p:pic>
          <p:nvPicPr>
            <p:cNvPr id="55354" name="Picture 76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1196"/>
              <a:ext cx="64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5" name="Picture 77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246"/>
              <a:ext cx="96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6" name="Picture 78"/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" y="-24"/>
              <a:ext cx="1176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7" name="Picture 79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1176"/>
              <a:ext cx="26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8" name="Picture 80"/>
            <p:cNvPicPr>
              <a:picLocks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" y="1166"/>
              <a:ext cx="1272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5338" name="Picture 82"/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480" y="5351860"/>
            <a:ext cx="2636044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39" name="Picture 83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69" y="5410200"/>
            <a:ext cx="2636044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128" name="Group 96"/>
          <p:cNvGrpSpPr>
            <a:grpSpLocks/>
          </p:cNvGrpSpPr>
          <p:nvPr/>
        </p:nvGrpSpPr>
        <p:grpSpPr bwMode="auto">
          <a:xfrm>
            <a:off x="3604022" y="4437460"/>
            <a:ext cx="2179737" cy="2366963"/>
            <a:chOff x="0" y="0"/>
            <a:chExt cx="2440" cy="1988"/>
          </a:xfrm>
        </p:grpSpPr>
        <p:pic>
          <p:nvPicPr>
            <p:cNvPr id="55342" name="Picture 84"/>
            <p:cNvPicPr>
              <a:picLocks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1334"/>
              <a:ext cx="640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3" name="Picture 85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384"/>
              <a:ext cx="968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4" name="Picture 86"/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" y="114"/>
              <a:ext cx="1176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5" name="Picture 87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1314"/>
              <a:ext cx="26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6" name="Picture 88"/>
            <p:cNvPicPr>
              <a:picLocks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" y="1304"/>
              <a:ext cx="1272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7" name="Picture 89"/>
            <p:cNvPicPr>
              <a:picLocks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" y="-24"/>
              <a:ext cx="504" cy="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8" name="Picture 90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" y="858"/>
              <a:ext cx="1032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49" name="Picture 91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" y="1314"/>
              <a:ext cx="125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0" name="Picture 92"/>
            <p:cNvPicPr>
              <a:picLocks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" y="650"/>
              <a:ext cx="200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1" name="Picture 93"/>
            <p:cNvPicPr>
              <a:picLocks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" y="1328"/>
              <a:ext cx="20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2" name="Picture 94"/>
            <p:cNvPicPr>
              <a:picLocks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1122"/>
              <a:ext cx="74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53" name="Picture 95"/>
            <p:cNvPicPr>
              <a:picLocks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" y="1202"/>
              <a:ext cx="760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129" name="Picture 97"/>
          <p:cNvPicPr>
            <a:picLocks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06" y="4657725"/>
            <a:ext cx="407193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Rectangle 1"/>
          <p:cNvSpPr>
            <a:spLocks/>
          </p:cNvSpPr>
          <p:nvPr/>
        </p:nvSpPr>
        <p:spPr bwMode="auto">
          <a:xfrm>
            <a:off x="241525" y="133684"/>
            <a:ext cx="912256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Les protons </a:t>
            </a:r>
            <a:r>
              <a:rPr lang="fr-FR" sz="4000" dirty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entrent en </a:t>
            </a:r>
            <a:r>
              <a:rPr lang="fr-FR" sz="4000" dirty="0" smtClean="0">
                <a:solidFill>
                  <a:srgbClr val="3366FF"/>
                </a:solidFill>
                <a:latin typeface="Times New Roman"/>
                <a:ea typeface="ＭＳ Ｐゴシック" charset="0"/>
                <a:cs typeface="Times New Roman"/>
                <a:sym typeface="Baghdad" charset="0"/>
              </a:rPr>
              <a:t>collision…</a:t>
            </a:r>
            <a:endParaRPr lang="fr-FR" sz="4000" dirty="0">
              <a:solidFill>
                <a:srgbClr val="3366FF"/>
              </a:solidFill>
              <a:latin typeface="Times New Roman"/>
              <a:ea typeface="ＭＳ Ｐゴシック" charset="0"/>
              <a:cs typeface="Times New Roman"/>
              <a:sym typeface="Baghda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84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2307</TotalTime>
  <Words>1316</Words>
  <Application>Microsoft Macintosh PowerPoint</Application>
  <PresentationFormat>Présentation à l'écran (4:3)</PresentationFormat>
  <Paragraphs>277</Paragraphs>
  <Slides>68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69" baseType="lpstr">
      <vt:lpstr>Thème Office</vt:lpstr>
      <vt:lpstr>Présentation PowerPoint</vt:lpstr>
      <vt:lpstr>Présentation PowerPoint</vt:lpstr>
      <vt:lpstr>Mesure du temps de vie du D0 avec le détecteur LHCb</vt:lpstr>
      <vt:lpstr>Le détecteur LHCb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 événements dans LHCb</vt:lpstr>
      <vt:lpstr>Est ce que tous les événements enregistrés par LHCb sont intéressants? </vt:lpstr>
      <vt:lpstr>Tous les événements produits sont ils intéressants?</vt:lpstr>
      <vt:lpstr>Comment isoler les événements de signal?</vt:lpstr>
      <vt:lpstr>Présentation PowerPoint</vt:lpstr>
      <vt:lpstr>Soyons précis </vt:lpstr>
      <vt:lpstr>Soyons précis </vt:lpstr>
      <vt:lpstr>Soyons précis </vt:lpstr>
      <vt:lpstr>Soyons précis </vt:lpstr>
      <vt:lpstr>Une mesure sans son incertitude?</vt:lpstr>
      <vt:lpstr>Présentation PowerPoint</vt:lpstr>
      <vt:lpstr>Présentation PowerPoint</vt:lpstr>
      <vt:lpstr>Présentation PowerPoint</vt:lpstr>
      <vt:lpstr>Présentation PowerPoint</vt:lpstr>
      <vt:lpstr>Concepts importants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Yasmine</dc:creator>
  <cp:lastModifiedBy>Yasmine</cp:lastModifiedBy>
  <cp:revision>437</cp:revision>
  <dcterms:created xsi:type="dcterms:W3CDTF">2014-03-17T12:01:06Z</dcterms:created>
  <dcterms:modified xsi:type="dcterms:W3CDTF">2019-04-03T18:44:03Z</dcterms:modified>
</cp:coreProperties>
</file>