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4" r:id="rId2"/>
    <p:sldId id="258" r:id="rId3"/>
    <p:sldId id="262" r:id="rId4"/>
    <p:sldId id="265" r:id="rId5"/>
    <p:sldId id="259" r:id="rId6"/>
    <p:sldId id="266" r:id="rId7"/>
    <p:sldId id="260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2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79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4AAF-AE30-094F-A116-55FEF23B14E5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561E7-1CE8-5248-BE8A-76C619DCBA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35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71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561E7-1CE8-5248-BE8A-76C619DCBAB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70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9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4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67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5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94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22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6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8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3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4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6405A-D4EE-4C41-93A2-0B44FF85D30A}" type="datetimeFigureOut">
              <a:rPr lang="fr-FR" smtClean="0"/>
              <a:t>03/12/2018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7929D-99E4-A14A-B8C9-A37231510B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6824" y="2405821"/>
            <a:ext cx="1604942" cy="443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5" descr="Imag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6824" y="3326940"/>
            <a:ext cx="1564302" cy="9184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" name="Group"/>
          <p:cNvGrpSpPr/>
          <p:nvPr/>
        </p:nvGrpSpPr>
        <p:grpSpPr>
          <a:xfrm>
            <a:off x="4982280" y="93688"/>
            <a:ext cx="4058692" cy="441766"/>
            <a:chOff x="0" y="0"/>
            <a:chExt cx="4949650" cy="703809"/>
          </a:xfrm>
        </p:grpSpPr>
        <p:pic>
          <p:nvPicPr>
            <p:cNvPr id="8" name="Image 7" descr="Imag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954068" cy="703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n 2" descr="Imagen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8766" b="29819"/>
            <a:stretch>
              <a:fillRect/>
            </a:stretch>
          </p:blipFill>
          <p:spPr>
            <a:xfrm>
              <a:off x="2831491" y="91752"/>
              <a:ext cx="2118159" cy="520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0" name="Picture 11" descr="Picture 1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0650" y="4521104"/>
            <a:ext cx="1551116" cy="1008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10" descr="Imag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066" y="2324706"/>
            <a:ext cx="845981" cy="854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9"/>
            <a:ext cx="3394685" cy="15324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235" y="3179232"/>
            <a:ext cx="741812" cy="7396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341" y="6286614"/>
            <a:ext cx="1228019" cy="5288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91539" y="546611"/>
            <a:ext cx="1951717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Projet Emblématique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230761" y="573347"/>
            <a:ext cx="1913245" cy="3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6" tIns="45694" rIns="91386" bIns="45694">
            <a:spAutoFit/>
          </a:bodyPr>
          <a:lstStyle/>
          <a:p>
            <a:pPr algn="r" defTabSz="457177"/>
            <a:r>
              <a:rPr lang="fr-FR" sz="1600" i="1" dirty="0">
                <a:solidFill>
                  <a:prstClr val="black"/>
                </a:solidFill>
                <a:latin typeface="Calibri"/>
                <a:cs typeface="Times New Roman" charset="0"/>
              </a:rPr>
              <a:t>Programme SESAME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6792" y="3894605"/>
            <a:ext cx="1207517" cy="8440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61235" y="4706102"/>
            <a:ext cx="816200" cy="8162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668726" y="2047707"/>
            <a:ext cx="1454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sz="1200" b="1" dirty="0">
                <a:solidFill>
                  <a:prstClr val="black"/>
                </a:solidFill>
                <a:latin typeface="Calibri"/>
              </a:rPr>
              <a:t>W</a:t>
            </a:r>
            <a:r>
              <a:rPr lang="fr-FR" sz="1200" b="1" dirty="0" err="1">
                <a:solidFill>
                  <a:prstClr val="black"/>
                </a:solidFill>
                <a:latin typeface="Calibri"/>
              </a:rPr>
              <a:t>ith</a:t>
            </a:r>
            <a:r>
              <a:rPr lang="fr-FR" sz="1200" b="1" dirty="0">
                <a:solidFill>
                  <a:prstClr val="black"/>
                </a:solidFill>
                <a:latin typeface="Calibri"/>
              </a:rPr>
              <a:t> the support of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>
          <a:xfrm>
            <a:off x="7010400" y="6475717"/>
            <a:ext cx="2133600" cy="365125"/>
          </a:xfrm>
        </p:spPr>
        <p:txBody>
          <a:bodyPr/>
          <a:lstStyle/>
          <a:p>
            <a:fld id="{7BC96808-11C4-2C48-AA60-BCBE8B073191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57065" y="5529814"/>
            <a:ext cx="1097243" cy="698619"/>
          </a:xfrm>
          <a:prstGeom prst="rect">
            <a:avLst/>
          </a:prstGeom>
        </p:spPr>
      </p:pic>
      <p:sp>
        <p:nvSpPr>
          <p:cNvPr id="24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018045"/>
            <a:ext cx="7772400" cy="1868155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PRAE </a:t>
            </a:r>
            <a:r>
              <a:rPr lang="fr-FR" dirty="0" err="1" smtClean="0">
                <a:solidFill>
                  <a:srgbClr val="660066"/>
                </a:solidFill>
              </a:rPr>
              <a:t>Dechirper</a:t>
            </a:r>
            <a:r>
              <a:rPr lang="fr-FR" dirty="0" smtClean="0">
                <a:solidFill>
                  <a:srgbClr val="660066"/>
                </a:solidFill>
              </a:rPr>
              <a:t/>
            </a:r>
            <a:br>
              <a:rPr lang="fr-FR" dirty="0" smtClean="0">
                <a:solidFill>
                  <a:srgbClr val="660066"/>
                </a:solidFill>
              </a:rPr>
            </a:br>
            <a:r>
              <a:rPr lang="fr-FR" dirty="0" smtClean="0">
                <a:solidFill>
                  <a:srgbClr val="660066"/>
                </a:solidFill>
              </a:rPr>
              <a:t>for </a:t>
            </a:r>
            <a:r>
              <a:rPr lang="fr-FR" dirty="0" err="1" smtClean="0">
                <a:solidFill>
                  <a:srgbClr val="660066"/>
                </a:solidFill>
              </a:rPr>
              <a:t>ProRad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err="1" smtClean="0">
                <a:solidFill>
                  <a:srgbClr val="660066"/>
                </a:solidFill>
              </a:rPr>
              <a:t>exp</a:t>
            </a:r>
            <a:r>
              <a:rPr lang="fr-FR" dirty="0" smtClean="0">
                <a:solidFill>
                  <a:srgbClr val="660066"/>
                </a:solidFill>
              </a:rPr>
              <a:t>.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25" name="Sous-titr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371600" y="4509657"/>
            <a:ext cx="6400800" cy="17526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6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0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36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3" indent="0" algn="ctr" defTabSz="457177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Sandry Wallon</a:t>
            </a:r>
          </a:p>
          <a:p>
            <a:r>
              <a:rPr lang="fr-FR" sz="20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2018.11.28 – réunion du groupe diagnostiques</a:t>
            </a:r>
            <a:endParaRPr lang="fr-FR" sz="20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7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              </a:t>
            </a:r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, budget &amp; WBS </a:t>
            </a:r>
            <a:r>
              <a:rPr lang="fr-FR" dirty="0" smtClean="0">
                <a:solidFill>
                  <a:srgbClr val="660066"/>
                </a:solidFill>
              </a:rPr>
              <a:t>(</a:t>
            </a:r>
            <a:r>
              <a:rPr lang="fr-FR" dirty="0">
                <a:solidFill>
                  <a:srgbClr val="660066"/>
                </a:solidFill>
              </a:rPr>
              <a:t>3</a:t>
            </a:r>
            <a:r>
              <a:rPr lang="fr-FR" dirty="0" smtClean="0">
                <a:solidFill>
                  <a:srgbClr val="660066"/>
                </a:solidFill>
              </a:rPr>
              <a:t>/3)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629517"/>
              </p:ext>
            </p:extLst>
          </p:nvPr>
        </p:nvGraphicFramePr>
        <p:xfrm>
          <a:off x="1039097" y="1420788"/>
          <a:ext cx="7007625" cy="5231472"/>
        </p:xfrm>
        <a:graphic>
          <a:graphicData uri="http://schemas.openxmlformats.org/drawingml/2006/table">
            <a:tbl>
              <a:tblPr/>
              <a:tblGrid>
                <a:gridCol w="271449"/>
                <a:gridCol w="292626"/>
                <a:gridCol w="423538"/>
                <a:gridCol w="1416927"/>
                <a:gridCol w="300327"/>
                <a:gridCol w="317653"/>
                <a:gridCol w="317653"/>
                <a:gridCol w="299410"/>
                <a:gridCol w="339746"/>
                <a:gridCol w="400435"/>
                <a:gridCol w="548674"/>
                <a:gridCol w="462042"/>
                <a:gridCol w="1617145"/>
              </a:tblGrid>
              <a:tr h="122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DN40CF non-rotatable flange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NEYCO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DN100CF non-rotatable flange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NEYCO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screws and washers (vented, molycoated)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MDC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screws, washers and nuts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LAL's warehouse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Sensitive supplies</a:t>
                      </a:r>
                    </a:p>
                  </a:txBody>
                  <a:tcPr marL="5189" marR="5189" marT="51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 actuator w/ electonics (e.g. linear stage based on step motor</a:t>
                      </a:r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w/ brake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EGSK-26-100-2P like)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FESTO or other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Check thrust needed ; Tx and Rz coupled -&gt; 4 same actuators ; if Tx and Rz uncoupled -&gt; 2 types of actuators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 position encoder (LVDT - linear variable disp. tranducer)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Misc.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likely requested "accuracy" : 1 um</a:t>
                      </a:r>
                      <a:r>
                        <a:rPr lang="en-US" sz="500" b="0" i="0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 ; Warning : </a:t>
                      </a:r>
                      <a:r>
                        <a:rPr lang="en-US" sz="500" b="0" i="1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"While most </a:t>
                      </a:r>
                      <a:r>
                        <a:rPr lang="en-US" sz="500" b="1" i="1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LVDTs</a:t>
                      </a:r>
                      <a:r>
                        <a:rPr lang="en-US" sz="500" b="0" i="1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 are magnetically shielded, it is recommended that ferrous metals should not be located closer than 1/4 inch from the open end of the </a:t>
                      </a:r>
                      <a:r>
                        <a:rPr lang="en-US" sz="500" b="1" i="1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LVDT</a:t>
                      </a:r>
                      <a:r>
                        <a:rPr lang="en-US" sz="500" b="0" i="1" u="none" strike="noStrike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 body."</a:t>
                      </a:r>
                      <a:endParaRPr lang="en-US" sz="500" b="0" i="0" u="none" strike="noStrike">
                        <a:solidFill>
                          <a:srgbClr val="55555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6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Linear actuators and linear encoder to be checked and assess the performance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555555"/>
                          </a:solidFill>
                          <a:effectLst/>
                          <a:latin typeface="Calibri" panose="020F0502020204030204" pitchFamily="34" charset="0"/>
                        </a:rPr>
                        <a:t>"volunteer?" ; devices could be checked w/ LAL's interferometer -&gt; Statistical and systematic errors to assess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 dimensions and specs to be checked w/ CMM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Bruno Leluan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Cleaning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Cleaning for vaccum app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LAL's vacuum group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 assembly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Assembly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 Rudnyckyj (proposal)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 leak test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LAL's vacuum group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supply</a:t>
                      </a:r>
                    </a:p>
                  </a:txBody>
                  <a:tcPr marL="5189" marR="5189" marT="51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for 2 controllers and 1 power supply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Patrick Cornebise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Misc. Parts for controller box 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(set) Basic cables (PC to controler : RJ45 ; 24/48VDC power supply to controler)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(set) Encoder and motor cables (if longer than 8 m)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&amp; drawing</a:t>
                      </a:r>
                    </a:p>
                  </a:txBody>
                  <a:tcPr marL="5189" marR="5189" marT="518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Controler box - wiring diagramm and boxe machining drawing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Cornebise (proposal)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Electrical assembly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Controler box w/ power supply and controler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Patrick Cornebise (proposal)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7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Checks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Test of assembly with its "power supply" (test with power on) - Adjust jaws position w/ respect of external references - final test under vacuum condition and w/ power on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Bruno Leluan + "volunteer?"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1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Sandry Wallon + Filip Rudnyckyj (proposal)</a:t>
                      </a:r>
                    </a:p>
                  </a:txBody>
                  <a:tcPr marL="5189" marR="5189" marT="51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60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8489"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(€)</a:t>
                      </a: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13331</a:t>
                      </a: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18942</a:t>
                      </a: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9" marR="5189" marT="518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48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6421" b="24759"/>
          <a:stretch/>
        </p:blipFill>
        <p:spPr>
          <a:xfrm>
            <a:off x="97653" y="1210708"/>
            <a:ext cx="7332953" cy="36877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err="1" smtClean="0">
                <a:solidFill>
                  <a:srgbClr val="660066"/>
                </a:solidFill>
              </a:rPr>
              <a:t>Outline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 smtClean="0">
                <a:solidFill>
                  <a:srgbClr val="660066"/>
                </a:solidFill>
              </a:rPr>
              <a:t>1/3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824172"/>
            <a:ext cx="8229600" cy="31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solidFill>
                  <a:srgbClr val="660066"/>
                </a:solidFill>
              </a:rPr>
              <a:t>Dechirper</a:t>
            </a:r>
            <a:r>
              <a:rPr lang="en-US" sz="2800" dirty="0" smtClean="0">
                <a:solidFill>
                  <a:srgbClr val="660066"/>
                </a:solidFill>
              </a:rPr>
              <a:t> for PRAE used to correct the beam longitudinal phase space portrait.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Longitudinal wake field </a:t>
            </a:r>
            <a:r>
              <a:rPr lang="en-US" sz="1800" dirty="0" smtClean="0">
                <a:sym typeface="Wingdings" panose="05000000000000000000" pitchFamily="2" charset="2"/>
              </a:rPr>
              <a:t>to be generated.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Avoid (minimized) transverse wake field (dipole and </a:t>
            </a:r>
            <a:r>
              <a:rPr lang="en-US" sz="1800" dirty="0" err="1" smtClean="0">
                <a:sym typeface="Wingdings" panose="05000000000000000000" pitchFamily="2" charset="2"/>
              </a:rPr>
              <a:t>quadrupole</a:t>
            </a:r>
            <a:r>
              <a:rPr lang="en-US" sz="1800" dirty="0" smtClean="0">
                <a:sym typeface="Wingdings" panose="05000000000000000000" pitchFamily="2" charset="2"/>
              </a:rPr>
              <a:t> effects).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sz="1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1100" dirty="0" err="1" smtClean="0">
                <a:sym typeface="Wingdings" panose="05000000000000000000" pitchFamily="2" charset="2"/>
              </a:rPr>
              <a:t>E</a:t>
            </a:r>
            <a:r>
              <a:rPr lang="en-US" sz="1800" dirty="0" smtClean="0">
                <a:sym typeface="Wingdings" panose="05000000000000000000" pitchFamily="2" charset="2"/>
              </a:rPr>
              <a:t>/E &lt; </a:t>
            </a:r>
            <a:r>
              <a:rPr lang="en-US" sz="1800" dirty="0" smtClean="0">
                <a:sym typeface="Wingdings" panose="05000000000000000000" pitchFamily="2" charset="2"/>
              </a:rPr>
              <a:t>5x10</a:t>
            </a:r>
            <a:r>
              <a:rPr lang="en-US" sz="1800" baseline="30000" dirty="0" smtClean="0">
                <a:sym typeface="Wingdings" panose="05000000000000000000" pitchFamily="2" charset="2"/>
              </a:rPr>
              <a:t>-4</a:t>
            </a:r>
            <a:r>
              <a:rPr lang="en-US" sz="1800" dirty="0" smtClean="0">
                <a:sym typeface="Wingdings" panose="05000000000000000000" pitchFamily="2" charset="2"/>
              </a:rPr>
              <a:t> required by final user (</a:t>
            </a:r>
            <a:r>
              <a:rPr lang="en-US" sz="1800" dirty="0" err="1" smtClean="0">
                <a:sym typeface="Wingdings" panose="05000000000000000000" pitchFamily="2" charset="2"/>
              </a:rPr>
              <a:t>ProRad</a:t>
            </a:r>
            <a:r>
              <a:rPr lang="en-US" sz="1800" dirty="0" smtClean="0">
                <a:sym typeface="Wingdings" panose="05000000000000000000" pitchFamily="2" charset="2"/>
              </a:rPr>
              <a:t> exp.) </a:t>
            </a:r>
            <a:endParaRPr lang="en-US" sz="1800" baseline="30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228948" y="4167578"/>
            <a:ext cx="382627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Dechirper</a:t>
            </a:r>
            <a:r>
              <a:rPr lang="en-US" sz="1400" dirty="0" smtClean="0"/>
              <a:t> and its applications – 23 May 2014</a:t>
            </a:r>
            <a:br>
              <a:rPr lang="en-US" sz="1400" dirty="0" smtClean="0"/>
            </a:br>
            <a:r>
              <a:rPr lang="en-US" sz="1400" dirty="0" smtClean="0"/>
              <a:t>Heung-</a:t>
            </a:r>
            <a:r>
              <a:rPr lang="en-US" sz="1400" dirty="0" err="1" smtClean="0"/>
              <a:t>Sik</a:t>
            </a:r>
            <a:r>
              <a:rPr lang="en-US" sz="1400" dirty="0" smtClean="0"/>
              <a:t> Kang</a:t>
            </a:r>
          </a:p>
          <a:p>
            <a:r>
              <a:rPr lang="en-US" sz="1400" dirty="0" smtClean="0"/>
              <a:t>Pohang Accelerator </a:t>
            </a:r>
            <a:r>
              <a:rPr lang="en-US" sz="1400" dirty="0" err="1" smtClean="0"/>
              <a:t>maboratory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313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rgbClr val="660066"/>
                </a:solidFill>
              </a:rPr>
              <a:t>Outline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 smtClean="0">
                <a:solidFill>
                  <a:srgbClr val="660066"/>
                </a:solidFill>
              </a:rPr>
              <a:t>2/3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8879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r-FR" dirty="0" err="1" smtClean="0"/>
              <a:t>Corrugated</a:t>
            </a:r>
            <a:r>
              <a:rPr lang="fr-FR" dirty="0" smtClean="0"/>
              <a:t> structure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generate</a:t>
            </a:r>
            <a:r>
              <a:rPr lang="fr-FR" dirty="0" smtClean="0"/>
              <a:t> </a:t>
            </a:r>
            <a:r>
              <a:rPr lang="fr-FR" dirty="0" err="1" smtClean="0"/>
              <a:t>wake</a:t>
            </a:r>
            <a:r>
              <a:rPr lang="fr-FR" dirty="0" smtClean="0"/>
              <a:t> </a:t>
            </a:r>
            <a:r>
              <a:rPr lang="fr-FR" dirty="0" err="1" smtClean="0"/>
              <a:t>fields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79" y="2015386"/>
            <a:ext cx="3237035" cy="32044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8" y="2015385"/>
            <a:ext cx="3098947" cy="218450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" y="4323582"/>
            <a:ext cx="3336880" cy="227394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42580" y="2077532"/>
            <a:ext cx="204372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Wake </a:t>
            </a:r>
            <a:r>
              <a:rPr lang="en-US" sz="1400" dirty="0"/>
              <a:t>measurements of a </a:t>
            </a:r>
            <a:r>
              <a:rPr lang="en-US" sz="1400" dirty="0" err="1"/>
              <a:t>dechirper</a:t>
            </a:r>
            <a:r>
              <a:rPr lang="en-US" sz="1400" dirty="0"/>
              <a:t> jaw with nonzero tilt </a:t>
            </a:r>
            <a:r>
              <a:rPr lang="en-US" sz="1400" dirty="0" smtClean="0"/>
              <a:t>angle - </a:t>
            </a:r>
            <a:r>
              <a:rPr lang="en-US" sz="1400" dirty="0"/>
              <a:t>29 May 2018</a:t>
            </a:r>
          </a:p>
          <a:p>
            <a:r>
              <a:rPr lang="en-US" sz="1400" dirty="0"/>
              <a:t>Karl </a:t>
            </a:r>
            <a:r>
              <a:rPr lang="en-US" sz="1400" dirty="0" smtClean="0"/>
              <a:t>Bane, </a:t>
            </a:r>
            <a:r>
              <a:rPr lang="en-US" sz="1400" dirty="0"/>
              <a:t>Marc </a:t>
            </a:r>
            <a:r>
              <a:rPr lang="en-US" sz="1400" dirty="0" err="1"/>
              <a:t>Guetg</a:t>
            </a:r>
            <a:r>
              <a:rPr lang="en-US" sz="1400" dirty="0" smtClean="0"/>
              <a:t>, </a:t>
            </a:r>
            <a:r>
              <a:rPr lang="en-US" sz="1400" dirty="0"/>
              <a:t>Alberto </a:t>
            </a:r>
            <a:r>
              <a:rPr lang="en-US" sz="1400" dirty="0" err="1" smtClean="0"/>
              <a:t>Lutman</a:t>
            </a:r>
            <a:r>
              <a:rPr lang="en-US" sz="1400" dirty="0" smtClean="0"/>
              <a:t>, </a:t>
            </a:r>
            <a:r>
              <a:rPr lang="it-IT" sz="1400" dirty="0" smtClean="0"/>
              <a:t>SLAC</a:t>
            </a:r>
            <a:endParaRPr lang="en-US" sz="1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821298" y="5310374"/>
            <a:ext cx="4901597" cy="132154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à"/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To minimize transverse wake field, jaws need no tilt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w.r.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to the beam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Side talk : “Obviously”, the beam must see two corrugated surfaces symmetrical together (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one of the wake 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field 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component 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then 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equals 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to zero</a:t>
            </a:r>
            <a:r>
              <a:rPr lang="en-US" sz="1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)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consideration to be taken into account for the manufacture of the 2 jaws (e.g. machining during the same operation)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10" y="2130797"/>
            <a:ext cx="75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jaw1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110971" y="3178657"/>
            <a:ext cx="75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jaw2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5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9878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rgbClr val="660066"/>
                </a:solidFill>
              </a:rPr>
              <a:t>Outline</a:t>
            </a:r>
            <a:r>
              <a:rPr lang="fr-FR" dirty="0">
                <a:solidFill>
                  <a:srgbClr val="660066"/>
                </a:solidFill>
              </a:rPr>
              <a:t> </a:t>
            </a:r>
            <a:r>
              <a:rPr lang="fr-FR" dirty="0">
                <a:solidFill>
                  <a:srgbClr val="660066"/>
                </a:solidFill>
              </a:rPr>
              <a:t>3</a:t>
            </a:r>
            <a:r>
              <a:rPr lang="fr-FR" dirty="0" smtClean="0">
                <a:solidFill>
                  <a:srgbClr val="660066"/>
                </a:solidFill>
              </a:rPr>
              <a:t>/3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6378"/>
            <a:ext cx="8229600" cy="27626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Existing </a:t>
            </a:r>
            <a:r>
              <a:rPr lang="en-US" dirty="0" err="1" smtClean="0">
                <a:solidFill>
                  <a:srgbClr val="660066"/>
                </a:solidFill>
              </a:rPr>
              <a:t>dechirpers</a:t>
            </a:r>
            <a:r>
              <a:rPr lang="en-US" dirty="0" smtClean="0">
                <a:solidFill>
                  <a:srgbClr val="660066"/>
                </a:solidFill>
              </a:rPr>
              <a:t> / sources of inspiration :</a:t>
            </a:r>
          </a:p>
          <a:p>
            <a:pPr lvl="1"/>
            <a:r>
              <a:rPr lang="en-US" sz="2400" dirty="0" smtClean="0"/>
              <a:t> LCLS project at SLAC : 1 </a:t>
            </a:r>
            <a:r>
              <a:rPr lang="en-US" sz="2400" dirty="0" err="1" smtClean="0"/>
              <a:t>hori</a:t>
            </a:r>
            <a:r>
              <a:rPr lang="en-US" sz="2400" dirty="0" smtClean="0"/>
              <a:t>. + 1 vert. </a:t>
            </a:r>
            <a:r>
              <a:rPr lang="en-US" sz="2400" dirty="0" err="1" smtClean="0"/>
              <a:t>dechirpers</a:t>
            </a:r>
            <a:r>
              <a:rPr lang="en-US" sz="24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hori</a:t>
            </a:r>
            <a:r>
              <a:rPr lang="en-US" sz="1600" dirty="0" smtClean="0"/>
              <a:t>. model showed a 25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 backlash issue ; vert. model intended to have no tilt issue thanks an unusual design [See May 2018 paper quoted previous</a:t>
            </a:r>
            <a:br>
              <a:rPr lang="en-US" sz="1600" dirty="0" smtClean="0"/>
            </a:br>
            <a:r>
              <a:rPr lang="en-US" sz="1600" dirty="0" smtClean="0"/>
              <a:t>page]).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 LAL collimator project at ATF2 </a:t>
            </a:r>
            <a:r>
              <a:rPr lang="en-US" sz="1600" dirty="0" smtClean="0"/>
              <a:t>(not a </a:t>
            </a:r>
            <a:r>
              <a:rPr lang="en-US" sz="1600" dirty="0" err="1" smtClean="0"/>
              <a:t>dechirper</a:t>
            </a:r>
            <a:r>
              <a:rPr lang="en-US" sz="1600" dirty="0" smtClean="0"/>
              <a:t>, but some affinities ; showed linear disp. </a:t>
            </a:r>
            <a:r>
              <a:rPr lang="en-US" sz="1600" dirty="0"/>
              <a:t>s</a:t>
            </a:r>
            <a:r>
              <a:rPr lang="en-US" sz="1600" dirty="0" smtClean="0"/>
              <a:t>tatistical error within +/- 3 </a:t>
            </a:r>
            <a:r>
              <a:rPr lang="en-US" sz="1600" dirty="0" smtClean="0">
                <a:latin typeface="Symbol" panose="05050102010706020507" pitchFamily="18" charset="2"/>
              </a:rPr>
              <a:t>m</a:t>
            </a:r>
            <a:r>
              <a:rPr lang="en-US" sz="1600" dirty="0" smtClean="0"/>
              <a:t>m)</a:t>
            </a:r>
            <a:endParaRPr lang="en-US" sz="16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57200" y="44942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660066"/>
                </a:solidFill>
              </a:rPr>
              <a:t>Jaws’ specifications :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Not known yet </a:t>
            </a:r>
            <a:r>
              <a:rPr lang="en-US" sz="2000" dirty="0" smtClean="0">
                <a:solidFill>
                  <a:srgbClr val="FF0000"/>
                </a:solidFill>
              </a:rPr>
              <a:t>(required wake depends on beam dynamics)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 First mechanical design done w/ 1 m long jaws </a:t>
            </a:r>
            <a:r>
              <a:rPr lang="en-US" sz="1600" dirty="0" smtClean="0"/>
              <a:t>(LCLS used 2 m long jaws… and 2 “crossed” </a:t>
            </a:r>
            <a:r>
              <a:rPr lang="en-US" sz="1600" dirty="0" err="1" smtClean="0"/>
              <a:t>dechirpers</a:t>
            </a:r>
            <a:r>
              <a:rPr lang="en-US" sz="1600" dirty="0" smtClean="0"/>
              <a:t>. Only one </a:t>
            </a:r>
            <a:r>
              <a:rPr lang="en-US" sz="1600" dirty="0" err="1" smtClean="0"/>
              <a:t>dechirper</a:t>
            </a:r>
            <a:r>
              <a:rPr lang="en-US" sz="1600" dirty="0" smtClean="0"/>
              <a:t> </a:t>
            </a:r>
            <a:r>
              <a:rPr lang="en-US" sz="1600" dirty="0"/>
              <a:t>f</a:t>
            </a:r>
            <a:r>
              <a:rPr lang="en-US" sz="1600" dirty="0" smtClean="0"/>
              <a:t>or </a:t>
            </a:r>
            <a:r>
              <a:rPr lang="en-US" sz="1600" dirty="0" smtClean="0"/>
              <a:t>PRAE.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284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5" r="24272"/>
          <a:stretch/>
        </p:blipFill>
        <p:spPr>
          <a:xfrm>
            <a:off x="232756" y="3351550"/>
            <a:ext cx="3142211" cy="301869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Dechirper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>
                <a:solidFill>
                  <a:srgbClr val="660066"/>
                </a:solidFill>
              </a:rPr>
              <a:t>model (</a:t>
            </a:r>
            <a:r>
              <a:rPr lang="fr-FR" dirty="0" smtClean="0">
                <a:solidFill>
                  <a:srgbClr val="660066"/>
                </a:solidFill>
              </a:rPr>
              <a:t>1/2)</a:t>
            </a:r>
            <a:r>
              <a:rPr lang="fr-FR" dirty="0" smtClean="0">
                <a:solidFill>
                  <a:srgbClr val="660066"/>
                </a:solidFill>
              </a:rPr>
              <a:t/>
            </a:r>
            <a:br>
              <a:rPr lang="fr-FR" dirty="0" smtClean="0">
                <a:solidFill>
                  <a:srgbClr val="660066"/>
                </a:solidFill>
              </a:rPr>
            </a:br>
            <a:r>
              <a:rPr lang="fr-FR" sz="2700" dirty="0" smtClean="0">
                <a:solidFill>
                  <a:srgbClr val="660066"/>
                </a:solidFill>
              </a:rPr>
              <a:t>(</a:t>
            </a:r>
            <a:r>
              <a:rPr lang="fr-FR" sz="2700" dirty="0" smtClean="0">
                <a:solidFill>
                  <a:srgbClr val="660066"/>
                </a:solidFill>
              </a:rPr>
              <a:t>main </a:t>
            </a:r>
            <a:r>
              <a:rPr lang="fr-FR" sz="2700" dirty="0" err="1" smtClean="0">
                <a:solidFill>
                  <a:srgbClr val="660066"/>
                </a:solidFill>
              </a:rPr>
              <a:t>subsystem</a:t>
            </a:r>
            <a:r>
              <a:rPr lang="fr-FR" sz="2700" dirty="0" smtClean="0">
                <a:solidFill>
                  <a:srgbClr val="660066"/>
                </a:solidFill>
              </a:rPr>
              <a:t>)</a:t>
            </a:r>
            <a:endParaRPr lang="fr-FR" sz="2700" dirty="0">
              <a:solidFill>
                <a:srgbClr val="66006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2564" r="8182" b="4623"/>
          <a:stretch/>
        </p:blipFill>
        <p:spPr>
          <a:xfrm>
            <a:off x="3374967" y="1935718"/>
            <a:ext cx="5769425" cy="35405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598" y="1421264"/>
            <a:ext cx="4792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Dechirper</a:t>
            </a:r>
            <a:r>
              <a:rPr lang="en-US" dirty="0" smtClean="0"/>
              <a:t> main subsystem (right pic)</a:t>
            </a:r>
          </a:p>
          <a:p>
            <a:r>
              <a:rPr lang="en-US" dirty="0" smtClean="0"/>
              <a:t>Features 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Follows the KISS principle (i.e. make it simple);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Different kind of actuators can be used (step motor, </a:t>
            </a:r>
            <a:r>
              <a:rPr lang="en-US" dirty="0" err="1" smtClean="0"/>
              <a:t>piezo</a:t>
            </a:r>
            <a:r>
              <a:rPr lang="en-US" dirty="0" smtClean="0"/>
              <a:t> </a:t>
            </a:r>
            <a:r>
              <a:rPr lang="en-US" dirty="0" smtClean="0"/>
              <a:t>element </a:t>
            </a:r>
            <a:r>
              <a:rPr lang="en-US" dirty="0" smtClean="0"/>
              <a:t>stack);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Compatible with different kinematics (regular style, or </a:t>
            </a:r>
            <a:r>
              <a:rPr lang="en-US" dirty="0" smtClean="0"/>
              <a:t>latest </a:t>
            </a:r>
            <a:r>
              <a:rPr lang="en-US" dirty="0" smtClean="0"/>
              <a:t>used at LCLS)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11327" y="6292919"/>
            <a:ext cx="2538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Dechirper</a:t>
            </a:r>
            <a:r>
              <a:rPr lang="en-US" sz="1400" dirty="0" smtClean="0"/>
              <a:t> main </a:t>
            </a:r>
            <a:r>
              <a:rPr lang="en-US" sz="1400" dirty="0" smtClean="0"/>
              <a:t>subsystem</a:t>
            </a:r>
            <a:br>
              <a:rPr lang="en-US" sz="1400" dirty="0" smtClean="0"/>
            </a:br>
            <a:r>
              <a:rPr lang="en-US" sz="1400" dirty="0" smtClean="0"/>
              <a:t>mounted </a:t>
            </a:r>
            <a:r>
              <a:rPr lang="en-US" sz="1400" dirty="0" smtClean="0"/>
              <a:t>on </a:t>
            </a:r>
            <a:r>
              <a:rPr lang="en-US" sz="1400" dirty="0" smtClean="0"/>
              <a:t>an optical table</a:t>
            </a:r>
            <a:endParaRPr lang="en-US" sz="14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4764504" y="5471935"/>
            <a:ext cx="422308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NB. </a:t>
            </a:r>
            <a:r>
              <a:rPr lang="en-US" sz="1400" dirty="0" err="1" smtClean="0"/>
              <a:t>Dechirper’s</a:t>
            </a:r>
            <a:r>
              <a:rPr lang="en-US" sz="1400" dirty="0" smtClean="0"/>
              <a:t> jaws could move in a horizontal plane or a vertical one : it does not </a:t>
            </a:r>
            <a:r>
              <a:rPr lang="en-US" sz="1400" dirty="0"/>
              <a:t>change </a:t>
            </a:r>
            <a:r>
              <a:rPr lang="en-US" sz="1400" dirty="0" smtClean="0"/>
              <a:t>the longitudinal </a:t>
            </a:r>
            <a:r>
              <a:rPr lang="en-US" sz="1400" dirty="0" err="1" smtClean="0"/>
              <a:t>wakefield</a:t>
            </a:r>
            <a:r>
              <a:rPr lang="en-US" sz="1400" dirty="0" smtClean="0"/>
              <a:t>, but change the direction of transverse one.</a:t>
            </a:r>
            <a:endParaRPr lang="en-US" sz="1400" dirty="0"/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Shown CAD model is done for a horizontal </a:t>
            </a:r>
            <a:r>
              <a:rPr lang="en-US" sz="1400" dirty="0" err="1" smtClean="0">
                <a:solidFill>
                  <a:srgbClr val="FF0000"/>
                </a:solidFill>
              </a:rPr>
              <a:t>dechirper</a:t>
            </a:r>
            <a:r>
              <a:rPr lang="en-US" sz="1400" dirty="0" smtClean="0">
                <a:solidFill>
                  <a:srgbClr val="FF0000"/>
                </a:solidFill>
              </a:rPr>
              <a:t>, the simplest type.</a:t>
            </a:r>
          </a:p>
        </p:txBody>
      </p:sp>
    </p:spTree>
    <p:extLst>
      <p:ext uri="{BB962C8B-B14F-4D97-AF65-F5344CB8AC3E}">
        <p14:creationId xmlns:p14="http://schemas.microsoft.com/office/powerpoint/2010/main" val="381004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r="26596" b="3801"/>
          <a:stretch/>
        </p:blipFill>
        <p:spPr>
          <a:xfrm>
            <a:off x="3834809" y="2256817"/>
            <a:ext cx="5119190" cy="40077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7525" y="385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rgbClr val="660066"/>
                </a:solidFill>
              </a:rPr>
              <a:t>Dechirper</a:t>
            </a:r>
            <a:r>
              <a:rPr lang="fr-FR" dirty="0" smtClean="0">
                <a:solidFill>
                  <a:srgbClr val="660066"/>
                </a:solidFill>
              </a:rPr>
              <a:t> </a:t>
            </a:r>
            <a:r>
              <a:rPr lang="fr-FR" dirty="0">
                <a:solidFill>
                  <a:srgbClr val="660066"/>
                </a:solidFill>
              </a:rPr>
              <a:t>model </a:t>
            </a:r>
            <a:r>
              <a:rPr lang="fr-FR" dirty="0" smtClean="0">
                <a:solidFill>
                  <a:srgbClr val="660066"/>
                </a:solidFill>
              </a:rPr>
              <a:t>(2/2</a:t>
            </a:r>
            <a:r>
              <a:rPr lang="fr-FR" dirty="0">
                <a:solidFill>
                  <a:srgbClr val="660066"/>
                </a:solidFill>
              </a:rPr>
              <a:t>)</a:t>
            </a:r>
            <a:r>
              <a:rPr lang="fr-FR" dirty="0" smtClean="0">
                <a:solidFill>
                  <a:srgbClr val="660066"/>
                </a:solidFill>
              </a:rPr>
              <a:t/>
            </a:r>
            <a:br>
              <a:rPr lang="fr-FR" dirty="0" smtClean="0">
                <a:solidFill>
                  <a:srgbClr val="660066"/>
                </a:solidFill>
              </a:rPr>
            </a:br>
            <a:r>
              <a:rPr lang="fr-FR" sz="2700" dirty="0" smtClean="0">
                <a:solidFill>
                  <a:srgbClr val="660066"/>
                </a:solidFill>
              </a:rPr>
              <a:t>(main </a:t>
            </a:r>
            <a:r>
              <a:rPr lang="fr-FR" sz="2700" dirty="0" err="1" smtClean="0">
                <a:solidFill>
                  <a:srgbClr val="660066"/>
                </a:solidFill>
              </a:rPr>
              <a:t>subsystem</a:t>
            </a:r>
            <a:r>
              <a:rPr lang="fr-FR" sz="2700" dirty="0" smtClean="0">
                <a:solidFill>
                  <a:srgbClr val="660066"/>
                </a:solidFill>
              </a:rPr>
              <a:t>)</a:t>
            </a:r>
            <a:endParaRPr lang="fr-FR" sz="2700" dirty="0">
              <a:solidFill>
                <a:srgbClr val="66006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597" y="1538000"/>
            <a:ext cx="44640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Dechirper</a:t>
            </a:r>
            <a:r>
              <a:rPr lang="en-US" dirty="0" smtClean="0"/>
              <a:t> main subsystem </a:t>
            </a:r>
            <a:r>
              <a:rPr lang="en-US" dirty="0" smtClean="0">
                <a:solidFill>
                  <a:srgbClr val="0070C0"/>
                </a:solidFill>
              </a:rPr>
              <a:t>can be mounted on an optical table</a:t>
            </a:r>
            <a:r>
              <a:rPr lang="en-US" dirty="0" smtClean="0"/>
              <a:t>, giving high flexibility to installed equipment (actuators, manual positioning stages, linear position encoders)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Mechanical interfaces : DN100CF flanges non-rotatable (used also as references for alignment)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7" r="21276" b="1293"/>
          <a:stretch/>
        </p:blipFill>
        <p:spPr>
          <a:xfrm>
            <a:off x="283044" y="3523486"/>
            <a:ext cx="3630766" cy="30913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74131" y="5883931"/>
            <a:ext cx="187986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One of the two jaw enables to move in a horizontal plane</a:t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smtClean="0">
                <a:solidFill>
                  <a:srgbClr val="FF0000"/>
                </a:solidFill>
              </a:rPr>
              <a:t>(slots – i.e. corrugated pattern – are vertical)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>
            <a:stCxn id="8" idx="0"/>
          </p:cNvCxnSpPr>
          <p:nvPr/>
        </p:nvCxnSpPr>
        <p:spPr>
          <a:xfrm flipH="1" flipV="1">
            <a:off x="7465577" y="4391527"/>
            <a:ext cx="548488" cy="14924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8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rgbClr val="660066"/>
                </a:solidFill>
              </a:rPr>
              <a:t>           </a:t>
            </a:r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, budget &amp; WBS (</a:t>
            </a:r>
            <a:r>
              <a:rPr lang="fr-FR" dirty="0" smtClean="0">
                <a:solidFill>
                  <a:srgbClr val="660066"/>
                </a:solidFill>
              </a:rPr>
              <a:t>1/3)</a:t>
            </a:r>
            <a:endParaRPr lang="fr-FR" dirty="0">
              <a:solidFill>
                <a:srgbClr val="66006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660066"/>
                </a:solidFill>
              </a:rPr>
              <a:t>Budget </a:t>
            </a:r>
            <a:r>
              <a:rPr lang="fr-FR" sz="2800" dirty="0" err="1" smtClean="0">
                <a:solidFill>
                  <a:srgbClr val="660066"/>
                </a:solidFill>
              </a:rPr>
              <a:t>done</a:t>
            </a:r>
            <a:r>
              <a:rPr lang="fr-FR" sz="2800" dirty="0" smtClean="0">
                <a:solidFill>
                  <a:srgbClr val="660066"/>
                </a:solidFill>
              </a:rPr>
              <a:t> (</a:t>
            </a:r>
            <a:r>
              <a:rPr lang="fr-FR" sz="2800" dirty="0" err="1" smtClean="0">
                <a:solidFill>
                  <a:srgbClr val="660066"/>
                </a:solidFill>
              </a:rPr>
              <a:t>next</a:t>
            </a:r>
            <a:r>
              <a:rPr lang="fr-FR" sz="2800" dirty="0" smtClean="0">
                <a:solidFill>
                  <a:srgbClr val="660066"/>
                </a:solidFill>
              </a:rPr>
              <a:t> page</a:t>
            </a:r>
            <a:r>
              <a:rPr lang="fr-FR" sz="2800" dirty="0" smtClean="0">
                <a:solidFill>
                  <a:srgbClr val="660066"/>
                </a:solidFill>
              </a:rPr>
              <a:t>);</a:t>
            </a:r>
            <a:endParaRPr lang="fr-FR" sz="2800" dirty="0" smtClean="0">
              <a:solidFill>
                <a:srgbClr val="66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660066"/>
                </a:solidFill>
              </a:rPr>
              <a:t>WBS </a:t>
            </a:r>
            <a:r>
              <a:rPr lang="fr-FR" sz="2800" dirty="0" err="1" smtClean="0">
                <a:solidFill>
                  <a:srgbClr val="660066"/>
                </a:solidFill>
              </a:rPr>
              <a:t>done</a:t>
            </a:r>
            <a:r>
              <a:rPr lang="fr-FR" sz="2800" dirty="0" smtClean="0">
                <a:solidFill>
                  <a:srgbClr val="660066"/>
                </a:solidFill>
              </a:rPr>
              <a:t> (but not a planning) (</a:t>
            </a:r>
            <a:r>
              <a:rPr lang="fr-FR" sz="2800" dirty="0" err="1" smtClean="0">
                <a:solidFill>
                  <a:srgbClr val="660066"/>
                </a:solidFill>
              </a:rPr>
              <a:t>next</a:t>
            </a:r>
            <a:r>
              <a:rPr lang="fr-FR" sz="2800" dirty="0" smtClean="0">
                <a:solidFill>
                  <a:srgbClr val="660066"/>
                </a:solidFill>
              </a:rPr>
              <a:t> page</a:t>
            </a:r>
            <a:r>
              <a:rPr lang="fr-FR" sz="2800" dirty="0" smtClean="0">
                <a:solidFill>
                  <a:srgbClr val="660066"/>
                </a:solidFill>
              </a:rPr>
              <a:t>);</a:t>
            </a:r>
            <a:endParaRPr lang="fr-FR" sz="2800" dirty="0">
              <a:solidFill>
                <a:srgbClr val="66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smtClean="0">
                <a:solidFill>
                  <a:srgbClr val="660066"/>
                </a:solidFill>
              </a:rPr>
              <a:t>Main </a:t>
            </a:r>
            <a:r>
              <a:rPr lang="fr-FR" sz="2800" dirty="0" err="1" smtClean="0">
                <a:solidFill>
                  <a:srgbClr val="660066"/>
                </a:solidFill>
              </a:rPr>
              <a:t>subsystem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designed</a:t>
            </a:r>
            <a:r>
              <a:rPr lang="fr-FR" sz="2800" dirty="0" smtClean="0">
                <a:solidFill>
                  <a:srgbClr val="660066"/>
                </a:solidFill>
              </a:rPr>
              <a:t> ; </a:t>
            </a:r>
            <a:r>
              <a:rPr lang="fr-FR" sz="2800" dirty="0" err="1" smtClean="0">
                <a:solidFill>
                  <a:srgbClr val="660066"/>
                </a:solidFill>
              </a:rPr>
              <a:t>drawings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done</a:t>
            </a:r>
            <a:r>
              <a:rPr lang="fr-FR" sz="2800" dirty="0" smtClean="0">
                <a:solidFill>
                  <a:srgbClr val="660066"/>
                </a:solidFill>
              </a:rPr>
              <a:t>, but update </a:t>
            </a:r>
            <a:r>
              <a:rPr lang="fr-FR" sz="2800" dirty="0" err="1" smtClean="0">
                <a:solidFill>
                  <a:srgbClr val="660066"/>
                </a:solidFill>
              </a:rPr>
              <a:t>needed</a:t>
            </a:r>
            <a:r>
              <a:rPr lang="fr-FR" sz="2800" dirty="0">
                <a:solidFill>
                  <a:srgbClr val="660066"/>
                </a:solidFill>
              </a:rPr>
              <a:t> </a:t>
            </a:r>
            <a:r>
              <a:rPr lang="fr-FR" sz="2800" dirty="0" smtClean="0">
                <a:solidFill>
                  <a:srgbClr val="660066"/>
                </a:solidFill>
              </a:rPr>
              <a:t>(</a:t>
            </a:r>
            <a:r>
              <a:rPr lang="fr-FR" sz="2800" dirty="0" err="1" smtClean="0">
                <a:solidFill>
                  <a:srgbClr val="660066"/>
                </a:solidFill>
              </a:rPr>
              <a:t>jaw</a:t>
            </a:r>
            <a:r>
              <a:rPr lang="fr-FR" sz="2800" dirty="0" smtClean="0">
                <a:solidFill>
                  <a:srgbClr val="660066"/>
                </a:solidFill>
              </a:rPr>
              <a:t> and </a:t>
            </a:r>
            <a:r>
              <a:rPr lang="fr-FR" sz="2800" dirty="0" err="1" smtClean="0">
                <a:solidFill>
                  <a:srgbClr val="660066"/>
                </a:solidFill>
              </a:rPr>
              <a:t>actuators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>
                <a:solidFill>
                  <a:srgbClr val="660066"/>
                </a:solidFill>
              </a:rPr>
              <a:t>specs</a:t>
            </a:r>
            <a:r>
              <a:rPr lang="fr-FR" sz="2800" dirty="0" smtClean="0">
                <a:solidFill>
                  <a:srgbClr val="660066"/>
                </a:solidFill>
              </a:rPr>
              <a:t>);</a:t>
            </a:r>
            <a:endParaRPr lang="fr-FR" sz="2800" dirty="0" smtClean="0">
              <a:solidFill>
                <a:srgbClr val="66006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>
                <a:solidFill>
                  <a:srgbClr val="660066"/>
                </a:solidFill>
              </a:rPr>
              <a:t>Jaw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need</a:t>
            </a:r>
            <a:r>
              <a:rPr lang="fr-FR" sz="2800" dirty="0" smtClean="0">
                <a:solidFill>
                  <a:srgbClr val="660066"/>
                </a:solidFill>
              </a:rPr>
              <a:t> to </a:t>
            </a:r>
            <a:r>
              <a:rPr lang="fr-FR" sz="2800" dirty="0" err="1" smtClean="0">
                <a:solidFill>
                  <a:srgbClr val="660066"/>
                </a:solidFill>
              </a:rPr>
              <a:t>be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specified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 </a:t>
            </a:r>
            <a:r>
              <a:rPr lang="fr-FR" sz="2800" dirty="0" err="1" smtClean="0">
                <a:solidFill>
                  <a:srgbClr val="660066"/>
                </a:solidFill>
              </a:rPr>
              <a:t>wakefield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calculations</a:t>
            </a:r>
            <a:r>
              <a:rPr lang="fr-FR" sz="2800" dirty="0" smtClean="0">
                <a:solidFill>
                  <a:srgbClr val="660066"/>
                </a:solidFill>
              </a:rPr>
              <a:t> to </a:t>
            </a:r>
            <a:r>
              <a:rPr lang="fr-FR" sz="2800" dirty="0" err="1" smtClean="0">
                <a:solidFill>
                  <a:srgbClr val="660066"/>
                </a:solidFill>
              </a:rPr>
              <a:t>be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done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</a:rPr>
              <a:t>be</a:t>
            </a:r>
            <a:r>
              <a:rPr lang="fr-FR" sz="2800" dirty="0" smtClean="0">
                <a:solidFill>
                  <a:srgbClr val="660066"/>
                </a:solidFill>
              </a:rPr>
              <a:t> Y. Han or by </a:t>
            </a:r>
            <a:r>
              <a:rPr lang="fr-FR" sz="2800" dirty="0" smtClean="0">
                <a:solidFill>
                  <a:srgbClr val="660066"/>
                </a:solidFill>
              </a:rPr>
              <a:t>B. </a:t>
            </a:r>
            <a:r>
              <a:rPr lang="fr-FR" sz="2800" dirty="0" smtClean="0">
                <a:solidFill>
                  <a:srgbClr val="660066"/>
                </a:solidFill>
              </a:rPr>
              <a:t>Bowen 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800" dirty="0" err="1" smtClean="0">
                <a:solidFill>
                  <a:srgbClr val="660066"/>
                </a:solidFill>
              </a:rPr>
              <a:t>ProRad’s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smtClean="0">
                <a:solidFill>
                  <a:srgbClr val="660066"/>
                </a:solidFill>
              </a:rPr>
              <a:t>ANR </a:t>
            </a:r>
            <a:r>
              <a:rPr lang="fr-FR" sz="2800" dirty="0" smtClean="0">
                <a:solidFill>
                  <a:srgbClr val="660066"/>
                </a:solidFill>
              </a:rPr>
              <a:t>un-</a:t>
            </a:r>
            <a:r>
              <a:rPr lang="fr-FR" sz="2800" dirty="0" err="1" smtClean="0">
                <a:solidFill>
                  <a:srgbClr val="660066"/>
                </a:solidFill>
              </a:rPr>
              <a:t>successfull</a:t>
            </a:r>
            <a:r>
              <a:rPr lang="fr-FR" sz="2800" dirty="0" smtClean="0">
                <a:solidFill>
                  <a:srgbClr val="660066"/>
                </a:solidFill>
              </a:rPr>
              <a:t> </a:t>
            </a:r>
            <a:r>
              <a:rPr lang="fr-FR" sz="2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 </a:t>
            </a:r>
            <a:r>
              <a:rPr lang="fr-FR" sz="2800" dirty="0" err="1" smtClean="0">
                <a:solidFill>
                  <a:srgbClr val="660066"/>
                </a:solidFill>
                <a:sym typeface="Wingdings" panose="05000000000000000000" pitchFamily="2" charset="2"/>
              </a:rPr>
              <a:t>project</a:t>
            </a:r>
            <a:r>
              <a:rPr lang="fr-FR" sz="2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olidFill>
                  <a:srgbClr val="660066"/>
                </a:solidFill>
                <a:sym typeface="Wingdings" panose="05000000000000000000" pitchFamily="2" charset="2"/>
              </a:rPr>
              <a:t>postponed</a:t>
            </a:r>
            <a:r>
              <a:rPr lang="fr-FR" sz="2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 </a:t>
            </a:r>
            <a:r>
              <a:rPr lang="fr-FR" sz="2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for the </a:t>
            </a:r>
            <a:r>
              <a:rPr lang="fr-FR" sz="2800" dirty="0" err="1" smtClean="0">
                <a:solidFill>
                  <a:srgbClr val="660066"/>
                </a:solidFill>
                <a:sym typeface="Wingdings" panose="05000000000000000000" pitchFamily="2" charset="2"/>
              </a:rPr>
              <a:t>mech</a:t>
            </a:r>
            <a:r>
              <a:rPr lang="fr-FR" sz="2800" dirty="0" err="1" smtClean="0">
                <a:solidFill>
                  <a:srgbClr val="660066"/>
                </a:solidFill>
                <a:sym typeface="Wingdings" panose="05000000000000000000" pitchFamily="2" charset="2"/>
              </a:rPr>
              <a:t>ancial</a:t>
            </a:r>
            <a:r>
              <a:rPr lang="fr-FR" sz="2800" dirty="0" smtClean="0">
                <a:solidFill>
                  <a:srgbClr val="660066"/>
                </a:solidFill>
                <a:sym typeface="Wingdings" panose="05000000000000000000" pitchFamily="2" charset="2"/>
              </a:rPr>
              <a:t> part.</a:t>
            </a:r>
            <a:endParaRPr lang="fr-FR" sz="2800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93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              </a:t>
            </a:r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, budget &amp; WBS (2/2)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l="9" t="-1080" r="-9" b="50275"/>
          <a:stretch/>
        </p:blipFill>
        <p:spPr>
          <a:xfrm>
            <a:off x="735903" y="1232718"/>
            <a:ext cx="7829533" cy="55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0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870" y="30604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660066"/>
                </a:solidFill>
              </a:rPr>
              <a:t>              </a:t>
            </a:r>
            <a:r>
              <a:rPr lang="fr-FR" dirty="0" err="1" smtClean="0">
                <a:solidFill>
                  <a:srgbClr val="660066"/>
                </a:solidFill>
              </a:rPr>
              <a:t>Status</a:t>
            </a:r>
            <a:r>
              <a:rPr lang="fr-FR" dirty="0" smtClean="0">
                <a:solidFill>
                  <a:srgbClr val="660066"/>
                </a:solidFill>
              </a:rPr>
              <a:t>, budget &amp; WBS (</a:t>
            </a:r>
            <a:r>
              <a:rPr lang="fr-FR" dirty="0" smtClean="0">
                <a:solidFill>
                  <a:srgbClr val="660066"/>
                </a:solidFill>
              </a:rPr>
              <a:t>2/3)</a:t>
            </a:r>
            <a:endParaRPr lang="fr-FR" dirty="0">
              <a:solidFill>
                <a:srgbClr val="660066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" y="11445"/>
            <a:ext cx="2538596" cy="1145995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0" y="1258658"/>
            <a:ext cx="9144000" cy="22476"/>
          </a:xfrm>
          <a:prstGeom prst="line">
            <a:avLst/>
          </a:prstGeom>
          <a:ln w="57150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981810"/>
              </p:ext>
            </p:extLst>
          </p:nvPr>
        </p:nvGraphicFramePr>
        <p:xfrm>
          <a:off x="922714" y="1379914"/>
          <a:ext cx="7373388" cy="5370018"/>
        </p:xfrm>
        <a:graphic>
          <a:graphicData uri="http://schemas.openxmlformats.org/drawingml/2006/table">
            <a:tbl>
              <a:tblPr/>
              <a:tblGrid>
                <a:gridCol w="285618"/>
                <a:gridCol w="307900"/>
                <a:gridCol w="445644"/>
                <a:gridCol w="1490883"/>
                <a:gridCol w="316003"/>
                <a:gridCol w="334233"/>
                <a:gridCol w="334233"/>
                <a:gridCol w="251181"/>
                <a:gridCol w="421336"/>
                <a:gridCol w="421336"/>
                <a:gridCol w="577312"/>
                <a:gridCol w="486158"/>
                <a:gridCol w="1701551"/>
              </a:tblGrid>
              <a:tr h="24430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Dechirper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budget &amp; "non fine tuned" WBS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2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Sandry Wallon - édition 2018.11.27</a:t>
                      </a: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582"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 / work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only (if fab.at LAL)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price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price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Tot. Price (min) €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Tot. Price (max) €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 / supplier / Human R.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LAL's HR - estimated work time required (wk)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Rem.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design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Derchirper main subsystem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LAL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estimated</a:t>
                      </a:r>
                    </a:p>
                  </a:txBody>
                  <a:tcPr marL="5419" marR="5419" marT="541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Raphael Vilar (Trainee) -</a:t>
                      </a:r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drawing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Raphael Vilar (Trainee) -</a:t>
                      </a:r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design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Derchirper - linear actuators integration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Sandry Wallon, trainee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drawing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Trainee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5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design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Adjustable interface between derchirper support (table) and ground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LAL's mec. Dpt : proposed interface shown at 2018 PRAE workshop (hoof style) - </a:t>
                      </a:r>
                      <a:r>
                        <a:rPr lang="en-US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(final table leg specs to provide to Mec. Dpt)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drawing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Mec. drawing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layout drawing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Trainee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Manufacture (machining, welding)</a:t>
                      </a:r>
                    </a:p>
                  </a:txBody>
                  <a:tcPr marL="5419" marR="5419" marT="541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Chamber (flanges quoted below)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Stems w/ flange to be welded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Misc. Parts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Jaw (1 m long)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 industrie or other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Specs unknown on Nov. 2018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supplies</a:t>
                      </a:r>
                    </a:p>
                  </a:txBody>
                  <a:tcPr marL="5419" marR="5419" marT="5419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 bellow w/ 2 DN40CF flanges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Mewasa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Optical table w/ legs (bench)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Controi Instrument Ltd or Thorlabs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Vibration Isolation vs pneumatic Vibration Isolation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aluminum breadboard </a:t>
                      </a:r>
                      <a:r>
                        <a:rPr lang="en-US" sz="6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probably to be machined from Al board (at LAL)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standard breadboard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or N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LAL or Thorlabs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for linear slide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Hiwin or other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Rail for linear slide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19" marR="5419" marT="54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841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1281</Words>
  <Application>Microsoft Office PowerPoint</Application>
  <PresentationFormat>Affichage à l'écran (4:3)</PresentationFormat>
  <Paragraphs>433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Wingdings</vt:lpstr>
      <vt:lpstr>Thème Office</vt:lpstr>
      <vt:lpstr>PRAE Dechirper for ProRad exp.</vt:lpstr>
      <vt:lpstr>Outline 1/3</vt:lpstr>
      <vt:lpstr>Outline 2/3</vt:lpstr>
      <vt:lpstr>Outline 3/3</vt:lpstr>
      <vt:lpstr>Dechirper model (1/2) (main subsystem)</vt:lpstr>
      <vt:lpstr>Dechirper model (2/2) (main subsystem)</vt:lpstr>
      <vt:lpstr>           Status, budget &amp; WBS (1/3)</vt:lpstr>
      <vt:lpstr>              Status, budget &amp; WBS (2/2)</vt:lpstr>
      <vt:lpstr>              Status, budget &amp; WBS (2/3)</vt:lpstr>
      <vt:lpstr>              Status, budget &amp; WBS (3/3)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</dc:creator>
  <cp:lastModifiedBy>Sandry Wallon</cp:lastModifiedBy>
  <cp:revision>61</cp:revision>
  <dcterms:created xsi:type="dcterms:W3CDTF">2018-07-04T14:39:06Z</dcterms:created>
  <dcterms:modified xsi:type="dcterms:W3CDTF">2018-12-03T12:37:28Z</dcterms:modified>
</cp:coreProperties>
</file>