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6" r:id="rId4"/>
    <p:sldId id="261" r:id="rId5"/>
    <p:sldId id="262" r:id="rId6"/>
    <p:sldId id="263" r:id="rId7"/>
    <p:sldId id="264" r:id="rId8"/>
    <p:sldId id="266" r:id="rId9"/>
    <p:sldId id="265" r:id="rId10"/>
    <p:sldId id="269" r:id="rId11"/>
    <p:sldId id="268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0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35EF-46E6-4E72-923B-134105AF230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6DA4-5CAD-4188-BA66-CCFFBD5A3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92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35EF-46E6-4E72-923B-134105AF230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6DA4-5CAD-4188-BA66-CCFFBD5A3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35EF-46E6-4E72-923B-134105AF230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6DA4-5CAD-4188-BA66-CCFFBD5A3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68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3EEA9-5EF8-4016-A765-8CE35F7E104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5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EF7A8-0B60-4388-A455-3B6492C1E85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6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2FBD4-688D-4234-8F35-54B78FF7A6E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54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7DC6C-9242-4720-8032-AA4BE5CC1EC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21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AA5B2-65FA-4EA4-80C4-AFF1F99EAC6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98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50E12-2547-461A-8CDF-2D5F73AD6C2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96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1B255-B06C-45D6-B59F-737BEC5A637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79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2345F-C32B-44ED-8CE5-A6D7039ADA0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8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35EF-46E6-4E72-923B-134105AF230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6DA4-5CAD-4188-BA66-CCFFBD5A3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43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A340C-C3CA-445B-AB6A-D229EBCDE3A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18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B697-FF63-4D9F-9F8B-BBA3408DAAB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72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B6FD6-8694-4055-8849-5A6BAD82F14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5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35EF-46E6-4E72-923B-134105AF230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6DA4-5CAD-4188-BA66-CCFFBD5A3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45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35EF-46E6-4E72-923B-134105AF230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6DA4-5CAD-4188-BA66-CCFFBD5A3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18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35EF-46E6-4E72-923B-134105AF230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6DA4-5CAD-4188-BA66-CCFFBD5A3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03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35EF-46E6-4E72-923B-134105AF230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6DA4-5CAD-4188-BA66-CCFFBD5A3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56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35EF-46E6-4E72-923B-134105AF230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6DA4-5CAD-4188-BA66-CCFFBD5A3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89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35EF-46E6-4E72-923B-134105AF230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6DA4-5CAD-4188-BA66-CCFFBD5A3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79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35EF-46E6-4E72-923B-134105AF230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6DA4-5CAD-4188-BA66-CCFFBD5A3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74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C35EF-46E6-4E72-923B-134105AF230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C6DA4-5CAD-4188-BA66-CCFFBD5A3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5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10C7F-090C-4445-AED6-74CC4500EE51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5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556792"/>
            <a:ext cx="790953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Histoire de l’astrophysique spatiale au sud de Paris :</a:t>
            </a:r>
          </a:p>
          <a:p>
            <a:endParaRPr lang="fr-FR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     L’exploration du système solaire</a:t>
            </a:r>
            <a:endParaRPr lang="fr-F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à l’IAS Orsay et au </a:t>
            </a:r>
            <a:r>
              <a:rPr lang="fr-FR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</a:t>
            </a:r>
            <a:r>
              <a:rPr lang="fr-F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AIM</a:t>
            </a:r>
          </a:p>
          <a:p>
            <a:endParaRPr lang="fr-F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Y. Langevin, IAS </a:t>
            </a:r>
          </a:p>
        </p:txBody>
      </p:sp>
    </p:spTree>
    <p:extLst>
      <p:ext uri="{BB962C8B-B14F-4D97-AF65-F5344CB8AC3E}">
        <p14:creationId xmlns:p14="http://schemas.microsoft.com/office/powerpoint/2010/main" val="329726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01994" y="149731"/>
            <a:ext cx="676178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Des perspectives très prometteuses</a:t>
            </a:r>
          </a:p>
          <a:p>
            <a:r>
              <a:rPr 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tant pour l’IAS que pour le </a:t>
            </a:r>
            <a:r>
              <a:rPr lang="fr-FR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</a:t>
            </a:r>
            <a:r>
              <a:rPr 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/AIM</a:t>
            </a:r>
          </a:p>
          <a:p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72928" y="2176189"/>
            <a:ext cx="1728192" cy="14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1500" y="1628800"/>
            <a:ext cx="8888972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b="1" dirty="0" err="1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ExoMars</a:t>
            </a:r>
            <a:r>
              <a:rPr lang="fr-F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(2020), 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véhicule martien dédié à l’exobiologie</a:t>
            </a:r>
          </a:p>
          <a:p>
            <a:endParaRPr lang="fr-FR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IAS :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MicroMega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(PI), microscopie IR de grains collectés à la surface de Mars)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Orbiter</a:t>
            </a:r>
            <a:r>
              <a:rPr lang="fr-F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(2020), 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observatoire solaire sur une orbite inclinée à 30°</a:t>
            </a:r>
          </a:p>
          <a:p>
            <a:pPr lvl="1"/>
            <a:endParaRPr lang="fr-FR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IAS : 3 contributions (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SPICE, EUI, SOPHI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1 PI, 1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-PI</a:t>
            </a:r>
          </a:p>
          <a:p>
            <a:pPr lvl="1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 :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STIX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X-g, synergie avec les projets d’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astro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(2022), 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orbiteur de Jupiter puis autour de Ganymède</a:t>
            </a:r>
          </a:p>
          <a:p>
            <a:endParaRPr lang="fr-FR" sz="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IAS :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MAJIS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(PI),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spectroimagerie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VIS/NIR (35% des données collectées)</a:t>
            </a:r>
          </a:p>
          <a:p>
            <a:endParaRPr lang="fr-F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arrivée à Jupiter : octobre 2029, fin de la mission : 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juin 2033…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Nombreuses opportunités avec le Japon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MMX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retour d’échantillons de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Phobos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2022), 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 la Chine (programme en pleine expansion), voire un jour l’Inde, le Brésil…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limitations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le budget du CNES et le potentiel technique des laboratoires</a:t>
            </a:r>
          </a:p>
        </p:txBody>
      </p:sp>
    </p:spTree>
    <p:extLst>
      <p:ext uri="{BB962C8B-B14F-4D97-AF65-F5344CB8AC3E}">
        <p14:creationId xmlns:p14="http://schemas.microsoft.com/office/powerpoint/2010/main" val="416455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/>
          <p:nvPr/>
        </p:nvSpPr>
        <p:spPr>
          <a:xfrm>
            <a:off x="64412" y="1268760"/>
            <a:ext cx="8511689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0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Corot</a:t>
            </a:r>
            <a:r>
              <a:rPr lang="fr-F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(CNES, 2005 – 2010), 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détection par transit </a:t>
            </a:r>
          </a:p>
          <a:p>
            <a:endParaRPr lang="fr-FR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implication IAS technique et scientifique</a:t>
            </a:r>
          </a:p>
          <a:p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000" b="1" dirty="0" err="1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Plato</a:t>
            </a:r>
            <a:r>
              <a:rPr lang="fr-F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(ESA, 2023), 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 / rayon 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densité</a:t>
            </a:r>
            <a:endParaRPr lang="fr-FR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implication AIM (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 de données à bord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) et IAS (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étalonnage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fr-FR" sz="20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Ariel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(ESA, 2026), 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1ère caractérisation spectroscopique</a:t>
            </a:r>
          </a:p>
          <a:p>
            <a:endParaRPr lang="fr-FR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forte implication d’AIM (responsabilité d’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 – 4 et 4 – 8 µm) 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et de l’IAS (« 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</a:t>
            </a:r>
            <a:r>
              <a:rPr lang="fr-F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 », 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étalonnage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fr-FR" sz="2000" b="1" dirty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sz="20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planétologie comparée des systèmes planétaires,</a:t>
            </a:r>
          </a:p>
          <a:p>
            <a:r>
              <a:rPr lang="fr-FR" sz="2000" b="1" dirty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fr-FR" sz="20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synergies entre</a:t>
            </a:r>
            <a:r>
              <a:rPr lang="fr-FR" sz="20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physique solaire et physique stellaire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01994" y="149731"/>
            <a:ext cx="742062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thématique émergente « </a:t>
            </a:r>
            <a:r>
              <a:rPr lang="fr-FR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exoplanètes</a:t>
            </a:r>
            <a:r>
              <a:rPr 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r>
              <a:rPr 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en synergie avec l’</a:t>
            </a:r>
            <a:r>
              <a:rPr lang="fr-FR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astérosismologie</a:t>
            </a:r>
            <a:endParaRPr lang="fr-FR" sz="2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4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653047" y="97468"/>
            <a:ext cx="6843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étapes principales d’avant 1984 (1)</a:t>
            </a:r>
            <a:endParaRPr lang="fr-FR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72928" y="2176189"/>
            <a:ext cx="1728192" cy="14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29195" y="836712"/>
            <a:ext cx="9143850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1961 : création du CNES, l’agence spatiale française</a:t>
            </a:r>
          </a:p>
          <a:p>
            <a:endParaRPr lang="fr-F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entre 1945 (création du CEA) et 1961, le CNRS (créé en 1939, de fait en 1945) 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est devenu l’acteur majeur de la recherche en France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pas de laboratoire « CNES »</a:t>
            </a:r>
            <a:r>
              <a:rPr lang="fr-FR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l’exploitation scientifique des contributions françaises </a:t>
            </a:r>
          </a:p>
          <a:p>
            <a:r>
              <a:rPr lang="fr-FR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sera assurée par des laboratoires CNRS + 1 labo CEA (le </a:t>
            </a:r>
            <a:r>
              <a:rPr lang="fr-FR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</a:t>
            </a:r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à partir de 1962 :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mise en place d’un programme scientifique (J-E. Blamont)</a:t>
            </a:r>
          </a:p>
          <a:p>
            <a:r>
              <a:rPr lang="fr-FR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fusées sondes, ballons…</a:t>
            </a:r>
          </a:p>
          <a:p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J-E. Blamont dirige le </a:t>
            </a:r>
            <a:r>
              <a:rPr lang="fr-FR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d’aéronomie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premier laboratoire spatial français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installé au réduit de Verrières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1968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les méthodes de direction de J-E. Blamont font débat </a:t>
            </a:r>
          </a:p>
          <a:p>
            <a:endParaRPr lang="fr-F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 deux laboratoires se partagent le réduit de Verrières, les IT et les chercheurs</a:t>
            </a:r>
          </a:p>
          <a:p>
            <a:endParaRPr lang="fr-FR" sz="800" b="1" dirty="0">
              <a:solidFill>
                <a:srgbClr val="10A01A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- le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Service d’Aéronomie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toujours dirigé par J-E. Blamont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- le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Laboratoire de Physique Stellaire et Planétaire (LPSP)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dirigé par R. Bonnet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1975 : création de l’agence spatiale européenne (ESA)</a:t>
            </a:r>
          </a:p>
          <a:p>
            <a:endParaRPr lang="fr-FR" sz="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remise à plat indispensable après les échecs répétés de l’ELDO (lanceurs)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rôle majeur du CNES (60% du financement d’Ariane jusqu’en 1983)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aucune mission d’exploration du système solaire jusqu’en 1985 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3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653047" y="97468"/>
            <a:ext cx="6843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étapes principales d’avant 1984 (2)</a:t>
            </a:r>
            <a:endParaRPr lang="fr-FR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72928" y="2176189"/>
            <a:ext cx="1728192" cy="14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6662" y="980728"/>
            <a:ext cx="9047605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USA et URSS sont les 2 acteurs majeurs de l’exploration du système solaire </a:t>
            </a:r>
          </a:p>
          <a:p>
            <a:endParaRPr lang="fr-FR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quelques opportunités pour la communauté française :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- programme d’analyse des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échantillons lunaires collectés par Apollo</a:t>
            </a:r>
            <a:r>
              <a:rPr lang="fr-FR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(1969-1972):</a:t>
            </a:r>
          </a:p>
          <a:p>
            <a:pPr lvl="1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plusieurs équipes françaises, dont </a:t>
            </a:r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équipe installée au CSNSM Orsay</a:t>
            </a:r>
          </a:p>
          <a:p>
            <a:pPr lvl="1"/>
            <a:endParaRPr lang="fr-FR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Voyager</a:t>
            </a:r>
            <a:r>
              <a:rPr lang="fr-FR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(NASA, survol des 4 planètes géantes, lancé en 1978), Obs. Paris / DESPA</a:t>
            </a:r>
          </a:p>
          <a:p>
            <a:pPr lvl="1"/>
            <a:endParaRPr lang="fr-F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600" b="1" dirty="0" err="1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Orbiting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Solar </a:t>
            </a:r>
            <a:r>
              <a:rPr lang="fr-FR" sz="1600" b="1" dirty="0" err="1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Observatory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  <a:r>
              <a:rPr lang="fr-FR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(NASA), contributions LPSP à OSO 8</a:t>
            </a:r>
          </a:p>
          <a:p>
            <a:pPr lvl="1"/>
            <a:endParaRPr lang="fr-F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- missions soviétiques de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physique solaire</a:t>
            </a:r>
            <a:r>
              <a:rPr lang="fr-FR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(contributions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parallèle : programme de </a:t>
            </a:r>
            <a:r>
              <a:rPr lang="fr-FR" sz="1600" b="1" dirty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fusées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sondes et ballons du CNES</a:t>
            </a:r>
            <a:r>
              <a:rPr lang="fr-FR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(LPSP, SA)</a:t>
            </a:r>
          </a:p>
          <a:p>
            <a:pPr lvl="1"/>
            <a:endParaRPr lang="fr-FR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Les communautés scientifiques se développent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d’abord la </a:t>
            </a:r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physique solaire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lvl="1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puis la </a:t>
            </a:r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planétologie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(« action concertée DGRST »)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0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42597" y="97468"/>
            <a:ext cx="771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1980 - 1985 : un programme se met en place</a:t>
            </a:r>
            <a:endParaRPr lang="fr-FR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72928" y="2176189"/>
            <a:ext cx="1728192" cy="14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6662" y="980728"/>
            <a:ext cx="9155070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Juillet 1980 : sélection de la mission GIOTTO par l’ESA</a:t>
            </a:r>
          </a:p>
          <a:p>
            <a:endParaRPr lang="fr-FR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</a:t>
            </a:r>
            <a:r>
              <a:rPr lang="fr-FR" sz="1600" b="1" baseline="30000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mission européenne d’exploration du système solaire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survol du noyau de la comète de Halley à 600 km de distance en mars 1986</a:t>
            </a:r>
            <a:endParaRPr lang="fr-FR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Fin 1980 : les soviétiques ouvrent la mission VEGA à la collaboration internationale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2 sondes, </a:t>
            </a:r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ballon dans l’atmosphère de Vénus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(1985) + </a:t>
            </a:r>
            <a:r>
              <a:rPr lang="fr-F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survol de Halley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(mars 1986)</a:t>
            </a: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Vénus :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Service d’Aéronomie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 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Halley : spectromètre IR « IKS »,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LPSP + équipe CSNSM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 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revol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du spectromètre de masse de GIOTTO sur les sondes VEGA 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(4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-investigateurs français,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 + CSNSM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- 1983 : R. Bonnet devient (pour 20 ans) directeur scientifique de l’ESA</a:t>
            </a:r>
            <a:endParaRPr lang="fr-FR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Juillet 1984 : </a:t>
            </a:r>
            <a:r>
              <a:rPr lang="fr-FR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programme « Horizon 2000 »</a:t>
            </a:r>
            <a:r>
              <a:rPr lang="fr-F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; </a:t>
            </a:r>
            <a:endParaRPr lang="fr-FR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l’Europe devient un acteur majeur 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recherche spatiale</a:t>
            </a:r>
          </a:p>
          <a:p>
            <a:pPr lvl="1"/>
            <a:endParaRPr lang="fr-FR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« pierres angulaires » pour l’exploration du système solaire: </a:t>
            </a:r>
          </a:p>
          <a:p>
            <a:pPr lvl="1"/>
            <a:endParaRPr lang="fr-FR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SOHO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(observatoire solaire) + CLUSTER  (4 satellites, magnétosphère terrestre)</a:t>
            </a:r>
          </a:p>
          <a:p>
            <a:pPr lvl="1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- « 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Comet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Nucleus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Return »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Rosetta</a:t>
            </a:r>
            <a:r>
              <a:rPr lang="fr-F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(après lâchage par la NASA)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94424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187624" y="97468"/>
            <a:ext cx="7138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1985 – 1989 : la création de l’IAS à Orsay</a:t>
            </a:r>
            <a:endParaRPr lang="fr-FR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72928" y="2176189"/>
            <a:ext cx="1728192" cy="14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6662" y="980728"/>
            <a:ext cx="8906605" cy="5278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Les laboratoires spatiaux en 1985 : 4 CNRS, 1 CNRS / </a:t>
            </a:r>
            <a:r>
              <a:rPr lang="fr-F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Paris, 1 CEA</a:t>
            </a:r>
          </a:p>
          <a:p>
            <a:endParaRPr lang="fr-FR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les laboratoires spatiaux ont peu de liens avec le contexte universitaire 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Le LPSP a un problème de plan de charge : 14 chercheurs, 70 ITA (tous CNRS)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sz="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renforcer le potentiel scientifique en regroupant le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LPSP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(physique solaire +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qq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e-)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avec l’équipe de planétologie du CSNSM et une équipe d’astrophysique de l’ENS  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1985: décision de création d’un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nouveau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laboratoire sur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campus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Paris Sud à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Orsay :</a:t>
            </a:r>
          </a:p>
          <a:p>
            <a:endParaRPr lang="fr-FR" sz="5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</a:t>
            </a:r>
            <a:r>
              <a:rPr lang="fr-FR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l’institut d’Astrophysique Spatiale (IAS)</a:t>
            </a:r>
          </a:p>
          <a:p>
            <a:endParaRPr lang="fr-FR" sz="8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Il faut des arguments dans la compétition sur les nouveaux programmes spatiaux.</a:t>
            </a:r>
          </a:p>
          <a:p>
            <a:endParaRPr lang="fr-FR" sz="5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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station d’étalonnage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faisceau synchrotron du LURE (fermé en 2003…)</a:t>
            </a:r>
          </a:p>
          <a:p>
            <a:endParaRPr lang="fr-FR" sz="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</a:t>
            </a:r>
            <a:r>
              <a:rPr lang="fr-FR" sz="1600" b="1" dirty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fr-FR" sz="1600" b="1" baseline="30000" dirty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ère</a:t>
            </a:r>
            <a:r>
              <a:rPr lang="fr-FR" sz="1600" b="1" dirty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UMR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du campus (et l’une des premières de France); lien fort avec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l’enseignement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Ce modèle s’est progressivement imposé.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SAp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: UMR « AIM » en 2005  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- 1988 : la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d’étalonnage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 opérationnelle</a:t>
            </a:r>
          </a:p>
          <a:p>
            <a:endParaRPr lang="fr-FR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- 1989 :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l’IAS (35 chercheurs + 70 IT) s’installe dans ses nouveaux bâtiments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2" descr="F:\document\labo\labo_12\communication\LoGo_IAS\IAS_incrus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64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38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59061" y="44624"/>
            <a:ext cx="78886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succès qui se dessine rapidement</a:t>
            </a:r>
            <a:endParaRPr lang="fr-FR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mais il faut parfois 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preuve de patience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72928" y="2176189"/>
            <a:ext cx="1728192" cy="14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6662" y="980728"/>
            <a:ext cx="8996374" cy="641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- 1985 : l’URSS ouvre la mission « 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Phobos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à la collaboration</a:t>
            </a:r>
          </a:p>
          <a:p>
            <a:endParaRPr lang="fr-FR" sz="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</a:t>
            </a:r>
            <a:r>
              <a:rPr lang="fr-FR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(IAS PI) : premières images spectrales d’une planète (Mars) dans l’IR 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obtenues début 1989   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- 1986 : sélection des expériences pour SOHO</a:t>
            </a:r>
          </a:p>
          <a:p>
            <a:pPr marL="171450" indent="-171450">
              <a:buFontTx/>
              <a:buChar char="-"/>
            </a:pPr>
            <a:endParaRPr lang="fr-FR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</a:t>
            </a:r>
            <a:r>
              <a:rPr lang="fr-FR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sismologie solaire (IAS PI, contribution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imagerie UV  (IAS PI)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spectroscopie UV (IAS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-PI)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- 1988 : sélection de « Huygens », atterrisseur sur Titan, par l’ESA; </a:t>
            </a:r>
          </a:p>
          <a:p>
            <a:r>
              <a:rPr lang="fr-F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opportunités sur l’orbiteur « Cassini » (NASA) </a:t>
            </a:r>
          </a:p>
          <a:p>
            <a:endParaRPr lang="fr-FR" sz="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VIMS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(spectromètre imageur VIS-NIR), contribution IAS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CIRS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(spectromètre IR lointain), contribution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SAp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lancement: 1997; mise en orbite autour de Saturne: 2004 ; fin de la mission : 2016…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- 1988 : l’URSS ouvre la mission « Mars 92 » à la collaboration </a:t>
            </a: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(puis Mars 94, Mars 96, avec la Russie)</a:t>
            </a:r>
          </a:p>
          <a:p>
            <a:endParaRPr lang="fr-FR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spectromètre imageur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OMEGA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(IAS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PI, DESPA); 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échec au lancement en 1996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revol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sur la mission européenne Mars Express, en orbite depuis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 (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2020)</a:t>
            </a:r>
            <a:endParaRPr lang="fr-FR" sz="1600" b="1" dirty="0" smtClean="0">
              <a:solidFill>
                <a:srgbClr val="10A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succès scientifique majeur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(15 articles dans « Science » et « Nature »)</a:t>
            </a:r>
          </a:p>
          <a:p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423100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4"/>
          <p:cNvSpPr>
            <a:spLocks noChangeArrowheads="1"/>
          </p:cNvSpPr>
          <p:nvPr/>
        </p:nvSpPr>
        <p:spPr bwMode="auto">
          <a:xfrm>
            <a:off x="5794375" y="1269131"/>
            <a:ext cx="1801813" cy="1008063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 b="1" smtClean="0">
              <a:solidFill>
                <a:srgbClr val="000000"/>
              </a:solidFill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6011863" y="1288181"/>
            <a:ext cx="1348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400" b="1" dirty="0" smtClean="0">
                <a:solidFill>
                  <a:srgbClr val="10A01A"/>
                </a:solidFill>
              </a:rPr>
              <a:t> </a:t>
            </a:r>
            <a:r>
              <a:rPr lang="en-US" altLang="fr-FR" sz="2400" b="1" dirty="0" err="1" smtClean="0">
                <a:solidFill>
                  <a:srgbClr val="10A01A"/>
                </a:solidFill>
              </a:rPr>
              <a:t>solaire</a:t>
            </a:r>
            <a:endParaRPr lang="en-US" altLang="fr-FR" sz="2400" b="1" dirty="0" smtClean="0">
              <a:solidFill>
                <a:srgbClr val="10A01A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400" b="1" dirty="0" err="1" smtClean="0">
                <a:solidFill>
                  <a:srgbClr val="10A01A"/>
                </a:solidFill>
              </a:rPr>
              <a:t>stellaire</a:t>
            </a:r>
            <a:endParaRPr lang="en-US" altLang="fr-FR" sz="2400" b="1" dirty="0" smtClean="0">
              <a:solidFill>
                <a:srgbClr val="10A01A"/>
              </a:solidFill>
            </a:endParaRPr>
          </a:p>
        </p:txBody>
      </p:sp>
      <p:sp>
        <p:nvSpPr>
          <p:cNvPr id="5124" name="Oval 6"/>
          <p:cNvSpPr>
            <a:spLocks noChangeArrowheads="1"/>
          </p:cNvSpPr>
          <p:nvPr/>
        </p:nvSpPr>
        <p:spPr bwMode="auto">
          <a:xfrm>
            <a:off x="6804025" y="4220294"/>
            <a:ext cx="2016125" cy="1150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 b="1" smtClean="0">
              <a:solidFill>
                <a:srgbClr val="000000"/>
              </a:solidFill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6846888" y="4277444"/>
            <a:ext cx="196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400" b="1" dirty="0" smtClean="0">
                <a:solidFill>
                  <a:srgbClr val="10A01A"/>
                </a:solidFill>
              </a:rPr>
              <a:t>   sys. sol.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400" b="1" dirty="0" err="1" smtClean="0">
                <a:solidFill>
                  <a:srgbClr val="10A01A"/>
                </a:solidFill>
              </a:rPr>
              <a:t>exoplanètes</a:t>
            </a:r>
            <a:endParaRPr lang="en-US" altLang="fr-FR" sz="2400" b="1" dirty="0" smtClean="0">
              <a:solidFill>
                <a:srgbClr val="10A01A"/>
              </a:solidFill>
            </a:endParaRP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763713" y="3115394"/>
            <a:ext cx="1350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400" b="1" dirty="0" smtClean="0">
                <a:solidFill>
                  <a:srgbClr val="008000"/>
                </a:solidFill>
              </a:rPr>
              <a:t> </a:t>
            </a:r>
            <a:r>
              <a:rPr lang="en-US" altLang="fr-FR" sz="2400" b="1" dirty="0" smtClean="0">
                <a:solidFill>
                  <a:srgbClr val="10A01A"/>
                </a:solidFill>
              </a:rPr>
              <a:t>Cos</a:t>
            </a:r>
            <a:r>
              <a:rPr lang="en-US" altLang="fr-FR" sz="2400" b="1" dirty="0" smtClean="0">
                <a:solidFill>
                  <a:srgbClr val="008000"/>
                </a:solidFill>
              </a:rPr>
              <a:t>, </a:t>
            </a:r>
            <a:r>
              <a:rPr lang="en-US" altLang="fr-FR" sz="2400" b="1" dirty="0" smtClean="0">
                <a:solidFill>
                  <a:srgbClr val="10A01A"/>
                </a:solidFill>
              </a:rPr>
              <a:t>MI</a:t>
            </a:r>
          </a:p>
        </p:txBody>
      </p:sp>
      <p:sp>
        <p:nvSpPr>
          <p:cNvPr id="5127" name="Oval 9"/>
          <p:cNvSpPr>
            <a:spLocks noChangeArrowheads="1"/>
          </p:cNvSpPr>
          <p:nvPr/>
        </p:nvSpPr>
        <p:spPr bwMode="auto">
          <a:xfrm>
            <a:off x="1620838" y="2853456"/>
            <a:ext cx="1727200" cy="10795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 b="1" smtClean="0">
              <a:solidFill>
                <a:srgbClr val="000000"/>
              </a:solidFill>
            </a:endParaRPr>
          </a:p>
        </p:txBody>
      </p:sp>
      <p:sp>
        <p:nvSpPr>
          <p:cNvPr id="5128" name="Oval 12"/>
          <p:cNvSpPr>
            <a:spLocks noChangeArrowheads="1"/>
          </p:cNvSpPr>
          <p:nvPr/>
        </p:nvSpPr>
        <p:spPr bwMode="auto">
          <a:xfrm>
            <a:off x="2573338" y="5590306"/>
            <a:ext cx="1655762" cy="935038"/>
          </a:xfrm>
          <a:prstGeom prst="ellips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 b="1" smtClean="0">
              <a:solidFill>
                <a:srgbClr val="000000"/>
              </a:solidFill>
            </a:endParaRPr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2411413" y="5845894"/>
            <a:ext cx="1817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000" b="1" dirty="0" smtClean="0">
                <a:solidFill>
                  <a:srgbClr val="10A01A"/>
                </a:solidFill>
              </a:rPr>
              <a:t>   </a:t>
            </a:r>
            <a:r>
              <a:rPr lang="en-US" altLang="fr-FR" sz="2000" b="1" dirty="0" err="1" smtClean="0">
                <a:solidFill>
                  <a:srgbClr val="10A01A"/>
                </a:solidFill>
              </a:rPr>
              <a:t>astrochimie</a:t>
            </a:r>
            <a:endParaRPr lang="en-US" altLang="fr-FR" sz="2000" b="1" dirty="0" smtClean="0">
              <a:solidFill>
                <a:srgbClr val="10A01A"/>
              </a:solidFill>
            </a:endParaRPr>
          </a:p>
        </p:txBody>
      </p:sp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4452938" y="5012456"/>
            <a:ext cx="205697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1800" b="1" dirty="0" smtClean="0">
                <a:solidFill>
                  <a:srgbClr val="000000"/>
                </a:solidFill>
              </a:rPr>
              <a:t>           </a:t>
            </a:r>
            <a:r>
              <a:rPr lang="en-US" altLang="fr-FR" sz="1800" b="1" dirty="0" err="1" smtClean="0">
                <a:solidFill>
                  <a:srgbClr val="000000"/>
                </a:solidFill>
              </a:rPr>
              <a:t>matière</a:t>
            </a:r>
            <a:r>
              <a:rPr lang="en-US" altLang="fr-FR" sz="1800" b="1" dirty="0" smtClean="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1800" b="1" dirty="0" smtClean="0">
                <a:solidFill>
                  <a:srgbClr val="000000"/>
                </a:solidFill>
              </a:rPr>
              <a:t>      </a:t>
            </a:r>
            <a:r>
              <a:rPr lang="en-US" altLang="fr-FR" sz="1800" b="1" dirty="0" err="1" smtClean="0">
                <a:solidFill>
                  <a:srgbClr val="000000"/>
                </a:solidFill>
              </a:rPr>
              <a:t>extraterrestre</a:t>
            </a:r>
            <a:endParaRPr lang="en-US" altLang="fr-FR" sz="1800" b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fr-FR" sz="500" b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000" b="1" dirty="0" smtClean="0">
                <a:solidFill>
                  <a:srgbClr val="FF0000"/>
                </a:solidFill>
              </a:rPr>
              <a:t>               </a:t>
            </a:r>
          </a:p>
        </p:txBody>
      </p:sp>
      <p:sp>
        <p:nvSpPr>
          <p:cNvPr id="5131" name="Line 18"/>
          <p:cNvSpPr>
            <a:spLocks noChangeShapeType="1"/>
          </p:cNvSpPr>
          <p:nvPr/>
        </p:nvSpPr>
        <p:spPr bwMode="auto">
          <a:xfrm>
            <a:off x="2627313" y="3932956"/>
            <a:ext cx="431800" cy="165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="1" smtClean="0">
              <a:solidFill>
                <a:srgbClr val="000000"/>
              </a:solidFill>
            </a:endParaRPr>
          </a:p>
        </p:txBody>
      </p:sp>
      <p:sp>
        <p:nvSpPr>
          <p:cNvPr id="5132" name="Text Box 19"/>
          <p:cNvSpPr txBox="1">
            <a:spLocks noChangeArrowheads="1"/>
          </p:cNvSpPr>
          <p:nvPr/>
        </p:nvSpPr>
        <p:spPr bwMode="auto">
          <a:xfrm>
            <a:off x="1411288" y="4437781"/>
            <a:ext cx="2368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1800" b="1" smtClean="0">
                <a:solidFill>
                  <a:srgbClr val="000000"/>
                </a:solidFill>
              </a:rPr>
              <a:t>Chimie interstellaire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1800" b="1" smtClean="0">
                <a:solidFill>
                  <a:srgbClr val="000000"/>
                </a:solidFill>
              </a:rPr>
              <a:t>    (gaz et grains)</a:t>
            </a:r>
          </a:p>
        </p:txBody>
      </p:sp>
      <p:sp>
        <p:nvSpPr>
          <p:cNvPr id="5133" name="Line 20"/>
          <p:cNvSpPr>
            <a:spLocks noChangeShapeType="1"/>
          </p:cNvSpPr>
          <p:nvPr/>
        </p:nvSpPr>
        <p:spPr bwMode="auto">
          <a:xfrm flipH="1">
            <a:off x="3924300" y="5517281"/>
            <a:ext cx="86360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="1" smtClean="0">
              <a:solidFill>
                <a:srgbClr val="000000"/>
              </a:solidFill>
            </a:endParaRPr>
          </a:p>
        </p:txBody>
      </p:sp>
      <p:sp>
        <p:nvSpPr>
          <p:cNvPr id="5134" name="Line 21"/>
          <p:cNvSpPr>
            <a:spLocks noChangeShapeType="1"/>
          </p:cNvSpPr>
          <p:nvPr/>
        </p:nvSpPr>
        <p:spPr bwMode="auto">
          <a:xfrm flipH="1">
            <a:off x="6300788" y="5156919"/>
            <a:ext cx="719137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="1" smtClean="0">
              <a:solidFill>
                <a:srgbClr val="000000"/>
              </a:solidFill>
            </a:endParaRPr>
          </a:p>
        </p:txBody>
      </p:sp>
      <p:sp>
        <p:nvSpPr>
          <p:cNvPr id="5135" name="Line 22"/>
          <p:cNvSpPr>
            <a:spLocks noChangeShapeType="1"/>
          </p:cNvSpPr>
          <p:nvPr/>
        </p:nvSpPr>
        <p:spPr bwMode="auto">
          <a:xfrm flipV="1">
            <a:off x="3059113" y="1988269"/>
            <a:ext cx="2808287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="1" smtClean="0">
              <a:solidFill>
                <a:srgbClr val="000000"/>
              </a:solidFill>
            </a:endParaRPr>
          </a:p>
        </p:txBody>
      </p:sp>
      <p:sp>
        <p:nvSpPr>
          <p:cNvPr id="5136" name="Line 23"/>
          <p:cNvSpPr>
            <a:spLocks noChangeShapeType="1"/>
          </p:cNvSpPr>
          <p:nvPr/>
        </p:nvSpPr>
        <p:spPr bwMode="auto">
          <a:xfrm flipH="1" flipV="1">
            <a:off x="6804025" y="2277194"/>
            <a:ext cx="720725" cy="194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="1" smtClean="0">
              <a:solidFill>
                <a:srgbClr val="000000"/>
              </a:solidFill>
            </a:endParaRPr>
          </a:p>
        </p:txBody>
      </p:sp>
      <p:sp>
        <p:nvSpPr>
          <p:cNvPr id="5137" name="Text Box 24"/>
          <p:cNvSpPr txBox="1">
            <a:spLocks noChangeArrowheads="1"/>
          </p:cNvSpPr>
          <p:nvPr/>
        </p:nvSpPr>
        <p:spPr bwMode="auto">
          <a:xfrm>
            <a:off x="3419475" y="2139081"/>
            <a:ext cx="24574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1800" b="1" dirty="0" smtClean="0">
                <a:solidFill>
                  <a:srgbClr val="000000"/>
                </a:solidFill>
              </a:rPr>
              <a:t>  formation </a:t>
            </a:r>
            <a:r>
              <a:rPr lang="en-US" altLang="fr-FR" sz="1800" b="1" dirty="0" err="1" smtClean="0">
                <a:solidFill>
                  <a:srgbClr val="000000"/>
                </a:solidFill>
              </a:rPr>
              <a:t>stellaire</a:t>
            </a:r>
            <a:endParaRPr lang="en-US" altLang="fr-FR" sz="1800" b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1800" b="1" dirty="0" err="1" smtClean="0">
                <a:solidFill>
                  <a:srgbClr val="000000"/>
                </a:solidFill>
              </a:rPr>
              <a:t>processus</a:t>
            </a:r>
            <a:r>
              <a:rPr lang="en-US" altLang="fr-FR" sz="1800" b="1" dirty="0" smtClean="0">
                <a:solidFill>
                  <a:srgbClr val="000000"/>
                </a:solidFill>
              </a:rPr>
              <a:t> </a:t>
            </a:r>
            <a:r>
              <a:rPr lang="en-US" altLang="fr-FR" sz="1800" b="1" dirty="0" err="1" smtClean="0">
                <a:solidFill>
                  <a:srgbClr val="000000"/>
                </a:solidFill>
              </a:rPr>
              <a:t>d’éjection</a:t>
            </a:r>
            <a:endParaRPr lang="en-US" altLang="fr-FR" sz="1800" b="1" dirty="0" smtClean="0">
              <a:solidFill>
                <a:srgbClr val="000000"/>
              </a:solidFill>
            </a:endParaRPr>
          </a:p>
        </p:txBody>
      </p:sp>
      <p:sp>
        <p:nvSpPr>
          <p:cNvPr id="5139" name="Text Box 27"/>
          <p:cNvSpPr txBox="1">
            <a:spLocks noChangeArrowheads="1"/>
          </p:cNvSpPr>
          <p:nvPr/>
        </p:nvSpPr>
        <p:spPr bwMode="auto">
          <a:xfrm>
            <a:off x="1405168" y="44624"/>
            <a:ext cx="7127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b="1" dirty="0" smtClean="0">
                <a:solidFill>
                  <a:srgbClr val="0000FF"/>
                </a:solidFill>
              </a:rPr>
              <a:t>La relation </a:t>
            </a:r>
            <a:r>
              <a:rPr lang="en-US" altLang="fr-FR" b="1" dirty="0" err="1" smtClean="0">
                <a:solidFill>
                  <a:srgbClr val="0000FF"/>
                </a:solidFill>
              </a:rPr>
              <a:t>objectifs</a:t>
            </a:r>
            <a:r>
              <a:rPr lang="en-US" altLang="fr-FR" b="1" dirty="0" smtClean="0">
                <a:solidFill>
                  <a:srgbClr val="0000FF"/>
                </a:solidFill>
              </a:rPr>
              <a:t> / </a:t>
            </a:r>
            <a:r>
              <a:rPr lang="en-US" altLang="fr-FR" b="1" dirty="0" err="1" smtClean="0">
                <a:solidFill>
                  <a:srgbClr val="0000FF"/>
                </a:solidFill>
              </a:rPr>
              <a:t>projets</a:t>
            </a:r>
            <a:r>
              <a:rPr lang="en-US" altLang="fr-FR" b="1" dirty="0" smtClean="0">
                <a:solidFill>
                  <a:srgbClr val="0000FF"/>
                </a:solidFill>
              </a:rPr>
              <a:t> à </a:t>
            </a:r>
            <a:r>
              <a:rPr lang="en-US" altLang="fr-FR" b="1" dirty="0" err="1" smtClean="0">
                <a:solidFill>
                  <a:srgbClr val="0000FF"/>
                </a:solidFill>
              </a:rPr>
              <a:t>l’IAS</a:t>
            </a:r>
            <a:endParaRPr lang="en-US" altLang="fr-FR" b="1" dirty="0" smtClean="0">
              <a:solidFill>
                <a:srgbClr val="0000FF"/>
              </a:solidFill>
            </a:endParaRPr>
          </a:p>
        </p:txBody>
      </p:sp>
      <p:sp>
        <p:nvSpPr>
          <p:cNvPr id="5140" name="Text Box 29"/>
          <p:cNvSpPr txBox="1">
            <a:spLocks noChangeArrowheads="1"/>
          </p:cNvSpPr>
          <p:nvPr/>
        </p:nvSpPr>
        <p:spPr bwMode="auto">
          <a:xfrm>
            <a:off x="6403032" y="2852960"/>
            <a:ext cx="20574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1800" b="1" smtClean="0">
                <a:solidFill>
                  <a:srgbClr val="000000"/>
                </a:solidFill>
              </a:rPr>
              <a:t>    relations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1800" b="1" smtClean="0">
                <a:solidFill>
                  <a:srgbClr val="000000"/>
                </a:solidFill>
              </a:rPr>
              <a:t>étoiles - planètes</a:t>
            </a:r>
          </a:p>
        </p:txBody>
      </p:sp>
      <p:pic>
        <p:nvPicPr>
          <p:cNvPr id="5141" name="Picture 12" descr="F:\document\labo\labo_12\communication\LoGo_IAS\IAS_incrus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64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32056" y="2127752"/>
            <a:ext cx="175721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400" b="1" dirty="0" smtClean="0">
                <a:solidFill>
                  <a:srgbClr val="FF0000"/>
                </a:solidFill>
              </a:rPr>
              <a:t>Planck/HFI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715555" y="1333241"/>
            <a:ext cx="103746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000" b="1" dirty="0">
                <a:solidFill>
                  <a:srgbClr val="FF0000"/>
                </a:solidFill>
              </a:rPr>
              <a:t> Solar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000" b="1" dirty="0">
                <a:solidFill>
                  <a:srgbClr val="FF0000"/>
                </a:solidFill>
              </a:rPr>
              <a:t>Orbiter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588224" y="5703882"/>
            <a:ext cx="2151551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000" b="1" dirty="0" smtClean="0">
                <a:solidFill>
                  <a:srgbClr val="FF0000"/>
                </a:solidFill>
              </a:rPr>
              <a:t>Mex,     Rosetta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000" b="1" dirty="0" err="1" smtClean="0">
                <a:solidFill>
                  <a:srgbClr val="FF0000"/>
                </a:solidFill>
              </a:rPr>
              <a:t>ExoMars</a:t>
            </a:r>
            <a:r>
              <a:rPr lang="en-US" altLang="fr-FR" sz="2000" b="1" dirty="0" smtClean="0">
                <a:solidFill>
                  <a:srgbClr val="FF0000"/>
                </a:solidFill>
              </a:rPr>
              <a:t>, JUICE</a:t>
            </a:r>
          </a:p>
        </p:txBody>
      </p:sp>
      <p:sp>
        <p:nvSpPr>
          <p:cNvPr id="26" name="Oval 39"/>
          <p:cNvSpPr>
            <a:spLocks noChangeAspect="1" noChangeArrowheads="1"/>
          </p:cNvSpPr>
          <p:nvPr/>
        </p:nvSpPr>
        <p:spPr bwMode="auto">
          <a:xfrm>
            <a:off x="3347864" y="3285008"/>
            <a:ext cx="3455988" cy="144866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3717076" y="3429000"/>
            <a:ext cx="308717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 err="1">
                <a:solidFill>
                  <a:srgbClr val="FF0000"/>
                </a:solidFill>
              </a:rPr>
              <a:t>Equipes</a:t>
            </a:r>
            <a:r>
              <a:rPr lang="en-US" altLang="fr-FR" sz="2400" dirty="0">
                <a:solidFill>
                  <a:srgbClr val="FF0000"/>
                </a:solidFill>
              </a:rPr>
              <a:t> techniques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6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>
                <a:solidFill>
                  <a:srgbClr val="FF0000"/>
                </a:solidFill>
              </a:rPr>
              <a:t>  station </a:t>
            </a:r>
            <a:r>
              <a:rPr lang="en-US" altLang="fr-FR" sz="2000" dirty="0" err="1">
                <a:solidFill>
                  <a:srgbClr val="FF0000"/>
                </a:solidFill>
              </a:rPr>
              <a:t>d’étalonnage</a:t>
            </a:r>
            <a:endParaRPr lang="en-US" altLang="fr-FR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>
                <a:solidFill>
                  <a:srgbClr val="FF0000"/>
                </a:solidFill>
              </a:rPr>
              <a:t>  </a:t>
            </a:r>
            <a:r>
              <a:rPr lang="en-US" altLang="fr-FR" sz="2000" dirty="0" smtClean="0">
                <a:solidFill>
                  <a:srgbClr val="FF0000"/>
                </a:solidFill>
              </a:rPr>
              <a:t> </a:t>
            </a:r>
            <a:r>
              <a:rPr lang="en-US" altLang="fr-FR" sz="2000" dirty="0" err="1" smtClean="0">
                <a:solidFill>
                  <a:srgbClr val="FF0000"/>
                </a:solidFill>
              </a:rPr>
              <a:t>centre</a:t>
            </a:r>
            <a:r>
              <a:rPr lang="en-US" altLang="fr-FR" sz="2000" dirty="0" smtClean="0">
                <a:solidFill>
                  <a:srgbClr val="FF0000"/>
                </a:solidFill>
              </a:rPr>
              <a:t> de </a:t>
            </a:r>
            <a:r>
              <a:rPr lang="en-US" altLang="fr-FR" sz="2000" dirty="0" err="1" smtClean="0">
                <a:solidFill>
                  <a:srgbClr val="FF0000"/>
                </a:solidFill>
              </a:rPr>
              <a:t>données</a:t>
            </a:r>
            <a:endParaRPr lang="en-US" altLang="fr-FR" sz="2000" dirty="0">
              <a:solidFill>
                <a:srgbClr val="FF0000"/>
              </a:solidFill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7154045" y="836736"/>
            <a:ext cx="109036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400" b="1" dirty="0" smtClean="0">
                <a:solidFill>
                  <a:srgbClr val="FF0000"/>
                </a:solidFill>
              </a:rPr>
              <a:t>SOHO</a:t>
            </a:r>
          </a:p>
        </p:txBody>
      </p:sp>
    </p:spTree>
    <p:extLst>
      <p:ext uri="{BB962C8B-B14F-4D97-AF65-F5344CB8AC3E}">
        <p14:creationId xmlns:p14="http://schemas.microsoft.com/office/powerpoint/2010/main" val="24569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.esa.int/science-e-media/img/d6/lores_439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1015727"/>
            <a:ext cx="3087225" cy="29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8" y="502379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EIT du soleil à 304 Å</a:t>
            </a:r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omega\MeX\Mex2004\frost\Cover_Science_publish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74" y="188641"/>
            <a:ext cx="280989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392488" y="1314634"/>
            <a:ext cx="3203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Glace d’eau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gypse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bservés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 OMEGA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u pôle N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e Mars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https://solarsystem.nasa.gov/system/resources/detail_files/17847_PIA02145-1200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28593"/>
            <a:ext cx="496855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915305" y="4865307"/>
            <a:ext cx="30482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VIMS/ Cassini:</a:t>
            </a:r>
          </a:p>
          <a:p>
            <a:endParaRPr lang="fr-FR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artes en fausse couleur de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Titan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dans l’IR</a:t>
            </a:r>
          </a:p>
          <a:p>
            <a:endParaRPr lang="fr-FR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IAS: 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600" b="1" baseline="30000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1600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compression de données en vol</a:t>
            </a:r>
          </a:p>
        </p:txBody>
      </p:sp>
    </p:spTree>
    <p:extLst>
      <p:ext uri="{BB962C8B-B14F-4D97-AF65-F5344CB8AC3E}">
        <p14:creationId xmlns:p14="http://schemas.microsoft.com/office/powerpoint/2010/main" val="121924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12601" y="141824"/>
            <a:ext cx="8614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programmes majeurs terminés ou déjà lancés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01994" y="764704"/>
            <a:ext cx="87254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- 1995 : </a:t>
            </a:r>
            <a:r>
              <a:rPr lang="fr-FR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Rosetta</a:t>
            </a:r>
            <a:r>
              <a:rPr lang="fr-F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(RV cométaire), 3 contributions IAS (1 PI) </a:t>
            </a: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- 1996 : </a:t>
            </a:r>
            <a:r>
              <a:rPr lang="fr-FR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Planck</a:t>
            </a:r>
            <a:r>
              <a:rPr lang="fr-F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(cosmologie), 1 contribution IAS (PI)</a:t>
            </a: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- 1998 : </a:t>
            </a:r>
            <a:r>
              <a:rPr lang="fr-FR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 Express</a:t>
            </a:r>
            <a:r>
              <a:rPr lang="fr-F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(orbiteur de Mars), 1 contribution IAS (PI)</a:t>
            </a: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- 2006 : </a:t>
            </a:r>
            <a:r>
              <a:rPr lang="fr-FR" b="1" dirty="0" err="1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BepiColombo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(Mercure), 1 contribution IAS (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-PI), lancement </a:t>
            </a:r>
            <a:r>
              <a:rPr lang="fr-FR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10/2018</a:t>
            </a:r>
          </a:p>
          <a:p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programmes ESA dominent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(mais pas de manière exclusive: </a:t>
            </a:r>
            <a:r>
              <a:rPr lang="fr-FR" b="1" dirty="0" err="1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Hayabusa</a:t>
            </a:r>
            <a:r>
              <a:rPr lang="fr-FR" b="1" dirty="0" smtClean="0">
                <a:solidFill>
                  <a:srgbClr val="10A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386" name="Picture 2" descr="D:\omega\CIVA\CIVA14\CIVA_panorama_3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2" y="3212976"/>
            <a:ext cx="4071105" cy="28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9512" y="616530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surface de 67P/</a:t>
            </a:r>
            <a:r>
              <a:rPr lang="fr-FR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Churyumov-Gerasimenko</a:t>
            </a:r>
            <a:endParaRPr lang="fr-FR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 par ROSETTA / CIVA (11/2014)</a:t>
            </a:r>
            <a:endParaRPr lang="fr-F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 descr="D:\omega\COSIMA\Cosi18\2CF_P_full_lo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840" y="3176165"/>
            <a:ext cx="2837576" cy="28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932040" y="616530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Particules cométaires collectées par COSIMA</a:t>
            </a:r>
          </a:p>
          <a:p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 une cible de 10 x 10 mm</a:t>
            </a:r>
            <a:r>
              <a:rPr lang="fr-FR" sz="1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683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905</Words>
  <Application>Microsoft Office PowerPoint</Application>
  <PresentationFormat>Affichage à l'écran (4:3)</PresentationFormat>
  <Paragraphs>221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Thème Office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Langevin</dc:creator>
  <cp:lastModifiedBy>YVES</cp:lastModifiedBy>
  <cp:revision>95</cp:revision>
  <dcterms:created xsi:type="dcterms:W3CDTF">2018-10-23T07:43:14Z</dcterms:created>
  <dcterms:modified xsi:type="dcterms:W3CDTF">2018-12-12T14:16:19Z</dcterms:modified>
</cp:coreProperties>
</file>