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8" r:id="rId3"/>
  </p:sldMasterIdLst>
  <p:notesMasterIdLst>
    <p:notesMasterId r:id="rId59"/>
  </p:notesMasterIdLst>
  <p:handoutMasterIdLst>
    <p:handoutMasterId r:id="rId60"/>
  </p:handoutMasterIdLst>
  <p:sldIdLst>
    <p:sldId id="420" r:id="rId4"/>
    <p:sldId id="298" r:id="rId5"/>
    <p:sldId id="302" r:id="rId6"/>
    <p:sldId id="393" r:id="rId7"/>
    <p:sldId id="384" r:id="rId8"/>
    <p:sldId id="395" r:id="rId9"/>
    <p:sldId id="394" r:id="rId10"/>
    <p:sldId id="402" r:id="rId11"/>
    <p:sldId id="436" r:id="rId12"/>
    <p:sldId id="397" r:id="rId13"/>
    <p:sldId id="396" r:id="rId14"/>
    <p:sldId id="285" r:id="rId15"/>
    <p:sldId id="407" r:id="rId16"/>
    <p:sldId id="404" r:id="rId17"/>
    <p:sldId id="400" r:id="rId18"/>
    <p:sldId id="437" r:id="rId19"/>
    <p:sldId id="401" r:id="rId20"/>
    <p:sldId id="434" r:id="rId21"/>
    <p:sldId id="408" r:id="rId22"/>
    <p:sldId id="405" r:id="rId23"/>
    <p:sldId id="410" r:id="rId24"/>
    <p:sldId id="412" r:id="rId25"/>
    <p:sldId id="414" r:id="rId26"/>
    <p:sldId id="413" r:id="rId27"/>
    <p:sldId id="363" r:id="rId28"/>
    <p:sldId id="390" r:id="rId29"/>
    <p:sldId id="415" r:id="rId30"/>
    <p:sldId id="391" r:id="rId31"/>
    <p:sldId id="416" r:id="rId32"/>
    <p:sldId id="386" r:id="rId33"/>
    <p:sldId id="385" r:id="rId34"/>
    <p:sldId id="428" r:id="rId35"/>
    <p:sldId id="438" r:id="rId36"/>
    <p:sldId id="421" r:id="rId37"/>
    <p:sldId id="424" r:id="rId38"/>
    <p:sldId id="422" r:id="rId39"/>
    <p:sldId id="423" r:id="rId40"/>
    <p:sldId id="425" r:id="rId41"/>
    <p:sldId id="418" r:id="rId42"/>
    <p:sldId id="419" r:id="rId43"/>
    <p:sldId id="432" r:id="rId44"/>
    <p:sldId id="440" r:id="rId45"/>
    <p:sldId id="365" r:id="rId46"/>
    <p:sldId id="439" r:id="rId47"/>
    <p:sldId id="286" r:id="rId48"/>
    <p:sldId id="357" r:id="rId49"/>
    <p:sldId id="375" r:id="rId50"/>
    <p:sldId id="377" r:id="rId51"/>
    <p:sldId id="364" r:id="rId52"/>
    <p:sldId id="380" r:id="rId53"/>
    <p:sldId id="387" r:id="rId54"/>
    <p:sldId id="427" r:id="rId55"/>
    <p:sldId id="429" r:id="rId56"/>
    <p:sldId id="430" r:id="rId57"/>
    <p:sldId id="431" r:id="rId5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15" autoAdjust="0"/>
  </p:normalViewPr>
  <p:slideViewPr>
    <p:cSldViewPr snapToGrid="0" snapToObjects="1">
      <p:cViewPr varScale="1">
        <p:scale>
          <a:sx n="93" d="100"/>
          <a:sy n="93" d="100"/>
        </p:scale>
        <p:origin x="658" y="101"/>
      </p:cViewPr>
      <p:guideLst>
        <p:guide orient="horz" pos="2160"/>
        <p:guide pos="2880"/>
      </p:guideLst>
    </p:cSldViewPr>
  </p:slideViewPr>
  <p:notesTextViewPr>
    <p:cViewPr>
      <p:scale>
        <a:sx n="100" d="100"/>
        <a:sy n="100" d="100"/>
      </p:scale>
      <p:origin x="0" y="0"/>
    </p:cViewPr>
  </p:notesTextViewPr>
  <p:sorterViewPr>
    <p:cViewPr>
      <p:scale>
        <a:sx n="70" d="100"/>
        <a:sy n="70" d="100"/>
      </p:scale>
      <p:origin x="0" y="-10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7E53E52-2F45-8D44-B5B4-D275E6AF0292}" type="datetimeFigureOut">
              <a:rPr lang="fr-FR" smtClean="0"/>
              <a:t>12/12/2018</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11C978-3076-A949-B7A4-E6F463C1BDF1}" type="slidenum">
              <a:rPr lang="en-GB" smtClean="0"/>
              <a:t>‹N°›</a:t>
            </a:fld>
            <a:endParaRPr lang="en-GB"/>
          </a:p>
        </p:txBody>
      </p:sp>
    </p:spTree>
    <p:extLst>
      <p:ext uri="{BB962C8B-B14F-4D97-AF65-F5344CB8AC3E}">
        <p14:creationId xmlns:p14="http://schemas.microsoft.com/office/powerpoint/2010/main" val="32711396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CF7A4-22EB-FE45-9065-83D4F1F9EED5}" type="datetimeFigureOut">
              <a:rPr lang="fr-FR" smtClean="0"/>
              <a:t>12/12/2018</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FBC11E-00D3-B941-9013-4F304BF1BF4C}" type="slidenum">
              <a:rPr lang="en-GB" smtClean="0"/>
              <a:t>‹N°›</a:t>
            </a:fld>
            <a:endParaRPr lang="en-GB"/>
          </a:p>
        </p:txBody>
      </p:sp>
    </p:spTree>
    <p:extLst>
      <p:ext uri="{BB962C8B-B14F-4D97-AF65-F5344CB8AC3E}">
        <p14:creationId xmlns:p14="http://schemas.microsoft.com/office/powerpoint/2010/main" val="30544258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C1C78E-A902-41B5-B56E-8C3C52606402}" type="slidenum">
              <a:rPr lang="fr-FR" altLang="fr-FR" sz="1200"/>
              <a:pPr/>
              <a:t>5</a:t>
            </a:fld>
            <a:endParaRPr lang="fr-FR" altLang="fr-FR"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72419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a:xfrm>
            <a:off x="1143000" y="685800"/>
            <a:ext cx="4573588" cy="3429000"/>
          </a:xfrm>
          <a:ln/>
        </p:spPr>
      </p:sp>
      <p:sp>
        <p:nvSpPr>
          <p:cNvPr id="3" name="Espace réservé des commentaires 2"/>
          <p:cNvSpPr>
            <a:spLocks noGrp="1"/>
          </p:cNvSpPr>
          <p:nvPr>
            <p:ph type="body" idx="1"/>
          </p:nvPr>
        </p:nvSpPr>
        <p:spPr/>
        <p:txBody>
          <a:bodyPr/>
          <a:lstStyle/>
          <a:p>
            <a:pPr>
              <a:defRPr/>
            </a:pPr>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a:ln/>
        </p:spPr>
      </p:sp>
      <p:sp>
        <p:nvSpPr>
          <p:cNvPr id="37891" name="Espace réservé des commentaires 2"/>
          <p:cNvSpPr>
            <a:spLocks noGrp="1"/>
          </p:cNvSpPr>
          <p:nvPr>
            <p:ph type="body" idx="1"/>
          </p:nvPr>
        </p:nvSpPr>
        <p:spPr>
          <a:noFill/>
          <a:ln/>
        </p:spPr>
        <p:txBody>
          <a:bodyPr/>
          <a:lstStyle/>
          <a:p>
            <a:pPr eaLnBrk="1" hangingPunct="1"/>
            <a:r>
              <a:rPr lang="fr-FR" smtClean="0"/>
              <a:t>rappel de l’origine de ces grumeaux, le fond diffus extragalactique, budget total de l’histoire de la formation d’étoile, le résoudre est un enjeu fondamental.</a:t>
            </a:r>
            <a:r>
              <a:rPr lang="en-GB" smtClean="0"/>
              <a:t> </a:t>
            </a:r>
            <a:endParaRPr lang="en-US" smtClean="0"/>
          </a:p>
        </p:txBody>
      </p:sp>
      <p:sp>
        <p:nvSpPr>
          <p:cNvPr id="37892" name="Espace réservé du numéro de diapositive 3"/>
          <p:cNvSpPr>
            <a:spLocks noGrp="1"/>
          </p:cNvSpPr>
          <p:nvPr>
            <p:ph type="sldNum" sz="quarter" idx="5"/>
          </p:nvPr>
        </p:nvSpPr>
        <p:spPr>
          <a:noFill/>
        </p:spPr>
        <p:txBody>
          <a:bodyPr/>
          <a:lstStyle/>
          <a:p>
            <a:fld id="{57827887-BC92-4713-B72C-670BAEEF6576}" type="slidenum">
              <a:rPr lang="fr-FR"/>
              <a:pPr/>
              <a:t>28</a:t>
            </a:fld>
            <a:endParaRPr lang="fr-FR"/>
          </a:p>
        </p:txBody>
      </p:sp>
    </p:spTree>
    <p:extLst>
      <p:ext uri="{BB962C8B-B14F-4D97-AF65-F5344CB8AC3E}">
        <p14:creationId xmlns:p14="http://schemas.microsoft.com/office/powerpoint/2010/main" val="3026789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306952E-9B63-4D02-9281-85ABB60F2206}" type="slidenum">
              <a:rPr lang="en-GB" sz="1200">
                <a:solidFill>
                  <a:srgbClr val="000000"/>
                </a:solidFill>
              </a:rPr>
              <a:pPr eaLnBrk="1" hangingPunct="1"/>
              <a:t>30</a:t>
            </a:fld>
            <a:endParaRPr lang="en-GB" sz="1200">
              <a:solidFill>
                <a:srgbClr val="000000"/>
              </a:solidFill>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ea typeface="ＭＳ Ｐゴシック" pitchFamily="34" charset="-128"/>
            </a:endParaRPr>
          </a:p>
        </p:txBody>
      </p:sp>
    </p:spTree>
    <p:extLst>
      <p:ext uri="{BB962C8B-B14F-4D97-AF65-F5344CB8AC3E}">
        <p14:creationId xmlns:p14="http://schemas.microsoft.com/office/powerpoint/2010/main" val="1692490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En direction de l'étoile polaire, une région noire: un nuage moléculaire</a:t>
            </a:r>
          </a:p>
          <a:p>
            <a:endParaRPr lang="en-US" smtClean="0">
              <a:ea typeface="ＭＳ Ｐゴシック" pitchFamily="34" charset="-128"/>
            </a:endParaRPr>
          </a:p>
        </p:txBody>
      </p:sp>
      <p:sp>
        <p:nvSpPr>
          <p:cNvPr id="614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7094AE3-EEB6-4346-A968-EF8918E0F727}" type="slidenum">
              <a:rPr lang="en-US" sz="1200"/>
              <a:pPr eaLnBrk="1" hangingPunct="1"/>
              <a:t>31</a:t>
            </a:fld>
            <a:endParaRPr lang="en-US" sz="1200"/>
          </a:p>
        </p:txBody>
      </p:sp>
    </p:spTree>
    <p:extLst>
      <p:ext uri="{BB962C8B-B14F-4D97-AF65-F5344CB8AC3E}">
        <p14:creationId xmlns:p14="http://schemas.microsoft.com/office/powerpoint/2010/main" val="570092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3588" cy="3429000"/>
          </a:xfrm>
        </p:spPr>
      </p:sp>
      <p:sp>
        <p:nvSpPr>
          <p:cNvPr id="3" name="Espace réservé des commentaires 2"/>
          <p:cNvSpPr>
            <a:spLocks noGrp="1"/>
          </p:cNvSpPr>
          <p:nvPr>
            <p:ph type="body" idx="1"/>
          </p:nvPr>
        </p:nvSpPr>
        <p:spPr/>
        <p:txBody>
          <a:bodyPr/>
          <a:lstStyle/>
          <a:p>
            <a:r>
              <a:rPr lang="fr-FR" dirty="0" smtClean="0"/>
              <a:t>415 citations pour </a:t>
            </a:r>
            <a:r>
              <a:rPr lang="fr-FR" dirty="0" err="1" smtClean="0"/>
              <a:t>Elbaz</a:t>
            </a:r>
            <a:r>
              <a:rPr lang="fr-FR" dirty="0" smtClean="0"/>
              <a:t> et al. , 2011 : </a:t>
            </a:r>
            <a:r>
              <a:rPr lang="en-GB" sz="1200" kern="1200" dirty="0" smtClean="0">
                <a:solidFill>
                  <a:schemeClr val="tx1"/>
                </a:solidFill>
                <a:latin typeface="+mn-lt"/>
                <a:ea typeface="+mn-ea"/>
                <a:cs typeface="+mn-cs"/>
              </a:rPr>
              <a:t>GOODS-Herschel: an infrared main sequence for star-forming galaxies</a:t>
            </a:r>
          </a:p>
          <a:p>
            <a:r>
              <a:rPr lang="en-GB" sz="1200" kern="1200" dirty="0" smtClean="0">
                <a:solidFill>
                  <a:schemeClr val="tx1"/>
                </a:solidFill>
                <a:latin typeface="+mn-lt"/>
                <a:ea typeface="+mn-ea"/>
                <a:cs typeface="+mn-cs"/>
              </a:rPr>
              <a:t>380 citations pour André et al. 2010 : From filamentary clouds to </a:t>
            </a:r>
            <a:r>
              <a:rPr lang="en-GB" sz="1200" kern="1200" dirty="0" err="1" smtClean="0">
                <a:solidFill>
                  <a:schemeClr val="tx1"/>
                </a:solidFill>
                <a:latin typeface="+mn-lt"/>
                <a:ea typeface="+mn-ea"/>
                <a:cs typeface="+mn-cs"/>
              </a:rPr>
              <a:t>prestellar</a:t>
            </a:r>
            <a:r>
              <a:rPr lang="en-GB" sz="1200" kern="1200" dirty="0" smtClean="0">
                <a:solidFill>
                  <a:schemeClr val="tx1"/>
                </a:solidFill>
                <a:latin typeface="+mn-lt"/>
                <a:ea typeface="+mn-ea"/>
                <a:cs typeface="+mn-cs"/>
              </a:rPr>
              <a:t> cores to the stellar IMF: Initial highlights from the Herschel Gould Belt Survey</a:t>
            </a:r>
          </a:p>
          <a:p>
            <a:r>
              <a:rPr lang="en-GB" sz="1200" kern="1200" dirty="0" smtClean="0">
                <a:solidFill>
                  <a:schemeClr val="tx1"/>
                </a:solidFill>
                <a:latin typeface="+mn-lt"/>
                <a:ea typeface="+mn-ea"/>
                <a:cs typeface="+mn-cs"/>
              </a:rPr>
              <a:t>2.300 litres </a:t>
            </a:r>
            <a:r>
              <a:rPr lang="en-GB" sz="1200" kern="1200" dirty="0" err="1" smtClean="0">
                <a:solidFill>
                  <a:schemeClr val="tx1"/>
                </a:solidFill>
                <a:latin typeface="+mn-lt"/>
                <a:ea typeface="+mn-ea"/>
                <a:cs typeface="+mn-cs"/>
              </a:rPr>
              <a:t>d'hélium</a:t>
            </a:r>
            <a:r>
              <a:rPr lang="en-GB" sz="1200" kern="1200" dirty="0" smtClean="0">
                <a:solidFill>
                  <a:schemeClr val="tx1"/>
                </a:solidFill>
                <a:latin typeface="+mn-lt"/>
                <a:ea typeface="+mn-ea"/>
                <a:cs typeface="+mn-cs"/>
              </a:rPr>
              <a:t> indispensables pour </a:t>
            </a:r>
            <a:r>
              <a:rPr lang="en-GB" sz="1200" kern="1200" dirty="0" err="1" smtClean="0">
                <a:solidFill>
                  <a:schemeClr val="tx1"/>
                </a:solidFill>
                <a:latin typeface="+mn-lt"/>
                <a:ea typeface="+mn-ea"/>
                <a:cs typeface="+mn-cs"/>
              </a:rPr>
              <a:t>refroidir</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ses</a:t>
            </a:r>
            <a:r>
              <a:rPr lang="en-GB" sz="1200" kern="1200" dirty="0" smtClean="0">
                <a:solidFill>
                  <a:schemeClr val="tx1"/>
                </a:solidFill>
                <a:latin typeface="+mn-lt"/>
                <a:ea typeface="+mn-ea"/>
                <a:cs typeface="+mn-cs"/>
              </a:rPr>
              <a:t> instruments </a:t>
            </a:r>
            <a:r>
              <a:rPr lang="en-GB" sz="1200" kern="1200" dirty="0" err="1" smtClean="0">
                <a:solidFill>
                  <a:schemeClr val="tx1"/>
                </a:solidFill>
                <a:latin typeface="+mn-lt"/>
                <a:ea typeface="+mn-ea"/>
                <a:cs typeface="+mn-cs"/>
              </a:rPr>
              <a:t>à</a:t>
            </a:r>
            <a:r>
              <a:rPr lang="en-GB" sz="1200" kern="1200" dirty="0" smtClean="0">
                <a:solidFill>
                  <a:schemeClr val="tx1"/>
                </a:solidFill>
                <a:latin typeface="+mn-lt"/>
                <a:ea typeface="+mn-ea"/>
                <a:cs typeface="+mn-cs"/>
              </a:rPr>
              <a:t> un </a:t>
            </a:r>
            <a:r>
              <a:rPr lang="en-GB" sz="1200" kern="1200" dirty="0" err="1" smtClean="0">
                <a:solidFill>
                  <a:schemeClr val="tx1"/>
                </a:solidFill>
                <a:latin typeface="+mn-lt"/>
                <a:ea typeface="+mn-ea"/>
                <a:cs typeface="+mn-cs"/>
              </a:rPr>
              <a:t>niveau</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proche</a:t>
            </a:r>
            <a:r>
              <a:rPr lang="en-GB" sz="1200" kern="1200" dirty="0" smtClean="0">
                <a:solidFill>
                  <a:schemeClr val="tx1"/>
                </a:solidFill>
                <a:latin typeface="+mn-lt"/>
                <a:ea typeface="+mn-ea"/>
                <a:cs typeface="+mn-cs"/>
              </a:rPr>
              <a:t> du </a:t>
            </a:r>
            <a:r>
              <a:rPr lang="en-GB" sz="1200" kern="1200" dirty="0" err="1" smtClean="0">
                <a:solidFill>
                  <a:schemeClr val="tx1"/>
                </a:solidFill>
                <a:latin typeface="+mn-lt"/>
                <a:ea typeface="+mn-ea"/>
                <a:cs typeface="+mn-cs"/>
              </a:rPr>
              <a:t>zéro</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absolu</a:t>
            </a:r>
            <a:r>
              <a:rPr lang="en-GB" sz="1200" kern="1200" dirty="0" smtClean="0">
                <a:solidFill>
                  <a:schemeClr val="tx1"/>
                </a:solidFill>
                <a:latin typeface="+mn-lt"/>
                <a:ea typeface="+mn-ea"/>
                <a:cs typeface="+mn-cs"/>
              </a:rPr>
              <a:t> (-271°C).</a:t>
            </a:r>
          </a:p>
          <a:p>
            <a:r>
              <a:rPr lang="en-GB" sz="1200" kern="1200" dirty="0" smtClean="0">
                <a:solidFill>
                  <a:schemeClr val="tx1"/>
                </a:solidFill>
                <a:latin typeface="+mn-lt"/>
                <a:ea typeface="+mn-ea"/>
                <a:cs typeface="+mn-cs"/>
              </a:rPr>
              <a:t>3 </a:t>
            </a:r>
            <a:r>
              <a:rPr lang="en-GB" sz="1200" kern="1200" dirty="0" err="1" smtClean="0">
                <a:solidFill>
                  <a:schemeClr val="tx1"/>
                </a:solidFill>
                <a:latin typeface="+mn-lt"/>
                <a:ea typeface="+mn-ea"/>
                <a:cs typeface="+mn-cs"/>
              </a:rPr>
              <a:t>ans</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prévu</a:t>
            </a:r>
            <a:r>
              <a:rPr lang="en-GB" sz="1200" kern="1200" dirty="0" smtClean="0">
                <a:solidFill>
                  <a:schemeClr val="tx1"/>
                </a:solidFill>
                <a:latin typeface="+mn-lt"/>
                <a:ea typeface="+mn-ea"/>
                <a:cs typeface="+mn-cs"/>
              </a:rPr>
              <a:t>, 4 </a:t>
            </a:r>
            <a:r>
              <a:rPr lang="en-GB" sz="1200" kern="1200" dirty="0" err="1" smtClean="0">
                <a:solidFill>
                  <a:schemeClr val="tx1"/>
                </a:solidFill>
                <a:latin typeface="+mn-lt"/>
                <a:ea typeface="+mn-ea"/>
                <a:cs typeface="+mn-cs"/>
              </a:rPr>
              <a:t>ans</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exécuté</a:t>
            </a:r>
            <a:endParaRPr lang="fr-FR" dirty="0"/>
          </a:p>
        </p:txBody>
      </p:sp>
      <p:sp>
        <p:nvSpPr>
          <p:cNvPr id="4" name="Espace réservé du numéro de diapositive 3"/>
          <p:cNvSpPr>
            <a:spLocks noGrp="1"/>
          </p:cNvSpPr>
          <p:nvPr>
            <p:ph type="sldNum" sz="quarter" idx="10"/>
          </p:nvPr>
        </p:nvSpPr>
        <p:spPr/>
        <p:txBody>
          <a:bodyPr/>
          <a:lstStyle/>
          <a:p>
            <a:fld id="{C625FE0B-B3A6-4AF6-B265-A109385ED237}" type="slidenum">
              <a:rPr lang="fr-FR" smtClean="0"/>
              <a:pPr/>
              <a:t>32</a:t>
            </a:fld>
            <a:endParaRPr lang="fr-FR"/>
          </a:p>
        </p:txBody>
      </p:sp>
    </p:spTree>
    <p:extLst>
      <p:ext uri="{BB962C8B-B14F-4D97-AF65-F5344CB8AC3E}">
        <p14:creationId xmlns:p14="http://schemas.microsoft.com/office/powerpoint/2010/main" val="323218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36C1B59-497B-469D-A21F-0000652A1836}"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2945052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36C1B59-497B-469D-A21F-0000652A1836}"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3455558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970" y="686474"/>
            <a:ext cx="5352062" cy="3428114"/>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36C1B59-497B-469D-A21F-0000652A1836}"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346922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A36C1B59-497B-469D-A21F-0000652A1836}"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3704644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A36C1B59-497B-469D-A21F-0000652A1836}"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595739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C995B4-B7A5-4561-BBCD-DC041DD2C746}" type="slidenum">
              <a:rPr lang="en-US" altLang="fr-FR"/>
              <a:pPr eaLnBrk="1" hangingPunct="1"/>
              <a:t>8</a:t>
            </a:fld>
            <a:endParaRPr lang="en-US" altLang="fr-FR"/>
          </a:p>
        </p:txBody>
      </p:sp>
      <p:sp>
        <p:nvSpPr>
          <p:cNvPr id="15565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09667AE-476C-4F3E-A3C3-AA7CCD688542}" type="slidenum">
              <a:rPr lang="fr-FR" altLang="fr-FR" sz="1200">
                <a:latin typeface="Calibri" panose="020F0502020204030204" pitchFamily="34" charset="0"/>
              </a:rPr>
              <a:pPr algn="r" eaLnBrk="1" hangingPunct="1"/>
              <a:t>8</a:t>
            </a:fld>
            <a:endParaRPr lang="fr-FR" altLang="fr-FR" sz="1200">
              <a:latin typeface="Calibri" panose="020F0502020204030204" pitchFamily="34" charset="0"/>
            </a:endParaRPr>
          </a:p>
        </p:txBody>
      </p:sp>
      <p:sp>
        <p:nvSpPr>
          <p:cNvPr id="155652" name="Rectangle 2"/>
          <p:cNvSpPr>
            <a:spLocks noGrp="1" noRot="1" noChangeAspect="1" noChangeArrowheads="1" noTextEdit="1"/>
          </p:cNvSpPr>
          <p:nvPr>
            <p:ph type="sldImg"/>
          </p:nvPr>
        </p:nvSpPr>
        <p:spPr>
          <a:ln/>
        </p:spPr>
      </p:sp>
      <p:sp>
        <p:nvSpPr>
          <p:cNvPr id="15565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fr-FR" altLang="fr-FR" smtClean="0"/>
              <a:t>Photo: rocketwithcollimatedgeigercounterused for  discovery of ScoX1</a:t>
            </a:r>
          </a:p>
          <a:p>
            <a:pPr defTabSz="457200" eaLnBrk="1" hangingPunct="1">
              <a:spcBef>
                <a:spcPct val="0"/>
              </a:spcBef>
            </a:pPr>
            <a:endParaRPr lang="fr-FR" altLang="fr-FR" smtClean="0"/>
          </a:p>
          <a:p>
            <a:pPr defTabSz="457200" eaLnBrk="1" hangingPunct="1">
              <a:spcBef>
                <a:spcPct val="0"/>
              </a:spcBef>
            </a:pPr>
            <a:r>
              <a:rPr lang="fr-FR" altLang="fr-FR" smtClean="0"/>
              <a:t>Nobel prize RG: « For pionnering contributions to astrophysiscs, which have led to the discovery of Cosmic X ray  sources »</a:t>
            </a:r>
          </a:p>
        </p:txBody>
      </p:sp>
    </p:spTree>
    <p:extLst>
      <p:ext uri="{BB962C8B-B14F-4D97-AF65-F5344CB8AC3E}">
        <p14:creationId xmlns:p14="http://schemas.microsoft.com/office/powerpoint/2010/main" val="3160340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Grp="1" noRot="1" noChangeAspect="1" noChangeArrowheads="1" noTextEdit="1"/>
          </p:cNvSpPr>
          <p:nvPr>
            <p:ph type="sldImg"/>
          </p:nvPr>
        </p:nvSpPr>
        <p:spPr>
          <a:solidFill>
            <a:srgbClr val="FFFFFF"/>
          </a:solidFill>
          <a:ln/>
        </p:spPr>
      </p:sp>
      <p:sp>
        <p:nvSpPr>
          <p:cNvPr id="73731" name="Rectangle 2"/>
          <p:cNvSpPr>
            <a:spLocks noGrp="1" noChangeArrowheads="1"/>
          </p:cNvSpPr>
          <p:nvPr>
            <p:ph type="body" idx="1"/>
          </p:nvPr>
        </p:nvSpPr>
        <p:spPr>
          <a:noFill/>
        </p:spPr>
        <p:txBody>
          <a:bodyPr/>
          <a:lstStyle/>
          <a:p>
            <a:pPr eaLnBrk="1" hangingPunct="1"/>
            <a:r>
              <a:rPr lang="en-US" altLang="fr-FR" smtClean="0">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Distribution sur le ciel des 1227 candidats amas (points rouges) détectés par Planck. Parmi ces sources, 861 ont été confirmées comme des amas, dont 178 sont des amas nouveaux découverts par Planck; 366 sont encore à confirmer. La bande noire au centre est la Voie Lactée masquée dans l'analyse. Crédit Planck (ESA)</a:t>
            </a:r>
          </a:p>
        </p:txBody>
      </p:sp>
    </p:spTree>
    <p:extLst>
      <p:ext uri="{BB962C8B-B14F-4D97-AF65-F5344CB8AC3E}">
        <p14:creationId xmlns:p14="http://schemas.microsoft.com/office/powerpoint/2010/main" val="1549393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You have here the missions that we are involved in, already scientifically presented by Anne.</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see, this covers the future years up to 2031, with missions for which we already have delivered flight models, missions fully accepted, and for which we are building instruments. Missions selected, but still awaiting for formal adoption at ESA. And finally, we are on two missions in the final selection round at ESA for M5.</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89D80E22-4027-9C45-86C9-CD1D680A238F}" type="slidenum">
              <a:rPr lang="fr-FR" smtClean="0"/>
              <a:t>43</a:t>
            </a:fld>
            <a:endParaRPr lang="fr-FR"/>
          </a:p>
        </p:txBody>
      </p:sp>
    </p:spTree>
    <p:extLst>
      <p:ext uri="{BB962C8B-B14F-4D97-AF65-F5344CB8AC3E}">
        <p14:creationId xmlns:p14="http://schemas.microsoft.com/office/powerpoint/2010/main" val="2315530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54DE3E-275C-A649-99B9-E9F6434ACB31}" type="slidenum">
              <a:rPr lang="fr-FR">
                <a:solidFill>
                  <a:prstClr val="black"/>
                </a:solidFill>
              </a:rPr>
              <a:pPr/>
              <a:t>45</a:t>
            </a:fld>
            <a:endParaRPr lang="fr-FR" dirty="0">
              <a:solidFill>
                <a:prstClr val="black"/>
              </a:solidFill>
            </a:endParaRPr>
          </a:p>
        </p:txBody>
      </p:sp>
      <p:sp>
        <p:nvSpPr>
          <p:cNvPr id="24578"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579"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fr-FR" baseline="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C54DE3E-275C-A649-99B9-E9F6434ACB31}" type="slidenum">
              <a:rPr kumimoji="0" lang="fr-FR"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fr-FR"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
        <p:nvSpPr>
          <p:cNvPr id="24578"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579"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dirty="0" err="1">
                <a:ln>
                  <a:noFill/>
                </a:ln>
                <a:solidFill>
                  <a:srgbClr val="FAB45F"/>
                </a:solidFill>
                <a:effectLst/>
                <a:uLnTx/>
                <a:uFillTx/>
                <a:latin typeface="Arial" charset="0"/>
                <a:ea typeface="ヒラギノ角ゴ Pro W3" charset="0"/>
                <a:cs typeface="ヒラギノ角ゴ Pro W3" charset="0"/>
              </a:rPr>
              <a:t>Dark</a:t>
            </a:r>
            <a:r>
              <a:rPr kumimoji="0" lang="fr-FR" sz="1200" b="1" i="0" u="none" strike="noStrike" kern="1200" cap="none" spc="0" normalizeH="0" baseline="0" noProof="0" dirty="0">
                <a:ln>
                  <a:noFill/>
                </a:ln>
                <a:solidFill>
                  <a:srgbClr val="FAB45F"/>
                </a:solidFill>
                <a:effectLst/>
                <a:uLnTx/>
                <a:uFillTx/>
                <a:latin typeface="Arial" charset="0"/>
                <a:ea typeface="ヒラギノ角ゴ Pro W3" charset="0"/>
                <a:cs typeface="ヒラギノ角ゴ Pro W3" charset="0"/>
              </a:rPr>
              <a:t> </a:t>
            </a:r>
            <a:r>
              <a:rPr kumimoji="0" lang="fr-FR" sz="1200" b="1" i="0" u="none" strike="noStrike" kern="1200" cap="none" spc="0" normalizeH="0" baseline="0" noProof="0" dirty="0" err="1">
                <a:ln>
                  <a:noFill/>
                </a:ln>
                <a:solidFill>
                  <a:srgbClr val="FAB45F"/>
                </a:solidFill>
                <a:effectLst/>
                <a:uLnTx/>
                <a:uFillTx/>
                <a:latin typeface="Arial" charset="0"/>
                <a:ea typeface="ヒラギノ角ゴ Pro W3" charset="0"/>
                <a:cs typeface="ヒラギノ角ゴ Pro W3" charset="0"/>
              </a:rPr>
              <a:t>matter</a:t>
            </a:r>
            <a:r>
              <a:rPr kumimoji="0" lang="fr-FR" sz="1200" b="1" i="0" u="none" strike="noStrike" kern="1200" cap="none" spc="0" normalizeH="0" baseline="0" noProof="0" dirty="0">
                <a:ln>
                  <a:noFill/>
                </a:ln>
                <a:solidFill>
                  <a:srgbClr val="FAB45F"/>
                </a:solidFill>
                <a:effectLst/>
                <a:uLnTx/>
                <a:uFillTx/>
                <a:latin typeface="Arial" charset="0"/>
                <a:ea typeface="ヒラギノ角ゴ Pro W3" charset="0"/>
                <a:cs typeface="ヒラギノ角ゴ Pro W3" charset="0"/>
              </a:rPr>
              <a:t> -&gt; </a:t>
            </a:r>
            <a:r>
              <a:rPr kumimoji="0" lang="fr-FR" sz="1200" b="1" i="0" u="none" strike="noStrike" kern="1200" cap="none" spc="0" normalizeH="0" baseline="0" noProof="0" dirty="0" err="1">
                <a:ln>
                  <a:noFill/>
                </a:ln>
                <a:solidFill>
                  <a:srgbClr val="FAB45F"/>
                </a:solidFill>
                <a:effectLst/>
                <a:uLnTx/>
                <a:uFillTx/>
                <a:latin typeface="Arial" charset="0"/>
                <a:ea typeface="ヒラギノ角ゴ Pro W3" charset="0"/>
                <a:cs typeface="ヒラギノ角ゴ Pro W3" charset="0"/>
              </a:rPr>
              <a:t>dark</a:t>
            </a:r>
            <a:r>
              <a:rPr kumimoji="0" lang="fr-FR" sz="1200" b="1" i="0" u="none" strike="noStrike" kern="1200" cap="none" spc="0" normalizeH="0" baseline="0" noProof="0" dirty="0">
                <a:ln>
                  <a:noFill/>
                </a:ln>
                <a:solidFill>
                  <a:srgbClr val="FAB45F"/>
                </a:solidFill>
                <a:effectLst/>
                <a:uLnTx/>
                <a:uFillTx/>
                <a:latin typeface="Arial" charset="0"/>
                <a:ea typeface="ヒラギノ角ゴ Pro W3" charset="0"/>
                <a:cs typeface="ヒラギノ角ゴ Pro W3" charset="0"/>
              </a:rPr>
              <a:t> instrument…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200" b="1" i="0" u="none" strike="noStrike" kern="1200" cap="none" spc="0" normalizeH="0" baseline="0" noProof="0" dirty="0">
              <a:ln>
                <a:noFill/>
              </a:ln>
              <a:solidFill>
                <a:srgbClr val="FAB45F"/>
              </a:solidFill>
              <a:effectLst/>
              <a:uLnTx/>
              <a:uFillTx/>
              <a:latin typeface="Arial" charset="0"/>
              <a:ea typeface="ヒラギノ角ゴ Pro W3" charset="0"/>
              <a:cs typeface="ヒラギノ角ゴ Pro W3"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solidFill>
                  <a:srgbClr val="FAB45F"/>
                </a:solidFill>
                <a:effectLst/>
                <a:uLnTx/>
                <a:uFillTx/>
                <a:latin typeface="Arial" charset="0"/>
                <a:ea typeface="ヒラギノ角ゴ Pro W3" charset="0"/>
                <a:cs typeface="ヒラギノ角ゴ Pro W3" charset="0"/>
              </a:rPr>
              <a:t>Instrument VIS : </a:t>
            </a:r>
            <a:r>
              <a:rPr kumimoji="0" lang="fr-FR" sz="12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Imagerie visible et photométrie infrarouge pour plus d’</a:t>
            </a:r>
            <a:r>
              <a:rPr kumimoji="0" lang="fr-FR" sz="12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un milliard </a:t>
            </a:r>
            <a:r>
              <a:rPr kumimoji="0" lang="fr-FR" sz="12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de galaxies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solidFill>
                  <a:srgbClr val="FAB45F"/>
                </a:solidFill>
                <a:effectLst/>
                <a:uLnTx/>
                <a:uFillTx/>
                <a:latin typeface="Arial" charset="0"/>
                <a:ea typeface="ヒラギノ角ゴ Pro W3" charset="0"/>
                <a:cs typeface="ヒラギノ角ゴ Pro W3" charset="0"/>
              </a:rPr>
              <a:t>Instrument NISP</a:t>
            </a:r>
            <a:r>
              <a:rPr kumimoji="0" lang="fr-FR" sz="1200" b="0" i="0" u="none" strike="noStrike" kern="1200" cap="none" spc="0" normalizeH="0" baseline="0" noProof="0" dirty="0">
                <a:ln>
                  <a:noFill/>
                </a:ln>
                <a:solidFill>
                  <a:srgbClr val="FAB45F"/>
                </a:solidFill>
                <a:effectLst/>
                <a:uLnTx/>
                <a:uFillTx/>
                <a:latin typeface="Arial" charset="0"/>
                <a:ea typeface="ヒラギノ角ゴ Pro W3" charset="0"/>
                <a:cs typeface="ヒラギノ角ゴ Pro W3" charset="0"/>
              </a:rPr>
              <a:t> : </a:t>
            </a:r>
            <a:r>
              <a:rPr kumimoji="0" lang="fr-FR" sz="12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Spectroscopie infrarouge de </a:t>
            </a:r>
            <a:r>
              <a:rPr kumimoji="0" lang="fr-FR" sz="12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50 millions </a:t>
            </a:r>
            <a:r>
              <a:rPr kumimoji="0" lang="fr-FR" sz="1200" b="0"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de galaxies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fr-FR" sz="1200" b="0" i="0" u="none" strike="noStrike" kern="1200" cap="none" spc="0" normalizeH="0" baseline="0" noProof="0" dirty="0">
                <a:ln>
                  <a:noFill/>
                </a:ln>
                <a:solidFill>
                  <a:srgbClr val="FFFFFF"/>
                </a:solidFill>
                <a:effectLst/>
                <a:uLnTx/>
                <a:uFillTx/>
                <a:latin typeface="Candara"/>
                <a:ea typeface="+mn-ea"/>
                <a:cs typeface="+mn-cs"/>
              </a:rPr>
              <a:t>visible et infrarouge</a:t>
            </a: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fr-FR" sz="1200" b="1" i="0" u="none" strike="noStrike" kern="1200" cap="none" spc="0" normalizeH="0" baseline="0" noProof="0" dirty="0">
                <a:ln>
                  <a:noFill/>
                </a:ln>
                <a:solidFill>
                  <a:srgbClr val="0091C3"/>
                </a:solidFill>
                <a:effectLst/>
                <a:uLnTx/>
                <a:uFillTx/>
                <a:latin typeface="Candara"/>
                <a:ea typeface="+mn-ea"/>
                <a:cs typeface="+mn-cs"/>
              </a:rPr>
              <a:t>Méthode : </a:t>
            </a:r>
            <a:r>
              <a:rPr kumimoji="0" lang="fr-FR" sz="1200" b="0" i="0" u="none" strike="noStrike" kern="1200" cap="none" spc="0" normalizeH="0" baseline="0" noProof="0" dirty="0">
                <a:ln>
                  <a:noFill/>
                </a:ln>
                <a:solidFill>
                  <a:srgbClr val="FFFFFF"/>
                </a:solidFill>
                <a:effectLst/>
                <a:uLnTx/>
                <a:uFillTx/>
                <a:latin typeface="Candara"/>
                <a:ea typeface="ヒラギノ角ゴ Pro W3" charset="0"/>
                <a:cs typeface="ヒラギノ角ゴ Pro W3" charset="0"/>
              </a:rPr>
              <a:t>Observation du ciel extragalactique sur  15 000 deg² en 6 ans</a:t>
            </a: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fr-FR" sz="1200" b="0" i="0" u="none" strike="noStrike" kern="1200" cap="none" spc="0" normalizeH="0" baseline="0" noProof="0" dirty="0">
              <a:ln>
                <a:noFill/>
              </a:ln>
              <a:solidFill>
                <a:srgbClr val="FFFFFF"/>
              </a:solidFill>
              <a:effectLst/>
              <a:uLnTx/>
              <a:uFillTx/>
              <a:latin typeface="Candara"/>
              <a:ea typeface="ヒラギノ角ゴ Pro W3" charset="0"/>
              <a:cs typeface="ヒラギノ角ゴ Pro W3" charset="0"/>
            </a:endParaRPr>
          </a:p>
          <a:p>
            <a:pPr marL="0" marR="0" lvl="0" indent="0" algn="l" defTabSz="914400" rtl="0" eaLnBrk="0" fontAlgn="base" latinLnBrk="0" hangingPunct="0">
              <a:lnSpc>
                <a:spcPct val="100000"/>
              </a:lnSpc>
              <a:spcBef>
                <a:spcPct val="0"/>
              </a:spcBef>
              <a:spcAft>
                <a:spcPts val="600"/>
              </a:spcAft>
              <a:buClrTx/>
              <a:buSzTx/>
              <a:buFontTx/>
              <a:buNone/>
              <a:tabLst/>
              <a:defRPr/>
            </a:pPr>
            <a:endParaRPr kumimoji="0" lang="fr-FR" sz="1200" b="0" i="0" u="none" strike="noStrike" kern="1200" cap="none" spc="0" normalizeH="0" baseline="0" noProof="0" dirty="0">
              <a:ln>
                <a:noFill/>
              </a:ln>
              <a:solidFill>
                <a:srgbClr val="FFFFFF"/>
              </a:solidFill>
              <a:effectLst/>
              <a:uLnTx/>
              <a:uFillTx/>
              <a:latin typeface="Candara"/>
              <a:ea typeface="ヒラギノ角ゴ Pro W3" charset="0"/>
              <a:cs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3055110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Barrière : </a:t>
            </a:r>
            <a:r>
              <a:rPr lang="fr-FR" dirty="0" err="1"/>
              <a:t>Proj.Man</a:t>
            </a:r>
            <a:r>
              <a:rPr lang="fr-FR" dirty="0"/>
              <a:t>. </a:t>
            </a:r>
            <a:r>
              <a:rPr lang="fr-FR" dirty="0" err="1"/>
              <a:t>Sub</a:t>
            </a:r>
            <a:r>
              <a:rPr lang="fr-FR" dirty="0"/>
              <a:t>-System : </a:t>
            </a:r>
          </a:p>
          <a:p>
            <a:r>
              <a:rPr lang="fr-FR" dirty="0"/>
              <a:t>Martignac</a:t>
            </a:r>
          </a:p>
          <a:p>
            <a:endParaRPr lang="fr-FR" dirty="0"/>
          </a:p>
        </p:txBody>
      </p:sp>
      <p:sp>
        <p:nvSpPr>
          <p:cNvPr id="4" name="Espace réservé du numéro de diapositive 3"/>
          <p:cNvSpPr>
            <a:spLocks noGrp="1"/>
          </p:cNvSpPr>
          <p:nvPr>
            <p:ph type="sldNum" sz="quarter" idx="5"/>
          </p:nvPr>
        </p:nvSpPr>
        <p:spPr/>
        <p:txBody>
          <a:bodyPr/>
          <a:lstStyle/>
          <a:p>
            <a:fld id="{89D80E22-4027-9C45-86C9-CD1D680A238F}" type="slidenum">
              <a:rPr lang="fr-FR" smtClean="0"/>
              <a:t>48</a:t>
            </a:fld>
            <a:endParaRPr lang="fr-FR"/>
          </a:p>
        </p:txBody>
      </p:sp>
    </p:spTree>
    <p:extLst>
      <p:ext uri="{BB962C8B-B14F-4D97-AF65-F5344CB8AC3E}">
        <p14:creationId xmlns:p14="http://schemas.microsoft.com/office/powerpoint/2010/main" val="3632221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Now switch to </a:t>
            </a:r>
            <a:r>
              <a:rPr lang="en-US" sz="1200" kern="1200" dirty="0" err="1">
                <a:solidFill>
                  <a:schemeClr val="tx1"/>
                </a:solidFill>
                <a:effectLst/>
                <a:latin typeface="+mn-lt"/>
                <a:ea typeface="+mn-ea"/>
                <a:cs typeface="+mn-cs"/>
              </a:rPr>
              <a:t>instru</a:t>
            </a:r>
            <a:r>
              <a:rPr lang="en-US" sz="1200" kern="1200" dirty="0">
                <a:solidFill>
                  <a:schemeClr val="tx1"/>
                </a:solidFill>
                <a:effectLst/>
                <a:latin typeface="+mn-lt"/>
                <a:ea typeface="+mn-ea"/>
                <a:cs typeface="+mn-cs"/>
              </a:rPr>
              <a:t> &amp; project part</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three </a:t>
            </a:r>
            <a:r>
              <a:rPr lang="en-US" sz="1200" kern="1200" dirty="0" err="1">
                <a:solidFill>
                  <a:schemeClr val="tx1"/>
                </a:solidFill>
                <a:effectLst/>
                <a:latin typeface="+mn-lt"/>
                <a:ea typeface="+mn-ea"/>
                <a:cs typeface="+mn-cs"/>
              </a:rPr>
              <a:t>pilars</a:t>
            </a:r>
            <a:r>
              <a:rPr lang="en-US" sz="1200" kern="1200" dirty="0">
                <a:solidFill>
                  <a:schemeClr val="tx1"/>
                </a:solidFill>
                <a:effectLst/>
                <a:latin typeface="+mn-lt"/>
                <a:ea typeface="+mn-ea"/>
                <a:cs typeface="+mn-cs"/>
              </a:rPr>
              <a:t> of AIM, and this is also the historical origin of astrophysics in CEA.</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illustrated by these images, what we are doing goes from detector development, with their associated electronics, to instrument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when instruments are in operation in space.</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instrumentation strategy is targeted </a:t>
            </a:r>
            <a:r>
              <a:rPr lang="en-US" sz="1200" kern="1200" dirty="0" err="1">
                <a:solidFill>
                  <a:schemeClr val="tx1"/>
                </a:solidFill>
                <a:effectLst/>
                <a:latin typeface="+mn-lt"/>
                <a:ea typeface="+mn-ea"/>
                <a:cs typeface="+mn-cs"/>
              </a:rPr>
              <a:t>fro</a:t>
            </a:r>
            <a:r>
              <a:rPr lang="en-US" sz="1200" kern="1200" dirty="0">
                <a:solidFill>
                  <a:schemeClr val="tx1"/>
                </a:solidFill>
                <a:effectLst/>
                <a:latin typeface="+mn-lt"/>
                <a:ea typeface="+mn-ea"/>
                <a:cs typeface="+mn-cs"/>
              </a:rPr>
              <a:t> building space instruments, but we also a small part of our activities for instruments in ground observatories, or in balloons.</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89D80E22-4027-9C45-86C9-CD1D680A238F}" type="slidenum">
              <a:rPr lang="fr-FR" smtClean="0"/>
              <a:t>49</a:t>
            </a:fld>
            <a:endParaRPr lang="fr-FR"/>
          </a:p>
        </p:txBody>
      </p:sp>
    </p:spTree>
    <p:extLst>
      <p:ext uri="{BB962C8B-B14F-4D97-AF65-F5344CB8AC3E}">
        <p14:creationId xmlns:p14="http://schemas.microsoft.com/office/powerpoint/2010/main" val="4048374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89D80E22-4027-9C45-86C9-CD1D680A238F}" type="slidenum">
              <a:rPr lang="fr-FR" smtClean="0"/>
              <a:t>50</a:t>
            </a:fld>
            <a:endParaRPr lang="fr-FR"/>
          </a:p>
        </p:txBody>
      </p:sp>
    </p:spTree>
    <p:extLst>
      <p:ext uri="{BB962C8B-B14F-4D97-AF65-F5344CB8AC3E}">
        <p14:creationId xmlns:p14="http://schemas.microsoft.com/office/powerpoint/2010/main" val="1561859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AFF858A-58B2-415E-91CE-791332C32C49}" type="slidenum">
              <a:rPr lang="fr-FR">
                <a:solidFill>
                  <a:srgbClr val="000000"/>
                </a:solidFill>
              </a:rPr>
              <a:pPr eaLnBrk="1" hangingPunct="1"/>
              <a:t>51</a:t>
            </a:fld>
            <a:endParaRPr lang="fr-FR">
              <a:solidFill>
                <a:srgbClr val="000000"/>
              </a:solidFill>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914508" y="4343144"/>
            <a:ext cx="5028986" cy="41150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p>
        </p:txBody>
      </p:sp>
    </p:spTree>
    <p:extLst>
      <p:ext uri="{BB962C8B-B14F-4D97-AF65-F5344CB8AC3E}">
        <p14:creationId xmlns:p14="http://schemas.microsoft.com/office/powerpoint/2010/main" val="3925104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54DE3E-275C-A649-99B9-E9F6434ACB31}" type="slidenum">
              <a:rPr lang="fr-FR">
                <a:solidFill>
                  <a:prstClr val="black"/>
                </a:solidFill>
              </a:rPr>
              <a:pPr/>
              <a:t>52</a:t>
            </a:fld>
            <a:endParaRPr lang="fr-FR" dirty="0">
              <a:solidFill>
                <a:prstClr val="black"/>
              </a:solidFill>
            </a:endParaRPr>
          </a:p>
        </p:txBody>
      </p:sp>
      <p:sp>
        <p:nvSpPr>
          <p:cNvPr id="24578" name="Rectangle 2"/>
          <p:cNvSpPr>
            <a:spLocks noGrp="1" noRot="1" noChangeAspect="1" noChangeArrowheads="1"/>
          </p:cNvSpPr>
          <p:nvPr>
            <p:ph type="sldImg"/>
          </p:nvPr>
        </p:nvSpPr>
        <p:spPr bwMode="auto">
          <a:xfrm>
            <a:off x="954088" y="685800"/>
            <a:ext cx="4951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579"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fr-FR" baseline="0" dirty="0" smtClean="0"/>
          </a:p>
        </p:txBody>
      </p:sp>
    </p:spTree>
    <p:extLst>
      <p:ext uri="{BB962C8B-B14F-4D97-AF65-F5344CB8AC3E}">
        <p14:creationId xmlns:p14="http://schemas.microsoft.com/office/powerpoint/2010/main" val="25264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54DE3E-275C-A649-99B9-E9F6434ACB31}" type="slidenum">
              <a:rPr lang="fr-FR">
                <a:solidFill>
                  <a:prstClr val="black"/>
                </a:solidFill>
              </a:rPr>
              <a:pPr/>
              <a:t>53</a:t>
            </a:fld>
            <a:endParaRPr lang="fr-FR" dirty="0">
              <a:solidFill>
                <a:prstClr val="black"/>
              </a:solidFill>
            </a:endParaRPr>
          </a:p>
        </p:txBody>
      </p:sp>
      <p:sp>
        <p:nvSpPr>
          <p:cNvPr id="24578" name="Rectangle 2"/>
          <p:cNvSpPr>
            <a:spLocks noGrp="1" noRot="1" noChangeAspect="1" noChangeArrowheads="1"/>
          </p:cNvSpPr>
          <p:nvPr>
            <p:ph type="sldImg"/>
          </p:nvPr>
        </p:nvSpPr>
        <p:spPr bwMode="auto">
          <a:xfrm>
            <a:off x="954088" y="685800"/>
            <a:ext cx="4951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579"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p:txBody>
      </p:sp>
    </p:spTree>
    <p:extLst>
      <p:ext uri="{BB962C8B-B14F-4D97-AF65-F5344CB8AC3E}">
        <p14:creationId xmlns:p14="http://schemas.microsoft.com/office/powerpoint/2010/main" val="325746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CFBC11E-00D3-B941-9013-4F304BF1BF4C}" type="slidenum">
              <a:rPr lang="en-GB" smtClean="0"/>
              <a:t>9</a:t>
            </a:fld>
            <a:endParaRPr lang="en-GB"/>
          </a:p>
        </p:txBody>
      </p:sp>
    </p:spTree>
    <p:extLst>
      <p:ext uri="{BB962C8B-B14F-4D97-AF65-F5344CB8AC3E}">
        <p14:creationId xmlns:p14="http://schemas.microsoft.com/office/powerpoint/2010/main" val="1102923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579"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p:txBody>
      </p:sp>
    </p:spTree>
    <p:extLst>
      <p:ext uri="{BB962C8B-B14F-4D97-AF65-F5344CB8AC3E}">
        <p14:creationId xmlns:p14="http://schemas.microsoft.com/office/powerpoint/2010/main" val="4043347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54DE3E-275C-A649-99B9-E9F6434ACB31}" type="slidenum">
              <a:rPr lang="fr-FR">
                <a:solidFill>
                  <a:prstClr val="black"/>
                </a:solidFill>
              </a:rPr>
              <a:pPr/>
              <a:t>55</a:t>
            </a:fld>
            <a:endParaRPr lang="fr-FR" dirty="0">
              <a:solidFill>
                <a:prstClr val="black"/>
              </a:solidFill>
            </a:endParaRPr>
          </a:p>
        </p:txBody>
      </p:sp>
      <p:sp>
        <p:nvSpPr>
          <p:cNvPr id="24578" name="Rectangle 2"/>
          <p:cNvSpPr>
            <a:spLocks noGrp="1" noRot="1" noChangeAspect="1" noChangeArrowheads="1"/>
          </p:cNvSpPr>
          <p:nvPr>
            <p:ph type="sldImg"/>
          </p:nvPr>
        </p:nvSpPr>
        <p:spPr bwMode="auto">
          <a:xfrm>
            <a:off x="954088" y="685800"/>
            <a:ext cx="4951412"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579" name="Rectangle 3"/>
          <p:cNvSpPr>
            <a:spLocks noGrp="1" noChangeArrowheads="1"/>
          </p:cNvSpPr>
          <p:nvPr>
            <p:ph type="body" idx="1"/>
          </p:nvPr>
        </p:nvSpPr>
        <p:spPr bwMode="auto">
          <a:xfrm>
            <a:off x="914401" y="4343401"/>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p:txBody>
      </p:sp>
    </p:spTree>
    <p:extLst>
      <p:ext uri="{BB962C8B-B14F-4D97-AF65-F5344CB8AC3E}">
        <p14:creationId xmlns:p14="http://schemas.microsoft.com/office/powerpoint/2010/main" val="318965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a:xfrm>
            <a:off x="1143000" y="685800"/>
            <a:ext cx="4573588" cy="3429000"/>
          </a:xfrm>
          <a:ln/>
        </p:spPr>
      </p:sp>
      <p:sp>
        <p:nvSpPr>
          <p:cNvPr id="3" name="Espace réservé des commentaires 2"/>
          <p:cNvSpPr>
            <a:spLocks noGrp="1"/>
          </p:cNvSpPr>
          <p:nvPr>
            <p:ph type="body" idx="1"/>
          </p:nvPr>
        </p:nvSpPr>
        <p:spPr/>
        <p:txBody>
          <a:bodyPr/>
          <a:lstStyle/>
          <a:p>
            <a:pPr>
              <a:defRPr/>
            </a:pPr>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6E7A23D-03BF-4108-B377-1CF5228FB41B}" type="slidenum">
              <a:rPr lang="fr-FR" smtClean="0"/>
              <a:t>14</a:t>
            </a:fld>
            <a:endParaRPr lang="fr-FR"/>
          </a:p>
        </p:txBody>
      </p:sp>
    </p:spTree>
    <p:extLst>
      <p:ext uri="{BB962C8B-B14F-4D97-AF65-F5344CB8AC3E}">
        <p14:creationId xmlns:p14="http://schemas.microsoft.com/office/powerpoint/2010/main" val="427110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e l'image des diapositives 1"/>
          <p:cNvSpPr>
            <a:spLocks noGrp="1" noRot="1" noChangeAspect="1" noTextEdit="1"/>
          </p:cNvSpPr>
          <p:nvPr>
            <p:ph type="sldImg"/>
          </p:nvPr>
        </p:nvSpPr>
        <p:spPr>
          <a:ln/>
        </p:spPr>
      </p:sp>
      <p:sp>
        <p:nvSpPr>
          <p:cNvPr id="164867"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164868"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BD0A65-F1EB-46DC-A204-959D5C817850}"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278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373A9F-7317-4AA0-A93C-630751DC90B6}" type="slidenum">
              <a:rPr lang="en-US" altLang="fr-FR"/>
              <a:pPr eaLnBrk="1" hangingPunct="1"/>
              <a:t>17</a:t>
            </a:fld>
            <a:endParaRPr lang="en-US" altLang="fr-F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smtClean="0"/>
              <a:t>15 KeV 1 Mev puis 8 MeV: les basses énergies</a:t>
            </a:r>
          </a:p>
        </p:txBody>
      </p:sp>
    </p:spTree>
    <p:extLst>
      <p:ext uri="{BB962C8B-B14F-4D97-AF65-F5344CB8AC3E}">
        <p14:creationId xmlns:p14="http://schemas.microsoft.com/office/powerpoint/2010/main" val="231552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3836" rtl="0" eaLnBrk="1" fontAlgn="auto" latinLnBrk="0" hangingPunct="1">
              <a:lnSpc>
                <a:spcPct val="100000"/>
              </a:lnSpc>
              <a:spcBef>
                <a:spcPts val="0"/>
              </a:spcBef>
              <a:spcAft>
                <a:spcPts val="0"/>
              </a:spcAft>
              <a:buClrTx/>
              <a:buSzTx/>
              <a:buFontTx/>
              <a:buNone/>
              <a:tabLst/>
              <a:defRPr/>
            </a:pPr>
            <a:fld id="{5196D0DF-57A3-4CA1-97EB-DD8B060D17B0}" type="slidenum">
              <a:rPr kumimoji="0" lang="fr-FR" altLang="fr-FR"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3836" rtl="0" eaLnBrk="1" fontAlgn="auto" latinLnBrk="0" hangingPunct="1">
                <a:lnSpc>
                  <a:spcPct val="100000"/>
                </a:lnSpc>
                <a:spcBef>
                  <a:spcPts val="0"/>
                </a:spcBef>
                <a:spcAft>
                  <a:spcPts val="0"/>
                </a:spcAft>
                <a:buClrTx/>
                <a:buSzTx/>
                <a:buFontTx/>
                <a:buNone/>
                <a:tabLst/>
                <a:defRPr/>
              </a:pPr>
              <a:t>19</a:t>
            </a:fld>
            <a:endParaRPr kumimoji="0" lang="fr-FR" altLang="fr-FR"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r>
              <a:rPr lang="fr-FR" altLang="fr-FR" smtClean="0">
                <a:latin typeface="Arial" pitchFamily="34" charset="0"/>
                <a:ea typeface="ＭＳ Ｐゴシック" pitchFamily="34" charset="-128"/>
              </a:rPr>
              <a:t>Getting closer to the present-day. 10 years ago, ISO extended the finding of IRAS to about z</a:t>
            </a:r>
            <a:r>
              <a:rPr lang="fr-FR" altLang="ja-JP" smtClean="0">
                <a:latin typeface="Arial" pitchFamily="34" charset="0"/>
                <a:ea typeface="ＭＳ Ｐゴシック" pitchFamily="34" charset="-128"/>
              </a:rPr>
              <a:t>~1. With only 32x32 pixels, the ISOCAM</a:t>
            </a:r>
          </a:p>
          <a:p>
            <a:r>
              <a:rPr lang="fr-FR" altLang="ja-JP" smtClean="0">
                <a:latin typeface="Arial" pitchFamily="34" charset="0"/>
                <a:ea typeface="ＭＳ Ｐゴシック" pitchFamily="34" charset="-128"/>
              </a:rPr>
              <a:t> camera found an order of magnitude excess of 15um sources at the 0.4 mJy level, with respect to expectations if the distant Universe was similar to </a:t>
            </a:r>
          </a:p>
          <a:p>
            <a:r>
              <a:rPr lang="fr-FR" altLang="ja-JP" smtClean="0">
                <a:latin typeface="Arial" pitchFamily="34" charset="0"/>
                <a:ea typeface="ＭＳ Ｐゴシック" pitchFamily="34" charset="-128"/>
              </a:rPr>
              <a:t>the local one. This was also the epoch of the Hubble Deep Field with its 1500 galaxies in the size of the pin of a pen pointed with </a:t>
            </a:r>
          </a:p>
          <a:p>
            <a:r>
              <a:rPr lang="fr-FR" altLang="ja-JP" smtClean="0">
                <a:latin typeface="Arial" pitchFamily="34" charset="0"/>
                <a:ea typeface="ＭＳ Ｐゴシック" pitchFamily="34" charset="-128"/>
              </a:rPr>
              <a:t>an extended arm in the direction of the Big Dipper. With its 6arcsec PSF, the IR Space Observatory camera probed several times </a:t>
            </a:r>
          </a:p>
          <a:p>
            <a:r>
              <a:rPr lang="fr-FR" altLang="ja-JP" smtClean="0">
                <a:latin typeface="Arial" pitchFamily="34" charset="0"/>
                <a:ea typeface="ＭＳ Ｐゴシック" pitchFamily="34" charset="-128"/>
              </a:rPr>
              <a:t>ore SF at z~1 than the full set of optically selected galaxies ! The prediction of IRAS turned out to be right, a very fast evolution can </a:t>
            </a:r>
          </a:p>
          <a:p>
            <a:r>
              <a:rPr lang="fr-FR" altLang="ja-JP" smtClean="0">
                <a:latin typeface="Arial" pitchFamily="34" charset="0"/>
                <a:ea typeface="ＭＳ Ｐゴシック" pitchFamily="34" charset="-128"/>
              </a:rPr>
              <a:t>-&gt; CIRB.</a:t>
            </a:r>
            <a:endParaRPr lang="fr-FR" altLang="fr-FR" smtClean="0">
              <a:latin typeface="Arial" pitchFamily="34" charset="0"/>
              <a:ea typeface="ＭＳ Ｐゴシック" pitchFamily="34" charset="-128"/>
            </a:endParaRPr>
          </a:p>
        </p:txBody>
      </p:sp>
    </p:spTree>
    <p:extLst>
      <p:ext uri="{BB962C8B-B14F-4D97-AF65-F5344CB8AC3E}">
        <p14:creationId xmlns:p14="http://schemas.microsoft.com/office/powerpoint/2010/main" val="3430574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A46D2F87-E4F6-462C-8634-35DF560B8B7C}" type="slidenum">
              <a:rPr lang="fr-FR" altLang="fr-FR" smtClean="0">
                <a:solidFill>
                  <a:prstClr val="black"/>
                </a:solidFill>
              </a:rPr>
              <a:pPr/>
              <a:t>20</a:t>
            </a:fld>
            <a:endParaRPr lang="fr-FR" altLang="fr-FR" smtClean="0">
              <a:solidFill>
                <a:prstClr val="black"/>
              </a:solidFill>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fr-FR" smtClean="0">
              <a:latin typeface="Arial" pitchFamily="34" charset="0"/>
            </a:endParaRPr>
          </a:p>
        </p:txBody>
      </p:sp>
    </p:spTree>
    <p:extLst>
      <p:ext uri="{BB962C8B-B14F-4D97-AF65-F5344CB8AC3E}">
        <p14:creationId xmlns:p14="http://schemas.microsoft.com/office/powerpoint/2010/main" val="3192588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en-GB"/>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GB"/>
          </a:p>
        </p:txBody>
      </p:sp>
      <p:sp>
        <p:nvSpPr>
          <p:cNvPr id="4" name="Espace réservé de la date 3"/>
          <p:cNvSpPr>
            <a:spLocks noGrp="1"/>
          </p:cNvSpPr>
          <p:nvPr>
            <p:ph type="dt" sz="half" idx="10"/>
          </p:nvPr>
        </p:nvSpPr>
        <p:spPr/>
        <p:txBody>
          <a:bodyPr/>
          <a:lstStyle/>
          <a:p>
            <a:fld id="{860AC492-534B-F548-95B9-6D883FAD4E98}" type="datetime1">
              <a:rPr lang="fr-FR" smtClean="0"/>
              <a:t>12/12/2018</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254813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D26A84AD-E192-8842-8FA3-84B03C853112}" type="datetime1">
              <a:rPr lang="fr-FR" smtClean="0"/>
              <a:t>12/12/2018</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317210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en-GB"/>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C46ED4DA-71AC-5548-A5CC-D9BA48D6AD9E}" type="datetime1">
              <a:rPr lang="fr-FR" smtClean="0"/>
              <a:t>12/12/2018</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1799526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cSld name="Titre. 2 contenus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4572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0" y="609600"/>
            <a:ext cx="4495800" cy="3048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0" y="3810000"/>
            <a:ext cx="4495800" cy="3048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half" idx="3"/>
          </p:nvPr>
        </p:nvSpPr>
        <p:spPr>
          <a:xfrm>
            <a:off x="4648200" y="609600"/>
            <a:ext cx="4495800" cy="62484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212643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32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5" y="2130453"/>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5" y="3886200"/>
            <a:ext cx="6400800" cy="1752600"/>
          </a:xfrm>
        </p:spPr>
        <p:txBody>
          <a:bodyPr/>
          <a:lstStyle>
            <a:lvl1pPr marL="0" indent="0" algn="ctr">
              <a:buNone/>
              <a:defRPr/>
            </a:lvl1pPr>
            <a:lvl2pPr marL="453829" indent="0" algn="ctr">
              <a:buNone/>
              <a:defRPr/>
            </a:lvl2pPr>
            <a:lvl3pPr marL="907692" indent="0" algn="ctr">
              <a:buNone/>
              <a:defRPr/>
            </a:lvl3pPr>
            <a:lvl4pPr marL="1361551" indent="0" algn="ctr">
              <a:buNone/>
              <a:defRPr/>
            </a:lvl4pPr>
            <a:lvl5pPr marL="1815401" indent="0" algn="ctr">
              <a:buNone/>
              <a:defRPr/>
            </a:lvl5pPr>
            <a:lvl6pPr marL="2269270" indent="0" algn="ctr">
              <a:buNone/>
              <a:defRPr/>
            </a:lvl6pPr>
            <a:lvl7pPr marL="2723097" indent="0" algn="ctr">
              <a:buNone/>
              <a:defRPr/>
            </a:lvl7pPr>
            <a:lvl8pPr marL="3176952" indent="0" algn="ctr">
              <a:buNone/>
              <a:defRPr/>
            </a:lvl8pPr>
            <a:lvl9pPr marL="3630787" indent="0" algn="ctr">
              <a:buNone/>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lgn="l">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38A64FC3-0E10-414A-9FD9-54ECD69531E1}" type="slidenum">
              <a:rPr lang="fr-FR" altLang="fr-FR"/>
              <a:pPr/>
              <a:t>‹N°›</a:t>
            </a:fld>
            <a:endParaRPr lang="fr-FR" altLang="fr-FR"/>
          </a:p>
        </p:txBody>
      </p:sp>
    </p:spTree>
    <p:extLst>
      <p:ext uri="{BB962C8B-B14F-4D97-AF65-F5344CB8AC3E}">
        <p14:creationId xmlns:p14="http://schemas.microsoft.com/office/powerpoint/2010/main" val="649493530"/>
      </p:ext>
    </p:extLst>
  </p:cSld>
  <p:clrMapOvr>
    <a:masterClrMapping/>
  </p:clrMapOvr>
  <p:transition>
    <p:pull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lgn="l">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AA3A0ACE-0C28-4567-97B1-4D5422544B84}" type="slidenum">
              <a:rPr lang="fr-FR" altLang="fr-FR"/>
              <a:pPr/>
              <a:t>‹N°›</a:t>
            </a:fld>
            <a:endParaRPr lang="fr-FR" altLang="fr-FR"/>
          </a:p>
        </p:txBody>
      </p:sp>
    </p:spTree>
    <p:extLst>
      <p:ext uri="{BB962C8B-B14F-4D97-AF65-F5344CB8AC3E}">
        <p14:creationId xmlns:p14="http://schemas.microsoft.com/office/powerpoint/2010/main" val="1149261352"/>
      </p:ext>
    </p:extLst>
  </p:cSld>
  <p:clrMapOvr>
    <a:masterClrMapping/>
  </p:clrMapOvr>
  <p:transition>
    <p:pull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4" y="4406989"/>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4" y="2906829"/>
            <a:ext cx="7772400" cy="1500187"/>
          </a:xfrm>
        </p:spPr>
        <p:txBody>
          <a:bodyPr anchor="b"/>
          <a:lstStyle>
            <a:lvl1pPr marL="0" indent="0">
              <a:buNone/>
              <a:defRPr sz="2000"/>
            </a:lvl1pPr>
            <a:lvl2pPr marL="453829" indent="0">
              <a:buNone/>
              <a:defRPr sz="1800"/>
            </a:lvl2pPr>
            <a:lvl3pPr marL="907692" indent="0">
              <a:buNone/>
              <a:defRPr sz="1600"/>
            </a:lvl3pPr>
            <a:lvl4pPr marL="1361551" indent="0">
              <a:buNone/>
              <a:defRPr sz="1400"/>
            </a:lvl4pPr>
            <a:lvl5pPr marL="1815401" indent="0">
              <a:buNone/>
              <a:defRPr sz="1400"/>
            </a:lvl5pPr>
            <a:lvl6pPr marL="2269270" indent="0">
              <a:buNone/>
              <a:defRPr sz="1400"/>
            </a:lvl6pPr>
            <a:lvl7pPr marL="2723097" indent="0">
              <a:buNone/>
              <a:defRPr sz="1400"/>
            </a:lvl7pPr>
            <a:lvl8pPr marL="3176952" indent="0">
              <a:buNone/>
              <a:defRPr sz="1400"/>
            </a:lvl8pPr>
            <a:lvl9pPr marL="3630787"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lgn="l">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643A4C45-7E95-4059-858F-6C5AEE742540}" type="slidenum">
              <a:rPr lang="fr-FR" altLang="fr-FR"/>
              <a:pPr/>
              <a:t>‹N°›</a:t>
            </a:fld>
            <a:endParaRPr lang="fr-FR" altLang="fr-FR"/>
          </a:p>
        </p:txBody>
      </p:sp>
    </p:spTree>
    <p:extLst>
      <p:ext uri="{BB962C8B-B14F-4D97-AF65-F5344CB8AC3E}">
        <p14:creationId xmlns:p14="http://schemas.microsoft.com/office/powerpoint/2010/main" val="505812669"/>
      </p:ext>
    </p:extLst>
  </p:cSld>
  <p:clrMapOvr>
    <a:masterClrMapping/>
  </p:clrMapOvr>
  <p:transition>
    <p:pull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3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3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pPr>
              <a:defRPr/>
            </a:pPr>
            <a:endParaRPr lang="fr-FR"/>
          </a:p>
        </p:txBody>
      </p:sp>
      <p:sp>
        <p:nvSpPr>
          <p:cNvPr id="6" name="Espace réservé du pied de page 5"/>
          <p:cNvSpPr>
            <a:spLocks noGrp="1"/>
          </p:cNvSpPr>
          <p:nvPr>
            <p:ph type="ftr" sz="quarter" idx="11"/>
          </p:nvPr>
        </p:nvSpPr>
        <p:spPr/>
        <p:txBody>
          <a:bodyPr/>
          <a:lstStyle>
            <a:lvl1pPr algn="l">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fld id="{4409F472-5EC4-4229-8118-FEC80864EE7D}" type="slidenum">
              <a:rPr lang="fr-FR" altLang="fr-FR"/>
              <a:pPr/>
              <a:t>‹N°›</a:t>
            </a:fld>
            <a:endParaRPr lang="fr-FR" altLang="fr-FR"/>
          </a:p>
        </p:txBody>
      </p:sp>
    </p:spTree>
    <p:extLst>
      <p:ext uri="{BB962C8B-B14F-4D97-AF65-F5344CB8AC3E}">
        <p14:creationId xmlns:p14="http://schemas.microsoft.com/office/powerpoint/2010/main" val="1050599806"/>
      </p:ext>
    </p:extLst>
  </p:cSld>
  <p:clrMapOvr>
    <a:masterClrMapping/>
  </p:clrMapOvr>
  <p:transition>
    <p:pull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6"/>
            <a:ext cx="4040188" cy="639762"/>
          </a:xfrm>
        </p:spPr>
        <p:txBody>
          <a:bodyPr anchor="b"/>
          <a:lstStyle>
            <a:lvl1pPr marL="0" indent="0">
              <a:buNone/>
              <a:defRPr sz="2400" b="1"/>
            </a:lvl1pPr>
            <a:lvl2pPr marL="453829" indent="0">
              <a:buNone/>
              <a:defRPr sz="2000" b="1"/>
            </a:lvl2pPr>
            <a:lvl3pPr marL="907692" indent="0">
              <a:buNone/>
              <a:defRPr sz="1800" b="1"/>
            </a:lvl3pPr>
            <a:lvl4pPr marL="1361551" indent="0">
              <a:buNone/>
              <a:defRPr sz="1600" b="1"/>
            </a:lvl4pPr>
            <a:lvl5pPr marL="1815401" indent="0">
              <a:buNone/>
              <a:defRPr sz="1600" b="1"/>
            </a:lvl5pPr>
            <a:lvl6pPr marL="2269270" indent="0">
              <a:buNone/>
              <a:defRPr sz="1600" b="1"/>
            </a:lvl6pPr>
            <a:lvl7pPr marL="2723097" indent="0">
              <a:buNone/>
              <a:defRPr sz="1600" b="1"/>
            </a:lvl7pPr>
            <a:lvl8pPr marL="3176952" indent="0">
              <a:buNone/>
              <a:defRPr sz="1600" b="1"/>
            </a:lvl8pPr>
            <a:lvl9pPr marL="3630787"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53" y="1535116"/>
            <a:ext cx="4041775" cy="639762"/>
          </a:xfrm>
        </p:spPr>
        <p:txBody>
          <a:bodyPr anchor="b"/>
          <a:lstStyle>
            <a:lvl1pPr marL="0" indent="0">
              <a:buNone/>
              <a:defRPr sz="2400" b="1"/>
            </a:lvl1pPr>
            <a:lvl2pPr marL="453829" indent="0">
              <a:buNone/>
              <a:defRPr sz="2000" b="1"/>
            </a:lvl2pPr>
            <a:lvl3pPr marL="907692" indent="0">
              <a:buNone/>
              <a:defRPr sz="1800" b="1"/>
            </a:lvl3pPr>
            <a:lvl4pPr marL="1361551" indent="0">
              <a:buNone/>
              <a:defRPr sz="1600" b="1"/>
            </a:lvl4pPr>
            <a:lvl5pPr marL="1815401" indent="0">
              <a:buNone/>
              <a:defRPr sz="1600" b="1"/>
            </a:lvl5pPr>
            <a:lvl6pPr marL="2269270" indent="0">
              <a:buNone/>
              <a:defRPr sz="1600" b="1"/>
            </a:lvl6pPr>
            <a:lvl7pPr marL="2723097" indent="0">
              <a:buNone/>
              <a:defRPr sz="1600" b="1"/>
            </a:lvl7pPr>
            <a:lvl8pPr marL="3176952" indent="0">
              <a:buNone/>
              <a:defRPr sz="1600" b="1"/>
            </a:lvl8pPr>
            <a:lvl9pPr marL="3630787"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5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pPr>
              <a:defRPr/>
            </a:pPr>
            <a:endParaRPr lang="fr-FR"/>
          </a:p>
        </p:txBody>
      </p:sp>
      <p:sp>
        <p:nvSpPr>
          <p:cNvPr id="8" name="Espace réservé du pied de page 7"/>
          <p:cNvSpPr>
            <a:spLocks noGrp="1"/>
          </p:cNvSpPr>
          <p:nvPr>
            <p:ph type="ftr" sz="quarter" idx="11"/>
          </p:nvPr>
        </p:nvSpPr>
        <p:spPr/>
        <p:txBody>
          <a:bodyPr/>
          <a:lstStyle>
            <a:lvl1pPr algn="l">
              <a:defRPr/>
            </a:lvl1pPr>
          </a:lstStyle>
          <a:p>
            <a:pPr>
              <a:defRPr/>
            </a:pPr>
            <a:endParaRPr lang="fr-FR"/>
          </a:p>
        </p:txBody>
      </p:sp>
      <p:sp>
        <p:nvSpPr>
          <p:cNvPr id="9" name="Espace réservé du numéro de diapositive 8"/>
          <p:cNvSpPr>
            <a:spLocks noGrp="1"/>
          </p:cNvSpPr>
          <p:nvPr>
            <p:ph type="sldNum" sz="quarter" idx="12"/>
          </p:nvPr>
        </p:nvSpPr>
        <p:spPr/>
        <p:txBody>
          <a:bodyPr/>
          <a:lstStyle>
            <a:lvl1pPr>
              <a:defRPr/>
            </a:lvl1pPr>
          </a:lstStyle>
          <a:p>
            <a:fld id="{0A786B31-B463-4F4E-B76D-A4857CC87181}" type="slidenum">
              <a:rPr lang="fr-FR" altLang="fr-FR"/>
              <a:pPr/>
              <a:t>‹N°›</a:t>
            </a:fld>
            <a:endParaRPr lang="fr-FR" altLang="fr-FR"/>
          </a:p>
        </p:txBody>
      </p:sp>
    </p:spTree>
    <p:extLst>
      <p:ext uri="{BB962C8B-B14F-4D97-AF65-F5344CB8AC3E}">
        <p14:creationId xmlns:p14="http://schemas.microsoft.com/office/powerpoint/2010/main" val="3961623856"/>
      </p:ext>
    </p:extLst>
  </p:cSld>
  <p:clrMapOvr>
    <a:masterClrMapping/>
  </p:clrMapOvr>
  <p:transition>
    <p:pull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lvl1pPr>
              <a:defRPr/>
            </a:lvl1pPr>
          </a:lstStyle>
          <a:p>
            <a:pPr>
              <a:defRPr/>
            </a:pPr>
            <a:endParaRPr lang="fr-FR"/>
          </a:p>
        </p:txBody>
      </p:sp>
      <p:sp>
        <p:nvSpPr>
          <p:cNvPr id="4" name="Espace réservé du pied de page 3"/>
          <p:cNvSpPr>
            <a:spLocks noGrp="1"/>
          </p:cNvSpPr>
          <p:nvPr>
            <p:ph type="ftr" sz="quarter" idx="11"/>
          </p:nvPr>
        </p:nvSpPr>
        <p:spPr/>
        <p:txBody>
          <a:bodyPr/>
          <a:lstStyle>
            <a:lvl1pPr algn="l">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a:lvl1pPr>
          </a:lstStyle>
          <a:p>
            <a:fld id="{D20C79DD-6743-4604-8DAE-1D18FFF8D77C}" type="slidenum">
              <a:rPr lang="fr-FR" altLang="fr-FR"/>
              <a:pPr/>
              <a:t>‹N°›</a:t>
            </a:fld>
            <a:endParaRPr lang="fr-FR" altLang="fr-FR"/>
          </a:p>
        </p:txBody>
      </p:sp>
    </p:spTree>
    <p:extLst>
      <p:ext uri="{BB962C8B-B14F-4D97-AF65-F5344CB8AC3E}">
        <p14:creationId xmlns:p14="http://schemas.microsoft.com/office/powerpoint/2010/main" val="2108028328"/>
      </p:ext>
    </p:extLst>
  </p:cSld>
  <p:clrMapOvr>
    <a:masterClrMapping/>
  </p:clrMapOvr>
  <p:transition>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GB"/>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1F399FBA-4DE1-CC49-81D7-99582CB29181}" type="datetime1">
              <a:rPr lang="fr-FR" smtClean="0"/>
              <a:t>12/12/2018</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1605764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endParaRPr lang="fr-FR"/>
          </a:p>
        </p:txBody>
      </p:sp>
      <p:sp>
        <p:nvSpPr>
          <p:cNvPr id="3" name="Espace réservé du pied de page 2"/>
          <p:cNvSpPr>
            <a:spLocks noGrp="1"/>
          </p:cNvSpPr>
          <p:nvPr>
            <p:ph type="ftr" sz="quarter" idx="11"/>
          </p:nvPr>
        </p:nvSpPr>
        <p:spPr/>
        <p:txBody>
          <a:bodyPr/>
          <a:lstStyle>
            <a:lvl1pPr algn="l">
              <a:defRPr/>
            </a:lvl1pPr>
          </a:lstStyle>
          <a:p>
            <a:pPr>
              <a:defRPr/>
            </a:pPr>
            <a:endParaRPr lang="fr-FR"/>
          </a:p>
        </p:txBody>
      </p:sp>
      <p:sp>
        <p:nvSpPr>
          <p:cNvPr id="4" name="Espace réservé du numéro de diapositive 3"/>
          <p:cNvSpPr>
            <a:spLocks noGrp="1"/>
          </p:cNvSpPr>
          <p:nvPr>
            <p:ph type="sldNum" sz="quarter" idx="12"/>
          </p:nvPr>
        </p:nvSpPr>
        <p:spPr/>
        <p:txBody>
          <a:bodyPr/>
          <a:lstStyle>
            <a:lvl1pPr>
              <a:defRPr/>
            </a:lvl1pPr>
          </a:lstStyle>
          <a:p>
            <a:fld id="{DD5BB69C-5133-4ABD-9BD0-06A8F164BB1F}" type="slidenum">
              <a:rPr lang="fr-FR" altLang="fr-FR"/>
              <a:pPr/>
              <a:t>‹N°›</a:t>
            </a:fld>
            <a:endParaRPr lang="fr-FR" altLang="fr-FR"/>
          </a:p>
        </p:txBody>
      </p:sp>
    </p:spTree>
    <p:extLst>
      <p:ext uri="{BB962C8B-B14F-4D97-AF65-F5344CB8AC3E}">
        <p14:creationId xmlns:p14="http://schemas.microsoft.com/office/powerpoint/2010/main" val="2132309292"/>
      </p:ext>
    </p:extLst>
  </p:cSld>
  <p:clrMapOvr>
    <a:masterClrMapping/>
  </p:clrMapOvr>
  <p:transition>
    <p:pull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1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1"/>
            <a:ext cx="3008313" cy="4691063"/>
          </a:xfrm>
        </p:spPr>
        <p:txBody>
          <a:bodyPr/>
          <a:lstStyle>
            <a:lvl1pPr marL="0" indent="0">
              <a:buNone/>
              <a:defRPr sz="1400"/>
            </a:lvl1pPr>
            <a:lvl2pPr marL="453829" indent="0">
              <a:buNone/>
              <a:defRPr sz="1200"/>
            </a:lvl2pPr>
            <a:lvl3pPr marL="907692" indent="0">
              <a:buNone/>
              <a:defRPr sz="1000"/>
            </a:lvl3pPr>
            <a:lvl4pPr marL="1361551" indent="0">
              <a:buNone/>
              <a:defRPr sz="900"/>
            </a:lvl4pPr>
            <a:lvl5pPr marL="1815401" indent="0">
              <a:buNone/>
              <a:defRPr sz="900"/>
            </a:lvl5pPr>
            <a:lvl6pPr marL="2269270" indent="0">
              <a:buNone/>
              <a:defRPr sz="900"/>
            </a:lvl6pPr>
            <a:lvl7pPr marL="2723097" indent="0">
              <a:buNone/>
              <a:defRPr sz="900"/>
            </a:lvl7pPr>
            <a:lvl8pPr marL="3176952" indent="0">
              <a:buNone/>
              <a:defRPr sz="900"/>
            </a:lvl8pPr>
            <a:lvl9pPr marL="3630787"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pPr>
              <a:defRPr/>
            </a:pPr>
            <a:endParaRPr lang="fr-FR"/>
          </a:p>
        </p:txBody>
      </p:sp>
      <p:sp>
        <p:nvSpPr>
          <p:cNvPr id="6" name="Espace réservé du pied de page 5"/>
          <p:cNvSpPr>
            <a:spLocks noGrp="1"/>
          </p:cNvSpPr>
          <p:nvPr>
            <p:ph type="ftr" sz="quarter" idx="11"/>
          </p:nvPr>
        </p:nvSpPr>
        <p:spPr/>
        <p:txBody>
          <a:bodyPr/>
          <a:lstStyle>
            <a:lvl1pPr algn="l">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fld id="{7B3277D1-DDCE-4DDB-AB0B-FB2560D22364}" type="slidenum">
              <a:rPr lang="fr-FR" altLang="fr-FR"/>
              <a:pPr/>
              <a:t>‹N°›</a:t>
            </a:fld>
            <a:endParaRPr lang="fr-FR" altLang="fr-FR"/>
          </a:p>
        </p:txBody>
      </p:sp>
    </p:spTree>
    <p:extLst>
      <p:ext uri="{BB962C8B-B14F-4D97-AF65-F5344CB8AC3E}">
        <p14:creationId xmlns:p14="http://schemas.microsoft.com/office/powerpoint/2010/main" val="3119178947"/>
      </p:ext>
    </p:extLst>
  </p:cSld>
  <p:clrMapOvr>
    <a:masterClrMapping/>
  </p:clrMapOvr>
  <p:transition>
    <p:pull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3829" indent="0">
              <a:buNone/>
              <a:defRPr sz="2800"/>
            </a:lvl2pPr>
            <a:lvl3pPr marL="907692" indent="0">
              <a:buNone/>
              <a:defRPr sz="2400"/>
            </a:lvl3pPr>
            <a:lvl4pPr marL="1361551" indent="0">
              <a:buNone/>
              <a:defRPr sz="2000"/>
            </a:lvl4pPr>
            <a:lvl5pPr marL="1815401" indent="0">
              <a:buNone/>
              <a:defRPr sz="2000"/>
            </a:lvl5pPr>
            <a:lvl6pPr marL="2269270" indent="0">
              <a:buNone/>
              <a:defRPr sz="2000"/>
            </a:lvl6pPr>
            <a:lvl7pPr marL="2723097" indent="0">
              <a:buNone/>
              <a:defRPr sz="2000"/>
            </a:lvl7pPr>
            <a:lvl8pPr marL="3176952" indent="0">
              <a:buNone/>
              <a:defRPr sz="2000"/>
            </a:lvl8pPr>
            <a:lvl9pPr marL="3630787"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3829" indent="0">
              <a:buNone/>
              <a:defRPr sz="1200"/>
            </a:lvl2pPr>
            <a:lvl3pPr marL="907692" indent="0">
              <a:buNone/>
              <a:defRPr sz="1000"/>
            </a:lvl3pPr>
            <a:lvl4pPr marL="1361551" indent="0">
              <a:buNone/>
              <a:defRPr sz="900"/>
            </a:lvl4pPr>
            <a:lvl5pPr marL="1815401" indent="0">
              <a:buNone/>
              <a:defRPr sz="900"/>
            </a:lvl5pPr>
            <a:lvl6pPr marL="2269270" indent="0">
              <a:buNone/>
              <a:defRPr sz="900"/>
            </a:lvl6pPr>
            <a:lvl7pPr marL="2723097" indent="0">
              <a:buNone/>
              <a:defRPr sz="900"/>
            </a:lvl7pPr>
            <a:lvl8pPr marL="3176952" indent="0">
              <a:buNone/>
              <a:defRPr sz="900"/>
            </a:lvl8pPr>
            <a:lvl9pPr marL="3630787"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pPr>
              <a:defRPr/>
            </a:pPr>
            <a:endParaRPr lang="fr-FR"/>
          </a:p>
        </p:txBody>
      </p:sp>
      <p:sp>
        <p:nvSpPr>
          <p:cNvPr id="6" name="Espace réservé du pied de page 5"/>
          <p:cNvSpPr>
            <a:spLocks noGrp="1"/>
          </p:cNvSpPr>
          <p:nvPr>
            <p:ph type="ftr" sz="quarter" idx="11"/>
          </p:nvPr>
        </p:nvSpPr>
        <p:spPr/>
        <p:txBody>
          <a:bodyPr/>
          <a:lstStyle>
            <a:lvl1pPr algn="l">
              <a:defRPr/>
            </a:lvl1pPr>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lstStyle>
          <a:p>
            <a:fld id="{5A1BD17E-4F45-40D9-9EE0-8A641325502D}" type="slidenum">
              <a:rPr lang="fr-FR" altLang="fr-FR"/>
              <a:pPr/>
              <a:t>‹N°›</a:t>
            </a:fld>
            <a:endParaRPr lang="fr-FR" altLang="fr-FR"/>
          </a:p>
        </p:txBody>
      </p:sp>
    </p:spTree>
    <p:extLst>
      <p:ext uri="{BB962C8B-B14F-4D97-AF65-F5344CB8AC3E}">
        <p14:creationId xmlns:p14="http://schemas.microsoft.com/office/powerpoint/2010/main" val="2349673454"/>
      </p:ext>
    </p:extLst>
  </p:cSld>
  <p:clrMapOvr>
    <a:masterClrMapping/>
  </p:clrMapOvr>
  <p:transition>
    <p:pull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lgn="l">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912BF937-DF3F-431F-95FB-0DDDC86C57E8}" type="slidenum">
              <a:rPr lang="fr-FR" altLang="fr-FR"/>
              <a:pPr/>
              <a:t>‹N°›</a:t>
            </a:fld>
            <a:endParaRPr lang="fr-FR" altLang="fr-FR"/>
          </a:p>
        </p:txBody>
      </p:sp>
    </p:spTree>
    <p:extLst>
      <p:ext uri="{BB962C8B-B14F-4D97-AF65-F5344CB8AC3E}">
        <p14:creationId xmlns:p14="http://schemas.microsoft.com/office/powerpoint/2010/main" val="1522742695"/>
      </p:ext>
    </p:extLst>
  </p:cSld>
  <p:clrMapOvr>
    <a:masterClrMapping/>
  </p:clrMapOvr>
  <p:transition>
    <p:pull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727"/>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4" y="274727"/>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lgn="l">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22D48663-B9FA-478F-B1C9-7F64B2FC9C99}" type="slidenum">
              <a:rPr lang="fr-FR" altLang="fr-FR"/>
              <a:pPr/>
              <a:t>‹N°›</a:t>
            </a:fld>
            <a:endParaRPr lang="fr-FR" altLang="fr-FR"/>
          </a:p>
        </p:txBody>
      </p:sp>
    </p:spTree>
    <p:extLst>
      <p:ext uri="{BB962C8B-B14F-4D97-AF65-F5344CB8AC3E}">
        <p14:creationId xmlns:p14="http://schemas.microsoft.com/office/powerpoint/2010/main" val="3310345973"/>
      </p:ext>
    </p:extLst>
  </p:cSld>
  <p:clrMapOvr>
    <a:masterClrMapping/>
  </p:clrMapOvr>
  <p:transition>
    <p:pull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5" y="274727"/>
            <a:ext cx="8229600" cy="5851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2"/>
          <p:cNvSpPr>
            <a:spLocks noGrp="1"/>
          </p:cNvSpPr>
          <p:nvPr>
            <p:ph type="dt" sz="half" idx="10"/>
          </p:nvPr>
        </p:nvSpPr>
        <p:spPr/>
        <p:txBody>
          <a:bodyPr/>
          <a:lstStyle>
            <a:lvl1pPr>
              <a:defRPr/>
            </a:lvl1pPr>
          </a:lstStyle>
          <a:p>
            <a:pPr>
              <a:defRPr/>
            </a:pPr>
            <a:endParaRPr lang="fr-FR"/>
          </a:p>
        </p:txBody>
      </p:sp>
      <p:sp>
        <p:nvSpPr>
          <p:cNvPr id="4" name="Espace réservé du pied de page 3"/>
          <p:cNvSpPr>
            <a:spLocks noGrp="1"/>
          </p:cNvSpPr>
          <p:nvPr>
            <p:ph type="ftr" sz="quarter" idx="11"/>
          </p:nvPr>
        </p:nvSpPr>
        <p:spPr/>
        <p:txBody>
          <a:bodyPr/>
          <a:lstStyle>
            <a:lvl1pPr algn="l">
              <a:defRPr/>
            </a:lvl1pPr>
          </a:lstStyle>
          <a:p>
            <a:pPr>
              <a:defRPr/>
            </a:pPr>
            <a:endParaRPr lang="fr-FR"/>
          </a:p>
        </p:txBody>
      </p:sp>
      <p:sp>
        <p:nvSpPr>
          <p:cNvPr id="5" name="Espace réservé du numéro de diapositive 4"/>
          <p:cNvSpPr>
            <a:spLocks noGrp="1"/>
          </p:cNvSpPr>
          <p:nvPr>
            <p:ph type="sldNum" sz="quarter" idx="12"/>
          </p:nvPr>
        </p:nvSpPr>
        <p:spPr/>
        <p:txBody>
          <a:bodyPr/>
          <a:lstStyle>
            <a:lvl1pPr>
              <a:defRPr/>
            </a:lvl1pPr>
          </a:lstStyle>
          <a:p>
            <a:fld id="{91549CB9-400C-4AF1-8B07-98AF68A9DF9C}" type="slidenum">
              <a:rPr lang="fr-FR" altLang="fr-FR"/>
              <a:pPr/>
              <a:t>‹N°›</a:t>
            </a:fld>
            <a:endParaRPr lang="fr-FR" altLang="fr-FR"/>
          </a:p>
        </p:txBody>
      </p:sp>
    </p:spTree>
    <p:extLst>
      <p:ext uri="{BB962C8B-B14F-4D97-AF65-F5344CB8AC3E}">
        <p14:creationId xmlns:p14="http://schemas.microsoft.com/office/powerpoint/2010/main" val="4184008823"/>
      </p:ext>
    </p:extLst>
  </p:cSld>
  <p:clrMapOvr>
    <a:masterClrMapping/>
  </p:clrMapOvr>
  <p:transition>
    <p:pull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5" y="274641"/>
            <a:ext cx="8229600" cy="11430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316"/>
            <a:ext cx="403860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38616"/>
            <a:ext cx="40386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endParaRPr 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p>
        </p:txBody>
      </p:sp>
      <p:sp>
        <p:nvSpPr>
          <p:cNvPr id="8" name="Rectangle 6"/>
          <p:cNvSpPr>
            <a:spLocks noGrp="1" noChangeArrowheads="1"/>
          </p:cNvSpPr>
          <p:nvPr>
            <p:ph type="sldNum" sz="quarter" idx="12"/>
          </p:nvPr>
        </p:nvSpPr>
        <p:spPr>
          <a:ln/>
        </p:spPr>
        <p:txBody>
          <a:bodyPr/>
          <a:lstStyle>
            <a:lvl1pPr>
              <a:defRPr/>
            </a:lvl1pPr>
          </a:lstStyle>
          <a:p>
            <a:fld id="{9205825A-9B98-4F9F-A0FC-2CD23C44D8E3}" type="slidenum">
              <a:rPr lang="fr-FR" altLang="fr-FR"/>
              <a:pPr/>
              <a:t>‹N°›</a:t>
            </a:fld>
            <a:endParaRPr lang="fr-FR" altLang="fr-FR"/>
          </a:p>
        </p:txBody>
      </p:sp>
    </p:spTree>
    <p:extLst>
      <p:ext uri="{BB962C8B-B14F-4D97-AF65-F5344CB8AC3E}">
        <p14:creationId xmlns:p14="http://schemas.microsoft.com/office/powerpoint/2010/main" val="87904399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print"/>
          <a:stretch>
            <a:fillRect/>
          </a:stretch>
        </p:blipFill>
        <p:spPr>
          <a:xfrm>
            <a:off x="0" y="0"/>
            <a:ext cx="3310128" cy="6858000"/>
          </a:xfrm>
          <a:prstGeom prst="rect">
            <a:avLst/>
          </a:prstGeom>
        </p:spPr>
      </p:pic>
      <p:sp>
        <p:nvSpPr>
          <p:cNvPr id="2" name="Titre 1"/>
          <p:cNvSpPr>
            <a:spLocks noGrp="1"/>
          </p:cNvSpPr>
          <p:nvPr>
            <p:ph type="ctrTitle"/>
          </p:nvPr>
        </p:nvSpPr>
        <p:spPr>
          <a:xfrm>
            <a:off x="3960002" y="1855289"/>
            <a:ext cx="4788464" cy="2653832"/>
          </a:xfrm>
        </p:spPr>
        <p:txBody>
          <a:bodyPr anchor="t" anchorCtr="0"/>
          <a:lstStyle>
            <a:lvl1pPr>
              <a:lnSpc>
                <a:spcPts val="3508"/>
              </a:lnSpc>
              <a:defRPr sz="2585" b="0" cap="all" baseline="0">
                <a:solidFill>
                  <a:srgbClr val="666666"/>
                </a:solidFill>
              </a:defRPr>
            </a:lvl1pPr>
          </a:lstStyle>
          <a:p>
            <a:r>
              <a:rPr lang="fr-FR" smtClean="0"/>
              <a:t>Modifiez le style du titre</a:t>
            </a:r>
            <a:endParaRPr lang="fr-FR" dirty="0"/>
          </a:p>
        </p:txBody>
      </p:sp>
      <p:sp>
        <p:nvSpPr>
          <p:cNvPr id="3" name="Sous-titre 2"/>
          <p:cNvSpPr>
            <a:spLocks noGrp="1"/>
          </p:cNvSpPr>
          <p:nvPr>
            <p:ph type="subTitle" idx="1"/>
          </p:nvPr>
        </p:nvSpPr>
        <p:spPr>
          <a:xfrm>
            <a:off x="3960002" y="5805265"/>
            <a:ext cx="4788464" cy="504056"/>
          </a:xfrm>
        </p:spPr>
        <p:txBody>
          <a:bodyPr anchor="b" anchorCtr="0"/>
          <a:lstStyle>
            <a:lvl1pPr marL="0" indent="0" algn="l">
              <a:buNone/>
              <a:defRPr sz="1431" cap="all" baseline="0">
                <a:solidFill>
                  <a:srgbClr val="666666"/>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texte 8"/>
          <p:cNvSpPr>
            <a:spLocks noGrp="1"/>
          </p:cNvSpPr>
          <p:nvPr>
            <p:ph type="body" sz="quarter" idx="13" hasCustomPrompt="1"/>
          </p:nvPr>
        </p:nvSpPr>
        <p:spPr>
          <a:xfrm>
            <a:off x="3960002" y="4509120"/>
            <a:ext cx="4788464" cy="1224136"/>
          </a:xfrm>
        </p:spPr>
        <p:txBody>
          <a:bodyPr anchor="b" anchorCtr="0"/>
          <a:lstStyle>
            <a:lvl1pPr marL="0" indent="0">
              <a:buFont typeface="Arial" pitchFamily="34" charset="0"/>
              <a:buNone/>
              <a:defRPr sz="785" b="0">
                <a:solidFill>
                  <a:srgbClr val="666666"/>
                </a:solidFill>
              </a:defRPr>
            </a:lvl1pPr>
          </a:lstStyle>
          <a:p>
            <a:pPr lvl="0"/>
            <a:r>
              <a:rPr lang="fr-FR" dirty="0" smtClean="0"/>
              <a:t>Nom événement | Prénom Nom</a:t>
            </a:r>
            <a:endParaRPr lang="fr-FR" dirty="0"/>
          </a:p>
        </p:txBody>
      </p:sp>
      <p:sp>
        <p:nvSpPr>
          <p:cNvPr id="11" name="Espace réservé de la date 10"/>
          <p:cNvSpPr>
            <a:spLocks noGrp="1"/>
          </p:cNvSpPr>
          <p:nvPr>
            <p:ph type="dt" sz="half" idx="14"/>
          </p:nvPr>
        </p:nvSpPr>
        <p:spPr>
          <a:xfrm>
            <a:off x="3960000" y="6305194"/>
            <a:ext cx="1450504" cy="365124"/>
          </a:xfrm>
        </p:spPr>
        <p:txBody>
          <a:bodyPr/>
          <a:lstStyle/>
          <a:p>
            <a:fld id="{D5E424DE-EEDF-EA4F-983C-EA942505C103}" type="datetime1">
              <a:rPr lang="fr-FR" smtClean="0"/>
              <a:t>12/12/2018</a:t>
            </a:fld>
            <a:endParaRPr lang="fr-FR" dirty="0"/>
          </a:p>
        </p:txBody>
      </p:sp>
      <p:sp>
        <p:nvSpPr>
          <p:cNvPr id="12" name="Espace réservé du numéro de diapositive 11"/>
          <p:cNvSpPr>
            <a:spLocks noGrp="1"/>
          </p:cNvSpPr>
          <p:nvPr>
            <p:ph type="sldNum" sz="quarter" idx="15"/>
          </p:nvPr>
        </p:nvSpPr>
        <p:spPr/>
        <p:txBody>
          <a:bodyPr/>
          <a:lstStyle>
            <a:lvl1pPr>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13" name="Espace réservé du pied de page 12"/>
          <p:cNvSpPr>
            <a:spLocks noGrp="1"/>
          </p:cNvSpPr>
          <p:nvPr>
            <p:ph type="ftr" sz="quarter" idx="16"/>
          </p:nvPr>
        </p:nvSpPr>
        <p:spPr>
          <a:xfrm>
            <a:off x="5436096" y="6305194"/>
            <a:ext cx="2555448" cy="365124"/>
          </a:xfrm>
        </p:spPr>
        <p:txBody>
          <a:bodyPr/>
          <a:lstStyle>
            <a:lvl1pPr>
              <a:defRPr>
                <a:solidFill>
                  <a:schemeClr val="bg1"/>
                </a:solidFill>
              </a:defRPr>
            </a:lvl1pPr>
          </a:lstStyle>
          <a:p>
            <a:r>
              <a:rPr lang="fr-FR" smtClean="0"/>
              <a:t>17 JUIN 2014</a:t>
            </a:r>
            <a:endParaRPr lang="fr-FR" dirty="0"/>
          </a:p>
        </p:txBody>
      </p:sp>
    </p:spTree>
    <p:extLst>
      <p:ext uri="{BB962C8B-B14F-4D97-AF65-F5344CB8AC3E}">
        <p14:creationId xmlns:p14="http://schemas.microsoft.com/office/powerpoint/2010/main" val="617599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1 visuel">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print"/>
          <a:stretch>
            <a:fillRect/>
          </a:stretch>
        </p:blipFill>
        <p:spPr>
          <a:xfrm>
            <a:off x="0" y="0"/>
            <a:ext cx="3310128" cy="6858000"/>
          </a:xfrm>
          <a:prstGeom prst="rect">
            <a:avLst/>
          </a:prstGeom>
        </p:spPr>
      </p:pic>
      <p:sp>
        <p:nvSpPr>
          <p:cNvPr id="2" name="Titre 1"/>
          <p:cNvSpPr>
            <a:spLocks noGrp="1"/>
          </p:cNvSpPr>
          <p:nvPr>
            <p:ph type="ctrTitle"/>
          </p:nvPr>
        </p:nvSpPr>
        <p:spPr>
          <a:xfrm>
            <a:off x="3960002" y="1855289"/>
            <a:ext cx="4788464" cy="1429696"/>
          </a:xfrm>
        </p:spPr>
        <p:txBody>
          <a:bodyPr anchor="t" anchorCtr="0"/>
          <a:lstStyle>
            <a:lvl1pPr>
              <a:lnSpc>
                <a:spcPts val="3508"/>
              </a:lnSpc>
              <a:defRPr sz="2585" b="0" cap="all" baseline="0">
                <a:solidFill>
                  <a:srgbClr val="666666"/>
                </a:solidFill>
              </a:defRPr>
            </a:lvl1pPr>
          </a:lstStyle>
          <a:p>
            <a:r>
              <a:rPr lang="fr-FR" smtClean="0"/>
              <a:t>Modifiez le style du titre</a:t>
            </a:r>
            <a:endParaRPr lang="fr-FR" dirty="0"/>
          </a:p>
        </p:txBody>
      </p:sp>
      <p:sp>
        <p:nvSpPr>
          <p:cNvPr id="3" name="Sous-titre 2"/>
          <p:cNvSpPr>
            <a:spLocks noGrp="1"/>
          </p:cNvSpPr>
          <p:nvPr>
            <p:ph type="subTitle" idx="1"/>
          </p:nvPr>
        </p:nvSpPr>
        <p:spPr>
          <a:xfrm>
            <a:off x="3960002" y="5805265"/>
            <a:ext cx="4788464" cy="504056"/>
          </a:xfrm>
        </p:spPr>
        <p:txBody>
          <a:bodyPr anchor="b" anchorCtr="0"/>
          <a:lstStyle>
            <a:lvl1pPr marL="0" indent="0" algn="l">
              <a:buNone/>
              <a:defRPr sz="1431" cap="all" baseline="0">
                <a:solidFill>
                  <a:srgbClr val="666666"/>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texte 8"/>
          <p:cNvSpPr>
            <a:spLocks noGrp="1"/>
          </p:cNvSpPr>
          <p:nvPr>
            <p:ph type="body" sz="quarter" idx="13" hasCustomPrompt="1"/>
          </p:nvPr>
        </p:nvSpPr>
        <p:spPr>
          <a:xfrm>
            <a:off x="3960002" y="5445237"/>
            <a:ext cx="4788464" cy="288033"/>
          </a:xfrm>
        </p:spPr>
        <p:txBody>
          <a:bodyPr anchor="b" anchorCtr="0"/>
          <a:lstStyle>
            <a:lvl1pPr marL="0" indent="0">
              <a:buFont typeface="Arial" pitchFamily="34" charset="0"/>
              <a:buNone/>
              <a:defRPr sz="785" b="0">
                <a:solidFill>
                  <a:srgbClr val="666666"/>
                </a:solidFill>
              </a:defRPr>
            </a:lvl1pPr>
          </a:lstStyle>
          <a:p>
            <a:pPr lvl="0"/>
            <a:r>
              <a:rPr lang="fr-FR" dirty="0" smtClean="0"/>
              <a:t>Nom événement | Prénom Nom</a:t>
            </a:r>
            <a:endParaRPr lang="fr-FR" dirty="0"/>
          </a:p>
        </p:txBody>
      </p:sp>
      <p:sp>
        <p:nvSpPr>
          <p:cNvPr id="12" name="Espace réservé pour une image  11"/>
          <p:cNvSpPr>
            <a:spLocks noGrp="1"/>
          </p:cNvSpPr>
          <p:nvPr>
            <p:ph type="pic" sz="quarter" idx="14" hasCustomPrompt="1"/>
          </p:nvPr>
        </p:nvSpPr>
        <p:spPr>
          <a:xfrm>
            <a:off x="3311999" y="3311999"/>
            <a:ext cx="5832000" cy="2124000"/>
          </a:xfrm>
          <a:solidFill>
            <a:srgbClr val="666666"/>
          </a:solidFill>
        </p:spPr>
        <p:txBody>
          <a:bodyPr anchor="ctr"/>
          <a:lstStyle>
            <a:lvl1pPr marL="0" indent="0" algn="ctr">
              <a:defRPr sz="1108">
                <a:solidFill>
                  <a:schemeClr val="bg1"/>
                </a:solidFill>
              </a:defRPr>
            </a:lvl1pPr>
          </a:lstStyle>
          <a:p>
            <a:r>
              <a:rPr lang="fr-FR" dirty="0" smtClean="0"/>
              <a:t> Visuel</a:t>
            </a:r>
            <a:endParaRPr lang="fr-FR" dirty="0"/>
          </a:p>
        </p:txBody>
      </p:sp>
      <p:sp>
        <p:nvSpPr>
          <p:cNvPr id="13" name="Espace réservé de la date 12"/>
          <p:cNvSpPr>
            <a:spLocks noGrp="1"/>
          </p:cNvSpPr>
          <p:nvPr>
            <p:ph type="dt" sz="half" idx="15"/>
          </p:nvPr>
        </p:nvSpPr>
        <p:spPr>
          <a:xfrm>
            <a:off x="3960000" y="6305194"/>
            <a:ext cx="1450504" cy="365124"/>
          </a:xfrm>
        </p:spPr>
        <p:txBody>
          <a:bodyPr/>
          <a:lstStyle/>
          <a:p>
            <a:fld id="{FE6BA4FE-AE54-5A42-8BDC-BC053C70E3EF}" type="datetime1">
              <a:rPr lang="fr-FR" smtClean="0"/>
              <a:t>12/12/2018</a:t>
            </a:fld>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15" name="Espace réservé du pied de page 14"/>
          <p:cNvSpPr>
            <a:spLocks noGrp="1"/>
          </p:cNvSpPr>
          <p:nvPr>
            <p:ph type="ftr" sz="quarter" idx="17"/>
          </p:nvPr>
        </p:nvSpPr>
        <p:spPr>
          <a:xfrm>
            <a:off x="5436096" y="6305194"/>
            <a:ext cx="2555448" cy="365124"/>
          </a:xfrm>
        </p:spPr>
        <p:txBody>
          <a:bodyPr/>
          <a:lstStyle>
            <a:lvl1pPr>
              <a:defRPr>
                <a:solidFill>
                  <a:schemeClr val="bg1"/>
                </a:solidFill>
              </a:defRPr>
            </a:lvl1pPr>
          </a:lstStyle>
          <a:p>
            <a:r>
              <a:rPr lang="fr-FR" smtClean="0"/>
              <a:t>17 JUIN 2014</a:t>
            </a:r>
            <a:endParaRPr lang="fr-FR" dirty="0"/>
          </a:p>
        </p:txBody>
      </p:sp>
    </p:spTree>
    <p:extLst>
      <p:ext uri="{BB962C8B-B14F-4D97-AF65-F5344CB8AC3E}">
        <p14:creationId xmlns:p14="http://schemas.microsoft.com/office/powerpoint/2010/main" val="3818611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3 visuels">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print"/>
          <a:stretch>
            <a:fillRect/>
          </a:stretch>
        </p:blipFill>
        <p:spPr>
          <a:xfrm>
            <a:off x="0" y="0"/>
            <a:ext cx="3310128" cy="6858000"/>
          </a:xfrm>
          <a:prstGeom prst="rect">
            <a:avLst/>
          </a:prstGeom>
        </p:spPr>
      </p:pic>
      <p:sp>
        <p:nvSpPr>
          <p:cNvPr id="2" name="Titre 1"/>
          <p:cNvSpPr>
            <a:spLocks noGrp="1"/>
          </p:cNvSpPr>
          <p:nvPr>
            <p:ph type="ctrTitle"/>
          </p:nvPr>
        </p:nvSpPr>
        <p:spPr>
          <a:xfrm>
            <a:off x="3960002" y="1855289"/>
            <a:ext cx="4788464" cy="1429696"/>
          </a:xfrm>
        </p:spPr>
        <p:txBody>
          <a:bodyPr anchor="t" anchorCtr="0"/>
          <a:lstStyle>
            <a:lvl1pPr>
              <a:lnSpc>
                <a:spcPts val="3508"/>
              </a:lnSpc>
              <a:defRPr sz="2585" b="0" cap="all" baseline="0">
                <a:solidFill>
                  <a:srgbClr val="666666"/>
                </a:solidFill>
              </a:defRPr>
            </a:lvl1pPr>
          </a:lstStyle>
          <a:p>
            <a:r>
              <a:rPr lang="fr-FR" smtClean="0"/>
              <a:t>Modifiez le style du titre</a:t>
            </a:r>
            <a:endParaRPr lang="fr-FR" dirty="0"/>
          </a:p>
        </p:txBody>
      </p:sp>
      <p:sp>
        <p:nvSpPr>
          <p:cNvPr id="3" name="Sous-titre 2"/>
          <p:cNvSpPr>
            <a:spLocks noGrp="1"/>
          </p:cNvSpPr>
          <p:nvPr>
            <p:ph type="subTitle" idx="1"/>
          </p:nvPr>
        </p:nvSpPr>
        <p:spPr>
          <a:xfrm>
            <a:off x="3960002" y="5805265"/>
            <a:ext cx="4788464" cy="504056"/>
          </a:xfrm>
        </p:spPr>
        <p:txBody>
          <a:bodyPr anchor="b" anchorCtr="0"/>
          <a:lstStyle>
            <a:lvl1pPr marL="0" indent="0" algn="l">
              <a:buNone/>
              <a:defRPr sz="1431" cap="all" baseline="0">
                <a:solidFill>
                  <a:srgbClr val="666666"/>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texte 8"/>
          <p:cNvSpPr>
            <a:spLocks noGrp="1"/>
          </p:cNvSpPr>
          <p:nvPr>
            <p:ph type="body" sz="quarter" idx="13" hasCustomPrompt="1"/>
          </p:nvPr>
        </p:nvSpPr>
        <p:spPr>
          <a:xfrm>
            <a:off x="3960002" y="5445237"/>
            <a:ext cx="4788464" cy="288033"/>
          </a:xfrm>
        </p:spPr>
        <p:txBody>
          <a:bodyPr anchor="b" anchorCtr="0"/>
          <a:lstStyle>
            <a:lvl1pPr marL="0" indent="0">
              <a:buFont typeface="Arial" pitchFamily="34" charset="0"/>
              <a:buNone/>
              <a:defRPr sz="785" b="0">
                <a:solidFill>
                  <a:srgbClr val="666666"/>
                </a:solidFill>
              </a:defRPr>
            </a:lvl1pPr>
          </a:lstStyle>
          <a:p>
            <a:pPr lvl="0"/>
            <a:r>
              <a:rPr lang="fr-FR" dirty="0" smtClean="0"/>
              <a:t>Nom événement | Prénom Nom</a:t>
            </a:r>
            <a:endParaRPr lang="fr-FR" dirty="0"/>
          </a:p>
        </p:txBody>
      </p:sp>
      <p:sp>
        <p:nvSpPr>
          <p:cNvPr id="14" name="Espace réservé de la date 13"/>
          <p:cNvSpPr>
            <a:spLocks noGrp="1"/>
          </p:cNvSpPr>
          <p:nvPr>
            <p:ph type="dt" sz="half" idx="17"/>
          </p:nvPr>
        </p:nvSpPr>
        <p:spPr>
          <a:xfrm>
            <a:off x="3960000" y="6305194"/>
            <a:ext cx="1450504" cy="365124"/>
          </a:xfrm>
        </p:spPr>
        <p:txBody>
          <a:bodyPr/>
          <a:lstStyle/>
          <a:p>
            <a:fld id="{480179F0-2227-4B41-BB81-91D12E1FE43A}" type="datetime1">
              <a:rPr lang="fr-FR" smtClean="0"/>
              <a:t>12/12/2018</a:t>
            </a:fld>
            <a:endParaRPr lang="fr-FR" dirty="0"/>
          </a:p>
        </p:txBody>
      </p:sp>
      <p:sp>
        <p:nvSpPr>
          <p:cNvPr id="15" name="Espace réservé du numéro de diapositive 14"/>
          <p:cNvSpPr>
            <a:spLocks noGrp="1"/>
          </p:cNvSpPr>
          <p:nvPr>
            <p:ph type="sldNum" sz="quarter" idx="18"/>
          </p:nvPr>
        </p:nvSpPr>
        <p:spPr/>
        <p:txBody>
          <a:bodyPr/>
          <a:lstStyle>
            <a:lvl1pPr>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16" name="Espace réservé du pied de page 15"/>
          <p:cNvSpPr>
            <a:spLocks noGrp="1"/>
          </p:cNvSpPr>
          <p:nvPr>
            <p:ph type="ftr" sz="quarter" idx="19"/>
          </p:nvPr>
        </p:nvSpPr>
        <p:spPr>
          <a:xfrm>
            <a:off x="5436096" y="6305194"/>
            <a:ext cx="2555448" cy="365124"/>
          </a:xfrm>
        </p:spPr>
        <p:txBody>
          <a:bodyPr/>
          <a:lstStyle>
            <a:lvl1pPr>
              <a:defRPr>
                <a:solidFill>
                  <a:schemeClr val="bg1"/>
                </a:solidFill>
              </a:defRPr>
            </a:lvl1pPr>
          </a:lstStyle>
          <a:p>
            <a:r>
              <a:rPr lang="fr-FR" smtClean="0"/>
              <a:t>17 JUIN 2014</a:t>
            </a:r>
            <a:endParaRPr lang="fr-FR" dirty="0"/>
          </a:p>
        </p:txBody>
      </p:sp>
      <p:sp>
        <p:nvSpPr>
          <p:cNvPr id="21" name="Espace réservé du contenu 20"/>
          <p:cNvSpPr>
            <a:spLocks noGrp="1"/>
          </p:cNvSpPr>
          <p:nvPr>
            <p:ph sz="quarter" idx="20" hasCustomPrompt="1"/>
          </p:nvPr>
        </p:nvSpPr>
        <p:spPr>
          <a:xfrm>
            <a:off x="3312000" y="3312000"/>
            <a:ext cx="1944000" cy="2124000"/>
          </a:xfrm>
          <a:solidFill>
            <a:srgbClr val="666666"/>
          </a:solidFill>
        </p:spPr>
        <p:txBody>
          <a:bodyPr anchor="ctr"/>
          <a:lstStyle>
            <a:lvl1pPr marL="0" indent="0" algn="ctr">
              <a:defRPr sz="1108">
                <a:solidFill>
                  <a:schemeClr val="bg1"/>
                </a:solidFill>
              </a:defRPr>
            </a:lvl1pPr>
          </a:lstStyle>
          <a:p>
            <a:r>
              <a:rPr lang="fr-FR" dirty="0" smtClean="0"/>
              <a:t>Visuel</a:t>
            </a:r>
            <a:endParaRPr lang="fr-FR" dirty="0"/>
          </a:p>
        </p:txBody>
      </p:sp>
      <p:sp>
        <p:nvSpPr>
          <p:cNvPr id="22" name="Espace réservé du contenu 20"/>
          <p:cNvSpPr>
            <a:spLocks noGrp="1"/>
          </p:cNvSpPr>
          <p:nvPr>
            <p:ph sz="quarter" idx="21" hasCustomPrompt="1"/>
          </p:nvPr>
        </p:nvSpPr>
        <p:spPr>
          <a:xfrm>
            <a:off x="5256000" y="3312000"/>
            <a:ext cx="1944000" cy="2124000"/>
          </a:xfrm>
          <a:solidFill>
            <a:srgbClr val="808080"/>
          </a:solidFill>
        </p:spPr>
        <p:txBody>
          <a:bodyPr anchor="ctr"/>
          <a:lstStyle>
            <a:lvl1pPr marL="0" indent="0" algn="ctr">
              <a:defRPr sz="1108">
                <a:solidFill>
                  <a:schemeClr val="bg1"/>
                </a:solidFill>
              </a:defRPr>
            </a:lvl1pPr>
          </a:lstStyle>
          <a:p>
            <a:r>
              <a:rPr lang="fr-FR" dirty="0" smtClean="0"/>
              <a:t>Visuel</a:t>
            </a:r>
            <a:endParaRPr lang="fr-FR" dirty="0"/>
          </a:p>
        </p:txBody>
      </p:sp>
      <p:sp>
        <p:nvSpPr>
          <p:cNvPr id="23" name="Espace réservé du contenu 20"/>
          <p:cNvSpPr>
            <a:spLocks noGrp="1"/>
          </p:cNvSpPr>
          <p:nvPr>
            <p:ph sz="quarter" idx="22" hasCustomPrompt="1"/>
          </p:nvPr>
        </p:nvSpPr>
        <p:spPr>
          <a:xfrm>
            <a:off x="7200000" y="3312000"/>
            <a:ext cx="1944000" cy="2124000"/>
          </a:xfrm>
          <a:solidFill>
            <a:srgbClr val="B2B2B2"/>
          </a:solidFill>
        </p:spPr>
        <p:txBody>
          <a:bodyPr anchor="ctr"/>
          <a:lstStyle>
            <a:lvl1pPr marL="0" indent="0" algn="ctr">
              <a:defRPr sz="1108">
                <a:solidFill>
                  <a:schemeClr val="bg1"/>
                </a:solidFill>
              </a:defRPr>
            </a:lvl1pPr>
          </a:lstStyle>
          <a:p>
            <a:r>
              <a:rPr lang="fr-FR" dirty="0" smtClean="0"/>
              <a:t>Visuel</a:t>
            </a:r>
            <a:endParaRPr lang="fr-FR" dirty="0"/>
          </a:p>
        </p:txBody>
      </p:sp>
    </p:spTree>
    <p:extLst>
      <p:ext uri="{BB962C8B-B14F-4D97-AF65-F5344CB8AC3E}">
        <p14:creationId xmlns:p14="http://schemas.microsoft.com/office/powerpoint/2010/main" val="1080802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en-GB"/>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10B09634-E6BA-2846-B2A1-96DE42C647E5}" type="datetime1">
              <a:rPr lang="fr-FR" smtClean="0"/>
              <a:t>12/12/2018</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3666227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tercalaires">
    <p:spTree>
      <p:nvGrpSpPr>
        <p:cNvPr id="1" name=""/>
        <p:cNvGrpSpPr/>
        <p:nvPr/>
      </p:nvGrpSpPr>
      <p:grpSpPr>
        <a:xfrm>
          <a:off x="0" y="0"/>
          <a:ext cx="0" cy="0"/>
          <a:chOff x="0" y="0"/>
          <a:chExt cx="0" cy="0"/>
        </a:xfrm>
      </p:grpSpPr>
      <p:pic>
        <p:nvPicPr>
          <p:cNvPr id="12" name="Image 11" descr="bandeau_intercalaire.png"/>
          <p:cNvPicPr>
            <a:picLocks noChangeAspect="1"/>
          </p:cNvPicPr>
          <p:nvPr userDrawn="1"/>
        </p:nvPicPr>
        <p:blipFill>
          <a:blip r:embed="rId2" cstate="print"/>
          <a:stretch>
            <a:fillRect/>
          </a:stretch>
        </p:blipFill>
        <p:spPr>
          <a:xfrm>
            <a:off x="3310128" y="0"/>
            <a:ext cx="5833872" cy="6858000"/>
          </a:xfrm>
          <a:prstGeom prst="rect">
            <a:avLst/>
          </a:prstGeom>
        </p:spPr>
      </p:pic>
      <p:sp>
        <p:nvSpPr>
          <p:cNvPr id="2" name="Titre 1"/>
          <p:cNvSpPr>
            <a:spLocks noGrp="1"/>
          </p:cNvSpPr>
          <p:nvPr>
            <p:ph type="title"/>
          </p:nvPr>
        </p:nvSpPr>
        <p:spPr>
          <a:xfrm>
            <a:off x="3672000" y="1949613"/>
            <a:ext cx="5364496" cy="4719761"/>
          </a:xfrm>
        </p:spPr>
        <p:txBody>
          <a:bodyPr anchor="t"/>
          <a:lstStyle>
            <a:lvl1pPr algn="l">
              <a:lnSpc>
                <a:spcPts val="2585"/>
              </a:lnSpc>
              <a:defRPr sz="2031" b="1" cap="all"/>
            </a:lvl1pPr>
          </a:lstStyle>
          <a:p>
            <a:r>
              <a:rPr lang="fr-FR" smtClean="0"/>
              <a:t>Modifiez le style du titre</a:t>
            </a:r>
            <a:endParaRPr lang="fr-FR" dirty="0"/>
          </a:p>
        </p:txBody>
      </p:sp>
      <p:sp>
        <p:nvSpPr>
          <p:cNvPr id="3" name="Espace réservé du texte 2"/>
          <p:cNvSpPr>
            <a:spLocks noGrp="1"/>
          </p:cNvSpPr>
          <p:nvPr>
            <p:ph type="body" idx="1"/>
          </p:nvPr>
        </p:nvSpPr>
        <p:spPr>
          <a:xfrm>
            <a:off x="3672002" y="260662"/>
            <a:ext cx="5292488" cy="1584177"/>
          </a:xfrm>
        </p:spPr>
        <p:txBody>
          <a:bodyPr anchor="t" anchorCtr="0"/>
          <a:lstStyle>
            <a:lvl1pPr marL="0" indent="0">
              <a:lnSpc>
                <a:spcPts val="1108"/>
              </a:lnSpc>
              <a:spcAft>
                <a:spcPts val="0"/>
              </a:spcAft>
              <a:buNone/>
              <a:defRPr sz="785">
                <a:solidFill>
                  <a:schemeClr val="bg1"/>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fr-FR" smtClean="0"/>
              <a:t>Modifiez les styles du texte du masque</a:t>
            </a:r>
          </a:p>
        </p:txBody>
      </p:sp>
      <p:sp>
        <p:nvSpPr>
          <p:cNvPr id="7" name="Espace réservé de la date 6"/>
          <p:cNvSpPr>
            <a:spLocks noGrp="1"/>
          </p:cNvSpPr>
          <p:nvPr>
            <p:ph type="dt" sz="half" idx="10"/>
          </p:nvPr>
        </p:nvSpPr>
        <p:spPr/>
        <p:txBody>
          <a:bodyPr/>
          <a:lstStyle/>
          <a:p>
            <a:fld id="{88BAE2A8-F8C1-5343-87FC-98FA4DBB4A30}" type="datetime1">
              <a:rPr lang="fr-FR" smtClean="0"/>
              <a:t>12/12/2018</a:t>
            </a:fld>
            <a:endParaRPr lang="fr-FR" dirty="0"/>
          </a:p>
        </p:txBody>
      </p:sp>
      <p:sp>
        <p:nvSpPr>
          <p:cNvPr id="8" name="Espace réservé du numéro de diapositive 7"/>
          <p:cNvSpPr>
            <a:spLocks noGrp="1"/>
          </p:cNvSpPr>
          <p:nvPr>
            <p:ph type="sldNum" sz="quarter" idx="11"/>
          </p:nvPr>
        </p:nvSpPr>
        <p:spPr>
          <a:xfrm>
            <a:off x="576000" y="5877274"/>
            <a:ext cx="2699856" cy="365124"/>
          </a:xfrm>
        </p:spPr>
        <p:txBody>
          <a:bodyPr/>
          <a:lstStyle>
            <a:lvl1pPr>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9" name="Espace réservé du pied de page 8"/>
          <p:cNvSpPr>
            <a:spLocks noGrp="1"/>
          </p:cNvSpPr>
          <p:nvPr>
            <p:ph type="ftr" sz="quarter" idx="12"/>
          </p:nvPr>
        </p:nvSpPr>
        <p:spPr>
          <a:xfrm>
            <a:off x="576000" y="5445226"/>
            <a:ext cx="2699856" cy="365124"/>
          </a:xfrm>
        </p:spPr>
        <p:txBody>
          <a:bodyPr/>
          <a:lstStyle>
            <a:lvl1pPr>
              <a:defRPr>
                <a:solidFill>
                  <a:schemeClr val="bg1"/>
                </a:solidFill>
              </a:defRPr>
            </a:lvl1pPr>
          </a:lstStyle>
          <a:p>
            <a:pPr algn="l"/>
            <a:r>
              <a:rPr lang="fr-FR" smtClean="0"/>
              <a:t>17 JUIN 2014</a:t>
            </a:r>
            <a:endParaRPr lang="fr-FR" dirty="0"/>
          </a:p>
        </p:txBody>
      </p:sp>
    </p:spTree>
    <p:extLst>
      <p:ext uri="{BB962C8B-B14F-4D97-AF65-F5344CB8AC3E}">
        <p14:creationId xmlns:p14="http://schemas.microsoft.com/office/powerpoint/2010/main" val="385325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dirty="0"/>
          </a:p>
        </p:txBody>
      </p:sp>
      <p:sp>
        <p:nvSpPr>
          <p:cNvPr id="3" name="Espace réservé du contenu 2"/>
          <p:cNvSpPr>
            <a:spLocks noGrp="1"/>
          </p:cNvSpPr>
          <p:nvPr>
            <p:ph idx="1"/>
          </p:nvPr>
        </p:nvSpPr>
        <p:spPr/>
        <p:txBody>
          <a:bodyPr/>
          <a:lstStyle>
            <a:lvl1pPr>
              <a:spcBef>
                <a:spcPts val="1846"/>
              </a:spcBef>
              <a:spcAft>
                <a:spcPts val="1385"/>
              </a:spcAft>
              <a:defRPr/>
            </a:lvl1pPr>
            <a:lvl2pPr marL="334116" indent="0">
              <a:lnSpc>
                <a:spcPts val="2585"/>
              </a:lnSpc>
              <a:buFont typeface="Arial" pitchFamily="34" charset="0"/>
              <a:buNone/>
              <a:tabLst>
                <a:tab pos="7456063" algn="r"/>
              </a:tabLst>
              <a:defRPr sz="2031"/>
            </a:lvl2pPr>
            <a:lvl3pPr marL="334116" indent="0">
              <a:lnSpc>
                <a:spcPts val="2585"/>
              </a:lnSpc>
              <a:buFont typeface="Arial" pitchFamily="34" charset="0"/>
              <a:buNone/>
              <a:tabLst>
                <a:tab pos="7456063" algn="r"/>
              </a:tabLst>
              <a:defRPr sz="2031"/>
            </a:lvl3pPr>
            <a:lvl4pPr marL="334116" indent="0">
              <a:lnSpc>
                <a:spcPts val="2585"/>
              </a:lnSpc>
              <a:buFont typeface="Arial" pitchFamily="34" charset="0"/>
              <a:buNone/>
              <a:tabLst>
                <a:tab pos="7456063" algn="r"/>
              </a:tabLst>
              <a:defRPr sz="2031"/>
            </a:lvl4pPr>
            <a:lvl5pPr marL="334116" indent="0">
              <a:lnSpc>
                <a:spcPts val="2585"/>
              </a:lnSpc>
              <a:buNone/>
              <a:tabLst>
                <a:tab pos="7456063" algn="r"/>
              </a:tabLst>
              <a:defRPr sz="2031"/>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Espace réservé de la date 9"/>
          <p:cNvSpPr>
            <a:spLocks noGrp="1"/>
          </p:cNvSpPr>
          <p:nvPr>
            <p:ph type="dt" sz="half" idx="10"/>
          </p:nvPr>
        </p:nvSpPr>
        <p:spPr/>
        <p:txBody>
          <a:bodyPr/>
          <a:lstStyle/>
          <a:p>
            <a:fld id="{672B862A-C05D-4645-B8E8-46BD669AEDFF}" type="datetime1">
              <a:rPr lang="fr-FR" smtClean="0"/>
              <a:t>12/12/2018</a:t>
            </a:fld>
            <a:endParaRPr lang="fr-FR" dirty="0"/>
          </a:p>
        </p:txBody>
      </p:sp>
      <p:sp>
        <p:nvSpPr>
          <p:cNvPr id="11" name="Espace réservé du numéro de diapositive 10"/>
          <p:cNvSpPr>
            <a:spLocks noGrp="1"/>
          </p:cNvSpPr>
          <p:nvPr>
            <p:ph type="sldNum" sz="quarter" idx="11"/>
          </p:nvPr>
        </p:nvSpPr>
        <p:spPr/>
        <p:txBody>
          <a:bodyPr/>
          <a:lstStyle/>
          <a:p>
            <a:r>
              <a:rPr lang="fr-FR" dirty="0" smtClean="0"/>
              <a:t>|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p:txBody>
          <a:bodyPr/>
          <a:lstStyle/>
          <a:p>
            <a:r>
              <a:rPr lang="fr-FR" smtClean="0"/>
              <a:t>17 JUIN 2014</a:t>
            </a:r>
            <a:endParaRPr lang="fr-FR" dirty="0"/>
          </a:p>
        </p:txBody>
      </p:sp>
    </p:spTree>
    <p:extLst>
      <p:ext uri="{BB962C8B-B14F-4D97-AF65-F5344CB8AC3E}">
        <p14:creationId xmlns:p14="http://schemas.microsoft.com/office/powerpoint/2010/main" val="332299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Espace réservé de la date 9"/>
          <p:cNvSpPr>
            <a:spLocks noGrp="1"/>
          </p:cNvSpPr>
          <p:nvPr>
            <p:ph type="dt" sz="half" idx="10"/>
          </p:nvPr>
        </p:nvSpPr>
        <p:spPr/>
        <p:txBody>
          <a:bodyPr/>
          <a:lstStyle/>
          <a:p>
            <a:fld id="{774225D4-A943-8E4B-A138-37A922EAE4DB}" type="datetime1">
              <a:rPr lang="fr-FR" smtClean="0"/>
              <a:t>12/12/2018</a:t>
            </a:fld>
            <a:endParaRPr lang="fr-FR" dirty="0"/>
          </a:p>
        </p:txBody>
      </p:sp>
      <p:sp>
        <p:nvSpPr>
          <p:cNvPr id="11" name="Espace réservé du numéro de diapositive 10"/>
          <p:cNvSpPr>
            <a:spLocks noGrp="1"/>
          </p:cNvSpPr>
          <p:nvPr>
            <p:ph type="sldNum" sz="quarter" idx="11"/>
          </p:nvPr>
        </p:nvSpPr>
        <p:spPr/>
        <p:txBody>
          <a:bodyPr/>
          <a:lstStyle/>
          <a:p>
            <a:r>
              <a:rPr lang="fr-FR" dirty="0" smtClean="0"/>
              <a:t>|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p:txBody>
          <a:bodyPr/>
          <a:lstStyle/>
          <a:p>
            <a:r>
              <a:rPr lang="fr-FR" smtClean="0"/>
              <a:t>17 JUIN 2014</a:t>
            </a:r>
            <a:endParaRPr lang="fr-FR" dirty="0"/>
          </a:p>
        </p:txBody>
      </p:sp>
    </p:spTree>
    <p:extLst>
      <p:ext uri="{BB962C8B-B14F-4D97-AF65-F5344CB8AC3E}">
        <p14:creationId xmlns:p14="http://schemas.microsoft.com/office/powerpoint/2010/main" val="2407570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e 1 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1268761"/>
            <a:ext cx="4428048"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2" name="Espace réservé de la date 11"/>
          <p:cNvSpPr>
            <a:spLocks noGrp="1"/>
          </p:cNvSpPr>
          <p:nvPr>
            <p:ph type="dt" sz="half" idx="16"/>
          </p:nvPr>
        </p:nvSpPr>
        <p:spPr/>
        <p:txBody>
          <a:bodyPr/>
          <a:lstStyle/>
          <a:p>
            <a:fld id="{AA359E56-07CB-B54E-BBE5-DC63DB351814}" type="datetime1">
              <a:rPr lang="fr-FR" smtClean="0"/>
              <a:t>12/12/2018</a:t>
            </a:fld>
            <a:endParaRPr lang="fr-FR" dirty="0"/>
          </a:p>
        </p:txBody>
      </p:sp>
      <p:sp>
        <p:nvSpPr>
          <p:cNvPr id="13" name="Espace réservé du numéro de diapositive 12"/>
          <p:cNvSpPr>
            <a:spLocks noGrp="1"/>
          </p:cNvSpPr>
          <p:nvPr>
            <p:ph type="sldNum" sz="quarter" idx="17"/>
          </p:nvPr>
        </p:nvSpPr>
        <p:spPr/>
        <p:txBody>
          <a:bodyPr/>
          <a:lstStyle/>
          <a:p>
            <a:r>
              <a:rPr lang="fr-FR" dirty="0" smtClean="0"/>
              <a:t>|  </a:t>
            </a:r>
            <a:fld id="{AEFB9B6D-867A-40B8-ACB0-35CC9F272C9C}" type="slidenum">
              <a:rPr lang="fr-FR" smtClean="0"/>
              <a:pPr/>
              <a:t>‹N°›</a:t>
            </a:fld>
            <a:endParaRPr lang="fr-FR" dirty="0"/>
          </a:p>
        </p:txBody>
      </p:sp>
      <p:sp>
        <p:nvSpPr>
          <p:cNvPr id="14" name="Espace réservé du pied de page 13"/>
          <p:cNvSpPr>
            <a:spLocks noGrp="1"/>
          </p:cNvSpPr>
          <p:nvPr>
            <p:ph type="ftr" sz="quarter" idx="18"/>
          </p:nvPr>
        </p:nvSpPr>
        <p:spPr/>
        <p:txBody>
          <a:bodyPr/>
          <a:lstStyle/>
          <a:p>
            <a:r>
              <a:rPr lang="fr-FR" smtClean="0"/>
              <a:t>17 JUIN 2014</a:t>
            </a:r>
            <a:endParaRPr lang="fr-FR" dirty="0"/>
          </a:p>
        </p:txBody>
      </p:sp>
      <p:sp>
        <p:nvSpPr>
          <p:cNvPr id="11" name="Espace réservé du contenu 20"/>
          <p:cNvSpPr>
            <a:spLocks noGrp="1"/>
          </p:cNvSpPr>
          <p:nvPr>
            <p:ph sz="quarter" idx="20" hasCustomPrompt="1"/>
          </p:nvPr>
        </p:nvSpPr>
        <p:spPr>
          <a:xfrm>
            <a:off x="5148000" y="2016000"/>
            <a:ext cx="3492000" cy="3690000"/>
          </a:xfrm>
          <a:solidFill>
            <a:srgbClr val="666666"/>
          </a:solidFill>
        </p:spPr>
        <p:txBody>
          <a:bodyPr anchor="ctr"/>
          <a:lstStyle>
            <a:lvl1pPr marL="0" indent="0" algn="ctr">
              <a:defRPr sz="1108">
                <a:solidFill>
                  <a:schemeClr val="bg1"/>
                </a:solidFill>
              </a:defRPr>
            </a:lvl1pPr>
          </a:lstStyle>
          <a:p>
            <a:r>
              <a:rPr lang="fr-FR" dirty="0" smtClean="0"/>
              <a:t>Visuel</a:t>
            </a:r>
            <a:endParaRPr lang="fr-FR" dirty="0"/>
          </a:p>
        </p:txBody>
      </p:sp>
    </p:spTree>
    <p:extLst>
      <p:ext uri="{BB962C8B-B14F-4D97-AF65-F5344CB8AC3E}">
        <p14:creationId xmlns:p14="http://schemas.microsoft.com/office/powerpoint/2010/main" val="4231058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e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1268761"/>
            <a:ext cx="4428048"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2" name="Espace réservé de la date 11"/>
          <p:cNvSpPr>
            <a:spLocks noGrp="1"/>
          </p:cNvSpPr>
          <p:nvPr>
            <p:ph type="dt" sz="half" idx="18"/>
          </p:nvPr>
        </p:nvSpPr>
        <p:spPr/>
        <p:txBody>
          <a:bodyPr/>
          <a:lstStyle/>
          <a:p>
            <a:fld id="{97B7F695-3E16-5241-A58D-DEFE62B1062F}" type="datetime1">
              <a:rPr lang="fr-FR" smtClean="0"/>
              <a:t>12/12/2018</a:t>
            </a:fld>
            <a:endParaRPr lang="fr-FR" dirty="0"/>
          </a:p>
        </p:txBody>
      </p:sp>
      <p:sp>
        <p:nvSpPr>
          <p:cNvPr id="13" name="Espace réservé du numéro de diapositive 12"/>
          <p:cNvSpPr>
            <a:spLocks noGrp="1"/>
          </p:cNvSpPr>
          <p:nvPr>
            <p:ph type="sldNum" sz="quarter" idx="19"/>
          </p:nvPr>
        </p:nvSpPr>
        <p:spPr/>
        <p:txBody>
          <a:bodyPr/>
          <a:lstStyle/>
          <a:p>
            <a:r>
              <a:rPr lang="fr-FR" dirty="0" smtClean="0"/>
              <a:t>|  </a:t>
            </a:r>
            <a:fld id="{AEFB9B6D-867A-40B8-ACB0-35CC9F272C9C}" type="slidenum">
              <a:rPr lang="fr-FR" smtClean="0"/>
              <a:pPr/>
              <a:t>‹N°›</a:t>
            </a:fld>
            <a:endParaRPr lang="fr-FR" dirty="0"/>
          </a:p>
        </p:txBody>
      </p:sp>
      <p:sp>
        <p:nvSpPr>
          <p:cNvPr id="14" name="Espace réservé du pied de page 13"/>
          <p:cNvSpPr>
            <a:spLocks noGrp="1"/>
          </p:cNvSpPr>
          <p:nvPr>
            <p:ph type="ftr" sz="quarter" idx="20"/>
          </p:nvPr>
        </p:nvSpPr>
        <p:spPr/>
        <p:txBody>
          <a:bodyPr/>
          <a:lstStyle/>
          <a:p>
            <a:r>
              <a:rPr lang="fr-FR" smtClean="0"/>
              <a:t>17 JUIN 2014</a:t>
            </a:r>
            <a:endParaRPr lang="fr-FR" dirty="0"/>
          </a:p>
        </p:txBody>
      </p:sp>
      <p:sp>
        <p:nvSpPr>
          <p:cNvPr id="15" name="Espace réservé du contenu 20"/>
          <p:cNvSpPr>
            <a:spLocks noGrp="1"/>
          </p:cNvSpPr>
          <p:nvPr>
            <p:ph sz="quarter" idx="21" hasCustomPrompt="1"/>
          </p:nvPr>
        </p:nvSpPr>
        <p:spPr>
          <a:xfrm>
            <a:off x="5148000" y="2016000"/>
            <a:ext cx="3492000" cy="1980000"/>
          </a:xfrm>
          <a:solidFill>
            <a:srgbClr val="666666"/>
          </a:solidFill>
        </p:spPr>
        <p:txBody>
          <a:bodyPr anchor="ctr"/>
          <a:lstStyle>
            <a:lvl1pPr marL="0" indent="0" algn="ctr">
              <a:defRPr sz="1108">
                <a:solidFill>
                  <a:schemeClr val="bg1"/>
                </a:solidFill>
              </a:defRPr>
            </a:lvl1pPr>
          </a:lstStyle>
          <a:p>
            <a:r>
              <a:rPr lang="fr-FR" dirty="0" smtClean="0"/>
              <a:t>Visuel</a:t>
            </a:r>
            <a:endParaRPr lang="fr-FR" dirty="0"/>
          </a:p>
        </p:txBody>
      </p:sp>
      <p:sp>
        <p:nvSpPr>
          <p:cNvPr id="16" name="Espace réservé du contenu 20"/>
          <p:cNvSpPr>
            <a:spLocks noGrp="1"/>
          </p:cNvSpPr>
          <p:nvPr>
            <p:ph sz="quarter" idx="22" hasCustomPrompt="1"/>
          </p:nvPr>
        </p:nvSpPr>
        <p:spPr>
          <a:xfrm>
            <a:off x="5148000" y="3999600"/>
            <a:ext cx="1746000" cy="1695600"/>
          </a:xfrm>
          <a:solidFill>
            <a:srgbClr val="808080"/>
          </a:solidFill>
        </p:spPr>
        <p:txBody>
          <a:bodyPr anchor="ctr"/>
          <a:lstStyle>
            <a:lvl1pPr marL="0" indent="0" algn="ctr">
              <a:defRPr sz="1108">
                <a:solidFill>
                  <a:schemeClr val="bg1"/>
                </a:solidFill>
              </a:defRPr>
            </a:lvl1pPr>
          </a:lstStyle>
          <a:p>
            <a:r>
              <a:rPr lang="fr-FR" dirty="0" smtClean="0"/>
              <a:t>Visuel</a:t>
            </a:r>
            <a:endParaRPr lang="fr-FR" dirty="0"/>
          </a:p>
        </p:txBody>
      </p:sp>
      <p:sp>
        <p:nvSpPr>
          <p:cNvPr id="17" name="Espace réservé du contenu 20"/>
          <p:cNvSpPr>
            <a:spLocks noGrp="1"/>
          </p:cNvSpPr>
          <p:nvPr>
            <p:ph sz="quarter" idx="23" hasCustomPrompt="1"/>
          </p:nvPr>
        </p:nvSpPr>
        <p:spPr>
          <a:xfrm>
            <a:off x="6894000" y="3999600"/>
            <a:ext cx="1746000" cy="1695600"/>
          </a:xfrm>
          <a:solidFill>
            <a:srgbClr val="B2B2B2"/>
          </a:solidFill>
        </p:spPr>
        <p:txBody>
          <a:bodyPr anchor="ctr"/>
          <a:lstStyle>
            <a:lvl1pPr marL="0" indent="0" algn="ctr">
              <a:defRPr sz="1108">
                <a:solidFill>
                  <a:schemeClr val="bg1"/>
                </a:solidFill>
              </a:defRPr>
            </a:lvl1pPr>
          </a:lstStyle>
          <a:p>
            <a:r>
              <a:rPr lang="fr-FR" dirty="0" smtClean="0"/>
              <a:t>Visuel</a:t>
            </a:r>
            <a:endParaRPr lang="fr-FR" dirty="0"/>
          </a:p>
        </p:txBody>
      </p:sp>
    </p:spTree>
    <p:extLst>
      <p:ext uri="{BB962C8B-B14F-4D97-AF65-F5344CB8AC3E}">
        <p14:creationId xmlns:p14="http://schemas.microsoft.com/office/powerpoint/2010/main" val="3453880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e graphiqu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2" y="3707507"/>
            <a:ext cx="8172464" cy="2529804"/>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Espace réservé de la date 9"/>
          <p:cNvSpPr>
            <a:spLocks noGrp="1"/>
          </p:cNvSpPr>
          <p:nvPr>
            <p:ph type="dt" sz="half" idx="10"/>
          </p:nvPr>
        </p:nvSpPr>
        <p:spPr/>
        <p:txBody>
          <a:bodyPr/>
          <a:lstStyle/>
          <a:p>
            <a:fld id="{689311B2-55A3-0547-B468-141F54237C18}" type="datetime1">
              <a:rPr lang="fr-FR" smtClean="0"/>
              <a:t>12/12/2018</a:t>
            </a:fld>
            <a:endParaRPr lang="fr-FR" dirty="0"/>
          </a:p>
        </p:txBody>
      </p:sp>
      <p:sp>
        <p:nvSpPr>
          <p:cNvPr id="11" name="Espace réservé du numéro de diapositive 10"/>
          <p:cNvSpPr>
            <a:spLocks noGrp="1"/>
          </p:cNvSpPr>
          <p:nvPr>
            <p:ph type="sldNum" sz="quarter" idx="11"/>
          </p:nvPr>
        </p:nvSpPr>
        <p:spPr/>
        <p:txBody>
          <a:bodyPr/>
          <a:lstStyle/>
          <a:p>
            <a:r>
              <a:rPr lang="fr-FR" dirty="0" smtClean="0"/>
              <a:t>|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p:txBody>
          <a:bodyPr/>
          <a:lstStyle/>
          <a:p>
            <a:r>
              <a:rPr lang="fr-FR" smtClean="0"/>
              <a:t>17 JUIN 2014</a:t>
            </a:r>
            <a:endParaRPr lang="fr-FR" dirty="0"/>
          </a:p>
        </p:txBody>
      </p:sp>
      <p:sp>
        <p:nvSpPr>
          <p:cNvPr id="9" name="Espace réservé du contenu 20"/>
          <p:cNvSpPr>
            <a:spLocks noGrp="1"/>
          </p:cNvSpPr>
          <p:nvPr>
            <p:ph sz="quarter" idx="21" hasCustomPrompt="1"/>
          </p:nvPr>
        </p:nvSpPr>
        <p:spPr>
          <a:xfrm>
            <a:off x="576000" y="1458000"/>
            <a:ext cx="8064000" cy="1908000"/>
          </a:xfrm>
          <a:solidFill>
            <a:srgbClr val="666666"/>
          </a:solidFill>
        </p:spPr>
        <p:txBody>
          <a:bodyPr anchor="ctr"/>
          <a:lstStyle>
            <a:lvl1pPr marL="0" indent="0" algn="ctr">
              <a:defRPr sz="1108">
                <a:solidFill>
                  <a:schemeClr val="bg1"/>
                </a:solidFill>
              </a:defRPr>
            </a:lvl1pPr>
          </a:lstStyle>
          <a:p>
            <a:r>
              <a:rPr lang="fr-FR" dirty="0" smtClean="0"/>
              <a:t>Visuel</a:t>
            </a:r>
            <a:endParaRPr lang="fr-FR" dirty="0"/>
          </a:p>
        </p:txBody>
      </p:sp>
    </p:spTree>
    <p:extLst>
      <p:ext uri="{BB962C8B-B14F-4D97-AF65-F5344CB8AC3E}">
        <p14:creationId xmlns:p14="http://schemas.microsoft.com/office/powerpoint/2010/main" val="50294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ge vierge">
    <p:spTree>
      <p:nvGrpSpPr>
        <p:cNvPr id="1" name=""/>
        <p:cNvGrpSpPr/>
        <p:nvPr/>
      </p:nvGrpSpPr>
      <p:grpSpPr>
        <a:xfrm>
          <a:off x="0" y="0"/>
          <a:ext cx="0" cy="0"/>
          <a:chOff x="0" y="0"/>
          <a:chExt cx="0" cy="0"/>
        </a:xfrm>
      </p:grpSpPr>
      <p:pic>
        <p:nvPicPr>
          <p:cNvPr id="9" name="Image 8" descr="bandeau_page_carte.png"/>
          <p:cNvPicPr>
            <a:picLocks noChangeAspect="1"/>
          </p:cNvPicPr>
          <p:nvPr userDrawn="1"/>
        </p:nvPicPr>
        <p:blipFill>
          <a:blip r:embed="rId2" cstate="print"/>
          <a:stretch>
            <a:fillRect/>
          </a:stretch>
        </p:blipFill>
        <p:spPr>
          <a:xfrm>
            <a:off x="0" y="0"/>
            <a:ext cx="9144000" cy="251460"/>
          </a:xfrm>
          <a:prstGeom prst="rect">
            <a:avLst/>
          </a:prstGeom>
        </p:spPr>
      </p:pic>
      <p:sp>
        <p:nvSpPr>
          <p:cNvPr id="6" name="Espace réservé de la date 5"/>
          <p:cNvSpPr>
            <a:spLocks noGrp="1"/>
          </p:cNvSpPr>
          <p:nvPr>
            <p:ph type="dt" sz="half" idx="10"/>
          </p:nvPr>
        </p:nvSpPr>
        <p:spPr/>
        <p:txBody>
          <a:bodyPr/>
          <a:lstStyle/>
          <a:p>
            <a:fld id="{9032A14B-14E6-DF43-8B94-3E9538BA0C63}" type="datetime1">
              <a:rPr lang="fr-FR" smtClean="0"/>
              <a:t>12/12/2018</a:t>
            </a:fld>
            <a:endParaRPr lang="fr-FR" dirty="0"/>
          </a:p>
        </p:txBody>
      </p:sp>
      <p:sp>
        <p:nvSpPr>
          <p:cNvPr id="7" name="Espace réservé du numéro de diapositive 6"/>
          <p:cNvSpPr>
            <a:spLocks noGrp="1"/>
          </p:cNvSpPr>
          <p:nvPr>
            <p:ph type="sldNum" sz="quarter" idx="11"/>
          </p:nvPr>
        </p:nvSpPr>
        <p:spPr/>
        <p:txBody>
          <a:bodyPr/>
          <a:lstStyle/>
          <a:p>
            <a:r>
              <a:rPr lang="fr-FR" dirty="0" smtClean="0"/>
              <a:t>|  </a:t>
            </a:r>
            <a:fld id="{AEFB9B6D-867A-40B8-ACB0-35CC9F272C9C}" type="slidenum">
              <a:rPr lang="fr-FR" smtClean="0"/>
              <a:pPr/>
              <a:t>‹N°›</a:t>
            </a:fld>
            <a:endParaRPr lang="fr-FR" dirty="0"/>
          </a:p>
        </p:txBody>
      </p:sp>
      <p:sp>
        <p:nvSpPr>
          <p:cNvPr id="8" name="Espace réservé du pied de page 7"/>
          <p:cNvSpPr>
            <a:spLocks noGrp="1"/>
          </p:cNvSpPr>
          <p:nvPr>
            <p:ph type="ftr" sz="quarter" idx="12"/>
          </p:nvPr>
        </p:nvSpPr>
        <p:spPr/>
        <p:txBody>
          <a:bodyPr/>
          <a:lstStyle/>
          <a:p>
            <a:r>
              <a:rPr lang="fr-FR" smtClean="0"/>
              <a:t>17 JUIN 2014</a:t>
            </a:r>
            <a:endParaRPr lang="fr-FR" dirty="0"/>
          </a:p>
        </p:txBody>
      </p:sp>
      <p:sp>
        <p:nvSpPr>
          <p:cNvPr id="17" name="Espace réservé du contenu 15"/>
          <p:cNvSpPr>
            <a:spLocks noGrp="1"/>
          </p:cNvSpPr>
          <p:nvPr>
            <p:ph sz="quarter" idx="15"/>
          </p:nvPr>
        </p:nvSpPr>
        <p:spPr>
          <a:xfrm>
            <a:off x="378000" y="836616"/>
            <a:ext cx="8460000" cy="51847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05209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rte">
    <p:spTree>
      <p:nvGrpSpPr>
        <p:cNvPr id="1" name=""/>
        <p:cNvGrpSpPr/>
        <p:nvPr/>
      </p:nvGrpSpPr>
      <p:grpSpPr>
        <a:xfrm>
          <a:off x="0" y="0"/>
          <a:ext cx="0" cy="0"/>
          <a:chOff x="0" y="0"/>
          <a:chExt cx="0" cy="0"/>
        </a:xfrm>
      </p:grpSpPr>
      <p:pic>
        <p:nvPicPr>
          <p:cNvPr id="10" name="Image 9" descr="carte.png"/>
          <p:cNvPicPr>
            <a:picLocks noChangeAspect="1"/>
          </p:cNvPicPr>
          <p:nvPr userDrawn="1"/>
        </p:nvPicPr>
        <p:blipFill>
          <a:blip r:embed="rId2" cstate="print"/>
          <a:stretch>
            <a:fillRect/>
          </a:stretch>
        </p:blipFill>
        <p:spPr>
          <a:xfrm>
            <a:off x="376487" y="846251"/>
            <a:ext cx="8460000" cy="4156911"/>
          </a:xfrm>
          <a:prstGeom prst="rect">
            <a:avLst/>
          </a:prstGeom>
        </p:spPr>
      </p:pic>
      <p:pic>
        <p:nvPicPr>
          <p:cNvPr id="9" name="Image 8" descr="bandeau_page_carte.png"/>
          <p:cNvPicPr>
            <a:picLocks noChangeAspect="1"/>
          </p:cNvPicPr>
          <p:nvPr userDrawn="1"/>
        </p:nvPicPr>
        <p:blipFill>
          <a:blip r:embed="rId3" cstate="print"/>
          <a:stretch>
            <a:fillRect/>
          </a:stretch>
        </p:blipFill>
        <p:spPr>
          <a:xfrm>
            <a:off x="0" y="0"/>
            <a:ext cx="9144000" cy="251460"/>
          </a:xfrm>
          <a:prstGeom prst="rect">
            <a:avLst/>
          </a:prstGeom>
        </p:spPr>
      </p:pic>
      <p:sp>
        <p:nvSpPr>
          <p:cNvPr id="6" name="Espace réservé de la date 5"/>
          <p:cNvSpPr>
            <a:spLocks noGrp="1"/>
          </p:cNvSpPr>
          <p:nvPr>
            <p:ph type="dt" sz="half" idx="10"/>
          </p:nvPr>
        </p:nvSpPr>
        <p:spPr/>
        <p:txBody>
          <a:bodyPr/>
          <a:lstStyle/>
          <a:p>
            <a:fld id="{1CDA7EDB-BCF4-4B49-BB32-A900D2B96AF1}" type="datetime1">
              <a:rPr lang="fr-FR" smtClean="0"/>
              <a:t>12/12/2018</a:t>
            </a:fld>
            <a:endParaRPr lang="fr-FR" dirty="0"/>
          </a:p>
        </p:txBody>
      </p:sp>
      <p:sp>
        <p:nvSpPr>
          <p:cNvPr id="7" name="Espace réservé du numéro de diapositive 6"/>
          <p:cNvSpPr>
            <a:spLocks noGrp="1"/>
          </p:cNvSpPr>
          <p:nvPr>
            <p:ph type="sldNum" sz="quarter" idx="11"/>
          </p:nvPr>
        </p:nvSpPr>
        <p:spPr/>
        <p:txBody>
          <a:bodyPr/>
          <a:lstStyle/>
          <a:p>
            <a:r>
              <a:rPr lang="fr-FR" smtClean="0"/>
              <a:t>|  PAGE </a:t>
            </a:r>
            <a:fld id="{AEFB9B6D-867A-40B8-ACB0-35CC9F272C9C}" type="slidenum">
              <a:rPr lang="fr-FR" smtClean="0"/>
              <a:pPr/>
              <a:t>‹N°›</a:t>
            </a:fld>
            <a:endParaRPr lang="fr-FR" dirty="0"/>
          </a:p>
        </p:txBody>
      </p:sp>
      <p:sp>
        <p:nvSpPr>
          <p:cNvPr id="8" name="Espace réservé du pied de page 7"/>
          <p:cNvSpPr>
            <a:spLocks noGrp="1"/>
          </p:cNvSpPr>
          <p:nvPr>
            <p:ph type="ftr" sz="quarter" idx="12"/>
          </p:nvPr>
        </p:nvSpPr>
        <p:spPr/>
        <p:txBody>
          <a:bodyPr/>
          <a:lstStyle/>
          <a:p>
            <a:r>
              <a:rPr lang="fr-FR" smtClean="0"/>
              <a:t>17 JUIN 2014</a:t>
            </a:r>
            <a:endParaRPr lang="fr-FR" dirty="0"/>
          </a:p>
        </p:txBody>
      </p:sp>
      <p:sp>
        <p:nvSpPr>
          <p:cNvPr id="33" name="Espace réservé du graphique 32"/>
          <p:cNvSpPr>
            <a:spLocks noGrp="1"/>
          </p:cNvSpPr>
          <p:nvPr>
            <p:ph type="chart" sz="quarter" idx="13" hasCustomPrompt="1"/>
          </p:nvPr>
        </p:nvSpPr>
        <p:spPr>
          <a:xfrm>
            <a:off x="899592" y="5157802"/>
            <a:ext cx="3240360" cy="863601"/>
          </a:xfrm>
        </p:spPr>
        <p:txBody>
          <a:bodyPr anchor="ctr"/>
          <a:lstStyle>
            <a:lvl1pPr marL="0" indent="0" algn="ctr">
              <a:defRPr sz="1108"/>
            </a:lvl1pPr>
          </a:lstStyle>
          <a:p>
            <a:r>
              <a:rPr lang="fr-FR" dirty="0" smtClean="0"/>
              <a:t> Graphique</a:t>
            </a:r>
            <a:endParaRPr lang="fr-FR" dirty="0"/>
          </a:p>
        </p:txBody>
      </p:sp>
    </p:spTree>
    <p:extLst>
      <p:ext uri="{BB962C8B-B14F-4D97-AF65-F5344CB8AC3E}">
        <p14:creationId xmlns:p14="http://schemas.microsoft.com/office/powerpoint/2010/main" val="2301677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exte">
    <p:spTree>
      <p:nvGrpSpPr>
        <p:cNvPr id="1" name=""/>
        <p:cNvGrpSpPr/>
        <p:nvPr/>
      </p:nvGrpSpPr>
      <p:grpSpPr>
        <a:xfrm>
          <a:off x="0" y="0"/>
          <a:ext cx="0" cy="0"/>
          <a:chOff x="0" y="0"/>
          <a:chExt cx="0" cy="0"/>
        </a:xfrm>
      </p:grpSpPr>
      <p:pic>
        <p:nvPicPr>
          <p:cNvPr id="8" name="Image 7" descr="bandeau_intercalaire.png"/>
          <p:cNvPicPr>
            <a:picLocks noChangeAspect="1"/>
          </p:cNvPicPr>
          <p:nvPr userDrawn="1"/>
        </p:nvPicPr>
        <p:blipFill>
          <a:blip r:embed="rId2" cstate="print"/>
          <a:stretch>
            <a:fillRect/>
          </a:stretch>
        </p:blipFill>
        <p:spPr>
          <a:xfrm>
            <a:off x="3310128" y="0"/>
            <a:ext cx="5833872" cy="6858000"/>
          </a:xfrm>
          <a:prstGeom prst="rect">
            <a:avLst/>
          </a:prstGeom>
        </p:spPr>
      </p:pic>
      <p:pic>
        <p:nvPicPr>
          <p:cNvPr id="7" name="Image 6" descr="bandeau_dernière.png"/>
          <p:cNvPicPr>
            <a:picLocks noChangeAspect="1"/>
          </p:cNvPicPr>
          <p:nvPr userDrawn="1"/>
        </p:nvPicPr>
        <p:blipFill>
          <a:blip r:embed="rId3" cstate="print"/>
          <a:srcRect b="15350"/>
          <a:stretch>
            <a:fillRect/>
          </a:stretch>
        </p:blipFill>
        <p:spPr>
          <a:xfrm>
            <a:off x="3310128" y="0"/>
            <a:ext cx="5833872" cy="5805264"/>
          </a:xfrm>
          <a:prstGeom prst="rect">
            <a:avLst/>
          </a:prstGeom>
        </p:spPr>
      </p:pic>
      <p:sp>
        <p:nvSpPr>
          <p:cNvPr id="2" name="Titre 1"/>
          <p:cNvSpPr>
            <a:spLocks noGrp="1"/>
          </p:cNvSpPr>
          <p:nvPr>
            <p:ph type="title"/>
          </p:nvPr>
        </p:nvSpPr>
        <p:spPr>
          <a:xfrm>
            <a:off x="7138800" y="5799600"/>
            <a:ext cx="1897200" cy="943200"/>
          </a:xfrm>
        </p:spPr>
        <p:txBody>
          <a:bodyPr anchor="t" anchorCtr="0"/>
          <a:lstStyle>
            <a:lvl1pPr>
              <a:lnSpc>
                <a:spcPts val="1108"/>
              </a:lnSpc>
              <a:defRPr sz="785" b="0" cap="none" baseline="0">
                <a:solidFill>
                  <a:schemeClr val="bg2"/>
                </a:solidFill>
              </a:defRPr>
            </a:lvl1pPr>
          </a:lstStyle>
          <a:p>
            <a:r>
              <a:rPr lang="fr-FR" smtClean="0"/>
              <a:t>Modifiez le style du titre</a:t>
            </a:r>
            <a:endParaRPr lang="fr-FR" dirty="0"/>
          </a:p>
        </p:txBody>
      </p:sp>
      <p:sp>
        <p:nvSpPr>
          <p:cNvPr id="3" name="Espace réservé du contenu 2"/>
          <p:cNvSpPr>
            <a:spLocks noGrp="1"/>
          </p:cNvSpPr>
          <p:nvPr>
            <p:ph idx="1"/>
          </p:nvPr>
        </p:nvSpPr>
        <p:spPr>
          <a:xfrm>
            <a:off x="3539511" y="5799600"/>
            <a:ext cx="3552774" cy="943200"/>
          </a:xfrm>
        </p:spPr>
        <p:txBody>
          <a:bodyPr/>
          <a:lstStyle>
            <a:lvl1pPr marL="0" indent="0">
              <a:lnSpc>
                <a:spcPts val="1108"/>
              </a:lnSpc>
              <a:spcAft>
                <a:spcPts val="0"/>
              </a:spcAft>
              <a:buFont typeface="Arial" pitchFamily="34" charset="0"/>
              <a:buNone/>
              <a:defRPr sz="738">
                <a:solidFill>
                  <a:schemeClr val="bg1"/>
                </a:solidFill>
              </a:defRPr>
            </a:lvl1pPr>
            <a:lvl2pPr marL="0" indent="0">
              <a:lnSpc>
                <a:spcPts val="1108"/>
              </a:lnSpc>
              <a:spcBef>
                <a:spcPts val="738"/>
              </a:spcBef>
              <a:buFont typeface="Arial" pitchFamily="34" charset="0"/>
              <a:buNone/>
              <a:defRPr sz="600">
                <a:solidFill>
                  <a:schemeClr val="bg1"/>
                </a:solidFill>
              </a:defRPr>
            </a:lvl2pPr>
            <a:lvl3pPr marL="0" indent="0">
              <a:lnSpc>
                <a:spcPts val="1108"/>
              </a:lnSpc>
              <a:buFont typeface="Arial" pitchFamily="34" charset="0"/>
              <a:buNone/>
              <a:defRPr sz="600">
                <a:solidFill>
                  <a:schemeClr val="bg1"/>
                </a:solidFill>
              </a:defRPr>
            </a:lvl3pPr>
            <a:lvl4pPr marL="0" indent="0">
              <a:lnSpc>
                <a:spcPts val="1108"/>
              </a:lnSpc>
              <a:buFont typeface="Arial" pitchFamily="34" charset="0"/>
              <a:buNone/>
              <a:defRPr sz="600">
                <a:solidFill>
                  <a:schemeClr val="bg1"/>
                </a:solidFill>
              </a:defRPr>
            </a:lvl4pPr>
            <a:lvl5pPr marL="0" indent="0">
              <a:lnSpc>
                <a:spcPts val="1108"/>
              </a:lnSpc>
              <a:buFont typeface="Arial" pitchFamily="34" charset="0"/>
              <a:buNone/>
              <a:defRPr sz="600">
                <a:solidFill>
                  <a:schemeClr val="bg1"/>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0" name="Espace réservé de la date 9"/>
          <p:cNvSpPr>
            <a:spLocks noGrp="1"/>
          </p:cNvSpPr>
          <p:nvPr>
            <p:ph type="dt" sz="half" idx="10"/>
          </p:nvPr>
        </p:nvSpPr>
        <p:spPr/>
        <p:txBody>
          <a:bodyPr/>
          <a:lstStyle/>
          <a:p>
            <a:fld id="{1E2C78C0-BC98-1146-B0FF-281E7D185A1F}" type="datetime1">
              <a:rPr lang="fr-FR" smtClean="0"/>
              <a:t>12/12/2018</a:t>
            </a:fld>
            <a:endParaRPr lang="fr-FR" dirty="0"/>
          </a:p>
        </p:txBody>
      </p:sp>
      <p:sp>
        <p:nvSpPr>
          <p:cNvPr id="11" name="Espace réservé du numéro de diapositive 10"/>
          <p:cNvSpPr>
            <a:spLocks noGrp="1"/>
          </p:cNvSpPr>
          <p:nvPr>
            <p:ph type="sldNum" sz="quarter" idx="11"/>
          </p:nvPr>
        </p:nvSpPr>
        <p:spPr>
          <a:xfrm>
            <a:off x="576002" y="5445226"/>
            <a:ext cx="1118696" cy="365124"/>
          </a:xfrm>
        </p:spPr>
        <p:txBody>
          <a:bodyPr/>
          <a:lstStyle>
            <a:lvl1pPr algn="l">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a:xfrm>
            <a:off x="576002" y="5877274"/>
            <a:ext cx="2664296" cy="365124"/>
          </a:xfrm>
        </p:spPr>
        <p:txBody>
          <a:bodyPr/>
          <a:lstStyle>
            <a:lvl1pPr algn="l">
              <a:defRPr>
                <a:solidFill>
                  <a:schemeClr val="bg1"/>
                </a:solidFill>
              </a:defRPr>
            </a:lvl1pPr>
          </a:lstStyle>
          <a:p>
            <a:r>
              <a:rPr lang="fr-FR" smtClean="0"/>
              <a:t>17 JUIN 2014</a:t>
            </a:r>
            <a:endParaRPr lang="fr-FR" dirty="0"/>
          </a:p>
        </p:txBody>
      </p:sp>
    </p:spTree>
    <p:extLst>
      <p:ext uri="{BB962C8B-B14F-4D97-AF65-F5344CB8AC3E}">
        <p14:creationId xmlns:p14="http://schemas.microsoft.com/office/powerpoint/2010/main" val="1118761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52"/>
            <a:ext cx="8229600" cy="618741"/>
          </a:xfrm>
          <a:prstGeom prst="rect">
            <a:avLst/>
          </a:prstGeom>
        </p:spPr>
        <p:txBody>
          <a:bodyPr/>
          <a:lstStyle>
            <a:lvl1pPr>
              <a:defRPr sz="2954"/>
            </a:lvl1pPr>
          </a:lstStyle>
          <a:p>
            <a:r>
              <a:rPr lang="fr-FR" smtClean="0"/>
              <a:t>Modifiez le style du titre</a:t>
            </a:r>
            <a:endParaRPr lang="fr-FR"/>
          </a:p>
        </p:txBody>
      </p:sp>
      <p:sp>
        <p:nvSpPr>
          <p:cNvPr id="3" name="Espace réservé de la date 2"/>
          <p:cNvSpPr>
            <a:spLocks noGrp="1"/>
          </p:cNvSpPr>
          <p:nvPr>
            <p:ph type="dt" sz="half" idx="10"/>
          </p:nvPr>
        </p:nvSpPr>
        <p:spPr>
          <a:xfrm>
            <a:off x="457200" y="6356351"/>
            <a:ext cx="2133600" cy="365124"/>
          </a:xfrm>
          <a:prstGeom prst="rect">
            <a:avLst/>
          </a:prstGeom>
        </p:spPr>
        <p:txBody>
          <a:bodyPr/>
          <a:lstStyle/>
          <a:p>
            <a:fld id="{A034C819-3014-124C-81A1-A1FB4DF4548C}" type="datetime1">
              <a:rPr lang="fr-FR" smtClean="0"/>
              <a:t>12/12/2018</a:t>
            </a:fld>
            <a:endParaRPr lang="fr-FR"/>
          </a:p>
        </p:txBody>
      </p:sp>
      <p:sp>
        <p:nvSpPr>
          <p:cNvPr id="4" name="Espace réservé du pied de page 3"/>
          <p:cNvSpPr>
            <a:spLocks noGrp="1"/>
          </p:cNvSpPr>
          <p:nvPr>
            <p:ph type="ftr" sz="quarter" idx="11"/>
          </p:nvPr>
        </p:nvSpPr>
        <p:spPr>
          <a:xfrm>
            <a:off x="3124200" y="6356351"/>
            <a:ext cx="2895600" cy="365124"/>
          </a:xfrm>
          <a:prstGeom prst="rect">
            <a:avLst/>
          </a:prstGeom>
        </p:spPr>
        <p:txBody>
          <a:bodyPr/>
          <a:lstStyle/>
          <a:p>
            <a:r>
              <a:rPr lang="fr-FR" smtClean="0"/>
              <a:t>17 JUIN 2014</a:t>
            </a:r>
            <a:endParaRPr lang="fr-FR"/>
          </a:p>
        </p:txBody>
      </p:sp>
      <p:sp>
        <p:nvSpPr>
          <p:cNvPr id="5" name="Espace réservé du numéro de diapositive 4"/>
          <p:cNvSpPr>
            <a:spLocks noGrp="1"/>
          </p:cNvSpPr>
          <p:nvPr>
            <p:ph type="sldNum" sz="quarter" idx="12"/>
          </p:nvPr>
        </p:nvSpPr>
        <p:spPr>
          <a:xfrm>
            <a:off x="6553200" y="6356351"/>
            <a:ext cx="2133600" cy="365124"/>
          </a:xfrm>
          <a:prstGeom prst="rect">
            <a:avLst/>
          </a:prstGeom>
        </p:spPr>
        <p:txBody>
          <a:bodyPr/>
          <a:lstStyle/>
          <a:p>
            <a:fld id="{90960314-AA8B-45BE-B844-C316BB49BAD7}" type="slidenum">
              <a:rPr lang="fr-FR" smtClean="0"/>
              <a:pPr/>
              <a:t>‹N°›</a:t>
            </a:fld>
            <a:endParaRPr lang="fr-FR"/>
          </a:p>
        </p:txBody>
      </p:sp>
    </p:spTree>
    <p:extLst>
      <p:ext uri="{BB962C8B-B14F-4D97-AF65-F5344CB8AC3E}">
        <p14:creationId xmlns:p14="http://schemas.microsoft.com/office/powerpoint/2010/main" val="6956343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GB"/>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B8F4DE3C-0C2E-B84D-9AFA-E60EA0D66206}" type="datetime1">
              <a:rPr lang="fr-FR" smtClean="0"/>
              <a:t>12/12/2018</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3694160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474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8"/>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E39A02B-A691-4D9E-9E4C-954E7B602D0B}" type="datetimeFigureOut">
              <a:rPr lang="fr-FR" smtClean="0"/>
              <a:t>12/12/2018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8657D8-83F4-48D8-AC32-3F75E588DC7E}" type="slidenum">
              <a:rPr lang="fr-FR" smtClean="0"/>
              <a:t>‹N°›</a:t>
            </a:fld>
            <a:endParaRPr lang="fr-FR"/>
          </a:p>
        </p:txBody>
      </p:sp>
    </p:spTree>
    <p:extLst>
      <p:ext uri="{BB962C8B-B14F-4D97-AF65-F5344CB8AC3E}">
        <p14:creationId xmlns:p14="http://schemas.microsoft.com/office/powerpoint/2010/main" val="3289212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263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en-GB"/>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EB7E58A9-0B5E-234C-B5CB-7C56B358DAA7}" type="datetime1">
              <a:rPr lang="fr-FR" smtClean="0"/>
              <a:t>12/12/2018</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403304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GB"/>
          </a:p>
        </p:txBody>
      </p:sp>
      <p:sp>
        <p:nvSpPr>
          <p:cNvPr id="3" name="Espace réservé de la date 2"/>
          <p:cNvSpPr>
            <a:spLocks noGrp="1"/>
          </p:cNvSpPr>
          <p:nvPr>
            <p:ph type="dt" sz="half" idx="10"/>
          </p:nvPr>
        </p:nvSpPr>
        <p:spPr/>
        <p:txBody>
          <a:bodyPr/>
          <a:lstStyle/>
          <a:p>
            <a:fld id="{6452B3AD-FFB9-074F-8E3D-54DE6C34A357}" type="datetime1">
              <a:rPr lang="fr-FR" smtClean="0"/>
              <a:t>12/12/2018</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402751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50ADB3-46F6-0B4E-BF5C-017593B99D25}" type="datetime1">
              <a:rPr lang="fr-FR" smtClean="0"/>
              <a:t>12/12/2018</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302109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en-GB"/>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F83BC74-ACE6-9843-AB4A-DE58A8730890}" type="datetime1">
              <a:rPr lang="fr-FR" smtClean="0"/>
              <a:t>12/12/2018</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185982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en-GB"/>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16421EF-896A-9C43-9AAF-09C1BF5BF3AF}" type="datetime1">
              <a:rPr lang="fr-FR" smtClean="0"/>
              <a:t>12/12/2018</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CAC6A8BF-4E50-E046-8A02-97635BFBC15C}" type="slidenum">
              <a:rPr lang="en-GB" smtClean="0"/>
              <a:t>‹N°›</a:t>
            </a:fld>
            <a:endParaRPr lang="en-GB"/>
          </a:p>
        </p:txBody>
      </p:sp>
    </p:spTree>
    <p:extLst>
      <p:ext uri="{BB962C8B-B14F-4D97-AF65-F5344CB8AC3E}">
        <p14:creationId xmlns:p14="http://schemas.microsoft.com/office/powerpoint/2010/main" val="2690909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7.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6.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58471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GB"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03779-A499-754C-A39F-CEB170A5834E}" type="datetime1">
              <a:rPr lang="fr-FR" smtClean="0"/>
              <a:t>12/12/2018</a:t>
            </a:fld>
            <a:endParaRPr lang="en-GB"/>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6A8BF-4E50-E046-8A02-97635BFBC15C}" type="slidenum">
              <a:rPr lang="en-GB" smtClean="0"/>
              <a:t>‹N°›</a:t>
            </a:fld>
            <a:endParaRPr lang="en-GB"/>
          </a:p>
        </p:txBody>
      </p:sp>
      <p:sp>
        <p:nvSpPr>
          <p:cNvPr id="7" name="Rectangle 6"/>
          <p:cNvSpPr/>
          <p:nvPr userDrawn="1"/>
        </p:nvSpPr>
        <p:spPr bwMode="auto">
          <a:xfrm>
            <a:off x="0" y="0"/>
            <a:ext cx="9144000" cy="1052736"/>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pic>
        <p:nvPicPr>
          <p:cNvPr id="8" name="Image 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49033" y="15489"/>
            <a:ext cx="1476466" cy="988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er 8"/>
          <p:cNvGrpSpPr/>
          <p:nvPr userDrawn="1"/>
        </p:nvGrpSpPr>
        <p:grpSpPr>
          <a:xfrm>
            <a:off x="39017" y="27361"/>
            <a:ext cx="1584176" cy="1052736"/>
            <a:chOff x="6516216" y="0"/>
            <a:chExt cx="1584176" cy="1052736"/>
          </a:xfrm>
          <a:noFill/>
        </p:grpSpPr>
        <p:sp>
          <p:nvSpPr>
            <p:cNvPr id="10" name="Rectangle 9"/>
            <p:cNvSpPr/>
            <p:nvPr userDrawn="1"/>
          </p:nvSpPr>
          <p:spPr bwMode="auto">
            <a:xfrm>
              <a:off x="6516216" y="0"/>
              <a:ext cx="1584176" cy="1052736"/>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pic>
          <p:nvPicPr>
            <p:cNvPr id="11" name="Image 10" descr="logo-P7.png"/>
            <p:cNvPicPr>
              <a:picLocks noChangeAspect="1"/>
            </p:cNvPicPr>
            <p:nvPr userDrawn="1"/>
          </p:nvPicPr>
          <p:blipFill rotWithShape="1">
            <a:blip r:embed="rId16" cstate="print"/>
            <a:srcRect r="1211" b="16043"/>
            <a:stretch/>
          </p:blipFill>
          <p:spPr>
            <a:xfrm>
              <a:off x="7596337" y="116632"/>
              <a:ext cx="385912" cy="846384"/>
            </a:xfrm>
            <a:prstGeom prst="rect">
              <a:avLst/>
            </a:prstGeom>
            <a:grpFill/>
            <a:ln>
              <a:noFill/>
            </a:ln>
          </p:spPr>
        </p:pic>
        <p:pic>
          <p:nvPicPr>
            <p:cNvPr id="12" name="Image 11" descr="INSU-logo.jpg"/>
            <p:cNvPicPr>
              <a:picLocks noChangeAspect="1"/>
            </p:cNvPicPr>
            <p:nvPr userDrawn="1"/>
          </p:nvPicPr>
          <p:blipFill>
            <a:blip r:embed="rId17" cstate="print"/>
            <a:stretch>
              <a:fillRect/>
            </a:stretch>
          </p:blipFill>
          <p:spPr>
            <a:xfrm>
              <a:off x="6588224" y="548680"/>
              <a:ext cx="936104" cy="412605"/>
            </a:xfrm>
            <a:prstGeom prst="rect">
              <a:avLst/>
            </a:prstGeom>
            <a:grpFill/>
            <a:ln>
              <a:noFill/>
            </a:ln>
          </p:spPr>
        </p:pic>
        <p:pic>
          <p:nvPicPr>
            <p:cNvPr id="14" name="Image 13" descr="un_nouveau_logo_pour_le_cea.png"/>
            <p:cNvPicPr>
              <a:picLocks noChangeAspect="1"/>
            </p:cNvPicPr>
            <p:nvPr/>
          </p:nvPicPr>
          <p:blipFill>
            <a:blip r:embed="rId18" cstate="print"/>
            <a:stretch>
              <a:fillRect/>
            </a:stretch>
          </p:blipFill>
          <p:spPr>
            <a:xfrm>
              <a:off x="6588224" y="44624"/>
              <a:ext cx="517661" cy="418442"/>
            </a:xfrm>
            <a:prstGeom prst="rect">
              <a:avLst/>
            </a:prstGeom>
            <a:grpFill/>
            <a:ln>
              <a:noFill/>
            </a:ln>
          </p:spPr>
        </p:pic>
      </p:grpSp>
      <p:sp>
        <p:nvSpPr>
          <p:cNvPr id="2" name="Espace réservé du titre 1"/>
          <p:cNvSpPr>
            <a:spLocks noGrp="1"/>
          </p:cNvSpPr>
          <p:nvPr>
            <p:ph type="title"/>
          </p:nvPr>
        </p:nvSpPr>
        <p:spPr>
          <a:xfrm>
            <a:off x="1599562" y="143993"/>
            <a:ext cx="6049471" cy="847150"/>
          </a:xfrm>
          <a:prstGeom prst="rect">
            <a:avLst/>
          </a:prstGeom>
        </p:spPr>
        <p:txBody>
          <a:bodyPr vert="horz" lIns="91440" tIns="45720" rIns="91440" bIns="45720" rtlCol="0" anchor="ctr">
            <a:normAutofit/>
          </a:bodyPr>
          <a:lstStyle/>
          <a:p>
            <a:r>
              <a:rPr lang="fr-FR" dirty="0" smtClean="0"/>
              <a:t>Cliquez et modifiez le titre</a:t>
            </a:r>
            <a:endParaRPr lang="en-GB" dirty="0"/>
          </a:p>
        </p:txBody>
      </p:sp>
    </p:spTree>
    <p:extLst>
      <p:ext uri="{BB962C8B-B14F-4D97-AF65-F5344CB8AC3E}">
        <p14:creationId xmlns:p14="http://schemas.microsoft.com/office/powerpoint/2010/main" val="3038091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7"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54" tIns="45379" rIns="90754" bIns="45379" numCol="1" anchor="ctr" anchorCtr="0" compatLnSpc="1">
            <a:prstTxWarp prst="textNoShape">
              <a:avLst/>
            </a:prstTxWarp>
          </a:bodyPr>
          <a:lstStyle/>
          <a:p>
            <a:pPr lvl="0"/>
            <a:r>
              <a:rPr lang="fr-FR" altLang="fr-FR"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54" tIns="45379" rIns="90754" bIns="45379" numCol="1" anchor="t" anchorCtr="0" compatLnSpc="1">
            <a:prstTxWarp prst="textNoShape">
              <a:avLst/>
            </a:prstTxWarp>
          </a:bodyPr>
          <a:lstStyle/>
          <a:p>
            <a:pPr lvl="0"/>
            <a:r>
              <a:rPr lang="fr-FR" altLang="fr-FR" smtClean="0"/>
              <a:t>Click to edit Master text styles</a:t>
            </a:r>
          </a:p>
          <a:p>
            <a:pPr lvl="1"/>
            <a:r>
              <a:rPr lang="fr-FR" altLang="fr-FR" smtClean="0"/>
              <a:t>Second level</a:t>
            </a:r>
          </a:p>
          <a:p>
            <a:pPr lvl="2"/>
            <a:r>
              <a:rPr lang="fr-FR" altLang="fr-FR" smtClean="0"/>
              <a:t>Third level</a:t>
            </a:r>
          </a:p>
          <a:p>
            <a:pPr lvl="3"/>
            <a:r>
              <a:rPr lang="fr-FR" altLang="fr-FR" smtClean="0"/>
              <a:t>Fourth level</a:t>
            </a:r>
          </a:p>
          <a:p>
            <a:pPr lvl="4"/>
            <a:r>
              <a:rPr lang="fr-FR" altLang="fr-F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0754" tIns="45379" rIns="90754" bIns="45379" numCol="1" anchor="t" anchorCtr="0" compatLnSpc="1">
            <a:prstTxWarp prst="textNoShape">
              <a:avLst/>
            </a:prstTxWarp>
          </a:bodyPr>
          <a:lstStyle>
            <a:lvl1pPr algn="l">
              <a:defRPr sz="1400">
                <a:solidFill>
                  <a:srgbClr val="000000"/>
                </a:solidFill>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0754" tIns="45379" rIns="90754" bIns="45379" numCol="1" anchor="t" anchorCtr="0" compatLnSpc="1">
            <a:prstTxWarp prst="textNoShape">
              <a:avLst/>
            </a:prstTxWarp>
          </a:bodyPr>
          <a:lstStyle>
            <a:lvl1pPr algn="ctr">
              <a:defRPr sz="1400">
                <a:solidFill>
                  <a:srgbClr val="000000"/>
                </a:solidFill>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0754" tIns="45379" rIns="90754" bIns="45379" numCol="1" anchor="t" anchorCtr="0" compatLnSpc="1">
            <a:prstTxWarp prst="textNoShape">
              <a:avLst/>
            </a:prstTxWarp>
          </a:bodyPr>
          <a:lstStyle>
            <a:lvl1pPr algn="r">
              <a:defRPr sz="1400">
                <a:solidFill>
                  <a:srgbClr val="000000"/>
                </a:solidFill>
              </a:defRPr>
            </a:lvl1pPr>
          </a:lstStyle>
          <a:p>
            <a:fld id="{FC0BA7E0-339B-4F92-BEC6-35037DA98917}" type="slidenum">
              <a:rPr lang="fr-FR" altLang="fr-FR"/>
              <a:pPr/>
              <a:t>‹N°›</a:t>
            </a:fld>
            <a:endParaRPr lang="fr-FR" altLang="fr-FR"/>
          </a:p>
        </p:txBody>
      </p:sp>
    </p:spTree>
    <p:extLst>
      <p:ext uri="{BB962C8B-B14F-4D97-AF65-F5344CB8AC3E}">
        <p14:creationId xmlns:p14="http://schemas.microsoft.com/office/powerpoint/2010/main" val="12062037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ransition>
    <p:pull dir="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3829" algn="ctr" rtl="0" fontAlgn="base">
        <a:spcBef>
          <a:spcPct val="0"/>
        </a:spcBef>
        <a:spcAft>
          <a:spcPct val="0"/>
        </a:spcAft>
        <a:defRPr sz="4400">
          <a:solidFill>
            <a:schemeClr val="tx2"/>
          </a:solidFill>
          <a:latin typeface="Arial" pitchFamily="34" charset="0"/>
        </a:defRPr>
      </a:lvl6pPr>
      <a:lvl7pPr marL="907692" algn="ctr" rtl="0" fontAlgn="base">
        <a:spcBef>
          <a:spcPct val="0"/>
        </a:spcBef>
        <a:spcAft>
          <a:spcPct val="0"/>
        </a:spcAft>
        <a:defRPr sz="4400">
          <a:solidFill>
            <a:schemeClr val="tx2"/>
          </a:solidFill>
          <a:latin typeface="Arial" pitchFamily="34" charset="0"/>
        </a:defRPr>
      </a:lvl7pPr>
      <a:lvl8pPr marL="1361551" algn="ctr" rtl="0" fontAlgn="base">
        <a:spcBef>
          <a:spcPct val="0"/>
        </a:spcBef>
        <a:spcAft>
          <a:spcPct val="0"/>
        </a:spcAft>
        <a:defRPr sz="4400">
          <a:solidFill>
            <a:schemeClr val="tx2"/>
          </a:solidFill>
          <a:latin typeface="Arial" pitchFamily="34" charset="0"/>
        </a:defRPr>
      </a:lvl8pPr>
      <a:lvl9pPr marL="1815401" algn="ctr" rtl="0" fontAlgn="base">
        <a:spcBef>
          <a:spcPct val="0"/>
        </a:spcBef>
        <a:spcAft>
          <a:spcPct val="0"/>
        </a:spcAft>
        <a:defRPr sz="4400">
          <a:solidFill>
            <a:schemeClr val="tx2"/>
          </a:solidFill>
          <a:latin typeface="Arial" pitchFamily="34"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5013" indent="-282575" algn="l" rtl="0" eaLnBrk="0" fontAlgn="base" hangingPunct="0">
        <a:spcBef>
          <a:spcPct val="20000"/>
        </a:spcBef>
        <a:spcAft>
          <a:spcPct val="0"/>
        </a:spcAft>
        <a:buChar char="–"/>
        <a:defRPr sz="2800">
          <a:solidFill>
            <a:schemeClr val="tx1"/>
          </a:solidFill>
          <a:latin typeface="+mn-lt"/>
        </a:defRPr>
      </a:lvl2pPr>
      <a:lvl3pPr marL="1133475" indent="-225425" algn="l" rtl="0" eaLnBrk="0" fontAlgn="base" hangingPunct="0">
        <a:spcBef>
          <a:spcPct val="20000"/>
        </a:spcBef>
        <a:spcAft>
          <a:spcPct val="0"/>
        </a:spcAft>
        <a:buChar char="•"/>
        <a:defRPr sz="2400">
          <a:solidFill>
            <a:schemeClr val="tx1"/>
          </a:solidFill>
          <a:latin typeface="+mn-lt"/>
        </a:defRPr>
      </a:lvl3pPr>
      <a:lvl4pPr marL="1587500" indent="-225425" algn="l" rtl="0" eaLnBrk="0" fontAlgn="base" hangingPunct="0">
        <a:spcBef>
          <a:spcPct val="20000"/>
        </a:spcBef>
        <a:spcAft>
          <a:spcPct val="0"/>
        </a:spcAft>
        <a:buChar char="–"/>
        <a:defRPr sz="2000">
          <a:solidFill>
            <a:schemeClr val="tx1"/>
          </a:solidFill>
          <a:latin typeface="+mn-lt"/>
        </a:defRPr>
      </a:lvl4pPr>
      <a:lvl5pPr marL="2041525" indent="-225425" algn="l" rtl="0" eaLnBrk="0" fontAlgn="base" hangingPunct="0">
        <a:spcBef>
          <a:spcPct val="20000"/>
        </a:spcBef>
        <a:spcAft>
          <a:spcPct val="0"/>
        </a:spcAft>
        <a:buChar char="»"/>
        <a:defRPr sz="2000">
          <a:solidFill>
            <a:schemeClr val="tx1"/>
          </a:solidFill>
          <a:latin typeface="+mn-lt"/>
        </a:defRPr>
      </a:lvl5pPr>
      <a:lvl6pPr marL="2496190" indent="-226910" algn="l" rtl="0" fontAlgn="base">
        <a:spcBef>
          <a:spcPct val="20000"/>
        </a:spcBef>
        <a:spcAft>
          <a:spcPct val="0"/>
        </a:spcAft>
        <a:buChar char="»"/>
        <a:defRPr sz="2000">
          <a:solidFill>
            <a:schemeClr val="tx1"/>
          </a:solidFill>
          <a:latin typeface="+mn-lt"/>
        </a:defRPr>
      </a:lvl6pPr>
      <a:lvl7pPr marL="2950025" indent="-226910" algn="l" rtl="0" fontAlgn="base">
        <a:spcBef>
          <a:spcPct val="20000"/>
        </a:spcBef>
        <a:spcAft>
          <a:spcPct val="0"/>
        </a:spcAft>
        <a:buChar char="»"/>
        <a:defRPr sz="2000">
          <a:solidFill>
            <a:schemeClr val="tx1"/>
          </a:solidFill>
          <a:latin typeface="+mn-lt"/>
        </a:defRPr>
      </a:lvl7pPr>
      <a:lvl8pPr marL="3403878" indent="-226910" algn="l" rtl="0" fontAlgn="base">
        <a:spcBef>
          <a:spcPct val="20000"/>
        </a:spcBef>
        <a:spcAft>
          <a:spcPct val="0"/>
        </a:spcAft>
        <a:buChar char="»"/>
        <a:defRPr sz="2000">
          <a:solidFill>
            <a:schemeClr val="tx1"/>
          </a:solidFill>
          <a:latin typeface="+mn-lt"/>
        </a:defRPr>
      </a:lvl8pPr>
      <a:lvl9pPr marL="3857700" indent="-226910" algn="l" rtl="0" fontAlgn="base">
        <a:spcBef>
          <a:spcPct val="20000"/>
        </a:spcBef>
        <a:spcAft>
          <a:spcPct val="0"/>
        </a:spcAft>
        <a:buChar char="»"/>
        <a:defRPr sz="2000">
          <a:solidFill>
            <a:schemeClr val="tx1"/>
          </a:solidFill>
          <a:latin typeface="+mn-lt"/>
        </a:defRPr>
      </a:lvl9pPr>
    </p:bodyStyle>
    <p:otherStyle>
      <a:defPPr>
        <a:defRPr lang="fr-FR"/>
      </a:defPPr>
      <a:lvl1pPr marL="0" algn="l" defTabSz="907692" rtl="0" eaLnBrk="1" latinLnBrk="0" hangingPunct="1">
        <a:defRPr sz="1800" kern="1200">
          <a:solidFill>
            <a:schemeClr val="tx1"/>
          </a:solidFill>
          <a:latin typeface="+mn-lt"/>
          <a:ea typeface="+mn-ea"/>
          <a:cs typeface="+mn-cs"/>
        </a:defRPr>
      </a:lvl1pPr>
      <a:lvl2pPr marL="453829" algn="l" defTabSz="907692" rtl="0" eaLnBrk="1" latinLnBrk="0" hangingPunct="1">
        <a:defRPr sz="1800" kern="1200">
          <a:solidFill>
            <a:schemeClr val="tx1"/>
          </a:solidFill>
          <a:latin typeface="+mn-lt"/>
          <a:ea typeface="+mn-ea"/>
          <a:cs typeface="+mn-cs"/>
        </a:defRPr>
      </a:lvl2pPr>
      <a:lvl3pPr marL="907692" algn="l" defTabSz="907692" rtl="0" eaLnBrk="1" latinLnBrk="0" hangingPunct="1">
        <a:defRPr sz="1800" kern="1200">
          <a:solidFill>
            <a:schemeClr val="tx1"/>
          </a:solidFill>
          <a:latin typeface="+mn-lt"/>
          <a:ea typeface="+mn-ea"/>
          <a:cs typeface="+mn-cs"/>
        </a:defRPr>
      </a:lvl3pPr>
      <a:lvl4pPr marL="1361551" algn="l" defTabSz="907692" rtl="0" eaLnBrk="1" latinLnBrk="0" hangingPunct="1">
        <a:defRPr sz="1800" kern="1200">
          <a:solidFill>
            <a:schemeClr val="tx1"/>
          </a:solidFill>
          <a:latin typeface="+mn-lt"/>
          <a:ea typeface="+mn-ea"/>
          <a:cs typeface="+mn-cs"/>
        </a:defRPr>
      </a:lvl4pPr>
      <a:lvl5pPr marL="1815401" algn="l" defTabSz="907692" rtl="0" eaLnBrk="1" latinLnBrk="0" hangingPunct="1">
        <a:defRPr sz="1800" kern="1200">
          <a:solidFill>
            <a:schemeClr val="tx1"/>
          </a:solidFill>
          <a:latin typeface="+mn-lt"/>
          <a:ea typeface="+mn-ea"/>
          <a:cs typeface="+mn-cs"/>
        </a:defRPr>
      </a:lvl5pPr>
      <a:lvl6pPr marL="2269270" algn="l" defTabSz="907692" rtl="0" eaLnBrk="1" latinLnBrk="0" hangingPunct="1">
        <a:defRPr sz="1800" kern="1200">
          <a:solidFill>
            <a:schemeClr val="tx1"/>
          </a:solidFill>
          <a:latin typeface="+mn-lt"/>
          <a:ea typeface="+mn-ea"/>
          <a:cs typeface="+mn-cs"/>
        </a:defRPr>
      </a:lvl6pPr>
      <a:lvl7pPr marL="2723097" algn="l" defTabSz="907692" rtl="0" eaLnBrk="1" latinLnBrk="0" hangingPunct="1">
        <a:defRPr sz="1800" kern="1200">
          <a:solidFill>
            <a:schemeClr val="tx1"/>
          </a:solidFill>
          <a:latin typeface="+mn-lt"/>
          <a:ea typeface="+mn-ea"/>
          <a:cs typeface="+mn-cs"/>
        </a:defRPr>
      </a:lvl7pPr>
      <a:lvl8pPr marL="3176952" algn="l" defTabSz="907692" rtl="0" eaLnBrk="1" latinLnBrk="0" hangingPunct="1">
        <a:defRPr sz="1800" kern="1200">
          <a:solidFill>
            <a:schemeClr val="tx1"/>
          </a:solidFill>
          <a:latin typeface="+mn-lt"/>
          <a:ea typeface="+mn-ea"/>
          <a:cs typeface="+mn-cs"/>
        </a:defRPr>
      </a:lvl8pPr>
      <a:lvl9pPr marL="3630787" algn="l" defTabSz="90769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50117"/>
        </a:solidFill>
        <a:effectLst/>
      </p:bgPr>
    </p:bg>
    <p:spTree>
      <p:nvGrpSpPr>
        <p:cNvPr id="1" name=""/>
        <p:cNvGrpSpPr/>
        <p:nvPr/>
      </p:nvGrpSpPr>
      <p:grpSpPr>
        <a:xfrm>
          <a:off x="0" y="0"/>
          <a:ext cx="0" cy="0"/>
          <a:chOff x="0" y="0"/>
          <a:chExt cx="0" cy="0"/>
        </a:xfrm>
      </p:grpSpPr>
      <p:pic>
        <p:nvPicPr>
          <p:cNvPr id="8" name="Image 7" descr="bandeau_texte.png"/>
          <p:cNvPicPr>
            <a:picLocks noChangeAspect="1"/>
          </p:cNvPicPr>
          <p:nvPr/>
        </p:nvPicPr>
        <p:blipFill>
          <a:blip r:embed="rId18" cstate="print"/>
          <a:stretch>
            <a:fillRect/>
          </a:stretch>
        </p:blipFill>
        <p:spPr>
          <a:xfrm>
            <a:off x="0" y="0"/>
            <a:ext cx="9144000" cy="955548"/>
          </a:xfrm>
          <a:prstGeom prst="rect">
            <a:avLst/>
          </a:prstGeom>
        </p:spPr>
      </p:pic>
      <p:sp>
        <p:nvSpPr>
          <p:cNvPr id="2" name="Espace réservé du titre 1"/>
          <p:cNvSpPr>
            <a:spLocks noGrp="1"/>
          </p:cNvSpPr>
          <p:nvPr>
            <p:ph type="title"/>
          </p:nvPr>
        </p:nvSpPr>
        <p:spPr>
          <a:xfrm>
            <a:off x="1512002" y="52753"/>
            <a:ext cx="7236464" cy="908720"/>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576002" y="1268761"/>
            <a:ext cx="8172464" cy="4968552"/>
          </a:xfrm>
          <a:prstGeom prst="rect">
            <a:avLst/>
          </a:prstGeom>
        </p:spPr>
        <p:txBody>
          <a:bodyPr vert="horz" lIns="0" tIns="0" rIns="0" bIns="0" rtlCol="0">
            <a:no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576000" y="6305194"/>
            <a:ext cx="1450504" cy="365124"/>
          </a:xfrm>
          <a:prstGeom prst="rect">
            <a:avLst/>
          </a:prstGeom>
        </p:spPr>
        <p:txBody>
          <a:bodyPr vert="horz" lIns="0" tIns="0" rIns="0" bIns="0" rtlCol="0" anchor="ctr"/>
          <a:lstStyle>
            <a:lvl1pPr algn="l">
              <a:defRPr sz="923" cap="all" baseline="0">
                <a:solidFill>
                  <a:schemeClr val="bg1"/>
                </a:solidFill>
              </a:defRPr>
            </a:lvl1pPr>
          </a:lstStyle>
          <a:p>
            <a:fld id="{9E59B842-CC5F-334A-92CD-24AAA1F1F031}" type="datetime1">
              <a:rPr lang="fr-FR" smtClean="0"/>
              <a:t>12/12/2018</a:t>
            </a:fld>
            <a:endParaRPr lang="fr-FR" dirty="0"/>
          </a:p>
        </p:txBody>
      </p:sp>
      <p:sp>
        <p:nvSpPr>
          <p:cNvPr id="5" name="Espace réservé du pied de page 4"/>
          <p:cNvSpPr>
            <a:spLocks noGrp="1"/>
          </p:cNvSpPr>
          <p:nvPr>
            <p:ph type="ftr" sz="quarter" idx="3"/>
          </p:nvPr>
        </p:nvSpPr>
        <p:spPr>
          <a:xfrm>
            <a:off x="2051722" y="6305194"/>
            <a:ext cx="5939824" cy="365124"/>
          </a:xfrm>
          <a:prstGeom prst="rect">
            <a:avLst/>
          </a:prstGeom>
        </p:spPr>
        <p:txBody>
          <a:bodyPr vert="horz" lIns="0" tIns="0" rIns="0" bIns="0" rtlCol="0" anchor="ctr"/>
          <a:lstStyle>
            <a:lvl1pPr algn="r">
              <a:defRPr sz="923">
                <a:solidFill>
                  <a:srgbClr val="666666"/>
                </a:solidFill>
              </a:defRPr>
            </a:lvl1pPr>
          </a:lstStyle>
          <a:p>
            <a:r>
              <a:rPr lang="fr-FR" smtClean="0"/>
              <a:t>17 JUIN 2014</a:t>
            </a:r>
            <a:endParaRPr lang="fr-FR" dirty="0"/>
          </a:p>
        </p:txBody>
      </p:sp>
      <p:sp>
        <p:nvSpPr>
          <p:cNvPr id="6" name="Espace réservé du numéro de diapositive 5"/>
          <p:cNvSpPr>
            <a:spLocks noGrp="1"/>
          </p:cNvSpPr>
          <p:nvPr>
            <p:ph type="sldNum" sz="quarter" idx="4"/>
          </p:nvPr>
        </p:nvSpPr>
        <p:spPr>
          <a:xfrm>
            <a:off x="8025304" y="6303600"/>
            <a:ext cx="1118696" cy="365124"/>
          </a:xfrm>
          <a:prstGeom prst="rect">
            <a:avLst/>
          </a:prstGeom>
        </p:spPr>
        <p:txBody>
          <a:bodyPr vert="horz" lIns="0" tIns="0" rIns="0" bIns="0" rtlCol="0" anchor="ctr"/>
          <a:lstStyle>
            <a:lvl1pPr algn="l">
              <a:defRPr sz="923">
                <a:solidFill>
                  <a:srgbClr val="666666"/>
                </a:solidFill>
              </a:defRPr>
            </a:lvl1pPr>
          </a:lstStyle>
          <a:p>
            <a:r>
              <a:rPr lang="fr-FR" dirty="0" smtClean="0"/>
              <a:t>| </a:t>
            </a:r>
            <a:fld id="{AEFB9B6D-867A-40B8-ACB0-35CC9F272C9C}" type="slidenum">
              <a:rPr lang="fr-FR" smtClean="0"/>
              <a:pPr/>
              <a:t>‹N°›</a:t>
            </a:fld>
            <a:endParaRPr lang="fr-FR" dirty="0"/>
          </a:p>
        </p:txBody>
      </p:sp>
    </p:spTree>
    <p:extLst>
      <p:ext uri="{BB962C8B-B14F-4D97-AF65-F5344CB8AC3E}">
        <p14:creationId xmlns:p14="http://schemas.microsoft.com/office/powerpoint/2010/main" val="396862792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hdr="0" dt="0"/>
  <p:txStyles>
    <p:titleStyle>
      <a:lvl1pPr algn="l" defTabSz="844083" rtl="0" eaLnBrk="1" latinLnBrk="0" hangingPunct="1">
        <a:spcBef>
          <a:spcPct val="0"/>
        </a:spcBef>
        <a:buNone/>
        <a:defRPr sz="2031" b="1" kern="1200" cap="all" baseline="0">
          <a:solidFill>
            <a:schemeClr val="bg1"/>
          </a:solidFill>
          <a:latin typeface="+mj-lt"/>
          <a:ea typeface="+mj-ea"/>
          <a:cs typeface="+mj-cs"/>
        </a:defRPr>
      </a:lvl1pPr>
    </p:titleStyle>
    <p:bodyStyle>
      <a:lvl1pPr marL="852875" indent="0" algn="l" defTabSz="844083" rtl="0" eaLnBrk="1" latinLnBrk="0" hangingPunct="1">
        <a:lnSpc>
          <a:spcPct val="100000"/>
        </a:lnSpc>
        <a:spcBef>
          <a:spcPts val="0"/>
        </a:spcBef>
        <a:spcAft>
          <a:spcPts val="369"/>
        </a:spcAft>
        <a:buFont typeface="Arial" pitchFamily="34" charset="0"/>
        <a:buNone/>
        <a:defRPr sz="2031" kern="1200">
          <a:solidFill>
            <a:schemeClr val="tx2"/>
          </a:solidFill>
          <a:latin typeface="+mn-lt"/>
          <a:ea typeface="+mn-ea"/>
          <a:cs typeface="+mn-cs"/>
        </a:defRPr>
      </a:lvl1pPr>
      <a:lvl2pPr marL="332651" indent="-332651" algn="l" defTabSz="844083" rtl="0" eaLnBrk="1" latinLnBrk="0" hangingPunct="1">
        <a:lnSpc>
          <a:spcPts val="1846"/>
        </a:lnSpc>
        <a:spcBef>
          <a:spcPts val="0"/>
        </a:spcBef>
        <a:buSzPct val="90000"/>
        <a:buFontTx/>
        <a:buBlip>
          <a:blip r:embed="rId19"/>
        </a:buBlip>
        <a:defRPr sz="1477" kern="1200">
          <a:solidFill>
            <a:srgbClr val="666666"/>
          </a:solidFill>
          <a:latin typeface="+mn-lt"/>
          <a:ea typeface="+mn-ea"/>
          <a:cs typeface="+mn-cs"/>
        </a:defRPr>
      </a:lvl2pPr>
      <a:lvl3pPr marL="334116" indent="0" algn="l" defTabSz="844083" rtl="0" eaLnBrk="1" latinLnBrk="0" hangingPunct="1">
        <a:lnSpc>
          <a:spcPts val="1846"/>
        </a:lnSpc>
        <a:spcBef>
          <a:spcPts val="0"/>
        </a:spcBef>
        <a:buSzPct val="36000"/>
        <a:buFont typeface="Arial" pitchFamily="34" charset="0"/>
        <a:buNone/>
        <a:defRPr sz="1477" kern="1200">
          <a:solidFill>
            <a:srgbClr val="666666"/>
          </a:solidFill>
          <a:latin typeface="+mn-lt"/>
          <a:ea typeface="+mn-ea"/>
          <a:cs typeface="+mn-cs"/>
        </a:defRPr>
      </a:lvl3pPr>
      <a:lvl4pPr marL="932008" indent="-219813" algn="l" defTabSz="844083" rtl="0" eaLnBrk="1" latinLnBrk="0" hangingPunct="1">
        <a:lnSpc>
          <a:spcPts val="1846"/>
        </a:lnSpc>
        <a:spcBef>
          <a:spcPts val="0"/>
        </a:spcBef>
        <a:buClr>
          <a:srgbClr val="666666"/>
        </a:buClr>
        <a:buSzPct val="36000"/>
        <a:buFontTx/>
        <a:buBlip>
          <a:blip r:embed="rId20"/>
        </a:buBlip>
        <a:defRPr sz="1477" kern="1200">
          <a:solidFill>
            <a:srgbClr val="666666"/>
          </a:solidFill>
          <a:latin typeface="+mn-lt"/>
          <a:ea typeface="+mn-ea"/>
          <a:cs typeface="+mn-cs"/>
        </a:defRPr>
      </a:lvl4pPr>
      <a:lvl5pPr marL="1046311" indent="-105510" algn="l" defTabSz="844083" rtl="0" eaLnBrk="1" latinLnBrk="0" hangingPunct="1">
        <a:lnSpc>
          <a:spcPts val="1846"/>
        </a:lnSpc>
        <a:spcBef>
          <a:spcPts val="0"/>
        </a:spcBef>
        <a:buClr>
          <a:srgbClr val="666666"/>
        </a:buClr>
        <a:buFont typeface="Arial" pitchFamily="34" charset="0"/>
        <a:buChar char="-"/>
        <a:defRPr sz="1477" kern="1200">
          <a:solidFill>
            <a:srgbClr val="666666"/>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fr-FR"/>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8.png"/><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oleObject" Target="../embeddings/oleObject1.bin"/><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emf"/><Relationship Id="rId18" Type="http://schemas.openxmlformats.org/officeDocument/2006/relationships/image" Target="../media/image113.jpeg"/><Relationship Id="rId3" Type="http://schemas.openxmlformats.org/officeDocument/2006/relationships/image" Target="../media/image98.jpeg"/><Relationship Id="rId7" Type="http://schemas.openxmlformats.org/officeDocument/2006/relationships/image" Target="../media/image102.jpeg"/><Relationship Id="rId12" Type="http://schemas.openxmlformats.org/officeDocument/2006/relationships/image" Target="../media/image107.JPG"/><Relationship Id="rId17" Type="http://schemas.openxmlformats.org/officeDocument/2006/relationships/image" Target="../media/image112.png"/><Relationship Id="rId2" Type="http://schemas.openxmlformats.org/officeDocument/2006/relationships/notesSlide" Target="../notesSlides/notesSlide25.xml"/><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g"/><Relationship Id="rId15" Type="http://schemas.openxmlformats.org/officeDocument/2006/relationships/image" Target="../media/image110.jpeg"/><Relationship Id="rId10" Type="http://schemas.openxmlformats.org/officeDocument/2006/relationships/image" Target="../media/image105.jpeg"/><Relationship Id="rId19" Type="http://schemas.openxmlformats.org/officeDocument/2006/relationships/image" Target="../media/image114.jpeg"/><Relationship Id="rId4" Type="http://schemas.openxmlformats.org/officeDocument/2006/relationships/image" Target="../media/image99.emf"/><Relationship Id="rId9" Type="http://schemas.openxmlformats.org/officeDocument/2006/relationships/image" Target="../media/image104.jpeg"/><Relationship Id="rId14" Type="http://schemas.openxmlformats.org/officeDocument/2006/relationships/image" Target="../media/image109.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Astrophysique spatiale au CEA et à l’IAS au cours du temps</a:t>
            </a:r>
            <a:endParaRPr lang="fr-FR" dirty="0"/>
          </a:p>
        </p:txBody>
      </p:sp>
      <p:sp>
        <p:nvSpPr>
          <p:cNvPr id="3" name="Sous-titre 2"/>
          <p:cNvSpPr>
            <a:spLocks noGrp="1"/>
          </p:cNvSpPr>
          <p:nvPr>
            <p:ph type="subTitle" idx="1"/>
          </p:nvPr>
        </p:nvSpPr>
        <p:spPr/>
        <p:txBody>
          <a:bodyPr/>
          <a:lstStyle/>
          <a:p>
            <a:r>
              <a:rPr lang="fr-FR" dirty="0" smtClean="0"/>
              <a:t>Catherine Cesarsky</a:t>
            </a:r>
          </a:p>
          <a:p>
            <a:r>
              <a:rPr lang="fr-FR" dirty="0" smtClean="0"/>
              <a:t>Orsay, 12 décembre 2018</a:t>
            </a:r>
            <a:endParaRPr lang="fr-FR" dirty="0"/>
          </a:p>
        </p:txBody>
      </p:sp>
      <p:sp>
        <p:nvSpPr>
          <p:cNvPr id="4" name="Espace réservé du numéro de diapositive 3"/>
          <p:cNvSpPr>
            <a:spLocks noGrp="1"/>
          </p:cNvSpPr>
          <p:nvPr>
            <p:ph type="sldNum" sz="quarter" idx="12"/>
          </p:nvPr>
        </p:nvSpPr>
        <p:spPr/>
        <p:txBody>
          <a:bodyPr/>
          <a:lstStyle/>
          <a:p>
            <a:fld id="{CAC6A8BF-4E50-E046-8A02-97635BFBC15C}" type="slidenum">
              <a:rPr lang="en-GB" smtClean="0"/>
              <a:t>1</a:t>
            </a:fld>
            <a:endParaRPr lang="en-GB"/>
          </a:p>
        </p:txBody>
      </p:sp>
    </p:spTree>
    <p:extLst>
      <p:ext uri="{BB962C8B-B14F-4D97-AF65-F5344CB8AC3E}">
        <p14:creationId xmlns:p14="http://schemas.microsoft.com/office/powerpoint/2010/main" val="1837265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smtClean="0"/>
              <a:t>Détection </a:t>
            </a:r>
            <a:r>
              <a:rPr lang="fr-FR" sz="3200" dirty="0"/>
              <a:t>des rayons X cosmiques </a:t>
            </a:r>
          </a:p>
        </p:txBody>
      </p:sp>
      <p:pic>
        <p:nvPicPr>
          <p:cNvPr id="5" name="Espace réservé du contenu 4"/>
          <p:cNvPicPr>
            <a:picLocks noGrp="1" noChangeAspect="1"/>
          </p:cNvPicPr>
          <p:nvPr>
            <p:ph idx="1"/>
          </p:nvPr>
        </p:nvPicPr>
        <p:blipFill>
          <a:blip r:embed="rId2"/>
          <a:stretch>
            <a:fillRect/>
          </a:stretch>
        </p:blipFill>
        <p:spPr>
          <a:xfrm>
            <a:off x="4192264" y="3048750"/>
            <a:ext cx="4951736" cy="3809250"/>
          </a:xfrm>
          <a:prstGeom prst="rect">
            <a:avLst/>
          </a:prstGeom>
        </p:spPr>
      </p:pic>
      <p:sp>
        <p:nvSpPr>
          <p:cNvPr id="4" name="Espace réservé du numéro de diapositive 3"/>
          <p:cNvSpPr>
            <a:spLocks noGrp="1"/>
          </p:cNvSpPr>
          <p:nvPr>
            <p:ph type="sldNum" sz="quarter" idx="12"/>
          </p:nvPr>
        </p:nvSpPr>
        <p:spPr/>
        <p:txBody>
          <a:bodyPr/>
          <a:lstStyle/>
          <a:p>
            <a:fld id="{CAC6A8BF-4E50-E046-8A02-97635BFBC15C}" type="slidenum">
              <a:rPr lang="en-GB" smtClean="0"/>
              <a:t>10</a:t>
            </a:fld>
            <a:endParaRPr lang="en-GB"/>
          </a:p>
        </p:txBody>
      </p:sp>
      <p:pic>
        <p:nvPicPr>
          <p:cNvPr id="6" name="Image 5"/>
          <p:cNvPicPr>
            <a:picLocks noChangeAspect="1"/>
          </p:cNvPicPr>
          <p:nvPr/>
        </p:nvPicPr>
        <p:blipFill>
          <a:blip r:embed="rId3"/>
          <a:stretch>
            <a:fillRect/>
          </a:stretch>
        </p:blipFill>
        <p:spPr>
          <a:xfrm>
            <a:off x="0" y="1065577"/>
            <a:ext cx="3386187" cy="4489542"/>
          </a:xfrm>
          <a:prstGeom prst="rect">
            <a:avLst/>
          </a:prstGeom>
        </p:spPr>
      </p:pic>
      <p:sp>
        <p:nvSpPr>
          <p:cNvPr id="7" name="ZoneTexte 6"/>
          <p:cNvSpPr txBox="1"/>
          <p:nvPr/>
        </p:nvSpPr>
        <p:spPr>
          <a:xfrm>
            <a:off x="82378" y="5840627"/>
            <a:ext cx="4109886" cy="923330"/>
          </a:xfrm>
          <a:prstGeom prst="rect">
            <a:avLst/>
          </a:prstGeom>
          <a:noFill/>
        </p:spPr>
        <p:txBody>
          <a:bodyPr wrap="square" rtlCol="0">
            <a:spAutoFit/>
          </a:bodyPr>
          <a:lstStyle/>
          <a:p>
            <a:r>
              <a:rPr lang="fr-FR" dirty="0" smtClean="0"/>
              <a:t>Préparation </a:t>
            </a:r>
            <a:r>
              <a:rPr lang="fr-FR" dirty="0"/>
              <a:t>et envoi d’un</a:t>
            </a:r>
            <a:br>
              <a:rPr lang="fr-FR" dirty="0"/>
            </a:br>
            <a:r>
              <a:rPr lang="fr-FR" dirty="0"/>
              <a:t>ballon stratosphérique depuis Aire-sur-l’Adour (mai 1965)</a:t>
            </a:r>
          </a:p>
        </p:txBody>
      </p:sp>
      <p:sp>
        <p:nvSpPr>
          <p:cNvPr id="8" name="ZoneTexte 7"/>
          <p:cNvSpPr txBox="1"/>
          <p:nvPr/>
        </p:nvSpPr>
        <p:spPr>
          <a:xfrm>
            <a:off x="4052656" y="1200381"/>
            <a:ext cx="4786543" cy="1200329"/>
          </a:xfrm>
          <a:prstGeom prst="rect">
            <a:avLst/>
          </a:prstGeom>
          <a:noFill/>
        </p:spPr>
        <p:txBody>
          <a:bodyPr wrap="square" rtlCol="0">
            <a:spAutoFit/>
          </a:bodyPr>
          <a:lstStyle/>
          <a:p>
            <a:r>
              <a:rPr lang="fr-FR"/>
              <a:t>Charge portée par le ballon : détecteurs protégés du vide dans une cocotte-minute étanche</a:t>
            </a:r>
          </a:p>
          <a:p>
            <a:r>
              <a:rPr lang="fr-FR"/>
              <a:t>et données enregistrées sur un magnétophone à bande récupéré après le vol (mai 1965).</a:t>
            </a:r>
            <a:endParaRPr lang="fr-FR" dirty="0"/>
          </a:p>
        </p:txBody>
      </p:sp>
    </p:spTree>
    <p:extLst>
      <p:ext uri="{BB962C8B-B14F-4D97-AF65-F5344CB8AC3E}">
        <p14:creationId xmlns:p14="http://schemas.microsoft.com/office/powerpoint/2010/main" val="2306171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000" dirty="0"/>
              <a:t>Première détection des rayons X de haute énergie </a:t>
            </a:r>
            <a:r>
              <a:rPr lang="fr-FR" sz="2000" dirty="0" smtClean="0"/>
              <a:t>du</a:t>
            </a:r>
            <a:r>
              <a:rPr lang="fr-FR" sz="2000" dirty="0"/>
              <a:t/>
            </a:r>
            <a:br>
              <a:rPr lang="fr-FR" sz="2000" dirty="0"/>
            </a:br>
            <a:r>
              <a:rPr lang="fr-FR" sz="2000" dirty="0" smtClean="0"/>
              <a:t>pulsar du Crabe</a:t>
            </a:r>
            <a:endParaRPr lang="fr-FR" sz="2000" dirty="0"/>
          </a:p>
        </p:txBody>
      </p:sp>
      <p:pic>
        <p:nvPicPr>
          <p:cNvPr id="5" name="Espace réservé du contenu 4"/>
          <p:cNvPicPr>
            <a:picLocks noGrp="1" noChangeAspect="1"/>
          </p:cNvPicPr>
          <p:nvPr>
            <p:ph idx="1"/>
          </p:nvPr>
        </p:nvPicPr>
        <p:blipFill>
          <a:blip r:embed="rId2"/>
          <a:stretch>
            <a:fillRect/>
          </a:stretch>
        </p:blipFill>
        <p:spPr>
          <a:xfrm>
            <a:off x="4624297" y="1584325"/>
            <a:ext cx="2775246" cy="4525963"/>
          </a:xfrm>
          <a:prstGeom prst="rect">
            <a:avLst/>
          </a:prstGeom>
        </p:spPr>
      </p:pic>
      <p:sp>
        <p:nvSpPr>
          <p:cNvPr id="4" name="Espace réservé du numéro de diapositive 3"/>
          <p:cNvSpPr>
            <a:spLocks noGrp="1"/>
          </p:cNvSpPr>
          <p:nvPr>
            <p:ph type="sldNum" sz="quarter" idx="12"/>
          </p:nvPr>
        </p:nvSpPr>
        <p:spPr/>
        <p:txBody>
          <a:bodyPr/>
          <a:lstStyle/>
          <a:p>
            <a:fld id="{CAC6A8BF-4E50-E046-8A02-97635BFBC15C}" type="slidenum">
              <a:rPr lang="en-GB" smtClean="0"/>
              <a:t>11</a:t>
            </a:fld>
            <a:endParaRPr lang="en-GB"/>
          </a:p>
        </p:txBody>
      </p:sp>
      <p:sp>
        <p:nvSpPr>
          <p:cNvPr id="6" name="ZoneTexte 5"/>
          <p:cNvSpPr txBox="1"/>
          <p:nvPr/>
        </p:nvSpPr>
        <p:spPr>
          <a:xfrm>
            <a:off x="271849" y="6356350"/>
            <a:ext cx="8279027" cy="369332"/>
          </a:xfrm>
          <a:prstGeom prst="rect">
            <a:avLst/>
          </a:prstGeom>
          <a:noFill/>
        </p:spPr>
        <p:txBody>
          <a:bodyPr wrap="square" rtlCol="0">
            <a:spAutoFit/>
          </a:bodyPr>
          <a:lstStyle/>
          <a:p>
            <a:r>
              <a:rPr lang="fr-FR" dirty="0"/>
              <a:t>T</a:t>
            </a:r>
            <a:r>
              <a:rPr lang="fr-FR" dirty="0" smtClean="0"/>
              <a:t>ête </a:t>
            </a:r>
            <a:r>
              <a:rPr lang="fr-FR" dirty="0"/>
              <a:t>de fusée française Véronique </a:t>
            </a:r>
            <a:r>
              <a:rPr lang="fr-FR" dirty="0" smtClean="0"/>
              <a:t>portant les </a:t>
            </a:r>
            <a:r>
              <a:rPr lang="fr-FR" dirty="0"/>
              <a:t>détecteurs de rayons X (décembre 1968</a:t>
            </a:r>
            <a:r>
              <a:rPr lang="fr-FR" dirty="0" smtClean="0"/>
              <a:t>)</a:t>
            </a: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1915606"/>
            <a:ext cx="3497155" cy="3516280"/>
          </a:xfrm>
          <a:prstGeom prst="rect">
            <a:avLst/>
          </a:prstGeom>
        </p:spPr>
      </p:pic>
    </p:spTree>
    <p:extLst>
      <p:ext uri="{BB962C8B-B14F-4D97-AF65-F5344CB8AC3E}">
        <p14:creationId xmlns:p14="http://schemas.microsoft.com/office/powerpoint/2010/main" val="1605434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Line 10"/>
          <p:cNvSpPr>
            <a:spLocks noChangeShapeType="1"/>
          </p:cNvSpPr>
          <p:nvPr/>
        </p:nvSpPr>
        <p:spPr bwMode="auto">
          <a:xfrm flipV="1">
            <a:off x="1780875" y="2781290"/>
            <a:ext cx="1123950" cy="1582737"/>
          </a:xfrm>
          <a:prstGeom prst="line">
            <a:avLst/>
          </a:prstGeom>
          <a:noFill/>
          <a:ln w="57150" cmpd="sng">
            <a:solidFill>
              <a:srgbClr val="FFFFFF"/>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6630" name="Line 11"/>
          <p:cNvSpPr>
            <a:spLocks noChangeShapeType="1"/>
          </p:cNvSpPr>
          <p:nvPr/>
        </p:nvSpPr>
        <p:spPr bwMode="auto">
          <a:xfrm>
            <a:off x="3287062" y="5253777"/>
            <a:ext cx="2513012" cy="1587"/>
          </a:xfrm>
          <a:prstGeom prst="line">
            <a:avLst/>
          </a:prstGeom>
          <a:noFill/>
          <a:ln w="57150" cmpd="sng">
            <a:solidFill>
              <a:srgbClr val="FFFFFF"/>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6631" name="Line 12"/>
          <p:cNvSpPr>
            <a:spLocks noChangeShapeType="1"/>
          </p:cNvSpPr>
          <p:nvPr/>
        </p:nvSpPr>
        <p:spPr bwMode="auto">
          <a:xfrm flipH="1" flipV="1">
            <a:off x="6394753" y="2765415"/>
            <a:ext cx="1446212" cy="1697037"/>
          </a:xfrm>
          <a:prstGeom prst="line">
            <a:avLst/>
          </a:prstGeom>
          <a:noFill/>
          <a:ln w="57150" cmpd="sng">
            <a:solidFill>
              <a:srgbClr val="FFFFFF"/>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pic>
        <p:nvPicPr>
          <p:cNvPr id="2" name="Image 1" descr="Historic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9445"/>
            <a:ext cx="9144000" cy="5641252"/>
          </a:xfrm>
          <a:prstGeom prst="rect">
            <a:avLst/>
          </a:prstGeom>
        </p:spPr>
      </p:pic>
      <p:pic>
        <p:nvPicPr>
          <p:cNvPr id="11" name="Picture 5" descr="AIM_entet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9937" y="6077732"/>
            <a:ext cx="791998" cy="505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Image 13" descr="irfu_signature.png"/>
          <p:cNvPicPr>
            <a:picLocks noChangeAspect="1"/>
          </p:cNvPicPr>
          <p:nvPr/>
        </p:nvPicPr>
        <p:blipFill>
          <a:blip r:embed="rId5" cstate="print"/>
          <a:stretch>
            <a:fillRect/>
          </a:stretch>
        </p:blipFill>
        <p:spPr>
          <a:xfrm>
            <a:off x="3525412" y="5953500"/>
            <a:ext cx="470525" cy="625244"/>
          </a:xfrm>
          <a:prstGeom prst="rect">
            <a:avLst/>
          </a:prstGeom>
        </p:spPr>
      </p:pic>
      <p:sp>
        <p:nvSpPr>
          <p:cNvPr id="12" name="ZoneTexte 11"/>
          <p:cNvSpPr txBox="1"/>
          <p:nvPr/>
        </p:nvSpPr>
        <p:spPr>
          <a:xfrm>
            <a:off x="1566333" y="44624"/>
            <a:ext cx="6053668" cy="830997"/>
          </a:xfrm>
          <a:prstGeom prst="rect">
            <a:avLst/>
          </a:prstGeom>
          <a:noFill/>
        </p:spPr>
        <p:txBody>
          <a:bodyPr wrap="square" rtlCol="0">
            <a:spAutoFit/>
          </a:bodyPr>
          <a:lstStyle/>
          <a:p>
            <a:pPr algn="ctr"/>
            <a:r>
              <a:rPr lang="fr-FR" sz="2400" dirty="0"/>
              <a:t>L’astrophysique au CEA depuis </a:t>
            </a:r>
            <a:r>
              <a:rPr lang="fr-FR" sz="2400" dirty="0" smtClean="0"/>
              <a:t>&gt;50 </a:t>
            </a:r>
            <a:r>
              <a:rPr lang="fr-FR" sz="2400" dirty="0"/>
              <a:t>ans en partenariat avec le CNES</a:t>
            </a:r>
            <a:endParaRPr lang="en-GB" sz="2400" b="1" dirty="0" smtClean="0">
              <a:solidFill>
                <a:srgbClr val="000000"/>
              </a:solidFill>
            </a:endParaRPr>
          </a:p>
        </p:txBody>
      </p:sp>
      <p:sp>
        <p:nvSpPr>
          <p:cNvPr id="3" name="Espace réservé du numéro de diapositive 2"/>
          <p:cNvSpPr>
            <a:spLocks noGrp="1"/>
          </p:cNvSpPr>
          <p:nvPr>
            <p:ph type="sldNum" sz="quarter" idx="12"/>
          </p:nvPr>
        </p:nvSpPr>
        <p:spPr/>
        <p:txBody>
          <a:bodyPr/>
          <a:lstStyle/>
          <a:p>
            <a:fld id="{CAC6A8BF-4E50-E046-8A02-97635BFBC15C}" type="slidenum">
              <a:rPr lang="en-GB" smtClean="0"/>
              <a:t>12</a:t>
            </a:fld>
            <a:endParaRPr lang="en-GB"/>
          </a:p>
        </p:txBody>
      </p:sp>
    </p:spTree>
    <p:extLst>
      <p:ext uri="{BB962C8B-B14F-4D97-AF65-F5344CB8AC3E}">
        <p14:creationId xmlns:p14="http://schemas.microsoft.com/office/powerpoint/2010/main" val="1508354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COS B  </a:t>
            </a:r>
            <a:r>
              <a:rPr lang="fr-FR" b="1" dirty="0" smtClean="0"/>
              <a:t>1975-1982</a:t>
            </a:r>
            <a:r>
              <a:rPr lang="fr-FR" b="1" dirty="0"/>
              <a:t/>
            </a:r>
            <a:br>
              <a:rPr lang="fr-FR" b="1" dirty="0"/>
            </a:br>
            <a:r>
              <a:rPr lang="fr-FR" b="1" dirty="0" smtClean="0"/>
              <a:t>(Jacques </a:t>
            </a:r>
            <a:r>
              <a:rPr lang="fr-FR" b="1" dirty="0"/>
              <a:t>P</a:t>
            </a:r>
            <a:r>
              <a:rPr lang="fr-FR" b="1" dirty="0" smtClean="0"/>
              <a:t>aul)</a:t>
            </a:r>
            <a:endParaRPr lang="fr-FR" b="1"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7837" y="2348880"/>
            <a:ext cx="4465392" cy="3528392"/>
          </a:xfrm>
        </p:spPr>
      </p:pic>
    </p:spTree>
    <p:extLst>
      <p:ext uri="{BB962C8B-B14F-4D97-AF65-F5344CB8AC3E}">
        <p14:creationId xmlns:p14="http://schemas.microsoft.com/office/powerpoint/2010/main" val="1884030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131094"/>
            <a:ext cx="4182247" cy="2069934"/>
          </a:xfrm>
        </p:spPr>
        <p:txBody>
          <a:bodyPr>
            <a:noAutofit/>
          </a:bodyPr>
          <a:lstStyle/>
          <a:p>
            <a:r>
              <a:rPr lang="fr-FR" sz="2000" b="1" dirty="0" smtClean="0"/>
              <a:t>Mesure de la composition</a:t>
            </a:r>
            <a:br>
              <a:rPr lang="fr-FR" sz="2000" b="1" dirty="0" smtClean="0"/>
            </a:br>
            <a:r>
              <a:rPr lang="fr-FR" sz="2000" b="1" dirty="0" smtClean="0"/>
              <a:t> élémentaire des rayons cosmiques</a:t>
            </a:r>
            <a:br>
              <a:rPr lang="fr-FR" sz="2000" b="1" dirty="0" smtClean="0"/>
            </a:br>
            <a:r>
              <a:rPr lang="fr-FR" sz="2000" b="1" dirty="0" smtClean="0"/>
              <a:t>PI Lydie Koch-</a:t>
            </a:r>
            <a:r>
              <a:rPr lang="fr-FR" sz="2000" b="1" dirty="0" err="1" smtClean="0"/>
              <a:t>Miramond</a:t>
            </a:r>
            <a:r>
              <a:rPr lang="fr-FR" sz="2000" b="1" dirty="0" smtClean="0"/>
              <a:t/>
            </a:r>
            <a:br>
              <a:rPr lang="fr-FR" sz="2000" b="1" dirty="0" smtClean="0"/>
            </a:br>
            <a:r>
              <a:rPr lang="fr-FR" sz="2000" b="1" dirty="0"/>
              <a:t/>
            </a:r>
            <a:br>
              <a:rPr lang="fr-FR" sz="2000" b="1" dirty="0"/>
            </a:br>
            <a:endParaRPr lang="fr-FR" sz="2000" b="1"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6401" y="3473269"/>
            <a:ext cx="2286313" cy="2906721"/>
          </a:xfr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783" y="2039293"/>
            <a:ext cx="3766967" cy="5143500"/>
          </a:xfrm>
          <a:prstGeom prst="rect">
            <a:avLst/>
          </a:prstGeom>
        </p:spPr>
      </p:pic>
      <p:sp>
        <p:nvSpPr>
          <p:cNvPr id="3" name="ZoneTexte 2"/>
          <p:cNvSpPr txBox="1"/>
          <p:nvPr/>
        </p:nvSpPr>
        <p:spPr>
          <a:xfrm>
            <a:off x="3838575" y="123825"/>
            <a:ext cx="3667125" cy="646331"/>
          </a:xfrm>
          <a:prstGeom prst="rect">
            <a:avLst/>
          </a:prstGeom>
          <a:noFill/>
        </p:spPr>
        <p:txBody>
          <a:bodyPr wrap="square" rtlCol="0">
            <a:spAutoFit/>
          </a:bodyPr>
          <a:lstStyle/>
          <a:p>
            <a:r>
              <a:rPr lang="fr-FR" b="1" dirty="0" smtClean="0"/>
              <a:t>HEAO-C3</a:t>
            </a:r>
            <a:r>
              <a:rPr lang="fr-FR" b="1" dirty="0"/>
              <a:t/>
            </a:r>
            <a:br>
              <a:rPr lang="fr-FR" b="1" dirty="0"/>
            </a:br>
            <a:r>
              <a:rPr lang="fr-FR" b="1" dirty="0"/>
              <a:t>1979-1981</a:t>
            </a:r>
            <a:endParaRPr lang="fr-FR" dirty="0"/>
          </a:p>
        </p:txBody>
      </p:sp>
    </p:spTree>
    <p:extLst>
      <p:ext uri="{BB962C8B-B14F-4D97-AF65-F5344CB8AC3E}">
        <p14:creationId xmlns:p14="http://schemas.microsoft.com/office/powerpoint/2010/main" val="1396917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2"/>
          <p:cNvSpPr txBox="1">
            <a:spLocks noChangeArrowheads="1"/>
          </p:cNvSpPr>
          <p:nvPr/>
        </p:nvSpPr>
        <p:spPr bwMode="auto">
          <a:xfrm>
            <a:off x="431800" y="5181600"/>
            <a:ext cx="82772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fr-FR" sz="2000" b="0" i="0" u="none" strike="noStrike" kern="1200" cap="none" spc="0" normalizeH="0" baseline="0" noProof="0" smtClean="0">
                <a:ln>
                  <a:noFill/>
                </a:ln>
                <a:solidFill>
                  <a:srgbClr val="FFFF00"/>
                </a:solidFill>
                <a:effectLst/>
                <a:uLnTx/>
                <a:uFillTx/>
                <a:latin typeface="Arial" panose="020B0604020202020204" pitchFamily="34" charset="0"/>
                <a:ea typeface="+mn-ea"/>
                <a:cs typeface="+mn-cs"/>
              </a:rPr>
              <a:t> </a:t>
            </a:r>
            <a:r>
              <a:rPr kumimoji="0" lang="en-US" altLang="fr-FR" sz="2000" b="0" i="0" u="none" strike="noStrike" kern="1200" cap="none" spc="0" normalizeH="0" baseline="0" noProof="0" smtClean="0">
                <a:ln>
                  <a:noFill/>
                </a:ln>
                <a:solidFill>
                  <a:srgbClr val="E5FFFF"/>
                </a:solidFill>
                <a:effectLst/>
                <a:uLnTx/>
                <a:uFillTx/>
                <a:latin typeface="Arial" panose="020B0604020202020204" pitchFamily="34" charset="0"/>
                <a:ea typeface="+mn-ea"/>
                <a:cs typeface="+mn-cs"/>
              </a:rPr>
              <a:t>First space coded mask gamma-ray telescope to operate in space</a:t>
            </a:r>
            <a:endParaRPr kumimoji="0" lang="fr-FR" altLang="fr-FR" sz="2000" b="0" i="0" u="none" strike="noStrike" kern="1200" cap="none" spc="0" normalizeH="0" baseline="0" noProof="0" smtClean="0">
              <a:ln>
                <a:noFill/>
              </a:ln>
              <a:solidFill>
                <a:srgbClr val="E5FFFF"/>
              </a:solidFill>
              <a:effectLst/>
              <a:uLnTx/>
              <a:uFillTx/>
              <a:latin typeface="Arial" panose="020B0604020202020204" pitchFamily="34" charset="0"/>
              <a:ea typeface="+mn-ea"/>
              <a:cs typeface="+mn-cs"/>
            </a:endParaRPr>
          </a:p>
        </p:txBody>
      </p:sp>
      <p:grpSp>
        <p:nvGrpSpPr>
          <p:cNvPr id="2" name="Group 15"/>
          <p:cNvGrpSpPr>
            <a:grpSpLocks/>
          </p:cNvGrpSpPr>
          <p:nvPr/>
        </p:nvGrpSpPr>
        <p:grpSpPr bwMode="auto">
          <a:xfrm>
            <a:off x="1690688" y="1079500"/>
            <a:ext cx="5759450" cy="3959225"/>
            <a:chOff x="1065" y="680"/>
            <a:chExt cx="3628" cy="2494"/>
          </a:xfrm>
        </p:grpSpPr>
        <p:pic>
          <p:nvPicPr>
            <p:cNvPr id="57355" name="Picture 9" descr="Sigma (masque) à Baïkonour"/>
            <p:cNvPicPr>
              <a:picLocks noChangeAspect="1" noChangeArrowheads="1"/>
            </p:cNvPicPr>
            <p:nvPr/>
          </p:nvPicPr>
          <p:blipFill>
            <a:blip r:embed="rId3">
              <a:extLst>
                <a:ext uri="{28A0092B-C50C-407E-A947-70E740481C1C}">
                  <a14:useLocalDpi xmlns:a14="http://schemas.microsoft.com/office/drawing/2010/main" val="0"/>
                </a:ext>
              </a:extLst>
            </a:blip>
            <a:srcRect l="1668" t="9470" r="417"/>
            <a:stretch>
              <a:fillRect/>
            </a:stretch>
          </p:blipFill>
          <p:spPr bwMode="auto">
            <a:xfrm>
              <a:off x="1066" y="680"/>
              <a:ext cx="3627" cy="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Rectangle 10"/>
            <p:cNvSpPr>
              <a:spLocks noChangeArrowheads="1"/>
            </p:cNvSpPr>
            <p:nvPr/>
          </p:nvSpPr>
          <p:spPr bwMode="auto">
            <a:xfrm>
              <a:off x="1065" y="680"/>
              <a:ext cx="3627" cy="2494"/>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405515" name="Text Box 11"/>
          <p:cNvSpPr txBox="1">
            <a:spLocks noChangeArrowheads="1"/>
          </p:cNvSpPr>
          <p:nvPr/>
        </p:nvSpPr>
        <p:spPr bwMode="auto">
          <a:xfrm>
            <a:off x="431800" y="5900738"/>
            <a:ext cx="8277225" cy="323850"/>
          </a:xfrm>
          <a:prstGeom prst="rect">
            <a:avLst/>
          </a:prstGeom>
          <a:noFill/>
          <a:ln>
            <a:noFill/>
          </a:ln>
          <a:effectLs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n-ea"/>
                <a:cs typeface="+mn-cs"/>
              </a:rPr>
              <a:t>Paul et al., Adv. in Sp. Res</a:t>
            </a:r>
            <a:r>
              <a:rPr kumimoji="0" lang="en-US" sz="2000" b="0" i="0" u="none" strike="noStrike" kern="1200" cap="none" spc="0" normalizeH="0" baseline="0" noProof="0">
                <a:ln>
                  <a:noFill/>
                </a:ln>
                <a:solidFill>
                  <a:srgbClr val="FFFF66"/>
                </a:solidFill>
                <a:effectLst>
                  <a:outerShdw blurRad="38100" dist="38100" dir="2700000" algn="tl">
                    <a:srgbClr val="000000"/>
                  </a:outerShdw>
                </a:effectLst>
                <a:uLnTx/>
                <a:uFillTx/>
                <a:latin typeface="Arial" panose="020B0604020202020204" pitchFamily="34" charset="0"/>
                <a:ea typeface="+mn-ea"/>
                <a:cs typeface="+mn-cs"/>
              </a:rPr>
              <a:t>. 11, (8)289</a:t>
            </a:r>
            <a:r>
              <a:rPr kumimoji="0" lang="en-US" sz="2000" b="0" i="0" u="none" strike="noStrike" kern="1200" cap="none" spc="0" normalizeH="0" baseline="0" noProof="0">
                <a:ln>
                  <a:noFill/>
                </a:ln>
                <a:solidFill>
                  <a:srgbClr val="FFFF66"/>
                </a:solidFill>
                <a:effectLst/>
                <a:uLnTx/>
                <a:uFillTx/>
                <a:latin typeface="Arial" panose="020B0604020202020204" pitchFamily="34" charset="0"/>
                <a:ea typeface="+mn-ea"/>
                <a:cs typeface="+mn-cs"/>
              </a:rPr>
              <a:t>, 1991</a:t>
            </a:r>
          </a:p>
        </p:txBody>
      </p:sp>
      <p:sp>
        <p:nvSpPr>
          <p:cNvPr id="405516" name="Text Box 12"/>
          <p:cNvSpPr txBox="1">
            <a:spLocks noChangeArrowheads="1"/>
          </p:cNvSpPr>
          <p:nvPr/>
        </p:nvSpPr>
        <p:spPr bwMode="auto">
          <a:xfrm>
            <a:off x="2514600" y="358775"/>
            <a:ext cx="6194425" cy="431800"/>
          </a:xfrm>
          <a:prstGeom prst="rect">
            <a:avLst/>
          </a:prstGeom>
          <a:noFill/>
          <a:ln>
            <a:noFill/>
          </a:ln>
          <a:effectLs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FFCC00"/>
                </a:solidFill>
                <a:effectLst>
                  <a:outerShdw blurRad="38100" dist="38100" dir="2700000" algn="tl">
                    <a:srgbClr val="000000"/>
                  </a:outerShdw>
                </a:effectLst>
                <a:uLnTx/>
                <a:uFillTx/>
                <a:latin typeface="Arial" panose="020B0604020202020204" pitchFamily="34" charset="0"/>
                <a:ea typeface="+mn-ea"/>
                <a:cs typeface="Times New Roman" pitchFamily="18" charset="0"/>
              </a:rPr>
              <a:t>Sigma</a:t>
            </a:r>
            <a:r>
              <a:rPr lang="en-US" sz="3200" dirty="0">
                <a:solidFill>
                  <a:srgbClr val="FFCC00"/>
                </a:solidFill>
                <a:effectLst>
                  <a:outerShdw blurRad="38100" dist="38100" dir="2700000" algn="tl">
                    <a:srgbClr val="000000"/>
                  </a:outerShdw>
                </a:effectLst>
                <a:latin typeface="Arial" panose="020B0604020202020204" pitchFamily="34" charset="0"/>
                <a:cs typeface="Times New Roman" pitchFamily="18" charset="0"/>
              </a:rPr>
              <a:t> </a:t>
            </a:r>
            <a:r>
              <a:rPr lang="en-US" sz="3200" dirty="0" smtClean="0">
                <a:solidFill>
                  <a:srgbClr val="FFCC00"/>
                </a:solidFill>
                <a:effectLst>
                  <a:outerShdw blurRad="38100" dist="38100" dir="2700000" algn="tl">
                    <a:srgbClr val="000000"/>
                  </a:outerShdw>
                </a:effectLst>
                <a:latin typeface="Arial" panose="020B0604020202020204" pitchFamily="34" charset="0"/>
                <a:cs typeface="Times New Roman" pitchFamily="18" charset="0"/>
              </a:rPr>
              <a:t>1990-2000</a:t>
            </a:r>
            <a:endParaRPr kumimoji="0" lang="en-US" sz="3200" b="0" i="0" u="none" strike="noStrike" kern="1200" cap="none" spc="0" normalizeH="0" baseline="0" noProof="0" dirty="0">
              <a:ln>
                <a:noFill/>
              </a:ln>
              <a:solidFill>
                <a:srgbClr val="FFCC00"/>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05518" name="Text Box 14"/>
          <p:cNvSpPr txBox="1">
            <a:spLocks noChangeArrowheads="1"/>
          </p:cNvSpPr>
          <p:nvPr/>
        </p:nvSpPr>
        <p:spPr bwMode="auto">
          <a:xfrm>
            <a:off x="431800" y="5541963"/>
            <a:ext cx="82772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fr-FR" sz="2000" b="0" i="0" u="none" strike="noStrike" kern="1200" cap="none" spc="0" normalizeH="0" baseline="0" noProof="0" smtClean="0">
                <a:ln>
                  <a:noFill/>
                </a:ln>
                <a:solidFill>
                  <a:srgbClr val="E5FFFF"/>
                </a:solidFill>
                <a:effectLst/>
                <a:uLnTx/>
                <a:uFillTx/>
                <a:latin typeface="Arial" panose="020B0604020202020204" pitchFamily="34" charset="0"/>
                <a:ea typeface="+mn-ea"/>
                <a:cs typeface="+mn-cs"/>
              </a:rPr>
              <a:t>Energy band: 35 keV to 1.3 MeV; angular resolution: 13 arc minutes</a:t>
            </a:r>
            <a:endParaRPr kumimoji="0" lang="fr-FR" altLang="fr-FR" sz="2000" b="0" i="0" u="none" strike="noStrike" kern="1200" cap="none" spc="0" normalizeH="0" baseline="0" noProof="0" smtClean="0">
              <a:ln>
                <a:noFill/>
              </a:ln>
              <a:solidFill>
                <a:srgbClr val="E5FFFF"/>
              </a:solidFill>
              <a:effectLst/>
              <a:uLnTx/>
              <a:uFillTx/>
              <a:latin typeface="Arial" panose="020B0604020202020204" pitchFamily="34" charset="0"/>
              <a:ea typeface="+mn-ea"/>
              <a:cs typeface="+mn-cs"/>
            </a:endParaRPr>
          </a:p>
        </p:txBody>
      </p:sp>
      <p:grpSp>
        <p:nvGrpSpPr>
          <p:cNvPr id="57351" name="Group 24"/>
          <p:cNvGrpSpPr>
            <a:grpSpLocks/>
          </p:cNvGrpSpPr>
          <p:nvPr/>
        </p:nvGrpSpPr>
        <p:grpSpPr bwMode="auto">
          <a:xfrm>
            <a:off x="34925" y="6621463"/>
            <a:ext cx="9069388" cy="215900"/>
            <a:chOff x="22" y="4171"/>
            <a:chExt cx="5713" cy="136"/>
          </a:xfrm>
        </p:grpSpPr>
        <p:sp>
          <p:nvSpPr>
            <p:cNvPr id="57352" name="Text Box 25"/>
            <p:cNvSpPr txBox="1">
              <a:spLocks noChangeArrowheads="1"/>
            </p:cNvSpPr>
            <p:nvPr/>
          </p:nvSpPr>
          <p:spPr bwMode="auto">
            <a:xfrm>
              <a:off x="22" y="4171"/>
              <a:ext cx="9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Jacques Paul</a:t>
              </a:r>
            </a:p>
          </p:txBody>
        </p:sp>
        <p:sp>
          <p:nvSpPr>
            <p:cNvPr id="57353" name="Text Box 26"/>
            <p:cNvSpPr txBox="1">
              <a:spLocks noChangeArrowheads="1"/>
            </p:cNvSpPr>
            <p:nvPr/>
          </p:nvSpPr>
          <p:spPr bwMode="auto">
            <a:xfrm>
              <a:off x="4828" y="4171"/>
              <a:ext cx="9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Slide </a:t>
              </a:r>
              <a:fld id="{5AF67DB2-FAAC-4263-BCC1-3762E5BC5303}" type="slidenum">
                <a:rPr kumimoji="0" lang="en-US"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15</a:t>
              </a:fld>
              <a:endParaRPr kumimoji="0" lang="en-US"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57354" name="Text Box 27"/>
            <p:cNvSpPr txBox="1">
              <a:spLocks noChangeArrowheads="1"/>
            </p:cNvSpPr>
            <p:nvPr/>
          </p:nvSpPr>
          <p:spPr bwMode="auto">
            <a:xfrm>
              <a:off x="1065" y="4171"/>
              <a:ext cx="362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t>Hunt for Black Holes  – RADECS 2007 – Deauville – 12 September 2007</a:t>
              </a:r>
            </a:p>
          </p:txBody>
        </p:sp>
      </p:grpSp>
    </p:spTree>
    <p:extLst>
      <p:ext uri="{BB962C8B-B14F-4D97-AF65-F5344CB8AC3E}">
        <p14:creationId xmlns:p14="http://schemas.microsoft.com/office/powerpoint/2010/main" val="39952103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05506"/>
                                        </p:tgtEl>
                                        <p:attrNameLst>
                                          <p:attrName>style.visibility</p:attrName>
                                        </p:attrNameLst>
                                      </p:cBhvr>
                                      <p:to>
                                        <p:strVal val="visible"/>
                                      </p:to>
                                    </p:set>
                                    <p:animEffect transition="in" filter="fade">
                                      <p:cBhvr>
                                        <p:cTn id="10" dur="1000"/>
                                        <p:tgtEl>
                                          <p:spTgt spid="40550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05518"/>
                                        </p:tgtEl>
                                        <p:attrNameLst>
                                          <p:attrName>style.visibility</p:attrName>
                                        </p:attrNameLst>
                                      </p:cBhvr>
                                      <p:to>
                                        <p:strVal val="visible"/>
                                      </p:to>
                                    </p:set>
                                    <p:animEffect transition="in" filter="fade">
                                      <p:cBhvr>
                                        <p:cTn id="13" dur="1000"/>
                                        <p:tgtEl>
                                          <p:spTgt spid="40551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05515"/>
                                        </p:tgtEl>
                                        <p:attrNameLst>
                                          <p:attrName>style.visibility</p:attrName>
                                        </p:attrNameLst>
                                      </p:cBhvr>
                                      <p:to>
                                        <p:strVal val="visible"/>
                                      </p:to>
                                    </p:set>
                                    <p:animEffect transition="in" filter="fade">
                                      <p:cBhvr>
                                        <p:cTn id="16" dur="1000"/>
                                        <p:tgtEl>
                                          <p:spTgt spid="405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p:bldP spid="405515" grpId="0"/>
      <p:bldP spid="4055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XMM-Newton 1999 </a:t>
            </a:r>
            <a:endParaRPr lang="fr-FR" dirty="0"/>
          </a:p>
        </p:txBody>
      </p:sp>
      <p:sp>
        <p:nvSpPr>
          <p:cNvPr id="4" name="Espace réservé du numéro de diapositive 3"/>
          <p:cNvSpPr>
            <a:spLocks noGrp="1"/>
          </p:cNvSpPr>
          <p:nvPr>
            <p:ph type="sldNum" sz="quarter" idx="12"/>
          </p:nvPr>
        </p:nvSpPr>
        <p:spPr/>
        <p:txBody>
          <a:bodyPr/>
          <a:lstStyle/>
          <a:p>
            <a:fld id="{CAC6A8BF-4E50-E046-8A02-97635BFBC15C}" type="slidenum">
              <a:rPr lang="en-GB" smtClean="0"/>
              <a:t>16</a:t>
            </a:fld>
            <a:endParaRPr lang="en-GB"/>
          </a:p>
        </p:txBody>
      </p:sp>
      <p:pic>
        <p:nvPicPr>
          <p:cNvPr id="9" name="Espace réservé du contenu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247775" y="1189831"/>
            <a:ext cx="3172512" cy="232489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299" y="4048125"/>
            <a:ext cx="4960023" cy="2306637"/>
          </a:xfrm>
          <a:prstGeom prst="rect">
            <a:avLst/>
          </a:prstGeom>
        </p:spPr>
      </p:pic>
    </p:spTree>
    <p:extLst>
      <p:ext uri="{BB962C8B-B14F-4D97-AF65-F5344CB8AC3E}">
        <p14:creationId xmlns:p14="http://schemas.microsoft.com/office/powerpoint/2010/main" val="182988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838200" y="228600"/>
            <a:ext cx="7467600" cy="334963"/>
          </a:xfrm>
          <a:noFill/>
        </p:spPr>
        <p:txBody>
          <a:bodyPr/>
          <a:lstStyle/>
          <a:p>
            <a:pPr eaLnBrk="1" hangingPunct="1"/>
            <a:r>
              <a:rPr lang="en-GB" altLang="fr-FR" sz="4000" b="1" smtClean="0">
                <a:solidFill>
                  <a:srgbClr val="FFFF00"/>
                </a:solidFill>
              </a:rPr>
              <a:t>INTEGRAL (        2002 - …)</a:t>
            </a:r>
          </a:p>
        </p:txBody>
      </p:sp>
      <p:pic>
        <p:nvPicPr>
          <p:cNvPr id="59395" name="Picture 3" descr="15_instruments"/>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14465" t="18468" r="32048" b="16234"/>
          <a:stretch>
            <a:fillRect/>
          </a:stretch>
        </p:blipFill>
        <p:spPr>
          <a:xfrm>
            <a:off x="179388" y="836613"/>
            <a:ext cx="4105275" cy="5472112"/>
          </a:xfrm>
          <a:noFill/>
        </p:spPr>
      </p:pic>
      <p:graphicFrame>
        <p:nvGraphicFramePr>
          <p:cNvPr id="59396" name="Object 4"/>
          <p:cNvGraphicFramePr>
            <a:graphicFrameLocks noGrp="1" noChangeAspect="1"/>
          </p:cNvGraphicFramePr>
          <p:nvPr>
            <p:ph sz="quarter" idx="2"/>
          </p:nvPr>
        </p:nvGraphicFramePr>
        <p:xfrm>
          <a:off x="4343400" y="201613"/>
          <a:ext cx="990600" cy="476250"/>
        </p:xfrm>
        <a:graphic>
          <a:graphicData uri="http://schemas.openxmlformats.org/presentationml/2006/ole">
            <mc:AlternateContent xmlns:mc="http://schemas.openxmlformats.org/markup-compatibility/2006">
              <mc:Choice xmlns:v="urn:schemas-microsoft-com:vml" Requires="v">
                <p:oleObj spid="_x0000_s2072" name="Image bitmap" r:id="rId5" imgW="2523810" imgH="762106" progId="Paint.Picture">
                  <p:embed/>
                </p:oleObj>
              </mc:Choice>
              <mc:Fallback>
                <p:oleObj name="Image bitmap" r:id="rId5" imgW="2523810" imgH="762106" progId="Paint.Picture">
                  <p:embed/>
                  <p:pic>
                    <p:nvPicPr>
                      <p:cNvPr id="59396" name="Object 4"/>
                      <p:cNvPicPr>
                        <a:picLocks noChangeAspect="1" noChangeArrowheads="1"/>
                      </p:cNvPicPr>
                      <p:nvPr/>
                    </p:nvPicPr>
                    <p:blipFill>
                      <a:blip r:embed="rId6">
                        <a:extLst>
                          <a:ext uri="{28A0092B-C50C-407E-A947-70E740481C1C}">
                            <a14:useLocalDpi xmlns:a14="http://schemas.microsoft.com/office/drawing/2010/main" val="0"/>
                          </a:ext>
                        </a:extLst>
                      </a:blip>
                      <a:srcRect l="56667" t="12291" b="12083"/>
                      <a:stretch>
                        <a:fillRect/>
                      </a:stretch>
                    </p:blipFill>
                    <p:spPr bwMode="auto">
                      <a:xfrm>
                        <a:off x="4343400" y="201613"/>
                        <a:ext cx="990600" cy="476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7" name="Text Box 5"/>
          <p:cNvSpPr txBox="1">
            <a:spLocks noChangeArrowheads="1"/>
          </p:cNvSpPr>
          <p:nvPr/>
        </p:nvSpPr>
        <p:spPr bwMode="auto">
          <a:xfrm>
            <a:off x="5410200" y="908050"/>
            <a:ext cx="36925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4" tIns="45379" rIns="90754" bIns="4537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fr-FR" sz="2000" b="1">
                <a:solidFill>
                  <a:schemeClr val="bg1"/>
                </a:solidFill>
                <a:ea typeface="ＭＳ Ｐゴシック" panose="020B0600070205080204" pitchFamily="34" charset="-128"/>
              </a:rPr>
              <a:t>IBIS: The Imager</a:t>
            </a:r>
          </a:p>
          <a:p>
            <a:endParaRPr lang="en-GB" altLang="fr-FR" sz="2000" b="1">
              <a:solidFill>
                <a:schemeClr val="bg1"/>
              </a:solidFill>
              <a:ea typeface="ＭＳ Ｐゴシック" panose="020B0600070205080204" pitchFamily="34" charset="-128"/>
            </a:endParaRPr>
          </a:p>
          <a:p>
            <a:r>
              <a:rPr lang="en-GB" altLang="fr-FR" sz="2000" b="1">
                <a:solidFill>
                  <a:schemeClr val="bg1"/>
                </a:solidFill>
                <a:ea typeface="ＭＳ Ｐゴシック" panose="020B0600070205080204" pitchFamily="34" charset="-128"/>
              </a:rPr>
              <a:t>ISGRI: 15 keV – 1 MeV camera (CdTe)</a:t>
            </a:r>
          </a:p>
          <a:p>
            <a:endParaRPr lang="en-GB" altLang="fr-FR" sz="2000" b="1">
              <a:solidFill>
                <a:schemeClr val="bg1"/>
              </a:solidFill>
              <a:ea typeface="ＭＳ Ｐゴシック" panose="020B0600070205080204" pitchFamily="34" charset="-128"/>
            </a:endParaRPr>
          </a:p>
          <a:p>
            <a:pPr>
              <a:buFontTx/>
              <a:buChar char="•"/>
            </a:pPr>
            <a:r>
              <a:rPr lang="fr-FR" altLang="fr-FR" sz="2000" b="1">
                <a:solidFill>
                  <a:schemeClr val="bg1"/>
                </a:solidFill>
                <a:ea typeface="ＭＳ Ｐゴシック" panose="020B0600070205080204" pitchFamily="34" charset="-128"/>
              </a:rPr>
              <a:t> </a:t>
            </a:r>
            <a:r>
              <a:rPr lang="el-GR" altLang="fr-FR" b="1">
                <a:solidFill>
                  <a:schemeClr val="bg1"/>
                </a:solidFill>
                <a:ea typeface="ＭＳ Ｐゴシック" panose="020B0600070205080204" pitchFamily="34" charset="-128"/>
              </a:rPr>
              <a:t>Δ</a:t>
            </a:r>
            <a:r>
              <a:rPr lang="fr-FR" altLang="fr-FR" b="1">
                <a:solidFill>
                  <a:schemeClr val="bg1"/>
                </a:solidFill>
                <a:ea typeface="ＭＳ Ｐゴシック" panose="020B0600070205080204" pitchFamily="34" charset="-128"/>
              </a:rPr>
              <a:t>E/E (FWHM)</a:t>
            </a:r>
            <a:r>
              <a:rPr lang="en-GB" altLang="fr-FR" b="1">
                <a:solidFill>
                  <a:schemeClr val="bg1"/>
                </a:solidFill>
                <a:ea typeface="ＭＳ Ｐゴシック" panose="020B0600070205080204" pitchFamily="34" charset="-128"/>
              </a:rPr>
              <a:t>: ~ 5-10%</a:t>
            </a:r>
          </a:p>
          <a:p>
            <a:pPr>
              <a:buFontTx/>
              <a:buChar char="•"/>
            </a:pPr>
            <a:r>
              <a:rPr lang="en-GB" altLang="fr-FR" b="1">
                <a:solidFill>
                  <a:schemeClr val="bg1"/>
                </a:solidFill>
                <a:ea typeface="ＭＳ Ｐゴシック" panose="020B0600070205080204" pitchFamily="34" charset="-128"/>
              </a:rPr>
              <a:t> Sensitivity: 1 milliCrab</a:t>
            </a:r>
          </a:p>
          <a:p>
            <a:pPr>
              <a:buFontTx/>
              <a:buChar char="•"/>
            </a:pPr>
            <a:r>
              <a:rPr lang="en-GB" altLang="fr-FR" b="1">
                <a:solidFill>
                  <a:schemeClr val="bg1"/>
                </a:solidFill>
                <a:ea typeface="ＭＳ Ｐゴシック" panose="020B0600070205080204" pitchFamily="34" charset="-128"/>
              </a:rPr>
              <a:t> Field of view: 19° x 19°</a:t>
            </a:r>
          </a:p>
          <a:p>
            <a:pPr>
              <a:buFontTx/>
              <a:buChar char="•"/>
            </a:pPr>
            <a:r>
              <a:rPr lang="en-GB" altLang="fr-FR" b="1">
                <a:solidFill>
                  <a:schemeClr val="bg1"/>
                </a:solidFill>
                <a:ea typeface="ＭＳ Ｐゴシック" panose="020B0600070205080204" pitchFamily="34" charset="-128"/>
              </a:rPr>
              <a:t> Resolution: 12’</a:t>
            </a:r>
          </a:p>
          <a:p>
            <a:endParaRPr lang="en-GB" altLang="fr-FR" b="1">
              <a:solidFill>
                <a:schemeClr val="bg1"/>
              </a:solidFill>
              <a:ea typeface="ＭＳ Ｐゴシック" panose="020B0600070205080204" pitchFamily="34" charset="-128"/>
            </a:endParaRPr>
          </a:p>
          <a:p>
            <a:endParaRPr lang="en-GB" altLang="fr-FR" sz="2400">
              <a:solidFill>
                <a:schemeClr val="accent2"/>
              </a:solidFill>
              <a:ea typeface="ＭＳ Ｐゴシック" panose="020B0600070205080204" pitchFamily="34" charset="-128"/>
            </a:endParaRPr>
          </a:p>
        </p:txBody>
      </p:sp>
      <p:sp>
        <p:nvSpPr>
          <p:cNvPr id="59398" name="Text Box 6"/>
          <p:cNvSpPr txBox="1">
            <a:spLocks noChangeArrowheads="1"/>
          </p:cNvSpPr>
          <p:nvPr/>
        </p:nvSpPr>
        <p:spPr bwMode="auto">
          <a:xfrm>
            <a:off x="5410200" y="4149725"/>
            <a:ext cx="36925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4" tIns="45379" rIns="90754" bIns="45379">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fr-FR" sz="2000" b="1">
                <a:solidFill>
                  <a:schemeClr val="bg1"/>
                </a:solidFill>
                <a:ea typeface="ＭＳ Ｐゴシック" panose="020B0600070205080204" pitchFamily="34" charset="-128"/>
              </a:rPr>
              <a:t>SPI: The spectrometer </a:t>
            </a:r>
          </a:p>
          <a:p>
            <a:r>
              <a:rPr lang="en-GB" altLang="fr-FR" sz="2000" b="1">
                <a:solidFill>
                  <a:schemeClr val="bg1"/>
                </a:solidFill>
                <a:ea typeface="ＭＳ Ｐゴシック" panose="020B0600070205080204" pitchFamily="34" charset="-128"/>
              </a:rPr>
              <a:t>(cooled Ge)</a:t>
            </a:r>
          </a:p>
          <a:p>
            <a:endParaRPr lang="en-GB" altLang="fr-FR" sz="2000" b="1">
              <a:solidFill>
                <a:schemeClr val="bg1"/>
              </a:solidFill>
              <a:ea typeface="ＭＳ Ｐゴシック" panose="020B0600070205080204" pitchFamily="34" charset="-128"/>
            </a:endParaRPr>
          </a:p>
          <a:p>
            <a:pPr>
              <a:buFontTx/>
              <a:buChar char="•"/>
            </a:pPr>
            <a:r>
              <a:rPr lang="en-GB" altLang="fr-FR" b="1">
                <a:solidFill>
                  <a:schemeClr val="bg1"/>
                </a:solidFill>
                <a:ea typeface="ＭＳ Ｐゴシック" panose="020B0600070205080204" pitchFamily="34" charset="-128"/>
              </a:rPr>
              <a:t> 20 keV – 8 MeV </a:t>
            </a:r>
          </a:p>
          <a:p>
            <a:pPr>
              <a:buFontTx/>
              <a:buChar char="•"/>
            </a:pPr>
            <a:r>
              <a:rPr lang="fr-FR" altLang="fr-FR" b="1">
                <a:solidFill>
                  <a:schemeClr val="bg1"/>
                </a:solidFill>
                <a:ea typeface="ＭＳ Ｐゴシック" panose="020B0600070205080204" pitchFamily="34" charset="-128"/>
              </a:rPr>
              <a:t> </a:t>
            </a:r>
            <a:r>
              <a:rPr lang="el-GR" altLang="fr-FR" b="1">
                <a:solidFill>
                  <a:schemeClr val="bg1"/>
                </a:solidFill>
                <a:ea typeface="ＭＳ Ｐゴシック" panose="020B0600070205080204" pitchFamily="34" charset="-128"/>
              </a:rPr>
              <a:t>Δ</a:t>
            </a:r>
            <a:r>
              <a:rPr lang="fr-FR" altLang="fr-FR" b="1">
                <a:solidFill>
                  <a:schemeClr val="bg1"/>
                </a:solidFill>
                <a:ea typeface="ＭＳ Ｐゴシック" panose="020B0600070205080204" pitchFamily="34" charset="-128"/>
              </a:rPr>
              <a:t>E/E (FWHM)</a:t>
            </a:r>
            <a:r>
              <a:rPr lang="en-GB" altLang="fr-FR" b="1">
                <a:solidFill>
                  <a:schemeClr val="bg1"/>
                </a:solidFill>
                <a:ea typeface="ＭＳ Ｐゴシック" panose="020B0600070205080204" pitchFamily="34" charset="-128"/>
              </a:rPr>
              <a:t>: ~ 2 keV</a:t>
            </a:r>
          </a:p>
          <a:p>
            <a:pPr>
              <a:buFontTx/>
              <a:buChar char="•"/>
            </a:pPr>
            <a:r>
              <a:rPr lang="en-GB" altLang="fr-FR" b="1">
                <a:solidFill>
                  <a:schemeClr val="bg1"/>
                </a:solidFill>
                <a:ea typeface="ＭＳ Ｐゴシック" panose="020B0600070205080204" pitchFamily="34" charset="-128"/>
              </a:rPr>
              <a:t> Sensitivity: 3 milliCrab</a:t>
            </a:r>
          </a:p>
          <a:p>
            <a:pPr>
              <a:buFontTx/>
              <a:buChar char="•"/>
            </a:pPr>
            <a:r>
              <a:rPr lang="en-GB" altLang="fr-FR" b="1">
                <a:solidFill>
                  <a:schemeClr val="bg1"/>
                </a:solidFill>
                <a:ea typeface="ＭＳ Ｐゴシック" panose="020B0600070205080204" pitchFamily="34" charset="-128"/>
              </a:rPr>
              <a:t> Field of view</a:t>
            </a:r>
            <a:r>
              <a:rPr lang="en-GB" altLang="fr-FR">
                <a:solidFill>
                  <a:schemeClr val="bg1"/>
                </a:solidFill>
                <a:ea typeface="ＭＳ Ｐゴシック" panose="020B0600070205080204" pitchFamily="34" charset="-128"/>
              </a:rPr>
              <a:t> </a:t>
            </a:r>
            <a:r>
              <a:rPr lang="en-GB" altLang="fr-FR" b="1">
                <a:solidFill>
                  <a:schemeClr val="bg1"/>
                </a:solidFill>
                <a:ea typeface="ＭＳ Ｐゴシック" panose="020B0600070205080204" pitchFamily="34" charset="-128"/>
              </a:rPr>
              <a:t>: 24° (diameter)</a:t>
            </a:r>
          </a:p>
          <a:p>
            <a:pPr>
              <a:buFontTx/>
              <a:buChar char="•"/>
            </a:pPr>
            <a:r>
              <a:rPr lang="en-GB" altLang="fr-FR" b="1">
                <a:solidFill>
                  <a:schemeClr val="bg1"/>
                </a:solidFill>
                <a:ea typeface="ＭＳ Ｐゴシック" panose="020B0600070205080204" pitchFamily="34" charset="-128"/>
              </a:rPr>
              <a:t> Resolution: 2.6°</a:t>
            </a:r>
          </a:p>
          <a:p>
            <a:endParaRPr lang="en-GB" altLang="fr-FR" b="1">
              <a:solidFill>
                <a:schemeClr val="bg1"/>
              </a:solidFill>
              <a:ea typeface="ＭＳ Ｐゴシック" panose="020B0600070205080204" pitchFamily="34" charset="-128"/>
            </a:endParaRPr>
          </a:p>
          <a:p>
            <a:endParaRPr lang="en-GB" altLang="fr-FR" sz="2400">
              <a:solidFill>
                <a:schemeClr val="bg1"/>
              </a:solidFill>
              <a:ea typeface="ＭＳ Ｐゴシック" panose="020B0600070205080204" pitchFamily="34" charset="-128"/>
            </a:endParaRPr>
          </a:p>
        </p:txBody>
      </p:sp>
      <p:sp>
        <p:nvSpPr>
          <p:cNvPr id="59399" name="Line 7"/>
          <p:cNvSpPr>
            <a:spLocks noChangeShapeType="1"/>
          </p:cNvSpPr>
          <p:nvPr/>
        </p:nvSpPr>
        <p:spPr bwMode="auto">
          <a:xfrm flipH="1">
            <a:off x="1600200" y="1143000"/>
            <a:ext cx="3505200" cy="381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0754" tIns="45379" rIns="90754" bIns="45379"/>
          <a:lstStyle/>
          <a:p>
            <a:endParaRPr lang="fr-FR"/>
          </a:p>
        </p:txBody>
      </p:sp>
      <p:sp>
        <p:nvSpPr>
          <p:cNvPr id="59400" name="Line 8"/>
          <p:cNvSpPr>
            <a:spLocks noChangeShapeType="1"/>
          </p:cNvSpPr>
          <p:nvPr/>
        </p:nvSpPr>
        <p:spPr bwMode="auto">
          <a:xfrm flipH="1">
            <a:off x="1692275" y="1905000"/>
            <a:ext cx="3336925" cy="17399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0754" tIns="45379" rIns="90754" bIns="45379"/>
          <a:lstStyle/>
          <a:p>
            <a:endParaRPr lang="fr-FR"/>
          </a:p>
        </p:txBody>
      </p:sp>
      <p:sp>
        <p:nvSpPr>
          <p:cNvPr id="59401" name="Line 9"/>
          <p:cNvSpPr>
            <a:spLocks noChangeShapeType="1"/>
          </p:cNvSpPr>
          <p:nvPr/>
        </p:nvSpPr>
        <p:spPr bwMode="auto">
          <a:xfrm flipH="1" flipV="1">
            <a:off x="2771775" y="3860800"/>
            <a:ext cx="2409825" cy="482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90754" tIns="45379" rIns="90754" bIns="45379"/>
          <a:lstStyle/>
          <a:p>
            <a:endParaRPr lang="fr-FR"/>
          </a:p>
        </p:txBody>
      </p:sp>
      <p:pic>
        <p:nvPicPr>
          <p:cNvPr id="59402" name="Picture 10" descr="integral_logo_high"/>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8388350" y="0"/>
            <a:ext cx="755650" cy="730250"/>
          </a:xfrm>
          <a:noFill/>
        </p:spPr>
      </p:pic>
      <p:sp>
        <p:nvSpPr>
          <p:cNvPr id="59403" name="Rectangle 11"/>
          <p:cNvSpPr>
            <a:spLocks noChangeArrowheads="1"/>
          </p:cNvSpPr>
          <p:nvPr/>
        </p:nvSpPr>
        <p:spPr bwMode="auto">
          <a:xfrm>
            <a:off x="5334000" y="908050"/>
            <a:ext cx="3505200" cy="28082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754" tIns="45379" rIns="90754" bIns="45379"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59404" name="Rectangle 12"/>
          <p:cNvSpPr>
            <a:spLocks noChangeArrowheads="1"/>
          </p:cNvSpPr>
          <p:nvPr/>
        </p:nvSpPr>
        <p:spPr bwMode="auto">
          <a:xfrm>
            <a:off x="5334000" y="4076700"/>
            <a:ext cx="3505200" cy="25209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754" tIns="45379" rIns="90754" bIns="45379"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extLst>
      <p:ext uri="{BB962C8B-B14F-4D97-AF65-F5344CB8AC3E}">
        <p14:creationId xmlns:p14="http://schemas.microsoft.com/office/powerpoint/2010/main" val="256381464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ISOCAM 1995-1998</a:t>
            </a:r>
            <a:endParaRPr lang="fr-FR" dirty="0"/>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537" y="1168671"/>
            <a:ext cx="1819275" cy="2505075"/>
          </a:xfrm>
        </p:spPr>
      </p:pic>
      <p:sp>
        <p:nvSpPr>
          <p:cNvPr id="4" name="Espace réservé du numéro de diapositive 3"/>
          <p:cNvSpPr>
            <a:spLocks noGrp="1"/>
          </p:cNvSpPr>
          <p:nvPr>
            <p:ph type="sldNum" sz="quarter" idx="12"/>
          </p:nvPr>
        </p:nvSpPr>
        <p:spPr/>
        <p:txBody>
          <a:bodyPr/>
          <a:lstStyle/>
          <a:p>
            <a:fld id="{CAC6A8BF-4E50-E046-8A02-97635BFBC15C}" type="slidenum">
              <a:rPr lang="en-GB" smtClean="0"/>
              <a:t>18</a:t>
            </a:fld>
            <a:endParaRPr lang="en-GB"/>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703" y="997764"/>
            <a:ext cx="4870297" cy="362612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30505"/>
            <a:ext cx="6096000" cy="2705100"/>
          </a:xfrm>
          <a:prstGeom prst="rect">
            <a:avLst/>
          </a:prstGeom>
        </p:spPr>
      </p:pic>
      <p:sp>
        <p:nvSpPr>
          <p:cNvPr id="3" name="ZoneTexte 2"/>
          <p:cNvSpPr txBox="1"/>
          <p:nvPr/>
        </p:nvSpPr>
        <p:spPr>
          <a:xfrm>
            <a:off x="6400800" y="4826675"/>
            <a:ext cx="2743200" cy="2031325"/>
          </a:xfrm>
          <a:prstGeom prst="rect">
            <a:avLst/>
          </a:prstGeom>
          <a:noFill/>
        </p:spPr>
        <p:txBody>
          <a:bodyPr wrap="square" rtlCol="0">
            <a:spAutoFit/>
          </a:bodyPr>
          <a:lstStyle/>
          <a:p>
            <a:r>
              <a:rPr lang="fr-FR" dirty="0" smtClean="0"/>
              <a:t>Recherche des sources du fond extragalactique infrarouge (ici, à 240 micros, COBE/DIRBE).</a:t>
            </a:r>
          </a:p>
          <a:p>
            <a:r>
              <a:rPr lang="fr-FR" dirty="0" smtClean="0"/>
              <a:t>ISOCAM: à 15 microns, plus extrapolation (Elbaz, Cesarsky et al. 2002)</a:t>
            </a:r>
            <a:endParaRPr lang="fr-FR" dirty="0"/>
          </a:p>
        </p:txBody>
      </p:sp>
    </p:spTree>
    <p:extLst>
      <p:ext uri="{BB962C8B-B14F-4D97-AF65-F5344CB8AC3E}">
        <p14:creationId xmlns:p14="http://schemas.microsoft.com/office/powerpoint/2010/main" val="34759805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533400" y="76200"/>
            <a:ext cx="8229600" cy="533400"/>
          </a:xfrm>
          <a:prstGeom prst="rect">
            <a:avLst/>
          </a:prstGeom>
          <a:noFill/>
          <a:ln w="9525">
            <a:solidFill>
              <a:srgbClr val="FFCC66"/>
            </a:solidFill>
            <a:miter lim="800000"/>
            <a:headEnd/>
            <a:tailEnd/>
          </a:ln>
          <a:extLst>
            <a:ext uri="{909E8E84-426E-40DD-AFC4-6F175D3DCCD1}">
              <a14:hiddenFill xmlns:a14="http://schemas.microsoft.com/office/drawing/2010/main">
                <a:solidFill>
                  <a:schemeClr val="accent1"/>
                </a:solidFill>
              </a14:hiddenFill>
            </a:ext>
          </a:extLst>
        </p:spPr>
        <p:txBody>
          <a:bodyPr lIns="91340" tIns="45672" rIns="91340" bIns="45672"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3836"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dirty="0">
                <a:ln>
                  <a:noFill/>
                </a:ln>
                <a:effectLst/>
                <a:uLnTx/>
                <a:uFillTx/>
                <a:latin typeface="Arial" pitchFamily="34" charset="0"/>
                <a:ea typeface="ＭＳ Ｐゴシック" pitchFamily="34" charset="-128"/>
                <a:cs typeface="+mn-cs"/>
              </a:rPr>
              <a:t>Comptages  ISOCAM a 15 </a:t>
            </a:r>
            <a:r>
              <a:rPr kumimoji="0" lang="fr-FR" altLang="fr-FR" sz="2400" b="1" i="0" u="none" strike="noStrike" kern="1200" cap="none" spc="0" normalizeH="0" baseline="0" noProof="0" dirty="0">
                <a:ln>
                  <a:noFill/>
                </a:ln>
                <a:effectLst/>
                <a:uLnTx/>
                <a:uFillTx/>
                <a:latin typeface="Symbol" pitchFamily="18" charset="2"/>
                <a:ea typeface="ＭＳ Ｐゴシック" pitchFamily="34" charset="-128"/>
                <a:cs typeface="+mn-cs"/>
                <a:sym typeface="Symbol" pitchFamily="18" charset="2"/>
              </a:rPr>
              <a:t></a:t>
            </a:r>
            <a:r>
              <a:rPr kumimoji="0" lang="fr-FR" altLang="fr-FR" sz="2400" b="1" i="0" u="none" strike="noStrike" kern="1200" cap="none" spc="0" normalizeH="0" baseline="0" noProof="0" dirty="0">
                <a:ln>
                  <a:noFill/>
                </a:ln>
                <a:effectLst/>
                <a:uLnTx/>
                <a:uFillTx/>
                <a:latin typeface="Arial" pitchFamily="34" charset="0"/>
                <a:ea typeface="ＭＳ Ｐゴシック" pitchFamily="34" charset="-128"/>
                <a:cs typeface="+mn-cs"/>
              </a:rPr>
              <a:t>m  (1000 galaxies&lt;2mJy)</a:t>
            </a:r>
          </a:p>
        </p:txBody>
      </p:sp>
      <p:pic>
        <p:nvPicPr>
          <p:cNvPr id="95235" name="Picture 3" descr="iso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47725"/>
            <a:ext cx="1657350" cy="2276475"/>
          </a:xfrm>
          <a:prstGeom prst="rect">
            <a:avLst/>
          </a:prstGeom>
          <a:noFill/>
          <a:ln w="28575">
            <a:solidFill>
              <a:srgbClr val="FFCC66"/>
            </a:solidFill>
            <a:miter lim="800000"/>
            <a:headEnd/>
            <a:tailEnd/>
          </a:ln>
          <a:extLst>
            <a:ext uri="{909E8E84-426E-40DD-AFC4-6F175D3DCCD1}">
              <a14:hiddenFill xmlns:a14="http://schemas.microsoft.com/office/drawing/2010/main">
                <a:solidFill>
                  <a:srgbClr val="FFFFFF"/>
                </a:solidFill>
              </a14:hiddenFill>
            </a:ext>
          </a:extLst>
        </p:spPr>
      </p:pic>
      <p:grpSp>
        <p:nvGrpSpPr>
          <p:cNvPr id="95236" name="Group 4"/>
          <p:cNvGrpSpPr>
            <a:grpSpLocks/>
          </p:cNvGrpSpPr>
          <p:nvPr/>
        </p:nvGrpSpPr>
        <p:grpSpPr bwMode="auto">
          <a:xfrm>
            <a:off x="3429000" y="2095500"/>
            <a:ext cx="5827713" cy="4762500"/>
            <a:chOff x="1584" y="864"/>
            <a:chExt cx="3818" cy="3105"/>
          </a:xfrm>
        </p:grpSpPr>
        <p:grpSp>
          <p:nvGrpSpPr>
            <p:cNvPr id="95238" name="Group 5"/>
            <p:cNvGrpSpPr>
              <a:grpSpLocks/>
            </p:cNvGrpSpPr>
            <p:nvPr/>
          </p:nvGrpSpPr>
          <p:grpSpPr bwMode="auto">
            <a:xfrm>
              <a:off x="1584" y="864"/>
              <a:ext cx="3818" cy="3105"/>
              <a:chOff x="1536" y="864"/>
              <a:chExt cx="3818" cy="3105"/>
            </a:xfrm>
          </p:grpSpPr>
          <p:pic>
            <p:nvPicPr>
              <p:cNvPr id="952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864"/>
                <a:ext cx="3742"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1" name="Rectangle 7"/>
              <p:cNvSpPr>
                <a:spLocks noChangeArrowheads="1"/>
              </p:cNvSpPr>
              <p:nvPr/>
            </p:nvSpPr>
            <p:spPr bwMode="auto">
              <a:xfrm>
                <a:off x="3994" y="1017"/>
                <a:ext cx="67" cy="76"/>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3836" rtl="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95242" name="Text Box 8"/>
              <p:cNvSpPr txBox="1">
                <a:spLocks noChangeArrowheads="1"/>
              </p:cNvSpPr>
              <p:nvPr/>
            </p:nvSpPr>
            <p:spPr bwMode="auto">
              <a:xfrm>
                <a:off x="4088" y="990"/>
                <a:ext cx="1139" cy="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3836"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Lockman Hole Shallow</a:t>
                </a:r>
              </a:p>
              <a:p>
                <a:pPr marL="0" marR="0" lvl="0" indent="0" algn="l" defTabSz="913836"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Fadda et al (04)</a:t>
                </a:r>
              </a:p>
              <a:p>
                <a:pPr marL="0" marR="0" lvl="0" indent="0" algn="l" defTabSz="913836"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Lockman Hole Deep</a:t>
                </a:r>
              </a:p>
              <a:p>
                <a:pPr marL="0" marR="0" lvl="0" indent="0" algn="l" defTabSz="913836"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Rodighiero et al (04)</a:t>
                </a:r>
              </a:p>
              <a:p>
                <a:pPr marL="0" marR="0" lvl="0" indent="0" algn="l" defTabSz="913836"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ELAIS S1</a:t>
                </a:r>
              </a:p>
              <a:p>
                <a:pPr marL="0" marR="0" lvl="0" indent="0" algn="l" defTabSz="913836"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Gruppioni et al  (03)</a:t>
                </a:r>
              </a:p>
            </p:txBody>
          </p:sp>
          <p:sp>
            <p:nvSpPr>
              <p:cNvPr id="95243" name="Oval 9"/>
              <p:cNvSpPr>
                <a:spLocks noChangeArrowheads="1"/>
              </p:cNvSpPr>
              <p:nvPr/>
            </p:nvSpPr>
            <p:spPr bwMode="auto">
              <a:xfrm>
                <a:off x="3994" y="1604"/>
                <a:ext cx="67" cy="76"/>
              </a:xfrm>
              <a:prstGeom prst="ellipse">
                <a:avLst/>
              </a:prstGeom>
              <a:noFill/>
              <a:ln w="2857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3836" rtl="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03434" name="AutoShape 10"/>
              <p:cNvSpPr>
                <a:spLocks noChangeArrowheads="1"/>
              </p:cNvSpPr>
              <p:nvPr/>
            </p:nvSpPr>
            <p:spPr bwMode="auto">
              <a:xfrm>
                <a:off x="3994" y="1279"/>
                <a:ext cx="75" cy="77"/>
              </a:xfrm>
              <a:prstGeom prst="star5">
                <a:avLst/>
              </a:prstGeom>
              <a:noFill/>
              <a:ln w="285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3836"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a:ea typeface="+mn-ea"/>
                  <a:cs typeface="+mn-cs"/>
                </a:endParaRPr>
              </a:p>
            </p:txBody>
          </p:sp>
          <p:sp>
            <p:nvSpPr>
              <p:cNvPr id="95245" name="Text Box 11"/>
              <p:cNvSpPr txBox="1">
                <a:spLocks noChangeArrowheads="1"/>
              </p:cNvSpPr>
              <p:nvPr/>
            </p:nvSpPr>
            <p:spPr bwMode="auto">
              <a:xfrm>
                <a:off x="4097" y="1707"/>
                <a:ext cx="946"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0" tIns="45672" rIns="91340" bIns="45672">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3836"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IGTES</a:t>
                </a:r>
              </a:p>
              <a:p>
                <a:pPr marL="0" marR="0" lvl="0" indent="0" algn="l" defTabSz="913836" rtl="0" eaLnBrk="1" fontAlgn="auto" latinLnBrk="0" hangingPunct="1">
                  <a:lnSpc>
                    <a:spcPct val="100000"/>
                  </a:lnSpc>
                  <a:spcBef>
                    <a:spcPts val="0"/>
                  </a:spcBef>
                  <a:spcAft>
                    <a:spcPts val="0"/>
                  </a:spcAft>
                  <a:buClrTx/>
                  <a:buSzTx/>
                  <a:buFontTx/>
                  <a:buNone/>
                  <a:tabLst/>
                  <a:defRPr/>
                </a:pPr>
                <a:r>
                  <a:rPr kumimoji="0" lang="fr-FR" altLang="fr-FR" sz="1200" b="0"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Elbaz et al (1999)</a:t>
                </a:r>
              </a:p>
            </p:txBody>
          </p:sp>
          <p:sp>
            <p:nvSpPr>
              <p:cNvPr id="95246" name="Oval 12"/>
              <p:cNvSpPr>
                <a:spLocks noChangeAspect="1" noChangeArrowheads="1"/>
              </p:cNvSpPr>
              <p:nvPr/>
            </p:nvSpPr>
            <p:spPr bwMode="auto">
              <a:xfrm>
                <a:off x="3993" y="1766"/>
                <a:ext cx="48" cy="51"/>
              </a:xfrm>
              <a:prstGeom prst="ellipse">
                <a:avLst/>
              </a:prstGeom>
              <a:solidFill>
                <a:srgbClr val="00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3836" rtl="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95247" name="Oval 13"/>
              <p:cNvSpPr>
                <a:spLocks noChangeAspect="1" noChangeArrowheads="1"/>
              </p:cNvSpPr>
              <p:nvPr/>
            </p:nvSpPr>
            <p:spPr bwMode="auto">
              <a:xfrm>
                <a:off x="3993" y="1903"/>
                <a:ext cx="48" cy="51"/>
              </a:xfrm>
              <a:prstGeom prst="ellipse">
                <a:avLst/>
              </a:prstGeom>
              <a:noFill/>
              <a:ln w="12700">
                <a:solidFill>
                  <a:srgbClr val="000000"/>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3836" rtl="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95248" name="Line 14"/>
              <p:cNvSpPr>
                <a:spLocks noChangeShapeType="1"/>
              </p:cNvSpPr>
              <p:nvPr/>
            </p:nvSpPr>
            <p:spPr bwMode="auto">
              <a:xfrm flipV="1">
                <a:off x="3002" y="1975"/>
                <a:ext cx="0" cy="1255"/>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3836"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95249" name="Text Box 15"/>
              <p:cNvSpPr txBox="1">
                <a:spLocks noChangeArrowheads="1"/>
              </p:cNvSpPr>
              <p:nvPr/>
            </p:nvSpPr>
            <p:spPr bwMode="auto">
              <a:xfrm>
                <a:off x="3606" y="3787"/>
                <a:ext cx="1748"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04" tIns="46751" rIns="89904" bIns="46751">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3836" rtl="0" eaLnBrk="1" fontAlgn="auto" latinLnBrk="0" hangingPunct="1">
                  <a:lnSpc>
                    <a:spcPct val="100000"/>
                  </a:lnSpc>
                  <a:spcBef>
                    <a:spcPts val="0"/>
                  </a:spcBef>
                  <a:spcAft>
                    <a:spcPts val="0"/>
                  </a:spcAft>
                  <a:buClrTx/>
                  <a:buSzTx/>
                  <a:buFontTx/>
                  <a:buNone/>
                  <a:tabLst/>
                  <a:defRPr/>
                </a:pPr>
                <a:r>
                  <a:rPr kumimoji="0" lang="fr-FR" altLang="fr-FR" sz="1200" b="1"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Elbaz, Cesarsky et al.1999</a:t>
                </a:r>
              </a:p>
            </p:txBody>
          </p:sp>
        </p:grpSp>
        <p:sp>
          <p:nvSpPr>
            <p:cNvPr id="95239" name="Rectangle 16"/>
            <p:cNvSpPr>
              <a:spLocks noChangeArrowheads="1"/>
            </p:cNvSpPr>
            <p:nvPr/>
          </p:nvSpPr>
          <p:spPr bwMode="auto">
            <a:xfrm>
              <a:off x="1584" y="864"/>
              <a:ext cx="3744" cy="2832"/>
            </a:xfrm>
            <a:prstGeom prst="rect">
              <a:avLst/>
            </a:prstGeom>
            <a:noFill/>
            <a:ln w="38100">
              <a:solidFill>
                <a:srgbClr val="FFCC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3836" rtl="0" eaLnBrk="1" fontAlgn="auto" latinLnBrk="0" hangingPunct="1">
                <a:lnSpc>
                  <a:spcPct val="100000"/>
                </a:lnSpc>
                <a:spcBef>
                  <a:spcPts val="0"/>
                </a:spcBef>
                <a:spcAft>
                  <a:spcPts val="0"/>
                </a:spcAft>
                <a:buClrTx/>
                <a:buSzTx/>
                <a:buFontTx/>
                <a:buNone/>
                <a:tabLst/>
                <a:defRPr/>
              </a:pPr>
              <a:endParaRPr kumimoji="0" lang="fr-FR" altLang="fr-FR"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grpSp>
      <p:pic>
        <p:nvPicPr>
          <p:cNvPr id="95237" name="Picture 17" descr="isocam_lw3_DeepMara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 y="3276600"/>
            <a:ext cx="3343275" cy="3155950"/>
          </a:xfrm>
          <a:prstGeom prst="rect">
            <a:avLst/>
          </a:prstGeom>
          <a:noFill/>
          <a:ln w="28575">
            <a:solidFill>
              <a:srgbClr val="FFCC66"/>
            </a:solidFill>
            <a:miter lim="800000"/>
            <a:headEnd/>
            <a:tailEnd/>
          </a:ln>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51520" y="6488668"/>
            <a:ext cx="3960440" cy="369332"/>
          </a:xfrm>
          <a:prstGeom prst="rect">
            <a:avLst/>
          </a:prstGeom>
          <a:noFill/>
        </p:spPr>
        <p:txBody>
          <a:bodyPr wrap="square" rtlCol="0">
            <a:spAutoFit/>
          </a:bodyPr>
          <a:lstStyle/>
          <a:p>
            <a:pPr marL="0" marR="0" lvl="0" indent="0" algn="l" defTabSz="913836"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Elbaz, Cesarsky et al. (</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1999, 2001)</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563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74799" y="123472"/>
            <a:ext cx="5994401" cy="806450"/>
          </a:xfrm>
        </p:spPr>
        <p:txBody>
          <a:bodyPr>
            <a:noAutofit/>
          </a:bodyPr>
          <a:lstStyle/>
          <a:p>
            <a:r>
              <a:rPr lang="en-GB" sz="2800" dirty="0" err="1" smtClean="0"/>
              <a:t>Célébration</a:t>
            </a:r>
            <a:r>
              <a:rPr lang="en-GB" sz="2800" dirty="0" smtClean="0"/>
              <a:t> </a:t>
            </a:r>
            <a:r>
              <a:rPr lang="en-GB" sz="2800" dirty="0" smtClean="0"/>
              <a:t>des</a:t>
            </a:r>
            <a:r>
              <a:rPr lang="en-GB" sz="2800" dirty="0" smtClean="0"/>
              <a:t> </a:t>
            </a:r>
            <a:r>
              <a:rPr lang="en-GB" sz="2800" dirty="0" smtClean="0"/>
              <a:t>50 </a:t>
            </a:r>
            <a:r>
              <a:rPr lang="en-GB" sz="2800" dirty="0" err="1" smtClean="0"/>
              <a:t>ans</a:t>
            </a:r>
            <a:r>
              <a:rPr lang="en-GB" sz="2800" dirty="0" smtClean="0"/>
              <a:t> </a:t>
            </a:r>
            <a:r>
              <a:rPr lang="en-GB" sz="2800" dirty="0" err="1" smtClean="0"/>
              <a:t>d’</a:t>
            </a:r>
            <a:r>
              <a:rPr lang="en-GB" sz="2800" dirty="0" err="1" smtClean="0"/>
              <a:t>astrophysique</a:t>
            </a:r>
            <a:r>
              <a:rPr lang="en-GB" sz="2800" dirty="0" smtClean="0"/>
              <a:t> au CEA: 12 </a:t>
            </a:r>
            <a:r>
              <a:rPr lang="en-GB" sz="2800" dirty="0" err="1" smtClean="0"/>
              <a:t>octobre</a:t>
            </a:r>
            <a:r>
              <a:rPr lang="en-GB" sz="2800" dirty="0" smtClean="0"/>
              <a:t> </a:t>
            </a:r>
            <a:r>
              <a:rPr lang="en-GB" sz="2800" dirty="0" smtClean="0"/>
              <a:t>2015</a:t>
            </a:r>
            <a:endParaRPr lang="en-GB" sz="2800" dirty="0"/>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948" y="1061554"/>
            <a:ext cx="8204200" cy="5796446"/>
          </a:xfrm>
          <a:prstGeom prst="rect">
            <a:avLst/>
          </a:prstGeom>
        </p:spPr>
      </p:pic>
      <p:sp>
        <p:nvSpPr>
          <p:cNvPr id="5" name="Espace réservé du numéro de diapositive 4"/>
          <p:cNvSpPr>
            <a:spLocks noGrp="1"/>
          </p:cNvSpPr>
          <p:nvPr>
            <p:ph type="sldNum" sz="quarter" idx="12"/>
          </p:nvPr>
        </p:nvSpPr>
        <p:spPr/>
        <p:txBody>
          <a:bodyPr/>
          <a:lstStyle/>
          <a:p>
            <a:fld id="{CAC6A8BF-4E50-E046-8A02-97635BFBC15C}" type="slidenum">
              <a:rPr lang="en-GB" smtClean="0"/>
              <a:t>2</a:t>
            </a:fld>
            <a:endParaRPr lang="en-GB"/>
          </a:p>
        </p:txBody>
      </p:sp>
    </p:spTree>
    <p:extLst>
      <p:ext uri="{BB962C8B-B14F-4D97-AF65-F5344CB8AC3E}">
        <p14:creationId xmlns:p14="http://schemas.microsoft.com/office/powerpoint/2010/main" val="2670682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fr-FR" altLang="fr-FR" sz="2400" dirty="0"/>
              <a:t>F</a:t>
            </a:r>
            <a:r>
              <a:rPr lang="fr-FR" altLang="fr-FR" sz="2400" dirty="0" smtClean="0"/>
              <a:t>ormation des étoiles au sein d’un nuage sombre</a:t>
            </a:r>
          </a:p>
        </p:txBody>
      </p:sp>
      <p:sp>
        <p:nvSpPr>
          <p:cNvPr id="138243" name="Rectangle 3"/>
          <p:cNvSpPr>
            <a:spLocks noGrp="1" noChangeArrowheads="1"/>
          </p:cNvSpPr>
          <p:nvPr>
            <p:ph type="body" idx="1"/>
          </p:nvPr>
        </p:nvSpPr>
        <p:spPr/>
        <p:txBody>
          <a:bodyPr/>
          <a:lstStyle/>
          <a:p>
            <a:pPr eaLnBrk="1" hangingPunct="1"/>
            <a:endParaRPr lang="fr-FR" altLang="fr-FR" dirty="0" smtClean="0"/>
          </a:p>
        </p:txBody>
      </p:sp>
      <p:pic>
        <p:nvPicPr>
          <p:cNvPr id="138244" name="Picture 4" descr="OphISOC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886121"/>
            <a:ext cx="4564360" cy="456436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descr="OphVis"/>
          <p:cNvPicPr>
            <a:picLocks noChangeAspect="1" noChangeArrowheads="1"/>
          </p:cNvPicPr>
          <p:nvPr/>
        </p:nvPicPr>
        <p:blipFill>
          <a:blip r:embed="rId4">
            <a:extLst>
              <a:ext uri="{28A0092B-C50C-407E-A947-70E740481C1C}">
                <a14:useLocalDpi xmlns:a14="http://schemas.microsoft.com/office/drawing/2010/main" val="0"/>
              </a:ext>
            </a:extLst>
          </a:blip>
          <a:srcRect l="7439" t="12393" r="14453" b="18555"/>
          <a:stretch>
            <a:fillRect/>
          </a:stretch>
        </p:blipFill>
        <p:spPr bwMode="auto">
          <a:xfrm>
            <a:off x="381000" y="1593057"/>
            <a:ext cx="3505200" cy="325596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Text Box 6"/>
          <p:cNvSpPr txBox="1">
            <a:spLocks noChangeArrowheads="1"/>
          </p:cNvSpPr>
          <p:nvPr/>
        </p:nvSpPr>
        <p:spPr bwMode="auto">
          <a:xfrm>
            <a:off x="1452562" y="5085184"/>
            <a:ext cx="13620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2000">
                <a:solidFill>
                  <a:schemeClr val="tx1"/>
                </a:solidFill>
                <a:latin typeface="Arial" pitchFamily="34" charset="0"/>
                <a:ea typeface="MS PGothic" pitchFamily="34" charset="-128"/>
              </a:defRPr>
            </a:lvl1pPr>
            <a:lvl2pPr marL="742950" indent="-285750">
              <a:spcBef>
                <a:spcPct val="20000"/>
              </a:spcBef>
              <a:buChar char="–"/>
              <a:defRPr>
                <a:solidFill>
                  <a:schemeClr val="tx1"/>
                </a:solidFill>
                <a:latin typeface="Arial" pitchFamily="34" charset="0"/>
                <a:ea typeface="MS PGothic" pitchFamily="34" charset="-128"/>
              </a:defRPr>
            </a:lvl2pPr>
            <a:lvl3pPr marL="1143000" indent="-228600">
              <a:spcBef>
                <a:spcPct val="20000"/>
              </a:spcBef>
              <a:buChar char="•"/>
              <a:defRPr sz="1600">
                <a:solidFill>
                  <a:schemeClr val="tx1"/>
                </a:solidFill>
                <a:latin typeface="Arial" pitchFamily="34" charset="0"/>
                <a:ea typeface="MS PGothic" pitchFamily="34" charset="-128"/>
              </a:defRPr>
            </a:lvl3pPr>
            <a:lvl4pPr marL="1600200" indent="-228600">
              <a:spcBef>
                <a:spcPct val="20000"/>
              </a:spcBef>
              <a:buChar char="–"/>
              <a:defRPr sz="1400">
                <a:solidFill>
                  <a:schemeClr val="tx1"/>
                </a:solidFill>
                <a:latin typeface="Arial" pitchFamily="34" charset="0"/>
                <a:ea typeface="MS PGothic" pitchFamily="34" charset="-128"/>
              </a:defRPr>
            </a:lvl4pPr>
            <a:lvl5pPr marL="2057400" indent="-228600">
              <a:spcBef>
                <a:spcPct val="20000"/>
              </a:spcBef>
              <a:buChar char="»"/>
              <a:defRPr sz="1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1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1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1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1200">
                <a:solidFill>
                  <a:schemeClr val="tx1"/>
                </a:solidFill>
                <a:latin typeface="Arial" pitchFamily="34" charset="0"/>
                <a:ea typeface="MS PGothic" pitchFamily="34" charset="-128"/>
              </a:defRPr>
            </a:lvl9pPr>
          </a:lstStyle>
          <a:p>
            <a:pPr>
              <a:spcBef>
                <a:spcPct val="0"/>
              </a:spcBef>
              <a:buFontTx/>
              <a:buNone/>
            </a:pPr>
            <a:r>
              <a:rPr lang="fr-FR" altLang="fr-FR" sz="1000" dirty="0">
                <a:solidFill>
                  <a:srgbClr val="000000"/>
                </a:solidFill>
                <a:latin typeface="Symbol" pitchFamily="18" charset="2"/>
                <a:sym typeface="Symbol" pitchFamily="18" charset="2"/>
              </a:rPr>
              <a:t></a:t>
            </a:r>
            <a:r>
              <a:rPr lang="fr-FR" altLang="fr-FR" sz="1000" dirty="0">
                <a:solidFill>
                  <a:srgbClr val="000000"/>
                </a:solidFill>
              </a:rPr>
              <a:t> </a:t>
            </a:r>
            <a:r>
              <a:rPr lang="fr-FR" altLang="fr-FR" sz="1000" dirty="0" err="1">
                <a:solidFill>
                  <a:srgbClr val="000000"/>
                </a:solidFill>
              </a:rPr>
              <a:t>Oph</a:t>
            </a:r>
            <a:r>
              <a:rPr lang="fr-FR" altLang="fr-FR" sz="1000" dirty="0">
                <a:solidFill>
                  <a:srgbClr val="000000"/>
                </a:solidFill>
              </a:rPr>
              <a:t> dans le visible</a:t>
            </a:r>
          </a:p>
        </p:txBody>
      </p:sp>
      <p:sp>
        <p:nvSpPr>
          <p:cNvPr id="138247" name="Text Box 7"/>
          <p:cNvSpPr txBox="1">
            <a:spLocks noChangeArrowheads="1"/>
          </p:cNvSpPr>
          <p:nvPr/>
        </p:nvSpPr>
        <p:spPr bwMode="auto">
          <a:xfrm>
            <a:off x="3886200" y="6563293"/>
            <a:ext cx="535595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2000">
                <a:solidFill>
                  <a:schemeClr val="tx1"/>
                </a:solidFill>
                <a:latin typeface="Arial" pitchFamily="34" charset="0"/>
                <a:ea typeface="MS PGothic" pitchFamily="34" charset="-128"/>
              </a:defRPr>
            </a:lvl1pPr>
            <a:lvl2pPr marL="742950" indent="-285750">
              <a:spcBef>
                <a:spcPct val="20000"/>
              </a:spcBef>
              <a:buChar char="–"/>
              <a:defRPr>
                <a:solidFill>
                  <a:schemeClr val="tx1"/>
                </a:solidFill>
                <a:latin typeface="Arial" pitchFamily="34" charset="0"/>
                <a:ea typeface="MS PGothic" pitchFamily="34" charset="-128"/>
              </a:defRPr>
            </a:lvl2pPr>
            <a:lvl3pPr marL="1143000" indent="-228600">
              <a:spcBef>
                <a:spcPct val="20000"/>
              </a:spcBef>
              <a:buChar char="•"/>
              <a:defRPr sz="1600">
                <a:solidFill>
                  <a:schemeClr val="tx1"/>
                </a:solidFill>
                <a:latin typeface="Arial" pitchFamily="34" charset="0"/>
                <a:ea typeface="MS PGothic" pitchFamily="34" charset="-128"/>
              </a:defRPr>
            </a:lvl3pPr>
            <a:lvl4pPr marL="1600200" indent="-228600">
              <a:spcBef>
                <a:spcPct val="20000"/>
              </a:spcBef>
              <a:buChar char="–"/>
              <a:defRPr sz="1400">
                <a:solidFill>
                  <a:schemeClr val="tx1"/>
                </a:solidFill>
                <a:latin typeface="Arial" pitchFamily="34" charset="0"/>
                <a:ea typeface="MS PGothic" pitchFamily="34" charset="-128"/>
              </a:defRPr>
            </a:lvl4pPr>
            <a:lvl5pPr marL="2057400" indent="-228600">
              <a:spcBef>
                <a:spcPct val="20000"/>
              </a:spcBef>
              <a:buChar char="»"/>
              <a:defRPr sz="12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12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12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12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1200">
                <a:solidFill>
                  <a:schemeClr val="tx1"/>
                </a:solidFill>
                <a:latin typeface="Arial" pitchFamily="34" charset="0"/>
                <a:ea typeface="MS PGothic" pitchFamily="34" charset="-128"/>
              </a:defRPr>
            </a:lvl9pPr>
          </a:lstStyle>
          <a:p>
            <a:pPr>
              <a:spcBef>
                <a:spcPct val="0"/>
              </a:spcBef>
              <a:buFontTx/>
              <a:buNone/>
            </a:pPr>
            <a:r>
              <a:rPr lang="fr-FR" altLang="fr-FR" sz="1000" dirty="0">
                <a:solidFill>
                  <a:srgbClr val="000000"/>
                </a:solidFill>
                <a:latin typeface="Symbol" pitchFamily="18" charset="2"/>
                <a:sym typeface="Symbol" pitchFamily="18" charset="2"/>
              </a:rPr>
              <a:t></a:t>
            </a:r>
            <a:r>
              <a:rPr lang="fr-FR" altLang="fr-FR" sz="1000" dirty="0">
                <a:solidFill>
                  <a:srgbClr val="000000"/>
                </a:solidFill>
              </a:rPr>
              <a:t> </a:t>
            </a:r>
            <a:r>
              <a:rPr lang="fr-FR" altLang="fr-FR" sz="1000" dirty="0" err="1">
                <a:solidFill>
                  <a:srgbClr val="000000"/>
                </a:solidFill>
              </a:rPr>
              <a:t>Oph</a:t>
            </a:r>
            <a:r>
              <a:rPr lang="fr-FR" altLang="fr-FR" sz="1000" dirty="0">
                <a:solidFill>
                  <a:srgbClr val="000000"/>
                </a:solidFill>
              </a:rPr>
              <a:t> dans l'infrarouge moyen (</a:t>
            </a:r>
            <a:r>
              <a:rPr lang="fr-FR" altLang="fr-FR" sz="1000" dirty="0" smtClean="0">
                <a:solidFill>
                  <a:srgbClr val="000000"/>
                </a:solidFill>
              </a:rPr>
              <a:t>ISOCAM) (</a:t>
            </a:r>
            <a:r>
              <a:rPr lang="fr-FR" altLang="fr-FR" sz="1000" dirty="0" err="1" smtClean="0">
                <a:solidFill>
                  <a:srgbClr val="000000"/>
                </a:solidFill>
              </a:rPr>
              <a:t>Abergel</a:t>
            </a:r>
            <a:r>
              <a:rPr lang="fr-FR" altLang="fr-FR" sz="1000" dirty="0" smtClean="0">
                <a:solidFill>
                  <a:srgbClr val="000000"/>
                </a:solidFill>
              </a:rPr>
              <a:t> et al. 1996, 1998: Bontemps et al 2001). </a:t>
            </a:r>
            <a:endParaRPr lang="fr-FR" altLang="fr-FR" sz="1000" dirty="0">
              <a:solidFill>
                <a:srgbClr val="000000"/>
              </a:solidFill>
            </a:endParaRPr>
          </a:p>
        </p:txBody>
      </p:sp>
    </p:spTree>
    <p:extLst>
      <p:ext uri="{BB962C8B-B14F-4D97-AF65-F5344CB8AC3E}">
        <p14:creationId xmlns:p14="http://schemas.microsoft.com/office/powerpoint/2010/main" val="9083752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SOteam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129549" y="998677"/>
            <a:ext cx="4510870" cy="6255846"/>
          </a:xfrm>
          <a:prstGeom prst="rect">
            <a:avLst/>
          </a:prstGeom>
        </p:spPr>
      </p:pic>
      <p:sp>
        <p:nvSpPr>
          <p:cNvPr id="3" name="ZoneTexte 2"/>
          <p:cNvSpPr txBox="1"/>
          <p:nvPr/>
        </p:nvSpPr>
        <p:spPr>
          <a:xfrm>
            <a:off x="2883243" y="440313"/>
            <a:ext cx="3468130" cy="523220"/>
          </a:xfrm>
          <a:prstGeom prst="rect">
            <a:avLst/>
          </a:prstGeom>
          <a:noFill/>
        </p:spPr>
        <p:txBody>
          <a:bodyPr wrap="square" rtlCol="0">
            <a:spAutoFit/>
          </a:bodyPr>
          <a:lstStyle/>
          <a:p>
            <a:r>
              <a:rPr lang="fr-FR" sz="2800" dirty="0" smtClean="0"/>
              <a:t>Team ISOCAM</a:t>
            </a:r>
            <a:endParaRPr lang="fr-FR" sz="2800" dirty="0"/>
          </a:p>
        </p:txBody>
      </p:sp>
    </p:spTree>
    <p:extLst>
      <p:ext uri="{BB962C8B-B14F-4D97-AF65-F5344CB8AC3E}">
        <p14:creationId xmlns:p14="http://schemas.microsoft.com/office/powerpoint/2010/main" val="11113823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05406" y="157734"/>
            <a:ext cx="4933188" cy="6542532"/>
          </a:xfrm>
          <a:prstGeom prst="rect">
            <a:avLst/>
          </a:prstGeom>
        </p:spPr>
      </p:pic>
    </p:spTree>
    <p:extLst>
      <p:ext uri="{BB962C8B-B14F-4D97-AF65-F5344CB8AC3E}">
        <p14:creationId xmlns:p14="http://schemas.microsoft.com/office/powerpoint/2010/main" val="1732623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125" y="1367481"/>
            <a:ext cx="6835970" cy="5115697"/>
          </a:xfrm>
          <a:prstGeom prst="rect">
            <a:avLst/>
          </a:prstGeom>
        </p:spPr>
      </p:pic>
      <p:sp>
        <p:nvSpPr>
          <p:cNvPr id="3" name="ZoneTexte 2"/>
          <p:cNvSpPr txBox="1"/>
          <p:nvPr/>
        </p:nvSpPr>
        <p:spPr>
          <a:xfrm>
            <a:off x="3554626" y="375507"/>
            <a:ext cx="3880021" cy="523220"/>
          </a:xfrm>
          <a:prstGeom prst="rect">
            <a:avLst/>
          </a:prstGeom>
          <a:noFill/>
        </p:spPr>
        <p:txBody>
          <a:bodyPr wrap="square" rtlCol="0">
            <a:spAutoFit/>
          </a:bodyPr>
          <a:lstStyle/>
          <a:p>
            <a:r>
              <a:rPr lang="fr-FR" sz="2800" dirty="0" smtClean="0"/>
              <a:t>ISO science team</a:t>
            </a:r>
            <a:endParaRPr lang="fr-FR" sz="2800" dirty="0"/>
          </a:p>
        </p:txBody>
      </p:sp>
    </p:spTree>
    <p:extLst>
      <p:ext uri="{BB962C8B-B14F-4D97-AF65-F5344CB8AC3E}">
        <p14:creationId xmlns:p14="http://schemas.microsoft.com/office/powerpoint/2010/main" val="2904792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1051" y="1320165"/>
            <a:ext cx="6041898" cy="4217670"/>
          </a:xfrm>
          <a:prstGeom prst="rect">
            <a:avLst/>
          </a:prstGeom>
        </p:spPr>
      </p:pic>
    </p:spTree>
    <p:extLst>
      <p:ext uri="{BB962C8B-B14F-4D97-AF65-F5344CB8AC3E}">
        <p14:creationId xmlns:p14="http://schemas.microsoft.com/office/powerpoint/2010/main" val="782055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4" descr="hobbys"/>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1070489"/>
            <a:ext cx="9144000" cy="5814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6" name="_s1047"/>
          <p:cNvSpPr>
            <a:spLocks noChangeArrowheads="1"/>
          </p:cNvSpPr>
          <p:nvPr/>
        </p:nvSpPr>
        <p:spPr bwMode="auto">
          <a:xfrm>
            <a:off x="5945117" y="4241422"/>
            <a:ext cx="3090787" cy="946408"/>
          </a:xfrm>
          <a:prstGeom prst="roundRect">
            <a:avLst>
              <a:gd name="adj" fmla="val 16667"/>
            </a:avLst>
          </a:prstGeom>
          <a:solidFill>
            <a:srgbClr val="000000"/>
          </a:solidFill>
          <a:ln w="57150">
            <a:solidFill>
              <a:srgbClr val="0091C3"/>
            </a:solidFill>
            <a:round/>
            <a:headEnd/>
            <a:tailEnd/>
          </a:ln>
        </p:spPr>
        <p:txBody>
          <a:bodyPr wrap="none" lIns="10185" tIns="5090" rIns="10185" bIns="5090" anchor="ctr"/>
          <a:lstStyle/>
          <a:p>
            <a:pPr algn="ctr" defTabSz="957263"/>
            <a:endParaRPr lang="en-GB" sz="2000" b="1" dirty="0">
              <a:solidFill>
                <a:srgbClr val="FFFFFF"/>
              </a:solidFill>
            </a:endParaRPr>
          </a:p>
          <a:p>
            <a:pPr algn="ctr" defTabSz="957263"/>
            <a:r>
              <a:rPr lang="en-GB" sz="2000" b="1" dirty="0" err="1" smtClean="0">
                <a:solidFill>
                  <a:srgbClr val="FFFFFF"/>
                </a:solidFill>
              </a:rPr>
              <a:t>Modélisation</a:t>
            </a:r>
            <a:endParaRPr lang="en-GB" sz="2000" b="1" dirty="0" smtClean="0">
              <a:solidFill>
                <a:srgbClr val="FFFFFF"/>
              </a:solidFill>
            </a:endParaRPr>
          </a:p>
          <a:p>
            <a:pPr algn="ctr" defTabSz="957263"/>
            <a:r>
              <a:rPr lang="en-GB" sz="2000" b="1" dirty="0" smtClean="0">
                <a:solidFill>
                  <a:srgbClr val="FFFFFF"/>
                </a:solidFill>
              </a:rPr>
              <a:t>Simulations </a:t>
            </a:r>
            <a:r>
              <a:rPr lang="en-GB" sz="2000" b="1" dirty="0" err="1" smtClean="0">
                <a:solidFill>
                  <a:srgbClr val="FFFFFF"/>
                </a:solidFill>
              </a:rPr>
              <a:t>numeriques</a:t>
            </a:r>
            <a:endParaRPr lang="en-GB" sz="2000" b="1" dirty="0">
              <a:solidFill>
                <a:srgbClr val="FFFFFF"/>
              </a:solidFill>
            </a:endParaRPr>
          </a:p>
          <a:p>
            <a:pPr algn="ctr" defTabSz="957263"/>
            <a:r>
              <a:rPr lang="en-GB" sz="2000" b="1" dirty="0">
                <a:solidFill>
                  <a:srgbClr val="FFFFFF"/>
                </a:solidFill>
              </a:rPr>
              <a:t>m</a:t>
            </a:r>
            <a:r>
              <a:rPr lang="en-GB" sz="2000" b="1" dirty="0" smtClean="0">
                <a:solidFill>
                  <a:srgbClr val="FFFFFF"/>
                </a:solidFill>
              </a:rPr>
              <a:t>ulti </a:t>
            </a:r>
            <a:r>
              <a:rPr lang="en-GB" sz="2000" b="1" dirty="0" err="1" smtClean="0">
                <a:solidFill>
                  <a:srgbClr val="FFFFFF"/>
                </a:solidFill>
              </a:rPr>
              <a:t>échelles</a:t>
            </a:r>
            <a:endParaRPr lang="en-GB" sz="2000" b="1" dirty="0" smtClean="0">
              <a:solidFill>
                <a:srgbClr val="FFFFFF"/>
              </a:solidFill>
            </a:endParaRPr>
          </a:p>
          <a:p>
            <a:pPr algn="ctr" defTabSz="957263"/>
            <a:endParaRPr lang="en-GB" sz="2000" b="1" dirty="0">
              <a:solidFill>
                <a:srgbClr val="FFFFFF"/>
              </a:solidFill>
            </a:endParaRPr>
          </a:p>
        </p:txBody>
      </p:sp>
      <p:sp>
        <p:nvSpPr>
          <p:cNvPr id="104456" name="_s1051"/>
          <p:cNvSpPr>
            <a:spLocks noChangeArrowheads="1"/>
          </p:cNvSpPr>
          <p:nvPr/>
        </p:nvSpPr>
        <p:spPr bwMode="auto">
          <a:xfrm>
            <a:off x="3428859" y="1205589"/>
            <a:ext cx="2384728" cy="1091107"/>
          </a:xfrm>
          <a:prstGeom prst="roundRect">
            <a:avLst>
              <a:gd name="adj" fmla="val 16667"/>
            </a:avLst>
          </a:prstGeom>
          <a:solidFill>
            <a:schemeClr val="tx1"/>
          </a:solidFill>
          <a:ln w="57150" cmpd="sng">
            <a:solidFill>
              <a:srgbClr val="0091C3"/>
            </a:solidFill>
            <a:round/>
            <a:headEnd/>
            <a:tailEnd/>
          </a:ln>
        </p:spPr>
        <p:txBody>
          <a:bodyPr wrap="none" lIns="10185" tIns="5090" rIns="10185" bIns="5090" anchor="ctr"/>
          <a:lstStyle/>
          <a:p>
            <a:pPr algn="ctr" defTabSz="957263">
              <a:defRPr/>
            </a:pPr>
            <a:r>
              <a:rPr lang="en-GB" sz="2000" b="1" dirty="0">
                <a:solidFill>
                  <a:srgbClr val="FFFFFF"/>
                </a:solidFill>
              </a:rPr>
              <a:t>observations </a:t>
            </a:r>
          </a:p>
          <a:p>
            <a:pPr algn="ctr" defTabSz="957263">
              <a:defRPr/>
            </a:pPr>
            <a:r>
              <a:rPr lang="en-GB" sz="2000" b="1" dirty="0" smtClean="0">
                <a:solidFill>
                  <a:srgbClr val="FFFFFF"/>
                </a:solidFill>
              </a:rPr>
              <a:t>multi-</a:t>
            </a:r>
            <a:r>
              <a:rPr lang="en-GB" sz="2000" b="1" dirty="0" err="1" smtClean="0">
                <a:solidFill>
                  <a:srgbClr val="FFFFFF"/>
                </a:solidFill>
              </a:rPr>
              <a:t>longueur</a:t>
            </a:r>
            <a:r>
              <a:rPr lang="en-GB" sz="2000" b="1" dirty="0" smtClean="0">
                <a:solidFill>
                  <a:srgbClr val="FFFFFF"/>
                </a:solidFill>
              </a:rPr>
              <a:t> </a:t>
            </a:r>
            <a:r>
              <a:rPr lang="en-GB" sz="2000" b="1" dirty="0" err="1" smtClean="0">
                <a:solidFill>
                  <a:srgbClr val="FFFFFF"/>
                </a:solidFill>
              </a:rPr>
              <a:t>d’onde</a:t>
            </a:r>
            <a:endParaRPr lang="en-GB" sz="2000" b="1" dirty="0">
              <a:solidFill>
                <a:srgbClr val="FFFFFF"/>
              </a:solidFill>
            </a:endParaRPr>
          </a:p>
        </p:txBody>
      </p:sp>
      <p:sp>
        <p:nvSpPr>
          <p:cNvPr id="26628" name="_s1047"/>
          <p:cNvSpPr>
            <a:spLocks noChangeArrowheads="1"/>
          </p:cNvSpPr>
          <p:nvPr/>
        </p:nvSpPr>
        <p:spPr bwMode="auto">
          <a:xfrm>
            <a:off x="204085" y="4233978"/>
            <a:ext cx="3119779" cy="1142992"/>
          </a:xfrm>
          <a:prstGeom prst="roundRect">
            <a:avLst>
              <a:gd name="adj" fmla="val 16667"/>
            </a:avLst>
          </a:prstGeom>
          <a:solidFill>
            <a:srgbClr val="000000"/>
          </a:solidFill>
          <a:ln w="57150">
            <a:solidFill>
              <a:srgbClr val="0091C3"/>
            </a:solidFill>
            <a:round/>
            <a:headEnd/>
            <a:tailEnd/>
          </a:ln>
        </p:spPr>
        <p:txBody>
          <a:bodyPr wrap="none" lIns="10185" tIns="5090" rIns="10185" bIns="5090" anchor="ctr"/>
          <a:lstStyle/>
          <a:p>
            <a:pPr algn="ctr" defTabSz="957263"/>
            <a:r>
              <a:rPr lang="en-GB" sz="2000" b="1" dirty="0" smtClean="0">
                <a:solidFill>
                  <a:schemeClr val="bg1"/>
                </a:solidFill>
              </a:rPr>
              <a:t> instrumentation </a:t>
            </a:r>
            <a:r>
              <a:rPr lang="en-GB" sz="2000" b="1" dirty="0" err="1" smtClean="0">
                <a:solidFill>
                  <a:schemeClr val="bg1"/>
                </a:solidFill>
              </a:rPr>
              <a:t>dédiée</a:t>
            </a:r>
            <a:r>
              <a:rPr lang="en-GB" sz="2000" b="1" dirty="0" smtClean="0">
                <a:solidFill>
                  <a:schemeClr val="bg1"/>
                </a:solidFill>
              </a:rPr>
              <a:t> </a:t>
            </a:r>
            <a:endParaRPr lang="en-GB" sz="2000" b="1" dirty="0">
              <a:solidFill>
                <a:schemeClr val="bg1"/>
              </a:solidFill>
            </a:endParaRPr>
          </a:p>
          <a:p>
            <a:pPr algn="ctr" defTabSz="957263"/>
            <a:r>
              <a:rPr lang="en-GB" sz="2000" b="1" dirty="0">
                <a:solidFill>
                  <a:schemeClr val="bg1"/>
                </a:solidFill>
              </a:rPr>
              <a:t>(</a:t>
            </a:r>
            <a:r>
              <a:rPr lang="en-GB" sz="2000" b="1" dirty="0" smtClean="0">
                <a:solidFill>
                  <a:schemeClr val="bg1"/>
                </a:solidFill>
              </a:rPr>
              <a:t>Sol et </a:t>
            </a:r>
            <a:r>
              <a:rPr lang="en-GB" sz="2000" b="1" dirty="0" err="1" smtClean="0">
                <a:solidFill>
                  <a:schemeClr val="bg1"/>
                </a:solidFill>
              </a:rPr>
              <a:t>espace</a:t>
            </a:r>
            <a:r>
              <a:rPr lang="en-GB" sz="2000" b="1" dirty="0" smtClean="0">
                <a:solidFill>
                  <a:schemeClr val="bg1"/>
                </a:solidFill>
              </a:rPr>
              <a:t>)</a:t>
            </a:r>
            <a:endParaRPr lang="en-GB" sz="2000" b="1" dirty="0">
              <a:solidFill>
                <a:schemeClr val="bg1"/>
              </a:solidFill>
            </a:endParaRPr>
          </a:p>
        </p:txBody>
      </p:sp>
      <p:sp>
        <p:nvSpPr>
          <p:cNvPr id="26629" name="Line 10"/>
          <p:cNvSpPr>
            <a:spLocks noChangeShapeType="1"/>
          </p:cNvSpPr>
          <p:nvPr/>
        </p:nvSpPr>
        <p:spPr bwMode="auto">
          <a:xfrm flipV="1">
            <a:off x="1780875" y="2293846"/>
            <a:ext cx="1123950" cy="1582737"/>
          </a:xfrm>
          <a:prstGeom prst="line">
            <a:avLst/>
          </a:prstGeom>
          <a:noFill/>
          <a:ln w="57150" cmpd="sng">
            <a:solidFill>
              <a:srgbClr val="FFFFFF"/>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6630" name="Line 11"/>
          <p:cNvSpPr>
            <a:spLocks noChangeShapeType="1"/>
          </p:cNvSpPr>
          <p:nvPr/>
        </p:nvSpPr>
        <p:spPr bwMode="auto">
          <a:xfrm>
            <a:off x="3563888" y="4725145"/>
            <a:ext cx="2236186" cy="42776"/>
          </a:xfrm>
          <a:prstGeom prst="line">
            <a:avLst/>
          </a:prstGeom>
          <a:noFill/>
          <a:ln w="57150" cmpd="sng">
            <a:solidFill>
              <a:srgbClr val="FFFFFF"/>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6631" name="Line 12"/>
          <p:cNvSpPr>
            <a:spLocks noChangeShapeType="1"/>
          </p:cNvSpPr>
          <p:nvPr/>
        </p:nvSpPr>
        <p:spPr bwMode="auto">
          <a:xfrm flipH="1" flipV="1">
            <a:off x="6394753" y="2277971"/>
            <a:ext cx="1446212" cy="1697037"/>
          </a:xfrm>
          <a:prstGeom prst="line">
            <a:avLst/>
          </a:prstGeom>
          <a:noFill/>
          <a:ln w="57150" cmpd="sng">
            <a:solidFill>
              <a:srgbClr val="FFFFFF"/>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26645" name="Text Box 9"/>
          <p:cNvSpPr txBox="1">
            <a:spLocks noChangeArrowheads="1"/>
          </p:cNvSpPr>
          <p:nvPr/>
        </p:nvSpPr>
        <p:spPr bwMode="auto">
          <a:xfrm>
            <a:off x="1108915" y="5780736"/>
            <a:ext cx="781050" cy="400105"/>
          </a:xfrm>
          <a:prstGeom prst="rect">
            <a:avLst/>
          </a:prstGeom>
          <a:solidFill>
            <a:srgbClr val="000000"/>
          </a:solidFill>
          <a:ln w="28575">
            <a:solidFill>
              <a:srgbClr val="4F81BD"/>
            </a:solidFill>
            <a:prstDash val="dot"/>
            <a:miter lim="800000"/>
            <a:headEnd/>
            <a:tailEnd/>
          </a:ln>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2000" b="1" dirty="0">
                <a:solidFill>
                  <a:srgbClr val="FFFFFF"/>
                </a:solidFill>
                <a:latin typeface="+mn-lt"/>
              </a:rPr>
              <a:t>R&amp;D </a:t>
            </a:r>
          </a:p>
        </p:txBody>
      </p:sp>
      <p:sp>
        <p:nvSpPr>
          <p:cNvPr id="26648" name="Espace réservé du numéro de diapositive 7"/>
          <p:cNvSpPr>
            <a:spLocks noGrp="1"/>
          </p:cNvSpPr>
          <p:nvPr>
            <p:ph type="sldNum" sz="quarter" idx="4294967295"/>
          </p:nvPr>
        </p:nvSpPr>
        <p:spPr bwMode="auto">
          <a:xfrm>
            <a:off x="8024816" y="6303969"/>
            <a:ext cx="1119187"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800"/>
              <a:t>|  </a:t>
            </a:r>
            <a:fld id="{7B9DAAAB-6028-954E-8C1F-CAFC50A0248D}" type="slidenum">
              <a:rPr lang="fr-FR" sz="1800"/>
              <a:pPr/>
              <a:t>25</a:t>
            </a:fld>
            <a:endParaRPr lang="fr-FR" sz="1800"/>
          </a:p>
        </p:txBody>
      </p:sp>
      <p:sp>
        <p:nvSpPr>
          <p:cNvPr id="2" name="ZoneTexte 1"/>
          <p:cNvSpPr txBox="1"/>
          <p:nvPr/>
        </p:nvSpPr>
        <p:spPr>
          <a:xfrm>
            <a:off x="3073652" y="2330954"/>
            <a:ext cx="3394984" cy="1938992"/>
          </a:xfrm>
          <a:prstGeom prst="rect">
            <a:avLst/>
          </a:prstGeom>
          <a:noFill/>
        </p:spPr>
        <p:txBody>
          <a:bodyPr wrap="square" rtlCol="0">
            <a:spAutoFit/>
          </a:bodyPr>
          <a:lstStyle/>
          <a:p>
            <a:pPr algn="ctr"/>
            <a:r>
              <a:rPr lang="en-GB" sz="2000" dirty="0" smtClean="0">
                <a:solidFill>
                  <a:srgbClr val="FFFFFF"/>
                </a:solidFill>
              </a:rPr>
              <a:t>Comment </a:t>
            </a:r>
            <a:r>
              <a:rPr lang="en-GB" sz="2000" dirty="0" err="1" smtClean="0">
                <a:solidFill>
                  <a:srgbClr val="FFFFFF"/>
                </a:solidFill>
              </a:rPr>
              <a:t>l’univers</a:t>
            </a:r>
            <a:r>
              <a:rPr lang="en-GB" sz="2000" dirty="0" smtClean="0">
                <a:solidFill>
                  <a:srgbClr val="FFFFFF"/>
                </a:solidFill>
              </a:rPr>
              <a:t> </a:t>
            </a:r>
            <a:r>
              <a:rPr lang="en-GB" sz="2000" dirty="0" err="1" smtClean="0">
                <a:solidFill>
                  <a:srgbClr val="FFFFFF"/>
                </a:solidFill>
              </a:rPr>
              <a:t>évolue-t’il</a:t>
            </a:r>
            <a:r>
              <a:rPr lang="en-GB" sz="2000" dirty="0" smtClean="0">
                <a:solidFill>
                  <a:srgbClr val="FFFFFF"/>
                </a:solidFill>
              </a:rPr>
              <a:t>?</a:t>
            </a:r>
          </a:p>
          <a:p>
            <a:pPr algn="ctr"/>
            <a:r>
              <a:rPr lang="en-GB" sz="2000" dirty="0" err="1" smtClean="0">
                <a:solidFill>
                  <a:srgbClr val="FFFFFF"/>
                </a:solidFill>
              </a:rPr>
              <a:t>Quels</a:t>
            </a:r>
            <a:r>
              <a:rPr lang="en-GB" sz="2000" dirty="0" smtClean="0">
                <a:solidFill>
                  <a:srgbClr val="FFFFFF"/>
                </a:solidFill>
              </a:rPr>
              <a:t> </a:t>
            </a:r>
            <a:r>
              <a:rPr lang="en-GB" sz="2000" dirty="0" err="1" smtClean="0">
                <a:solidFill>
                  <a:srgbClr val="FFFFFF"/>
                </a:solidFill>
              </a:rPr>
              <a:t>sont</a:t>
            </a:r>
            <a:r>
              <a:rPr lang="en-GB" sz="2000" dirty="0" smtClean="0">
                <a:solidFill>
                  <a:srgbClr val="FFFFFF"/>
                </a:solidFill>
              </a:rPr>
              <a:t> </a:t>
            </a:r>
            <a:r>
              <a:rPr lang="en-GB" sz="2000" dirty="0" err="1" smtClean="0">
                <a:solidFill>
                  <a:srgbClr val="FFFFFF"/>
                </a:solidFill>
              </a:rPr>
              <a:t>ses</a:t>
            </a:r>
            <a:r>
              <a:rPr lang="en-GB" sz="2000" dirty="0" smtClean="0">
                <a:solidFill>
                  <a:srgbClr val="FFFFFF"/>
                </a:solidFill>
              </a:rPr>
              <a:t> </a:t>
            </a:r>
            <a:r>
              <a:rPr lang="en-GB" sz="2000" dirty="0" err="1" smtClean="0">
                <a:solidFill>
                  <a:srgbClr val="FFFFFF"/>
                </a:solidFill>
              </a:rPr>
              <a:t>constituants</a:t>
            </a:r>
            <a:r>
              <a:rPr lang="en-GB" sz="2000" dirty="0" smtClean="0">
                <a:solidFill>
                  <a:srgbClr val="FFFFFF"/>
                </a:solidFill>
              </a:rPr>
              <a:t>? </a:t>
            </a:r>
            <a:r>
              <a:rPr lang="en-GB" sz="2000" dirty="0" err="1" smtClean="0">
                <a:solidFill>
                  <a:srgbClr val="FFFFFF"/>
                </a:solidFill>
              </a:rPr>
              <a:t>Quelles</a:t>
            </a:r>
            <a:r>
              <a:rPr lang="en-GB" sz="2000" dirty="0" smtClean="0">
                <a:solidFill>
                  <a:srgbClr val="FFFFFF"/>
                </a:solidFill>
              </a:rPr>
              <a:t> </a:t>
            </a:r>
            <a:r>
              <a:rPr lang="en-GB" sz="2000" dirty="0" err="1" smtClean="0">
                <a:solidFill>
                  <a:srgbClr val="FFFFFF"/>
                </a:solidFill>
              </a:rPr>
              <a:t>lois</a:t>
            </a:r>
            <a:r>
              <a:rPr lang="en-GB" sz="2000" dirty="0" smtClean="0">
                <a:solidFill>
                  <a:srgbClr val="FFFFFF"/>
                </a:solidFill>
              </a:rPr>
              <a:t> le </a:t>
            </a:r>
            <a:r>
              <a:rPr lang="en-GB" sz="2000" dirty="0" err="1" smtClean="0">
                <a:solidFill>
                  <a:srgbClr val="FFFFFF"/>
                </a:solidFill>
              </a:rPr>
              <a:t>gouvernent</a:t>
            </a:r>
            <a:r>
              <a:rPr lang="en-GB" sz="2000" dirty="0" smtClean="0">
                <a:solidFill>
                  <a:srgbClr val="FFFFFF"/>
                </a:solidFill>
              </a:rPr>
              <a:t>?</a:t>
            </a:r>
          </a:p>
          <a:p>
            <a:pPr algn="ctr"/>
            <a:r>
              <a:rPr lang="en-GB" sz="2000" dirty="0" smtClean="0">
                <a:solidFill>
                  <a:srgbClr val="FFFFFF"/>
                </a:solidFill>
              </a:rPr>
              <a:t>Comment les </a:t>
            </a:r>
            <a:r>
              <a:rPr lang="en-GB" sz="2000" dirty="0" err="1" smtClean="0">
                <a:solidFill>
                  <a:srgbClr val="FFFFFF"/>
                </a:solidFill>
              </a:rPr>
              <a:t>planètes</a:t>
            </a:r>
            <a:r>
              <a:rPr lang="en-GB" sz="2000" dirty="0" smtClean="0">
                <a:solidFill>
                  <a:srgbClr val="FFFFFF"/>
                </a:solidFill>
              </a:rPr>
              <a:t>, les </a:t>
            </a:r>
            <a:r>
              <a:rPr lang="en-GB" sz="2000" dirty="0" err="1" smtClean="0">
                <a:solidFill>
                  <a:srgbClr val="FFFFFF"/>
                </a:solidFill>
              </a:rPr>
              <a:t>étoiles</a:t>
            </a:r>
            <a:r>
              <a:rPr lang="en-GB" sz="2000" dirty="0" smtClean="0">
                <a:solidFill>
                  <a:srgbClr val="FFFFFF"/>
                </a:solidFill>
              </a:rPr>
              <a:t>, les galaxies et les </a:t>
            </a:r>
            <a:r>
              <a:rPr lang="en-GB" sz="2000" dirty="0" err="1" smtClean="0">
                <a:solidFill>
                  <a:srgbClr val="FFFFFF"/>
                </a:solidFill>
              </a:rPr>
              <a:t>amas</a:t>
            </a:r>
            <a:r>
              <a:rPr lang="en-GB" sz="2000" dirty="0" smtClean="0">
                <a:solidFill>
                  <a:srgbClr val="FFFFFF"/>
                </a:solidFill>
              </a:rPr>
              <a:t> de galaxies se </a:t>
            </a:r>
            <a:r>
              <a:rPr lang="en-GB" sz="2000" dirty="0" err="1" smtClean="0">
                <a:solidFill>
                  <a:srgbClr val="FFFFFF"/>
                </a:solidFill>
              </a:rPr>
              <a:t>forment</a:t>
            </a:r>
            <a:r>
              <a:rPr lang="en-GB" sz="2000" dirty="0" smtClean="0">
                <a:solidFill>
                  <a:srgbClr val="FFFFFF"/>
                </a:solidFill>
              </a:rPr>
              <a:t> </a:t>
            </a:r>
            <a:r>
              <a:rPr lang="en-GB" sz="2000" dirty="0" err="1" smtClean="0">
                <a:solidFill>
                  <a:srgbClr val="FFFFFF"/>
                </a:solidFill>
              </a:rPr>
              <a:t>elles</a:t>
            </a:r>
            <a:r>
              <a:rPr lang="en-GB" sz="2000" dirty="0" smtClean="0">
                <a:solidFill>
                  <a:srgbClr val="FFFFFF"/>
                </a:solidFill>
              </a:rPr>
              <a:t>?</a:t>
            </a:r>
          </a:p>
        </p:txBody>
      </p:sp>
      <p:sp>
        <p:nvSpPr>
          <p:cNvPr id="33" name="Text Box 9"/>
          <p:cNvSpPr txBox="1">
            <a:spLocks noChangeArrowheads="1"/>
          </p:cNvSpPr>
          <p:nvPr/>
        </p:nvSpPr>
        <p:spPr bwMode="auto">
          <a:xfrm>
            <a:off x="1294055" y="1851805"/>
            <a:ext cx="1263604" cy="707882"/>
          </a:xfrm>
          <a:prstGeom prst="rect">
            <a:avLst/>
          </a:prstGeom>
          <a:solidFill>
            <a:srgbClr val="000000"/>
          </a:solidFill>
          <a:ln w="28575">
            <a:solidFill>
              <a:srgbClr val="3366FF"/>
            </a:solidFill>
            <a:prstDash val="dot"/>
            <a:miter lim="800000"/>
            <a:headEnd/>
            <a:tailEnd/>
          </a:ln>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FR" sz="2000" b="1" dirty="0" smtClean="0">
                <a:solidFill>
                  <a:srgbClr val="FFFFFF"/>
                </a:solidFill>
                <a:latin typeface="Calibri"/>
                <a:cs typeface="Calibri"/>
              </a:rPr>
              <a:t>Segment</a:t>
            </a:r>
          </a:p>
          <a:p>
            <a:pPr algn="ctr"/>
            <a:r>
              <a:rPr lang="fr-FR" sz="2000" b="1" dirty="0" smtClean="0">
                <a:solidFill>
                  <a:srgbClr val="FFFFFF"/>
                </a:solidFill>
                <a:latin typeface="Calibri"/>
                <a:cs typeface="Calibri"/>
              </a:rPr>
              <a:t>sol</a:t>
            </a:r>
            <a:endParaRPr lang="fr-FR" sz="2000" b="1" dirty="0">
              <a:solidFill>
                <a:srgbClr val="FFFFFF"/>
              </a:solidFill>
              <a:latin typeface="Calibri"/>
              <a:cs typeface="Calibri"/>
            </a:endParaRPr>
          </a:p>
        </p:txBody>
      </p:sp>
      <p:sp>
        <p:nvSpPr>
          <p:cNvPr id="34" name="Text Box 9"/>
          <p:cNvSpPr txBox="1">
            <a:spLocks noChangeArrowheads="1"/>
          </p:cNvSpPr>
          <p:nvPr/>
        </p:nvSpPr>
        <p:spPr bwMode="auto">
          <a:xfrm>
            <a:off x="7039638" y="1791457"/>
            <a:ext cx="1492801" cy="1015659"/>
          </a:xfrm>
          <a:prstGeom prst="rect">
            <a:avLst/>
          </a:prstGeom>
          <a:solidFill>
            <a:srgbClr val="000000"/>
          </a:solidFill>
          <a:ln w="28575">
            <a:solidFill>
              <a:srgbClr val="3366FF"/>
            </a:solidFill>
            <a:prstDash val="dot"/>
            <a:miter lim="800000"/>
            <a:headEnd/>
            <a:tailEnd/>
          </a:ln>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000" b="1" dirty="0" smtClean="0">
                <a:solidFill>
                  <a:srgbClr val="FFFFFF"/>
                </a:solidFill>
              </a:rPr>
              <a:t>Analyse</a:t>
            </a:r>
          </a:p>
          <a:p>
            <a:pPr algn="ctr"/>
            <a:r>
              <a:rPr lang="en-GB" sz="2000" b="1" dirty="0" err="1" smtClean="0">
                <a:solidFill>
                  <a:srgbClr val="FFFFFF"/>
                </a:solidFill>
              </a:rPr>
              <a:t>statistique</a:t>
            </a:r>
            <a:endParaRPr lang="en-GB" sz="2000" b="1" dirty="0" smtClean="0">
              <a:solidFill>
                <a:srgbClr val="FFFFFF"/>
              </a:solidFill>
            </a:endParaRPr>
          </a:p>
          <a:p>
            <a:pPr algn="ctr"/>
            <a:r>
              <a:rPr lang="en-GB" sz="2000" b="1" dirty="0" smtClean="0">
                <a:solidFill>
                  <a:srgbClr val="FFFFFF"/>
                </a:solidFill>
              </a:rPr>
              <a:t>du </a:t>
            </a:r>
            <a:r>
              <a:rPr lang="en-GB" sz="2000" b="1" dirty="0" smtClean="0">
                <a:solidFill>
                  <a:srgbClr val="FFFFFF"/>
                </a:solidFill>
                <a:latin typeface="+mn-lt"/>
              </a:rPr>
              <a:t>signal</a:t>
            </a:r>
            <a:endParaRPr lang="en-GB" sz="2000" b="1" dirty="0">
              <a:solidFill>
                <a:srgbClr val="FFFFFF"/>
              </a:solidFill>
              <a:latin typeface="+mn-lt"/>
            </a:endParaRPr>
          </a:p>
        </p:txBody>
      </p:sp>
      <p:sp>
        <p:nvSpPr>
          <p:cNvPr id="35" name="Text Box 9"/>
          <p:cNvSpPr txBox="1">
            <a:spLocks noChangeArrowheads="1"/>
          </p:cNvSpPr>
          <p:nvPr/>
        </p:nvSpPr>
        <p:spPr bwMode="auto">
          <a:xfrm>
            <a:off x="6439813" y="5652715"/>
            <a:ext cx="2177051" cy="707882"/>
          </a:xfrm>
          <a:prstGeom prst="rect">
            <a:avLst/>
          </a:prstGeom>
          <a:solidFill>
            <a:srgbClr val="000000"/>
          </a:solidFill>
          <a:ln w="28575">
            <a:solidFill>
              <a:srgbClr val="3366FF"/>
            </a:solidFill>
            <a:prstDash val="dot"/>
            <a:miter lim="800000"/>
            <a:headEnd/>
            <a:tailEnd/>
          </a:ln>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2000" b="1" dirty="0" smtClean="0">
                <a:solidFill>
                  <a:srgbClr val="FFFFFF"/>
                </a:solidFill>
                <a:latin typeface="+mn-lt"/>
              </a:rPr>
              <a:t> experiences </a:t>
            </a:r>
            <a:r>
              <a:rPr lang="en-GB" sz="2000" b="1" dirty="0" err="1" smtClean="0">
                <a:solidFill>
                  <a:srgbClr val="FFFFFF"/>
                </a:solidFill>
                <a:latin typeface="+mn-lt"/>
              </a:rPr>
              <a:t>en</a:t>
            </a:r>
            <a:r>
              <a:rPr lang="en-GB" sz="2000" b="1" dirty="0" smtClean="0">
                <a:solidFill>
                  <a:srgbClr val="FFFFFF"/>
                </a:solidFill>
                <a:latin typeface="+mn-lt"/>
              </a:rPr>
              <a:t> </a:t>
            </a:r>
            <a:r>
              <a:rPr lang="en-GB" sz="2000" b="1" dirty="0" err="1" smtClean="0">
                <a:solidFill>
                  <a:srgbClr val="FFFFFF"/>
                </a:solidFill>
                <a:latin typeface="+mn-lt"/>
              </a:rPr>
              <a:t>laboratoire</a:t>
            </a:r>
            <a:endParaRPr lang="en-GB" sz="2000" b="1" dirty="0">
              <a:solidFill>
                <a:srgbClr val="FFFFFF"/>
              </a:solidFill>
              <a:latin typeface="+mn-lt"/>
            </a:endParaRPr>
          </a:p>
        </p:txBody>
      </p:sp>
      <p:sp>
        <p:nvSpPr>
          <p:cNvPr id="3" name="Titre 2"/>
          <p:cNvSpPr>
            <a:spLocks noGrp="1"/>
          </p:cNvSpPr>
          <p:nvPr>
            <p:ph type="title"/>
          </p:nvPr>
        </p:nvSpPr>
        <p:spPr>
          <a:xfrm>
            <a:off x="1599562" y="143993"/>
            <a:ext cx="6049471" cy="710335"/>
          </a:xfrm>
        </p:spPr>
        <p:txBody>
          <a:bodyPr>
            <a:normAutofit fontScale="90000"/>
          </a:bodyPr>
          <a:lstStyle/>
          <a:p>
            <a:r>
              <a:rPr lang="en-GB" sz="2400" b="1" dirty="0" smtClean="0"/>
              <a:t> </a:t>
            </a:r>
            <a:r>
              <a:rPr lang="en-GB" sz="2400" b="1" dirty="0" err="1" smtClean="0"/>
              <a:t>Depuis</a:t>
            </a:r>
            <a:r>
              <a:rPr lang="en-GB" sz="2400" b="1" dirty="0" smtClean="0"/>
              <a:t> 2005: </a:t>
            </a:r>
            <a:r>
              <a:rPr lang="en-GB" sz="2400" b="1" dirty="0" err="1" smtClean="0"/>
              <a:t>Astrophysique</a:t>
            </a:r>
            <a:r>
              <a:rPr lang="en-GB" sz="2400" b="1" dirty="0" smtClean="0"/>
              <a:t> Instrumentation </a:t>
            </a:r>
            <a:r>
              <a:rPr lang="en-GB" sz="2400" b="1" dirty="0" err="1" smtClean="0"/>
              <a:t>Modélisation</a:t>
            </a:r>
            <a:r>
              <a:rPr lang="en-GB" sz="2400" b="1" dirty="0" smtClean="0"/>
              <a:t> (AIM)</a:t>
            </a:r>
            <a:endParaRPr lang="en-GB" sz="2400" dirty="0"/>
          </a:p>
        </p:txBody>
      </p:sp>
    </p:spTree>
    <p:extLst>
      <p:ext uri="{BB962C8B-B14F-4D97-AF65-F5344CB8AC3E}">
        <p14:creationId xmlns:p14="http://schemas.microsoft.com/office/powerpoint/2010/main" val="3564204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noFill/>
          <a:ln/>
        </p:spPr>
        <p:txBody>
          <a:bodyPr>
            <a:normAutofit fontScale="90000"/>
          </a:bodyPr>
          <a:lstStyle/>
          <a:p>
            <a:r>
              <a:rPr lang="en-US" dirty="0" err="1" smtClean="0"/>
              <a:t>Lancés</a:t>
            </a:r>
            <a:r>
              <a:rPr lang="en-US" dirty="0" smtClean="0"/>
              <a:t> ensemble </a:t>
            </a:r>
            <a:r>
              <a:rPr lang="en-US" dirty="0" err="1" smtClean="0"/>
              <a:t>en</a:t>
            </a:r>
            <a:r>
              <a:rPr lang="en-US" dirty="0" smtClean="0"/>
              <a:t> 2009</a:t>
            </a:r>
            <a:endParaRPr lang="en-US" dirty="0"/>
          </a:p>
        </p:txBody>
      </p:sp>
      <p:pic>
        <p:nvPicPr>
          <p:cNvPr id="180227" name="Picture 3"/>
          <p:cNvPicPr>
            <a:picLocks noGrp="1" noChangeAspect="1" noChangeArrowheads="1"/>
          </p:cNvPicPr>
          <p:nvPr>
            <p:ph sz="quarter" idx="1"/>
          </p:nvPr>
        </p:nvPicPr>
        <p:blipFill>
          <a:blip r:embed="rId2" cstate="print"/>
          <a:srcRect/>
          <a:stretch>
            <a:fillRect/>
          </a:stretch>
        </p:blipFill>
        <p:spPr>
          <a:xfrm>
            <a:off x="576647" y="1318054"/>
            <a:ext cx="3624649" cy="5099154"/>
          </a:xfrm>
          <a:noFill/>
          <a:ln/>
        </p:spPr>
      </p:pic>
      <p:pic>
        <p:nvPicPr>
          <p:cNvPr id="180229" name="Picture 5"/>
          <p:cNvPicPr>
            <a:picLocks noChangeAspect="1" noChangeArrowheads="1"/>
          </p:cNvPicPr>
          <p:nvPr/>
        </p:nvPicPr>
        <p:blipFill>
          <a:blip r:embed="rId3" cstate="print"/>
          <a:srcRect/>
          <a:stretch>
            <a:fillRect/>
          </a:stretch>
        </p:blipFill>
        <p:spPr bwMode="auto">
          <a:xfrm>
            <a:off x="4891490" y="1351005"/>
            <a:ext cx="3604006" cy="5066203"/>
          </a:xfrm>
          <a:prstGeom prst="rect">
            <a:avLst/>
          </a:prstGeom>
          <a:noFill/>
          <a:ln w="9525">
            <a:noFill/>
            <a:miter lim="800000"/>
            <a:headEnd/>
            <a:tailEnd/>
          </a:ln>
          <a:effectLst/>
        </p:spPr>
      </p:pic>
    </p:spTree>
    <p:extLst>
      <p:ext uri="{BB962C8B-B14F-4D97-AF65-F5344CB8AC3E}">
        <p14:creationId xmlns:p14="http://schemas.microsoft.com/office/powerpoint/2010/main" val="1537949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fld id="{E38E872E-3EE8-4EF5-AA1F-02B1A8F75DF7}" type="datetime1">
              <a:rPr lang="fr-FR" altLang="fr-FR"/>
              <a:pPr/>
              <a:t>12/12/2018</a:t>
            </a:fld>
            <a:endParaRPr lang="fr-FR" altLang="fr-FR">
              <a:solidFill>
                <a:schemeClr val="tx1"/>
              </a:solidFill>
              <a:latin typeface="Times New Roman" panose="02020603050405020304" pitchFamily="18" charset="0"/>
            </a:endParaRPr>
          </a:p>
        </p:txBody>
      </p:sp>
      <p:pic>
        <p:nvPicPr>
          <p:cNvPr id="502786" name="Picture 2" descr="premiere-image-Hersch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692150"/>
            <a:ext cx="4681537" cy="4681538"/>
          </a:xfrm>
          <a:prstGeom prst="rect">
            <a:avLst/>
          </a:prstGeom>
          <a:noFill/>
          <a:extLst>
            <a:ext uri="{909E8E84-426E-40DD-AFC4-6F175D3DCCD1}">
              <a14:hiddenFill xmlns:a14="http://schemas.microsoft.com/office/drawing/2010/main">
                <a:solidFill>
                  <a:srgbClr val="FFFFFF"/>
                </a:solidFill>
              </a14:hiddenFill>
            </a:ext>
          </a:extLst>
        </p:spPr>
      </p:pic>
      <p:sp>
        <p:nvSpPr>
          <p:cNvPr id="502787" name="Text Box 3"/>
          <p:cNvSpPr txBox="1">
            <a:spLocks noChangeArrowheads="1"/>
          </p:cNvSpPr>
          <p:nvPr/>
        </p:nvSpPr>
        <p:spPr bwMode="auto">
          <a:xfrm>
            <a:off x="1979613" y="109538"/>
            <a:ext cx="639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fr-FR" i="1"/>
              <a:t>Première image avec l’instrument PACS d’Herschel juin 2009</a:t>
            </a:r>
          </a:p>
        </p:txBody>
      </p:sp>
      <p:sp>
        <p:nvSpPr>
          <p:cNvPr id="502788" name="Text Box 4"/>
          <p:cNvSpPr txBox="1">
            <a:spLocks noChangeArrowheads="1"/>
          </p:cNvSpPr>
          <p:nvPr/>
        </p:nvSpPr>
        <p:spPr bwMode="auto">
          <a:xfrm>
            <a:off x="2974975" y="5516563"/>
            <a:ext cx="447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fr-FR" altLang="fr-FR" i="1"/>
              <a:t>Un beau succès technologique du CEA et </a:t>
            </a:r>
          </a:p>
          <a:p>
            <a:pPr eaLnBrk="1" hangingPunct="1"/>
            <a:r>
              <a:rPr lang="fr-FR" altLang="fr-FR" i="1"/>
              <a:t>la promesse d’une moisson de résultats </a:t>
            </a:r>
          </a:p>
        </p:txBody>
      </p:sp>
    </p:spTree>
    <p:extLst>
      <p:ext uri="{BB962C8B-B14F-4D97-AF65-F5344CB8AC3E}">
        <p14:creationId xmlns:p14="http://schemas.microsoft.com/office/powerpoint/2010/main" val="21895233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ustsky_cobe"/>
          <p:cNvPicPr>
            <a:picLocks noChangeAspect="1" noChangeArrowheads="1"/>
          </p:cNvPicPr>
          <p:nvPr/>
        </p:nvPicPr>
        <p:blipFill>
          <a:blip r:embed="rId3" cstate="print"/>
          <a:srcRect/>
          <a:stretch>
            <a:fillRect/>
          </a:stretch>
        </p:blipFill>
        <p:spPr bwMode="auto">
          <a:xfrm>
            <a:off x="0" y="838201"/>
            <a:ext cx="5372100" cy="3238500"/>
          </a:xfrm>
          <a:prstGeom prst="rect">
            <a:avLst/>
          </a:prstGeom>
          <a:noFill/>
          <a:ln w="9525">
            <a:noFill/>
            <a:miter lim="800000"/>
            <a:headEnd/>
            <a:tailEnd/>
          </a:ln>
        </p:spPr>
      </p:pic>
      <p:sp>
        <p:nvSpPr>
          <p:cNvPr id="24579" name="Text Box 6"/>
          <p:cNvSpPr txBox="1">
            <a:spLocks noChangeArrowheads="1"/>
          </p:cNvSpPr>
          <p:nvPr/>
        </p:nvSpPr>
        <p:spPr bwMode="auto">
          <a:xfrm>
            <a:off x="-9375" y="4076701"/>
            <a:ext cx="3066750" cy="307720"/>
          </a:xfrm>
          <a:prstGeom prst="rect">
            <a:avLst/>
          </a:prstGeom>
          <a:noFill/>
          <a:ln w="9525">
            <a:noFill/>
            <a:miter lim="800000"/>
            <a:headEnd/>
            <a:tailEnd/>
          </a:ln>
        </p:spPr>
        <p:txBody>
          <a:bodyPr wrap="none" lIns="91383" tIns="45692" rIns="91383" bIns="45692">
            <a:spAutoFit/>
          </a:bodyPr>
          <a:lstStyle/>
          <a:p>
            <a:pPr eaLnBrk="0" hangingPunct="0"/>
            <a:r>
              <a:rPr lang="fr-FR" sz="1400" dirty="0">
                <a:latin typeface="Comic Sans MS" charset="0"/>
              </a:rPr>
              <a:t>Image à 240 </a:t>
            </a:r>
            <a:r>
              <a:rPr lang="fr-FR" sz="1400" dirty="0">
                <a:latin typeface="Symbol" charset="2"/>
              </a:rPr>
              <a:t>m</a:t>
            </a:r>
            <a:r>
              <a:rPr lang="fr-FR" sz="1400" dirty="0">
                <a:latin typeface="Comic Sans MS" charset="0"/>
              </a:rPr>
              <a:t>m </a:t>
            </a:r>
            <a:r>
              <a:rPr lang="fr-FR" sz="1100" i="1" dirty="0">
                <a:latin typeface="Comic Sans MS" charset="0"/>
              </a:rPr>
              <a:t>(COBE/DIRBE, NASA)</a:t>
            </a:r>
          </a:p>
        </p:txBody>
      </p:sp>
      <p:sp>
        <p:nvSpPr>
          <p:cNvPr id="24580" name="Rectangle 7"/>
          <p:cNvSpPr>
            <a:spLocks noChangeArrowheads="1"/>
          </p:cNvSpPr>
          <p:nvPr/>
        </p:nvSpPr>
        <p:spPr bwMode="auto">
          <a:xfrm>
            <a:off x="5370514" y="165101"/>
            <a:ext cx="3768725" cy="3082925"/>
          </a:xfrm>
          <a:prstGeom prst="rect">
            <a:avLst/>
          </a:prstGeom>
          <a:noFill/>
          <a:ln w="28575">
            <a:solidFill>
              <a:srgbClr val="FFFF00"/>
            </a:solidFill>
            <a:miter lim="800000"/>
            <a:headEnd/>
            <a:tailEnd/>
          </a:ln>
        </p:spPr>
        <p:txBody>
          <a:bodyPr wrap="none" lIns="91383" tIns="45692" rIns="91383" bIns="45692" anchor="ctr"/>
          <a:lstStyle/>
          <a:p>
            <a:endParaRPr lang="en-US" dirty="0"/>
          </a:p>
        </p:txBody>
      </p:sp>
      <p:sp>
        <p:nvSpPr>
          <p:cNvPr id="24581" name="Rectangle 11"/>
          <p:cNvSpPr>
            <a:spLocks noChangeArrowheads="1"/>
          </p:cNvSpPr>
          <p:nvPr/>
        </p:nvSpPr>
        <p:spPr bwMode="auto">
          <a:xfrm>
            <a:off x="0" y="0"/>
            <a:ext cx="5029200" cy="584200"/>
          </a:xfrm>
          <a:prstGeom prst="rect">
            <a:avLst/>
          </a:prstGeom>
          <a:noFill/>
          <a:ln w="28575">
            <a:noFill/>
            <a:miter lim="800000"/>
            <a:headEnd/>
            <a:tailEnd/>
          </a:ln>
        </p:spPr>
        <p:txBody>
          <a:bodyPr lIns="91383" tIns="45692" rIns="91383" bIns="45692" anchor="ctr" anchorCtr="1"/>
          <a:lstStyle/>
          <a:p>
            <a:pPr algn="ctr"/>
            <a:r>
              <a:rPr lang="fr-FR" sz="1600" dirty="0">
                <a:latin typeface="Comic Sans MS" charset="0"/>
              </a:rPr>
              <a:t>Le fond diffus </a:t>
            </a:r>
          </a:p>
          <a:p>
            <a:pPr algn="ctr"/>
            <a:r>
              <a:rPr lang="fr-FR" sz="1600" dirty="0">
                <a:latin typeface="Comic Sans MS" charset="0"/>
              </a:rPr>
              <a:t>extragalactique infrarouge</a:t>
            </a:r>
          </a:p>
        </p:txBody>
      </p:sp>
      <p:sp>
        <p:nvSpPr>
          <p:cNvPr id="24582" name="Text Box 17"/>
          <p:cNvSpPr txBox="1">
            <a:spLocks noChangeArrowheads="1"/>
          </p:cNvSpPr>
          <p:nvPr/>
        </p:nvSpPr>
        <p:spPr bwMode="auto">
          <a:xfrm>
            <a:off x="5491167" y="163517"/>
            <a:ext cx="2882469" cy="369275"/>
          </a:xfrm>
          <a:prstGeom prst="rect">
            <a:avLst/>
          </a:prstGeom>
          <a:noFill/>
          <a:ln w="28575">
            <a:noFill/>
            <a:miter lim="800000"/>
            <a:headEnd/>
            <a:tailEnd/>
          </a:ln>
        </p:spPr>
        <p:txBody>
          <a:bodyPr wrap="none" lIns="91383" tIns="45692" rIns="91383" bIns="45692">
            <a:spAutoFit/>
          </a:bodyPr>
          <a:lstStyle/>
          <a:p>
            <a:r>
              <a:rPr lang="fr-FR" dirty="0"/>
              <a:t>   GOODS-Nord </a:t>
            </a:r>
            <a:r>
              <a:rPr lang="fr-FR" sz="1400" dirty="0"/>
              <a:t>100/160/250 </a:t>
            </a:r>
            <a:r>
              <a:rPr lang="fr-FR" sz="1400" dirty="0">
                <a:latin typeface="Symbol" charset="2"/>
              </a:rPr>
              <a:t>m</a:t>
            </a:r>
            <a:r>
              <a:rPr lang="fr-FR" sz="1400" dirty="0"/>
              <a:t>m</a:t>
            </a:r>
            <a:endParaRPr lang="fr-FR" dirty="0"/>
          </a:p>
        </p:txBody>
      </p:sp>
      <p:sp>
        <p:nvSpPr>
          <p:cNvPr id="24583" name="Rectangle 3"/>
          <p:cNvSpPr>
            <a:spLocks noChangeArrowheads="1"/>
          </p:cNvSpPr>
          <p:nvPr/>
        </p:nvSpPr>
        <p:spPr bwMode="auto">
          <a:xfrm>
            <a:off x="1447800" y="1066801"/>
            <a:ext cx="152400" cy="152400"/>
          </a:xfrm>
          <a:prstGeom prst="rect">
            <a:avLst/>
          </a:prstGeom>
          <a:noFill/>
          <a:ln w="28575">
            <a:solidFill>
              <a:srgbClr val="FFFF00"/>
            </a:solidFill>
            <a:miter lim="800000"/>
            <a:headEnd/>
            <a:tailEnd/>
          </a:ln>
        </p:spPr>
        <p:txBody>
          <a:bodyPr wrap="none" lIns="91383" tIns="45692" rIns="91383" bIns="45692" anchor="ctr"/>
          <a:lstStyle/>
          <a:p>
            <a:endParaRPr lang="en-US" dirty="0"/>
          </a:p>
        </p:txBody>
      </p:sp>
      <p:sp>
        <p:nvSpPr>
          <p:cNvPr id="24584" name="Line 4"/>
          <p:cNvSpPr>
            <a:spLocks noChangeShapeType="1"/>
          </p:cNvSpPr>
          <p:nvPr/>
        </p:nvSpPr>
        <p:spPr bwMode="auto">
          <a:xfrm flipV="1">
            <a:off x="1600200" y="165100"/>
            <a:ext cx="3810000" cy="901700"/>
          </a:xfrm>
          <a:prstGeom prst="line">
            <a:avLst/>
          </a:prstGeom>
          <a:noFill/>
          <a:ln w="28575">
            <a:solidFill>
              <a:srgbClr val="FFFF00"/>
            </a:solidFill>
            <a:round/>
            <a:headEnd/>
            <a:tailEnd/>
          </a:ln>
        </p:spPr>
        <p:txBody>
          <a:bodyPr wrap="none" lIns="91383" tIns="45692" rIns="91383" bIns="45692" anchor="ctr"/>
          <a:lstStyle/>
          <a:p>
            <a:endParaRPr lang="fr-FR"/>
          </a:p>
        </p:txBody>
      </p:sp>
      <p:sp>
        <p:nvSpPr>
          <p:cNvPr id="24585" name="Line 5"/>
          <p:cNvSpPr>
            <a:spLocks noChangeShapeType="1"/>
          </p:cNvSpPr>
          <p:nvPr/>
        </p:nvSpPr>
        <p:spPr bwMode="auto">
          <a:xfrm>
            <a:off x="1600212" y="1219200"/>
            <a:ext cx="3757613" cy="2028825"/>
          </a:xfrm>
          <a:prstGeom prst="line">
            <a:avLst/>
          </a:prstGeom>
          <a:noFill/>
          <a:ln w="28575">
            <a:solidFill>
              <a:srgbClr val="FFFF00"/>
            </a:solidFill>
            <a:round/>
            <a:headEnd/>
            <a:tailEnd/>
          </a:ln>
        </p:spPr>
        <p:txBody>
          <a:bodyPr wrap="none" lIns="91383" tIns="45692" rIns="91383" bIns="45692" anchor="ctr"/>
          <a:lstStyle/>
          <a:p>
            <a:endParaRPr lang="fr-FR"/>
          </a:p>
        </p:txBody>
      </p:sp>
      <p:grpSp>
        <p:nvGrpSpPr>
          <p:cNvPr id="2" name="Grouper 14"/>
          <p:cNvGrpSpPr>
            <a:grpSpLocks/>
          </p:cNvGrpSpPr>
          <p:nvPr/>
        </p:nvGrpSpPr>
        <p:grpSpPr bwMode="auto">
          <a:xfrm>
            <a:off x="1676400" y="4579938"/>
            <a:ext cx="2805113" cy="2036762"/>
            <a:chOff x="6263021" y="4363720"/>
            <a:chExt cx="2804779" cy="2037080"/>
          </a:xfrm>
        </p:grpSpPr>
        <p:pic>
          <p:nvPicPr>
            <p:cNvPr id="24597" name="Image 11" descr="herschel_8_high.jpg"/>
            <p:cNvPicPr>
              <a:picLocks noChangeAspect="1"/>
            </p:cNvPicPr>
            <p:nvPr/>
          </p:nvPicPr>
          <p:blipFill>
            <a:blip r:embed="rId4" cstate="print"/>
            <a:srcRect/>
            <a:stretch>
              <a:fillRect/>
            </a:stretch>
          </p:blipFill>
          <p:spPr bwMode="auto">
            <a:xfrm>
              <a:off x="6324600" y="4435793"/>
              <a:ext cx="2743200" cy="1965007"/>
            </a:xfrm>
            <a:prstGeom prst="rect">
              <a:avLst/>
            </a:prstGeom>
            <a:noFill/>
            <a:ln w="12700">
              <a:solidFill>
                <a:srgbClr val="FFCC66"/>
              </a:solidFill>
              <a:round/>
              <a:headEnd/>
              <a:tailEnd/>
            </a:ln>
          </p:spPr>
        </p:pic>
        <p:sp>
          <p:nvSpPr>
            <p:cNvPr id="22" name="ZoneTexte 21"/>
            <p:cNvSpPr txBox="1"/>
            <p:nvPr/>
          </p:nvSpPr>
          <p:spPr>
            <a:xfrm>
              <a:off x="6263021" y="4363720"/>
              <a:ext cx="1587490" cy="369390"/>
            </a:xfrm>
            <a:prstGeom prst="rect">
              <a:avLst/>
            </a:prstGeom>
            <a:noFill/>
          </p:spPr>
          <p:txBody>
            <a:bodyPr wrap="none">
              <a:spAutoFit/>
            </a:bodyPr>
            <a:lstStyle/>
            <a:p>
              <a:pPr>
                <a:defRPr/>
              </a:pPr>
              <a:r>
                <a:rPr lang="fr-FR" b="1" dirty="0">
                  <a:solidFill>
                    <a:srgbClr val="FFCC66"/>
                  </a:solidFill>
                  <a:effectLst>
                    <a:outerShdw blurRad="38100" dist="38100" dir="2700000" algn="tl">
                      <a:srgbClr val="000000"/>
                    </a:outerShdw>
                  </a:effectLst>
                  <a:cs typeface="ＭＳ Ｐゴシック" charset="-128"/>
                </a:rPr>
                <a:t>Herschel:</a:t>
              </a:r>
              <a:r>
                <a:rPr lang="fr-FR" sz="1600" dirty="0">
                  <a:solidFill>
                    <a:srgbClr val="FFCC66"/>
                  </a:solidFill>
                  <a:effectLst>
                    <a:outerShdw blurRad="38100" dist="38100" dir="2700000" algn="tl">
                      <a:srgbClr val="000000"/>
                    </a:outerShdw>
                  </a:effectLst>
                  <a:cs typeface="ＭＳ Ｐゴシック" charset="-128"/>
                </a:rPr>
                <a:t> </a:t>
              </a:r>
              <a:r>
                <a:rPr lang="fr-FR" sz="1600" dirty="0">
                  <a:effectLst>
                    <a:outerShdw blurRad="38100" dist="38100" dir="2700000" algn="tl">
                      <a:srgbClr val="000000"/>
                    </a:outerShdw>
                  </a:effectLst>
                  <a:cs typeface="ＭＳ Ｐゴシック" charset="-128"/>
                </a:rPr>
                <a:t>3.5 m</a:t>
              </a:r>
            </a:p>
          </p:txBody>
        </p:sp>
      </p:grpSp>
      <p:pic>
        <p:nvPicPr>
          <p:cNvPr id="24587" name="Image 22" descr="Capture d’écran 2010-10-05 à 12.06.38.png"/>
          <p:cNvPicPr>
            <a:picLocks noChangeAspect="1"/>
          </p:cNvPicPr>
          <p:nvPr/>
        </p:nvPicPr>
        <p:blipFill>
          <a:blip r:embed="rId5" cstate="print"/>
          <a:srcRect/>
          <a:stretch>
            <a:fillRect/>
          </a:stretch>
        </p:blipFill>
        <p:spPr bwMode="auto">
          <a:xfrm>
            <a:off x="5394326" y="584200"/>
            <a:ext cx="3732213" cy="2641600"/>
          </a:xfrm>
          <a:prstGeom prst="rect">
            <a:avLst/>
          </a:prstGeom>
          <a:noFill/>
          <a:ln w="9525">
            <a:noFill/>
            <a:miter lim="800000"/>
            <a:headEnd/>
            <a:tailEnd/>
          </a:ln>
        </p:spPr>
      </p:pic>
      <p:grpSp>
        <p:nvGrpSpPr>
          <p:cNvPr id="3" name="Grouper 25"/>
          <p:cNvGrpSpPr>
            <a:grpSpLocks/>
          </p:cNvGrpSpPr>
          <p:nvPr/>
        </p:nvGrpSpPr>
        <p:grpSpPr bwMode="auto">
          <a:xfrm>
            <a:off x="28586" y="49213"/>
            <a:ext cx="1044615" cy="963612"/>
            <a:chOff x="2112486" y="4416042"/>
            <a:chExt cx="2411889" cy="2206045"/>
          </a:xfrm>
        </p:grpSpPr>
        <p:pic>
          <p:nvPicPr>
            <p:cNvPr id="24595" name="Picture 8" descr="cobe"/>
            <p:cNvPicPr>
              <a:picLocks noChangeAspect="1" noChangeArrowheads="1"/>
            </p:cNvPicPr>
            <p:nvPr/>
          </p:nvPicPr>
          <p:blipFill>
            <a:blip r:embed="rId6" cstate="print"/>
            <a:srcRect/>
            <a:stretch>
              <a:fillRect/>
            </a:stretch>
          </p:blipFill>
          <p:spPr bwMode="auto">
            <a:xfrm>
              <a:off x="2238375" y="4491662"/>
              <a:ext cx="2286000" cy="2130425"/>
            </a:xfrm>
            <a:prstGeom prst="rect">
              <a:avLst/>
            </a:prstGeom>
            <a:noFill/>
            <a:ln w="9525">
              <a:solidFill>
                <a:srgbClr val="FFCC66"/>
              </a:solidFill>
              <a:miter lim="800000"/>
              <a:headEnd/>
              <a:tailEnd/>
            </a:ln>
          </p:spPr>
        </p:pic>
        <p:sp>
          <p:nvSpPr>
            <p:cNvPr id="24596" name="Text Box 9"/>
            <p:cNvSpPr txBox="1">
              <a:spLocks noChangeArrowheads="1"/>
            </p:cNvSpPr>
            <p:nvPr/>
          </p:nvSpPr>
          <p:spPr bwMode="auto">
            <a:xfrm>
              <a:off x="2112486" y="4416042"/>
              <a:ext cx="2391677" cy="563686"/>
            </a:xfrm>
            <a:prstGeom prst="rect">
              <a:avLst/>
            </a:prstGeom>
            <a:noFill/>
            <a:ln w="9525">
              <a:noFill/>
              <a:miter lim="800000"/>
              <a:headEnd/>
              <a:tailEnd/>
            </a:ln>
          </p:spPr>
          <p:txBody>
            <a:bodyPr wrap="none">
              <a:spAutoFit/>
            </a:bodyPr>
            <a:lstStyle/>
            <a:p>
              <a:pPr eaLnBrk="0" hangingPunct="0"/>
              <a:r>
                <a:rPr lang="fr-FR" sz="1000" dirty="0">
                  <a:solidFill>
                    <a:srgbClr val="FFCC66"/>
                  </a:solidFill>
                  <a:latin typeface="Comic Sans MS" charset="0"/>
                </a:rPr>
                <a:t>COBE (NASA)</a:t>
              </a:r>
            </a:p>
          </p:txBody>
        </p:sp>
      </p:grpSp>
      <p:sp>
        <p:nvSpPr>
          <p:cNvPr id="24589" name="Rectangle 3"/>
          <p:cNvSpPr>
            <a:spLocks noChangeArrowheads="1"/>
          </p:cNvSpPr>
          <p:nvPr/>
        </p:nvSpPr>
        <p:spPr bwMode="auto">
          <a:xfrm>
            <a:off x="3487738" y="3048000"/>
            <a:ext cx="152400" cy="152400"/>
          </a:xfrm>
          <a:prstGeom prst="rect">
            <a:avLst/>
          </a:prstGeom>
          <a:noFill/>
          <a:ln w="28575">
            <a:solidFill>
              <a:srgbClr val="3366FF"/>
            </a:solidFill>
            <a:miter lim="800000"/>
            <a:headEnd/>
            <a:tailEnd/>
          </a:ln>
        </p:spPr>
        <p:txBody>
          <a:bodyPr wrap="none" lIns="91383" tIns="45692" rIns="91383" bIns="45692" anchor="ctr"/>
          <a:lstStyle/>
          <a:p>
            <a:endParaRPr lang="en-US" dirty="0"/>
          </a:p>
        </p:txBody>
      </p:sp>
      <p:sp>
        <p:nvSpPr>
          <p:cNvPr id="24590" name="Line 4"/>
          <p:cNvSpPr>
            <a:spLocks noChangeShapeType="1"/>
          </p:cNvSpPr>
          <p:nvPr/>
        </p:nvSpPr>
        <p:spPr bwMode="auto">
          <a:xfrm>
            <a:off x="3640138" y="3048000"/>
            <a:ext cx="2290762" cy="292100"/>
          </a:xfrm>
          <a:prstGeom prst="line">
            <a:avLst/>
          </a:prstGeom>
          <a:noFill/>
          <a:ln w="28575">
            <a:solidFill>
              <a:srgbClr val="3366FF"/>
            </a:solidFill>
            <a:round/>
            <a:headEnd/>
            <a:tailEnd/>
          </a:ln>
        </p:spPr>
        <p:txBody>
          <a:bodyPr wrap="none" lIns="91383" tIns="45692" rIns="91383" bIns="45692" anchor="ctr"/>
          <a:lstStyle/>
          <a:p>
            <a:endParaRPr lang="fr-FR"/>
          </a:p>
        </p:txBody>
      </p:sp>
      <p:sp>
        <p:nvSpPr>
          <p:cNvPr id="24591" name="Line 5"/>
          <p:cNvSpPr>
            <a:spLocks noChangeShapeType="1"/>
          </p:cNvSpPr>
          <p:nvPr/>
        </p:nvSpPr>
        <p:spPr bwMode="auto">
          <a:xfrm>
            <a:off x="3640138" y="3200400"/>
            <a:ext cx="2303462" cy="3416300"/>
          </a:xfrm>
          <a:prstGeom prst="line">
            <a:avLst/>
          </a:prstGeom>
          <a:noFill/>
          <a:ln w="28575">
            <a:solidFill>
              <a:srgbClr val="3366FF"/>
            </a:solidFill>
            <a:round/>
            <a:headEnd/>
            <a:tailEnd/>
          </a:ln>
        </p:spPr>
        <p:txBody>
          <a:bodyPr wrap="none" lIns="91383" tIns="45692" rIns="91383" bIns="45692" anchor="ctr"/>
          <a:lstStyle/>
          <a:p>
            <a:endParaRPr lang="fr-FR"/>
          </a:p>
        </p:txBody>
      </p:sp>
      <p:pic>
        <p:nvPicPr>
          <p:cNvPr id="24592" name="Image 28" descr="Capture d’écran 2010-10-05 à 12.38.02.png"/>
          <p:cNvPicPr>
            <a:picLocks noChangeAspect="1"/>
          </p:cNvPicPr>
          <p:nvPr/>
        </p:nvPicPr>
        <p:blipFill>
          <a:blip r:embed="rId7" cstate="print"/>
          <a:srcRect/>
          <a:stretch>
            <a:fillRect/>
          </a:stretch>
        </p:blipFill>
        <p:spPr bwMode="auto">
          <a:xfrm>
            <a:off x="5943600" y="3765550"/>
            <a:ext cx="2349500" cy="2851150"/>
          </a:xfrm>
          <a:prstGeom prst="rect">
            <a:avLst/>
          </a:prstGeom>
          <a:noFill/>
          <a:ln w="9525">
            <a:noFill/>
            <a:miter lim="800000"/>
            <a:headEnd/>
            <a:tailEnd/>
          </a:ln>
        </p:spPr>
      </p:pic>
      <p:sp>
        <p:nvSpPr>
          <p:cNvPr id="24593" name="Rectangle 7"/>
          <p:cNvSpPr>
            <a:spLocks noChangeArrowheads="1"/>
          </p:cNvSpPr>
          <p:nvPr/>
        </p:nvSpPr>
        <p:spPr bwMode="auto">
          <a:xfrm>
            <a:off x="5930901" y="3340100"/>
            <a:ext cx="2384425" cy="3289300"/>
          </a:xfrm>
          <a:prstGeom prst="rect">
            <a:avLst/>
          </a:prstGeom>
          <a:noFill/>
          <a:ln w="28575">
            <a:solidFill>
              <a:srgbClr val="3366FF"/>
            </a:solidFill>
            <a:miter lim="800000"/>
            <a:headEnd/>
            <a:tailEnd/>
          </a:ln>
        </p:spPr>
        <p:txBody>
          <a:bodyPr wrap="none" lIns="91383" tIns="45692" rIns="91383" bIns="45692" anchor="ctr"/>
          <a:lstStyle/>
          <a:p>
            <a:endParaRPr lang="en-US" dirty="0"/>
          </a:p>
        </p:txBody>
      </p:sp>
      <p:sp>
        <p:nvSpPr>
          <p:cNvPr id="24594" name="Text Box 17"/>
          <p:cNvSpPr txBox="1">
            <a:spLocks noChangeArrowheads="1"/>
          </p:cNvSpPr>
          <p:nvPr/>
        </p:nvSpPr>
        <p:spPr bwMode="auto">
          <a:xfrm>
            <a:off x="5715000" y="3319465"/>
            <a:ext cx="2984500" cy="338498"/>
          </a:xfrm>
          <a:prstGeom prst="rect">
            <a:avLst/>
          </a:prstGeom>
          <a:noFill/>
          <a:ln w="28575">
            <a:noFill/>
            <a:miter lim="800000"/>
            <a:headEnd/>
            <a:tailEnd/>
          </a:ln>
        </p:spPr>
        <p:txBody>
          <a:bodyPr lIns="91383" tIns="45692" rIns="91383" bIns="45692">
            <a:spAutoFit/>
          </a:bodyPr>
          <a:lstStyle/>
          <a:p>
            <a:r>
              <a:rPr lang="fr-FR" sz="1600" dirty="0">
                <a:solidFill>
                  <a:srgbClr val="FFCC66"/>
                </a:solidFill>
              </a:rPr>
              <a:t>   </a:t>
            </a:r>
            <a:r>
              <a:rPr lang="fr-FR" sz="1600" dirty="0"/>
              <a:t>GOODS-Sud </a:t>
            </a:r>
            <a:r>
              <a:rPr lang="fr-FR" sz="1200" dirty="0"/>
              <a:t>24/100/160</a:t>
            </a:r>
            <a:r>
              <a:rPr lang="fr-FR" sz="1200" dirty="0">
                <a:latin typeface="Symbol" charset="2"/>
              </a:rPr>
              <a:t>m</a:t>
            </a:r>
            <a:r>
              <a:rPr lang="fr-FR" sz="1200" dirty="0"/>
              <a:t>m</a:t>
            </a:r>
            <a:endParaRPr lang="fr-FR" sz="1600" dirty="0"/>
          </a:p>
        </p:txBody>
      </p:sp>
    </p:spTree>
    <p:extLst>
      <p:ext uri="{BB962C8B-B14F-4D97-AF65-F5344CB8AC3E}">
        <p14:creationId xmlns:p14="http://schemas.microsoft.com/office/powerpoint/2010/main" val="1758547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écran 2015-10-09 à 22.47.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7217563" cy="6858000"/>
          </a:xfrm>
          <a:prstGeom prst="rect">
            <a:avLst/>
          </a:prstGeom>
        </p:spPr>
      </p:pic>
      <p:grpSp>
        <p:nvGrpSpPr>
          <p:cNvPr id="6" name="Grouper 5"/>
          <p:cNvGrpSpPr/>
          <p:nvPr/>
        </p:nvGrpSpPr>
        <p:grpSpPr>
          <a:xfrm>
            <a:off x="952500" y="40639"/>
            <a:ext cx="7147892" cy="6965984"/>
            <a:chOff x="952500" y="40639"/>
            <a:chExt cx="7147892" cy="6965984"/>
          </a:xfrm>
        </p:grpSpPr>
        <p:pic>
          <p:nvPicPr>
            <p:cNvPr id="2" name="Image 1" descr="Capture d’écran 2015-10-09 à 22.48.42.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56639" y="40639"/>
              <a:ext cx="7043753" cy="6903753"/>
            </a:xfrm>
            <a:prstGeom prst="rect">
              <a:avLst/>
            </a:prstGeom>
          </p:spPr>
        </p:pic>
        <p:sp>
          <p:nvSpPr>
            <p:cNvPr id="3" name="Rectangle 2"/>
            <p:cNvSpPr/>
            <p:nvPr/>
          </p:nvSpPr>
          <p:spPr bwMode="auto">
            <a:xfrm>
              <a:off x="952500" y="6092223"/>
              <a:ext cx="2755900" cy="9144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hangingPunct="0"/>
              <a:endParaRPr lang="fr-FR">
                <a:solidFill>
                  <a:srgbClr val="FFFFFF"/>
                </a:solidFill>
                <a:latin typeface="Optima" pitchFamily="-108" charset="0"/>
                <a:ea typeface="ＭＳ Ｐゴシック" pitchFamily="-108" charset="-128"/>
                <a:cs typeface="ＭＳ Ｐゴシック" pitchFamily="-108" charset="-128"/>
              </a:endParaRPr>
            </a:p>
          </p:txBody>
        </p:sp>
      </p:grpSp>
      <p:sp>
        <p:nvSpPr>
          <p:cNvPr id="7" name="Rectangle 6"/>
          <p:cNvSpPr/>
          <p:nvPr/>
        </p:nvSpPr>
        <p:spPr bwMode="auto">
          <a:xfrm>
            <a:off x="2872740" y="0"/>
            <a:ext cx="4422140" cy="12192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hangingPunct="0"/>
            <a:endParaRPr lang="fr-FR">
              <a:solidFill>
                <a:srgbClr val="FFFFFF"/>
              </a:solidFill>
              <a:latin typeface="Optima" pitchFamily="-108" charset="0"/>
              <a:ea typeface="ＭＳ Ｐゴシック" pitchFamily="-108" charset="-128"/>
              <a:cs typeface="ＭＳ Ｐゴシック" pitchFamily="-108" charset="-128"/>
            </a:endParaRPr>
          </a:p>
        </p:txBody>
      </p:sp>
      <p:grpSp>
        <p:nvGrpSpPr>
          <p:cNvPr id="10" name="Grouper 9"/>
          <p:cNvGrpSpPr/>
          <p:nvPr/>
        </p:nvGrpSpPr>
        <p:grpSpPr>
          <a:xfrm>
            <a:off x="952500" y="91440"/>
            <a:ext cx="7150491" cy="6874543"/>
            <a:chOff x="952500" y="91440"/>
            <a:chExt cx="7150491" cy="6874543"/>
          </a:xfrm>
        </p:grpSpPr>
        <p:pic>
          <p:nvPicPr>
            <p:cNvPr id="8" name="Image 7" descr="Capture d’écran 2015-10-09 à 22.51.01.pn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051560" y="91440"/>
              <a:ext cx="7051431" cy="6858000"/>
            </a:xfrm>
            <a:prstGeom prst="rect">
              <a:avLst/>
            </a:prstGeom>
          </p:spPr>
        </p:pic>
        <p:sp>
          <p:nvSpPr>
            <p:cNvPr id="9" name="Rectangle 8"/>
            <p:cNvSpPr/>
            <p:nvPr/>
          </p:nvSpPr>
          <p:spPr bwMode="auto">
            <a:xfrm>
              <a:off x="952500" y="6203983"/>
              <a:ext cx="2908300" cy="7620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hangingPunct="0"/>
              <a:endParaRPr lang="fr-FR">
                <a:solidFill>
                  <a:srgbClr val="FFFFFF"/>
                </a:solidFill>
                <a:latin typeface="Optima" pitchFamily="-108" charset="0"/>
                <a:ea typeface="ＭＳ Ｐゴシック" pitchFamily="-108" charset="-128"/>
                <a:cs typeface="ＭＳ Ｐゴシック" pitchFamily="-108" charset="-128"/>
              </a:endParaRPr>
            </a:p>
          </p:txBody>
        </p:sp>
      </p:grpSp>
      <p:sp>
        <p:nvSpPr>
          <p:cNvPr id="11" name="Rectangle 10"/>
          <p:cNvSpPr/>
          <p:nvPr/>
        </p:nvSpPr>
        <p:spPr>
          <a:xfrm>
            <a:off x="1046788" y="1062182"/>
            <a:ext cx="246303" cy="3717636"/>
          </a:xfrm>
          <a:prstGeom prst="rect">
            <a:avLst/>
          </a:prstGeom>
          <a:solidFill>
            <a:schemeClr val="tx1"/>
          </a:solidFill>
          <a:ln>
            <a:noFill/>
          </a:ln>
        </p:spPr>
        <p:txBody>
          <a:bodyPr rtlCol="0" anchor="ctr"/>
          <a:lstStyle/>
          <a:p>
            <a:pPr algn="ctr"/>
            <a:endParaRPr lang="fr-FR">
              <a:solidFill>
                <a:srgbClr val="000000"/>
              </a:solidFill>
            </a:endParaRPr>
          </a:p>
        </p:txBody>
      </p:sp>
      <p:sp>
        <p:nvSpPr>
          <p:cNvPr id="12" name="Rectangle 11"/>
          <p:cNvSpPr/>
          <p:nvPr/>
        </p:nvSpPr>
        <p:spPr>
          <a:xfrm rot="5400000">
            <a:off x="5759952" y="4862946"/>
            <a:ext cx="246303" cy="3717636"/>
          </a:xfrm>
          <a:prstGeom prst="rect">
            <a:avLst/>
          </a:prstGeom>
          <a:solidFill>
            <a:schemeClr val="tx1"/>
          </a:solidFill>
          <a:ln>
            <a:noFill/>
          </a:ln>
        </p:spPr>
        <p:txBody>
          <a:bodyPr rtlCol="0" anchor="ctr"/>
          <a:lstStyle/>
          <a:p>
            <a:pPr algn="ctr"/>
            <a:endParaRPr lang="fr-FR">
              <a:solidFill>
                <a:srgbClr val="000000"/>
              </a:solidFill>
            </a:endParaRPr>
          </a:p>
        </p:txBody>
      </p:sp>
      <p:sp>
        <p:nvSpPr>
          <p:cNvPr id="13" name="Rectangle 12"/>
          <p:cNvSpPr/>
          <p:nvPr/>
        </p:nvSpPr>
        <p:spPr>
          <a:xfrm>
            <a:off x="3526288" y="1516466"/>
            <a:ext cx="334511" cy="460116"/>
          </a:xfrm>
          <a:prstGeom prst="rect">
            <a:avLst/>
          </a:prstGeom>
          <a:solidFill>
            <a:schemeClr val="tx1"/>
          </a:solidFill>
          <a:ln>
            <a:noFill/>
          </a:ln>
        </p:spPr>
        <p:txBody>
          <a:bodyPr rtlCol="0" anchor="ctr"/>
          <a:lstStyle/>
          <a:p>
            <a:pPr algn="ctr"/>
            <a:endParaRPr lang="fr-FR">
              <a:solidFill>
                <a:srgbClr val="000000"/>
              </a:solidFill>
            </a:endParaRPr>
          </a:p>
        </p:txBody>
      </p:sp>
      <p:sp>
        <p:nvSpPr>
          <p:cNvPr id="15" name="ZoneTexte 14"/>
          <p:cNvSpPr txBox="1"/>
          <p:nvPr/>
        </p:nvSpPr>
        <p:spPr>
          <a:xfrm flipH="1">
            <a:off x="1776064" y="74897"/>
            <a:ext cx="998434" cy="523220"/>
          </a:xfrm>
          <a:prstGeom prst="rect">
            <a:avLst/>
          </a:prstGeom>
          <a:noFill/>
        </p:spPr>
        <p:txBody>
          <a:bodyPr wrap="square" rtlCol="0">
            <a:spAutoFit/>
          </a:bodyPr>
          <a:lstStyle/>
          <a:p>
            <a:r>
              <a:rPr lang="en-GB" sz="2800" b="1" dirty="0">
                <a:solidFill>
                  <a:schemeClr val="bg1"/>
                </a:solidFill>
              </a:rPr>
              <a:t>SFR</a:t>
            </a:r>
          </a:p>
        </p:txBody>
      </p:sp>
      <p:sp>
        <p:nvSpPr>
          <p:cNvPr id="16" name="ZoneTexte 15"/>
          <p:cNvSpPr txBox="1"/>
          <p:nvPr/>
        </p:nvSpPr>
        <p:spPr>
          <a:xfrm flipH="1">
            <a:off x="6993113" y="5863322"/>
            <a:ext cx="998434" cy="523220"/>
          </a:xfrm>
          <a:prstGeom prst="rect">
            <a:avLst/>
          </a:prstGeom>
          <a:noFill/>
        </p:spPr>
        <p:txBody>
          <a:bodyPr wrap="square" rtlCol="0">
            <a:spAutoFit/>
          </a:bodyPr>
          <a:lstStyle/>
          <a:p>
            <a:r>
              <a:rPr lang="en-GB" sz="2800" b="1" dirty="0">
                <a:solidFill>
                  <a:schemeClr val="bg1"/>
                </a:solidFill>
              </a:rPr>
              <a:t>M</a:t>
            </a:r>
            <a:r>
              <a:rPr lang="en-GB" sz="2800" b="1" baseline="-25000" dirty="0">
                <a:solidFill>
                  <a:schemeClr val="bg1"/>
                </a:solidFill>
              </a:rPr>
              <a:t>✭</a:t>
            </a:r>
          </a:p>
        </p:txBody>
      </p:sp>
      <p:sp>
        <p:nvSpPr>
          <p:cNvPr id="17" name="Rectangle 16"/>
          <p:cNvSpPr/>
          <p:nvPr/>
        </p:nvSpPr>
        <p:spPr bwMode="auto">
          <a:xfrm>
            <a:off x="3917177" y="6223031"/>
            <a:ext cx="2908300" cy="7620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hangingPunct="0"/>
            <a:endParaRPr lang="fr-FR">
              <a:solidFill>
                <a:srgbClr val="FFFFFF"/>
              </a:solidFill>
              <a:latin typeface="Optima" pitchFamily="-108" charset="0"/>
              <a:ea typeface="ＭＳ Ｐゴシック" pitchFamily="-108" charset="-128"/>
              <a:cs typeface="ＭＳ Ｐゴシック" pitchFamily="-108" charset="-128"/>
            </a:endParaRPr>
          </a:p>
        </p:txBody>
      </p:sp>
      <p:sp>
        <p:nvSpPr>
          <p:cNvPr id="18" name="Rectangle 17"/>
          <p:cNvSpPr/>
          <p:nvPr/>
        </p:nvSpPr>
        <p:spPr bwMode="auto">
          <a:xfrm>
            <a:off x="1051559" y="754466"/>
            <a:ext cx="968509" cy="438716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eaLnBrk="0" hangingPunct="0"/>
            <a:endParaRPr lang="fr-FR">
              <a:solidFill>
                <a:srgbClr val="FFFFFF"/>
              </a:solidFill>
              <a:latin typeface="Optima" pitchFamily="-108" charset="0"/>
              <a:ea typeface="ＭＳ Ｐゴシック" pitchFamily="-108" charset="-128"/>
              <a:cs typeface="ＭＳ Ｐゴシック" pitchFamily="-108" charset="-128"/>
            </a:endParaRPr>
          </a:p>
        </p:txBody>
      </p:sp>
      <p:sp>
        <p:nvSpPr>
          <p:cNvPr id="19" name="Rectangle 18"/>
          <p:cNvSpPr/>
          <p:nvPr/>
        </p:nvSpPr>
        <p:spPr>
          <a:xfrm>
            <a:off x="-10719" y="6063377"/>
            <a:ext cx="4572000" cy="646331"/>
          </a:xfrm>
          <a:prstGeom prst="rect">
            <a:avLst/>
          </a:prstGeom>
        </p:spPr>
        <p:txBody>
          <a:bodyPr>
            <a:spAutoFit/>
          </a:bodyPr>
          <a:lstStyle/>
          <a:p>
            <a:r>
              <a:rPr lang="en-GB" dirty="0" err="1">
                <a:solidFill>
                  <a:srgbClr val="FFC000"/>
                </a:solidFill>
              </a:rPr>
              <a:t>Elbaz</a:t>
            </a:r>
            <a:r>
              <a:rPr lang="en-GB" dirty="0">
                <a:solidFill>
                  <a:srgbClr val="FFC000"/>
                </a:solidFill>
              </a:rPr>
              <a:t> +07,+11, </a:t>
            </a:r>
            <a:r>
              <a:rPr lang="en-GB" dirty="0" err="1">
                <a:solidFill>
                  <a:srgbClr val="FFC000"/>
                </a:solidFill>
              </a:rPr>
              <a:t>Noeske</a:t>
            </a:r>
            <a:r>
              <a:rPr lang="en-GB" dirty="0">
                <a:solidFill>
                  <a:srgbClr val="FFC000"/>
                </a:solidFill>
              </a:rPr>
              <a:t> +07; </a:t>
            </a:r>
            <a:r>
              <a:rPr lang="en-GB" dirty="0" err="1">
                <a:solidFill>
                  <a:srgbClr val="FFC000"/>
                </a:solidFill>
              </a:rPr>
              <a:t>Daddi</a:t>
            </a:r>
            <a:r>
              <a:rPr lang="en-GB" dirty="0">
                <a:solidFill>
                  <a:srgbClr val="FFC000"/>
                </a:solidFill>
              </a:rPr>
              <a:t> +07; </a:t>
            </a:r>
            <a:r>
              <a:rPr lang="en-GB" dirty="0" err="1">
                <a:solidFill>
                  <a:srgbClr val="FFC000"/>
                </a:solidFill>
              </a:rPr>
              <a:t>Pannella</a:t>
            </a:r>
            <a:r>
              <a:rPr lang="en-GB" dirty="0">
                <a:solidFill>
                  <a:srgbClr val="FFC000"/>
                </a:solidFill>
              </a:rPr>
              <a:t> +09; Schreiber +15 </a:t>
            </a:r>
          </a:p>
        </p:txBody>
      </p:sp>
    </p:spTree>
    <p:extLst>
      <p:ext uri="{BB962C8B-B14F-4D97-AF65-F5344CB8AC3E}">
        <p14:creationId xmlns:p14="http://schemas.microsoft.com/office/powerpoint/2010/main" val="3821141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2015 Odysee de la lumiè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304" y="1191117"/>
            <a:ext cx="3623537" cy="5438928"/>
          </a:xfrm>
          <a:prstGeom prst="rect">
            <a:avLst/>
          </a:prstGeom>
        </p:spPr>
      </p:pic>
      <p:sp>
        <p:nvSpPr>
          <p:cNvPr id="9" name="Espace réservé du numéro de diapositive 8"/>
          <p:cNvSpPr>
            <a:spLocks noGrp="1"/>
          </p:cNvSpPr>
          <p:nvPr>
            <p:ph type="sldNum" sz="quarter" idx="12"/>
          </p:nvPr>
        </p:nvSpPr>
        <p:spPr/>
        <p:txBody>
          <a:bodyPr/>
          <a:lstStyle/>
          <a:p>
            <a:fld id="{CAC6A8BF-4E50-E046-8A02-97635BFBC15C}" type="slidenum">
              <a:rPr lang="en-GB" smtClean="0"/>
              <a:t>3</a:t>
            </a:fld>
            <a:endParaRPr lang="en-GB"/>
          </a:p>
        </p:txBody>
      </p:sp>
      <p:sp>
        <p:nvSpPr>
          <p:cNvPr id="6" name="ZoneTexte 5"/>
          <p:cNvSpPr txBox="1"/>
          <p:nvPr/>
        </p:nvSpPr>
        <p:spPr>
          <a:xfrm>
            <a:off x="6890935" y="2067026"/>
            <a:ext cx="1914691" cy="1477328"/>
          </a:xfrm>
          <a:prstGeom prst="rect">
            <a:avLst/>
          </a:prstGeom>
          <a:noFill/>
        </p:spPr>
        <p:txBody>
          <a:bodyPr wrap="none" rtlCol="0">
            <a:spAutoFit/>
          </a:bodyPr>
          <a:lstStyle/>
          <a:p>
            <a:r>
              <a:rPr lang="en-GB" dirty="0" smtClean="0"/>
              <a:t>AIM+IAS:</a:t>
            </a:r>
          </a:p>
          <a:p>
            <a:r>
              <a:rPr lang="en-GB" dirty="0" smtClean="0"/>
              <a:t>JM Bonnet-Bidaud</a:t>
            </a:r>
          </a:p>
          <a:p>
            <a:r>
              <a:rPr lang="en-GB" dirty="0" smtClean="0"/>
              <a:t>R. </a:t>
            </a:r>
            <a:r>
              <a:rPr lang="en-GB" dirty="0" err="1" smtClean="0"/>
              <a:t>Lehoucq</a:t>
            </a:r>
            <a:endParaRPr lang="en-GB" dirty="0" smtClean="0"/>
          </a:p>
          <a:p>
            <a:r>
              <a:rPr lang="en-GB" dirty="0" smtClean="0"/>
              <a:t>H. Dole </a:t>
            </a:r>
          </a:p>
          <a:p>
            <a:r>
              <a:rPr lang="en-GB" dirty="0" smtClean="0"/>
              <a:t>N. </a:t>
            </a:r>
            <a:r>
              <a:rPr lang="en-GB" dirty="0" err="1" smtClean="0"/>
              <a:t>Aghanim</a:t>
            </a:r>
            <a:endParaRPr lang="en-GB" dirty="0"/>
          </a:p>
        </p:txBody>
      </p:sp>
    </p:spTree>
    <p:extLst>
      <p:ext uri="{BB962C8B-B14F-4D97-AF65-F5344CB8AC3E}">
        <p14:creationId xmlns:p14="http://schemas.microsoft.com/office/powerpoint/2010/main" val="23822601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 28" descr="aquila_filaments_network_cea.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838" y="1958975"/>
            <a:ext cx="4122737"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r 27"/>
          <p:cNvGrpSpPr>
            <a:grpSpLocks/>
          </p:cNvGrpSpPr>
          <p:nvPr/>
        </p:nvGrpSpPr>
        <p:grpSpPr bwMode="auto">
          <a:xfrm>
            <a:off x="293688" y="1114426"/>
            <a:ext cx="4735512" cy="5308600"/>
            <a:chOff x="223200" y="1231900"/>
            <a:chExt cx="4736150" cy="5308600"/>
          </a:xfrm>
        </p:grpSpPr>
        <p:pic>
          <p:nvPicPr>
            <p:cNvPr id="46095" name="Image 24" descr="aquila_filaments_coldens_cea.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200" y="1958400"/>
              <a:ext cx="4134485"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6" name="Rectangle 36"/>
            <p:cNvSpPr>
              <a:spLocks noChangeArrowheads="1"/>
            </p:cNvSpPr>
            <p:nvPr/>
          </p:nvSpPr>
          <p:spPr bwMode="auto">
            <a:xfrm>
              <a:off x="4273458" y="2425700"/>
              <a:ext cx="68589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GB" sz="1800" b="1">
                  <a:solidFill>
                    <a:srgbClr val="000000"/>
                  </a:solidFill>
                </a:rPr>
                <a:t>1</a:t>
              </a:r>
              <a:endParaRPr lang="fr-FR" sz="1800" baseline="30000">
                <a:solidFill>
                  <a:srgbClr val="000000"/>
                </a:solidFill>
              </a:endParaRPr>
            </a:p>
          </p:txBody>
        </p:sp>
        <p:sp>
          <p:nvSpPr>
            <p:cNvPr id="46097" name="Rectangle 8"/>
            <p:cNvSpPr>
              <a:spLocks noChangeArrowheads="1"/>
            </p:cNvSpPr>
            <p:nvPr/>
          </p:nvSpPr>
          <p:spPr bwMode="auto">
            <a:xfrm rot="5400000">
              <a:off x="3707556" y="5485581"/>
              <a:ext cx="1739900" cy="3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GB" sz="1600" b="1">
                  <a:solidFill>
                    <a:srgbClr val="000000"/>
                  </a:solidFill>
                </a:rPr>
                <a:t>    </a:t>
              </a:r>
              <a:r>
                <a:rPr lang="en-GB" sz="1800" b="1">
                  <a:solidFill>
                    <a:srgbClr val="000000"/>
                  </a:solidFill>
                </a:rPr>
                <a:t>Stable</a:t>
              </a:r>
              <a:endParaRPr lang="fr-FR" sz="1800" b="1">
                <a:solidFill>
                  <a:srgbClr val="000000"/>
                </a:solidFill>
              </a:endParaRPr>
            </a:p>
          </p:txBody>
        </p:sp>
        <p:sp>
          <p:nvSpPr>
            <p:cNvPr id="46098" name="Rectangle 8"/>
            <p:cNvSpPr>
              <a:spLocks noChangeArrowheads="1"/>
            </p:cNvSpPr>
            <p:nvPr/>
          </p:nvSpPr>
          <p:spPr bwMode="auto">
            <a:xfrm rot="5400000">
              <a:off x="3495629" y="3324198"/>
              <a:ext cx="2247900" cy="40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GB" sz="1600" b="1">
                  <a:solidFill>
                    <a:srgbClr val="000000"/>
                  </a:solidFill>
                </a:rPr>
                <a:t>         </a:t>
              </a:r>
              <a:r>
                <a:rPr lang="en-GB" sz="2000" b="1">
                  <a:solidFill>
                    <a:srgbClr val="000000"/>
                  </a:solidFill>
                </a:rPr>
                <a:t>M</a:t>
              </a:r>
              <a:r>
                <a:rPr lang="en-GB" sz="2000" b="1" baseline="-25000">
                  <a:solidFill>
                    <a:srgbClr val="000000"/>
                  </a:solidFill>
                </a:rPr>
                <a:t>line</a:t>
              </a:r>
              <a:r>
                <a:rPr lang="en-GB" sz="2000" b="1">
                  <a:solidFill>
                    <a:srgbClr val="000000"/>
                  </a:solidFill>
                </a:rPr>
                <a:t>/M</a:t>
              </a:r>
              <a:r>
                <a:rPr lang="en-GB" sz="2000" b="1" baseline="-25000">
                  <a:solidFill>
                    <a:srgbClr val="000000"/>
                  </a:solidFill>
                </a:rPr>
                <a:t>line,crit</a:t>
              </a:r>
              <a:endParaRPr lang="fr-FR" sz="2000" b="1" baseline="-25000">
                <a:solidFill>
                  <a:srgbClr val="000000"/>
                </a:solidFill>
              </a:endParaRPr>
            </a:p>
          </p:txBody>
        </p:sp>
        <p:sp>
          <p:nvSpPr>
            <p:cNvPr id="46099" name="Rectangle 37"/>
            <p:cNvSpPr>
              <a:spLocks noChangeArrowheads="1"/>
            </p:cNvSpPr>
            <p:nvPr/>
          </p:nvSpPr>
          <p:spPr bwMode="auto">
            <a:xfrm>
              <a:off x="4267107" y="4673600"/>
              <a:ext cx="68589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GB" sz="1800" b="1">
                  <a:solidFill>
                    <a:srgbClr val="000000"/>
                  </a:solidFill>
                </a:rPr>
                <a:t>0.1</a:t>
              </a:r>
              <a:endParaRPr lang="fr-FR" sz="1800" baseline="30000">
                <a:solidFill>
                  <a:srgbClr val="000000"/>
                </a:solidFill>
              </a:endParaRPr>
            </a:p>
          </p:txBody>
        </p:sp>
        <p:sp>
          <p:nvSpPr>
            <p:cNvPr id="46100" name="Rectangle 8"/>
            <p:cNvSpPr>
              <a:spLocks noChangeArrowheads="1"/>
            </p:cNvSpPr>
            <p:nvPr/>
          </p:nvSpPr>
          <p:spPr bwMode="auto">
            <a:xfrm rot="5400000">
              <a:off x="3720257" y="1916881"/>
              <a:ext cx="1739900" cy="3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GB" sz="1600" b="1">
                  <a:solidFill>
                    <a:srgbClr val="000000"/>
                  </a:solidFill>
                </a:rPr>
                <a:t>    </a:t>
              </a:r>
              <a:r>
                <a:rPr lang="en-GB" sz="1800" b="1">
                  <a:solidFill>
                    <a:srgbClr val="000000"/>
                  </a:solidFill>
                </a:rPr>
                <a:t>Instable</a:t>
              </a:r>
              <a:endParaRPr lang="fr-FR" sz="1800" b="1">
                <a:solidFill>
                  <a:srgbClr val="000000"/>
                </a:solidFill>
              </a:endParaRPr>
            </a:p>
          </p:txBody>
        </p:sp>
      </p:grpSp>
      <p:sp>
        <p:nvSpPr>
          <p:cNvPr id="46084" name="Rectangle 3"/>
          <p:cNvSpPr>
            <a:spLocks noGrp="1" noChangeArrowheads="1"/>
          </p:cNvSpPr>
          <p:nvPr>
            <p:ph type="title"/>
          </p:nvPr>
        </p:nvSpPr>
        <p:spPr bwMode="auto">
          <a:xfrm>
            <a:off x="0" y="0"/>
            <a:ext cx="9144000" cy="1257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bodyPr>
          <a:lstStyle/>
          <a:p>
            <a:pPr eaLnBrk="1" hangingPunct="1"/>
            <a:r>
              <a:rPr lang="en-GB" sz="3000" smtClean="0">
                <a:ea typeface="ＭＳ Ｐゴシック" pitchFamily="34" charset="-128"/>
              </a:rPr>
              <a:t>Les “coeurs pré-stellaires” se forment 		</a:t>
            </a:r>
            <a:br>
              <a:rPr lang="en-GB" sz="3000" smtClean="0">
                <a:ea typeface="ＭＳ Ｐゴシック" pitchFamily="34" charset="-128"/>
              </a:rPr>
            </a:br>
            <a:r>
              <a:rPr lang="en-GB" sz="3000" smtClean="0">
                <a:ea typeface="ＭＳ Ｐゴシック" pitchFamily="34" charset="-128"/>
              </a:rPr>
              <a:t>le long des filaments les plus denses</a:t>
            </a:r>
          </a:p>
        </p:txBody>
      </p:sp>
      <p:sp>
        <p:nvSpPr>
          <p:cNvPr id="20" name="Rectangle 19"/>
          <p:cNvSpPr/>
          <p:nvPr/>
        </p:nvSpPr>
        <p:spPr>
          <a:xfrm>
            <a:off x="8788400" y="6045200"/>
            <a:ext cx="355600" cy="27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4" tIns="45711" rIns="91424" bIns="45711" anchor="ctr"/>
          <a:lstStyle/>
          <a:p>
            <a:pPr algn="ctr" defTabSz="914400" eaLnBrk="0" hangingPunct="0">
              <a:defRPr/>
            </a:pPr>
            <a:endParaRPr lang="en-US" sz="1600">
              <a:solidFill>
                <a:srgbClr val="FFFFFF"/>
              </a:solidFill>
              <a:ea typeface="ＭＳ Ｐゴシック" charset="-128"/>
              <a:cs typeface="ＭＳ Ｐゴシック" charset="-128"/>
            </a:endParaRPr>
          </a:p>
        </p:txBody>
      </p:sp>
      <p:sp>
        <p:nvSpPr>
          <p:cNvPr id="46086" name="Rectangle 27"/>
          <p:cNvSpPr>
            <a:spLocks noChangeArrowheads="1"/>
          </p:cNvSpPr>
          <p:nvPr/>
        </p:nvSpPr>
        <p:spPr bwMode="auto">
          <a:xfrm>
            <a:off x="152400" y="6450013"/>
            <a:ext cx="184698"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1" rIns="91424" bIns="45711">
            <a:spAutoFit/>
          </a:bodyPr>
          <a:lstStyle/>
          <a:p>
            <a:pPr defTabSz="914400" eaLnBrk="0" hangingPunct="0"/>
            <a:endParaRPr lang="fr-FR" sz="1600" b="1" dirty="0">
              <a:solidFill>
                <a:srgbClr val="660066"/>
              </a:solidFill>
            </a:endParaRPr>
          </a:p>
        </p:txBody>
      </p:sp>
      <p:sp>
        <p:nvSpPr>
          <p:cNvPr id="46087" name="Rectangle 13"/>
          <p:cNvSpPr>
            <a:spLocks noChangeArrowheads="1"/>
          </p:cNvSpPr>
          <p:nvPr/>
        </p:nvSpPr>
        <p:spPr bwMode="auto">
          <a:xfrm>
            <a:off x="5929313" y="6519863"/>
            <a:ext cx="184698"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1" rIns="91424" bIns="45711">
            <a:spAutoFit/>
          </a:bodyPr>
          <a:lstStyle/>
          <a:p>
            <a:pPr defTabSz="914400" eaLnBrk="0" hangingPunct="0"/>
            <a:endParaRPr lang="fr-FR" sz="1600" dirty="0">
              <a:solidFill>
                <a:srgbClr val="000000"/>
              </a:solidFill>
            </a:endParaRPr>
          </a:p>
        </p:txBody>
      </p:sp>
      <p:sp>
        <p:nvSpPr>
          <p:cNvPr id="46088" name="Rectangle 20"/>
          <p:cNvSpPr>
            <a:spLocks noChangeArrowheads="1"/>
          </p:cNvSpPr>
          <p:nvPr/>
        </p:nvSpPr>
        <p:spPr bwMode="auto">
          <a:xfrm>
            <a:off x="5515769" y="1694756"/>
            <a:ext cx="3200400" cy="304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spAutoFit/>
          </a:bodyPr>
          <a:lstStyle/>
          <a:p>
            <a:r>
              <a:rPr lang="en-US" sz="2400" dirty="0">
                <a:solidFill>
                  <a:schemeClr val="tx2"/>
                </a:solidFill>
              </a:rPr>
              <a:t>Ph. André et </a:t>
            </a:r>
            <a:r>
              <a:rPr lang="en-US" sz="2400" dirty="0" err="1">
                <a:solidFill>
                  <a:schemeClr val="tx2"/>
                </a:solidFill>
              </a:rPr>
              <a:t>al.,”</a:t>
            </a:r>
            <a:r>
              <a:rPr lang="en-US" sz="2400" dirty="0" err="1"/>
              <a:t>From</a:t>
            </a:r>
            <a:r>
              <a:rPr lang="en-US" sz="2400" dirty="0"/>
              <a:t> filamentary clouds to </a:t>
            </a:r>
            <a:r>
              <a:rPr lang="en-US" sz="2400" dirty="0" err="1"/>
              <a:t>prestellar</a:t>
            </a:r>
            <a:r>
              <a:rPr lang="en-US" sz="2400" dirty="0"/>
              <a:t> cores to the stellar IMF: </a:t>
            </a:r>
          </a:p>
          <a:p>
            <a:r>
              <a:rPr lang="en-US" sz="2400" dirty="0"/>
              <a:t>Initial highlights from the Herschel Gould Belt Survey”, A&amp;A 518L (2010) </a:t>
            </a:r>
          </a:p>
        </p:txBody>
      </p:sp>
      <p:sp>
        <p:nvSpPr>
          <p:cNvPr id="46089" name="Rectangle 22"/>
          <p:cNvSpPr>
            <a:spLocks noChangeArrowheads="1"/>
          </p:cNvSpPr>
          <p:nvPr/>
        </p:nvSpPr>
        <p:spPr bwMode="auto">
          <a:xfrm>
            <a:off x="4762500" y="1836738"/>
            <a:ext cx="4706938" cy="42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spAutoFit/>
          </a:bodyPr>
          <a:lstStyle/>
          <a:p>
            <a:pPr defTabSz="914400" eaLnBrk="0" hangingPunct="0">
              <a:lnSpc>
                <a:spcPct val="150000"/>
              </a:lnSpc>
            </a:pPr>
            <a:r>
              <a:rPr lang="fr-FR" sz="1600" b="1" dirty="0">
                <a:solidFill>
                  <a:srgbClr val="0000FF"/>
                </a:solidFill>
              </a:rPr>
              <a:t>  </a:t>
            </a:r>
          </a:p>
        </p:txBody>
      </p:sp>
      <p:sp>
        <p:nvSpPr>
          <p:cNvPr id="46090" name="Rectangle 22"/>
          <p:cNvSpPr>
            <a:spLocks noChangeArrowheads="1"/>
          </p:cNvSpPr>
          <p:nvPr/>
        </p:nvSpPr>
        <p:spPr bwMode="auto">
          <a:xfrm>
            <a:off x="5029200" y="1143000"/>
            <a:ext cx="3962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GB" sz="2200" b="1" dirty="0">
                <a:solidFill>
                  <a:srgbClr val="0000FF"/>
                </a:solidFill>
              </a:rPr>
              <a:t>    </a:t>
            </a:r>
            <a:endParaRPr lang="fr-FR" sz="1600" dirty="0">
              <a:solidFill>
                <a:srgbClr val="000000"/>
              </a:solidFill>
            </a:endParaRPr>
          </a:p>
        </p:txBody>
      </p:sp>
      <p:grpSp>
        <p:nvGrpSpPr>
          <p:cNvPr id="46091" name="Grouper 31"/>
          <p:cNvGrpSpPr>
            <a:grpSpLocks/>
          </p:cNvGrpSpPr>
          <p:nvPr/>
        </p:nvGrpSpPr>
        <p:grpSpPr bwMode="auto">
          <a:xfrm>
            <a:off x="609600" y="1196975"/>
            <a:ext cx="6695976" cy="820938"/>
            <a:chOff x="457200" y="1197114"/>
            <a:chExt cx="6695976" cy="820799"/>
          </a:xfrm>
        </p:grpSpPr>
        <p:sp>
          <p:nvSpPr>
            <p:cNvPr id="46093" name="Rectangle 8"/>
            <p:cNvSpPr>
              <a:spLocks noChangeArrowheads="1"/>
            </p:cNvSpPr>
            <p:nvPr/>
          </p:nvSpPr>
          <p:spPr bwMode="auto">
            <a:xfrm>
              <a:off x="457200" y="1197114"/>
              <a:ext cx="3581400" cy="70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GB" sz="2000" b="1" dirty="0" err="1">
                  <a:solidFill>
                    <a:srgbClr val="0000FF"/>
                  </a:solidFill>
                </a:rPr>
                <a:t>Coeurs</a:t>
              </a:r>
              <a:r>
                <a:rPr lang="en-GB" sz="2000" b="1" dirty="0">
                  <a:solidFill>
                    <a:srgbClr val="0000FF"/>
                  </a:solidFill>
                </a:rPr>
                <a:t> </a:t>
              </a:r>
              <a:r>
                <a:rPr lang="en-GB" sz="2000" b="1" dirty="0" err="1">
                  <a:solidFill>
                    <a:srgbClr val="0000FF"/>
                  </a:solidFill>
                </a:rPr>
                <a:t>pré-stellaires</a:t>
              </a:r>
              <a:r>
                <a:rPr lang="en-GB" sz="2000" b="1" dirty="0">
                  <a:solidFill>
                    <a:srgbClr val="0000FF"/>
                  </a:solidFill>
                </a:rPr>
                <a:t> </a:t>
              </a:r>
              <a:r>
                <a:rPr lang="en-GB" sz="2000" b="1" dirty="0" err="1">
                  <a:solidFill>
                    <a:srgbClr val="0000FF"/>
                  </a:solidFill>
                </a:rPr>
                <a:t>dans</a:t>
              </a:r>
              <a:r>
                <a:rPr lang="en-GB" sz="2000" b="1" dirty="0">
                  <a:solidFill>
                    <a:srgbClr val="0000FF"/>
                  </a:solidFill>
                </a:rPr>
                <a:t> le </a:t>
              </a:r>
              <a:r>
                <a:rPr lang="en-GB" sz="2000" b="1" dirty="0" err="1">
                  <a:solidFill>
                    <a:srgbClr val="0000FF"/>
                  </a:solidFill>
                </a:rPr>
                <a:t>complexe</a:t>
              </a:r>
              <a:r>
                <a:rPr lang="en-GB" sz="2000" b="1" dirty="0">
                  <a:solidFill>
                    <a:srgbClr val="0000FF"/>
                  </a:solidFill>
                </a:rPr>
                <a:t> </a:t>
              </a:r>
              <a:r>
                <a:rPr lang="en-GB" sz="2000" b="1" dirty="0" err="1" smtClean="0">
                  <a:solidFill>
                    <a:srgbClr val="0000FF"/>
                  </a:solidFill>
                </a:rPr>
                <a:t>d’Aquila</a:t>
              </a:r>
              <a:endParaRPr lang="fr-FR" sz="2000" b="1" dirty="0">
                <a:solidFill>
                  <a:srgbClr val="0000FF"/>
                </a:solidFill>
              </a:endParaRPr>
            </a:p>
          </p:txBody>
        </p:sp>
        <p:sp>
          <p:nvSpPr>
            <p:cNvPr id="46094" name="Rectangle 30"/>
            <p:cNvSpPr>
              <a:spLocks noChangeArrowheads="1"/>
            </p:cNvSpPr>
            <p:nvPr/>
          </p:nvSpPr>
          <p:spPr bwMode="auto">
            <a:xfrm>
              <a:off x="3089275" y="1371709"/>
              <a:ext cx="4063901" cy="64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1" rIns="91424" bIns="45711">
              <a:spAutoFit/>
            </a:bodyPr>
            <a:lstStyle/>
            <a:p>
              <a:pPr defTabSz="914400" eaLnBrk="0" hangingPunct="0"/>
              <a:r>
                <a:rPr lang="en-US" altLang="ko-KR" sz="3600" b="1" dirty="0" smtClean="0">
                  <a:solidFill>
                    <a:srgbClr val="0000FF"/>
                  </a:solidFill>
                </a:rPr>
                <a:t>▵                                   </a:t>
              </a:r>
              <a:endParaRPr lang="fr-FR" sz="3600" dirty="0">
                <a:solidFill>
                  <a:srgbClr val="000000"/>
                </a:solidFill>
              </a:endParaRPr>
            </a:p>
          </p:txBody>
        </p:sp>
      </p:grpSp>
    </p:spTree>
    <p:extLst>
      <p:ext uri="{BB962C8B-B14F-4D97-AF65-F5344CB8AC3E}">
        <p14:creationId xmlns:p14="http://schemas.microsoft.com/office/powerpoint/2010/main" val="3854064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4"/>
          <p:cNvSpPr>
            <a:spLocks noChangeArrowheads="1"/>
          </p:cNvSpPr>
          <p:nvPr/>
        </p:nvSpPr>
        <p:spPr bwMode="auto">
          <a:xfrm>
            <a:off x="4473575" y="1095375"/>
            <a:ext cx="2603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11" name="Rectangle 16"/>
          <p:cNvSpPr>
            <a:spLocks noChangeArrowheads="1"/>
          </p:cNvSpPr>
          <p:nvPr/>
        </p:nvSpPr>
        <p:spPr bwMode="auto">
          <a:xfrm>
            <a:off x="4602163" y="1247775"/>
            <a:ext cx="1412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12" name="Rectangle 17"/>
          <p:cNvSpPr>
            <a:spLocks noChangeArrowheads="1"/>
          </p:cNvSpPr>
          <p:nvPr/>
        </p:nvSpPr>
        <p:spPr bwMode="auto">
          <a:xfrm>
            <a:off x="4473575" y="1095375"/>
            <a:ext cx="2809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13" name="Rectangle 18"/>
          <p:cNvSpPr>
            <a:spLocks noChangeArrowheads="1"/>
          </p:cNvSpPr>
          <p:nvPr/>
        </p:nvSpPr>
        <p:spPr bwMode="auto">
          <a:xfrm>
            <a:off x="4602163" y="1247775"/>
            <a:ext cx="2825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14" name="Rectangle 1027"/>
          <p:cNvSpPr txBox="1">
            <a:spLocks noChangeAspect="1" noChangeArrowheads="1"/>
          </p:cNvSpPr>
          <p:nvPr/>
        </p:nvSpPr>
        <p:spPr bwMode="auto">
          <a:xfrm>
            <a:off x="0" y="0"/>
            <a:ext cx="9144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6895" tIns="43448" rIns="86895" bIns="43448"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30000"/>
              </a:lnSpc>
            </a:pPr>
            <a:r>
              <a:rPr lang="en-US" sz="2000">
                <a:solidFill>
                  <a:srgbClr val="FFCC66"/>
                </a:solidFill>
              </a:rPr>
              <a:t>Structure du milieu interstellaire telle qu’on ne l’avait jamais vue : </a:t>
            </a:r>
          </a:p>
          <a:p>
            <a:pPr algn="ctr" eaLnBrk="1" hangingPunct="1">
              <a:lnSpc>
                <a:spcPct val="130000"/>
              </a:lnSpc>
            </a:pPr>
            <a:r>
              <a:rPr lang="en-US" sz="2000">
                <a:solidFill>
                  <a:srgbClr val="FFCC66"/>
                </a:solidFill>
              </a:rPr>
              <a:t>cascade d'énergie turbulente des grandes (100 a.l.) aux petites (1 a.l.) échelles</a:t>
            </a:r>
          </a:p>
        </p:txBody>
      </p:sp>
      <p:sp>
        <p:nvSpPr>
          <p:cNvPr id="43015" name="Rectangle 14"/>
          <p:cNvSpPr>
            <a:spLocks noChangeArrowheads="1"/>
          </p:cNvSpPr>
          <p:nvPr/>
        </p:nvSpPr>
        <p:spPr bwMode="auto">
          <a:xfrm>
            <a:off x="703263" y="1828800"/>
            <a:ext cx="1743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b="1">
                <a:solidFill>
                  <a:srgbClr val="FFCC66"/>
                </a:solidFill>
              </a:rPr>
              <a:t>IRAS 100 </a:t>
            </a:r>
            <a:r>
              <a:rPr lang="fr-FR" sz="2000" b="1">
                <a:solidFill>
                  <a:srgbClr val="FFCC66"/>
                </a:solidFill>
                <a:latin typeface="Symbol" pitchFamily="18" charset="2"/>
                <a:sym typeface="Symbol" pitchFamily="18" charset="2"/>
              </a:rPr>
              <a:t></a:t>
            </a:r>
            <a:r>
              <a:rPr lang="fr-FR" sz="2000" b="1">
                <a:solidFill>
                  <a:srgbClr val="FFCC66"/>
                </a:solidFill>
              </a:rPr>
              <a:t>m</a:t>
            </a:r>
            <a:endParaRPr lang="fr-FR">
              <a:solidFill>
                <a:srgbClr val="FFCC66"/>
              </a:solidFill>
            </a:endParaRPr>
          </a:p>
        </p:txBody>
      </p:sp>
      <p:sp>
        <p:nvSpPr>
          <p:cNvPr id="43016" name="Line 6"/>
          <p:cNvSpPr>
            <a:spLocks noChangeShapeType="1"/>
          </p:cNvSpPr>
          <p:nvPr/>
        </p:nvSpPr>
        <p:spPr bwMode="auto">
          <a:xfrm flipH="1" flipV="1">
            <a:off x="1195388" y="4648200"/>
            <a:ext cx="3024187" cy="17526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pic>
        <p:nvPicPr>
          <p:cNvPr id="43017" name="Image 9" descr="aze.tiff"/>
          <p:cNvPicPr>
            <a:picLocks noChangeAspect="1"/>
          </p:cNvPicPr>
          <p:nvPr/>
        </p:nvPicPr>
        <p:blipFill>
          <a:blip r:embed="rId3">
            <a:extLst>
              <a:ext uri="{28A0092B-C50C-407E-A947-70E740481C1C}">
                <a14:useLocalDpi xmlns:a14="http://schemas.microsoft.com/office/drawing/2010/main" val="0"/>
              </a:ext>
            </a:extLst>
          </a:blip>
          <a:srcRect l="11208" t="4881" r="4311" b="10738"/>
          <a:stretch>
            <a:fillRect/>
          </a:stretch>
        </p:blipFill>
        <p:spPr bwMode="auto">
          <a:xfrm>
            <a:off x="4325938" y="755650"/>
            <a:ext cx="48006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3" descr="a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754063"/>
            <a:ext cx="319405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Rectangle 18"/>
          <p:cNvSpPr>
            <a:spLocks/>
          </p:cNvSpPr>
          <p:nvPr/>
        </p:nvSpPr>
        <p:spPr bwMode="auto">
          <a:xfrm>
            <a:off x="4298950" y="755650"/>
            <a:ext cx="4810125" cy="5029200"/>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0" name="Rectangle 20"/>
          <p:cNvSpPr>
            <a:spLocks noChangeAspect="1"/>
          </p:cNvSpPr>
          <p:nvPr/>
        </p:nvSpPr>
        <p:spPr bwMode="auto">
          <a:xfrm>
            <a:off x="1301750" y="1592263"/>
            <a:ext cx="1336675" cy="1524000"/>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1" name="Line 6"/>
          <p:cNvSpPr>
            <a:spLocks noChangeShapeType="1"/>
          </p:cNvSpPr>
          <p:nvPr/>
        </p:nvSpPr>
        <p:spPr bwMode="auto">
          <a:xfrm flipH="1">
            <a:off x="2638425" y="755650"/>
            <a:ext cx="1687513" cy="83661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3022" name="Line 6"/>
          <p:cNvSpPr>
            <a:spLocks noChangeShapeType="1"/>
          </p:cNvSpPr>
          <p:nvPr/>
        </p:nvSpPr>
        <p:spPr bwMode="auto">
          <a:xfrm flipH="1" flipV="1">
            <a:off x="2638425" y="3116263"/>
            <a:ext cx="1687513" cy="266858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3023" name="ZoneTexte 9"/>
          <p:cNvSpPr txBox="1">
            <a:spLocks noChangeArrowheads="1"/>
          </p:cNvSpPr>
          <p:nvPr/>
        </p:nvSpPr>
        <p:spPr bwMode="auto">
          <a:xfrm>
            <a:off x="4298950" y="755650"/>
            <a:ext cx="412591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fr-FR" sz="1900" b="1">
                <a:cs typeface="Arial" pitchFamily="34" charset="0"/>
              </a:rPr>
              <a:t>SPIRE</a:t>
            </a:r>
          </a:p>
          <a:p>
            <a:pPr eaLnBrk="1" hangingPunct="1"/>
            <a:r>
              <a:rPr lang="fr-FR" sz="1900" b="1">
                <a:cs typeface="Arial" pitchFamily="34" charset="0"/>
              </a:rPr>
              <a:t>250 </a:t>
            </a:r>
            <a:r>
              <a:rPr lang="fr-FR" sz="1800" b="1">
                <a:latin typeface="Symbol" pitchFamily="18" charset="2"/>
                <a:sym typeface="Symbol" pitchFamily="18" charset="2"/>
              </a:rPr>
              <a:t></a:t>
            </a:r>
            <a:r>
              <a:rPr lang="fr-FR" sz="1800" b="1"/>
              <a:t>m</a:t>
            </a:r>
            <a:endParaRPr lang="fr-FR" sz="1900" b="1">
              <a:cs typeface="Arial" pitchFamily="34" charset="0"/>
            </a:endParaRPr>
          </a:p>
          <a:p>
            <a:pPr eaLnBrk="1" hangingPunct="1"/>
            <a:r>
              <a:rPr lang="fr-FR" sz="1900" b="1">
                <a:cs typeface="Arial" pitchFamily="34" charset="0"/>
              </a:rPr>
              <a:t>4°x4°</a:t>
            </a:r>
          </a:p>
        </p:txBody>
      </p:sp>
      <p:sp>
        <p:nvSpPr>
          <p:cNvPr id="43024" name="ZoneTexte 11"/>
          <p:cNvSpPr txBox="1">
            <a:spLocks noChangeArrowheads="1"/>
          </p:cNvSpPr>
          <p:nvPr/>
        </p:nvSpPr>
        <p:spPr bwMode="auto">
          <a:xfrm>
            <a:off x="4473575" y="6034088"/>
            <a:ext cx="45577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fr-FR" sz="1600" b="1" i="1" dirty="0" err="1">
                <a:cs typeface="Arial" pitchFamily="34" charset="0"/>
              </a:rPr>
              <a:t>Miville-Deschênes</a:t>
            </a:r>
            <a:r>
              <a:rPr lang="fr-FR" sz="1600" b="1" i="1" dirty="0">
                <a:cs typeface="Arial" pitchFamily="34" charset="0"/>
              </a:rPr>
              <a:t>, Martin, </a:t>
            </a:r>
            <a:r>
              <a:rPr lang="fr-FR" sz="1600" b="1" i="1" dirty="0" err="1">
                <a:cs typeface="Arial" pitchFamily="34" charset="0"/>
              </a:rPr>
              <a:t>Abergel</a:t>
            </a:r>
            <a:r>
              <a:rPr lang="fr-FR" sz="1600" b="1" i="1" dirty="0">
                <a:cs typeface="Arial" pitchFamily="34" charset="0"/>
              </a:rPr>
              <a:t> et al. 2010 </a:t>
            </a:r>
            <a:r>
              <a:rPr lang="fr-FR" sz="1600" b="1" i="1" dirty="0" smtClean="0">
                <a:cs typeface="Arial" pitchFamily="34" charset="0"/>
              </a:rPr>
              <a:t> SPIRE, Herschel</a:t>
            </a:r>
            <a:endParaRPr lang="fr-FR" sz="1600" b="1" i="1" dirty="0">
              <a:cs typeface="Arial" pitchFamily="34" charset="0"/>
            </a:endParaRPr>
          </a:p>
        </p:txBody>
      </p:sp>
      <p:sp>
        <p:nvSpPr>
          <p:cNvPr id="43025" name="Rectangle 2"/>
          <p:cNvSpPr txBox="1">
            <a:spLocks noChangeArrowheads="1"/>
          </p:cNvSpPr>
          <p:nvPr/>
        </p:nvSpPr>
        <p:spPr bwMode="auto">
          <a:xfrm>
            <a:off x="280988" y="790575"/>
            <a:ext cx="4192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50800" bIns="50800"/>
          <a:lstStyle>
            <a:lvl1pPr marL="266700" indent="-2667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ts val="700"/>
              </a:spcBef>
              <a:buClr>
                <a:srgbClr val="FFFFFF"/>
              </a:buClr>
              <a:buSzPct val="100000"/>
            </a:pPr>
            <a:r>
              <a:rPr lang="en-US" sz="1800">
                <a:solidFill>
                  <a:srgbClr val="FFCC66"/>
                </a:solidFill>
                <a:sym typeface="Helvetica Neue" charset="0"/>
              </a:rPr>
              <a:t>Polaris cloud</a:t>
            </a:r>
          </a:p>
          <a:p>
            <a:pPr eaLnBrk="1" hangingPunct="1">
              <a:spcBef>
                <a:spcPts val="700"/>
              </a:spcBef>
              <a:buClr>
                <a:srgbClr val="FFFFFF"/>
              </a:buClr>
              <a:buSzPct val="100000"/>
            </a:pPr>
            <a:r>
              <a:rPr lang="en-US" sz="1800">
                <a:solidFill>
                  <a:srgbClr val="FFCC66"/>
                </a:solidFill>
                <a:sym typeface="Helvetica Neue" charset="0"/>
              </a:rPr>
              <a:t>d = 150 pc, 1°= 2.6 pc </a:t>
            </a:r>
          </a:p>
          <a:p>
            <a:pPr eaLnBrk="1" hangingPunct="1">
              <a:spcBef>
                <a:spcPts val="700"/>
              </a:spcBef>
              <a:buClr>
                <a:srgbClr val="FFFFFF"/>
              </a:buClr>
              <a:buSzPct val="100000"/>
              <a:buFont typeface="Helvetica Neue" charset="0"/>
              <a:buChar char="•"/>
            </a:pPr>
            <a:endParaRPr lang="en-US" sz="1800">
              <a:solidFill>
                <a:srgbClr val="FFCC66"/>
              </a:solidFill>
              <a:sym typeface="Helvetica Neue" charset="0"/>
            </a:endParaRPr>
          </a:p>
        </p:txBody>
      </p:sp>
      <p:grpSp>
        <p:nvGrpSpPr>
          <p:cNvPr id="43026" name="Grouper 27"/>
          <p:cNvGrpSpPr>
            <a:grpSpLocks/>
          </p:cNvGrpSpPr>
          <p:nvPr/>
        </p:nvGrpSpPr>
        <p:grpSpPr bwMode="auto">
          <a:xfrm>
            <a:off x="22225" y="4068763"/>
            <a:ext cx="4197350" cy="2789237"/>
            <a:chOff x="22225" y="4069247"/>
            <a:chExt cx="4197350" cy="2788753"/>
          </a:xfrm>
        </p:grpSpPr>
        <p:pic>
          <p:nvPicPr>
            <p:cNvPr id="43027" name="Image 5" descr="aze.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225" y="4069247"/>
              <a:ext cx="4197350" cy="278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8" name="Rectangle 26"/>
            <p:cNvSpPr>
              <a:spLocks noChangeArrowheads="1"/>
            </p:cNvSpPr>
            <p:nvPr/>
          </p:nvSpPr>
          <p:spPr bwMode="auto">
            <a:xfrm>
              <a:off x="1226821" y="4179887"/>
              <a:ext cx="2992754" cy="6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6700" indent="-266700">
                <a:spcBef>
                  <a:spcPts val="700"/>
                </a:spcBef>
                <a:buClr>
                  <a:srgbClr val="FFFFFF"/>
                </a:buClr>
                <a:buSzPct val="100000"/>
                <a:buFontTx/>
                <a:buChar char="-"/>
              </a:pPr>
              <a:r>
                <a:rPr lang="en-US" sz="1400">
                  <a:sym typeface="Helvetica Neue" charset="0"/>
                </a:rPr>
                <a:t>Power spectrum slope -2.7 ±0.1</a:t>
              </a:r>
            </a:p>
            <a:p>
              <a:pPr marL="266700" indent="-266700">
                <a:spcBef>
                  <a:spcPts val="700"/>
                </a:spcBef>
                <a:buClr>
                  <a:srgbClr val="FFFFFF"/>
                </a:buClr>
                <a:buSzPct val="100000"/>
                <a:buFontTx/>
                <a:buChar char="-"/>
              </a:pPr>
              <a:r>
                <a:rPr lang="en-US" sz="1400">
                  <a:sym typeface="Helvetica Neue" charset="0"/>
                </a:rPr>
                <a:t>at all scales from 8° to 30”  </a:t>
              </a:r>
            </a:p>
          </p:txBody>
        </p:sp>
      </p:grpSp>
    </p:spTree>
    <p:extLst>
      <p:ext uri="{BB962C8B-B14F-4D97-AF65-F5344CB8AC3E}">
        <p14:creationId xmlns:p14="http://schemas.microsoft.com/office/powerpoint/2010/main" val="1553762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88"/>
          <p:cNvSpPr>
            <a:spLocks noChangeArrowheads="1"/>
          </p:cNvSpPr>
          <p:nvPr/>
        </p:nvSpPr>
        <p:spPr bwMode="auto">
          <a:xfrm>
            <a:off x="4017070" y="791009"/>
            <a:ext cx="3898900" cy="1500554"/>
          </a:xfrm>
          <a:prstGeom prst="rect">
            <a:avLst/>
          </a:prstGeom>
          <a:noFill/>
          <a:ln w="9525" algn="ctr">
            <a:noFill/>
            <a:round/>
            <a:headEnd/>
            <a:tailEnd/>
          </a:ln>
        </p:spPr>
        <p:txBody>
          <a:bodyPr/>
          <a:lstStyle/>
          <a:p>
            <a:pPr>
              <a:spcBef>
                <a:spcPct val="20000"/>
              </a:spcBef>
            </a:pPr>
            <a:endParaRPr lang="en-US" sz="1662">
              <a:solidFill>
                <a:prstClr val="black"/>
              </a:solidFill>
              <a:latin typeface="Arial"/>
            </a:endParaRPr>
          </a:p>
        </p:txBody>
      </p:sp>
      <p:sp>
        <p:nvSpPr>
          <p:cNvPr id="3" name="ZoneTexte 2"/>
          <p:cNvSpPr txBox="1"/>
          <p:nvPr/>
        </p:nvSpPr>
        <p:spPr>
          <a:xfrm>
            <a:off x="-38567" y="5738829"/>
            <a:ext cx="4009432" cy="774251"/>
          </a:xfrm>
          <a:prstGeom prst="rect">
            <a:avLst/>
          </a:prstGeom>
          <a:noFill/>
        </p:spPr>
        <p:txBody>
          <a:bodyPr wrap="none" rtlCol="0">
            <a:spAutoFit/>
          </a:bodyPr>
          <a:lstStyle/>
          <a:p>
            <a:pPr algn="ctr"/>
            <a:r>
              <a:rPr lang="fr-FR" sz="1477" b="1" dirty="0">
                <a:solidFill>
                  <a:schemeClr val="accent3"/>
                </a:solidFill>
              </a:rPr>
              <a:t>Questions scientifiques</a:t>
            </a:r>
          </a:p>
          <a:p>
            <a:pPr algn="ctr"/>
            <a:r>
              <a:rPr lang="fr-FR" sz="1477" b="1" dirty="0">
                <a:solidFill>
                  <a:srgbClr val="FFFFFF"/>
                </a:solidFill>
              </a:rPr>
              <a:t>formation d’étoiles, évolution des galaxies</a:t>
            </a:r>
          </a:p>
          <a:p>
            <a:pPr algn="ctr"/>
            <a:r>
              <a:rPr lang="fr-FR" sz="1477" b="1" dirty="0">
                <a:solidFill>
                  <a:srgbClr val="FFFFFF"/>
                </a:solidFill>
              </a:rPr>
              <a:t>milieu interstellaire</a:t>
            </a:r>
            <a:endParaRPr lang="en-US" sz="1477" b="1" dirty="0">
              <a:solidFill>
                <a:srgbClr val="FFFFFF"/>
              </a:solidFill>
            </a:endParaRPr>
          </a:p>
        </p:txBody>
      </p:sp>
      <p:sp>
        <p:nvSpPr>
          <p:cNvPr id="4" name="ZoneTexte 3"/>
          <p:cNvSpPr txBox="1"/>
          <p:nvPr/>
        </p:nvSpPr>
        <p:spPr>
          <a:xfrm>
            <a:off x="2047580" y="4953827"/>
            <a:ext cx="2538328" cy="774251"/>
          </a:xfrm>
          <a:prstGeom prst="rect">
            <a:avLst/>
          </a:prstGeom>
          <a:noFill/>
        </p:spPr>
        <p:txBody>
          <a:bodyPr wrap="square" rtlCol="0">
            <a:spAutoFit/>
          </a:bodyPr>
          <a:lstStyle/>
          <a:p>
            <a:pPr algn="ctr"/>
            <a:r>
              <a:rPr lang="fr-FR" sz="1477" b="1" dirty="0">
                <a:solidFill>
                  <a:srgbClr val="FAB45F"/>
                </a:solidFill>
              </a:rPr>
              <a:t>R&amp;T </a:t>
            </a:r>
            <a:r>
              <a:rPr lang="fr-FR" sz="1477" b="1" dirty="0">
                <a:solidFill>
                  <a:srgbClr val="FFFFFF"/>
                </a:solidFill>
              </a:rPr>
              <a:t>de nouvelles matrices de détecteurs</a:t>
            </a:r>
          </a:p>
          <a:p>
            <a:pPr algn="ctr"/>
            <a:r>
              <a:rPr lang="fr-FR" sz="1477" b="1" dirty="0">
                <a:solidFill>
                  <a:schemeClr val="accent3"/>
                </a:solidFill>
              </a:rPr>
              <a:t>CEA/LETI</a:t>
            </a:r>
            <a:endParaRPr lang="en-US" sz="1477" b="1" dirty="0">
              <a:solidFill>
                <a:schemeClr val="accent3"/>
              </a:solidFill>
            </a:endParaRPr>
          </a:p>
        </p:txBody>
      </p:sp>
      <p:sp>
        <p:nvSpPr>
          <p:cNvPr id="5" name="ZoneTexte 4"/>
          <p:cNvSpPr txBox="1"/>
          <p:nvPr/>
        </p:nvSpPr>
        <p:spPr>
          <a:xfrm>
            <a:off x="4010534" y="3993884"/>
            <a:ext cx="1433616" cy="774251"/>
          </a:xfrm>
          <a:prstGeom prst="rect">
            <a:avLst/>
          </a:prstGeom>
          <a:noFill/>
        </p:spPr>
        <p:txBody>
          <a:bodyPr wrap="square" rtlCol="0">
            <a:spAutoFit/>
          </a:bodyPr>
          <a:lstStyle/>
          <a:p>
            <a:pPr algn="ctr"/>
            <a:r>
              <a:rPr lang="fr-FR" sz="1477" b="1" dirty="0">
                <a:solidFill>
                  <a:srgbClr val="FFFFFF"/>
                </a:solidFill>
              </a:rPr>
              <a:t>Réalisation de </a:t>
            </a:r>
            <a:r>
              <a:rPr lang="fr-FR" sz="1477" b="1" dirty="0">
                <a:solidFill>
                  <a:srgbClr val="FAB45F"/>
                </a:solidFill>
              </a:rPr>
              <a:t>l’imageur</a:t>
            </a:r>
            <a:r>
              <a:rPr lang="fr-FR" sz="1477" b="1" dirty="0">
                <a:solidFill>
                  <a:srgbClr val="FFFFFF"/>
                </a:solidFill>
              </a:rPr>
              <a:t> PACS</a:t>
            </a:r>
          </a:p>
        </p:txBody>
      </p:sp>
      <p:cxnSp>
        <p:nvCxnSpPr>
          <p:cNvPr id="7" name="Connecteur droit avec flèche 6"/>
          <p:cNvCxnSpPr/>
          <p:nvPr/>
        </p:nvCxnSpPr>
        <p:spPr>
          <a:xfrm flipV="1">
            <a:off x="539552" y="1344858"/>
            <a:ext cx="8305674" cy="4649092"/>
          </a:xfrm>
          <a:prstGeom prst="straightConnector1">
            <a:avLst/>
          </a:prstGeom>
          <a:ln w="28575" cmpd="sng">
            <a:solidFill>
              <a:srgbClr val="0091C3"/>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5460226" y="3284374"/>
            <a:ext cx="1619006" cy="546945"/>
          </a:xfrm>
          <a:prstGeom prst="rect">
            <a:avLst/>
          </a:prstGeom>
          <a:noFill/>
        </p:spPr>
        <p:txBody>
          <a:bodyPr wrap="square" rtlCol="0">
            <a:spAutoFit/>
          </a:bodyPr>
          <a:lstStyle/>
          <a:p>
            <a:pPr algn="ctr"/>
            <a:r>
              <a:rPr lang="fr-FR" sz="1477" b="1" dirty="0">
                <a:solidFill>
                  <a:srgbClr val="FFFFFF"/>
                </a:solidFill>
              </a:rPr>
              <a:t>Participation au </a:t>
            </a:r>
            <a:r>
              <a:rPr lang="fr-FR" sz="1477" b="1" dirty="0">
                <a:solidFill>
                  <a:srgbClr val="FAB45F"/>
                </a:solidFill>
              </a:rPr>
              <a:t>segment sol</a:t>
            </a:r>
          </a:p>
        </p:txBody>
      </p:sp>
      <p:sp>
        <p:nvSpPr>
          <p:cNvPr id="9" name="ZoneTexte 8"/>
          <p:cNvSpPr txBox="1"/>
          <p:nvPr/>
        </p:nvSpPr>
        <p:spPr>
          <a:xfrm>
            <a:off x="6257122" y="2760368"/>
            <a:ext cx="2714108" cy="319639"/>
          </a:xfrm>
          <a:prstGeom prst="rect">
            <a:avLst/>
          </a:prstGeom>
          <a:noFill/>
        </p:spPr>
        <p:txBody>
          <a:bodyPr wrap="square" rtlCol="0">
            <a:spAutoFit/>
          </a:bodyPr>
          <a:lstStyle/>
          <a:p>
            <a:pPr algn="ctr"/>
            <a:r>
              <a:rPr lang="fr-FR" sz="1477" b="1" dirty="0">
                <a:solidFill>
                  <a:srgbClr val="FAB45F"/>
                </a:solidFill>
              </a:rPr>
              <a:t>Exploitation scientifique</a:t>
            </a:r>
          </a:p>
        </p:txBody>
      </p:sp>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207" y="2045160"/>
            <a:ext cx="1391694" cy="1708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4" descr="premiere-image-Hersc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9302" y="1638444"/>
            <a:ext cx="1341928" cy="1238703"/>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ZoneTexte 15"/>
          <p:cNvSpPr txBox="1"/>
          <p:nvPr/>
        </p:nvSpPr>
        <p:spPr>
          <a:xfrm rot="19695217">
            <a:off x="79825" y="5466431"/>
            <a:ext cx="1250663" cy="348109"/>
          </a:xfrm>
          <a:prstGeom prst="rect">
            <a:avLst/>
          </a:prstGeom>
          <a:noFill/>
        </p:spPr>
        <p:txBody>
          <a:bodyPr wrap="none" rtlCol="0">
            <a:spAutoFit/>
          </a:bodyPr>
          <a:lstStyle/>
          <a:p>
            <a:r>
              <a:rPr lang="fr-FR" sz="1662" b="1" dirty="0">
                <a:solidFill>
                  <a:srgbClr val="81DFFF"/>
                </a:solidFill>
              </a:rPr>
              <a:t>Années 90</a:t>
            </a:r>
            <a:endParaRPr lang="en-US" sz="1662" b="1" dirty="0">
              <a:solidFill>
                <a:srgbClr val="81DFFF"/>
              </a:solidFill>
            </a:endParaRPr>
          </a:p>
        </p:txBody>
      </p:sp>
      <p:sp>
        <p:nvSpPr>
          <p:cNvPr id="17" name="ZoneTexte 16"/>
          <p:cNvSpPr txBox="1"/>
          <p:nvPr/>
        </p:nvSpPr>
        <p:spPr>
          <a:xfrm rot="19828322">
            <a:off x="4989616" y="2129722"/>
            <a:ext cx="2446504" cy="603883"/>
          </a:xfrm>
          <a:prstGeom prst="rect">
            <a:avLst/>
          </a:prstGeom>
          <a:noFill/>
        </p:spPr>
        <p:txBody>
          <a:bodyPr wrap="none" rtlCol="0">
            <a:spAutoFit/>
          </a:bodyPr>
          <a:lstStyle/>
          <a:p>
            <a:pPr algn="ctr"/>
            <a:r>
              <a:rPr lang="fr-FR" sz="1662" b="1" dirty="0">
                <a:solidFill>
                  <a:srgbClr val="81DFFF"/>
                </a:solidFill>
              </a:rPr>
              <a:t>Observation  Herschel</a:t>
            </a:r>
          </a:p>
          <a:p>
            <a:r>
              <a:rPr lang="fr-FR" sz="1662" b="1" dirty="0">
                <a:solidFill>
                  <a:srgbClr val="81DFFF"/>
                </a:solidFill>
              </a:rPr>
              <a:t>2009 – 2013</a:t>
            </a:r>
            <a:endParaRPr lang="en-US" sz="1662" b="1" dirty="0">
              <a:solidFill>
                <a:srgbClr val="81DFFF"/>
              </a:solidFill>
            </a:endParaRPr>
          </a:p>
        </p:txBody>
      </p:sp>
      <p:pic>
        <p:nvPicPr>
          <p:cNvPr id="27"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t="3979" r="25374" b="4477"/>
          <a:stretch>
            <a:fillRect/>
          </a:stretch>
        </p:blipFill>
        <p:spPr bwMode="auto">
          <a:xfrm>
            <a:off x="923874" y="3468313"/>
            <a:ext cx="1268525" cy="1077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Imag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5207" y="2001549"/>
            <a:ext cx="1072238" cy="742319"/>
          </a:xfrm>
          <a:prstGeom prst="rect">
            <a:avLst/>
          </a:prstGeom>
        </p:spPr>
      </p:pic>
      <p:cxnSp>
        <p:nvCxnSpPr>
          <p:cNvPr id="24" name="Connecteur droit avec flèche 23"/>
          <p:cNvCxnSpPr/>
          <p:nvPr/>
        </p:nvCxnSpPr>
        <p:spPr>
          <a:xfrm flipH="1">
            <a:off x="8221785" y="3100607"/>
            <a:ext cx="22624" cy="664455"/>
          </a:xfrm>
          <a:prstGeom prst="straightConnector1">
            <a:avLst/>
          </a:prstGeom>
          <a:ln w="7620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Titre 17"/>
          <p:cNvSpPr txBox="1">
            <a:spLocks/>
          </p:cNvSpPr>
          <p:nvPr/>
        </p:nvSpPr>
        <p:spPr>
          <a:xfrm>
            <a:off x="1372102" y="304961"/>
            <a:ext cx="7646851" cy="796272"/>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rgbClr val="FFE181"/>
                </a:solidFill>
                <a:latin typeface="+mj-lt"/>
                <a:ea typeface="+mj-ea"/>
                <a:cs typeface="+mj-cs"/>
              </a:defRPr>
            </a:lvl1pPr>
          </a:lstStyle>
          <a:p>
            <a:pPr algn="ctr"/>
            <a:r>
              <a:rPr lang="en-US" sz="2215" dirty="0" err="1">
                <a:solidFill>
                  <a:srgbClr val="FFFFFF"/>
                </a:solidFill>
              </a:rPr>
              <a:t>L’aventure</a:t>
            </a:r>
            <a:r>
              <a:rPr lang="en-US" sz="2215" dirty="0">
                <a:solidFill>
                  <a:srgbClr val="FFFFFF"/>
                </a:solidFill>
              </a:rPr>
              <a:t> HERSCHEL: </a:t>
            </a:r>
          </a:p>
          <a:p>
            <a:pPr algn="ctr"/>
            <a:r>
              <a:rPr lang="en-US" sz="2215" dirty="0">
                <a:solidFill>
                  <a:srgbClr val="FFFFFF"/>
                </a:solidFill>
              </a:rPr>
              <a:t>U</a:t>
            </a:r>
            <a:r>
              <a:rPr lang="fr-FR" sz="2215" dirty="0">
                <a:solidFill>
                  <a:srgbClr val="FFFFFF"/>
                </a:solidFill>
              </a:rPr>
              <a:t>n exemple de </a:t>
            </a:r>
            <a:r>
              <a:rPr lang="fr-FR" sz="2215" dirty="0" err="1">
                <a:solidFill>
                  <a:srgbClr val="FFFFFF"/>
                </a:solidFill>
              </a:rPr>
              <a:t>STRATEGIe</a:t>
            </a:r>
            <a:r>
              <a:rPr lang="fr-FR" sz="2215" dirty="0">
                <a:solidFill>
                  <a:srgbClr val="FFFFFF"/>
                </a:solidFill>
              </a:rPr>
              <a:t> de </a:t>
            </a:r>
            <a:r>
              <a:rPr lang="fr-FR" sz="2215" dirty="0" err="1">
                <a:solidFill>
                  <a:srgbClr val="FFFFFF"/>
                </a:solidFill>
              </a:rPr>
              <a:t>developpement</a:t>
            </a:r>
            <a:endParaRPr lang="en-US" sz="2215" dirty="0">
              <a:solidFill>
                <a:srgbClr val="FFFFFF"/>
              </a:solidFill>
            </a:endParaRPr>
          </a:p>
        </p:txBody>
      </p:sp>
      <p:sp>
        <p:nvSpPr>
          <p:cNvPr id="2" name="Rectangle 1"/>
          <p:cNvSpPr/>
          <p:nvPr/>
        </p:nvSpPr>
        <p:spPr>
          <a:xfrm>
            <a:off x="48049" y="1178861"/>
            <a:ext cx="5478312" cy="376385"/>
          </a:xfrm>
          <a:prstGeom prst="rect">
            <a:avLst/>
          </a:prstGeom>
        </p:spPr>
        <p:txBody>
          <a:bodyPr wrap="square">
            <a:spAutoFit/>
          </a:bodyPr>
          <a:lstStyle/>
          <a:p>
            <a:pPr algn="ctr"/>
            <a:r>
              <a:rPr lang="fr-FR" sz="1846" dirty="0">
                <a:solidFill>
                  <a:srgbClr val="FFFFFF"/>
                </a:solidFill>
              </a:rPr>
              <a:t>Technologie innovante et excellence scientifique</a:t>
            </a:r>
            <a:endParaRPr lang="en-US" sz="1846" dirty="0">
              <a:solidFill>
                <a:srgbClr val="FFFFFF"/>
              </a:solidFill>
            </a:endParaRPr>
          </a:p>
        </p:txBody>
      </p:sp>
      <p:sp>
        <p:nvSpPr>
          <p:cNvPr id="20" name="ZoneTexte 19"/>
          <p:cNvSpPr txBox="1"/>
          <p:nvPr/>
        </p:nvSpPr>
        <p:spPr>
          <a:xfrm rot="19862434">
            <a:off x="1783319" y="3786593"/>
            <a:ext cx="3106941" cy="603883"/>
          </a:xfrm>
          <a:prstGeom prst="rect">
            <a:avLst/>
          </a:prstGeom>
          <a:noFill/>
        </p:spPr>
        <p:txBody>
          <a:bodyPr wrap="none" rtlCol="0">
            <a:spAutoFit/>
          </a:bodyPr>
          <a:lstStyle/>
          <a:p>
            <a:pPr algn="ctr"/>
            <a:r>
              <a:rPr lang="fr-FR" sz="1662" b="1" dirty="0">
                <a:solidFill>
                  <a:schemeClr val="accent4">
                    <a:lumMod val="40000"/>
                    <a:lumOff val="60000"/>
                  </a:schemeClr>
                </a:solidFill>
              </a:rPr>
              <a:t>Développement instrumental</a:t>
            </a:r>
          </a:p>
          <a:p>
            <a:r>
              <a:rPr lang="fr-FR" sz="1662" b="1" dirty="0">
                <a:solidFill>
                  <a:schemeClr val="accent4">
                    <a:lumMod val="40000"/>
                    <a:lumOff val="60000"/>
                  </a:schemeClr>
                </a:solidFill>
              </a:rPr>
              <a:t>1996– 2009</a:t>
            </a:r>
            <a:endParaRPr lang="en-US" sz="1662" b="1" dirty="0">
              <a:solidFill>
                <a:schemeClr val="accent4">
                  <a:lumMod val="40000"/>
                  <a:lumOff val="60000"/>
                </a:schemeClr>
              </a:solidFill>
            </a:endParaRPr>
          </a:p>
        </p:txBody>
      </p:sp>
      <p:sp>
        <p:nvSpPr>
          <p:cNvPr id="23" name="ZoneTexte 22"/>
          <p:cNvSpPr txBox="1"/>
          <p:nvPr/>
        </p:nvSpPr>
        <p:spPr>
          <a:xfrm>
            <a:off x="5627223" y="3875576"/>
            <a:ext cx="3516777" cy="1780872"/>
          </a:xfrm>
          <a:prstGeom prst="rect">
            <a:avLst/>
          </a:prstGeom>
          <a:noFill/>
          <a:ln w="38100" cmpd="sng">
            <a:solidFill>
              <a:schemeClr val="accent4">
                <a:lumMod val="40000"/>
                <a:lumOff val="60000"/>
              </a:schemeClr>
            </a:solidFill>
          </a:ln>
        </p:spPr>
        <p:txBody>
          <a:bodyPr wrap="square" rtlCol="0">
            <a:spAutoFit/>
          </a:bodyPr>
          <a:lstStyle/>
          <a:p>
            <a:pPr algn="ctr"/>
            <a:r>
              <a:rPr lang="fr-FR" sz="1662" b="1" dirty="0">
                <a:solidFill>
                  <a:srgbClr val="81DFFF"/>
                </a:solidFill>
              </a:rPr>
              <a:t>Résultats scientifiques majeurs</a:t>
            </a:r>
          </a:p>
          <a:p>
            <a:pPr algn="ctr"/>
            <a:r>
              <a:rPr lang="fr-FR" sz="1662" b="1" dirty="0">
                <a:solidFill>
                  <a:schemeClr val="accent3"/>
                </a:solidFill>
              </a:rPr>
              <a:t>dont les plus cités sur Herschel :</a:t>
            </a:r>
          </a:p>
          <a:p>
            <a:pPr marL="263776" indent="-263776">
              <a:spcBef>
                <a:spcPts val="554"/>
              </a:spcBef>
              <a:buFont typeface="Arial"/>
              <a:buChar char="•"/>
            </a:pPr>
            <a:r>
              <a:rPr lang="fr-FR" sz="1662" dirty="0">
                <a:solidFill>
                  <a:schemeClr val="bg1"/>
                </a:solidFill>
              </a:rPr>
              <a:t>Formation d’étoiles,  André et al. 2010 </a:t>
            </a:r>
            <a:r>
              <a:rPr lang="fr-FR" sz="1662" dirty="0" smtClean="0">
                <a:solidFill>
                  <a:schemeClr val="bg1"/>
                </a:solidFill>
              </a:rPr>
              <a:t>(746 </a:t>
            </a:r>
            <a:r>
              <a:rPr lang="fr-FR" sz="1662" dirty="0" err="1">
                <a:solidFill>
                  <a:schemeClr val="bg1"/>
                </a:solidFill>
              </a:rPr>
              <a:t>cit</a:t>
            </a:r>
            <a:r>
              <a:rPr lang="fr-FR" sz="1662" dirty="0">
                <a:solidFill>
                  <a:schemeClr val="bg1"/>
                </a:solidFill>
              </a:rPr>
              <a:t>.)</a:t>
            </a:r>
          </a:p>
          <a:p>
            <a:pPr marL="263776" indent="-263776">
              <a:spcBef>
                <a:spcPts val="554"/>
              </a:spcBef>
              <a:buFont typeface="Arial"/>
              <a:buChar char="•"/>
            </a:pPr>
            <a:r>
              <a:rPr lang="fr-FR" sz="1662" dirty="0">
                <a:solidFill>
                  <a:schemeClr val="bg1"/>
                </a:solidFill>
              </a:rPr>
              <a:t>Galaxies à formation d’étoiles , </a:t>
            </a:r>
            <a:r>
              <a:rPr lang="fr-FR" sz="1662" dirty="0" err="1">
                <a:solidFill>
                  <a:schemeClr val="bg1"/>
                </a:solidFill>
              </a:rPr>
              <a:t>Elbaz</a:t>
            </a:r>
            <a:r>
              <a:rPr lang="fr-FR" sz="1662" dirty="0">
                <a:solidFill>
                  <a:schemeClr val="bg1"/>
                </a:solidFill>
              </a:rPr>
              <a:t> et al. 2011 </a:t>
            </a:r>
            <a:r>
              <a:rPr lang="fr-FR" sz="1662" dirty="0" smtClean="0">
                <a:solidFill>
                  <a:schemeClr val="bg1"/>
                </a:solidFill>
              </a:rPr>
              <a:t>(662 </a:t>
            </a:r>
            <a:r>
              <a:rPr lang="fr-FR" sz="1662" dirty="0" err="1">
                <a:solidFill>
                  <a:schemeClr val="bg1"/>
                </a:solidFill>
              </a:rPr>
              <a:t>cit</a:t>
            </a:r>
            <a:r>
              <a:rPr lang="fr-FR" sz="1662" dirty="0">
                <a:solidFill>
                  <a:schemeClr val="bg1"/>
                </a:solidFill>
              </a:rPr>
              <a:t>.)</a:t>
            </a:r>
          </a:p>
        </p:txBody>
      </p:sp>
      <p:sp>
        <p:nvSpPr>
          <p:cNvPr id="25" name="ZoneTexte 24"/>
          <p:cNvSpPr txBox="1"/>
          <p:nvPr/>
        </p:nvSpPr>
        <p:spPr>
          <a:xfrm>
            <a:off x="5627223" y="6186707"/>
            <a:ext cx="3516777" cy="348109"/>
          </a:xfrm>
          <a:prstGeom prst="rect">
            <a:avLst/>
          </a:prstGeom>
          <a:noFill/>
          <a:ln w="38100" cmpd="sng">
            <a:solidFill>
              <a:schemeClr val="accent4">
                <a:lumMod val="40000"/>
                <a:lumOff val="60000"/>
              </a:schemeClr>
            </a:solidFill>
          </a:ln>
        </p:spPr>
        <p:txBody>
          <a:bodyPr wrap="square" rtlCol="0">
            <a:spAutoFit/>
          </a:bodyPr>
          <a:lstStyle/>
          <a:p>
            <a:pPr algn="ctr"/>
            <a:r>
              <a:rPr lang="fr-FR" sz="1662" b="1" dirty="0">
                <a:solidFill>
                  <a:srgbClr val="81DFFF"/>
                </a:solidFill>
              </a:rPr>
              <a:t>Simulations numériques</a:t>
            </a:r>
          </a:p>
        </p:txBody>
      </p:sp>
      <p:cxnSp>
        <p:nvCxnSpPr>
          <p:cNvPr id="26" name="Connecteur droit avec flèche 25"/>
          <p:cNvCxnSpPr>
            <a:stCxn id="23" idx="2"/>
            <a:endCxn id="25" idx="0"/>
          </p:cNvCxnSpPr>
          <p:nvPr/>
        </p:nvCxnSpPr>
        <p:spPr>
          <a:xfrm>
            <a:off x="7385611" y="5637006"/>
            <a:ext cx="0" cy="549701"/>
          </a:xfrm>
          <a:prstGeom prst="straightConnector1">
            <a:avLst/>
          </a:prstGeom>
          <a:ln w="76200">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6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noFill/>
          <a:ln/>
        </p:spPr>
        <p:txBody>
          <a:bodyPr>
            <a:normAutofit fontScale="90000"/>
          </a:bodyPr>
          <a:lstStyle/>
          <a:p>
            <a:r>
              <a:rPr lang="en-US" dirty="0" err="1" smtClean="0"/>
              <a:t>Lancés</a:t>
            </a:r>
            <a:r>
              <a:rPr lang="en-US" dirty="0" smtClean="0"/>
              <a:t> ensemble </a:t>
            </a:r>
            <a:r>
              <a:rPr lang="en-US" dirty="0" err="1" smtClean="0"/>
              <a:t>en</a:t>
            </a:r>
            <a:r>
              <a:rPr lang="en-US" dirty="0" smtClean="0"/>
              <a:t> 2009</a:t>
            </a:r>
            <a:endParaRPr lang="en-US" dirty="0"/>
          </a:p>
        </p:txBody>
      </p:sp>
      <p:pic>
        <p:nvPicPr>
          <p:cNvPr id="180227" name="Picture 3"/>
          <p:cNvPicPr>
            <a:picLocks noGrp="1" noChangeAspect="1" noChangeArrowheads="1"/>
          </p:cNvPicPr>
          <p:nvPr>
            <p:ph sz="quarter" idx="1"/>
          </p:nvPr>
        </p:nvPicPr>
        <p:blipFill>
          <a:blip r:embed="rId2" cstate="print"/>
          <a:srcRect/>
          <a:stretch>
            <a:fillRect/>
          </a:stretch>
        </p:blipFill>
        <p:spPr>
          <a:xfrm>
            <a:off x="576647" y="1318054"/>
            <a:ext cx="3624649" cy="5099154"/>
          </a:xfrm>
          <a:noFill/>
          <a:ln/>
        </p:spPr>
      </p:pic>
      <p:pic>
        <p:nvPicPr>
          <p:cNvPr id="180229" name="Picture 5"/>
          <p:cNvPicPr>
            <a:picLocks noChangeAspect="1" noChangeArrowheads="1"/>
          </p:cNvPicPr>
          <p:nvPr/>
        </p:nvPicPr>
        <p:blipFill>
          <a:blip r:embed="rId3" cstate="print"/>
          <a:srcRect/>
          <a:stretch>
            <a:fillRect/>
          </a:stretch>
        </p:blipFill>
        <p:spPr bwMode="auto">
          <a:xfrm>
            <a:off x="4891490" y="1351005"/>
            <a:ext cx="3604006" cy="5066203"/>
          </a:xfrm>
          <a:prstGeom prst="rect">
            <a:avLst/>
          </a:prstGeom>
          <a:noFill/>
          <a:ln w="9525">
            <a:noFill/>
            <a:miter lim="800000"/>
            <a:headEnd/>
            <a:tailEnd/>
          </a:ln>
          <a:effectLst/>
        </p:spPr>
      </p:pic>
    </p:spTree>
    <p:extLst>
      <p:ext uri="{BB962C8B-B14F-4D97-AF65-F5344CB8AC3E}">
        <p14:creationId xmlns:p14="http://schemas.microsoft.com/office/powerpoint/2010/main" val="36295463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Autofit/>
          </a:bodyPr>
          <a:lstStyle/>
          <a:p>
            <a:r>
              <a:rPr lang="en-GB" sz="2000" dirty="0" smtClean="0"/>
              <a:t>Le fond diffuse </a:t>
            </a:r>
            <a:r>
              <a:rPr lang="en-GB" sz="2000" dirty="0" err="1" smtClean="0"/>
              <a:t>cosmologique</a:t>
            </a:r>
            <a:r>
              <a:rPr lang="en-GB" sz="2000" dirty="0" smtClean="0"/>
              <a:t>, </a:t>
            </a:r>
            <a:r>
              <a:rPr lang="en-GB" sz="2000" dirty="0" err="1" smtClean="0"/>
              <a:t>ou</a:t>
            </a:r>
            <a:r>
              <a:rPr lang="en-GB" sz="2000" dirty="0" smtClean="0"/>
              <a:t> </a:t>
            </a:r>
            <a:r>
              <a:rPr lang="en-GB" sz="2000" dirty="0" err="1" smtClean="0"/>
              <a:t>rayonnement</a:t>
            </a:r>
            <a:r>
              <a:rPr lang="en-GB" sz="2000" dirty="0" smtClean="0"/>
              <a:t> </a:t>
            </a:r>
            <a:r>
              <a:rPr lang="en-GB" sz="2000" dirty="0" err="1" smtClean="0"/>
              <a:t>fossile</a:t>
            </a:r>
            <a:r>
              <a:rPr lang="en-GB" sz="2000" dirty="0" smtClean="0"/>
              <a:t> (380000 </a:t>
            </a:r>
            <a:r>
              <a:rPr lang="en-GB" sz="2000" dirty="0" err="1" smtClean="0"/>
              <a:t>ans</a:t>
            </a:r>
            <a:r>
              <a:rPr lang="en-GB" sz="2000" dirty="0" smtClean="0"/>
              <a:t>)</a:t>
            </a:r>
            <a:br>
              <a:rPr lang="en-GB" sz="2000" dirty="0" smtClean="0"/>
            </a:br>
            <a:r>
              <a:rPr lang="en-GB" sz="2000" dirty="0" smtClean="0"/>
              <a:t> Fluctuations de </a:t>
            </a:r>
            <a:r>
              <a:rPr lang="en-GB" sz="2000" dirty="0" err="1" smtClean="0"/>
              <a:t>température</a:t>
            </a:r>
            <a:endParaRPr lang="en-GB" sz="2000" dirty="0"/>
          </a:p>
        </p:txBody>
      </p:sp>
      <p:sp>
        <p:nvSpPr>
          <p:cNvPr id="4" name="Espace réservé du pied de page 3"/>
          <p:cNvSpPr>
            <a:spLocks noGrp="1"/>
          </p:cNvSpPr>
          <p:nvPr>
            <p:ph type="ftr" sz="quarter" idx="10"/>
          </p:nvPr>
        </p:nvSpPr>
        <p:spPr/>
        <p:txBody>
          <a:bodyPr/>
          <a:lstStyle/>
          <a:p>
            <a:pPr>
              <a:defRPr/>
            </a:pPr>
            <a:r>
              <a:rPr lang="en-GB" smtClean="0">
                <a:solidFill>
                  <a:srgbClr val="4D4F53"/>
                </a:solidFill>
              </a:rPr>
              <a:t>F.R. Bouchet - The fundamental characteristics of our Universe - Planck 2013 results - ESA HQ, Paris</a:t>
            </a:r>
            <a:endParaRPr lang="it-IT">
              <a:solidFill>
                <a:srgbClr val="4D4F53"/>
              </a:solidFill>
            </a:endParaRPr>
          </a:p>
        </p:txBody>
      </p:sp>
      <p:pic>
        <p:nvPicPr>
          <p:cNvPr id="43010" name="Picture 2" descr="C:\Users\bouchet\Desktop\CMB_2k.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305840"/>
            <a:ext cx="9145742" cy="500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1529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dirty="0" smtClean="0"/>
              <a:t>Spectre des fluctuations</a:t>
            </a:r>
            <a:endParaRPr lang="en-GB" dirty="0"/>
          </a:p>
        </p:txBody>
      </p:sp>
      <p:sp>
        <p:nvSpPr>
          <p:cNvPr id="3" name="Espace réservé du pied de page 2"/>
          <p:cNvSpPr>
            <a:spLocks noGrp="1"/>
          </p:cNvSpPr>
          <p:nvPr>
            <p:ph type="ftr" sz="quarter" idx="10"/>
          </p:nvPr>
        </p:nvSpPr>
        <p:spPr/>
        <p:txBody>
          <a:bodyPr/>
          <a:lstStyle/>
          <a:p>
            <a:pPr>
              <a:defRPr/>
            </a:pPr>
            <a:r>
              <a:rPr lang="en-GB" smtClean="0">
                <a:solidFill>
                  <a:srgbClr val="4D4F53"/>
                </a:solidFill>
              </a:rPr>
              <a:t>F.R. Bouchet - The fundamental characteristics of our Universe - Planck 2013 results - ESA HQ, Paris</a:t>
            </a:r>
            <a:endParaRPr lang="it-IT">
              <a:solidFill>
                <a:srgbClr val="4D4F53"/>
              </a:solidFill>
            </a:endParaRPr>
          </a:p>
        </p:txBody>
      </p:sp>
      <p:pic>
        <p:nvPicPr>
          <p:cNvPr id="49154" name="Picture 2" descr="C:\Users\bouchet\Desktop\cmbdata_l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692" y="1296000"/>
            <a:ext cx="7643077" cy="5009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9"/>
          <p:cNvSpPr>
            <a:spLocks/>
          </p:cNvSpPr>
          <p:nvPr/>
        </p:nvSpPr>
        <p:spPr bwMode="auto">
          <a:xfrm>
            <a:off x="3907311" y="2204864"/>
            <a:ext cx="3973780" cy="792088"/>
          </a:xfrm>
          <a:prstGeom prst="rect">
            <a:avLst/>
          </a:prstGeom>
          <a:noFill/>
          <a:ln w="12700">
            <a:noFill/>
            <a:miter lim="800000"/>
            <a:headEnd type="none" w="med" len="med"/>
            <a:tailEnd type="none" w="med" len="med"/>
          </a:ln>
        </p:spPr>
        <p:txBody>
          <a:bodyPr lIns="0" tIns="0" rIns="0" bIns="0"/>
          <a:lstStyle/>
          <a:p>
            <a:pPr algn="ctr" eaLnBrk="0" fontAlgn="base" hangingPunct="0">
              <a:spcBef>
                <a:spcPct val="0"/>
              </a:spcBef>
              <a:spcAft>
                <a:spcPct val="0"/>
              </a:spcAft>
              <a:tabLst>
                <a:tab pos="749952" algn="l"/>
                <a:tab pos="749952" algn="l"/>
              </a:tabLst>
            </a:pPr>
            <a:r>
              <a:rPr lang="en-US" sz="1600" b="1" dirty="0">
                <a:ln w="1905"/>
                <a:gradFill>
                  <a:gsLst>
                    <a:gs pos="0">
                      <a:srgbClr val="C1C2BE">
                        <a:shade val="20000"/>
                        <a:satMod val="200000"/>
                      </a:srgbClr>
                    </a:gs>
                    <a:gs pos="78000">
                      <a:srgbClr val="C1C2BE">
                        <a:tint val="90000"/>
                        <a:shade val="89000"/>
                        <a:satMod val="220000"/>
                      </a:srgbClr>
                    </a:gs>
                    <a:gs pos="100000">
                      <a:srgbClr val="C1C2BE">
                        <a:tint val="12000"/>
                        <a:satMod val="255000"/>
                      </a:srgb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A most precise measurement, in a single experiment, over three decades of length allowing to see by eye seven peaks</a:t>
            </a:r>
          </a:p>
        </p:txBody>
      </p:sp>
    </p:spTree>
    <p:extLst>
      <p:ext uri="{BB962C8B-B14F-4D97-AF65-F5344CB8AC3E}">
        <p14:creationId xmlns:p14="http://schemas.microsoft.com/office/powerpoint/2010/main" val="4664629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Theory confronts data</a:t>
            </a:r>
            <a:endParaRPr lang="en-GB" dirty="0"/>
          </a:p>
        </p:txBody>
      </p:sp>
      <p:sp>
        <p:nvSpPr>
          <p:cNvPr id="3" name="Espace réservé du pied de page 2"/>
          <p:cNvSpPr>
            <a:spLocks noGrp="1"/>
          </p:cNvSpPr>
          <p:nvPr>
            <p:ph type="ftr" sz="quarter" idx="10"/>
          </p:nvPr>
        </p:nvSpPr>
        <p:spPr/>
        <p:txBody>
          <a:bodyPr/>
          <a:lstStyle/>
          <a:p>
            <a:pPr>
              <a:defRPr/>
            </a:pPr>
            <a:r>
              <a:rPr lang="en-GB" smtClean="0">
                <a:solidFill>
                  <a:srgbClr val="4D4F53"/>
                </a:solidFill>
              </a:rPr>
              <a:t>F.R. Bouchet - The fundamental characteristics of our Universe - Planck 2013 results - ESA HQ, Paris</a:t>
            </a:r>
            <a:endParaRPr lang="it-IT">
              <a:solidFill>
                <a:srgbClr val="4D4F53"/>
              </a:solidFill>
            </a:endParaRPr>
          </a:p>
        </p:txBody>
      </p:sp>
      <p:pic>
        <p:nvPicPr>
          <p:cNvPr id="51202" name="Picture 2" descr="C:\Users\bouchet\Desktop\forFrancois\cmbtot_l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692" y="1296000"/>
            <a:ext cx="7643077" cy="5009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691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612532" y="1673224"/>
            <a:ext cx="7760677" cy="4420071"/>
          </a:xfrm>
        </p:spPr>
        <p:txBody>
          <a:bodyPr>
            <a:normAutofit fontScale="40000" lnSpcReduction="20000"/>
          </a:bodyPr>
          <a:lstStyle/>
          <a:p>
            <a:pPr marL="0" indent="0" algn="ctr">
              <a:buNone/>
              <a:tabLst>
                <a:tab pos="749952" algn="l"/>
                <a:tab pos="749952" algn="l"/>
              </a:tabLst>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3</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parameters to set (though General Relativity) the dynamics of the universe, 1 parameter to capture the effect of reionisation (end of the dark ages), 2 parameters to describe the primordial fluctuations. </a:t>
            </a:r>
          </a:p>
          <a:p>
            <a:pPr marL="0" indent="0" algn="ctr">
              <a:buNone/>
              <a:tabLst>
                <a:tab pos="749952" algn="l"/>
                <a:tab pos="749952" algn="l"/>
              </a:tabLst>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Flat spatial geometry.</a:t>
            </a:r>
          </a:p>
          <a:p>
            <a:pPr marL="0" indent="0" algn="ctr">
              <a:buNone/>
              <a:tabLst>
                <a:tab pos="749952" algn="l"/>
                <a:tab pos="749952" algn="l"/>
              </a:tabLst>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a:t>
            </a:r>
          </a:p>
          <a:p>
            <a:r>
              <a:rPr lang="el-G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Ω</a:t>
            </a:r>
            <a:r>
              <a:rPr lang="en-US"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b</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h</a:t>
            </a:r>
            <a:r>
              <a:rPr lang="en-US" b="1" baseline="30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2</a:t>
            </a:r>
            <a:r>
              <a:rPr lang="en-US"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Baryon density today - The amount of ordinary matter </a:t>
            </a:r>
            <a:endParaRPr lang="en-US"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endParaRPr>
          </a:p>
          <a:p>
            <a:r>
              <a:rPr lang="el-G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Ω</a:t>
            </a:r>
            <a:r>
              <a:rPr lang="en-US"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c</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h</a:t>
            </a:r>
            <a:r>
              <a:rPr lang="en-US"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2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Cold dark matter density today </a:t>
            </a:r>
          </a:p>
          <a:p>
            <a:r>
              <a:rPr lang="el-G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Θ</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Sound horizon size when optical depth </a:t>
            </a:r>
            <a:r>
              <a:rPr lang="el-G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reaches unity</a:t>
            </a:r>
          </a:p>
          <a:p>
            <a:pPr marL="808038" lvl="1" indent="0">
              <a:buNone/>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(Distance traveled by a sound wave since inflation, when universe  </a:t>
            </a:r>
          </a:p>
          <a:p>
            <a:pPr marL="808038" lvl="1" indent="0">
              <a:buNone/>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became  transparent at recombination at t ~380 000 years)</a:t>
            </a:r>
          </a:p>
          <a:p>
            <a:pPr marL="808038" lvl="1" indent="0">
              <a:buNone/>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endParaRPr>
          </a:p>
          <a:p>
            <a:r>
              <a:rPr lang="el-G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      Optical depth at reionisation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(due to Thomson scattering of photons on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e</a:t>
            </a:r>
            <a:r>
              <a:rPr lang="en-US" b="1"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 i.e.       </a:t>
            </a:r>
          </a:p>
          <a:p>
            <a:pPr marL="0" indent="0">
              <a:buNone/>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            </a:t>
            </a:r>
            <a:r>
              <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rPr>
              <a:t>fraction </a:t>
            </a:r>
            <a:r>
              <a:rPr lang="en-GB"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rPr>
              <a:t>of the CMB photons </a:t>
            </a:r>
            <a:r>
              <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rPr>
              <a:t>re-scattered </a:t>
            </a:r>
            <a:r>
              <a:rPr lang="en-GB"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rPr>
              <a:t>during </a:t>
            </a:r>
            <a:r>
              <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rPr>
              <a:t>that process</a:t>
            </a:r>
          </a:p>
          <a:p>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endParaRP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A</a:t>
            </a:r>
            <a:r>
              <a:rPr lang="en-US"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s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Amplitude of the curvature power spectrum (Overall contrast of primordial fluctuations)</a:t>
            </a:r>
            <a:r>
              <a:rPr lang="en-US"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a:t>
            </a: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endParaRP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n</a:t>
            </a:r>
            <a:r>
              <a:rPr lang="en-US"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s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Scalar power spectrum power law index      (n</a:t>
            </a:r>
            <a:r>
              <a:rPr lang="en-US"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s</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rPr>
              <a:t>-1 measures departure from scale invariance)</a:t>
            </a:r>
          </a:p>
          <a:p>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Symbol"/>
            </a:endParaRPr>
          </a:p>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Others are derived parameters within the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model, in particular </a:t>
            </a:r>
          </a:p>
          <a:p>
            <a:pPr lvl="1"/>
            <a:r>
              <a:rPr lang="el-G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Ω</a:t>
            </a:r>
            <a:r>
              <a:rPr lang="en-GB" baseline="-25000" dirty="0" smtClean="0">
                <a:sym typeface="Symbol"/>
              </a:rPr>
              <a:t></a:t>
            </a:r>
            <a:r>
              <a:rPr lang="el-G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a:t>
            </a:r>
            <a:r>
              <a:rPr lang="fr-FR"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Dark</a:t>
            </a:r>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a:t>
            </a:r>
            <a:r>
              <a:rPr lang="fr-FR"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Energy</a:t>
            </a:r>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fraction of the </a:t>
            </a:r>
            <a:r>
              <a:rPr lang="fr-FR"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critical</a:t>
            </a:r>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a:t>
            </a:r>
            <a:r>
              <a:rPr lang="fr-FR"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density</a:t>
            </a:r>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a:t>
            </a:r>
            <a:r>
              <a:rPr lang="fr-FR"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derived</a:t>
            </a:r>
            <a:r>
              <a:rPr lang="fr-F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if flat)</a:t>
            </a:r>
          </a:p>
          <a:p>
            <a:pPr lvl="1"/>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H</a:t>
            </a:r>
            <a:r>
              <a:rPr lang="en-US"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0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the expansion rate today (in km/s per </a:t>
            </a:r>
            <a:r>
              <a:rPr lang="en-U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Mpc</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a:t>
            </a:r>
          </a:p>
          <a:p>
            <a:pPr lvl="1"/>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t</a:t>
            </a:r>
            <a:r>
              <a:rPr lang="en-US"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0</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  the age of the universe (13.8 </a:t>
            </a:r>
            <a:r>
              <a:rPr lang="en-US"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Gy</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Myriad Pro SemiCond" charset="0"/>
              </a:rPr>
              <a:t>)</a:t>
            </a:r>
            <a:endParaRPr lang="en-GB" dirty="0"/>
          </a:p>
        </p:txBody>
      </p:sp>
      <p:sp>
        <p:nvSpPr>
          <p:cNvPr id="2" name="Titre 1"/>
          <p:cNvSpPr>
            <a:spLocks noGrp="1"/>
          </p:cNvSpPr>
          <p:nvPr>
            <p:ph type="title"/>
          </p:nvPr>
        </p:nvSpPr>
        <p:spPr/>
        <p:txBody>
          <a:bodyPr>
            <a:normAutofit fontScale="90000"/>
          </a:bodyPr>
          <a:lstStyle/>
          <a:p>
            <a:r>
              <a:rPr lang="en-GB" dirty="0" smtClean="0"/>
              <a:t>Base </a:t>
            </a:r>
            <a:r>
              <a:rPr lang="el-GR" dirty="0" smtClean="0"/>
              <a:t>Λ</a:t>
            </a:r>
            <a:r>
              <a:rPr lang="fr-FR" dirty="0" smtClean="0"/>
              <a:t>C</a:t>
            </a:r>
            <a:r>
              <a:rPr lang="en-GB" dirty="0" smtClean="0"/>
              <a:t>DM model with 6 parameters</a:t>
            </a:r>
            <a:endParaRPr lang="en-GB" dirty="0"/>
          </a:p>
        </p:txBody>
      </p:sp>
      <p:sp>
        <p:nvSpPr>
          <p:cNvPr id="3" name="Espace réservé du pied de page 2"/>
          <p:cNvSpPr>
            <a:spLocks noGrp="1"/>
          </p:cNvSpPr>
          <p:nvPr>
            <p:ph type="ftr" sz="quarter" idx="10"/>
          </p:nvPr>
        </p:nvSpPr>
        <p:spPr/>
        <p:txBody>
          <a:bodyPr/>
          <a:lstStyle/>
          <a:p>
            <a:pPr>
              <a:defRPr/>
            </a:pPr>
            <a:r>
              <a:rPr lang="en-GB" smtClean="0">
                <a:solidFill>
                  <a:srgbClr val="4D4F53"/>
                </a:solidFill>
              </a:rPr>
              <a:t>F.R. Bouchet - The fundamental characteristics of our Universe - Planck 2013 results - ESA HQ, Paris</a:t>
            </a:r>
            <a:endParaRPr lang="it-IT">
              <a:solidFill>
                <a:srgbClr val="4D4F53"/>
              </a:solidFill>
            </a:endParaRPr>
          </a:p>
        </p:txBody>
      </p:sp>
    </p:spTree>
    <p:extLst>
      <p:ext uri="{BB962C8B-B14F-4D97-AF65-F5344CB8AC3E}">
        <p14:creationId xmlns:p14="http://schemas.microsoft.com/office/powerpoint/2010/main" val="2309264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smtClean="0"/>
              <a:t>The basic content of the Universe</a:t>
            </a:r>
            <a:endParaRPr lang="en-GB" dirty="0"/>
          </a:p>
        </p:txBody>
      </p:sp>
      <p:sp>
        <p:nvSpPr>
          <p:cNvPr id="3" name="Espace réservé du pied de page 2"/>
          <p:cNvSpPr>
            <a:spLocks noGrp="1"/>
          </p:cNvSpPr>
          <p:nvPr>
            <p:ph type="ftr" sz="quarter" idx="10"/>
          </p:nvPr>
        </p:nvSpPr>
        <p:spPr/>
        <p:txBody>
          <a:bodyPr/>
          <a:lstStyle/>
          <a:p>
            <a:pPr>
              <a:defRPr/>
            </a:pPr>
            <a:r>
              <a:rPr lang="en-GB" smtClean="0">
                <a:solidFill>
                  <a:srgbClr val="4D4F53"/>
                </a:solidFill>
              </a:rPr>
              <a:t>F.R. Bouchet - The fundamental characteristics of our Universe - Planck 2013 results - ESA HQ, Paris</a:t>
            </a:r>
            <a:endParaRPr lang="it-IT">
              <a:solidFill>
                <a:srgbClr val="4D4F53"/>
              </a:solidFill>
            </a:endParaRPr>
          </a:p>
        </p:txBody>
      </p:sp>
      <p:pic>
        <p:nvPicPr>
          <p:cNvPr id="44034" name="Picture 2" descr="C:\Users\bouchet\Desktop\ESA\Planck_Cosmic recipe pie chart_v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5839" y="1314960"/>
            <a:ext cx="6512325" cy="498767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11"/>
          <p:cNvSpPr txBox="1"/>
          <p:nvPr/>
        </p:nvSpPr>
        <p:spPr>
          <a:xfrm>
            <a:off x="0" y="5805267"/>
            <a:ext cx="9144000" cy="430887"/>
          </a:xfrm>
          <a:prstGeom prst="rect">
            <a:avLst/>
          </a:prstGeom>
          <a:noFill/>
        </p:spPr>
        <p:txBody>
          <a:bodyPr wrap="square" rtlCol="0">
            <a:spAutoFit/>
          </a:bodyPr>
          <a:lstStyle/>
          <a:p>
            <a:pPr algn="ctr" fontAlgn="base">
              <a:spcBef>
                <a:spcPct val="0"/>
              </a:spcBef>
              <a:spcAft>
                <a:spcPct val="0"/>
              </a:spcAft>
            </a:pPr>
            <a:r>
              <a:rPr lang="en-GB" sz="2200" b="1" dirty="0">
                <a:ln w="1905"/>
                <a:gradFill>
                  <a:gsLst>
                    <a:gs pos="0">
                      <a:srgbClr val="C1C2BE">
                        <a:shade val="20000"/>
                        <a:satMod val="200000"/>
                      </a:srgbClr>
                    </a:gs>
                    <a:gs pos="78000">
                      <a:srgbClr val="C1C2BE">
                        <a:tint val="90000"/>
                        <a:shade val="89000"/>
                        <a:satMod val="220000"/>
                      </a:srgbClr>
                    </a:gs>
                    <a:gs pos="100000">
                      <a:srgbClr val="C1C2BE">
                        <a:tint val="12000"/>
                        <a:satMod val="255000"/>
                      </a:srgb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sym typeface="Wingdings" pitchFamily="2" charset="2"/>
              </a:rPr>
              <a:t>...has changed!</a:t>
            </a:r>
            <a:endParaRPr lang="en-GB" sz="2200" b="1" dirty="0">
              <a:ln w="1905"/>
              <a:gradFill>
                <a:gsLst>
                  <a:gs pos="0">
                    <a:srgbClr val="C1C2BE">
                      <a:shade val="20000"/>
                      <a:satMod val="200000"/>
                    </a:srgbClr>
                  </a:gs>
                  <a:gs pos="78000">
                    <a:srgbClr val="C1C2BE">
                      <a:tint val="90000"/>
                      <a:shade val="89000"/>
                      <a:satMod val="220000"/>
                    </a:srgbClr>
                  </a:gs>
                  <a:gs pos="100000">
                    <a:srgbClr val="C1C2BE">
                      <a:tint val="12000"/>
                      <a:satMod val="255000"/>
                    </a:srgbClr>
                  </a:gs>
                </a:gsLst>
                <a:lin ang="5400000"/>
              </a:gradFill>
              <a:effectLst>
                <a:innerShdw blurRad="69850" dist="43180" dir="5400000">
                  <a:srgbClr val="000000">
                    <a:alpha val="65000"/>
                  </a:srgbClr>
                </a:innerShdw>
              </a:effectLst>
              <a:latin typeface="Comic Sans MS" pitchFamily="66" charset="0"/>
              <a:ea typeface="Myriad Pro Bold It" charset="0"/>
              <a:cs typeface="Myriad Pro Bold It" charset="0"/>
            </a:endParaRPr>
          </a:p>
        </p:txBody>
      </p:sp>
    </p:spTree>
    <p:extLst>
      <p:ext uri="{BB962C8B-B14F-4D97-AF65-F5344CB8AC3E}">
        <p14:creationId xmlns:p14="http://schemas.microsoft.com/office/powerpoint/2010/main" val="9023742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eaLnBrk="1" hangingPunct="1"/>
            <a:fld id="{D39B6BE1-674B-4A0A-9212-9FAFA47528E5}" type="slidenum">
              <a:rPr lang="en-US" altLang="fr-FR" sz="1000">
                <a:solidFill>
                  <a:srgbClr val="666666"/>
                </a:solidFill>
                <a:latin typeface="Arial" panose="020B0604020202020204" pitchFamily="34" charset="0"/>
                <a:cs typeface="Arial" panose="020B0604020202020204" pitchFamily="34" charset="0"/>
                <a:sym typeface="Arial" panose="020B0604020202020204" pitchFamily="34" charset="0"/>
              </a:rPr>
              <a:pPr eaLnBrk="1" hangingPunct="1"/>
              <a:t>39</a:t>
            </a:fld>
            <a:endParaRPr lang="en-US" altLang="fr-FR" sz="1000">
              <a:solidFill>
                <a:srgbClr val="666666"/>
              </a:solidFill>
              <a:latin typeface="Arial" panose="020B0604020202020204" pitchFamily="34" charset="0"/>
              <a:cs typeface="Arial" panose="020B0604020202020204" pitchFamily="34" charset="0"/>
              <a:sym typeface="Arial" panose="020B0604020202020204" pitchFamily="34" charset="0"/>
            </a:endParaRPr>
          </a:p>
        </p:txBody>
      </p:sp>
      <p:pic>
        <p:nvPicPr>
          <p:cNvPr id="4915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23111">
            <a:off x="2952750" y="4445000"/>
            <a:ext cx="2705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9158" name="Rectangle 4"/>
          <p:cNvSpPr>
            <a:spLocks noGrp="1" noChangeArrowheads="1"/>
          </p:cNvSpPr>
          <p:nvPr>
            <p:ph type="title"/>
          </p:nvPr>
        </p:nvSpPr>
        <p:spPr/>
        <p:txBody>
          <a:bodyPr>
            <a:normAutofit fontScale="90000"/>
          </a:bodyPr>
          <a:lstStyle/>
          <a:p>
            <a:pPr eaLnBrk="1" hangingPunct="1"/>
            <a:r>
              <a:rPr lang="en-US" altLang="fr-FR" sz="4000" dirty="0" smtClean="0"/>
              <a:t/>
            </a:r>
            <a:br>
              <a:rPr lang="en-US" altLang="fr-FR" sz="4000" dirty="0" smtClean="0"/>
            </a:br>
            <a:r>
              <a:rPr lang="en-US" altLang="fr-FR" sz="4000" dirty="0" smtClean="0"/>
              <a:t>AMAS DE GALAXIES</a:t>
            </a:r>
            <a:r>
              <a:rPr lang="en-US" altLang="fr-FR" dirty="0" smtClean="0"/>
              <a:t/>
            </a:r>
            <a:br>
              <a:rPr lang="en-US" altLang="fr-FR" dirty="0" smtClean="0"/>
            </a:br>
            <a:endParaRPr lang="en-US" altLang="fr-FR" dirty="0" smtClean="0"/>
          </a:p>
        </p:txBody>
      </p:sp>
      <p:pic>
        <p:nvPicPr>
          <p:cNvPr id="4915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200" y="1006475"/>
            <a:ext cx="3824288"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491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3225800"/>
            <a:ext cx="11684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9161" name="Line 7"/>
          <p:cNvSpPr>
            <a:spLocks noChangeShapeType="1"/>
          </p:cNvSpPr>
          <p:nvPr/>
        </p:nvSpPr>
        <p:spPr bwMode="auto">
          <a:xfrm rot="10800000" flipH="1">
            <a:off x="3886200" y="2005013"/>
            <a:ext cx="11113" cy="3163887"/>
          </a:xfrm>
          <a:prstGeom prst="line">
            <a:avLst/>
          </a:prstGeom>
          <a:noFill/>
          <a:ln w="38100">
            <a:solidFill>
              <a:srgbClr val="0000F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49162" name="Line 8"/>
          <p:cNvSpPr>
            <a:spLocks noChangeShapeType="1"/>
          </p:cNvSpPr>
          <p:nvPr/>
        </p:nvSpPr>
        <p:spPr bwMode="auto">
          <a:xfrm rot="10800000">
            <a:off x="4787900" y="2146300"/>
            <a:ext cx="0" cy="1028700"/>
          </a:xfrm>
          <a:prstGeom prst="line">
            <a:avLst/>
          </a:prstGeom>
          <a:noFill/>
          <a:ln w="38100">
            <a:solidFill>
              <a:srgbClr val="0000F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49163" name="Line 9"/>
          <p:cNvSpPr>
            <a:spLocks noChangeShapeType="1"/>
          </p:cNvSpPr>
          <p:nvPr/>
        </p:nvSpPr>
        <p:spPr bwMode="auto">
          <a:xfrm rot="10800000">
            <a:off x="4800600" y="4495800"/>
            <a:ext cx="12700" cy="635000"/>
          </a:xfrm>
          <a:prstGeom prst="line">
            <a:avLst/>
          </a:prstGeom>
          <a:noFill/>
          <a:ln w="38100">
            <a:solidFill>
              <a:srgbClr val="FF0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fr-FR"/>
          </a:p>
        </p:txBody>
      </p:sp>
      <p:sp>
        <p:nvSpPr>
          <p:cNvPr id="49164" name="Rectangle 10"/>
          <p:cNvSpPr>
            <a:spLocks/>
          </p:cNvSpPr>
          <p:nvPr/>
        </p:nvSpPr>
        <p:spPr bwMode="auto">
          <a:xfrm>
            <a:off x="5372100" y="3530600"/>
            <a:ext cx="12446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eaLnBrk="1" hangingPunct="1"/>
            <a:r>
              <a:rPr lang="en-US" altLang="fr-FR" sz="1800">
                <a:solidFill>
                  <a:srgbClr val="FF0000"/>
                </a:solidFill>
                <a:latin typeface="Arial" panose="020B0604020202020204" pitchFamily="34" charset="0"/>
                <a:cs typeface="Arial" panose="020B0604020202020204" pitchFamily="34" charset="0"/>
                <a:sym typeface="Arial" panose="020B0604020202020204" pitchFamily="34" charset="0"/>
              </a:rPr>
              <a:t>Amas</a:t>
            </a:r>
          </a:p>
          <a:p>
            <a:pPr eaLnBrk="1" hangingPunct="1"/>
            <a:r>
              <a:rPr lang="en-US" altLang="fr-FR" sz="1800">
                <a:solidFill>
                  <a:srgbClr val="FF0000"/>
                </a:solidFill>
                <a:latin typeface="Arial" panose="020B0604020202020204" pitchFamily="34" charset="0"/>
                <a:cs typeface="Arial" panose="020B0604020202020204" pitchFamily="34" charset="0"/>
                <a:sym typeface="Arial" panose="020B0604020202020204" pitchFamily="34" charset="0"/>
              </a:rPr>
              <a:t>de galaxies</a:t>
            </a:r>
          </a:p>
        </p:txBody>
      </p:sp>
      <p:sp>
        <p:nvSpPr>
          <p:cNvPr id="49165" name="Rectangle 11"/>
          <p:cNvSpPr>
            <a:spLocks/>
          </p:cNvSpPr>
          <p:nvPr/>
        </p:nvSpPr>
        <p:spPr bwMode="auto">
          <a:xfrm>
            <a:off x="6221413" y="1536700"/>
            <a:ext cx="15001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eaLnBrk="1" hangingPunct="1"/>
            <a:r>
              <a:rPr lang="en-US" altLang="fr-FR" sz="1800">
                <a:solidFill>
                  <a:srgbClr val="0000FF"/>
                </a:solidFill>
                <a:latin typeface="Arial" panose="020B0604020202020204" pitchFamily="34" charset="0"/>
                <a:cs typeface="Arial" panose="020B0604020202020204" pitchFamily="34" charset="0"/>
                <a:sym typeface="Arial" panose="020B0604020202020204" pitchFamily="34" charset="0"/>
              </a:rPr>
              <a:t>Fond</a:t>
            </a:r>
          </a:p>
          <a:p>
            <a:pPr eaLnBrk="1" hangingPunct="1"/>
            <a:r>
              <a:rPr lang="en-US" altLang="fr-FR" sz="1800">
                <a:solidFill>
                  <a:srgbClr val="0000FF"/>
                </a:solidFill>
                <a:latin typeface="Arial" panose="020B0604020202020204" pitchFamily="34" charset="0"/>
                <a:cs typeface="Arial" panose="020B0604020202020204" pitchFamily="34" charset="0"/>
                <a:sym typeface="Arial" panose="020B0604020202020204" pitchFamily="34" charset="0"/>
              </a:rPr>
              <a:t>diffus</a:t>
            </a:r>
          </a:p>
          <a:p>
            <a:pPr eaLnBrk="1" hangingPunct="1"/>
            <a:r>
              <a:rPr lang="en-US" altLang="fr-FR" sz="1800">
                <a:solidFill>
                  <a:srgbClr val="0000FF"/>
                </a:solidFill>
                <a:latin typeface="Arial" panose="020B0604020202020204" pitchFamily="34" charset="0"/>
                <a:cs typeface="Arial" panose="020B0604020202020204" pitchFamily="34" charset="0"/>
                <a:sym typeface="Arial" panose="020B0604020202020204" pitchFamily="34" charset="0"/>
              </a:rPr>
              <a:t>cosmologique</a:t>
            </a:r>
          </a:p>
        </p:txBody>
      </p:sp>
      <p:sp>
        <p:nvSpPr>
          <p:cNvPr id="49166" name="Rectangle 12"/>
          <p:cNvSpPr>
            <a:spLocks/>
          </p:cNvSpPr>
          <p:nvPr/>
        </p:nvSpPr>
        <p:spPr bwMode="auto">
          <a:xfrm>
            <a:off x="5111750" y="5676900"/>
            <a:ext cx="774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eaLnBrk="1" hangingPunct="1"/>
            <a:r>
              <a:rPr lang="en-US" altLang="fr-FR" sz="1800">
                <a:solidFill>
                  <a:schemeClr val="tx1"/>
                </a:solidFill>
                <a:latin typeface="Arial" panose="020B0604020202020204" pitchFamily="34" charset="0"/>
                <a:cs typeface="Arial" panose="020B0604020202020204" pitchFamily="34" charset="0"/>
                <a:sym typeface="Arial" panose="020B0604020202020204" pitchFamily="34" charset="0"/>
              </a:rPr>
              <a:t>Planck</a:t>
            </a:r>
          </a:p>
        </p:txBody>
      </p:sp>
      <p:sp>
        <p:nvSpPr>
          <p:cNvPr id="49167" name="Rectangle 13"/>
          <p:cNvSpPr>
            <a:spLocks/>
          </p:cNvSpPr>
          <p:nvPr/>
        </p:nvSpPr>
        <p:spPr bwMode="auto">
          <a:xfrm>
            <a:off x="285750" y="3530600"/>
            <a:ext cx="2474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eaLnBrk="1" hangingPunct="1"/>
            <a:r>
              <a:rPr lang="en-US" altLang="fr-FR" sz="2000">
                <a:solidFill>
                  <a:schemeClr val="tx1"/>
                </a:solidFill>
                <a:latin typeface="Arial" panose="020B0604020202020204" pitchFamily="34" charset="0"/>
                <a:cs typeface="Arial" panose="020B0604020202020204" pitchFamily="34" charset="0"/>
                <a:sym typeface="Arial" panose="020B0604020202020204" pitchFamily="34" charset="0"/>
              </a:rPr>
              <a:t>L’effet SZ</a:t>
            </a:r>
          </a:p>
          <a:p>
            <a:pPr eaLnBrk="1" hangingPunct="1"/>
            <a:r>
              <a:rPr lang="en-US" altLang="fr-FR" sz="2000">
                <a:solidFill>
                  <a:schemeClr val="tx1"/>
                </a:solidFill>
                <a:latin typeface="Arial" panose="020B0604020202020204" pitchFamily="34" charset="0"/>
                <a:cs typeface="Arial" panose="020B0604020202020204" pitchFamily="34" charset="0"/>
                <a:sym typeface="Arial" panose="020B0604020202020204" pitchFamily="34" charset="0"/>
              </a:rPr>
              <a:t>(Sunyaev-Zel’dovich)</a:t>
            </a:r>
          </a:p>
        </p:txBody>
      </p:sp>
      <p:sp>
        <p:nvSpPr>
          <p:cNvPr id="2" name="ZoneTexte 1"/>
          <p:cNvSpPr txBox="1"/>
          <p:nvPr/>
        </p:nvSpPr>
        <p:spPr>
          <a:xfrm>
            <a:off x="457200" y="5353050"/>
            <a:ext cx="2133600" cy="369332"/>
          </a:xfrm>
          <a:prstGeom prst="rect">
            <a:avLst/>
          </a:prstGeom>
          <a:noFill/>
        </p:spPr>
        <p:txBody>
          <a:bodyPr wrap="square" rtlCol="0">
            <a:spAutoFit/>
          </a:bodyPr>
          <a:lstStyle/>
          <a:p>
            <a:r>
              <a:rPr lang="fr-FR" dirty="0" err="1" smtClean="0"/>
              <a:t>Aghanim</a:t>
            </a:r>
            <a:r>
              <a:rPr lang="fr-FR" dirty="0" smtClean="0"/>
              <a:t>, Arnaud</a:t>
            </a:r>
            <a:endParaRPr lang="fr-FR" dirty="0"/>
          </a:p>
        </p:txBody>
      </p:sp>
    </p:spTree>
    <p:extLst>
      <p:ext uri="{BB962C8B-B14F-4D97-AF65-F5344CB8AC3E}">
        <p14:creationId xmlns:p14="http://schemas.microsoft.com/office/powerpoint/2010/main" val="2990374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L’aube</a:t>
            </a:r>
            <a:br>
              <a:rPr lang="fr-FR" dirty="0"/>
            </a:br>
            <a:endParaRPr lang="fr-FR" dirty="0"/>
          </a:p>
        </p:txBody>
      </p:sp>
      <p:sp>
        <p:nvSpPr>
          <p:cNvPr id="3" name="Espace réservé du contenu 2"/>
          <p:cNvSpPr>
            <a:spLocks noGrp="1"/>
          </p:cNvSpPr>
          <p:nvPr>
            <p:ph idx="1"/>
          </p:nvPr>
        </p:nvSpPr>
        <p:spPr/>
        <p:txBody>
          <a:bodyPr>
            <a:normAutofit fontScale="92500" lnSpcReduction="20000"/>
          </a:bodyPr>
          <a:lstStyle/>
          <a:p>
            <a:pPr marL="0" indent="0">
              <a:buNone/>
            </a:pPr>
            <a:r>
              <a:rPr lang="fr-FR" sz="2400" dirty="0" smtClean="0"/>
              <a:t>A la suite de</a:t>
            </a:r>
            <a:r>
              <a:rPr lang="fr-FR" sz="2400" dirty="0"/>
              <a:t> </a:t>
            </a:r>
            <a:r>
              <a:rPr lang="fr-FR" sz="2400" dirty="0" smtClean="0"/>
              <a:t>la découverte </a:t>
            </a:r>
            <a:r>
              <a:rPr lang="fr-FR" sz="2400" dirty="0"/>
              <a:t>de la radioactivité artificielle par les Joliot-Curie en 1934</a:t>
            </a:r>
            <a:r>
              <a:rPr lang="fr-FR" sz="2400" dirty="0" smtClean="0"/>
              <a:t> et les travaux de </a:t>
            </a:r>
            <a:r>
              <a:rPr lang="fr-FR" sz="2400" dirty="0"/>
              <a:t>Langevin,  Goldschmidt, Auger, </a:t>
            </a:r>
            <a:r>
              <a:rPr lang="fr-FR" sz="2400" dirty="0" smtClean="0"/>
              <a:t>Perrin, </a:t>
            </a:r>
            <a:r>
              <a:rPr lang="fr-FR" sz="2400" dirty="0" smtClean="0">
                <a:solidFill>
                  <a:schemeClr val="accent3">
                    <a:lumMod val="75000"/>
                  </a:schemeClr>
                </a:solidFill>
              </a:rPr>
              <a:t>le Général de Gaulle crée le CEA en 1945</a:t>
            </a:r>
            <a:r>
              <a:rPr lang="fr-FR" sz="2400" dirty="0" smtClean="0"/>
              <a:t>. </a:t>
            </a:r>
            <a:endParaRPr lang="fr-FR" sz="2400" dirty="0" smtClean="0"/>
          </a:p>
          <a:p>
            <a:pPr marL="0" indent="0">
              <a:buNone/>
            </a:pPr>
            <a:r>
              <a:rPr lang="fr-FR" sz="2400" dirty="0" smtClean="0"/>
              <a:t>But</a:t>
            </a:r>
            <a:r>
              <a:rPr lang="fr-FR" sz="2400" dirty="0" smtClean="0"/>
              <a:t>:</a:t>
            </a:r>
            <a:r>
              <a:rPr lang="fr-FR" sz="3600" i="1" dirty="0" smtClean="0"/>
              <a:t> </a:t>
            </a:r>
            <a:r>
              <a:rPr lang="fr-FR" sz="2800" i="1" dirty="0">
                <a:solidFill>
                  <a:schemeClr val="accent2"/>
                </a:solidFill>
              </a:rPr>
              <a:t>poursuivre les </a:t>
            </a:r>
            <a:r>
              <a:rPr lang="fr-FR" sz="2800" i="1" dirty="0" smtClean="0">
                <a:solidFill>
                  <a:schemeClr val="accent2"/>
                </a:solidFill>
              </a:rPr>
              <a:t>recherches scientifiques </a:t>
            </a:r>
            <a:r>
              <a:rPr lang="fr-FR" sz="2800" i="1" dirty="0">
                <a:solidFill>
                  <a:schemeClr val="accent2"/>
                </a:solidFill>
              </a:rPr>
              <a:t>et techniques en vue de l’utilisation </a:t>
            </a:r>
            <a:r>
              <a:rPr lang="fr-FR" sz="2800" i="1" dirty="0" smtClean="0">
                <a:solidFill>
                  <a:schemeClr val="accent2"/>
                </a:solidFill>
              </a:rPr>
              <a:t>de l’énergie </a:t>
            </a:r>
            <a:r>
              <a:rPr lang="fr-FR" sz="2800" i="1" dirty="0">
                <a:solidFill>
                  <a:schemeClr val="accent2"/>
                </a:solidFill>
              </a:rPr>
              <a:t>atomique dans divers domaines de la </a:t>
            </a:r>
            <a:r>
              <a:rPr lang="fr-FR" sz="2800" i="1" dirty="0" smtClean="0">
                <a:solidFill>
                  <a:schemeClr val="accent2"/>
                </a:solidFill>
              </a:rPr>
              <a:t>science, de </a:t>
            </a:r>
            <a:r>
              <a:rPr lang="fr-FR" sz="2800" i="1" dirty="0">
                <a:solidFill>
                  <a:schemeClr val="accent2"/>
                </a:solidFill>
              </a:rPr>
              <a:t>l’industrie, de la défense </a:t>
            </a:r>
            <a:r>
              <a:rPr lang="fr-FR" sz="2800" i="1" dirty="0" smtClean="0">
                <a:solidFill>
                  <a:schemeClr val="accent2"/>
                </a:solidFill>
              </a:rPr>
              <a:t>nationale</a:t>
            </a:r>
            <a:r>
              <a:rPr lang="fr-FR" sz="2100" dirty="0" smtClean="0">
                <a:solidFill>
                  <a:schemeClr val="accent2"/>
                </a:solidFill>
              </a:rPr>
              <a:t>. </a:t>
            </a:r>
          </a:p>
          <a:p>
            <a:pPr marL="0" indent="0">
              <a:buNone/>
            </a:pPr>
            <a:r>
              <a:rPr lang="fr-FR" sz="2400" dirty="0" smtClean="0"/>
              <a:t>Sur le Plateau de Saclay</a:t>
            </a:r>
            <a:r>
              <a:rPr lang="fr-FR" sz="2400" dirty="0" smtClean="0"/>
              <a:t>:</a:t>
            </a:r>
          </a:p>
          <a:p>
            <a:pPr marL="0" indent="0">
              <a:buNone/>
            </a:pPr>
            <a:r>
              <a:rPr lang="fr-FR" sz="2400" dirty="0" smtClean="0"/>
              <a:t> </a:t>
            </a:r>
            <a:r>
              <a:rPr lang="fr-FR" sz="2400" dirty="0" smtClean="0"/>
              <a:t>équipes de </a:t>
            </a:r>
            <a:r>
              <a:rPr lang="fr-FR" sz="2400" dirty="0" err="1" smtClean="0"/>
              <a:t>Joliot</a:t>
            </a:r>
            <a:r>
              <a:rPr lang="fr-FR" sz="2400" dirty="0" smtClean="0"/>
              <a:t> et Langevin, mais aussi création du </a:t>
            </a:r>
            <a:r>
              <a:rPr lang="fr-FR" sz="2400" dirty="0" smtClean="0">
                <a:solidFill>
                  <a:schemeClr val="tx2"/>
                </a:solidFill>
              </a:rPr>
              <a:t>Service d’Electronique Physique</a:t>
            </a:r>
            <a:r>
              <a:rPr lang="fr-FR" sz="2400" dirty="0" smtClean="0"/>
              <a:t> dirigé par Jacques </a:t>
            </a:r>
            <a:r>
              <a:rPr lang="fr-FR" sz="2400" dirty="0"/>
              <a:t>L</a:t>
            </a:r>
            <a:r>
              <a:rPr lang="fr-FR" sz="2400" dirty="0" smtClean="0"/>
              <a:t>abeyrie. Labeyrie est chargé de trouver de l’uranium en France </a:t>
            </a:r>
            <a:r>
              <a:rPr lang="fr-FR" sz="2400" dirty="0" smtClean="0">
                <a:sym typeface="Wingdings" panose="05000000000000000000" pitchFamily="2" charset="2"/>
              </a:rPr>
              <a:t> développement tous azimuts de détecteurs de rayonnements de haute énergie innovants.</a:t>
            </a:r>
          </a:p>
          <a:p>
            <a:pPr marL="0" indent="0">
              <a:buNone/>
            </a:pPr>
            <a:r>
              <a:rPr lang="fr-FR" dirty="0" smtClean="0"/>
              <a:t> </a:t>
            </a:r>
            <a:endParaRPr lang="fr-FR" dirty="0"/>
          </a:p>
        </p:txBody>
      </p:sp>
      <p:sp>
        <p:nvSpPr>
          <p:cNvPr id="4" name="Espace réservé du numéro de diapositive 3"/>
          <p:cNvSpPr>
            <a:spLocks noGrp="1"/>
          </p:cNvSpPr>
          <p:nvPr>
            <p:ph type="sldNum" sz="quarter" idx="12"/>
          </p:nvPr>
        </p:nvSpPr>
        <p:spPr/>
        <p:txBody>
          <a:bodyPr/>
          <a:lstStyle/>
          <a:p>
            <a:fld id="{CAC6A8BF-4E50-E046-8A02-97635BFBC15C}" type="slidenum">
              <a:rPr lang="en-GB" smtClean="0"/>
              <a:t>4</a:t>
            </a:fld>
            <a:endParaRPr lang="en-GB"/>
          </a:p>
        </p:txBody>
      </p:sp>
    </p:spTree>
    <p:extLst>
      <p:ext uri="{BB962C8B-B14F-4D97-AF65-F5344CB8AC3E}">
        <p14:creationId xmlns:p14="http://schemas.microsoft.com/office/powerpoint/2010/main" val="19894755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eaLnBrk="1" hangingPunct="1"/>
            <a:fld id="{2D7DF865-8F3F-49C5-9AFB-C6062584972A}" type="slidenum">
              <a:rPr lang="en-US" altLang="fr-FR" sz="1000">
                <a:solidFill>
                  <a:srgbClr val="666666"/>
                </a:solidFill>
                <a:latin typeface="Arial" panose="020B0604020202020204" pitchFamily="34" charset="0"/>
                <a:cs typeface="Arial" panose="020B0604020202020204" pitchFamily="34" charset="0"/>
                <a:sym typeface="Arial" panose="020B0604020202020204" pitchFamily="34" charset="0"/>
              </a:rPr>
              <a:pPr eaLnBrk="1" hangingPunct="1"/>
              <a:t>40</a:t>
            </a:fld>
            <a:endParaRPr lang="en-US" altLang="fr-FR" sz="1000">
              <a:solidFill>
                <a:srgbClr val="666666"/>
              </a:solidFill>
              <a:latin typeface="Arial" panose="020B0604020202020204" pitchFamily="34" charset="0"/>
              <a:cs typeface="Arial" panose="020B0604020202020204" pitchFamily="34" charset="0"/>
              <a:sym typeface="Arial" panose="020B0604020202020204" pitchFamily="34" charset="0"/>
            </a:endParaRPr>
          </a:p>
        </p:txBody>
      </p:sp>
      <p:pic>
        <p:nvPicPr>
          <p:cNvPr id="5529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5301" name="Rectangle 3"/>
          <p:cNvSpPr>
            <a:spLocks noGrp="1" noChangeArrowheads="1"/>
          </p:cNvSpPr>
          <p:nvPr>
            <p:ph type="title"/>
          </p:nvPr>
        </p:nvSpPr>
        <p:spPr/>
        <p:txBody>
          <a:bodyPr>
            <a:noAutofit/>
          </a:bodyPr>
          <a:lstStyle/>
          <a:p>
            <a:pPr algn="ctr" eaLnBrk="1" hangingPunct="1"/>
            <a:r>
              <a:rPr lang="en-US" altLang="fr-FR" sz="2800" dirty="0" smtClean="0"/>
              <a:t>LE CATALOGUE D’AMAS DE GALAXIES</a:t>
            </a:r>
          </a:p>
        </p:txBody>
      </p:sp>
      <p:pic>
        <p:nvPicPr>
          <p:cNvPr id="553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057400"/>
            <a:ext cx="62325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5530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143000"/>
            <a:ext cx="63722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5304" name="Rectangle 6"/>
          <p:cNvSpPr>
            <a:spLocks/>
          </p:cNvSpPr>
          <p:nvPr/>
        </p:nvSpPr>
        <p:spPr bwMode="auto">
          <a:xfrm>
            <a:off x="2514600" y="5867400"/>
            <a:ext cx="40147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algn="l" eaLnBrk="1" hangingPunct="1"/>
            <a:r>
              <a:rPr lang="en-US" altLang="fr-FR" sz="1800">
                <a:solidFill>
                  <a:schemeClr val="tx1"/>
                </a:solidFill>
                <a:latin typeface="Arial" panose="020B0604020202020204" pitchFamily="34" charset="0"/>
                <a:cs typeface="Arial" panose="020B0604020202020204" pitchFamily="34" charset="0"/>
                <a:sym typeface="Arial" panose="020B0604020202020204" pitchFamily="34" charset="0"/>
              </a:rPr>
              <a:t>1227 sources SZ détectées par Planck</a:t>
            </a:r>
          </a:p>
        </p:txBody>
      </p:sp>
    </p:spTree>
    <p:extLst>
      <p:ext uri="{BB962C8B-B14F-4D97-AF65-F5344CB8AC3E}">
        <p14:creationId xmlns:p14="http://schemas.microsoft.com/office/powerpoint/2010/main" val="412941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eaLnBrk="1" hangingPunct="1"/>
            <a:fld id="{BC042581-8BBE-4AD9-93E8-33C036A64254}" type="slidenum">
              <a:rPr lang="en-US" altLang="fr-FR" sz="1000">
                <a:solidFill>
                  <a:srgbClr val="666666"/>
                </a:solidFill>
                <a:latin typeface="Arial" panose="020B0604020202020204" pitchFamily="34" charset="0"/>
                <a:cs typeface="Arial" panose="020B0604020202020204" pitchFamily="34" charset="0"/>
                <a:sym typeface="Arial" panose="020B0604020202020204" pitchFamily="34" charset="0"/>
              </a:rPr>
              <a:pPr eaLnBrk="1" hangingPunct="1"/>
              <a:t>41</a:t>
            </a:fld>
            <a:endParaRPr lang="en-US" altLang="fr-FR" sz="1000">
              <a:solidFill>
                <a:srgbClr val="666666"/>
              </a:solidFill>
              <a:latin typeface="Arial" panose="020B0604020202020204" pitchFamily="34" charset="0"/>
              <a:cs typeface="Arial" panose="020B0604020202020204" pitchFamily="34" charset="0"/>
              <a:sym typeface="Arial" panose="020B0604020202020204" pitchFamily="34" charset="0"/>
            </a:endParaRPr>
          </a:p>
        </p:txBody>
      </p:sp>
      <p:pic>
        <p:nvPicPr>
          <p:cNvPr id="5734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7348" name="Rectangle 2"/>
          <p:cNvSpPr>
            <a:spLocks/>
          </p:cNvSpPr>
          <p:nvPr/>
        </p:nvSpPr>
        <p:spPr bwMode="auto">
          <a:xfrm>
            <a:off x="2047875" y="6416675"/>
            <a:ext cx="59563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0" tIns="0" rIns="0" bIns="0" anchor="ct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algn="r" eaLnBrk="1" hangingPunct="1"/>
            <a:r>
              <a:rPr lang="en-US" altLang="fr-FR" sz="1000">
                <a:solidFill>
                  <a:srgbClr val="666666"/>
                </a:solidFill>
                <a:latin typeface="Arial" panose="020B0604020202020204" pitchFamily="34" charset="0"/>
                <a:cs typeface="Arial" panose="020B0604020202020204" pitchFamily="34" charset="0"/>
                <a:sym typeface="Arial" panose="020B0604020202020204" pitchFamily="34" charset="0"/>
              </a:rPr>
              <a:t>séminaire Planck  Irfu/Ipht |  25 avril 2013</a:t>
            </a:r>
          </a:p>
        </p:txBody>
      </p:sp>
      <p:pic>
        <p:nvPicPr>
          <p:cNvPr id="57349" name="Picture 3"/>
          <p:cNvPicPr>
            <a:picLocks noChangeAspect="1" noChangeArrowheads="1"/>
          </p:cNvPicPr>
          <p:nvPr/>
        </p:nvPicPr>
        <p:blipFill>
          <a:blip r:embed="rId3">
            <a:extLst>
              <a:ext uri="{28A0092B-C50C-407E-A947-70E740481C1C}">
                <a14:useLocalDpi xmlns:a14="http://schemas.microsoft.com/office/drawing/2010/main" val="0"/>
              </a:ext>
            </a:extLst>
          </a:blip>
          <a:srcRect l="10582" r="21683"/>
          <a:stretch>
            <a:fillRect/>
          </a:stretch>
        </p:blipFill>
        <p:spPr bwMode="auto">
          <a:xfrm>
            <a:off x="3352800" y="3886200"/>
            <a:ext cx="2519363"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7350" name="Rectangle 4"/>
          <p:cNvSpPr>
            <a:spLocks noGrp="1" noChangeArrowheads="1"/>
          </p:cNvSpPr>
          <p:nvPr>
            <p:ph type="title"/>
          </p:nvPr>
        </p:nvSpPr>
        <p:spPr>
          <a:xfrm>
            <a:off x="952500" y="0"/>
            <a:ext cx="7237413" cy="908050"/>
          </a:xfrm>
        </p:spPr>
        <p:txBody>
          <a:bodyPr/>
          <a:lstStyle/>
          <a:p>
            <a:pPr algn="ctr" eaLnBrk="1" hangingPunct="1"/>
            <a:r>
              <a:rPr lang="en-US" altLang="fr-FR" smtClean="0"/>
              <a:t>VALIDATion DU CATALOGUE</a:t>
            </a:r>
          </a:p>
        </p:txBody>
      </p:sp>
      <p:pic>
        <p:nvPicPr>
          <p:cNvPr id="573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03450"/>
            <a:ext cx="26892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5735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6450" y="1066800"/>
            <a:ext cx="25209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5735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9275" y="1066800"/>
            <a:ext cx="14573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5735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953000"/>
            <a:ext cx="7207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5735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514600"/>
            <a:ext cx="180975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5735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905000"/>
            <a:ext cx="838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7357" name="Rectangle 11"/>
          <p:cNvSpPr>
            <a:spLocks/>
          </p:cNvSpPr>
          <p:nvPr/>
        </p:nvSpPr>
        <p:spPr bwMode="auto">
          <a:xfrm>
            <a:off x="3352800" y="1143000"/>
            <a:ext cx="6207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algn="l" eaLnBrk="1" hangingPunct="1"/>
            <a:r>
              <a:rPr lang="en-US" altLang="fr-FR" sz="1800">
                <a:solidFill>
                  <a:srgbClr val="FFFFFF"/>
                </a:solidFill>
                <a:latin typeface="Arial" panose="020B0604020202020204" pitchFamily="34" charset="0"/>
                <a:cs typeface="Arial" panose="020B0604020202020204" pitchFamily="34" charset="0"/>
                <a:sym typeface="Arial" panose="020B0604020202020204" pitchFamily="34" charset="0"/>
              </a:rPr>
              <a:t>XMM</a:t>
            </a:r>
          </a:p>
        </p:txBody>
      </p:sp>
      <p:sp>
        <p:nvSpPr>
          <p:cNvPr id="57358" name="Rectangle 12"/>
          <p:cNvSpPr>
            <a:spLocks/>
          </p:cNvSpPr>
          <p:nvPr/>
        </p:nvSpPr>
        <p:spPr bwMode="auto">
          <a:xfrm>
            <a:off x="3289300" y="3886200"/>
            <a:ext cx="571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algn="l" eaLnBrk="1" hangingPunct="1"/>
            <a:r>
              <a:rPr lang="en-US" altLang="fr-FR" sz="1800">
                <a:solidFill>
                  <a:srgbClr val="FFFFFF"/>
                </a:solidFill>
                <a:latin typeface="Arial" panose="020B0604020202020204" pitchFamily="34" charset="0"/>
                <a:cs typeface="Arial" panose="020B0604020202020204" pitchFamily="34" charset="0"/>
                <a:sym typeface="Arial" panose="020B0604020202020204" pitchFamily="34" charset="0"/>
              </a:rPr>
              <a:t>TNG</a:t>
            </a:r>
          </a:p>
        </p:txBody>
      </p:sp>
      <p:sp>
        <p:nvSpPr>
          <p:cNvPr id="57359" name="Rectangle 13"/>
          <p:cNvSpPr>
            <a:spLocks/>
          </p:cNvSpPr>
          <p:nvPr/>
        </p:nvSpPr>
        <p:spPr bwMode="auto">
          <a:xfrm>
            <a:off x="304800" y="3886200"/>
            <a:ext cx="774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wrap="none" lIns="38100" tIns="38100" rIns="38100" bIns="38100">
            <a:spAutoFit/>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algn="l" eaLnBrk="1" hangingPunct="1"/>
            <a:r>
              <a:rPr lang="en-US" altLang="fr-FR" sz="1800">
                <a:solidFill>
                  <a:srgbClr val="FFFFFF"/>
                </a:solidFill>
                <a:latin typeface="Arial" panose="020B0604020202020204" pitchFamily="34" charset="0"/>
                <a:cs typeface="Arial" panose="020B0604020202020204" pitchFamily="34" charset="0"/>
                <a:sym typeface="Arial" panose="020B0604020202020204" pitchFamily="34" charset="0"/>
              </a:rPr>
              <a:t>Planck</a:t>
            </a:r>
          </a:p>
        </p:txBody>
      </p:sp>
    </p:spTree>
    <p:extLst>
      <p:ext uri="{BB962C8B-B14F-4D97-AF65-F5344CB8AC3E}">
        <p14:creationId xmlns:p14="http://schemas.microsoft.com/office/powerpoint/2010/main" val="3266680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3"/>
          <p:cNvSpPr>
            <a:spLocks noGrp="1"/>
          </p:cNvSpPr>
          <p:nvPr>
            <p:ph type="sldNum" sz="quarter" idx="10"/>
          </p:nvPr>
        </p:nvSpPr>
        <p:spPr/>
        <p:txBody>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eaLnBrk="1" hangingPunct="1"/>
            <a:fld id="{3E70884E-88FF-4FAF-AB24-16BB2E99E117}" type="slidenum">
              <a:rPr lang="en-US" altLang="fr-FR" sz="1000">
                <a:solidFill>
                  <a:srgbClr val="666666"/>
                </a:solidFill>
                <a:latin typeface="Arial" panose="020B0604020202020204" pitchFamily="34" charset="0"/>
                <a:cs typeface="Arial" panose="020B0604020202020204" pitchFamily="34" charset="0"/>
                <a:sym typeface="Arial" panose="020B0604020202020204" pitchFamily="34" charset="0"/>
              </a:rPr>
              <a:pPr eaLnBrk="1" hangingPunct="1"/>
              <a:t>42</a:t>
            </a:fld>
            <a:endParaRPr lang="en-US" altLang="fr-FR" sz="1000">
              <a:solidFill>
                <a:srgbClr val="666666"/>
              </a:solidFill>
              <a:latin typeface="Arial" panose="020B0604020202020204" pitchFamily="34" charset="0"/>
              <a:cs typeface="Arial" panose="020B0604020202020204" pitchFamily="34" charset="0"/>
              <a:sym typeface="Arial" panose="020B0604020202020204" pitchFamily="34" charset="0"/>
            </a:endParaRPr>
          </a:p>
        </p:txBody>
      </p:sp>
      <p:pic>
        <p:nvPicPr>
          <p:cNvPr id="2867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8676" name="Rectangle 2"/>
          <p:cNvSpPr>
            <a:spLocks/>
          </p:cNvSpPr>
          <p:nvPr/>
        </p:nvSpPr>
        <p:spPr bwMode="auto">
          <a:xfrm>
            <a:off x="2047875" y="6416675"/>
            <a:ext cx="59563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0" tIns="0" rIns="0" bIns="0" anchor="ct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algn="r" eaLnBrk="1" hangingPunct="1"/>
            <a:r>
              <a:rPr lang="en-US" altLang="fr-FR" sz="1000">
                <a:solidFill>
                  <a:srgbClr val="666666"/>
                </a:solidFill>
                <a:latin typeface="Arial" panose="020B0604020202020204" pitchFamily="34" charset="0"/>
                <a:cs typeface="Arial" panose="020B0604020202020204" pitchFamily="34" charset="0"/>
                <a:sym typeface="Arial" panose="020B0604020202020204" pitchFamily="34" charset="0"/>
              </a:rPr>
              <a:t>séminaire Planck  Irfu/Ipht |  25 avril 2013</a:t>
            </a:r>
          </a:p>
        </p:txBody>
      </p:sp>
      <p:sp>
        <p:nvSpPr>
          <p:cNvPr id="28677" name="Rectangle 3"/>
          <p:cNvSpPr>
            <a:spLocks noChangeArrowheads="1"/>
          </p:cNvSpPr>
          <p:nvPr>
            <p:ph type="title"/>
          </p:nvPr>
        </p:nvSpPr>
        <p:spPr>
          <a:xfrm>
            <a:off x="1524000" y="-66675"/>
            <a:ext cx="7235825" cy="1012825"/>
          </a:xfrm>
        </p:spPr>
        <p:txBody>
          <a:bodyPr>
            <a:normAutofit fontScale="90000"/>
          </a:bodyPr>
          <a:lstStyle/>
          <a:p>
            <a:pPr eaLnBrk="1" hangingPunct="1"/>
            <a:r>
              <a:rPr lang="en-US" altLang="fr-FR" dirty="0" smtClean="0"/>
              <a:t>LE FOND DIFFUS COSMOLOGIQUE</a:t>
            </a:r>
          </a:p>
        </p:txBody>
      </p:sp>
      <p:pic>
        <p:nvPicPr>
          <p:cNvPr id="286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875"/>
            <a:ext cx="91440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nvGrpSpPr>
          <p:cNvPr id="31751" name="Group 7"/>
          <p:cNvGrpSpPr>
            <a:grpSpLocks/>
          </p:cNvGrpSpPr>
          <p:nvPr/>
        </p:nvGrpSpPr>
        <p:grpSpPr bwMode="auto">
          <a:xfrm>
            <a:off x="1689100" y="1905000"/>
            <a:ext cx="4978400" cy="3581400"/>
            <a:chOff x="0" y="0"/>
            <a:chExt cx="3136" cy="2256"/>
          </a:xfrm>
        </p:grpSpPr>
        <p:sp>
          <p:nvSpPr>
            <p:cNvPr id="28680" name="Rectangle 5"/>
            <p:cNvSpPr>
              <a:spLocks/>
            </p:cNvSpPr>
            <p:nvPr/>
          </p:nvSpPr>
          <p:spPr bwMode="auto">
            <a:xfrm>
              <a:off x="0" y="1880"/>
              <a:ext cx="2016"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algn="l" eaLnBrk="1" hangingPunct="1"/>
              <a:r>
                <a:rPr lang="en-US" altLang="fr-FR" sz="1800" b="1">
                  <a:solidFill>
                    <a:srgbClr val="3333CC"/>
                  </a:solidFill>
                  <a:latin typeface="Arial" panose="020B0604020202020204" pitchFamily="34" charset="0"/>
                  <a:cs typeface="Arial" panose="020B0604020202020204" pitchFamily="34" charset="0"/>
                  <a:sym typeface="Arial" panose="020B0604020202020204" pitchFamily="34" charset="0"/>
                </a:rPr>
                <a:t>Analysis statistique du fond </a:t>
              </a:r>
            </a:p>
            <a:p>
              <a:pPr algn="l" eaLnBrk="1" hangingPunct="1"/>
              <a:r>
                <a:rPr lang="en-US" altLang="fr-FR" sz="1800" b="1">
                  <a:solidFill>
                    <a:srgbClr val="3333CC"/>
                  </a:solidFill>
                  <a:latin typeface="Arial" panose="020B0604020202020204" pitchFamily="34" charset="0"/>
                  <a:cs typeface="Arial" panose="020B0604020202020204" pitchFamily="34" charset="0"/>
                  <a:sym typeface="Arial" panose="020B0604020202020204" pitchFamily="34" charset="0"/>
                </a:rPr>
                <a:t>diffus cosmologique</a:t>
              </a:r>
            </a:p>
          </p:txBody>
        </p:sp>
        <p:sp>
          <p:nvSpPr>
            <p:cNvPr id="28681" name="Rectangle 6"/>
            <p:cNvSpPr>
              <a:spLocks/>
            </p:cNvSpPr>
            <p:nvPr/>
          </p:nvSpPr>
          <p:spPr bwMode="auto">
            <a:xfrm>
              <a:off x="1416" y="0"/>
              <a:ext cx="1720"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lvl1pPr eaLnBrk="0" hangingPunct="0">
                <a:defRPr sz="4200">
                  <a:solidFill>
                    <a:srgbClr val="000000"/>
                  </a:solidFill>
                  <a:latin typeface="Gill Sans" charset="0"/>
                  <a:cs typeface="ヒラギノ角ゴ ProN W3" charset="0"/>
                  <a:sym typeface="Gill Sans" charset="0"/>
                </a:defRPr>
              </a:lvl1pPr>
              <a:lvl2pPr marL="742950" indent="-285750" eaLnBrk="0" hangingPunct="0">
                <a:defRPr sz="4200">
                  <a:solidFill>
                    <a:srgbClr val="000000"/>
                  </a:solidFill>
                  <a:latin typeface="Gill Sans" charset="0"/>
                  <a:cs typeface="ヒラギノ角ゴ ProN W3" charset="0"/>
                  <a:sym typeface="Gill Sans" charset="0"/>
                </a:defRPr>
              </a:lvl2pPr>
              <a:lvl3pPr marL="1143000" indent="-228600" eaLnBrk="0" hangingPunct="0">
                <a:defRPr sz="4200">
                  <a:solidFill>
                    <a:srgbClr val="000000"/>
                  </a:solidFill>
                  <a:latin typeface="Gill Sans" charset="0"/>
                  <a:cs typeface="ヒラギノ角ゴ ProN W3" charset="0"/>
                  <a:sym typeface="Gill Sans" charset="0"/>
                </a:defRPr>
              </a:lvl3pPr>
              <a:lvl4pPr marL="1600200" indent="-228600" eaLnBrk="0" hangingPunct="0">
                <a:defRPr sz="4200">
                  <a:solidFill>
                    <a:srgbClr val="000000"/>
                  </a:solidFill>
                  <a:latin typeface="Gill Sans" charset="0"/>
                  <a:cs typeface="ヒラギノ角ゴ ProN W3" charset="0"/>
                  <a:sym typeface="Gill Sans" charset="0"/>
                </a:defRPr>
              </a:lvl4pPr>
              <a:lvl5pPr marL="2057400" indent="-228600" eaLnBrk="0" hangingPunct="0">
                <a:defRPr sz="4200">
                  <a:solidFill>
                    <a:srgbClr val="000000"/>
                  </a:solidFill>
                  <a:latin typeface="Gill Sans"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algn="l" eaLnBrk="1" hangingPunct="1"/>
              <a:r>
                <a:rPr lang="en-US" altLang="fr-FR" sz="1800" b="1">
                  <a:solidFill>
                    <a:srgbClr val="FFFFFF"/>
                  </a:solidFill>
                  <a:latin typeface="Arial" panose="020B0604020202020204" pitchFamily="34" charset="0"/>
                  <a:cs typeface="Arial" panose="020B0604020202020204" pitchFamily="34" charset="0"/>
                  <a:sym typeface="Arial" panose="020B0604020202020204" pitchFamily="34" charset="0"/>
                </a:rPr>
                <a:t>Science des avant plans</a:t>
              </a:r>
            </a:p>
          </p:txBody>
        </p:sp>
      </p:grpSp>
    </p:spTree>
    <p:extLst>
      <p:ext uri="{BB962C8B-B14F-4D97-AF65-F5344CB8AC3E}">
        <p14:creationId xmlns:p14="http://schemas.microsoft.com/office/powerpoint/2010/main" val="1840195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lèche vers la droite 61">
            <a:extLst>
              <a:ext uri="{FF2B5EF4-FFF2-40B4-BE49-F238E27FC236}">
                <a16:creationId xmlns:a16="http://schemas.microsoft.com/office/drawing/2014/main" id="{0D59D649-05AF-AF4F-AC01-443D306F6E1B}"/>
              </a:ext>
            </a:extLst>
          </p:cNvPr>
          <p:cNvSpPr/>
          <p:nvPr/>
        </p:nvSpPr>
        <p:spPr bwMode="auto">
          <a:xfrm>
            <a:off x="524849" y="6237819"/>
            <a:ext cx="1902665" cy="226217"/>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68" name="Flèche vers la droite 67">
            <a:extLst>
              <a:ext uri="{FF2B5EF4-FFF2-40B4-BE49-F238E27FC236}">
                <a16:creationId xmlns:a16="http://schemas.microsoft.com/office/drawing/2014/main" id="{BFD2E50E-CC49-0E4E-B41A-4DE5F49A2A86}"/>
              </a:ext>
            </a:extLst>
          </p:cNvPr>
          <p:cNvSpPr/>
          <p:nvPr/>
        </p:nvSpPr>
        <p:spPr bwMode="auto">
          <a:xfrm>
            <a:off x="524849" y="5944253"/>
            <a:ext cx="1902665" cy="226217"/>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69" name="Flèche vers la droite 68">
            <a:extLst>
              <a:ext uri="{FF2B5EF4-FFF2-40B4-BE49-F238E27FC236}">
                <a16:creationId xmlns:a16="http://schemas.microsoft.com/office/drawing/2014/main" id="{1106A1DA-BB18-7B45-91EB-CC301831A06C}"/>
              </a:ext>
            </a:extLst>
          </p:cNvPr>
          <p:cNvSpPr/>
          <p:nvPr/>
        </p:nvSpPr>
        <p:spPr bwMode="auto">
          <a:xfrm>
            <a:off x="524849" y="5650687"/>
            <a:ext cx="1902665" cy="226217"/>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grpSp>
        <p:nvGrpSpPr>
          <p:cNvPr id="6" name="Groupe 5">
            <a:extLst>
              <a:ext uri="{FF2B5EF4-FFF2-40B4-BE49-F238E27FC236}">
                <a16:creationId xmlns:a16="http://schemas.microsoft.com/office/drawing/2014/main" id="{5EAF7F4E-0098-BF4D-81F3-9AE60F48620B}"/>
              </a:ext>
            </a:extLst>
          </p:cNvPr>
          <p:cNvGrpSpPr/>
          <p:nvPr/>
        </p:nvGrpSpPr>
        <p:grpSpPr>
          <a:xfrm>
            <a:off x="532979" y="1129870"/>
            <a:ext cx="8221033" cy="454614"/>
            <a:chOff x="489436" y="1018494"/>
            <a:chExt cx="8221033" cy="454614"/>
          </a:xfrm>
        </p:grpSpPr>
        <p:grpSp>
          <p:nvGrpSpPr>
            <p:cNvPr id="7" name="Groupe 6">
              <a:extLst>
                <a:ext uri="{FF2B5EF4-FFF2-40B4-BE49-F238E27FC236}">
                  <a16:creationId xmlns:a16="http://schemas.microsoft.com/office/drawing/2014/main" id="{D515F15E-CB1B-4242-960C-7EBE62DEEDBA}"/>
                </a:ext>
              </a:extLst>
            </p:cNvPr>
            <p:cNvGrpSpPr/>
            <p:nvPr/>
          </p:nvGrpSpPr>
          <p:grpSpPr>
            <a:xfrm>
              <a:off x="489436" y="1326271"/>
              <a:ext cx="8221033" cy="146837"/>
              <a:chOff x="489436" y="1326271"/>
              <a:chExt cx="8221033" cy="146837"/>
            </a:xfrm>
          </p:grpSpPr>
          <p:sp>
            <p:nvSpPr>
              <p:cNvPr id="16" name="Rectangle 15">
                <a:extLst>
                  <a:ext uri="{FF2B5EF4-FFF2-40B4-BE49-F238E27FC236}">
                    <a16:creationId xmlns:a16="http://schemas.microsoft.com/office/drawing/2014/main" id="{16A86C3E-E4E2-5C42-A61A-41939E7BB2A6}"/>
                  </a:ext>
                </a:extLst>
              </p:cNvPr>
              <p:cNvSpPr/>
              <p:nvPr/>
            </p:nvSpPr>
            <p:spPr bwMode="auto">
              <a:xfrm>
                <a:off x="489436" y="1326271"/>
                <a:ext cx="550637" cy="14683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DEA89F3D-EAA0-6145-B7BD-707CD940C95B}"/>
                  </a:ext>
                </a:extLst>
              </p:cNvPr>
              <p:cNvSpPr/>
              <p:nvPr/>
            </p:nvSpPr>
            <p:spPr bwMode="auto">
              <a:xfrm>
                <a:off x="1037321" y="1326271"/>
                <a:ext cx="550637" cy="146837"/>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18" name="Rectangle 17">
                <a:extLst>
                  <a:ext uri="{FF2B5EF4-FFF2-40B4-BE49-F238E27FC236}">
                    <a16:creationId xmlns:a16="http://schemas.microsoft.com/office/drawing/2014/main" id="{FF642F8F-EB3C-7343-93C2-DCA1C7FF3D57}"/>
                  </a:ext>
                </a:extLst>
              </p:cNvPr>
              <p:cNvSpPr/>
              <p:nvPr/>
            </p:nvSpPr>
            <p:spPr bwMode="auto">
              <a:xfrm>
                <a:off x="1582455" y="1326271"/>
                <a:ext cx="550637" cy="14683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a16="http://schemas.microsoft.com/office/drawing/2014/main" id="{8A266756-217A-4042-955F-55B4EF454935}"/>
                  </a:ext>
                </a:extLst>
              </p:cNvPr>
              <p:cNvSpPr/>
              <p:nvPr/>
            </p:nvSpPr>
            <p:spPr bwMode="auto">
              <a:xfrm>
                <a:off x="2133092" y="1326271"/>
                <a:ext cx="550637" cy="146837"/>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20" name="Rectangle 19">
                <a:extLst>
                  <a:ext uri="{FF2B5EF4-FFF2-40B4-BE49-F238E27FC236}">
                    <a16:creationId xmlns:a16="http://schemas.microsoft.com/office/drawing/2014/main" id="{19F35E89-1600-E744-A67F-E40CFC8BAD40}"/>
                  </a:ext>
                </a:extLst>
              </p:cNvPr>
              <p:cNvSpPr/>
              <p:nvPr/>
            </p:nvSpPr>
            <p:spPr bwMode="auto">
              <a:xfrm>
                <a:off x="2680978" y="1326271"/>
                <a:ext cx="550637" cy="14683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21" name="Rectangle 20">
                <a:extLst>
                  <a:ext uri="{FF2B5EF4-FFF2-40B4-BE49-F238E27FC236}">
                    <a16:creationId xmlns:a16="http://schemas.microsoft.com/office/drawing/2014/main" id="{CA29E3BE-B867-0B47-99F0-352B305F4CD2}"/>
                  </a:ext>
                </a:extLst>
              </p:cNvPr>
              <p:cNvSpPr/>
              <p:nvPr/>
            </p:nvSpPr>
            <p:spPr bwMode="auto">
              <a:xfrm>
                <a:off x="3228863" y="1326271"/>
                <a:ext cx="550637" cy="146837"/>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804E3F61-5B50-8E42-88B5-D9A8EEF1E4E1}"/>
                  </a:ext>
                </a:extLst>
              </p:cNvPr>
              <p:cNvSpPr/>
              <p:nvPr/>
            </p:nvSpPr>
            <p:spPr bwMode="auto">
              <a:xfrm>
                <a:off x="3773997" y="1326271"/>
                <a:ext cx="550637" cy="14683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4CD8CF83-6634-7044-B2C5-6D81A69D19A1}"/>
                  </a:ext>
                </a:extLst>
              </p:cNvPr>
              <p:cNvSpPr/>
              <p:nvPr/>
            </p:nvSpPr>
            <p:spPr bwMode="auto">
              <a:xfrm>
                <a:off x="4324634" y="1326271"/>
                <a:ext cx="550637" cy="146837"/>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24" name="Rectangle 23">
                <a:extLst>
                  <a:ext uri="{FF2B5EF4-FFF2-40B4-BE49-F238E27FC236}">
                    <a16:creationId xmlns:a16="http://schemas.microsoft.com/office/drawing/2014/main" id="{3D6BF979-9AF9-A642-B2A7-22AA40EDFA1D}"/>
                  </a:ext>
                </a:extLst>
              </p:cNvPr>
              <p:cNvSpPr/>
              <p:nvPr/>
            </p:nvSpPr>
            <p:spPr bwMode="auto">
              <a:xfrm>
                <a:off x="4875271" y="1326271"/>
                <a:ext cx="550637" cy="14683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25" name="Rectangle 24">
                <a:extLst>
                  <a:ext uri="{FF2B5EF4-FFF2-40B4-BE49-F238E27FC236}">
                    <a16:creationId xmlns:a16="http://schemas.microsoft.com/office/drawing/2014/main" id="{D5242194-88CF-BE48-9149-03F9B0481258}"/>
                  </a:ext>
                </a:extLst>
              </p:cNvPr>
              <p:cNvSpPr/>
              <p:nvPr/>
            </p:nvSpPr>
            <p:spPr bwMode="auto">
              <a:xfrm>
                <a:off x="5423156" y="1326271"/>
                <a:ext cx="550637" cy="146837"/>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26" name="Rectangle 25">
                <a:extLst>
                  <a:ext uri="{FF2B5EF4-FFF2-40B4-BE49-F238E27FC236}">
                    <a16:creationId xmlns:a16="http://schemas.microsoft.com/office/drawing/2014/main" id="{DBE700FC-7B49-354A-A5E6-74D9257A6337}"/>
                  </a:ext>
                </a:extLst>
              </p:cNvPr>
              <p:cNvSpPr/>
              <p:nvPr/>
            </p:nvSpPr>
            <p:spPr bwMode="auto">
              <a:xfrm>
                <a:off x="5968290" y="1326271"/>
                <a:ext cx="550637" cy="14683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27" name="Rectangle 26">
                <a:extLst>
                  <a:ext uri="{FF2B5EF4-FFF2-40B4-BE49-F238E27FC236}">
                    <a16:creationId xmlns:a16="http://schemas.microsoft.com/office/drawing/2014/main" id="{8A161FC7-E2DB-E342-B7A6-445E6AB294C7}"/>
                  </a:ext>
                </a:extLst>
              </p:cNvPr>
              <p:cNvSpPr/>
              <p:nvPr/>
            </p:nvSpPr>
            <p:spPr bwMode="auto">
              <a:xfrm>
                <a:off x="6518927" y="1326271"/>
                <a:ext cx="550637" cy="146837"/>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29" name="Rectangle 28">
                <a:extLst>
                  <a:ext uri="{FF2B5EF4-FFF2-40B4-BE49-F238E27FC236}">
                    <a16:creationId xmlns:a16="http://schemas.microsoft.com/office/drawing/2014/main" id="{6C5ABCA8-6A53-1E49-AA44-1E18DF76728B}"/>
                  </a:ext>
                </a:extLst>
              </p:cNvPr>
              <p:cNvSpPr/>
              <p:nvPr/>
            </p:nvSpPr>
            <p:spPr bwMode="auto">
              <a:xfrm>
                <a:off x="7066813" y="1326271"/>
                <a:ext cx="550637" cy="14683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30" name="Rectangle 29">
                <a:extLst>
                  <a:ext uri="{FF2B5EF4-FFF2-40B4-BE49-F238E27FC236}">
                    <a16:creationId xmlns:a16="http://schemas.microsoft.com/office/drawing/2014/main" id="{1F479A5B-0F2E-B74B-8EE6-AFEB2F9F3015}"/>
                  </a:ext>
                </a:extLst>
              </p:cNvPr>
              <p:cNvSpPr/>
              <p:nvPr/>
            </p:nvSpPr>
            <p:spPr bwMode="auto">
              <a:xfrm>
                <a:off x="7614698" y="1326271"/>
                <a:ext cx="550637" cy="146837"/>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8CDA9BDC-03C9-DF4B-856B-C3230705F840}"/>
                  </a:ext>
                </a:extLst>
              </p:cNvPr>
              <p:cNvSpPr/>
              <p:nvPr/>
            </p:nvSpPr>
            <p:spPr bwMode="auto">
              <a:xfrm>
                <a:off x="8159832" y="1326271"/>
                <a:ext cx="550637" cy="14683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grpSp>
        <p:sp>
          <p:nvSpPr>
            <p:cNvPr id="8" name="ZoneTexte 7">
              <a:extLst>
                <a:ext uri="{FF2B5EF4-FFF2-40B4-BE49-F238E27FC236}">
                  <a16:creationId xmlns:a16="http://schemas.microsoft.com/office/drawing/2014/main" id="{09F41111-BBB3-1242-A429-570990632D33}"/>
                </a:ext>
              </a:extLst>
            </p:cNvPr>
            <p:cNvSpPr txBox="1"/>
            <p:nvPr/>
          </p:nvSpPr>
          <p:spPr>
            <a:xfrm>
              <a:off x="521137" y="1018494"/>
              <a:ext cx="529312" cy="307777"/>
            </a:xfrm>
            <a:prstGeom prst="rect">
              <a:avLst/>
            </a:prstGeom>
            <a:noFill/>
          </p:spPr>
          <p:txBody>
            <a:bodyPr wrap="none" rtlCol="0">
              <a:spAutoFit/>
            </a:bodyPr>
            <a:lstStyle/>
            <a:p>
              <a:r>
                <a:rPr lang="fr-FR" sz="1400" dirty="0"/>
                <a:t>2018</a:t>
              </a:r>
            </a:p>
          </p:txBody>
        </p:sp>
        <p:sp>
          <p:nvSpPr>
            <p:cNvPr id="9" name="ZoneTexte 8">
              <a:extLst>
                <a:ext uri="{FF2B5EF4-FFF2-40B4-BE49-F238E27FC236}">
                  <a16:creationId xmlns:a16="http://schemas.microsoft.com/office/drawing/2014/main" id="{D21A49A6-D3E4-E94E-9191-43CF551E0568}"/>
                </a:ext>
              </a:extLst>
            </p:cNvPr>
            <p:cNvSpPr txBox="1"/>
            <p:nvPr/>
          </p:nvSpPr>
          <p:spPr>
            <a:xfrm>
              <a:off x="1580762" y="1018494"/>
              <a:ext cx="550151" cy="307777"/>
            </a:xfrm>
            <a:prstGeom prst="rect">
              <a:avLst/>
            </a:prstGeom>
            <a:noFill/>
          </p:spPr>
          <p:txBody>
            <a:bodyPr wrap="none" rtlCol="0">
              <a:spAutoFit/>
            </a:bodyPr>
            <a:lstStyle/>
            <a:p>
              <a:r>
                <a:rPr lang="fr-FR" sz="1400" dirty="0"/>
                <a:t>2020</a:t>
              </a:r>
            </a:p>
          </p:txBody>
        </p:sp>
        <p:sp>
          <p:nvSpPr>
            <p:cNvPr id="10" name="ZoneTexte 9">
              <a:extLst>
                <a:ext uri="{FF2B5EF4-FFF2-40B4-BE49-F238E27FC236}">
                  <a16:creationId xmlns:a16="http://schemas.microsoft.com/office/drawing/2014/main" id="{EE091C8E-EAF4-814D-BAB1-779C2C26EAC8}"/>
                </a:ext>
              </a:extLst>
            </p:cNvPr>
            <p:cNvSpPr txBox="1"/>
            <p:nvPr/>
          </p:nvSpPr>
          <p:spPr>
            <a:xfrm>
              <a:off x="2682142" y="1018494"/>
              <a:ext cx="534121" cy="307777"/>
            </a:xfrm>
            <a:prstGeom prst="rect">
              <a:avLst/>
            </a:prstGeom>
            <a:noFill/>
          </p:spPr>
          <p:txBody>
            <a:bodyPr wrap="none" rtlCol="0">
              <a:spAutoFit/>
            </a:bodyPr>
            <a:lstStyle/>
            <a:p>
              <a:r>
                <a:rPr lang="fr-FR" sz="1400" dirty="0"/>
                <a:t>2022</a:t>
              </a:r>
            </a:p>
          </p:txBody>
        </p:sp>
        <p:sp>
          <p:nvSpPr>
            <p:cNvPr id="11" name="ZoneTexte 10">
              <a:extLst>
                <a:ext uri="{FF2B5EF4-FFF2-40B4-BE49-F238E27FC236}">
                  <a16:creationId xmlns:a16="http://schemas.microsoft.com/office/drawing/2014/main" id="{8057C8EA-D9C8-4B47-BC8D-F0E21A25ADED}"/>
                </a:ext>
              </a:extLst>
            </p:cNvPr>
            <p:cNvSpPr txBox="1"/>
            <p:nvPr/>
          </p:nvSpPr>
          <p:spPr>
            <a:xfrm>
              <a:off x="3782287" y="1018494"/>
              <a:ext cx="546945" cy="307777"/>
            </a:xfrm>
            <a:prstGeom prst="rect">
              <a:avLst/>
            </a:prstGeom>
            <a:noFill/>
          </p:spPr>
          <p:txBody>
            <a:bodyPr wrap="none" rtlCol="0">
              <a:spAutoFit/>
            </a:bodyPr>
            <a:lstStyle/>
            <a:p>
              <a:r>
                <a:rPr lang="fr-FR" sz="1400" dirty="0"/>
                <a:t>2024</a:t>
              </a:r>
            </a:p>
          </p:txBody>
        </p:sp>
        <p:sp>
          <p:nvSpPr>
            <p:cNvPr id="12" name="ZoneTexte 11">
              <a:extLst>
                <a:ext uri="{FF2B5EF4-FFF2-40B4-BE49-F238E27FC236}">
                  <a16:creationId xmlns:a16="http://schemas.microsoft.com/office/drawing/2014/main" id="{C161EBD7-4927-214D-AB80-2055AA10EE59}"/>
                </a:ext>
              </a:extLst>
            </p:cNvPr>
            <p:cNvSpPr txBox="1"/>
            <p:nvPr/>
          </p:nvSpPr>
          <p:spPr>
            <a:xfrm>
              <a:off x="4875271" y="1018494"/>
              <a:ext cx="550151" cy="307777"/>
            </a:xfrm>
            <a:prstGeom prst="rect">
              <a:avLst/>
            </a:prstGeom>
            <a:noFill/>
          </p:spPr>
          <p:txBody>
            <a:bodyPr wrap="none" rtlCol="0">
              <a:spAutoFit/>
            </a:bodyPr>
            <a:lstStyle/>
            <a:p>
              <a:r>
                <a:rPr lang="fr-FR" sz="1400" dirty="0"/>
                <a:t>2026</a:t>
              </a:r>
            </a:p>
          </p:txBody>
        </p:sp>
        <p:sp>
          <p:nvSpPr>
            <p:cNvPr id="13" name="ZoneTexte 12">
              <a:extLst>
                <a:ext uri="{FF2B5EF4-FFF2-40B4-BE49-F238E27FC236}">
                  <a16:creationId xmlns:a16="http://schemas.microsoft.com/office/drawing/2014/main" id="{65E98041-210F-2740-8074-AF3E16872529}"/>
                </a:ext>
              </a:extLst>
            </p:cNvPr>
            <p:cNvSpPr txBox="1"/>
            <p:nvPr/>
          </p:nvSpPr>
          <p:spPr>
            <a:xfrm>
              <a:off x="5934896" y="1018494"/>
              <a:ext cx="550151" cy="307777"/>
            </a:xfrm>
            <a:prstGeom prst="rect">
              <a:avLst/>
            </a:prstGeom>
            <a:noFill/>
          </p:spPr>
          <p:txBody>
            <a:bodyPr wrap="none" rtlCol="0">
              <a:spAutoFit/>
            </a:bodyPr>
            <a:lstStyle/>
            <a:p>
              <a:r>
                <a:rPr lang="fr-FR" sz="1400" dirty="0"/>
                <a:t>2028</a:t>
              </a:r>
            </a:p>
          </p:txBody>
        </p:sp>
        <p:sp>
          <p:nvSpPr>
            <p:cNvPr id="14" name="ZoneTexte 13">
              <a:extLst>
                <a:ext uri="{FF2B5EF4-FFF2-40B4-BE49-F238E27FC236}">
                  <a16:creationId xmlns:a16="http://schemas.microsoft.com/office/drawing/2014/main" id="{CABC622B-E472-5743-A692-5BD8B1D7DB45}"/>
                </a:ext>
              </a:extLst>
            </p:cNvPr>
            <p:cNvSpPr txBox="1"/>
            <p:nvPr/>
          </p:nvSpPr>
          <p:spPr>
            <a:xfrm>
              <a:off x="7036276" y="1018494"/>
              <a:ext cx="553357" cy="307777"/>
            </a:xfrm>
            <a:prstGeom prst="rect">
              <a:avLst/>
            </a:prstGeom>
            <a:noFill/>
          </p:spPr>
          <p:txBody>
            <a:bodyPr wrap="none" rtlCol="0">
              <a:spAutoFit/>
            </a:bodyPr>
            <a:lstStyle/>
            <a:p>
              <a:r>
                <a:rPr lang="fr-FR" sz="1400" dirty="0"/>
                <a:t>2030</a:t>
              </a:r>
            </a:p>
          </p:txBody>
        </p:sp>
        <p:sp>
          <p:nvSpPr>
            <p:cNvPr id="15" name="ZoneTexte 14">
              <a:extLst>
                <a:ext uri="{FF2B5EF4-FFF2-40B4-BE49-F238E27FC236}">
                  <a16:creationId xmlns:a16="http://schemas.microsoft.com/office/drawing/2014/main" id="{F4E2FBAF-3E15-DF45-A98F-E085FA15AF35}"/>
                </a:ext>
              </a:extLst>
            </p:cNvPr>
            <p:cNvSpPr txBox="1"/>
            <p:nvPr/>
          </p:nvSpPr>
          <p:spPr>
            <a:xfrm>
              <a:off x="8140567" y="1018494"/>
              <a:ext cx="537327" cy="307777"/>
            </a:xfrm>
            <a:prstGeom prst="rect">
              <a:avLst/>
            </a:prstGeom>
            <a:noFill/>
          </p:spPr>
          <p:txBody>
            <a:bodyPr wrap="none" rtlCol="0">
              <a:spAutoFit/>
            </a:bodyPr>
            <a:lstStyle/>
            <a:p>
              <a:r>
                <a:rPr lang="fr-FR" sz="1400" dirty="0"/>
                <a:t>2032</a:t>
              </a:r>
            </a:p>
          </p:txBody>
        </p:sp>
      </p:grpSp>
      <p:sp>
        <p:nvSpPr>
          <p:cNvPr id="32" name="Flèche vers la droite 31">
            <a:extLst>
              <a:ext uri="{FF2B5EF4-FFF2-40B4-BE49-F238E27FC236}">
                <a16:creationId xmlns:a16="http://schemas.microsoft.com/office/drawing/2014/main" id="{4A7DB50A-5247-394E-AE56-5AA5D5B22AFE}"/>
              </a:ext>
            </a:extLst>
          </p:cNvPr>
          <p:cNvSpPr/>
          <p:nvPr/>
        </p:nvSpPr>
        <p:spPr bwMode="auto">
          <a:xfrm>
            <a:off x="532979" y="1743900"/>
            <a:ext cx="1004114" cy="32400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pic>
        <p:nvPicPr>
          <p:cNvPr id="33" name="Image 32">
            <a:extLst>
              <a:ext uri="{FF2B5EF4-FFF2-40B4-BE49-F238E27FC236}">
                <a16:creationId xmlns:a16="http://schemas.microsoft.com/office/drawing/2014/main" id="{6D9B9BC3-DBE2-824A-AEAC-65B3D37DAD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2232" y="1718431"/>
            <a:ext cx="281909" cy="364908"/>
          </a:xfrm>
          <a:prstGeom prst="rect">
            <a:avLst/>
          </a:prstGeom>
        </p:spPr>
      </p:pic>
      <p:sp>
        <p:nvSpPr>
          <p:cNvPr id="34" name="ZoneTexte 33">
            <a:extLst>
              <a:ext uri="{FF2B5EF4-FFF2-40B4-BE49-F238E27FC236}">
                <a16:creationId xmlns:a16="http://schemas.microsoft.com/office/drawing/2014/main" id="{015DB8EC-43C0-904D-9580-6B2B842B0D8D}"/>
              </a:ext>
            </a:extLst>
          </p:cNvPr>
          <p:cNvSpPr txBox="1"/>
          <p:nvPr/>
        </p:nvSpPr>
        <p:spPr>
          <a:xfrm>
            <a:off x="1983494" y="1722668"/>
            <a:ext cx="2018501" cy="369332"/>
          </a:xfrm>
          <a:prstGeom prst="rect">
            <a:avLst/>
          </a:prstGeom>
          <a:noFill/>
        </p:spPr>
        <p:txBody>
          <a:bodyPr wrap="none" rtlCol="0">
            <a:spAutoFit/>
          </a:bodyPr>
          <a:lstStyle/>
          <a:p>
            <a:r>
              <a:rPr lang="fr-FR" dirty="0"/>
              <a:t>Solar Orbiter - STIX</a:t>
            </a:r>
          </a:p>
        </p:txBody>
      </p:sp>
      <p:sp>
        <p:nvSpPr>
          <p:cNvPr id="35" name="Flèche vers la droite 34">
            <a:extLst>
              <a:ext uri="{FF2B5EF4-FFF2-40B4-BE49-F238E27FC236}">
                <a16:creationId xmlns:a16="http://schemas.microsoft.com/office/drawing/2014/main" id="{2CE2923A-070F-3543-BAFD-6C392043DA97}"/>
              </a:ext>
            </a:extLst>
          </p:cNvPr>
          <p:cNvSpPr/>
          <p:nvPr/>
        </p:nvSpPr>
        <p:spPr bwMode="auto">
          <a:xfrm>
            <a:off x="532978" y="2242583"/>
            <a:ext cx="1662991" cy="32400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pic>
        <p:nvPicPr>
          <p:cNvPr id="36" name="Image 35">
            <a:extLst>
              <a:ext uri="{FF2B5EF4-FFF2-40B4-BE49-F238E27FC236}">
                <a16:creationId xmlns:a16="http://schemas.microsoft.com/office/drawing/2014/main" id="{76E6A7DF-4B5B-844B-A45D-3FD8576A45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8084" y="2707201"/>
            <a:ext cx="281909" cy="364908"/>
          </a:xfrm>
          <a:prstGeom prst="rect">
            <a:avLst/>
          </a:prstGeom>
        </p:spPr>
      </p:pic>
      <p:sp>
        <p:nvSpPr>
          <p:cNvPr id="37" name="ZoneTexte 36">
            <a:extLst>
              <a:ext uri="{FF2B5EF4-FFF2-40B4-BE49-F238E27FC236}">
                <a16:creationId xmlns:a16="http://schemas.microsoft.com/office/drawing/2014/main" id="{8704D5B0-75EA-0A4E-BA8D-2E873CD5260A}"/>
              </a:ext>
            </a:extLst>
          </p:cNvPr>
          <p:cNvSpPr txBox="1"/>
          <p:nvPr/>
        </p:nvSpPr>
        <p:spPr>
          <a:xfrm>
            <a:off x="2623466" y="2222582"/>
            <a:ext cx="2830070" cy="369332"/>
          </a:xfrm>
          <a:prstGeom prst="rect">
            <a:avLst/>
          </a:prstGeom>
          <a:noFill/>
        </p:spPr>
        <p:txBody>
          <a:bodyPr wrap="none" rtlCol="0">
            <a:spAutoFit/>
          </a:bodyPr>
          <a:lstStyle/>
          <a:p>
            <a:r>
              <a:rPr lang="fr-FR" dirty="0"/>
              <a:t>JWST </a:t>
            </a:r>
            <a:r>
              <a:rPr lang="fr-FR" dirty="0" smtClean="0"/>
              <a:t>– MIRI … +IAS, science</a:t>
            </a:r>
            <a:endParaRPr lang="fr-FR" dirty="0"/>
          </a:p>
        </p:txBody>
      </p:sp>
      <p:sp>
        <p:nvSpPr>
          <p:cNvPr id="38" name="Flèche vers la droite 37">
            <a:extLst>
              <a:ext uri="{FF2B5EF4-FFF2-40B4-BE49-F238E27FC236}">
                <a16:creationId xmlns:a16="http://schemas.microsoft.com/office/drawing/2014/main" id="{A00B9802-BB8C-9547-8C98-4103D4353F17}"/>
              </a:ext>
            </a:extLst>
          </p:cNvPr>
          <p:cNvSpPr/>
          <p:nvPr/>
        </p:nvSpPr>
        <p:spPr bwMode="auto">
          <a:xfrm>
            <a:off x="532978" y="2741266"/>
            <a:ext cx="2048309" cy="324000"/>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39" name="ZoneTexte 38">
            <a:extLst>
              <a:ext uri="{FF2B5EF4-FFF2-40B4-BE49-F238E27FC236}">
                <a16:creationId xmlns:a16="http://schemas.microsoft.com/office/drawing/2014/main" id="{0EF8A346-383F-6948-80F2-77AD75F0BF5F}"/>
              </a:ext>
            </a:extLst>
          </p:cNvPr>
          <p:cNvSpPr txBox="1"/>
          <p:nvPr/>
        </p:nvSpPr>
        <p:spPr>
          <a:xfrm>
            <a:off x="2992745" y="2718600"/>
            <a:ext cx="2651175" cy="369332"/>
          </a:xfrm>
          <a:prstGeom prst="rect">
            <a:avLst/>
          </a:prstGeom>
          <a:noFill/>
        </p:spPr>
        <p:txBody>
          <a:bodyPr wrap="none" rtlCol="0">
            <a:spAutoFit/>
          </a:bodyPr>
          <a:lstStyle/>
          <a:p>
            <a:r>
              <a:rPr lang="fr-FR" dirty="0"/>
              <a:t>SVOM </a:t>
            </a:r>
            <a:r>
              <a:rPr lang="fr-FR" dirty="0" smtClean="0"/>
              <a:t>, </a:t>
            </a:r>
            <a:r>
              <a:rPr lang="fr-FR" dirty="0"/>
              <a:t>MXT, </a:t>
            </a:r>
            <a:r>
              <a:rPr lang="fr-FR" dirty="0" err="1"/>
              <a:t>ECLAIRs</a:t>
            </a:r>
            <a:r>
              <a:rPr lang="fr-FR" dirty="0"/>
              <a:t>, SGS</a:t>
            </a:r>
          </a:p>
        </p:txBody>
      </p:sp>
      <p:sp>
        <p:nvSpPr>
          <p:cNvPr id="41" name="Flèche vers la droite 40">
            <a:extLst>
              <a:ext uri="{FF2B5EF4-FFF2-40B4-BE49-F238E27FC236}">
                <a16:creationId xmlns:a16="http://schemas.microsoft.com/office/drawing/2014/main" id="{01796D6B-70E7-724B-812E-F0A71647AB0E}"/>
              </a:ext>
            </a:extLst>
          </p:cNvPr>
          <p:cNvSpPr/>
          <p:nvPr/>
        </p:nvSpPr>
        <p:spPr bwMode="auto">
          <a:xfrm>
            <a:off x="532978" y="3239949"/>
            <a:ext cx="2332497" cy="324000"/>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pic>
        <p:nvPicPr>
          <p:cNvPr id="43" name="Image 42">
            <a:extLst>
              <a:ext uri="{FF2B5EF4-FFF2-40B4-BE49-F238E27FC236}">
                <a16:creationId xmlns:a16="http://schemas.microsoft.com/office/drawing/2014/main" id="{6E39173E-9114-4C4B-91EC-B43F11D2E5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7674" y="2212816"/>
            <a:ext cx="281909" cy="364908"/>
          </a:xfrm>
          <a:prstGeom prst="rect">
            <a:avLst/>
          </a:prstGeom>
        </p:spPr>
      </p:pic>
      <p:pic>
        <p:nvPicPr>
          <p:cNvPr id="44" name="Image 43">
            <a:extLst>
              <a:ext uri="{FF2B5EF4-FFF2-40B4-BE49-F238E27FC236}">
                <a16:creationId xmlns:a16="http://schemas.microsoft.com/office/drawing/2014/main" id="{443BEC80-30DF-BB42-B0F1-A1C9E5A618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6113" y="3201586"/>
            <a:ext cx="281909" cy="364908"/>
          </a:xfrm>
          <a:prstGeom prst="rect">
            <a:avLst/>
          </a:prstGeom>
        </p:spPr>
      </p:pic>
      <p:sp>
        <p:nvSpPr>
          <p:cNvPr id="45" name="ZoneTexte 44">
            <a:extLst>
              <a:ext uri="{FF2B5EF4-FFF2-40B4-BE49-F238E27FC236}">
                <a16:creationId xmlns:a16="http://schemas.microsoft.com/office/drawing/2014/main" id="{7D123D79-F68A-E148-BBDA-BA7775936311}"/>
              </a:ext>
            </a:extLst>
          </p:cNvPr>
          <p:cNvSpPr txBox="1"/>
          <p:nvPr/>
        </p:nvSpPr>
        <p:spPr>
          <a:xfrm>
            <a:off x="3178185" y="3217283"/>
            <a:ext cx="5092741" cy="369332"/>
          </a:xfrm>
          <a:prstGeom prst="rect">
            <a:avLst/>
          </a:prstGeom>
          <a:noFill/>
        </p:spPr>
        <p:txBody>
          <a:bodyPr wrap="none" rtlCol="0">
            <a:spAutoFit/>
          </a:bodyPr>
          <a:lstStyle/>
          <a:p>
            <a:r>
              <a:rPr lang="fr-FR" dirty="0" smtClean="0"/>
              <a:t>Euclid, </a:t>
            </a:r>
            <a:r>
              <a:rPr lang="fr-FR" dirty="0"/>
              <a:t>VIS, NISP, </a:t>
            </a:r>
            <a:r>
              <a:rPr lang="fr-FR" dirty="0" smtClean="0"/>
              <a:t>SGS….+IAS(calibration interne, SGS)</a:t>
            </a:r>
            <a:endParaRPr lang="fr-FR" dirty="0"/>
          </a:p>
        </p:txBody>
      </p:sp>
      <p:sp>
        <p:nvSpPr>
          <p:cNvPr id="46" name="Flèche vers la droite 45">
            <a:extLst>
              <a:ext uri="{FF2B5EF4-FFF2-40B4-BE49-F238E27FC236}">
                <a16:creationId xmlns:a16="http://schemas.microsoft.com/office/drawing/2014/main" id="{10BA7576-21B3-4D46-8182-85403EA349BC}"/>
              </a:ext>
            </a:extLst>
          </p:cNvPr>
          <p:cNvSpPr/>
          <p:nvPr/>
        </p:nvSpPr>
        <p:spPr bwMode="auto">
          <a:xfrm>
            <a:off x="532978" y="3738632"/>
            <a:ext cx="4529132" cy="324000"/>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pic>
        <p:nvPicPr>
          <p:cNvPr id="47" name="Image 46">
            <a:extLst>
              <a:ext uri="{FF2B5EF4-FFF2-40B4-BE49-F238E27FC236}">
                <a16:creationId xmlns:a16="http://schemas.microsoft.com/office/drawing/2014/main" id="{D0300A81-0824-9A45-A5DD-F8AC3A8EF2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14412" y="3695971"/>
            <a:ext cx="281909" cy="364908"/>
          </a:xfrm>
          <a:prstGeom prst="rect">
            <a:avLst/>
          </a:prstGeom>
        </p:spPr>
      </p:pic>
      <p:sp>
        <p:nvSpPr>
          <p:cNvPr id="48" name="ZoneTexte 47">
            <a:extLst>
              <a:ext uri="{FF2B5EF4-FFF2-40B4-BE49-F238E27FC236}">
                <a16:creationId xmlns:a16="http://schemas.microsoft.com/office/drawing/2014/main" id="{727FB848-7F25-7346-A8A3-91A139A917D5}"/>
              </a:ext>
            </a:extLst>
          </p:cNvPr>
          <p:cNvSpPr txBox="1"/>
          <p:nvPr/>
        </p:nvSpPr>
        <p:spPr>
          <a:xfrm>
            <a:off x="5406383" y="3693300"/>
            <a:ext cx="2232086" cy="369332"/>
          </a:xfrm>
          <a:prstGeom prst="rect">
            <a:avLst/>
          </a:prstGeom>
          <a:noFill/>
        </p:spPr>
        <p:txBody>
          <a:bodyPr wrap="none" rtlCol="0">
            <a:spAutoFit/>
          </a:bodyPr>
          <a:lstStyle/>
          <a:p>
            <a:r>
              <a:rPr lang="fr-FR" dirty="0"/>
              <a:t>PLATO – </a:t>
            </a:r>
            <a:r>
              <a:rPr lang="fr-FR" dirty="0" err="1"/>
              <a:t>Fast</a:t>
            </a:r>
            <a:r>
              <a:rPr lang="fr-FR" dirty="0"/>
              <a:t> Cameras</a:t>
            </a:r>
          </a:p>
        </p:txBody>
      </p:sp>
      <p:sp>
        <p:nvSpPr>
          <p:cNvPr id="49" name="Flèche vers la droite 48">
            <a:extLst>
              <a:ext uri="{FF2B5EF4-FFF2-40B4-BE49-F238E27FC236}">
                <a16:creationId xmlns:a16="http://schemas.microsoft.com/office/drawing/2014/main" id="{8A85CCE0-C613-C440-BC7E-789037C20FFD}"/>
              </a:ext>
            </a:extLst>
          </p:cNvPr>
          <p:cNvSpPr/>
          <p:nvPr/>
        </p:nvSpPr>
        <p:spPr bwMode="auto">
          <a:xfrm>
            <a:off x="532977" y="4735998"/>
            <a:ext cx="5776285" cy="324000"/>
          </a:xfrm>
          <a:prstGeom prst="rightArrow">
            <a:avLst/>
          </a:prstGeom>
          <a:solidFill>
            <a:srgbClr val="49FFD2"/>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pic>
        <p:nvPicPr>
          <p:cNvPr id="50" name="Image 49">
            <a:extLst>
              <a:ext uri="{FF2B5EF4-FFF2-40B4-BE49-F238E27FC236}">
                <a16:creationId xmlns:a16="http://schemas.microsoft.com/office/drawing/2014/main" id="{036315C8-E648-A44F-A8A0-8E8541B4F7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1466" y="5196314"/>
            <a:ext cx="281909" cy="364908"/>
          </a:xfrm>
          <a:prstGeom prst="rect">
            <a:avLst/>
          </a:prstGeom>
        </p:spPr>
      </p:pic>
      <p:sp>
        <p:nvSpPr>
          <p:cNvPr id="51" name="ZoneTexte 50">
            <a:extLst>
              <a:ext uri="{FF2B5EF4-FFF2-40B4-BE49-F238E27FC236}">
                <a16:creationId xmlns:a16="http://schemas.microsoft.com/office/drawing/2014/main" id="{DF8D2694-D8A7-5042-8AB2-A101AA3AC608}"/>
              </a:ext>
            </a:extLst>
          </p:cNvPr>
          <p:cNvSpPr txBox="1"/>
          <p:nvPr/>
        </p:nvSpPr>
        <p:spPr>
          <a:xfrm>
            <a:off x="6687884" y="4734976"/>
            <a:ext cx="1337226" cy="369332"/>
          </a:xfrm>
          <a:prstGeom prst="rect">
            <a:avLst/>
          </a:prstGeom>
          <a:noFill/>
        </p:spPr>
        <p:txBody>
          <a:bodyPr wrap="none" rtlCol="0">
            <a:spAutoFit/>
          </a:bodyPr>
          <a:lstStyle/>
          <a:p>
            <a:r>
              <a:rPr lang="fr-FR" dirty="0"/>
              <a:t>ARIEL- AIRS</a:t>
            </a:r>
          </a:p>
        </p:txBody>
      </p:sp>
      <p:sp>
        <p:nvSpPr>
          <p:cNvPr id="52" name="Flèche vers la droite 51">
            <a:extLst>
              <a:ext uri="{FF2B5EF4-FFF2-40B4-BE49-F238E27FC236}">
                <a16:creationId xmlns:a16="http://schemas.microsoft.com/office/drawing/2014/main" id="{6A5CDFD0-DB2A-8240-969D-48BCF27DBD5F}"/>
              </a:ext>
            </a:extLst>
          </p:cNvPr>
          <p:cNvSpPr/>
          <p:nvPr/>
        </p:nvSpPr>
        <p:spPr bwMode="auto">
          <a:xfrm>
            <a:off x="532976" y="5234681"/>
            <a:ext cx="7293599" cy="324000"/>
          </a:xfrm>
          <a:prstGeom prst="rightArrow">
            <a:avLst/>
          </a:prstGeom>
          <a:solidFill>
            <a:srgbClr val="49FFD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53" name="ZoneTexte 52">
            <a:extLst>
              <a:ext uri="{FF2B5EF4-FFF2-40B4-BE49-F238E27FC236}">
                <a16:creationId xmlns:a16="http://schemas.microsoft.com/office/drawing/2014/main" id="{A9BD93C8-8B29-9B4D-960F-C1AA94710975}"/>
              </a:ext>
            </a:extLst>
          </p:cNvPr>
          <p:cNvSpPr txBox="1"/>
          <p:nvPr/>
        </p:nvSpPr>
        <p:spPr>
          <a:xfrm>
            <a:off x="3355674" y="5235352"/>
            <a:ext cx="2575641" cy="369332"/>
          </a:xfrm>
          <a:prstGeom prst="rect">
            <a:avLst/>
          </a:prstGeom>
          <a:solidFill>
            <a:schemeClr val="bg1"/>
          </a:solidFill>
        </p:spPr>
        <p:txBody>
          <a:bodyPr wrap="none" rtlCol="0">
            <a:spAutoFit/>
          </a:bodyPr>
          <a:lstStyle/>
          <a:p>
            <a:r>
              <a:rPr lang="fr-FR" dirty="0"/>
              <a:t>ATHENA – XIFU </a:t>
            </a:r>
            <a:r>
              <a:rPr lang="fr-FR" sz="1400" dirty="0"/>
              <a:t>– WFI - SGS</a:t>
            </a:r>
          </a:p>
        </p:txBody>
      </p:sp>
      <p:pic>
        <p:nvPicPr>
          <p:cNvPr id="55" name="Image 54">
            <a:extLst>
              <a:ext uri="{FF2B5EF4-FFF2-40B4-BE49-F238E27FC236}">
                <a16:creationId xmlns:a16="http://schemas.microsoft.com/office/drawing/2014/main" id="{9851ADD5-5C77-9742-B8F2-EC94BF81D0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6013" y="4701929"/>
            <a:ext cx="281909" cy="364908"/>
          </a:xfrm>
          <a:prstGeom prst="rect">
            <a:avLst/>
          </a:prstGeom>
        </p:spPr>
      </p:pic>
      <p:pic>
        <p:nvPicPr>
          <p:cNvPr id="56" name="Image 55">
            <a:extLst>
              <a:ext uri="{FF2B5EF4-FFF2-40B4-BE49-F238E27FC236}">
                <a16:creationId xmlns:a16="http://schemas.microsoft.com/office/drawing/2014/main" id="{AA16845C-D642-AD4A-A679-79C0509234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15037" y="5690698"/>
            <a:ext cx="281909" cy="364908"/>
          </a:xfrm>
          <a:prstGeom prst="rect">
            <a:avLst/>
          </a:prstGeom>
        </p:spPr>
      </p:pic>
      <p:sp>
        <p:nvSpPr>
          <p:cNvPr id="58" name="Flèche vers la droite 57">
            <a:extLst>
              <a:ext uri="{FF2B5EF4-FFF2-40B4-BE49-F238E27FC236}">
                <a16:creationId xmlns:a16="http://schemas.microsoft.com/office/drawing/2014/main" id="{42AA5737-45DD-1944-B1F6-0BCE9EBE1C1C}"/>
              </a:ext>
            </a:extLst>
          </p:cNvPr>
          <p:cNvSpPr/>
          <p:nvPr/>
        </p:nvSpPr>
        <p:spPr bwMode="auto">
          <a:xfrm>
            <a:off x="2516299" y="5733361"/>
            <a:ext cx="6007973" cy="3240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59" name="ZoneTexte 58">
            <a:extLst>
              <a:ext uri="{FF2B5EF4-FFF2-40B4-BE49-F238E27FC236}">
                <a16:creationId xmlns:a16="http://schemas.microsoft.com/office/drawing/2014/main" id="{3337467B-EDCB-9645-BC22-A149C93FA46A}"/>
              </a:ext>
            </a:extLst>
          </p:cNvPr>
          <p:cNvSpPr txBox="1"/>
          <p:nvPr/>
        </p:nvSpPr>
        <p:spPr>
          <a:xfrm>
            <a:off x="6070841" y="5713584"/>
            <a:ext cx="1223412" cy="369332"/>
          </a:xfrm>
          <a:prstGeom prst="rect">
            <a:avLst/>
          </a:prstGeom>
          <a:solidFill>
            <a:schemeClr val="bg1"/>
          </a:solidFill>
        </p:spPr>
        <p:txBody>
          <a:bodyPr wrap="none" rtlCol="0">
            <a:spAutoFit/>
          </a:bodyPr>
          <a:lstStyle/>
          <a:p>
            <a:r>
              <a:rPr lang="fr-FR" dirty="0"/>
              <a:t>? M5 – ESA</a:t>
            </a:r>
          </a:p>
        </p:txBody>
      </p:sp>
      <p:sp>
        <p:nvSpPr>
          <p:cNvPr id="60" name="ZoneTexte 59">
            <a:extLst>
              <a:ext uri="{FF2B5EF4-FFF2-40B4-BE49-F238E27FC236}">
                <a16:creationId xmlns:a16="http://schemas.microsoft.com/office/drawing/2014/main" id="{814E9ECD-F99C-D14E-BADB-7D782703CE90}"/>
              </a:ext>
            </a:extLst>
          </p:cNvPr>
          <p:cNvSpPr txBox="1"/>
          <p:nvPr/>
        </p:nvSpPr>
        <p:spPr>
          <a:xfrm>
            <a:off x="1013222" y="5582952"/>
            <a:ext cx="764953" cy="369332"/>
          </a:xfrm>
          <a:prstGeom prst="rect">
            <a:avLst/>
          </a:prstGeom>
          <a:solidFill>
            <a:schemeClr val="bg1"/>
          </a:solidFill>
        </p:spPr>
        <p:txBody>
          <a:bodyPr wrap="none" rtlCol="0">
            <a:spAutoFit/>
          </a:bodyPr>
          <a:lstStyle/>
          <a:p>
            <a:r>
              <a:rPr lang="fr-FR" dirty="0"/>
              <a:t>SPICA</a:t>
            </a:r>
          </a:p>
        </p:txBody>
      </p:sp>
      <p:sp>
        <p:nvSpPr>
          <p:cNvPr id="61" name="ZoneTexte 60">
            <a:extLst>
              <a:ext uri="{FF2B5EF4-FFF2-40B4-BE49-F238E27FC236}">
                <a16:creationId xmlns:a16="http://schemas.microsoft.com/office/drawing/2014/main" id="{40BD390A-027B-754F-A99D-A69B20638435}"/>
              </a:ext>
            </a:extLst>
          </p:cNvPr>
          <p:cNvSpPr txBox="1"/>
          <p:nvPr/>
        </p:nvSpPr>
        <p:spPr>
          <a:xfrm>
            <a:off x="852121" y="5874233"/>
            <a:ext cx="1087157" cy="369332"/>
          </a:xfrm>
          <a:prstGeom prst="rect">
            <a:avLst/>
          </a:prstGeom>
          <a:solidFill>
            <a:schemeClr val="bg1"/>
          </a:solidFill>
        </p:spPr>
        <p:txBody>
          <a:bodyPr wrap="none" rtlCol="0">
            <a:spAutoFit/>
          </a:bodyPr>
          <a:lstStyle/>
          <a:p>
            <a:r>
              <a:rPr lang="fr-FR" dirty="0"/>
              <a:t>THESEUS</a:t>
            </a:r>
          </a:p>
        </p:txBody>
      </p:sp>
      <p:sp>
        <p:nvSpPr>
          <p:cNvPr id="63" name="ZoneTexte 62">
            <a:extLst>
              <a:ext uri="{FF2B5EF4-FFF2-40B4-BE49-F238E27FC236}">
                <a16:creationId xmlns:a16="http://schemas.microsoft.com/office/drawing/2014/main" id="{5AC2D27D-9669-3749-B4F0-A831176C911B}"/>
              </a:ext>
            </a:extLst>
          </p:cNvPr>
          <p:cNvSpPr txBox="1"/>
          <p:nvPr/>
        </p:nvSpPr>
        <p:spPr>
          <a:xfrm>
            <a:off x="920786" y="6216780"/>
            <a:ext cx="896399" cy="338554"/>
          </a:xfrm>
          <a:prstGeom prst="rect">
            <a:avLst/>
          </a:prstGeom>
          <a:solidFill>
            <a:schemeClr val="bg1"/>
          </a:solidFill>
        </p:spPr>
        <p:txBody>
          <a:bodyPr wrap="none" rtlCol="0">
            <a:spAutoFit/>
          </a:bodyPr>
          <a:lstStyle/>
          <a:p>
            <a:r>
              <a:rPr lang="fr-FR" sz="1600" i="1" dirty="0" err="1"/>
              <a:t>EnVision</a:t>
            </a:r>
            <a:endParaRPr lang="fr-FR" sz="1600" i="1" dirty="0"/>
          </a:p>
        </p:txBody>
      </p:sp>
      <p:sp>
        <p:nvSpPr>
          <p:cNvPr id="64" name="Flèche vers la droite 63">
            <a:extLst>
              <a:ext uri="{FF2B5EF4-FFF2-40B4-BE49-F238E27FC236}">
                <a16:creationId xmlns:a16="http://schemas.microsoft.com/office/drawing/2014/main" id="{9B36B6F2-03DB-FD48-B0D0-4E50DC60B2C3}"/>
              </a:ext>
            </a:extLst>
          </p:cNvPr>
          <p:cNvSpPr/>
          <p:nvPr/>
        </p:nvSpPr>
        <p:spPr bwMode="auto">
          <a:xfrm>
            <a:off x="524848" y="4237315"/>
            <a:ext cx="4710127" cy="324000"/>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1" u="none" strike="noStrike" cap="none" normalizeH="0" baseline="0" dirty="0">
              <a:ln>
                <a:noFill/>
              </a:ln>
              <a:solidFill>
                <a:schemeClr val="tx1"/>
              </a:solidFill>
              <a:effectLst/>
              <a:latin typeface="Arial" charset="0"/>
            </a:endParaRPr>
          </a:p>
        </p:txBody>
      </p:sp>
      <p:sp>
        <p:nvSpPr>
          <p:cNvPr id="65" name="ZoneTexte 64">
            <a:extLst>
              <a:ext uri="{FF2B5EF4-FFF2-40B4-BE49-F238E27FC236}">
                <a16:creationId xmlns:a16="http://schemas.microsoft.com/office/drawing/2014/main" id="{8ACEABE6-15F6-F84D-A9CF-156C985FDAC5}"/>
              </a:ext>
            </a:extLst>
          </p:cNvPr>
          <p:cNvSpPr txBox="1"/>
          <p:nvPr/>
        </p:nvSpPr>
        <p:spPr>
          <a:xfrm>
            <a:off x="5931315" y="4214649"/>
            <a:ext cx="1351780" cy="369332"/>
          </a:xfrm>
          <a:prstGeom prst="rect">
            <a:avLst/>
          </a:prstGeom>
          <a:noFill/>
        </p:spPr>
        <p:txBody>
          <a:bodyPr wrap="none" rtlCol="0">
            <a:spAutoFit/>
          </a:bodyPr>
          <a:lstStyle/>
          <a:p>
            <a:r>
              <a:rPr lang="fr-FR" dirty="0"/>
              <a:t>ELT - METIS </a:t>
            </a:r>
          </a:p>
        </p:txBody>
      </p:sp>
      <p:pic>
        <p:nvPicPr>
          <p:cNvPr id="66" name="Image 65">
            <a:extLst>
              <a:ext uri="{FF2B5EF4-FFF2-40B4-BE49-F238E27FC236}">
                <a16:creationId xmlns:a16="http://schemas.microsoft.com/office/drawing/2014/main" id="{AE3F479D-DBBE-E641-9244-BB1CBE1D7A3A}"/>
              </a:ext>
            </a:extLst>
          </p:cNvPr>
          <p:cNvPicPr>
            <a:picLocks noChangeAspect="1"/>
          </p:cNvPicPr>
          <p:nvPr/>
        </p:nvPicPr>
        <p:blipFill rotWithShape="1">
          <a:blip r:embed="rId4"/>
          <a:srcRect l="17366" t="23213" r="34730" b="26384"/>
          <a:stretch/>
        </p:blipFill>
        <p:spPr>
          <a:xfrm>
            <a:off x="5396321" y="4190356"/>
            <a:ext cx="476240" cy="382096"/>
          </a:xfrm>
          <a:prstGeom prst="rect">
            <a:avLst/>
          </a:prstGeom>
        </p:spPr>
      </p:pic>
      <p:sp>
        <p:nvSpPr>
          <p:cNvPr id="67" name="Titre 1">
            <a:extLst>
              <a:ext uri="{FF2B5EF4-FFF2-40B4-BE49-F238E27FC236}">
                <a16:creationId xmlns:a16="http://schemas.microsoft.com/office/drawing/2014/main" id="{62288EE9-F8FD-9A4D-ABD0-645C1C294554}"/>
              </a:ext>
            </a:extLst>
          </p:cNvPr>
          <p:cNvSpPr txBox="1">
            <a:spLocks/>
          </p:cNvSpPr>
          <p:nvPr/>
        </p:nvSpPr>
        <p:spPr>
          <a:xfrm>
            <a:off x="1551698" y="133087"/>
            <a:ext cx="5937750" cy="8064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dirty="0" smtClean="0"/>
              <a:t>Missions futures avec implication instrumentale </a:t>
            </a:r>
            <a:r>
              <a:rPr lang="fr-FR" sz="3200" dirty="0" smtClean="0"/>
              <a:t>d’AIM/</a:t>
            </a:r>
            <a:r>
              <a:rPr lang="fr-FR" sz="3200" dirty="0" err="1" smtClean="0"/>
              <a:t>DAp</a:t>
            </a:r>
            <a:r>
              <a:rPr lang="fr-FR" sz="3200" dirty="0" smtClean="0"/>
              <a:t> </a:t>
            </a:r>
            <a:endParaRPr lang="en-GB" sz="3200" dirty="0"/>
          </a:p>
        </p:txBody>
      </p:sp>
    </p:spTree>
    <p:extLst>
      <p:ext uri="{BB962C8B-B14F-4D97-AF65-F5344CB8AC3E}">
        <p14:creationId xmlns:p14="http://schemas.microsoft.com/office/powerpoint/2010/main" val="24192746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buNone/>
            </a:pPr>
            <a:r>
              <a:rPr lang="fr-FR" dirty="0" smtClean="0"/>
              <a:t>Je vous remercie</a:t>
            </a:r>
            <a:endParaRPr lang="fr-FR" dirty="0"/>
          </a:p>
        </p:txBody>
      </p:sp>
      <p:sp>
        <p:nvSpPr>
          <p:cNvPr id="4" name="Espace réservé du numéro de diapositive 3"/>
          <p:cNvSpPr>
            <a:spLocks noGrp="1"/>
          </p:cNvSpPr>
          <p:nvPr>
            <p:ph type="sldNum" sz="quarter" idx="12"/>
          </p:nvPr>
        </p:nvSpPr>
        <p:spPr/>
        <p:txBody>
          <a:bodyPr/>
          <a:lstStyle/>
          <a:p>
            <a:fld id="{CAC6A8BF-4E50-E046-8A02-97635BFBC15C}" type="slidenum">
              <a:rPr lang="en-GB" smtClean="0"/>
              <a:t>44</a:t>
            </a:fld>
            <a:endParaRPr lang="en-GB"/>
          </a:p>
        </p:txBody>
      </p:sp>
    </p:spTree>
    <p:extLst>
      <p:ext uri="{BB962C8B-B14F-4D97-AF65-F5344CB8AC3E}">
        <p14:creationId xmlns:p14="http://schemas.microsoft.com/office/powerpoint/2010/main" val="3463029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0530" y="129882"/>
            <a:ext cx="6049471" cy="847150"/>
          </a:xfrm>
        </p:spPr>
        <p:txBody>
          <a:bodyPr>
            <a:noAutofit/>
          </a:bodyPr>
          <a:lstStyle/>
          <a:p>
            <a:r>
              <a:rPr lang="en-GB" sz="2400" b="1" dirty="0">
                <a:solidFill>
                  <a:srgbClr val="000000"/>
                </a:solidFill>
              </a:rPr>
              <a:t>Space instrumentation at CEA: from </a:t>
            </a:r>
            <a:r>
              <a:rPr lang="en-GB" sz="2400" b="1" dirty="0" smtClean="0">
                <a:solidFill>
                  <a:srgbClr val="000000"/>
                </a:solidFill>
              </a:rPr>
              <a:t>high </a:t>
            </a:r>
            <a:r>
              <a:rPr lang="en-GB" sz="2400" b="1" dirty="0">
                <a:solidFill>
                  <a:srgbClr val="000000"/>
                </a:solidFill>
              </a:rPr>
              <a:t>energies to infrared and </a:t>
            </a:r>
            <a:r>
              <a:rPr lang="en-GB" sz="2400" b="1" dirty="0" err="1" smtClean="0">
                <a:solidFill>
                  <a:srgbClr val="000000"/>
                </a:solidFill>
              </a:rPr>
              <a:t>submillimeter</a:t>
            </a:r>
            <a:endParaRPr lang="en-GB" sz="2400" dirty="0"/>
          </a:p>
        </p:txBody>
      </p:sp>
      <p:sp>
        <p:nvSpPr>
          <p:cNvPr id="3" name="ZoneTexte 2"/>
          <p:cNvSpPr txBox="1"/>
          <p:nvPr/>
        </p:nvSpPr>
        <p:spPr>
          <a:xfrm>
            <a:off x="169335" y="1289476"/>
            <a:ext cx="8819444" cy="5447646"/>
          </a:xfrm>
          <a:prstGeom prst="rect">
            <a:avLst/>
          </a:prstGeom>
          <a:noFill/>
        </p:spPr>
        <p:txBody>
          <a:bodyPr wrap="square" rtlCol="0">
            <a:spAutoFit/>
          </a:bodyPr>
          <a:lstStyle/>
          <a:p>
            <a:pPr marL="72000"/>
            <a:r>
              <a:rPr lang="en-GB" sz="2000" b="1" cap="small" dirty="0" smtClean="0">
                <a:solidFill>
                  <a:srgbClr val="FF0000"/>
                </a:solidFill>
              </a:rPr>
              <a:t>High-energy domain</a:t>
            </a:r>
          </a:p>
          <a:p>
            <a:pPr marL="72000"/>
            <a:endParaRPr lang="en-GB" b="1" dirty="0" smtClean="0"/>
          </a:p>
          <a:p>
            <a:pPr marL="72000" indent="-285750">
              <a:buFont typeface="Arial"/>
              <a:buChar char="•"/>
            </a:pPr>
            <a:r>
              <a:rPr lang="en-GB" dirty="0" smtClean="0"/>
              <a:t>HEAO(1978-), NASA</a:t>
            </a:r>
          </a:p>
          <a:p>
            <a:pPr marL="72000" indent="-285750">
              <a:buFont typeface="Arial"/>
              <a:buChar char="•"/>
            </a:pPr>
            <a:r>
              <a:rPr lang="en-GB" dirty="0" smtClean="0"/>
              <a:t>SIGMA (gamma rays), </a:t>
            </a:r>
            <a:r>
              <a:rPr lang="en-GB" dirty="0" err="1" smtClean="0"/>
              <a:t>french</a:t>
            </a:r>
            <a:r>
              <a:rPr lang="en-GB" dirty="0" smtClean="0"/>
              <a:t> </a:t>
            </a:r>
            <a:r>
              <a:rPr lang="en-GB" dirty="0" err="1" smtClean="0"/>
              <a:t>russian</a:t>
            </a:r>
            <a:r>
              <a:rPr lang="en-GB" dirty="0" smtClean="0"/>
              <a:t> satellite (1990-2000)</a:t>
            </a:r>
          </a:p>
          <a:p>
            <a:pPr marL="72000" indent="-285750">
              <a:buFont typeface="Arial"/>
              <a:buChar char="•"/>
            </a:pPr>
            <a:r>
              <a:rPr lang="en-GB" dirty="0" smtClean="0"/>
              <a:t>Ulysses, NASA/ESA (1990-2009)</a:t>
            </a:r>
          </a:p>
          <a:p>
            <a:pPr marL="72000" indent="-285750">
              <a:buFont typeface="Arial"/>
              <a:buChar char="•"/>
            </a:pPr>
            <a:r>
              <a:rPr lang="en-GB" dirty="0" smtClean="0">
                <a:solidFill>
                  <a:srgbClr val="008000"/>
                </a:solidFill>
              </a:rPr>
              <a:t>XMM-Newton (X-rays), cornerstone of Horizon 200 ESA program (1999-)</a:t>
            </a:r>
          </a:p>
          <a:p>
            <a:pPr marL="72000" indent="-285750">
              <a:buFont typeface="Arial"/>
              <a:buChar char="•"/>
            </a:pPr>
            <a:r>
              <a:rPr lang="en-GB" dirty="0" smtClean="0">
                <a:solidFill>
                  <a:srgbClr val="008000"/>
                </a:solidFill>
              </a:rPr>
              <a:t>INTEGRAL (gamma rays), ESA satellite, Horizon 2000 ESA program (2002-)</a:t>
            </a:r>
          </a:p>
          <a:p>
            <a:pPr marL="72000" indent="-285750">
              <a:buFont typeface="Arial"/>
              <a:buChar char="•"/>
            </a:pPr>
            <a:endParaRPr lang="en-GB" dirty="0"/>
          </a:p>
          <a:p>
            <a:pPr marL="72000"/>
            <a:endParaRPr lang="en-GB" sz="2000" b="1" cap="small" dirty="0" smtClean="0">
              <a:solidFill>
                <a:srgbClr val="C0504D"/>
              </a:solidFill>
            </a:endParaRPr>
          </a:p>
          <a:p>
            <a:pPr marL="72000"/>
            <a:r>
              <a:rPr lang="en-GB" sz="2000" b="1" cap="small" dirty="0" smtClean="0">
                <a:solidFill>
                  <a:srgbClr val="FF0000"/>
                </a:solidFill>
              </a:rPr>
              <a:t>Infrared and </a:t>
            </a:r>
            <a:r>
              <a:rPr lang="en-GB" sz="2000" b="1" cap="small" dirty="0" err="1" smtClean="0">
                <a:solidFill>
                  <a:srgbClr val="FF0000"/>
                </a:solidFill>
              </a:rPr>
              <a:t>submillimeter</a:t>
            </a:r>
            <a:r>
              <a:rPr lang="en-GB" sz="2000" b="1" cap="small" dirty="0" smtClean="0">
                <a:solidFill>
                  <a:srgbClr val="FF0000"/>
                </a:solidFill>
              </a:rPr>
              <a:t> domain</a:t>
            </a:r>
          </a:p>
          <a:p>
            <a:pPr marL="72000" indent="-285750">
              <a:buFont typeface="Arial"/>
              <a:buChar char="•"/>
            </a:pPr>
            <a:endParaRPr lang="en-GB" dirty="0"/>
          </a:p>
          <a:p>
            <a:pPr marL="72000"/>
            <a:r>
              <a:rPr lang="en-GB" i="1" dirty="0" smtClean="0">
                <a:solidFill>
                  <a:srgbClr val="000090"/>
                </a:solidFill>
              </a:rPr>
              <a:t>1990: technological development at CEA Technology Research Division (LETI)</a:t>
            </a:r>
          </a:p>
          <a:p>
            <a:pPr marL="72000"/>
            <a:endParaRPr lang="en-GB" dirty="0" smtClean="0"/>
          </a:p>
          <a:p>
            <a:pPr marL="72000" indent="-285750">
              <a:buFont typeface="Arial"/>
              <a:buChar char="•"/>
            </a:pPr>
            <a:r>
              <a:rPr lang="en-GB" dirty="0" smtClean="0"/>
              <a:t>ISOCAM camera (infrared), ESA ISO satellite (1995-1998)</a:t>
            </a:r>
          </a:p>
          <a:p>
            <a:pPr marL="72000" indent="-285750">
              <a:buFont typeface="Arial"/>
              <a:buChar char="•"/>
            </a:pPr>
            <a:r>
              <a:rPr lang="en-GB" dirty="0" smtClean="0"/>
              <a:t>CIRS spectrometer (mid-IR); NASA Cassini mission towards Saturn (1997-2017)</a:t>
            </a:r>
          </a:p>
          <a:p>
            <a:pPr marL="72000" indent="-285750">
              <a:buFont typeface="Arial"/>
              <a:buChar char="•"/>
            </a:pPr>
            <a:r>
              <a:rPr lang="en-GB" dirty="0" smtClean="0"/>
              <a:t>PACS photometer (60-210 microns); ESA Herschel satellite (</a:t>
            </a:r>
            <a:r>
              <a:rPr lang="en-GB" b="1" dirty="0" smtClean="0">
                <a:solidFill>
                  <a:srgbClr val="C0504D"/>
                </a:solidFill>
              </a:rPr>
              <a:t>2009</a:t>
            </a:r>
            <a:r>
              <a:rPr lang="en-GB" dirty="0" smtClean="0"/>
              <a:t>-2013)</a:t>
            </a:r>
          </a:p>
          <a:p>
            <a:pPr marL="72000" indent="-285750">
              <a:buFont typeface="Arial"/>
              <a:buChar char="•"/>
            </a:pPr>
            <a:endParaRPr lang="en-GB" dirty="0"/>
          </a:p>
          <a:p>
            <a:pPr marL="72000"/>
            <a:r>
              <a:rPr lang="en-GB" i="1" dirty="0" smtClean="0">
                <a:solidFill>
                  <a:srgbClr val="000090"/>
                </a:solidFill>
              </a:rPr>
              <a:t>To increase sensitivity: cryogenic instruments</a:t>
            </a:r>
            <a:endParaRPr lang="en-GB" i="1" dirty="0">
              <a:solidFill>
                <a:srgbClr val="000090"/>
              </a:solidFill>
            </a:endParaRPr>
          </a:p>
          <a:p>
            <a:pPr marL="72000"/>
            <a:r>
              <a:rPr lang="en-GB" i="1" dirty="0" smtClean="0">
                <a:solidFill>
                  <a:srgbClr val="000090"/>
                </a:solidFill>
              </a:rPr>
              <a:t>=&gt; very low temperature cryogenic technologies for space (CEA/SBT)</a:t>
            </a:r>
          </a:p>
        </p:txBody>
      </p:sp>
      <p:sp>
        <p:nvSpPr>
          <p:cNvPr id="4" name="Espace réservé du numéro de diapositive 3"/>
          <p:cNvSpPr>
            <a:spLocks noGrp="1"/>
          </p:cNvSpPr>
          <p:nvPr>
            <p:ph type="sldNum" sz="quarter" idx="12"/>
          </p:nvPr>
        </p:nvSpPr>
        <p:spPr/>
        <p:txBody>
          <a:bodyPr/>
          <a:lstStyle/>
          <a:p>
            <a:fld id="{CAC6A8BF-4E50-E046-8A02-97635BFBC15C}" type="slidenum">
              <a:rPr lang="en-GB" smtClean="0"/>
              <a:t>45</a:t>
            </a:fld>
            <a:endParaRPr lang="en-GB"/>
          </a:p>
        </p:txBody>
      </p:sp>
    </p:spTree>
    <p:extLst>
      <p:ext uri="{BB962C8B-B14F-4D97-AF65-F5344CB8AC3E}">
        <p14:creationId xmlns:p14="http://schemas.microsoft.com/office/powerpoint/2010/main" val="1482266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5894" y="1409080"/>
            <a:ext cx="6852599" cy="5448920"/>
          </a:xfrm>
        </p:spPr>
        <p:txBody>
          <a:bodyPr>
            <a:noAutofit/>
          </a:bodyPr>
          <a:lstStyle/>
          <a:p>
            <a:pPr marL="0" lvl="1" indent="0">
              <a:lnSpc>
                <a:spcPct val="90000"/>
              </a:lnSpc>
              <a:spcBef>
                <a:spcPts val="600"/>
              </a:spcBef>
              <a:buNone/>
            </a:pPr>
            <a:r>
              <a:rPr lang="en-GB" sz="1600" b="1" dirty="0" smtClean="0"/>
              <a:t>SVOM (2021)</a:t>
            </a:r>
          </a:p>
          <a:p>
            <a:pPr marL="285750" lvl="1">
              <a:lnSpc>
                <a:spcPct val="90000"/>
              </a:lnSpc>
              <a:spcBef>
                <a:spcPts val="600"/>
              </a:spcBef>
              <a:buFont typeface="Arial"/>
              <a:buChar char="•"/>
            </a:pPr>
            <a:r>
              <a:rPr lang="en-GB" sz="1600" dirty="0" smtClean="0">
                <a:cs typeface="Arial"/>
              </a:rPr>
              <a:t>co-PI mission, Bertrand </a:t>
            </a:r>
            <a:r>
              <a:rPr lang="en-GB" sz="1600" dirty="0" err="1" smtClean="0">
                <a:cs typeface="Arial"/>
              </a:rPr>
              <a:t>Cordier</a:t>
            </a:r>
            <a:endParaRPr lang="en-GB" sz="1600" dirty="0" smtClean="0">
              <a:cs typeface="Arial"/>
            </a:endParaRPr>
          </a:p>
          <a:p>
            <a:pPr marL="285750" indent="-285750">
              <a:lnSpc>
                <a:spcPct val="90000"/>
              </a:lnSpc>
              <a:spcBef>
                <a:spcPts val="600"/>
              </a:spcBef>
            </a:pPr>
            <a:r>
              <a:rPr lang="en-GB" sz="1600" dirty="0" smtClean="0">
                <a:cs typeface="Arial"/>
              </a:rPr>
              <a:t>PI MXT X-ray instrument, Diego </a:t>
            </a:r>
            <a:r>
              <a:rPr lang="en-GB" sz="1600" dirty="0" err="1" smtClean="0">
                <a:cs typeface="Arial"/>
              </a:rPr>
              <a:t>Gotz</a:t>
            </a:r>
            <a:endParaRPr lang="en-GB" sz="1600" dirty="0" smtClean="0">
              <a:cs typeface="Arial"/>
            </a:endParaRPr>
          </a:p>
          <a:p>
            <a:pPr marL="285750" indent="-285750">
              <a:lnSpc>
                <a:spcPct val="90000"/>
              </a:lnSpc>
              <a:spcBef>
                <a:spcPts val="600"/>
              </a:spcBef>
            </a:pPr>
            <a:r>
              <a:rPr lang="en-GB" sz="1600" dirty="0" smtClean="0">
                <a:cs typeface="Arial"/>
              </a:rPr>
              <a:t>PI </a:t>
            </a:r>
            <a:r>
              <a:rPr lang="en-GB" sz="1600" dirty="0">
                <a:cs typeface="Arial"/>
              </a:rPr>
              <a:t>F</a:t>
            </a:r>
            <a:r>
              <a:rPr lang="en-GB" sz="1600" dirty="0" smtClean="0">
                <a:cs typeface="Arial"/>
              </a:rPr>
              <a:t>rench scientific ground segment, Arnaud Claret</a:t>
            </a:r>
            <a:endParaRPr lang="en-GB" sz="1600" b="1" dirty="0" smtClean="0"/>
          </a:p>
          <a:p>
            <a:pPr marL="0" indent="0">
              <a:spcBef>
                <a:spcPts val="1200"/>
              </a:spcBef>
              <a:buNone/>
            </a:pPr>
            <a:r>
              <a:rPr lang="en-GB" sz="1600" b="1" dirty="0" smtClean="0"/>
              <a:t>Euclid (2022)</a:t>
            </a:r>
          </a:p>
          <a:p>
            <a:pPr marL="321750" lvl="1">
              <a:lnSpc>
                <a:spcPct val="90000"/>
              </a:lnSpc>
              <a:spcBef>
                <a:spcPts val="600"/>
              </a:spcBef>
              <a:buFontTx/>
              <a:buChar char="-"/>
            </a:pPr>
            <a:r>
              <a:rPr lang="en-GB" sz="1600" dirty="0" smtClean="0">
                <a:solidFill>
                  <a:srgbClr val="000000"/>
                </a:solidFill>
                <a:cs typeface="Arial"/>
              </a:rPr>
              <a:t>Technical coordination of the consortium and mission engineering system</a:t>
            </a:r>
          </a:p>
          <a:p>
            <a:pPr marL="321750" lvl="1">
              <a:lnSpc>
                <a:spcPct val="90000"/>
              </a:lnSpc>
              <a:spcBef>
                <a:spcPts val="600"/>
              </a:spcBef>
              <a:buFontTx/>
              <a:buChar char="-"/>
            </a:pPr>
            <a:r>
              <a:rPr lang="en-GB" sz="1600" dirty="0" smtClean="0">
                <a:solidFill>
                  <a:srgbClr val="000000"/>
                </a:solidFill>
                <a:cs typeface="Arial"/>
              </a:rPr>
              <a:t>Key sub-systems lead for VIS (focal plane, PMCU control unit) and NISP (</a:t>
            </a:r>
            <a:r>
              <a:rPr lang="en-GB" sz="1600" dirty="0" err="1" smtClean="0">
                <a:solidFill>
                  <a:srgbClr val="000000"/>
                </a:solidFill>
                <a:cs typeface="Arial"/>
              </a:rPr>
              <a:t>cryo-mecanisms</a:t>
            </a:r>
            <a:r>
              <a:rPr lang="en-GB" sz="1600" dirty="0" smtClean="0">
                <a:solidFill>
                  <a:srgbClr val="000000"/>
                </a:solidFill>
                <a:cs typeface="Arial"/>
              </a:rPr>
              <a:t>, </a:t>
            </a:r>
            <a:r>
              <a:rPr lang="en-GB" sz="1600" dirty="0" err="1" smtClean="0">
                <a:solidFill>
                  <a:srgbClr val="000000"/>
                </a:solidFill>
                <a:cs typeface="Arial"/>
              </a:rPr>
              <a:t>Irfu</a:t>
            </a:r>
            <a:r>
              <a:rPr lang="en-GB" sz="1600" dirty="0" smtClean="0">
                <a:solidFill>
                  <a:srgbClr val="000000"/>
                </a:solidFill>
                <a:cs typeface="Arial"/>
              </a:rPr>
              <a:t>/DIS)</a:t>
            </a:r>
          </a:p>
          <a:p>
            <a:pPr marL="321750" lvl="1">
              <a:lnSpc>
                <a:spcPct val="90000"/>
              </a:lnSpc>
              <a:spcBef>
                <a:spcPts val="600"/>
              </a:spcBef>
              <a:buFontTx/>
              <a:buChar char="-"/>
            </a:pPr>
            <a:r>
              <a:rPr lang="en-GB" sz="1600" dirty="0" smtClean="0">
                <a:solidFill>
                  <a:srgbClr val="000000"/>
                </a:solidFill>
                <a:cs typeface="Arial"/>
              </a:rPr>
              <a:t>Ground segment scientist</a:t>
            </a:r>
          </a:p>
          <a:p>
            <a:pPr marL="321750" lvl="1">
              <a:lnSpc>
                <a:spcPct val="90000"/>
              </a:lnSpc>
              <a:spcBef>
                <a:spcPts val="600"/>
              </a:spcBef>
              <a:buFontTx/>
              <a:buChar char="-"/>
            </a:pPr>
            <a:r>
              <a:rPr lang="en-GB" sz="1600" dirty="0" smtClean="0">
                <a:solidFill>
                  <a:srgbClr val="000000"/>
                </a:solidFill>
                <a:cs typeface="Arial"/>
              </a:rPr>
              <a:t>Performance verification lead</a:t>
            </a:r>
          </a:p>
          <a:p>
            <a:pPr marL="321750" lvl="1">
              <a:lnSpc>
                <a:spcPct val="90000"/>
              </a:lnSpc>
              <a:spcBef>
                <a:spcPts val="600"/>
              </a:spcBef>
              <a:buFontTx/>
              <a:buChar char="-"/>
            </a:pPr>
            <a:r>
              <a:rPr lang="en-GB" sz="1600" dirty="0" smtClean="0">
                <a:solidFill>
                  <a:srgbClr val="000000"/>
                </a:solidFill>
                <a:cs typeface="Arial"/>
              </a:rPr>
              <a:t>Lead level 3 products</a:t>
            </a:r>
            <a:endParaRPr lang="en-GB" sz="1600" b="1" dirty="0" smtClean="0"/>
          </a:p>
          <a:p>
            <a:pPr marL="0" indent="0">
              <a:spcBef>
                <a:spcPts val="1200"/>
              </a:spcBef>
              <a:buNone/>
            </a:pPr>
            <a:r>
              <a:rPr lang="en-GB" sz="1600" b="1" dirty="0" smtClean="0"/>
              <a:t>PLATO (2026)</a:t>
            </a:r>
          </a:p>
          <a:p>
            <a:pPr marL="0" indent="0">
              <a:spcBef>
                <a:spcPts val="600"/>
              </a:spcBef>
              <a:buNone/>
            </a:pPr>
            <a:r>
              <a:rPr lang="en-GB" sz="1600" dirty="0" smtClean="0"/>
              <a:t>- design, production and testing of the digital electronics prototype for “fast” cameras,</a:t>
            </a:r>
          </a:p>
          <a:p>
            <a:pPr marL="285750" lvl="1">
              <a:spcBef>
                <a:spcPts val="600"/>
              </a:spcBef>
              <a:spcAft>
                <a:spcPts val="0"/>
              </a:spcAft>
              <a:buFontTx/>
              <a:buChar char="-"/>
            </a:pPr>
            <a:r>
              <a:rPr lang="en-GB" sz="1600" dirty="0" smtClean="0"/>
              <a:t>work-packages on stellar physics and </a:t>
            </a:r>
            <a:r>
              <a:rPr lang="en-GB" sz="1600" dirty="0" err="1" smtClean="0"/>
              <a:t>exo</a:t>
            </a:r>
            <a:r>
              <a:rPr lang="en-GB" sz="1600" dirty="0" smtClean="0"/>
              <a:t>-planetary sciences for Plato Data Centre science management</a:t>
            </a:r>
          </a:p>
          <a:p>
            <a:pPr marL="285750" lvl="1">
              <a:spcBef>
                <a:spcPts val="600"/>
              </a:spcBef>
              <a:spcAft>
                <a:spcPts val="0"/>
              </a:spcAft>
              <a:buFontTx/>
              <a:buChar char="-"/>
            </a:pPr>
            <a:endParaRPr lang="en-GB" sz="1600" dirty="0"/>
          </a:p>
          <a:p>
            <a:pPr marL="0" lvl="1" indent="0" algn="ctr">
              <a:spcBef>
                <a:spcPts val="600"/>
              </a:spcBef>
              <a:spcAft>
                <a:spcPts val="0"/>
              </a:spcAft>
              <a:buNone/>
            </a:pPr>
            <a:r>
              <a:rPr lang="en-GB" sz="1600" b="1" dirty="0" smtClean="0">
                <a:solidFill>
                  <a:srgbClr val="3366FF"/>
                </a:solidFill>
              </a:rPr>
              <a:t>=&gt; Philippe’s talk</a:t>
            </a:r>
          </a:p>
        </p:txBody>
      </p:sp>
      <p:sp>
        <p:nvSpPr>
          <p:cNvPr id="4" name="Espace réservé du numéro de diapositive 3"/>
          <p:cNvSpPr>
            <a:spLocks noGrp="1"/>
          </p:cNvSpPr>
          <p:nvPr>
            <p:ph type="sldNum" sz="quarter" idx="12"/>
          </p:nvPr>
        </p:nvSpPr>
        <p:spPr/>
        <p:txBody>
          <a:bodyPr/>
          <a:lstStyle/>
          <a:p>
            <a:fld id="{CAC6A8BF-4E50-E046-8A02-97635BFBC15C}" type="slidenum">
              <a:rPr lang="en-GB" smtClean="0"/>
              <a:t>46</a:t>
            </a:fld>
            <a:endParaRPr lang="en-GB" dirty="0"/>
          </a:p>
        </p:txBody>
      </p:sp>
      <p:sp>
        <p:nvSpPr>
          <p:cNvPr id="5" name="Titre 4"/>
          <p:cNvSpPr>
            <a:spLocks noGrp="1"/>
          </p:cNvSpPr>
          <p:nvPr>
            <p:ph type="title"/>
          </p:nvPr>
        </p:nvSpPr>
        <p:spPr/>
        <p:txBody>
          <a:bodyPr>
            <a:normAutofit/>
          </a:bodyPr>
          <a:lstStyle/>
          <a:p>
            <a:pPr marL="0" indent="0"/>
            <a:r>
              <a:rPr lang="en-GB" sz="2400" b="1" dirty="0" smtClean="0"/>
              <a:t>Instrumentation and scientific preparation of future missions </a:t>
            </a:r>
            <a:endParaRPr lang="en-GB" sz="2400" b="1" dirty="0">
              <a:solidFill>
                <a:srgbClr val="1F497D"/>
              </a:solidFill>
            </a:endParaRPr>
          </a:p>
        </p:txBody>
      </p:sp>
      <p:pic>
        <p:nvPicPr>
          <p:cNvPr id="13" name="Image 12" descr="Fig_PLATO_ExoPlanets_625.jpg"/>
          <p:cNvPicPr>
            <a:picLocks noChangeAspect="1"/>
          </p:cNvPicPr>
          <p:nvPr/>
        </p:nvPicPr>
        <p:blipFill rotWithShape="1">
          <a:blip r:embed="rId2">
            <a:extLst>
              <a:ext uri="{28A0092B-C50C-407E-A947-70E740481C1C}">
                <a14:useLocalDpi xmlns:a14="http://schemas.microsoft.com/office/drawing/2010/main" val="0"/>
              </a:ext>
            </a:extLst>
          </a:blip>
          <a:srcRect r="3369"/>
          <a:stretch/>
        </p:blipFill>
        <p:spPr>
          <a:xfrm>
            <a:off x="6587688" y="4457011"/>
            <a:ext cx="2513874" cy="1440000"/>
          </a:xfrm>
          <a:prstGeom prst="rect">
            <a:avLst/>
          </a:prstGeom>
        </p:spPr>
      </p:pic>
      <p:pic>
        <p:nvPicPr>
          <p:cNvPr id="14" name="Image 13"/>
          <p:cNvPicPr>
            <a:picLocks noChangeAspect="1"/>
          </p:cNvPicPr>
          <p:nvPr/>
        </p:nvPicPr>
        <p:blipFill>
          <a:blip r:embed="rId3"/>
          <a:stretch>
            <a:fillRect/>
          </a:stretch>
        </p:blipFill>
        <p:spPr>
          <a:xfrm>
            <a:off x="6709297" y="2694979"/>
            <a:ext cx="2232000" cy="1762032"/>
          </a:xfrm>
          <a:prstGeom prst="rect">
            <a:avLst/>
          </a:prstGeom>
        </p:spPr>
      </p:pic>
      <p:pic>
        <p:nvPicPr>
          <p:cNvPr id="6" name="Image 5" descr="svom-paylo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688" y="1183222"/>
            <a:ext cx="2411973" cy="1484737"/>
          </a:xfrm>
          <a:prstGeom prst="rect">
            <a:avLst/>
          </a:prstGeom>
        </p:spPr>
      </p:pic>
    </p:spTree>
    <p:extLst>
      <p:ext uri="{BB962C8B-B14F-4D97-AF65-F5344CB8AC3E}">
        <p14:creationId xmlns:p14="http://schemas.microsoft.com/office/powerpoint/2010/main" val="24159182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srcRect r="21046"/>
          <a:stretch/>
        </p:blipFill>
        <p:spPr>
          <a:xfrm>
            <a:off x="212923" y="1624427"/>
            <a:ext cx="3255361" cy="4339927"/>
          </a:xfrm>
          <a:prstGeom prst="rect">
            <a:avLst/>
          </a:prstGeom>
        </p:spPr>
      </p:pic>
      <p:sp>
        <p:nvSpPr>
          <p:cNvPr id="4" name="ZoneTexte 3"/>
          <p:cNvSpPr txBox="1"/>
          <p:nvPr/>
        </p:nvSpPr>
        <p:spPr>
          <a:xfrm>
            <a:off x="7292364" y="4998133"/>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1" name="Titre 1">
            <a:extLst>
              <a:ext uri="{FF2B5EF4-FFF2-40B4-BE49-F238E27FC236}">
                <a16:creationId xmlns:a16="http://schemas.microsoft.com/office/drawing/2014/main" id="{FAB344E6-16A8-4A43-A9D7-B322589D1268}"/>
              </a:ext>
            </a:extLst>
          </p:cNvPr>
          <p:cNvSpPr txBox="1">
            <a:spLocks/>
          </p:cNvSpPr>
          <p:nvPr/>
        </p:nvSpPr>
        <p:spPr>
          <a:xfrm>
            <a:off x="1504043" y="-45675"/>
            <a:ext cx="6096000" cy="8064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dirty="0"/>
              <a:t>EUCLID</a:t>
            </a:r>
          </a:p>
        </p:txBody>
      </p:sp>
      <p:sp>
        <p:nvSpPr>
          <p:cNvPr id="12" name="ZoneTexte 11">
            <a:extLst>
              <a:ext uri="{FF2B5EF4-FFF2-40B4-BE49-F238E27FC236}">
                <a16:creationId xmlns:a16="http://schemas.microsoft.com/office/drawing/2014/main" id="{0042EAD3-9F9E-2D4F-8AA8-08CF16A44BD2}"/>
              </a:ext>
            </a:extLst>
          </p:cNvPr>
          <p:cNvSpPr txBox="1"/>
          <p:nvPr/>
        </p:nvSpPr>
        <p:spPr>
          <a:xfrm>
            <a:off x="3246199" y="565874"/>
            <a:ext cx="3011915" cy="461665"/>
          </a:xfrm>
          <a:prstGeom prst="rect">
            <a:avLst/>
          </a:prstGeom>
          <a:noFill/>
        </p:spPr>
        <p:txBody>
          <a:bodyPr wrap="none" rtlCol="0">
            <a:spAutoFit/>
          </a:bodyPr>
          <a:lstStyle/>
          <a:p>
            <a:r>
              <a:rPr lang="fr-FR" sz="2400" dirty="0">
                <a:solidFill>
                  <a:srgbClr val="0432FF"/>
                </a:solidFill>
              </a:rPr>
              <a:t>ESA M2 – </a:t>
            </a:r>
            <a:r>
              <a:rPr lang="fr-FR" sz="2400" dirty="0" err="1">
                <a:solidFill>
                  <a:srgbClr val="0432FF"/>
                </a:solidFill>
              </a:rPr>
              <a:t>Launch</a:t>
            </a:r>
            <a:r>
              <a:rPr lang="fr-FR" sz="2400" dirty="0">
                <a:solidFill>
                  <a:srgbClr val="0432FF"/>
                </a:solidFill>
              </a:rPr>
              <a:t> 2022</a:t>
            </a:r>
          </a:p>
        </p:txBody>
      </p:sp>
      <p:pic>
        <p:nvPicPr>
          <p:cNvPr id="14" name="Image 13">
            <a:extLst>
              <a:ext uri="{FF2B5EF4-FFF2-40B4-BE49-F238E27FC236}">
                <a16:creationId xmlns:a16="http://schemas.microsoft.com/office/drawing/2014/main" id="{703EFF31-5D69-A34D-B6CC-60182F489222}"/>
              </a:ext>
            </a:extLst>
          </p:cNvPr>
          <p:cNvPicPr>
            <a:picLocks noChangeAspect="1"/>
          </p:cNvPicPr>
          <p:nvPr/>
        </p:nvPicPr>
        <p:blipFill rotWithShape="1">
          <a:blip r:embed="rId4"/>
          <a:srcRect t="5912"/>
          <a:stretch/>
        </p:blipFill>
        <p:spPr>
          <a:xfrm>
            <a:off x="3747203" y="2022534"/>
            <a:ext cx="5021822" cy="3543711"/>
          </a:xfrm>
          <a:prstGeom prst="rect">
            <a:avLst/>
          </a:prstGeom>
        </p:spPr>
      </p:pic>
      <p:sp>
        <p:nvSpPr>
          <p:cNvPr id="15" name="ZoneTexte 14">
            <a:extLst>
              <a:ext uri="{FF2B5EF4-FFF2-40B4-BE49-F238E27FC236}">
                <a16:creationId xmlns:a16="http://schemas.microsoft.com/office/drawing/2014/main" id="{99A4FD5A-09AF-AE4D-8767-5BFF26CE4F1C}"/>
              </a:ext>
            </a:extLst>
          </p:cNvPr>
          <p:cNvSpPr txBox="1"/>
          <p:nvPr/>
        </p:nvSpPr>
        <p:spPr>
          <a:xfrm>
            <a:off x="2304376" y="1155704"/>
            <a:ext cx="4495333" cy="369332"/>
          </a:xfrm>
          <a:prstGeom prst="rect">
            <a:avLst/>
          </a:prstGeom>
          <a:noFill/>
        </p:spPr>
        <p:txBody>
          <a:bodyPr wrap="none" rtlCol="0">
            <a:spAutoFit/>
          </a:bodyPr>
          <a:lstStyle/>
          <a:p>
            <a:r>
              <a:rPr lang="fr-FR" dirty="0"/>
              <a:t>A </a:t>
            </a:r>
            <a:r>
              <a:rPr lang="fr-FR" dirty="0" err="1"/>
              <a:t>challenging</a:t>
            </a:r>
            <a:r>
              <a:rPr lang="fr-FR" dirty="0"/>
              <a:t> </a:t>
            </a:r>
            <a:r>
              <a:rPr lang="fr-FR" dirty="0" err="1"/>
              <a:t>Dark</a:t>
            </a:r>
            <a:r>
              <a:rPr lang="fr-FR" dirty="0"/>
              <a:t> </a:t>
            </a:r>
            <a:r>
              <a:rPr lang="fr-FR" dirty="0" err="1"/>
              <a:t>Matter</a:t>
            </a:r>
            <a:r>
              <a:rPr lang="fr-FR" dirty="0"/>
              <a:t> and </a:t>
            </a:r>
            <a:r>
              <a:rPr lang="fr-FR" dirty="0" err="1"/>
              <a:t>Energy</a:t>
            </a:r>
            <a:r>
              <a:rPr lang="fr-FR" dirty="0"/>
              <a:t> mission</a:t>
            </a:r>
          </a:p>
        </p:txBody>
      </p:sp>
    </p:spTree>
    <p:extLst>
      <p:ext uri="{BB962C8B-B14F-4D97-AF65-F5344CB8AC3E}">
        <p14:creationId xmlns:p14="http://schemas.microsoft.com/office/powerpoint/2010/main" val="19529325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1">
            <a:extLst>
              <a:ext uri="{FF2B5EF4-FFF2-40B4-BE49-F238E27FC236}">
                <a16:creationId xmlns:a16="http://schemas.microsoft.com/office/drawing/2014/main" id="{9685A5A7-0A8B-F347-9315-DF7AAEB7F66F}"/>
              </a:ext>
            </a:extLst>
          </p:cNvPr>
          <p:cNvSpPr txBox="1">
            <a:spLocks/>
          </p:cNvSpPr>
          <p:nvPr/>
        </p:nvSpPr>
        <p:spPr>
          <a:xfrm>
            <a:off x="1536700" y="119438"/>
            <a:ext cx="6096000" cy="8064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dirty="0"/>
              <a:t>EUCLID</a:t>
            </a:r>
          </a:p>
        </p:txBody>
      </p:sp>
      <p:sp>
        <p:nvSpPr>
          <p:cNvPr id="4" name="ZoneTexte 3">
            <a:extLst>
              <a:ext uri="{FF2B5EF4-FFF2-40B4-BE49-F238E27FC236}">
                <a16:creationId xmlns:a16="http://schemas.microsoft.com/office/drawing/2014/main" id="{1B0D85FD-0139-F140-9B9B-CF46501FC25D}"/>
              </a:ext>
            </a:extLst>
          </p:cNvPr>
          <p:cNvSpPr txBox="1"/>
          <p:nvPr/>
        </p:nvSpPr>
        <p:spPr>
          <a:xfrm>
            <a:off x="831618" y="1018598"/>
            <a:ext cx="2618537" cy="400110"/>
          </a:xfrm>
          <a:prstGeom prst="rect">
            <a:avLst/>
          </a:prstGeom>
          <a:noFill/>
        </p:spPr>
        <p:txBody>
          <a:bodyPr wrap="none" rtlCol="0">
            <a:spAutoFit/>
          </a:bodyPr>
          <a:lstStyle/>
          <a:p>
            <a:r>
              <a:rPr lang="fr-FR" sz="2000" dirty="0">
                <a:solidFill>
                  <a:srgbClr val="0432FF"/>
                </a:solidFill>
              </a:rPr>
              <a:t>EUCLID/ VIS focal plane</a:t>
            </a:r>
          </a:p>
        </p:txBody>
      </p:sp>
      <p:sp>
        <p:nvSpPr>
          <p:cNvPr id="5" name="ZoneTexte 4">
            <a:extLst>
              <a:ext uri="{FF2B5EF4-FFF2-40B4-BE49-F238E27FC236}">
                <a16:creationId xmlns:a16="http://schemas.microsoft.com/office/drawing/2014/main" id="{F20C2F68-3048-0C47-B6A6-64AEFAFE4200}"/>
              </a:ext>
            </a:extLst>
          </p:cNvPr>
          <p:cNvSpPr txBox="1"/>
          <p:nvPr/>
        </p:nvSpPr>
        <p:spPr>
          <a:xfrm>
            <a:off x="5200131" y="4281760"/>
            <a:ext cx="3605189" cy="400110"/>
          </a:xfrm>
          <a:prstGeom prst="rect">
            <a:avLst/>
          </a:prstGeom>
          <a:noFill/>
        </p:spPr>
        <p:txBody>
          <a:bodyPr wrap="square" rtlCol="0">
            <a:spAutoFit/>
          </a:bodyPr>
          <a:lstStyle/>
          <a:p>
            <a:r>
              <a:rPr lang="fr-FR" sz="2000" dirty="0">
                <a:solidFill>
                  <a:srgbClr val="0432FF"/>
                </a:solidFill>
              </a:rPr>
              <a:t>EUCLID / NISP Cryo-</a:t>
            </a:r>
            <a:r>
              <a:rPr lang="fr-FR" sz="2000" dirty="0" err="1">
                <a:solidFill>
                  <a:srgbClr val="0432FF"/>
                </a:solidFill>
              </a:rPr>
              <a:t>motors</a:t>
            </a:r>
            <a:endParaRPr lang="fr-FR" sz="2000" dirty="0">
              <a:solidFill>
                <a:srgbClr val="0432FF"/>
              </a:solidFill>
            </a:endParaRPr>
          </a:p>
        </p:txBody>
      </p:sp>
      <p:pic>
        <p:nvPicPr>
          <p:cNvPr id="9" name="Image 8">
            <a:extLst>
              <a:ext uri="{FF2B5EF4-FFF2-40B4-BE49-F238E27FC236}">
                <a16:creationId xmlns:a16="http://schemas.microsoft.com/office/drawing/2014/main" id="{A08A69D3-6841-B640-9AED-242D944C6065}"/>
              </a:ext>
            </a:extLst>
          </p:cNvPr>
          <p:cNvPicPr>
            <a:picLocks noChangeAspect="1"/>
          </p:cNvPicPr>
          <p:nvPr/>
        </p:nvPicPr>
        <p:blipFill rotWithShape="1">
          <a:blip r:embed="rId3"/>
          <a:srcRect b="15483"/>
          <a:stretch/>
        </p:blipFill>
        <p:spPr>
          <a:xfrm>
            <a:off x="545694" y="1420679"/>
            <a:ext cx="3300200" cy="2651024"/>
          </a:xfrm>
          <a:prstGeom prst="rect">
            <a:avLst/>
          </a:prstGeom>
        </p:spPr>
      </p:pic>
      <p:sp>
        <p:nvSpPr>
          <p:cNvPr id="11" name="ZoneTexte 10">
            <a:extLst>
              <a:ext uri="{FF2B5EF4-FFF2-40B4-BE49-F238E27FC236}">
                <a16:creationId xmlns:a16="http://schemas.microsoft.com/office/drawing/2014/main" id="{36D8067A-5A9B-194C-A2FA-618F3FA5FF7B}"/>
              </a:ext>
            </a:extLst>
          </p:cNvPr>
          <p:cNvSpPr txBox="1"/>
          <p:nvPr/>
        </p:nvSpPr>
        <p:spPr>
          <a:xfrm>
            <a:off x="4954030" y="1108981"/>
            <a:ext cx="3330464" cy="400110"/>
          </a:xfrm>
          <a:prstGeom prst="rect">
            <a:avLst/>
          </a:prstGeom>
          <a:noFill/>
        </p:spPr>
        <p:txBody>
          <a:bodyPr wrap="none" rtlCol="0">
            <a:spAutoFit/>
          </a:bodyPr>
          <a:lstStyle/>
          <a:p>
            <a:r>
              <a:rPr lang="fr-FR" sz="2000" dirty="0">
                <a:solidFill>
                  <a:srgbClr val="0432FF"/>
                </a:solidFill>
              </a:rPr>
              <a:t>EUCLID/ VIS PMCU </a:t>
            </a:r>
            <a:r>
              <a:rPr lang="fr-FR" sz="2000" dirty="0" err="1">
                <a:solidFill>
                  <a:srgbClr val="0432FF"/>
                </a:solidFill>
              </a:rPr>
              <a:t>electronics</a:t>
            </a:r>
            <a:endParaRPr lang="fr-FR" sz="2000" dirty="0">
              <a:solidFill>
                <a:srgbClr val="0432FF"/>
              </a:solidFill>
            </a:endParaRPr>
          </a:p>
        </p:txBody>
      </p:sp>
      <p:pic>
        <p:nvPicPr>
          <p:cNvPr id="7" name="Image 6">
            <a:extLst>
              <a:ext uri="{FF2B5EF4-FFF2-40B4-BE49-F238E27FC236}">
                <a16:creationId xmlns:a16="http://schemas.microsoft.com/office/drawing/2014/main" id="{D604F969-DA8A-D345-B2CB-C58AC5D65774}"/>
              </a:ext>
            </a:extLst>
          </p:cNvPr>
          <p:cNvPicPr>
            <a:picLocks noChangeAspect="1"/>
          </p:cNvPicPr>
          <p:nvPr/>
        </p:nvPicPr>
        <p:blipFill>
          <a:blip r:embed="rId4"/>
          <a:stretch>
            <a:fillRect/>
          </a:stretch>
        </p:blipFill>
        <p:spPr>
          <a:xfrm>
            <a:off x="541084" y="3983489"/>
            <a:ext cx="3304810" cy="2245405"/>
          </a:xfrm>
          <a:prstGeom prst="rect">
            <a:avLst/>
          </a:prstGeom>
        </p:spPr>
      </p:pic>
      <p:cxnSp>
        <p:nvCxnSpPr>
          <p:cNvPr id="12" name="Connecteur droit 11">
            <a:extLst>
              <a:ext uri="{FF2B5EF4-FFF2-40B4-BE49-F238E27FC236}">
                <a16:creationId xmlns:a16="http://schemas.microsoft.com/office/drawing/2014/main" id="{9D344A00-1632-7547-8E60-8359965790F6}"/>
              </a:ext>
            </a:extLst>
          </p:cNvPr>
          <p:cNvCxnSpPr/>
          <p:nvPr/>
        </p:nvCxnSpPr>
        <p:spPr>
          <a:xfrm>
            <a:off x="4463888" y="1108981"/>
            <a:ext cx="0" cy="574901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82549EBE-2F6D-264F-8F75-E97002F5425F}"/>
              </a:ext>
            </a:extLst>
          </p:cNvPr>
          <p:cNvCxnSpPr>
            <a:cxnSpLocks/>
          </p:cNvCxnSpPr>
          <p:nvPr/>
        </p:nvCxnSpPr>
        <p:spPr>
          <a:xfrm>
            <a:off x="4463888" y="4250982"/>
            <a:ext cx="4680967"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Image 15">
            <a:extLst>
              <a:ext uri="{FF2B5EF4-FFF2-40B4-BE49-F238E27FC236}">
                <a16:creationId xmlns:a16="http://schemas.microsoft.com/office/drawing/2014/main" id="{E9837E70-4623-7749-9DB9-3909E2BCF6C0}"/>
              </a:ext>
            </a:extLst>
          </p:cNvPr>
          <p:cNvPicPr>
            <a:picLocks noChangeAspect="1"/>
          </p:cNvPicPr>
          <p:nvPr/>
        </p:nvPicPr>
        <p:blipFill>
          <a:blip r:embed="rId5"/>
          <a:stretch>
            <a:fillRect/>
          </a:stretch>
        </p:blipFill>
        <p:spPr>
          <a:xfrm>
            <a:off x="4954030" y="1441862"/>
            <a:ext cx="3330464" cy="2497848"/>
          </a:xfrm>
          <a:prstGeom prst="rect">
            <a:avLst/>
          </a:prstGeom>
        </p:spPr>
      </p:pic>
      <p:pic>
        <p:nvPicPr>
          <p:cNvPr id="17" name="Espace réservé du contenu 3">
            <a:extLst>
              <a:ext uri="{FF2B5EF4-FFF2-40B4-BE49-F238E27FC236}">
                <a16:creationId xmlns:a16="http://schemas.microsoft.com/office/drawing/2014/main" id="{0B079BC0-5CDA-704D-A1E2-4E14AC688F6A}"/>
              </a:ext>
            </a:extLst>
          </p:cNvPr>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a:stretch/>
        </p:blipFill>
        <p:spPr>
          <a:xfrm>
            <a:off x="4940919" y="4608422"/>
            <a:ext cx="3417239" cy="1922788"/>
          </a:xfrm>
        </p:spPr>
      </p:pic>
      <p:sp>
        <p:nvSpPr>
          <p:cNvPr id="2" name="ZoneTexte 1">
            <a:extLst>
              <a:ext uri="{FF2B5EF4-FFF2-40B4-BE49-F238E27FC236}">
                <a16:creationId xmlns:a16="http://schemas.microsoft.com/office/drawing/2014/main" id="{940BDC55-BC91-0140-ACE3-4ACA3B825DF6}"/>
              </a:ext>
            </a:extLst>
          </p:cNvPr>
          <p:cNvSpPr txBox="1"/>
          <p:nvPr/>
        </p:nvSpPr>
        <p:spPr>
          <a:xfrm>
            <a:off x="666074" y="6228895"/>
            <a:ext cx="2781018" cy="369332"/>
          </a:xfrm>
          <a:prstGeom prst="rect">
            <a:avLst/>
          </a:prstGeom>
          <a:noFill/>
        </p:spPr>
        <p:txBody>
          <a:bodyPr wrap="square" rtlCol="0">
            <a:spAutoFit/>
          </a:bodyPr>
          <a:lstStyle/>
          <a:p>
            <a:r>
              <a:rPr lang="fr-FR" i="1" dirty="0" err="1">
                <a:solidFill>
                  <a:srgbClr val="0432FF"/>
                </a:solidFill>
              </a:rPr>
              <a:t>Sub.Syst</a:t>
            </a:r>
            <a:r>
              <a:rPr lang="fr-FR" i="1" dirty="0">
                <a:solidFill>
                  <a:srgbClr val="0432FF"/>
                </a:solidFill>
              </a:rPr>
              <a:t>. P.M. : J. Martignac</a:t>
            </a:r>
          </a:p>
        </p:txBody>
      </p:sp>
      <p:sp>
        <p:nvSpPr>
          <p:cNvPr id="13" name="ZoneTexte 12">
            <a:extLst>
              <a:ext uri="{FF2B5EF4-FFF2-40B4-BE49-F238E27FC236}">
                <a16:creationId xmlns:a16="http://schemas.microsoft.com/office/drawing/2014/main" id="{2D56E44E-8576-4740-8545-F1112E62935A}"/>
              </a:ext>
            </a:extLst>
          </p:cNvPr>
          <p:cNvSpPr txBox="1"/>
          <p:nvPr/>
        </p:nvSpPr>
        <p:spPr>
          <a:xfrm>
            <a:off x="5623053" y="3927817"/>
            <a:ext cx="2300758" cy="369332"/>
          </a:xfrm>
          <a:prstGeom prst="rect">
            <a:avLst/>
          </a:prstGeom>
          <a:noFill/>
        </p:spPr>
        <p:txBody>
          <a:bodyPr wrap="none" rtlCol="0">
            <a:spAutoFit/>
          </a:bodyPr>
          <a:lstStyle/>
          <a:p>
            <a:r>
              <a:rPr lang="fr-FR" i="1" dirty="0" err="1">
                <a:solidFill>
                  <a:srgbClr val="0432FF"/>
                </a:solidFill>
              </a:rPr>
              <a:t>Sub.Syst</a:t>
            </a:r>
            <a:r>
              <a:rPr lang="fr-FR" i="1" dirty="0">
                <a:solidFill>
                  <a:srgbClr val="0432FF"/>
                </a:solidFill>
              </a:rPr>
              <a:t>. P.M.: C. </a:t>
            </a:r>
            <a:r>
              <a:rPr lang="fr-FR" i="1" dirty="0" err="1">
                <a:solidFill>
                  <a:srgbClr val="0432FF"/>
                </a:solidFill>
              </a:rPr>
              <a:t>Cara</a:t>
            </a:r>
            <a:endParaRPr lang="fr-FR" i="1" dirty="0">
              <a:solidFill>
                <a:srgbClr val="0432FF"/>
              </a:solidFill>
            </a:endParaRPr>
          </a:p>
        </p:txBody>
      </p:sp>
      <p:sp>
        <p:nvSpPr>
          <p:cNvPr id="15" name="ZoneTexte 14">
            <a:extLst>
              <a:ext uri="{FF2B5EF4-FFF2-40B4-BE49-F238E27FC236}">
                <a16:creationId xmlns:a16="http://schemas.microsoft.com/office/drawing/2014/main" id="{8A241342-027D-E14E-A3EC-4A7BE728EAFF}"/>
              </a:ext>
            </a:extLst>
          </p:cNvPr>
          <p:cNvSpPr txBox="1"/>
          <p:nvPr/>
        </p:nvSpPr>
        <p:spPr>
          <a:xfrm>
            <a:off x="5081883" y="6499652"/>
            <a:ext cx="3308598" cy="369332"/>
          </a:xfrm>
          <a:prstGeom prst="rect">
            <a:avLst/>
          </a:prstGeom>
          <a:noFill/>
        </p:spPr>
        <p:txBody>
          <a:bodyPr wrap="none" rtlCol="0">
            <a:spAutoFit/>
          </a:bodyPr>
          <a:lstStyle/>
          <a:p>
            <a:r>
              <a:rPr lang="fr-FR" i="1" dirty="0" err="1">
                <a:solidFill>
                  <a:srgbClr val="0432FF"/>
                </a:solidFill>
              </a:rPr>
              <a:t>Sub.Syst</a:t>
            </a:r>
            <a:r>
              <a:rPr lang="fr-FR" i="1" dirty="0">
                <a:solidFill>
                  <a:srgbClr val="0432FF"/>
                </a:solidFill>
              </a:rPr>
              <a:t>. P.M.: J.-C. Barrière (DIS)</a:t>
            </a:r>
          </a:p>
        </p:txBody>
      </p:sp>
    </p:spTree>
    <p:extLst>
      <p:ext uri="{BB962C8B-B14F-4D97-AF65-F5344CB8AC3E}">
        <p14:creationId xmlns:p14="http://schemas.microsoft.com/office/powerpoint/2010/main" val="6294815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63B7A46C-83FE-8042-816D-43F4518CFD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928" y="3822921"/>
            <a:ext cx="1338568" cy="1454824"/>
          </a:xfrm>
          <a:prstGeom prst="rect">
            <a:avLst/>
          </a:prstGeom>
        </p:spPr>
      </p:pic>
      <p:pic>
        <p:nvPicPr>
          <p:cNvPr id="22" name="Image 21" descr="Fig_CalisteSO_planfocal.pdf">
            <a:extLst>
              <a:ext uri="{FF2B5EF4-FFF2-40B4-BE49-F238E27FC236}">
                <a16:creationId xmlns:a16="http://schemas.microsoft.com/office/drawing/2014/main" id="{1B7A4E76-0851-CE49-B285-E9F870FA811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41874" y="1725289"/>
            <a:ext cx="2454597" cy="2376467"/>
          </a:xfrm>
          <a:prstGeom prst="rect">
            <a:avLst/>
          </a:prstGeom>
        </p:spPr>
      </p:pic>
      <p:pic>
        <p:nvPicPr>
          <p:cNvPr id="3" name="Image 2">
            <a:extLst>
              <a:ext uri="{FF2B5EF4-FFF2-40B4-BE49-F238E27FC236}">
                <a16:creationId xmlns:a16="http://schemas.microsoft.com/office/drawing/2014/main" id="{576EEE59-D835-FC42-9D11-F7A8ECBC4C19}"/>
              </a:ext>
            </a:extLst>
          </p:cNvPr>
          <p:cNvPicPr>
            <a:picLocks noChangeAspect="1"/>
          </p:cNvPicPr>
          <p:nvPr/>
        </p:nvPicPr>
        <p:blipFill>
          <a:blip r:embed="rId5"/>
          <a:stretch>
            <a:fillRect/>
          </a:stretch>
        </p:blipFill>
        <p:spPr>
          <a:xfrm>
            <a:off x="5090676" y="3600881"/>
            <a:ext cx="1727904" cy="1079941"/>
          </a:xfrm>
          <a:prstGeom prst="rect">
            <a:avLst/>
          </a:prstGeom>
        </p:spPr>
      </p:pic>
      <p:pic>
        <p:nvPicPr>
          <p:cNvPr id="56" name="Image 55" descr="DSC_0262.jpeg">
            <a:extLst>
              <a:ext uri="{FF2B5EF4-FFF2-40B4-BE49-F238E27FC236}">
                <a16:creationId xmlns:a16="http://schemas.microsoft.com/office/drawing/2014/main" id="{45B50E62-5B90-2F4B-8FD8-11D3554C6A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63049" y="4620351"/>
            <a:ext cx="2074072" cy="1383794"/>
          </a:xfrm>
          <a:prstGeom prst="rect">
            <a:avLst/>
          </a:prstGeom>
        </p:spPr>
      </p:pic>
      <p:sp>
        <p:nvSpPr>
          <p:cNvPr id="28" name="Titre 1">
            <a:extLst>
              <a:ext uri="{FF2B5EF4-FFF2-40B4-BE49-F238E27FC236}">
                <a16:creationId xmlns:a16="http://schemas.microsoft.com/office/drawing/2014/main" id="{9685A5A7-0A8B-F347-9315-DF7AAEB7F66F}"/>
              </a:ext>
            </a:extLst>
          </p:cNvPr>
          <p:cNvSpPr txBox="1">
            <a:spLocks/>
          </p:cNvSpPr>
          <p:nvPr/>
        </p:nvSpPr>
        <p:spPr>
          <a:xfrm>
            <a:off x="699054" y="-435"/>
            <a:ext cx="7772400" cy="62925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200" dirty="0"/>
              <a:t>Instrumentation Part</a:t>
            </a:r>
          </a:p>
        </p:txBody>
      </p:sp>
      <p:pic>
        <p:nvPicPr>
          <p:cNvPr id="39" name="Image 38">
            <a:extLst>
              <a:ext uri="{FF2B5EF4-FFF2-40B4-BE49-F238E27FC236}">
                <a16:creationId xmlns:a16="http://schemas.microsoft.com/office/drawing/2014/main" id="{BFFF4B71-1D92-8047-98E5-3200CF40315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4928" y="4690960"/>
            <a:ext cx="2037578" cy="1313185"/>
          </a:xfrm>
          <a:prstGeom prst="rect">
            <a:avLst/>
          </a:prstGeom>
        </p:spPr>
      </p:pic>
      <p:pic>
        <p:nvPicPr>
          <p:cNvPr id="41" name="Image 40">
            <a:extLst>
              <a:ext uri="{FF2B5EF4-FFF2-40B4-BE49-F238E27FC236}">
                <a16:creationId xmlns:a16="http://schemas.microsoft.com/office/drawing/2014/main" id="{94235B92-FAD9-7342-9D66-5CE724D690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624569" y="1725289"/>
            <a:ext cx="2033015" cy="1629800"/>
          </a:xfrm>
          <a:prstGeom prst="rect">
            <a:avLst/>
          </a:prstGeom>
        </p:spPr>
      </p:pic>
      <p:sp>
        <p:nvSpPr>
          <p:cNvPr id="42" name="ZoneTexte 41">
            <a:extLst>
              <a:ext uri="{FF2B5EF4-FFF2-40B4-BE49-F238E27FC236}">
                <a16:creationId xmlns:a16="http://schemas.microsoft.com/office/drawing/2014/main" id="{2FCF0F54-196E-A746-99FE-13776030D3BE}"/>
              </a:ext>
            </a:extLst>
          </p:cNvPr>
          <p:cNvSpPr txBox="1"/>
          <p:nvPr/>
        </p:nvSpPr>
        <p:spPr>
          <a:xfrm>
            <a:off x="1402995" y="1120142"/>
            <a:ext cx="6448047" cy="369332"/>
          </a:xfrm>
          <a:prstGeom prst="rect">
            <a:avLst/>
          </a:prstGeom>
          <a:noFill/>
        </p:spPr>
        <p:txBody>
          <a:bodyPr wrap="none" rtlCol="0">
            <a:spAutoFit/>
          </a:bodyPr>
          <a:lstStyle/>
          <a:p>
            <a:r>
              <a:rPr lang="fr-FR" dirty="0" err="1"/>
              <a:t>From</a:t>
            </a:r>
            <a:r>
              <a:rPr lang="fr-FR" dirty="0"/>
              <a:t> </a:t>
            </a:r>
            <a:r>
              <a:rPr lang="fr-FR" dirty="0" err="1"/>
              <a:t>development</a:t>
            </a:r>
            <a:r>
              <a:rPr lang="fr-FR" dirty="0"/>
              <a:t> of new detectors to mission </a:t>
            </a:r>
            <a:r>
              <a:rPr lang="fr-FR" dirty="0" err="1"/>
              <a:t>operation</a:t>
            </a:r>
            <a:r>
              <a:rPr lang="fr-FR" dirty="0"/>
              <a:t> </a:t>
            </a:r>
            <a:r>
              <a:rPr lang="fr-FR" dirty="0" err="1"/>
              <a:t>centers</a:t>
            </a:r>
            <a:endParaRPr lang="fr-FR" dirty="0"/>
          </a:p>
        </p:txBody>
      </p:sp>
      <p:pic>
        <p:nvPicPr>
          <p:cNvPr id="43" name="Image 42">
            <a:extLst>
              <a:ext uri="{FF2B5EF4-FFF2-40B4-BE49-F238E27FC236}">
                <a16:creationId xmlns:a16="http://schemas.microsoft.com/office/drawing/2014/main" id="{1E97FD9F-EFE2-F042-B123-9C371ACF30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1304" r="13789" b="18563"/>
          <a:stretch/>
        </p:blipFill>
        <p:spPr>
          <a:xfrm>
            <a:off x="1254506" y="3309989"/>
            <a:ext cx="2610607" cy="1213934"/>
          </a:xfrm>
          <a:prstGeom prst="rect">
            <a:avLst/>
          </a:prstGeom>
        </p:spPr>
      </p:pic>
      <p:pic>
        <p:nvPicPr>
          <p:cNvPr id="45" name="Image 44">
            <a:extLst>
              <a:ext uri="{FF2B5EF4-FFF2-40B4-BE49-F238E27FC236}">
                <a16:creationId xmlns:a16="http://schemas.microsoft.com/office/drawing/2014/main" id="{B162F077-EA9E-B749-9EA4-8E0E7CB75D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1852731" y="4432603"/>
            <a:ext cx="1888122" cy="1254962"/>
          </a:xfrm>
          <a:prstGeom prst="rect">
            <a:avLst/>
          </a:prstGeom>
        </p:spPr>
      </p:pic>
      <p:pic>
        <p:nvPicPr>
          <p:cNvPr id="50" name="Image 49">
            <a:extLst>
              <a:ext uri="{FF2B5EF4-FFF2-40B4-BE49-F238E27FC236}">
                <a16:creationId xmlns:a16="http://schemas.microsoft.com/office/drawing/2014/main" id="{93FB0567-6E49-E44F-BD6D-5C49993933B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818" r="26024"/>
          <a:stretch/>
        </p:blipFill>
        <p:spPr>
          <a:xfrm>
            <a:off x="254928" y="1725289"/>
            <a:ext cx="1338083" cy="1586198"/>
          </a:xfrm>
          <a:prstGeom prst="rect">
            <a:avLst/>
          </a:prstGeom>
        </p:spPr>
      </p:pic>
      <p:pic>
        <p:nvPicPr>
          <p:cNvPr id="51" name="Image 50">
            <a:extLst>
              <a:ext uri="{FF2B5EF4-FFF2-40B4-BE49-F238E27FC236}">
                <a16:creationId xmlns:a16="http://schemas.microsoft.com/office/drawing/2014/main" id="{ABD49103-A722-CE44-9196-A446284EAF91}"/>
              </a:ext>
            </a:extLst>
          </p:cNvPr>
          <p:cNvPicPr>
            <a:picLocks noChangeAspect="1"/>
          </p:cNvPicPr>
          <p:nvPr/>
        </p:nvPicPr>
        <p:blipFill rotWithShape="1">
          <a:blip r:embed="rId12">
            <a:extLst>
              <a:ext uri="{28A0092B-C50C-407E-A947-70E740481C1C}">
                <a14:useLocalDpi xmlns:a14="http://schemas.microsoft.com/office/drawing/2010/main" val="0"/>
              </a:ext>
            </a:extLst>
          </a:blip>
          <a:srcRect t="20885" b="20007"/>
          <a:stretch/>
        </p:blipFill>
        <p:spPr>
          <a:xfrm>
            <a:off x="3378995" y="3085781"/>
            <a:ext cx="2043738" cy="1616995"/>
          </a:xfrm>
          <a:prstGeom prst="rect">
            <a:avLst/>
          </a:prstGeom>
        </p:spPr>
      </p:pic>
      <p:pic>
        <p:nvPicPr>
          <p:cNvPr id="52" name="Image 51">
            <a:extLst>
              <a:ext uri="{FF2B5EF4-FFF2-40B4-BE49-F238E27FC236}">
                <a16:creationId xmlns:a16="http://schemas.microsoft.com/office/drawing/2014/main" id="{D1E12851-F7AC-6A46-A3D0-4483A7928050}"/>
              </a:ext>
            </a:extLst>
          </p:cNvPr>
          <p:cNvPicPr>
            <a:picLocks noChangeAspect="1"/>
          </p:cNvPicPr>
          <p:nvPr/>
        </p:nvPicPr>
        <p:blipFill rotWithShape="1">
          <a:blip r:embed="rId13"/>
          <a:srcRect l="26713" t="51517" r="35565"/>
          <a:stretch/>
        </p:blipFill>
        <p:spPr>
          <a:xfrm>
            <a:off x="3378995" y="4646916"/>
            <a:ext cx="2192622" cy="1357229"/>
          </a:xfrm>
          <a:prstGeom prst="rect">
            <a:avLst/>
          </a:prstGeom>
        </p:spPr>
      </p:pic>
      <p:pic>
        <p:nvPicPr>
          <p:cNvPr id="5" name="Image 4">
            <a:extLst>
              <a:ext uri="{FF2B5EF4-FFF2-40B4-BE49-F238E27FC236}">
                <a16:creationId xmlns:a16="http://schemas.microsoft.com/office/drawing/2014/main" id="{42C07A23-E356-4249-B362-1F97C882C74A}"/>
              </a:ext>
            </a:extLst>
          </p:cNvPr>
          <p:cNvPicPr>
            <a:picLocks noChangeAspect="1"/>
          </p:cNvPicPr>
          <p:nvPr/>
        </p:nvPicPr>
        <p:blipFill>
          <a:blip r:embed="rId14"/>
          <a:stretch>
            <a:fillRect/>
          </a:stretch>
        </p:blipFill>
        <p:spPr>
          <a:xfrm>
            <a:off x="6624569" y="3128413"/>
            <a:ext cx="2033015" cy="2875732"/>
          </a:xfrm>
          <a:prstGeom prst="rect">
            <a:avLst/>
          </a:prstGeom>
        </p:spPr>
      </p:pic>
      <p:pic>
        <p:nvPicPr>
          <p:cNvPr id="21" name="image11.jpg" descr="Pistel-Full.jpg">
            <a:extLst>
              <a:ext uri="{FF2B5EF4-FFF2-40B4-BE49-F238E27FC236}">
                <a16:creationId xmlns:a16="http://schemas.microsoft.com/office/drawing/2014/main" id="{268A7459-BFE1-3B4B-91CE-01850421A40B}"/>
              </a:ext>
            </a:extLst>
          </p:cNvPr>
          <p:cNvPicPr/>
          <p:nvPr/>
        </p:nvPicPr>
        <p:blipFill rotWithShape="1">
          <a:blip r:embed="rId15"/>
          <a:srcRect l="14382" t="15165" r="13169" b="18461"/>
          <a:stretch/>
        </p:blipFill>
        <p:spPr>
          <a:xfrm>
            <a:off x="254928" y="3013738"/>
            <a:ext cx="1185800" cy="950821"/>
          </a:xfrm>
          <a:prstGeom prst="rect">
            <a:avLst/>
          </a:prstGeom>
          <a:ln/>
        </p:spPr>
      </p:pic>
      <p:pic>
        <p:nvPicPr>
          <p:cNvPr id="54" name="Image 53">
            <a:extLst>
              <a:ext uri="{FF2B5EF4-FFF2-40B4-BE49-F238E27FC236}">
                <a16:creationId xmlns:a16="http://schemas.microsoft.com/office/drawing/2014/main" id="{26F9F39E-233B-1449-9A1A-5ABE035C55A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9358" y="4376382"/>
            <a:ext cx="1916371" cy="1287562"/>
          </a:xfrm>
          <a:prstGeom prst="rect">
            <a:avLst/>
          </a:prstGeom>
        </p:spPr>
      </p:pic>
      <p:sp>
        <p:nvSpPr>
          <p:cNvPr id="23" name="Titre 1">
            <a:extLst>
              <a:ext uri="{FF2B5EF4-FFF2-40B4-BE49-F238E27FC236}">
                <a16:creationId xmlns:a16="http://schemas.microsoft.com/office/drawing/2014/main" id="{1E32236D-EF33-9343-AC79-9AD7D6717A09}"/>
              </a:ext>
            </a:extLst>
          </p:cNvPr>
          <p:cNvSpPr txBox="1">
            <a:spLocks/>
          </p:cNvSpPr>
          <p:nvPr/>
        </p:nvSpPr>
        <p:spPr>
          <a:xfrm>
            <a:off x="1949139" y="590084"/>
            <a:ext cx="5355757" cy="47365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0432FF"/>
                </a:solidFill>
              </a:rPr>
              <a:t>Philippe </a:t>
            </a:r>
            <a:r>
              <a:rPr lang="en-GB" sz="2400" dirty="0" err="1">
                <a:solidFill>
                  <a:srgbClr val="0432FF"/>
                </a:solidFill>
              </a:rPr>
              <a:t>Ferrando</a:t>
            </a:r>
            <a:r>
              <a:rPr lang="en-GB" sz="2400" dirty="0">
                <a:solidFill>
                  <a:srgbClr val="0432FF"/>
                </a:solidFill>
              </a:rPr>
              <a:t>, technical head deputy</a:t>
            </a:r>
          </a:p>
        </p:txBody>
      </p:sp>
      <p:grpSp>
        <p:nvGrpSpPr>
          <p:cNvPr id="24" name="Groupe 23">
            <a:extLst>
              <a:ext uri="{FF2B5EF4-FFF2-40B4-BE49-F238E27FC236}">
                <a16:creationId xmlns:a16="http://schemas.microsoft.com/office/drawing/2014/main" id="{1F2E2FF4-971D-A24D-A6AC-7C89920AD788}"/>
              </a:ext>
            </a:extLst>
          </p:cNvPr>
          <p:cNvGrpSpPr/>
          <p:nvPr/>
        </p:nvGrpSpPr>
        <p:grpSpPr>
          <a:xfrm>
            <a:off x="1588158" y="1725289"/>
            <a:ext cx="1864218" cy="1833208"/>
            <a:chOff x="1675006" y="222903"/>
            <a:chExt cx="4936809" cy="4854688"/>
          </a:xfrm>
        </p:grpSpPr>
        <p:pic>
          <p:nvPicPr>
            <p:cNvPr id="25" name="Image 24">
              <a:extLst>
                <a:ext uri="{FF2B5EF4-FFF2-40B4-BE49-F238E27FC236}">
                  <a16:creationId xmlns:a16="http://schemas.microsoft.com/office/drawing/2014/main" id="{44077FBD-C3D1-7E4B-B8EE-6F694C2A183E}"/>
                </a:ext>
              </a:extLst>
            </p:cNvPr>
            <p:cNvPicPr>
              <a:picLocks noChangeAspect="1"/>
            </p:cNvPicPr>
            <p:nvPr/>
          </p:nvPicPr>
          <p:blipFill rotWithShape="1">
            <a:blip r:embed="rId17"/>
            <a:srcRect l="6819" t="7422" r="6335" b="7354"/>
            <a:stretch/>
          </p:blipFill>
          <p:spPr>
            <a:xfrm>
              <a:off x="1675006" y="222903"/>
              <a:ext cx="4936809" cy="4854688"/>
            </a:xfrm>
            <a:prstGeom prst="rect">
              <a:avLst/>
            </a:prstGeom>
          </p:spPr>
        </p:pic>
        <p:pic>
          <p:nvPicPr>
            <p:cNvPr id="26" name="Image 25">
              <a:extLst>
                <a:ext uri="{FF2B5EF4-FFF2-40B4-BE49-F238E27FC236}">
                  <a16:creationId xmlns:a16="http://schemas.microsoft.com/office/drawing/2014/main" id="{C33E2146-0A71-F94B-A78E-C1B313946C11}"/>
                </a:ext>
              </a:extLst>
            </p:cNvPr>
            <p:cNvPicPr>
              <a:picLocks noChangeAspect="1"/>
            </p:cNvPicPr>
            <p:nvPr/>
          </p:nvPicPr>
          <p:blipFill>
            <a:blip r:embed="rId18"/>
            <a:stretch>
              <a:fillRect/>
            </a:stretch>
          </p:blipFill>
          <p:spPr>
            <a:xfrm>
              <a:off x="1675006" y="234483"/>
              <a:ext cx="1143000" cy="292100"/>
            </a:xfrm>
            <a:prstGeom prst="rect">
              <a:avLst/>
            </a:prstGeom>
          </p:spPr>
        </p:pic>
      </p:grpSp>
      <p:pic>
        <p:nvPicPr>
          <p:cNvPr id="53" name="Picture 3" descr="FM PhFPU 2006">
            <a:extLst>
              <a:ext uri="{FF2B5EF4-FFF2-40B4-BE49-F238E27FC236}">
                <a16:creationId xmlns:a16="http://schemas.microsoft.com/office/drawing/2014/main" id="{63FA4C92-B4CF-E846-BE8F-0A1CE49A8FF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87051" y="1725289"/>
            <a:ext cx="1816297" cy="1343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733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eaLnBrk="1" hangingPunct="1"/>
            <a:r>
              <a:rPr lang="fr-FR" altLang="fr-FR" sz="3600" dirty="0" smtClean="0"/>
              <a:t/>
            </a:r>
            <a:br>
              <a:rPr lang="fr-FR" altLang="fr-FR" sz="3600" dirty="0" smtClean="0"/>
            </a:br>
            <a:r>
              <a:rPr lang="fr-FR" altLang="fr-FR" sz="3600" dirty="0"/>
              <a:t/>
            </a:r>
            <a:br>
              <a:rPr lang="fr-FR" altLang="fr-FR" sz="3600" dirty="0"/>
            </a:br>
            <a:r>
              <a:rPr lang="fr-FR" altLang="fr-FR" sz="3600" dirty="0" smtClean="0"/>
              <a:t>Jacques Labeyrie</a:t>
            </a:r>
            <a:r>
              <a:rPr lang="fr-FR" altLang="fr-FR" dirty="0" smtClean="0"/>
              <a:t/>
            </a:r>
            <a:br>
              <a:rPr lang="fr-FR" altLang="fr-FR" dirty="0" smtClean="0"/>
            </a:br>
            <a:r>
              <a:rPr lang="fr-FR" altLang="fr-FR" sz="2000" dirty="0" smtClean="0"/>
              <a:t>fondateur du Service d’Electronique Physique</a:t>
            </a:r>
            <a:r>
              <a:rPr lang="fr-FR" altLang="fr-FR" dirty="0" smtClean="0"/>
              <a:t/>
            </a:r>
            <a:br>
              <a:rPr lang="fr-FR" altLang="fr-FR" dirty="0" smtClean="0"/>
            </a:br>
            <a:r>
              <a:rPr lang="fr-FR" altLang="fr-FR" dirty="0" smtClean="0"/>
              <a:t/>
            </a:r>
            <a:br>
              <a:rPr lang="fr-FR" altLang="fr-FR" dirty="0" smtClean="0"/>
            </a:br>
            <a:endParaRPr lang="fr-FR" altLang="fr-FR" dirty="0" smtClean="0"/>
          </a:p>
        </p:txBody>
      </p:sp>
      <p:sp>
        <p:nvSpPr>
          <p:cNvPr id="6147" name="Rectangle 3"/>
          <p:cNvSpPr>
            <a:spLocks noGrp="1" noChangeArrowheads="1"/>
          </p:cNvSpPr>
          <p:nvPr>
            <p:ph type="body" idx="1"/>
          </p:nvPr>
        </p:nvSpPr>
        <p:spPr>
          <a:xfrm>
            <a:off x="685800" y="1371600"/>
            <a:ext cx="7772400" cy="4114800"/>
          </a:xfrm>
        </p:spPr>
        <p:txBody>
          <a:bodyPr/>
          <a:lstStyle/>
          <a:p>
            <a:pPr eaLnBrk="1" hangingPunct="1"/>
            <a:endParaRPr lang="fr-FR" altLang="fr-FR" smtClean="0"/>
          </a:p>
        </p:txBody>
      </p:sp>
      <p:pic>
        <p:nvPicPr>
          <p:cNvPr id="6149" name="Picture 5" descr="PSM 19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3149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20090704_0017_red jak Ma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181100"/>
            <a:ext cx="44513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233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1">
            <a:extLst>
              <a:ext uri="{FF2B5EF4-FFF2-40B4-BE49-F238E27FC236}">
                <a16:creationId xmlns:a16="http://schemas.microsoft.com/office/drawing/2014/main" id="{9685A5A7-0A8B-F347-9315-DF7AAEB7F66F}"/>
              </a:ext>
            </a:extLst>
          </p:cNvPr>
          <p:cNvSpPr txBox="1">
            <a:spLocks/>
          </p:cNvSpPr>
          <p:nvPr/>
        </p:nvSpPr>
        <p:spPr>
          <a:xfrm>
            <a:off x="1580429" y="-76200"/>
            <a:ext cx="6096000" cy="8064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dirty="0"/>
              <a:t>SPICA OBSERVATORY</a:t>
            </a:r>
          </a:p>
        </p:txBody>
      </p:sp>
      <p:sp>
        <p:nvSpPr>
          <p:cNvPr id="4" name="ZoneTexte 3">
            <a:extLst>
              <a:ext uri="{FF2B5EF4-FFF2-40B4-BE49-F238E27FC236}">
                <a16:creationId xmlns:a16="http://schemas.microsoft.com/office/drawing/2014/main" id="{7E72E658-5FF3-0445-B573-C2F33A4941EB}"/>
              </a:ext>
            </a:extLst>
          </p:cNvPr>
          <p:cNvSpPr txBox="1"/>
          <p:nvPr/>
        </p:nvSpPr>
        <p:spPr>
          <a:xfrm>
            <a:off x="2024638" y="586687"/>
            <a:ext cx="5445850" cy="400110"/>
          </a:xfrm>
          <a:prstGeom prst="rect">
            <a:avLst/>
          </a:prstGeom>
          <a:noFill/>
        </p:spPr>
        <p:txBody>
          <a:bodyPr wrap="none" rtlCol="0">
            <a:spAutoFit/>
          </a:bodyPr>
          <a:lstStyle/>
          <a:p>
            <a:r>
              <a:rPr lang="fr-FR" sz="2000" dirty="0">
                <a:solidFill>
                  <a:srgbClr val="0432FF"/>
                </a:solidFill>
              </a:rPr>
              <a:t>ESA M5 Candidate – </a:t>
            </a:r>
            <a:r>
              <a:rPr lang="fr-FR" sz="2000" dirty="0" err="1">
                <a:solidFill>
                  <a:srgbClr val="0432FF"/>
                </a:solidFill>
              </a:rPr>
              <a:t>Selection</a:t>
            </a:r>
            <a:r>
              <a:rPr lang="fr-FR" sz="2000" dirty="0">
                <a:solidFill>
                  <a:srgbClr val="0432FF"/>
                </a:solidFill>
              </a:rPr>
              <a:t> 2021 - </a:t>
            </a:r>
            <a:r>
              <a:rPr lang="fr-FR" sz="2000" dirty="0" err="1">
                <a:solidFill>
                  <a:srgbClr val="0432FF"/>
                </a:solidFill>
              </a:rPr>
              <a:t>Launch</a:t>
            </a:r>
            <a:r>
              <a:rPr lang="fr-FR" sz="2000" dirty="0">
                <a:solidFill>
                  <a:srgbClr val="0432FF"/>
                </a:solidFill>
              </a:rPr>
              <a:t> 2032</a:t>
            </a:r>
          </a:p>
        </p:txBody>
      </p:sp>
      <p:sp>
        <p:nvSpPr>
          <p:cNvPr id="5" name="ZoneTexte 4">
            <a:extLst>
              <a:ext uri="{FF2B5EF4-FFF2-40B4-BE49-F238E27FC236}">
                <a16:creationId xmlns:a16="http://schemas.microsoft.com/office/drawing/2014/main" id="{BC3B2A32-753D-4B45-A9E5-7658A1259C4D}"/>
              </a:ext>
            </a:extLst>
          </p:cNvPr>
          <p:cNvSpPr txBox="1"/>
          <p:nvPr/>
        </p:nvSpPr>
        <p:spPr>
          <a:xfrm>
            <a:off x="36424" y="1321919"/>
            <a:ext cx="7132472" cy="1200329"/>
          </a:xfrm>
          <a:prstGeom prst="rect">
            <a:avLst/>
          </a:prstGeom>
          <a:noFill/>
        </p:spPr>
        <p:txBody>
          <a:bodyPr wrap="square" rtlCol="0">
            <a:spAutoFit/>
          </a:bodyPr>
          <a:lstStyle/>
          <a:p>
            <a:pPr marL="285750" indent="-285750">
              <a:buFont typeface="Arial" charset="0"/>
              <a:buChar char="•"/>
            </a:pPr>
            <a:r>
              <a:rPr lang="en-GB" dirty="0"/>
              <a:t>Two high- and low-resolution Japanese Spectrometers (12-36 µm):</a:t>
            </a:r>
            <a:r>
              <a:rPr lang="en-GB" b="1" dirty="0"/>
              <a:t> SMI.</a:t>
            </a:r>
          </a:p>
          <a:p>
            <a:pPr marL="285750" indent="-285750">
              <a:buFont typeface="Arial" charset="0"/>
              <a:buChar char="•"/>
            </a:pPr>
            <a:r>
              <a:rPr lang="en-GB" dirty="0"/>
              <a:t>One very high sensitivity European spectrometer (34-230 µm):</a:t>
            </a:r>
            <a:r>
              <a:rPr lang="en-GB" b="1" dirty="0"/>
              <a:t> SAFARI.</a:t>
            </a:r>
            <a:endParaRPr lang="en-GB" dirty="0"/>
          </a:p>
          <a:p>
            <a:pPr marL="285750" indent="-285750">
              <a:buFont typeface="Arial" charset="0"/>
              <a:buChar char="•"/>
            </a:pPr>
            <a:r>
              <a:rPr lang="en-GB" dirty="0">
                <a:solidFill>
                  <a:srgbClr val="0432FF"/>
                </a:solidFill>
              </a:rPr>
              <a:t>One imaging European</a:t>
            </a:r>
            <a:r>
              <a:rPr lang="en-GB" b="1" dirty="0">
                <a:solidFill>
                  <a:srgbClr val="0432FF"/>
                </a:solidFill>
              </a:rPr>
              <a:t> photometer </a:t>
            </a:r>
            <a:r>
              <a:rPr lang="en-GB" dirty="0">
                <a:solidFill>
                  <a:srgbClr val="0432FF"/>
                </a:solidFill>
              </a:rPr>
              <a:t>with polarization measurement     in pixel (100-350 µm)</a:t>
            </a:r>
            <a:r>
              <a:rPr lang="en-GB" dirty="0"/>
              <a:t>:</a:t>
            </a:r>
            <a:r>
              <a:rPr lang="en-GB" b="1" dirty="0"/>
              <a:t> B-BOP</a:t>
            </a:r>
            <a:r>
              <a:rPr lang="en-GB" dirty="0"/>
              <a:t> (AIM PI laboratory).</a:t>
            </a:r>
          </a:p>
        </p:txBody>
      </p:sp>
      <p:pic>
        <p:nvPicPr>
          <p:cNvPr id="6" name="図 10">
            <a:extLst>
              <a:ext uri="{FF2B5EF4-FFF2-40B4-BE49-F238E27FC236}">
                <a16:creationId xmlns:a16="http://schemas.microsoft.com/office/drawing/2014/main" id="{83A9B57E-00A7-264C-9E58-50EC5B80EF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97196">
            <a:off x="6048819" y="639095"/>
            <a:ext cx="3731756" cy="3708173"/>
          </a:xfrm>
          <a:prstGeom prst="rect">
            <a:avLst/>
          </a:prstGeom>
        </p:spPr>
      </p:pic>
      <p:sp>
        <p:nvSpPr>
          <p:cNvPr id="7" name="ZoneTexte 6">
            <a:extLst>
              <a:ext uri="{FF2B5EF4-FFF2-40B4-BE49-F238E27FC236}">
                <a16:creationId xmlns:a16="http://schemas.microsoft.com/office/drawing/2014/main" id="{2EB8063F-21E4-164B-99B2-F53535F929B9}"/>
              </a:ext>
            </a:extLst>
          </p:cNvPr>
          <p:cNvSpPr txBox="1"/>
          <p:nvPr/>
        </p:nvSpPr>
        <p:spPr>
          <a:xfrm>
            <a:off x="141318" y="2493181"/>
            <a:ext cx="6320442" cy="646331"/>
          </a:xfrm>
          <a:prstGeom prst="rect">
            <a:avLst/>
          </a:prstGeom>
          <a:noFill/>
        </p:spPr>
        <p:txBody>
          <a:bodyPr wrap="square" rtlCol="0">
            <a:spAutoFit/>
          </a:bodyPr>
          <a:lstStyle/>
          <a:p>
            <a:pPr marL="285750" indent="-285750">
              <a:buFont typeface="Wingdings" pitchFamily="2" charset="2"/>
              <a:buChar char="Ø"/>
            </a:pPr>
            <a:r>
              <a:rPr lang="en-GB" dirty="0"/>
              <a:t>Based on new submm arrays developed in the framework of</a:t>
            </a:r>
            <a:br>
              <a:rPr lang="en-GB" dirty="0"/>
            </a:br>
            <a:r>
              <a:rPr lang="en-GB" dirty="0"/>
              <a:t>the FOCUS LabEx.</a:t>
            </a:r>
          </a:p>
        </p:txBody>
      </p:sp>
      <p:pic>
        <p:nvPicPr>
          <p:cNvPr id="9" name="Image 5" descr="p05-100x5-20.tif"/>
          <p:cNvPicPr>
            <a:picLocks noChangeAspect="1"/>
          </p:cNvPicPr>
          <p:nvPr/>
        </p:nvPicPr>
        <p:blipFill rotWithShape="1">
          <a:blip r:embed="rId4">
            <a:extLst>
              <a:ext uri="{28A0092B-C50C-407E-A947-70E740481C1C}">
                <a14:useLocalDpi xmlns:a14="http://schemas.microsoft.com/office/drawing/2010/main"/>
              </a:ext>
            </a:extLst>
          </a:blip>
          <a:srcRect l="6318" t="21782" r="11368" b="23895"/>
          <a:stretch/>
        </p:blipFill>
        <p:spPr bwMode="auto">
          <a:xfrm>
            <a:off x="2565410" y="3284225"/>
            <a:ext cx="3938266" cy="1948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ZoneTexte 9"/>
          <p:cNvSpPr txBox="1"/>
          <p:nvPr/>
        </p:nvSpPr>
        <p:spPr>
          <a:xfrm>
            <a:off x="3236118" y="4863539"/>
            <a:ext cx="1984069" cy="369332"/>
          </a:xfrm>
          <a:prstGeom prst="rect">
            <a:avLst/>
          </a:prstGeom>
          <a:noFill/>
        </p:spPr>
        <p:txBody>
          <a:bodyPr wrap="none" rtlCol="0">
            <a:spAutoFit/>
          </a:bodyPr>
          <a:lstStyle/>
          <a:p>
            <a:r>
              <a:rPr lang="en-GB" dirty="0">
                <a:solidFill>
                  <a:schemeClr val="bg1"/>
                </a:solidFill>
              </a:rPr>
              <a:t>a </a:t>
            </a:r>
            <a:r>
              <a:rPr lang="en-GB" dirty="0" err="1">
                <a:solidFill>
                  <a:schemeClr val="bg1"/>
                </a:solidFill>
              </a:rPr>
              <a:t>polarimetric</a:t>
            </a:r>
            <a:r>
              <a:rPr lang="en-GB" dirty="0">
                <a:solidFill>
                  <a:schemeClr val="bg1"/>
                </a:solidFill>
              </a:rPr>
              <a:t> pixel</a:t>
            </a:r>
          </a:p>
        </p:txBody>
      </p:sp>
      <p:pic>
        <p:nvPicPr>
          <p:cNvPr id="13" name="Image 3" descr="FPA1_White.pdf"/>
          <p:cNvPicPr>
            <a:picLocks noChangeAspect="1"/>
          </p:cNvPicPr>
          <p:nvPr/>
        </p:nvPicPr>
        <p:blipFill rotWithShape="1">
          <a:blip r:embed="rId5">
            <a:extLst>
              <a:ext uri="{28A0092B-C50C-407E-A947-70E740481C1C}">
                <a14:useLocalDpi xmlns:a14="http://schemas.microsoft.com/office/drawing/2010/main" val="0"/>
              </a:ext>
            </a:extLst>
          </a:blip>
          <a:srcRect l="9297" t="1485" r="9685" b="4620"/>
          <a:stretch/>
        </p:blipFill>
        <p:spPr bwMode="auto">
          <a:xfrm>
            <a:off x="36424" y="3081456"/>
            <a:ext cx="2528515" cy="2254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a16="http://schemas.microsoft.com/office/drawing/2014/main" id="{2EB8063F-21E4-164B-99B2-F53535F929B9}"/>
              </a:ext>
            </a:extLst>
          </p:cNvPr>
          <p:cNvSpPr txBox="1"/>
          <p:nvPr/>
        </p:nvSpPr>
        <p:spPr>
          <a:xfrm>
            <a:off x="6328229" y="4107560"/>
            <a:ext cx="2862657" cy="830997"/>
          </a:xfrm>
          <a:prstGeom prst="rect">
            <a:avLst/>
          </a:prstGeom>
          <a:noFill/>
        </p:spPr>
        <p:txBody>
          <a:bodyPr wrap="square" rtlCol="0">
            <a:spAutoFit/>
          </a:bodyPr>
          <a:lstStyle/>
          <a:p>
            <a:pPr marL="285750" indent="-285750" algn="ctr">
              <a:buFont typeface="Wingdings" pitchFamily="2" charset="2"/>
              <a:buChar char="Ø"/>
            </a:pPr>
            <a:r>
              <a:rPr lang="en-GB" sz="1600" dirty="0"/>
              <a:t>Exploring the cold Universe in the </a:t>
            </a:r>
            <a:r>
              <a:rPr lang="en-GB" sz="1600" dirty="0" err="1"/>
              <a:t>submm</a:t>
            </a:r>
            <a:r>
              <a:rPr lang="en-GB" sz="1600" dirty="0"/>
              <a:t> with unprecedented sensitivity.</a:t>
            </a:r>
          </a:p>
        </p:txBody>
      </p:sp>
      <p:sp>
        <p:nvSpPr>
          <p:cNvPr id="12" name="Rectangle 11"/>
          <p:cNvSpPr/>
          <p:nvPr/>
        </p:nvSpPr>
        <p:spPr>
          <a:xfrm>
            <a:off x="277944" y="5266196"/>
            <a:ext cx="7900416" cy="1200329"/>
          </a:xfrm>
          <a:prstGeom prst="rect">
            <a:avLst/>
          </a:prstGeom>
        </p:spPr>
        <p:txBody>
          <a:bodyPr wrap="square">
            <a:spAutoFit/>
          </a:bodyPr>
          <a:lstStyle/>
          <a:p>
            <a:r>
              <a:rPr lang="en-US" b="1" dirty="0"/>
              <a:t>AIM's role:</a:t>
            </a:r>
          </a:p>
          <a:p>
            <a:pPr marL="285750" indent="-285750">
              <a:buFont typeface="Arial" panose="020B0604020202020204" pitchFamily="34" charset="0"/>
              <a:buChar char="•"/>
            </a:pPr>
            <a:r>
              <a:rPr lang="en-US" dirty="0"/>
              <a:t>Design and realization of the detector arrays and Focal Plane Assembly</a:t>
            </a:r>
          </a:p>
          <a:p>
            <a:pPr marL="285750" indent="-285750">
              <a:buFont typeface="Arial" panose="020B0604020202020204" pitchFamily="34" charset="0"/>
              <a:buChar char="•"/>
            </a:pPr>
            <a:r>
              <a:rPr lang="en-US" dirty="0"/>
              <a:t>50 </a:t>
            </a:r>
            <a:r>
              <a:rPr lang="en-US" dirty="0" err="1"/>
              <a:t>mK</a:t>
            </a:r>
            <a:r>
              <a:rPr lang="en-US" dirty="0"/>
              <a:t> Cryocooler electronics &amp; calibration source</a:t>
            </a:r>
          </a:p>
          <a:p>
            <a:pPr marL="285750" indent="-285750">
              <a:buFont typeface="Arial" panose="020B0604020202020204" pitchFamily="34" charset="0"/>
              <a:buChar char="•"/>
            </a:pPr>
            <a:r>
              <a:rPr lang="en-US" dirty="0"/>
              <a:t>Instrument Project Management, PA, System Engineering</a:t>
            </a:r>
          </a:p>
        </p:txBody>
      </p:sp>
      <p:sp>
        <p:nvSpPr>
          <p:cNvPr id="16" name="ZoneTexte 15">
            <a:extLst>
              <a:ext uri="{FF2B5EF4-FFF2-40B4-BE49-F238E27FC236}">
                <a16:creationId xmlns:a16="http://schemas.microsoft.com/office/drawing/2014/main" id="{B028CEC6-A92C-7C4E-8140-37B639E5C3F4}"/>
              </a:ext>
            </a:extLst>
          </p:cNvPr>
          <p:cNvSpPr txBox="1"/>
          <p:nvPr/>
        </p:nvSpPr>
        <p:spPr>
          <a:xfrm>
            <a:off x="1102121" y="6424832"/>
            <a:ext cx="7786940" cy="369332"/>
          </a:xfrm>
          <a:prstGeom prst="rect">
            <a:avLst/>
          </a:prstGeom>
          <a:noFill/>
        </p:spPr>
        <p:txBody>
          <a:bodyPr wrap="none" rtlCol="0">
            <a:spAutoFit/>
          </a:bodyPr>
          <a:lstStyle/>
          <a:p>
            <a:r>
              <a:rPr lang="fr-FR" b="1" i="1" dirty="0">
                <a:solidFill>
                  <a:srgbClr val="0432FF"/>
                </a:solidFill>
              </a:rPr>
              <a:t>PI: Marc Sauvage,   </a:t>
            </a:r>
            <a:r>
              <a:rPr lang="fr-FR" b="1" i="1" dirty="0" err="1">
                <a:solidFill>
                  <a:srgbClr val="0432FF"/>
                </a:solidFill>
              </a:rPr>
              <a:t>Proj</a:t>
            </a:r>
            <a:r>
              <a:rPr lang="fr-FR" b="1" i="1" dirty="0">
                <a:solidFill>
                  <a:srgbClr val="0432FF"/>
                </a:solidFill>
              </a:rPr>
              <a:t>. Manager phase A: M. </a:t>
            </a:r>
            <a:r>
              <a:rPr lang="fr-FR" b="1" i="1" dirty="0" err="1">
                <a:solidFill>
                  <a:srgbClr val="0432FF"/>
                </a:solidFill>
              </a:rPr>
              <a:t>Berthé</a:t>
            </a:r>
            <a:r>
              <a:rPr lang="fr-FR" b="1" i="1" dirty="0">
                <a:solidFill>
                  <a:srgbClr val="0432FF"/>
                </a:solidFill>
              </a:rPr>
              <a:t>,   </a:t>
            </a:r>
            <a:r>
              <a:rPr lang="fr-FR" b="1" i="1" dirty="0" err="1">
                <a:solidFill>
                  <a:srgbClr val="0432FF"/>
                </a:solidFill>
              </a:rPr>
              <a:t>Syst.Eng</a:t>
            </a:r>
            <a:r>
              <a:rPr lang="fr-FR" b="1" i="1" dirty="0">
                <a:solidFill>
                  <a:srgbClr val="0432FF"/>
                </a:solidFill>
              </a:rPr>
              <a:t>.: J. Martignac </a:t>
            </a:r>
          </a:p>
        </p:txBody>
      </p:sp>
      <p:sp>
        <p:nvSpPr>
          <p:cNvPr id="17" name="ZoneTexte 16">
            <a:extLst>
              <a:ext uri="{FF2B5EF4-FFF2-40B4-BE49-F238E27FC236}">
                <a16:creationId xmlns:a16="http://schemas.microsoft.com/office/drawing/2014/main" id="{7E72E658-5FF3-0445-B573-C2F33A4941EB}"/>
              </a:ext>
            </a:extLst>
          </p:cNvPr>
          <p:cNvSpPr txBox="1"/>
          <p:nvPr/>
        </p:nvSpPr>
        <p:spPr>
          <a:xfrm>
            <a:off x="3150278" y="1038914"/>
            <a:ext cx="1743234" cy="400110"/>
          </a:xfrm>
          <a:prstGeom prst="rect">
            <a:avLst/>
          </a:prstGeom>
          <a:noFill/>
        </p:spPr>
        <p:txBody>
          <a:bodyPr wrap="none" rtlCol="0">
            <a:spAutoFit/>
          </a:bodyPr>
          <a:lstStyle/>
          <a:p>
            <a:r>
              <a:rPr lang="fr-FR" sz="2000" b="1">
                <a:solidFill>
                  <a:srgbClr val="0432FF"/>
                </a:solidFill>
              </a:rPr>
              <a:t>OPEN FACILITY</a:t>
            </a:r>
            <a:endParaRPr lang="fr-FR" sz="2000" b="1" dirty="0">
              <a:solidFill>
                <a:srgbClr val="0432FF"/>
              </a:solidFill>
            </a:endParaRPr>
          </a:p>
        </p:txBody>
      </p:sp>
    </p:spTree>
    <p:extLst>
      <p:ext uri="{BB962C8B-B14F-4D97-AF65-F5344CB8AC3E}">
        <p14:creationId xmlns:p14="http://schemas.microsoft.com/office/powerpoint/2010/main" val="38542131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31800" y="1079500"/>
            <a:ext cx="8277225" cy="1979613"/>
            <a:chOff x="272" y="680"/>
            <a:chExt cx="5214" cy="1247"/>
          </a:xfrm>
        </p:grpSpPr>
        <p:sp>
          <p:nvSpPr>
            <p:cNvPr id="590851" name="Text Box 3"/>
            <p:cNvSpPr txBox="1">
              <a:spLocks noChangeArrowheads="1"/>
            </p:cNvSpPr>
            <p:nvPr/>
          </p:nvSpPr>
          <p:spPr bwMode="auto">
            <a:xfrm>
              <a:off x="272" y="680"/>
              <a:ext cx="5214" cy="227"/>
            </a:xfrm>
            <a:prstGeom prst="rect">
              <a:avLst/>
            </a:prstGeom>
            <a:noFill/>
            <a:ln>
              <a:noFill/>
            </a:ln>
            <a:effectLst/>
            <a:extLst/>
          </p:spPr>
          <p:txBody>
            <a:bodyPr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Wavelength (m)</a:t>
              </a:r>
            </a:p>
          </p:txBody>
        </p:sp>
        <p:sp>
          <p:nvSpPr>
            <p:cNvPr id="47160" name="Rectangle 4"/>
            <p:cNvSpPr>
              <a:spLocks noChangeArrowheads="1"/>
            </p:cNvSpPr>
            <p:nvPr/>
          </p:nvSpPr>
          <p:spPr bwMode="auto">
            <a:xfrm>
              <a:off x="4352" y="1224"/>
              <a:ext cx="1020" cy="22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fr-FR" smtClean="0">
                <a:solidFill>
                  <a:srgbClr val="000000"/>
                </a:solidFill>
              </a:endParaRPr>
            </a:p>
          </p:txBody>
        </p:sp>
        <p:sp>
          <p:nvSpPr>
            <p:cNvPr id="47161" name="Rectangle 5"/>
            <p:cNvSpPr>
              <a:spLocks noChangeArrowheads="1"/>
            </p:cNvSpPr>
            <p:nvPr/>
          </p:nvSpPr>
          <p:spPr bwMode="auto">
            <a:xfrm>
              <a:off x="3638" y="1224"/>
              <a:ext cx="714" cy="22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fr-FR" smtClean="0">
                <a:solidFill>
                  <a:srgbClr val="000000"/>
                </a:solidFill>
              </a:endParaRPr>
            </a:p>
          </p:txBody>
        </p:sp>
        <p:sp>
          <p:nvSpPr>
            <p:cNvPr id="47162" name="Rectangle 6"/>
            <p:cNvSpPr>
              <a:spLocks noChangeArrowheads="1"/>
            </p:cNvSpPr>
            <p:nvPr/>
          </p:nvSpPr>
          <p:spPr bwMode="auto">
            <a:xfrm>
              <a:off x="3581" y="1224"/>
              <a:ext cx="57" cy="2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fr-FR" smtClean="0">
                <a:solidFill>
                  <a:srgbClr val="000000"/>
                </a:solidFill>
              </a:endParaRPr>
            </a:p>
          </p:txBody>
        </p:sp>
        <p:sp>
          <p:nvSpPr>
            <p:cNvPr id="47163" name="Rectangle 7"/>
            <p:cNvSpPr>
              <a:spLocks noChangeArrowheads="1"/>
            </p:cNvSpPr>
            <p:nvPr/>
          </p:nvSpPr>
          <p:spPr bwMode="auto">
            <a:xfrm>
              <a:off x="3219" y="1224"/>
              <a:ext cx="363" cy="227"/>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fr-FR" smtClean="0">
                <a:solidFill>
                  <a:srgbClr val="000000"/>
                </a:solidFill>
              </a:endParaRPr>
            </a:p>
          </p:txBody>
        </p:sp>
        <p:sp>
          <p:nvSpPr>
            <p:cNvPr id="47164" name="Rectangle 8"/>
            <p:cNvSpPr>
              <a:spLocks noChangeArrowheads="1"/>
            </p:cNvSpPr>
            <p:nvPr/>
          </p:nvSpPr>
          <p:spPr bwMode="auto">
            <a:xfrm>
              <a:off x="2677" y="1224"/>
              <a:ext cx="542" cy="227"/>
            </a:xfrm>
            <a:prstGeom prst="rect">
              <a:avLst/>
            </a:prstGeom>
            <a:solidFill>
              <a:srgbClr val="66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fr-FR" smtClean="0">
                <a:solidFill>
                  <a:srgbClr val="000000"/>
                </a:solidFill>
              </a:endParaRPr>
            </a:p>
          </p:txBody>
        </p:sp>
        <p:sp>
          <p:nvSpPr>
            <p:cNvPr id="47165" name="Rectangle 9"/>
            <p:cNvSpPr>
              <a:spLocks noChangeArrowheads="1"/>
            </p:cNvSpPr>
            <p:nvPr/>
          </p:nvSpPr>
          <p:spPr bwMode="auto">
            <a:xfrm>
              <a:off x="385" y="1224"/>
              <a:ext cx="2292" cy="22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fr-FR" smtClean="0">
                <a:solidFill>
                  <a:srgbClr val="000000"/>
                </a:solidFill>
              </a:endParaRPr>
            </a:p>
          </p:txBody>
        </p:sp>
        <p:sp>
          <p:nvSpPr>
            <p:cNvPr id="47166" name="Text Box 10"/>
            <p:cNvSpPr txBox="1">
              <a:spLocks noChangeArrowheads="1"/>
            </p:cNvSpPr>
            <p:nvPr/>
          </p:nvSpPr>
          <p:spPr bwMode="auto">
            <a:xfrm>
              <a:off x="4409" y="906"/>
              <a:ext cx="3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fontAlgn="base">
                <a:spcBef>
                  <a:spcPct val="0"/>
                </a:spcBef>
                <a:spcAft>
                  <a:spcPct val="0"/>
                </a:spcAft>
              </a:pPr>
              <a:r>
                <a:rPr lang="en-US" sz="2000" smtClean="0">
                  <a:solidFill>
                    <a:srgbClr val="CCFFFF"/>
                  </a:solidFill>
                </a:rPr>
                <a:t>10</a:t>
              </a:r>
              <a:r>
                <a:rPr lang="en-US" sz="2000" baseline="30000" smtClean="0">
                  <a:solidFill>
                    <a:srgbClr val="CCFFFF"/>
                  </a:solidFill>
                </a:rPr>
                <a:t>-2</a:t>
              </a:r>
              <a:endParaRPr lang="en-US" sz="2000" smtClean="0">
                <a:solidFill>
                  <a:srgbClr val="CCFFFF"/>
                </a:solidFill>
              </a:endParaRPr>
            </a:p>
          </p:txBody>
        </p:sp>
        <p:sp>
          <p:nvSpPr>
            <p:cNvPr id="47167" name="Text Box 11"/>
            <p:cNvSpPr txBox="1">
              <a:spLocks noChangeArrowheads="1"/>
            </p:cNvSpPr>
            <p:nvPr/>
          </p:nvSpPr>
          <p:spPr bwMode="auto">
            <a:xfrm>
              <a:off x="3729" y="906"/>
              <a:ext cx="3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fontAlgn="base">
                <a:spcBef>
                  <a:spcPct val="0"/>
                </a:spcBef>
                <a:spcAft>
                  <a:spcPct val="0"/>
                </a:spcAft>
              </a:pPr>
              <a:r>
                <a:rPr lang="en-US" sz="2000" smtClean="0">
                  <a:solidFill>
                    <a:srgbClr val="CCFFFF"/>
                  </a:solidFill>
                </a:rPr>
                <a:t>10</a:t>
              </a:r>
              <a:r>
                <a:rPr lang="en-US" sz="2000" baseline="30000" smtClean="0">
                  <a:solidFill>
                    <a:srgbClr val="CCFFFF"/>
                  </a:solidFill>
                </a:rPr>
                <a:t>-5</a:t>
              </a:r>
              <a:endParaRPr lang="en-US" sz="2000" smtClean="0">
                <a:solidFill>
                  <a:srgbClr val="CCFFFF"/>
                </a:solidFill>
              </a:endParaRPr>
            </a:p>
          </p:txBody>
        </p:sp>
        <p:sp>
          <p:nvSpPr>
            <p:cNvPr id="47168" name="Text Box 12"/>
            <p:cNvSpPr txBox="1">
              <a:spLocks noChangeArrowheads="1"/>
            </p:cNvSpPr>
            <p:nvPr/>
          </p:nvSpPr>
          <p:spPr bwMode="auto">
            <a:xfrm>
              <a:off x="3049" y="906"/>
              <a:ext cx="3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fontAlgn="base">
                <a:spcBef>
                  <a:spcPct val="0"/>
                </a:spcBef>
                <a:spcAft>
                  <a:spcPct val="0"/>
                </a:spcAft>
              </a:pPr>
              <a:r>
                <a:rPr lang="en-US" sz="2000" smtClean="0">
                  <a:solidFill>
                    <a:srgbClr val="CCFFFF"/>
                  </a:solidFill>
                </a:rPr>
                <a:t>10</a:t>
              </a:r>
              <a:r>
                <a:rPr lang="en-US" sz="2000" baseline="30000" smtClean="0">
                  <a:solidFill>
                    <a:srgbClr val="CCFFFF"/>
                  </a:solidFill>
                </a:rPr>
                <a:t>-8</a:t>
              </a:r>
              <a:endParaRPr lang="en-US" sz="2000" smtClean="0">
                <a:solidFill>
                  <a:srgbClr val="CCFFFF"/>
                </a:solidFill>
              </a:endParaRPr>
            </a:p>
          </p:txBody>
        </p:sp>
        <p:sp>
          <p:nvSpPr>
            <p:cNvPr id="47169" name="Text Box 13"/>
            <p:cNvSpPr txBox="1">
              <a:spLocks noChangeArrowheads="1"/>
            </p:cNvSpPr>
            <p:nvPr/>
          </p:nvSpPr>
          <p:spPr bwMode="auto">
            <a:xfrm>
              <a:off x="2369" y="906"/>
              <a:ext cx="3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fontAlgn="base">
                <a:spcBef>
                  <a:spcPct val="0"/>
                </a:spcBef>
                <a:spcAft>
                  <a:spcPct val="0"/>
                </a:spcAft>
              </a:pPr>
              <a:r>
                <a:rPr lang="en-US" sz="2000" smtClean="0">
                  <a:solidFill>
                    <a:srgbClr val="CCFFFF"/>
                  </a:solidFill>
                </a:rPr>
                <a:t>10</a:t>
              </a:r>
              <a:r>
                <a:rPr lang="en-US" sz="2000" baseline="30000" smtClean="0">
                  <a:solidFill>
                    <a:srgbClr val="CCFFFF"/>
                  </a:solidFill>
                </a:rPr>
                <a:t>-11</a:t>
              </a:r>
              <a:endParaRPr lang="en-US" sz="2000" smtClean="0">
                <a:solidFill>
                  <a:srgbClr val="CCFFFF"/>
                </a:solidFill>
              </a:endParaRPr>
            </a:p>
          </p:txBody>
        </p:sp>
        <p:sp>
          <p:nvSpPr>
            <p:cNvPr id="47170" name="Text Box 14"/>
            <p:cNvSpPr txBox="1">
              <a:spLocks noChangeArrowheads="1"/>
            </p:cNvSpPr>
            <p:nvPr/>
          </p:nvSpPr>
          <p:spPr bwMode="auto">
            <a:xfrm>
              <a:off x="1688" y="906"/>
              <a:ext cx="3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fontAlgn="base">
                <a:spcBef>
                  <a:spcPct val="0"/>
                </a:spcBef>
                <a:spcAft>
                  <a:spcPct val="0"/>
                </a:spcAft>
              </a:pPr>
              <a:r>
                <a:rPr lang="en-US" sz="2000" smtClean="0">
                  <a:solidFill>
                    <a:srgbClr val="CCFFFF"/>
                  </a:solidFill>
                </a:rPr>
                <a:t>10</a:t>
              </a:r>
              <a:r>
                <a:rPr lang="en-US" sz="2000" baseline="30000" smtClean="0">
                  <a:solidFill>
                    <a:srgbClr val="CCFFFF"/>
                  </a:solidFill>
                </a:rPr>
                <a:t>-14</a:t>
              </a:r>
              <a:endParaRPr lang="en-US" sz="2000" smtClean="0">
                <a:solidFill>
                  <a:srgbClr val="CCFFFF"/>
                </a:solidFill>
              </a:endParaRPr>
            </a:p>
          </p:txBody>
        </p:sp>
        <p:sp>
          <p:nvSpPr>
            <p:cNvPr id="47171" name="Text Box 15"/>
            <p:cNvSpPr txBox="1">
              <a:spLocks noChangeArrowheads="1"/>
            </p:cNvSpPr>
            <p:nvPr/>
          </p:nvSpPr>
          <p:spPr bwMode="auto">
            <a:xfrm>
              <a:off x="1008" y="906"/>
              <a:ext cx="3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fontAlgn="base">
                <a:spcBef>
                  <a:spcPct val="0"/>
                </a:spcBef>
                <a:spcAft>
                  <a:spcPct val="0"/>
                </a:spcAft>
              </a:pPr>
              <a:r>
                <a:rPr lang="en-US" sz="2000" smtClean="0">
                  <a:solidFill>
                    <a:srgbClr val="CCFFFF"/>
                  </a:solidFill>
                </a:rPr>
                <a:t>10</a:t>
              </a:r>
              <a:r>
                <a:rPr lang="en-US" sz="2000" baseline="30000" smtClean="0">
                  <a:solidFill>
                    <a:srgbClr val="CCFFFF"/>
                  </a:solidFill>
                </a:rPr>
                <a:t>-17</a:t>
              </a:r>
              <a:endParaRPr lang="en-US" sz="2000" smtClean="0">
                <a:solidFill>
                  <a:srgbClr val="CCFFFF"/>
                </a:solidFill>
              </a:endParaRPr>
            </a:p>
          </p:txBody>
        </p:sp>
        <p:sp>
          <p:nvSpPr>
            <p:cNvPr id="47172" name="Text Box 16"/>
            <p:cNvSpPr txBox="1">
              <a:spLocks noChangeArrowheads="1"/>
            </p:cNvSpPr>
            <p:nvPr/>
          </p:nvSpPr>
          <p:spPr bwMode="auto">
            <a:xfrm>
              <a:off x="328" y="906"/>
              <a:ext cx="3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fontAlgn="base">
                <a:spcBef>
                  <a:spcPct val="0"/>
                </a:spcBef>
                <a:spcAft>
                  <a:spcPct val="0"/>
                </a:spcAft>
              </a:pPr>
              <a:r>
                <a:rPr lang="en-US" sz="2000" smtClean="0">
                  <a:solidFill>
                    <a:srgbClr val="CCFFFF"/>
                  </a:solidFill>
                </a:rPr>
                <a:t>10</a:t>
              </a:r>
              <a:r>
                <a:rPr lang="en-US" sz="2000" baseline="30000" smtClean="0">
                  <a:solidFill>
                    <a:srgbClr val="CCFFFF"/>
                  </a:solidFill>
                </a:rPr>
                <a:t>-20</a:t>
              </a:r>
              <a:endParaRPr lang="en-US" sz="2000" smtClean="0">
                <a:solidFill>
                  <a:srgbClr val="CCFFFF"/>
                </a:solidFill>
              </a:endParaRPr>
            </a:p>
          </p:txBody>
        </p:sp>
        <p:sp>
          <p:nvSpPr>
            <p:cNvPr id="47173" name="Text Box 17"/>
            <p:cNvSpPr txBox="1">
              <a:spLocks noChangeArrowheads="1"/>
            </p:cNvSpPr>
            <p:nvPr/>
          </p:nvSpPr>
          <p:spPr bwMode="auto">
            <a:xfrm>
              <a:off x="5089" y="906"/>
              <a:ext cx="3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fontAlgn="base">
                <a:spcBef>
                  <a:spcPct val="0"/>
                </a:spcBef>
                <a:spcAft>
                  <a:spcPct val="0"/>
                </a:spcAft>
              </a:pPr>
              <a:r>
                <a:rPr lang="en-US" sz="2000" smtClean="0">
                  <a:solidFill>
                    <a:srgbClr val="CCFFFF"/>
                  </a:solidFill>
                </a:rPr>
                <a:t>10</a:t>
              </a:r>
            </a:p>
          </p:txBody>
        </p:sp>
        <p:sp>
          <p:nvSpPr>
            <p:cNvPr id="47174" name="Line 18"/>
            <p:cNvSpPr>
              <a:spLocks noChangeShapeType="1"/>
            </p:cNvSpPr>
            <p:nvPr/>
          </p:nvSpPr>
          <p:spPr bwMode="auto">
            <a:xfrm>
              <a:off x="386" y="1223"/>
              <a:ext cx="4987" cy="0"/>
            </a:xfrm>
            <a:prstGeom prst="line">
              <a:avLst/>
            </a:prstGeom>
            <a:noFill/>
            <a:ln w="25400">
              <a:solidFill>
                <a:srgbClr val="CCFFFF"/>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75" name="Line 19"/>
            <p:cNvSpPr>
              <a:spLocks noChangeShapeType="1"/>
            </p:cNvSpPr>
            <p:nvPr/>
          </p:nvSpPr>
          <p:spPr bwMode="auto">
            <a:xfrm>
              <a:off x="386" y="1450"/>
              <a:ext cx="4987" cy="0"/>
            </a:xfrm>
            <a:prstGeom prst="line">
              <a:avLst/>
            </a:prstGeom>
            <a:noFill/>
            <a:ln w="25400">
              <a:solidFill>
                <a:srgbClr val="CCFFFF"/>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76" name="Line 20"/>
            <p:cNvSpPr>
              <a:spLocks noChangeShapeType="1"/>
            </p:cNvSpPr>
            <p:nvPr/>
          </p:nvSpPr>
          <p:spPr bwMode="auto">
            <a:xfrm>
              <a:off x="498" y="1129"/>
              <a:ext cx="0" cy="321"/>
            </a:xfrm>
            <a:prstGeom prst="line">
              <a:avLst/>
            </a:prstGeom>
            <a:noFill/>
            <a:ln w="25400">
              <a:solidFill>
                <a:srgbClr val="CCFFFF"/>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77" name="Line 21"/>
            <p:cNvSpPr>
              <a:spLocks noChangeShapeType="1"/>
            </p:cNvSpPr>
            <p:nvPr/>
          </p:nvSpPr>
          <p:spPr bwMode="auto">
            <a:xfrm>
              <a:off x="5259" y="1129"/>
              <a:ext cx="0" cy="321"/>
            </a:xfrm>
            <a:prstGeom prst="line">
              <a:avLst/>
            </a:prstGeom>
            <a:noFill/>
            <a:ln w="25400">
              <a:solidFill>
                <a:srgbClr val="CCFFFF"/>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78" name="Line 22"/>
            <p:cNvSpPr>
              <a:spLocks noChangeShapeType="1"/>
            </p:cNvSpPr>
            <p:nvPr/>
          </p:nvSpPr>
          <p:spPr bwMode="auto">
            <a:xfrm>
              <a:off x="1178" y="1129"/>
              <a:ext cx="0" cy="321"/>
            </a:xfrm>
            <a:prstGeom prst="line">
              <a:avLst/>
            </a:prstGeom>
            <a:noFill/>
            <a:ln w="25400">
              <a:solidFill>
                <a:srgbClr val="CCFFFF"/>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79" name="Line 23"/>
            <p:cNvSpPr>
              <a:spLocks noChangeShapeType="1"/>
            </p:cNvSpPr>
            <p:nvPr/>
          </p:nvSpPr>
          <p:spPr bwMode="auto">
            <a:xfrm>
              <a:off x="1858" y="1129"/>
              <a:ext cx="0" cy="321"/>
            </a:xfrm>
            <a:prstGeom prst="line">
              <a:avLst/>
            </a:prstGeom>
            <a:noFill/>
            <a:ln w="25400">
              <a:solidFill>
                <a:srgbClr val="CCFFFF"/>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80" name="Line 24"/>
            <p:cNvSpPr>
              <a:spLocks noChangeShapeType="1"/>
            </p:cNvSpPr>
            <p:nvPr/>
          </p:nvSpPr>
          <p:spPr bwMode="auto">
            <a:xfrm>
              <a:off x="2539" y="1129"/>
              <a:ext cx="0" cy="321"/>
            </a:xfrm>
            <a:prstGeom prst="line">
              <a:avLst/>
            </a:prstGeom>
            <a:noFill/>
            <a:ln w="25400">
              <a:solidFill>
                <a:srgbClr val="CCFFFF"/>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81" name="Line 25"/>
            <p:cNvSpPr>
              <a:spLocks noChangeShapeType="1"/>
            </p:cNvSpPr>
            <p:nvPr/>
          </p:nvSpPr>
          <p:spPr bwMode="auto">
            <a:xfrm>
              <a:off x="3219" y="1129"/>
              <a:ext cx="0" cy="321"/>
            </a:xfrm>
            <a:prstGeom prst="line">
              <a:avLst/>
            </a:prstGeom>
            <a:noFill/>
            <a:ln w="25400">
              <a:solidFill>
                <a:srgbClr val="CCFFFF"/>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82" name="Line 26"/>
            <p:cNvSpPr>
              <a:spLocks noChangeShapeType="1"/>
            </p:cNvSpPr>
            <p:nvPr/>
          </p:nvSpPr>
          <p:spPr bwMode="auto">
            <a:xfrm>
              <a:off x="3899" y="1129"/>
              <a:ext cx="0" cy="321"/>
            </a:xfrm>
            <a:prstGeom prst="line">
              <a:avLst/>
            </a:prstGeom>
            <a:noFill/>
            <a:ln w="25400">
              <a:solidFill>
                <a:srgbClr val="CCFFFF"/>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83" name="Line 27"/>
            <p:cNvSpPr>
              <a:spLocks noChangeShapeType="1"/>
            </p:cNvSpPr>
            <p:nvPr/>
          </p:nvSpPr>
          <p:spPr bwMode="auto">
            <a:xfrm>
              <a:off x="4579" y="1129"/>
              <a:ext cx="0" cy="321"/>
            </a:xfrm>
            <a:prstGeom prst="line">
              <a:avLst/>
            </a:prstGeom>
            <a:noFill/>
            <a:ln w="25400">
              <a:solidFill>
                <a:srgbClr val="CCFFFF"/>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590876" name="Text Box 28"/>
            <p:cNvSpPr txBox="1">
              <a:spLocks noChangeArrowheads="1"/>
            </p:cNvSpPr>
            <p:nvPr/>
          </p:nvSpPr>
          <p:spPr bwMode="auto">
            <a:xfrm>
              <a:off x="4352" y="1473"/>
              <a:ext cx="1020" cy="227"/>
            </a:xfrm>
            <a:prstGeom prst="rect">
              <a:avLst/>
            </a:prstGeom>
            <a:noFill/>
            <a:ln>
              <a:noFill/>
            </a:ln>
            <a:extLst/>
          </p:spPr>
          <p:txBody>
            <a:bodyPr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Radio</a:t>
              </a:r>
            </a:p>
          </p:txBody>
        </p:sp>
        <p:sp>
          <p:nvSpPr>
            <p:cNvPr id="590877" name="Text Box 29"/>
            <p:cNvSpPr txBox="1">
              <a:spLocks noChangeArrowheads="1"/>
            </p:cNvSpPr>
            <p:nvPr/>
          </p:nvSpPr>
          <p:spPr bwMode="auto">
            <a:xfrm>
              <a:off x="3638" y="1473"/>
              <a:ext cx="714" cy="227"/>
            </a:xfrm>
            <a:prstGeom prst="rect">
              <a:avLst/>
            </a:prstGeom>
            <a:noFill/>
            <a:ln>
              <a:noFill/>
            </a:ln>
            <a:extLst/>
          </p:spPr>
          <p:txBody>
            <a:bodyPr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IR</a:t>
              </a:r>
            </a:p>
          </p:txBody>
        </p:sp>
        <p:sp>
          <p:nvSpPr>
            <p:cNvPr id="590878" name="Text Box 30"/>
            <p:cNvSpPr txBox="1">
              <a:spLocks noChangeArrowheads="1"/>
            </p:cNvSpPr>
            <p:nvPr/>
          </p:nvSpPr>
          <p:spPr bwMode="auto">
            <a:xfrm>
              <a:off x="3219" y="1473"/>
              <a:ext cx="363" cy="227"/>
            </a:xfrm>
            <a:prstGeom prst="rect">
              <a:avLst/>
            </a:prstGeom>
            <a:noFill/>
            <a:ln>
              <a:noFill/>
            </a:ln>
            <a:extLst/>
          </p:spPr>
          <p:txBody>
            <a:bodyPr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UV</a:t>
              </a:r>
            </a:p>
          </p:txBody>
        </p:sp>
        <p:sp>
          <p:nvSpPr>
            <p:cNvPr id="590879" name="Text Box 31"/>
            <p:cNvSpPr txBox="1">
              <a:spLocks noChangeArrowheads="1"/>
            </p:cNvSpPr>
            <p:nvPr/>
          </p:nvSpPr>
          <p:spPr bwMode="auto">
            <a:xfrm>
              <a:off x="2677" y="1473"/>
              <a:ext cx="542" cy="227"/>
            </a:xfrm>
            <a:prstGeom prst="rect">
              <a:avLst/>
            </a:prstGeom>
            <a:noFill/>
            <a:ln>
              <a:noFill/>
            </a:ln>
            <a:extLst/>
          </p:spPr>
          <p:txBody>
            <a:bodyPr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X</a:t>
              </a:r>
            </a:p>
          </p:txBody>
        </p:sp>
        <p:sp>
          <p:nvSpPr>
            <p:cNvPr id="590880" name="Text Box 32"/>
            <p:cNvSpPr txBox="1">
              <a:spLocks noChangeArrowheads="1"/>
            </p:cNvSpPr>
            <p:nvPr/>
          </p:nvSpPr>
          <p:spPr bwMode="auto">
            <a:xfrm>
              <a:off x="385" y="1473"/>
              <a:ext cx="2292" cy="227"/>
            </a:xfrm>
            <a:prstGeom prst="rect">
              <a:avLst/>
            </a:prstGeom>
            <a:noFill/>
            <a:ln>
              <a:noFill/>
            </a:ln>
            <a:extLst/>
          </p:spPr>
          <p:txBody>
            <a:bodyPr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Gamma rays </a:t>
              </a:r>
            </a:p>
          </p:txBody>
        </p:sp>
        <p:grpSp>
          <p:nvGrpSpPr>
            <p:cNvPr id="47189" name="Group 33"/>
            <p:cNvGrpSpPr>
              <a:grpSpLocks/>
            </p:cNvGrpSpPr>
            <p:nvPr/>
          </p:nvGrpSpPr>
          <p:grpSpPr bwMode="auto">
            <a:xfrm>
              <a:off x="3359" y="1473"/>
              <a:ext cx="499" cy="454"/>
              <a:chOff x="3359" y="1473"/>
              <a:chExt cx="499" cy="454"/>
            </a:xfrm>
          </p:grpSpPr>
          <p:sp>
            <p:nvSpPr>
              <p:cNvPr id="590882" name="Text Box 34"/>
              <p:cNvSpPr txBox="1">
                <a:spLocks noChangeArrowheads="1"/>
              </p:cNvSpPr>
              <p:nvPr/>
            </p:nvSpPr>
            <p:spPr bwMode="auto">
              <a:xfrm>
                <a:off x="3359" y="1700"/>
                <a:ext cx="499" cy="227"/>
              </a:xfrm>
              <a:prstGeom prst="rect">
                <a:avLst/>
              </a:prstGeom>
              <a:noFill/>
              <a:ln>
                <a:noFill/>
              </a:ln>
              <a:extLst/>
            </p:spPr>
            <p:txBody>
              <a:bodyPr lIns="0" tIns="0" rIns="0" bIns="0" anchor="ctr"/>
              <a:lstStyle/>
              <a:p>
                <a:pPr algn="ctr" defTabSz="914400" eaLnBrk="0" fontAlgn="base" hangingPunct="0">
                  <a:spcBef>
                    <a:spcPct val="0"/>
                  </a:spcBef>
                  <a:spcAft>
                    <a:spcPct val="0"/>
                  </a:spcAft>
                  <a:defRPr/>
                </a:pPr>
                <a:r>
                  <a:rPr lang="en-US" sz="2000">
                    <a:solidFill>
                      <a:srgbClr val="FFFF00"/>
                    </a:solidFill>
                    <a:effectLst>
                      <a:outerShdw blurRad="38100" dist="38100" dir="2700000" algn="tl">
                        <a:srgbClr val="000000"/>
                      </a:outerShdw>
                    </a:effectLst>
                  </a:rPr>
                  <a:t>Visible</a:t>
                </a:r>
              </a:p>
            </p:txBody>
          </p:sp>
          <p:sp>
            <p:nvSpPr>
              <p:cNvPr id="47191" name="Line 35"/>
              <p:cNvSpPr>
                <a:spLocks noChangeShapeType="1"/>
              </p:cNvSpPr>
              <p:nvPr/>
            </p:nvSpPr>
            <p:spPr bwMode="auto">
              <a:xfrm flipH="1">
                <a:off x="3611" y="1473"/>
                <a:ext cx="0" cy="227"/>
              </a:xfrm>
              <a:prstGeom prst="line">
                <a:avLst/>
              </a:prstGeom>
              <a:noFill/>
              <a:ln w="254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fr-FR" smtClean="0">
                  <a:solidFill>
                    <a:srgbClr val="000000"/>
                  </a:solidFill>
                </a:endParaRPr>
              </a:p>
            </p:txBody>
          </p:sp>
        </p:grpSp>
      </p:grpSp>
      <p:sp>
        <p:nvSpPr>
          <p:cNvPr id="590884" name="Text Box 36"/>
          <p:cNvSpPr txBox="1">
            <a:spLocks noChangeArrowheads="1"/>
          </p:cNvSpPr>
          <p:nvPr/>
        </p:nvSpPr>
        <p:spPr bwMode="auto">
          <a:xfrm>
            <a:off x="431800" y="358775"/>
            <a:ext cx="8277225" cy="431800"/>
          </a:xfrm>
          <a:prstGeom prst="rect">
            <a:avLst/>
          </a:prstGeom>
          <a:noFill/>
          <a:ln>
            <a:noFill/>
          </a:ln>
          <a:effectLst/>
          <a:extLst/>
        </p:spPr>
        <p:txBody>
          <a:bodyPr lIns="0" tIns="0" rIns="0" bIns="0" anchor="ctr"/>
          <a:lstStyle/>
          <a:p>
            <a:pPr algn="ctr" defTabSz="914400" eaLnBrk="0" fontAlgn="base" hangingPunct="0">
              <a:spcBef>
                <a:spcPct val="0"/>
              </a:spcBef>
              <a:spcAft>
                <a:spcPct val="0"/>
              </a:spcAft>
              <a:defRPr/>
            </a:pPr>
            <a:r>
              <a:rPr lang="en-US" sz="3200">
                <a:solidFill>
                  <a:srgbClr val="FFCC00"/>
                </a:solidFill>
                <a:effectLst>
                  <a:outerShdw blurRad="38100" dist="38100" dir="2700000" algn="tl">
                    <a:srgbClr val="000000"/>
                  </a:outerShdw>
                </a:effectLst>
              </a:rPr>
              <a:t>Electromagnetic radiations from the cosmos</a:t>
            </a:r>
          </a:p>
        </p:txBody>
      </p:sp>
      <p:grpSp>
        <p:nvGrpSpPr>
          <p:cNvPr id="4" name="Group 37"/>
          <p:cNvGrpSpPr>
            <a:grpSpLocks/>
          </p:cNvGrpSpPr>
          <p:nvPr/>
        </p:nvGrpSpPr>
        <p:grpSpPr bwMode="auto">
          <a:xfrm>
            <a:off x="3309938" y="3417888"/>
            <a:ext cx="5256212" cy="1403350"/>
            <a:chOff x="2085" y="2153"/>
            <a:chExt cx="3311" cy="884"/>
          </a:xfrm>
        </p:grpSpPr>
        <p:sp>
          <p:nvSpPr>
            <p:cNvPr id="47147" name="AutoShape 38"/>
            <p:cNvSpPr>
              <a:spLocks noChangeArrowheads="1"/>
            </p:cNvSpPr>
            <p:nvPr/>
          </p:nvSpPr>
          <p:spPr bwMode="auto">
            <a:xfrm>
              <a:off x="2085" y="2697"/>
              <a:ext cx="3060" cy="227"/>
            </a:xfrm>
            <a:prstGeom prst="roundRect">
              <a:avLst>
                <a:gd name="adj" fmla="val 50000"/>
              </a:avLst>
            </a:prstGeom>
            <a:solidFill>
              <a:schemeClr val="bg1"/>
            </a:solidFill>
            <a:ln w="25400">
              <a:solidFill>
                <a:schemeClr val="tx1"/>
              </a:solidFill>
              <a:round/>
              <a:headEnd/>
              <a:tailEnd/>
            </a:ln>
          </p:spPr>
          <p:txBody>
            <a:bodyPr wrap="none" anchor="ctr"/>
            <a:lstStyle/>
            <a:p>
              <a:pPr algn="ctr" defTabSz="914400" fontAlgn="base">
                <a:spcBef>
                  <a:spcPct val="0"/>
                </a:spcBef>
                <a:spcAft>
                  <a:spcPct val="0"/>
                </a:spcAft>
              </a:pPr>
              <a:endParaRPr lang="fr-FR" smtClean="0">
                <a:solidFill>
                  <a:srgbClr val="000000"/>
                </a:solidFill>
              </a:endParaRPr>
            </a:p>
          </p:txBody>
        </p:sp>
        <p:sp>
          <p:nvSpPr>
            <p:cNvPr id="47148" name="Oval 39"/>
            <p:cNvSpPr>
              <a:spLocks noChangeArrowheads="1"/>
            </p:cNvSpPr>
            <p:nvPr/>
          </p:nvSpPr>
          <p:spPr bwMode="auto">
            <a:xfrm>
              <a:off x="4943" y="2584"/>
              <a:ext cx="453" cy="453"/>
            </a:xfrm>
            <a:prstGeom prst="ellipse">
              <a:avLst/>
            </a:prstGeom>
            <a:solidFill>
              <a:srgbClr val="FF0000"/>
            </a:solidFill>
            <a:ln w="25400">
              <a:solidFill>
                <a:schemeClr val="tx1"/>
              </a:solidFill>
              <a:round/>
              <a:headEnd/>
              <a:tailEnd/>
            </a:ln>
          </p:spPr>
          <p:txBody>
            <a:bodyPr wrap="none" anchor="ctr"/>
            <a:lstStyle/>
            <a:p>
              <a:pPr algn="ctr" defTabSz="914400" fontAlgn="base">
                <a:spcBef>
                  <a:spcPct val="0"/>
                </a:spcBef>
                <a:spcAft>
                  <a:spcPct val="0"/>
                </a:spcAft>
              </a:pPr>
              <a:endParaRPr lang="fr-FR" smtClean="0">
                <a:solidFill>
                  <a:srgbClr val="000000"/>
                </a:solidFill>
              </a:endParaRPr>
            </a:p>
          </p:txBody>
        </p:sp>
        <p:sp>
          <p:nvSpPr>
            <p:cNvPr id="47149" name="Line 40"/>
            <p:cNvSpPr>
              <a:spLocks noChangeShapeType="1"/>
            </p:cNvSpPr>
            <p:nvPr/>
          </p:nvSpPr>
          <p:spPr bwMode="auto">
            <a:xfrm>
              <a:off x="2425" y="2607"/>
              <a:ext cx="0" cy="3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50" name="Line 41"/>
            <p:cNvSpPr>
              <a:spLocks noChangeShapeType="1"/>
            </p:cNvSpPr>
            <p:nvPr/>
          </p:nvSpPr>
          <p:spPr bwMode="auto">
            <a:xfrm>
              <a:off x="4465" y="2607"/>
              <a:ext cx="0" cy="3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51" name="Line 42"/>
            <p:cNvSpPr>
              <a:spLocks noChangeShapeType="1"/>
            </p:cNvSpPr>
            <p:nvPr/>
          </p:nvSpPr>
          <p:spPr bwMode="auto">
            <a:xfrm>
              <a:off x="3785" y="2607"/>
              <a:ext cx="0" cy="3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52" name="Line 43"/>
            <p:cNvSpPr>
              <a:spLocks noChangeShapeType="1"/>
            </p:cNvSpPr>
            <p:nvPr/>
          </p:nvSpPr>
          <p:spPr bwMode="auto">
            <a:xfrm>
              <a:off x="3105" y="2607"/>
              <a:ext cx="0" cy="3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fr-FR" smtClean="0">
                <a:solidFill>
                  <a:srgbClr val="000000"/>
                </a:solidFill>
              </a:endParaRPr>
            </a:p>
          </p:txBody>
        </p:sp>
        <p:sp>
          <p:nvSpPr>
            <p:cNvPr id="47153" name="AutoShape 44"/>
            <p:cNvSpPr>
              <a:spLocks noChangeArrowheads="1"/>
            </p:cNvSpPr>
            <p:nvPr/>
          </p:nvSpPr>
          <p:spPr bwMode="auto">
            <a:xfrm>
              <a:off x="4921" y="2787"/>
              <a:ext cx="46" cy="47"/>
            </a:xfrm>
            <a:prstGeom prst="roundRect">
              <a:avLst>
                <a:gd name="adj" fmla="val 166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lang="fr-FR" smtClean="0">
                <a:solidFill>
                  <a:srgbClr val="000000"/>
                </a:solidFill>
              </a:endParaRPr>
            </a:p>
          </p:txBody>
        </p:sp>
        <p:sp>
          <p:nvSpPr>
            <p:cNvPr id="590893" name="Text Box 45"/>
            <p:cNvSpPr txBox="1">
              <a:spLocks noChangeArrowheads="1"/>
            </p:cNvSpPr>
            <p:nvPr/>
          </p:nvSpPr>
          <p:spPr bwMode="auto">
            <a:xfrm>
              <a:off x="4295" y="2380"/>
              <a:ext cx="340" cy="227"/>
            </a:xfrm>
            <a:prstGeom prst="rect">
              <a:avLst/>
            </a:prstGeom>
            <a:noFill/>
            <a:ln>
              <a:noFill/>
            </a:ln>
            <a:effectLst/>
            <a:extLst/>
          </p:spPr>
          <p:txBody>
            <a:bodyPr wrap="none"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1</a:t>
              </a:r>
            </a:p>
          </p:txBody>
        </p:sp>
        <p:sp>
          <p:nvSpPr>
            <p:cNvPr id="590894" name="Text Box 46"/>
            <p:cNvSpPr txBox="1">
              <a:spLocks noChangeArrowheads="1"/>
            </p:cNvSpPr>
            <p:nvPr/>
          </p:nvSpPr>
          <p:spPr bwMode="auto">
            <a:xfrm>
              <a:off x="3559" y="2380"/>
              <a:ext cx="453" cy="227"/>
            </a:xfrm>
            <a:prstGeom prst="rect">
              <a:avLst/>
            </a:prstGeom>
            <a:noFill/>
            <a:ln>
              <a:noFill/>
            </a:ln>
            <a:effectLst/>
            <a:extLst/>
          </p:spPr>
          <p:txBody>
            <a:bodyPr wrap="none"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10</a:t>
              </a:r>
              <a:r>
                <a:rPr lang="en-US" sz="2000" baseline="30000">
                  <a:solidFill>
                    <a:srgbClr val="CCFFFF"/>
                  </a:solidFill>
                  <a:effectLst>
                    <a:outerShdw blurRad="38100" dist="38100" dir="2700000" algn="tl">
                      <a:srgbClr val="000000"/>
                    </a:outerShdw>
                  </a:effectLst>
                </a:rPr>
                <a:t>3</a:t>
              </a:r>
            </a:p>
          </p:txBody>
        </p:sp>
        <p:sp>
          <p:nvSpPr>
            <p:cNvPr id="590895" name="Text Box 47"/>
            <p:cNvSpPr txBox="1">
              <a:spLocks noChangeArrowheads="1"/>
            </p:cNvSpPr>
            <p:nvPr/>
          </p:nvSpPr>
          <p:spPr bwMode="auto">
            <a:xfrm>
              <a:off x="2799" y="2380"/>
              <a:ext cx="612" cy="227"/>
            </a:xfrm>
            <a:prstGeom prst="rect">
              <a:avLst/>
            </a:prstGeom>
            <a:noFill/>
            <a:ln>
              <a:noFill/>
            </a:ln>
            <a:effectLst/>
            <a:extLst/>
          </p:spPr>
          <p:txBody>
            <a:bodyPr wrap="none"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10</a:t>
              </a:r>
              <a:r>
                <a:rPr lang="en-US" sz="2000" baseline="30000">
                  <a:solidFill>
                    <a:srgbClr val="CCFFFF"/>
                  </a:solidFill>
                  <a:effectLst>
                    <a:outerShdw blurRad="38100" dist="38100" dir="2700000" algn="tl">
                      <a:srgbClr val="000000"/>
                    </a:outerShdw>
                  </a:effectLst>
                </a:rPr>
                <a:t>6</a:t>
              </a:r>
            </a:p>
          </p:txBody>
        </p:sp>
        <p:sp>
          <p:nvSpPr>
            <p:cNvPr id="590896" name="Text Box 48"/>
            <p:cNvSpPr txBox="1">
              <a:spLocks noChangeArrowheads="1"/>
            </p:cNvSpPr>
            <p:nvPr/>
          </p:nvSpPr>
          <p:spPr bwMode="auto">
            <a:xfrm>
              <a:off x="2085" y="2380"/>
              <a:ext cx="680" cy="227"/>
            </a:xfrm>
            <a:prstGeom prst="rect">
              <a:avLst/>
            </a:prstGeom>
            <a:noFill/>
            <a:ln>
              <a:noFill/>
            </a:ln>
            <a:effectLst/>
            <a:extLst/>
          </p:spPr>
          <p:txBody>
            <a:bodyPr wrap="none"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10</a:t>
              </a:r>
              <a:r>
                <a:rPr lang="en-US" sz="2000" baseline="30000">
                  <a:solidFill>
                    <a:srgbClr val="CCFFFF"/>
                  </a:solidFill>
                  <a:effectLst>
                    <a:outerShdw blurRad="38100" dist="38100" dir="2700000" algn="tl">
                      <a:srgbClr val="000000"/>
                    </a:outerShdw>
                  </a:effectLst>
                </a:rPr>
                <a:t>9</a:t>
              </a:r>
            </a:p>
          </p:txBody>
        </p:sp>
        <p:sp>
          <p:nvSpPr>
            <p:cNvPr id="590897" name="Text Box 49"/>
            <p:cNvSpPr txBox="1">
              <a:spLocks noChangeArrowheads="1"/>
            </p:cNvSpPr>
            <p:nvPr/>
          </p:nvSpPr>
          <p:spPr bwMode="auto">
            <a:xfrm>
              <a:off x="2085" y="2153"/>
              <a:ext cx="3060" cy="227"/>
            </a:xfrm>
            <a:prstGeom prst="rect">
              <a:avLst/>
            </a:prstGeom>
            <a:noFill/>
            <a:ln>
              <a:noFill/>
            </a:ln>
            <a:effectLst/>
            <a:extLst/>
          </p:spPr>
          <p:txBody>
            <a:bodyPr lIns="0" tIns="0" rIns="0" bIns="0" anchor="ctr"/>
            <a:lstStyle/>
            <a:p>
              <a:pPr algn="ctr" defTabSz="914400" eaLnBrk="0" fontAlgn="base" hangingPunct="0">
                <a:spcBef>
                  <a:spcPct val="0"/>
                </a:spcBef>
                <a:spcAft>
                  <a:spcPct val="0"/>
                </a:spcAft>
                <a:defRPr/>
              </a:pPr>
              <a:r>
                <a:rPr lang="en-US" sz="2000">
                  <a:solidFill>
                    <a:srgbClr val="CCFFFF"/>
                  </a:solidFill>
                  <a:effectLst>
                    <a:outerShdw blurRad="38100" dist="38100" dir="2700000" algn="tl">
                      <a:srgbClr val="000000"/>
                    </a:outerShdw>
                  </a:effectLst>
                </a:rPr>
                <a:t>Temperature (K)</a:t>
              </a:r>
            </a:p>
          </p:txBody>
        </p:sp>
      </p:grpSp>
      <p:sp>
        <p:nvSpPr>
          <p:cNvPr id="590898" name="AutoShape 50"/>
          <p:cNvSpPr>
            <a:spLocks noChangeArrowheads="1"/>
          </p:cNvSpPr>
          <p:nvPr/>
        </p:nvSpPr>
        <p:spPr bwMode="auto">
          <a:xfrm>
            <a:off x="6837363" y="1790700"/>
            <a:ext cx="215900" cy="661988"/>
          </a:xfrm>
          <a:prstGeom prst="upDownArrow">
            <a:avLst>
              <a:gd name="adj1" fmla="val 54167"/>
              <a:gd name="adj2" fmla="val 61139"/>
            </a:avLst>
          </a:prstGeom>
          <a:solidFill>
            <a:srgbClr val="FF0000"/>
          </a:solidFill>
          <a:ln w="12700">
            <a:solidFill>
              <a:srgbClr val="000000"/>
            </a:solidFill>
            <a:miter lim="800000"/>
            <a:headEnd/>
            <a:tailEnd/>
          </a:ln>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p:nvSpPr>
          <p:cNvPr id="590899" name="AutoShape 51"/>
          <p:cNvSpPr>
            <a:spLocks noChangeArrowheads="1"/>
          </p:cNvSpPr>
          <p:nvPr/>
        </p:nvSpPr>
        <p:spPr bwMode="auto">
          <a:xfrm>
            <a:off x="6945313" y="4422775"/>
            <a:ext cx="939800" cy="74613"/>
          </a:xfrm>
          <a:prstGeom prst="roundRect">
            <a:avLst>
              <a:gd name="adj" fmla="val 166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p:nvSpPr>
          <p:cNvPr id="590906" name="Text Box 58"/>
          <p:cNvSpPr txBox="1">
            <a:spLocks noChangeArrowheads="1"/>
          </p:cNvSpPr>
          <p:nvPr/>
        </p:nvSpPr>
        <p:spPr bwMode="auto">
          <a:xfrm>
            <a:off x="3309938" y="5037138"/>
            <a:ext cx="5254625" cy="431800"/>
          </a:xfrm>
          <a:prstGeom prst="rect">
            <a:avLst/>
          </a:prstGeom>
          <a:noFill/>
          <a:ln>
            <a:noFill/>
          </a:ln>
          <a:effectLst/>
          <a:extLst/>
        </p:spPr>
        <p:txBody>
          <a:bodyPr lIns="0" tIns="0" rIns="0" bIns="0" anchor="ctr"/>
          <a:lstStyle/>
          <a:p>
            <a:pPr algn="ctr" defTabSz="914400" eaLnBrk="0" fontAlgn="base" hangingPunct="0">
              <a:spcBef>
                <a:spcPct val="0"/>
              </a:spcBef>
              <a:spcAft>
                <a:spcPct val="0"/>
              </a:spcAft>
              <a:defRPr/>
            </a:pPr>
            <a:r>
              <a:rPr lang="en-US" sz="2400">
                <a:solidFill>
                  <a:srgbClr val="CCFFFF"/>
                </a:solidFill>
                <a:effectLst>
                  <a:outerShdw blurRad="38100" dist="38100" dir="2700000" algn="tl">
                    <a:srgbClr val="000000"/>
                  </a:outerShdw>
                </a:effectLst>
                <a:cs typeface="Arial" pitchFamily="34" charset="0"/>
              </a:rPr>
              <a:t>Thermal emission of the universe</a:t>
            </a:r>
            <a:endParaRPr lang="en-US" sz="2400">
              <a:solidFill>
                <a:srgbClr val="CCFFFF"/>
              </a:solidFill>
              <a:effectLst>
                <a:outerShdw blurRad="38100" dist="38100" dir="2700000" algn="tl">
                  <a:srgbClr val="000000"/>
                </a:outerShdw>
              </a:effectLst>
            </a:endParaRPr>
          </a:p>
        </p:txBody>
      </p:sp>
      <p:grpSp>
        <p:nvGrpSpPr>
          <p:cNvPr id="47112" name="Group 72"/>
          <p:cNvGrpSpPr>
            <a:grpSpLocks/>
          </p:cNvGrpSpPr>
          <p:nvPr/>
        </p:nvGrpSpPr>
        <p:grpSpPr bwMode="auto">
          <a:xfrm>
            <a:off x="34925" y="6621463"/>
            <a:ext cx="9069388" cy="215900"/>
            <a:chOff x="22" y="4171"/>
            <a:chExt cx="5713" cy="136"/>
          </a:xfrm>
        </p:grpSpPr>
        <p:sp>
          <p:nvSpPr>
            <p:cNvPr id="47144" name="Text Box 73"/>
            <p:cNvSpPr txBox="1">
              <a:spLocks noChangeArrowheads="1"/>
            </p:cNvSpPr>
            <p:nvPr/>
          </p:nvSpPr>
          <p:spPr bwMode="auto">
            <a:xfrm>
              <a:off x="22" y="4171"/>
              <a:ext cx="9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4400" fontAlgn="base">
                <a:spcBef>
                  <a:spcPct val="50000"/>
                </a:spcBef>
                <a:spcAft>
                  <a:spcPct val="0"/>
                </a:spcAft>
              </a:pPr>
              <a:r>
                <a:rPr lang="en-US" sz="1200" smtClean="0">
                  <a:solidFill>
                    <a:srgbClr val="FFFFFF"/>
                  </a:solidFill>
                </a:rPr>
                <a:t>Jacques Paul</a:t>
              </a:r>
            </a:p>
          </p:txBody>
        </p:sp>
        <p:sp>
          <p:nvSpPr>
            <p:cNvPr id="47145" name="Text Box 74"/>
            <p:cNvSpPr txBox="1">
              <a:spLocks noChangeArrowheads="1"/>
            </p:cNvSpPr>
            <p:nvPr/>
          </p:nvSpPr>
          <p:spPr bwMode="auto">
            <a:xfrm>
              <a:off x="4828" y="4171"/>
              <a:ext cx="90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914400" fontAlgn="base">
                <a:spcBef>
                  <a:spcPct val="50000"/>
                </a:spcBef>
                <a:spcAft>
                  <a:spcPct val="0"/>
                </a:spcAft>
              </a:pPr>
              <a:r>
                <a:rPr lang="en-US" sz="1200" smtClean="0">
                  <a:solidFill>
                    <a:srgbClr val="FFFFFF"/>
                  </a:solidFill>
                </a:rPr>
                <a:t>Slide </a:t>
              </a:r>
              <a:fld id="{C8203D2E-31E9-4658-95DF-7D9AD327D30F}" type="slidenum">
                <a:rPr lang="en-US" sz="1200" smtClean="0">
                  <a:solidFill>
                    <a:srgbClr val="FFFFFF"/>
                  </a:solidFill>
                </a:rPr>
                <a:pPr algn="r" defTabSz="914400" fontAlgn="base">
                  <a:spcBef>
                    <a:spcPct val="50000"/>
                  </a:spcBef>
                  <a:spcAft>
                    <a:spcPct val="0"/>
                  </a:spcAft>
                </a:pPr>
                <a:t>51</a:t>
              </a:fld>
              <a:endParaRPr lang="en-US" sz="1200" smtClean="0">
                <a:solidFill>
                  <a:srgbClr val="FFFFFF"/>
                </a:solidFill>
              </a:endParaRPr>
            </a:p>
          </p:txBody>
        </p:sp>
        <p:sp>
          <p:nvSpPr>
            <p:cNvPr id="47146" name="Text Box 75"/>
            <p:cNvSpPr txBox="1">
              <a:spLocks noChangeArrowheads="1"/>
            </p:cNvSpPr>
            <p:nvPr/>
          </p:nvSpPr>
          <p:spPr bwMode="auto">
            <a:xfrm>
              <a:off x="1065" y="4171"/>
              <a:ext cx="362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4400" fontAlgn="base">
                <a:spcBef>
                  <a:spcPct val="50000"/>
                </a:spcBef>
                <a:spcAft>
                  <a:spcPct val="0"/>
                </a:spcAft>
              </a:pPr>
              <a:r>
                <a:rPr lang="en-US" sz="1200" smtClean="0">
                  <a:solidFill>
                    <a:srgbClr val="FFFFFF"/>
                  </a:solidFill>
                </a:rPr>
                <a:t>Hunt for Black Holes  – RADECS 2007 – Deauville – 12 September 2007</a:t>
              </a:r>
            </a:p>
          </p:txBody>
        </p:sp>
      </p:grpSp>
      <p:grpSp>
        <p:nvGrpSpPr>
          <p:cNvPr id="6" name="Group 88"/>
          <p:cNvGrpSpPr>
            <a:grpSpLocks/>
          </p:cNvGrpSpPr>
          <p:nvPr/>
        </p:nvGrpSpPr>
        <p:grpSpPr bwMode="auto">
          <a:xfrm>
            <a:off x="611188" y="3417888"/>
            <a:ext cx="2520950" cy="2159000"/>
            <a:chOff x="272" y="2153"/>
            <a:chExt cx="1588" cy="1360"/>
          </a:xfrm>
        </p:grpSpPr>
        <p:pic>
          <p:nvPicPr>
            <p:cNvPr id="47142" name="Picture 89" descr="MAP_CMB"/>
            <p:cNvPicPr preferRelativeResize="0">
              <a:picLocks noChangeArrowheads="1"/>
            </p:cNvPicPr>
            <p:nvPr/>
          </p:nvPicPr>
          <p:blipFill>
            <a:blip r:embed="rId3">
              <a:extLst>
                <a:ext uri="{28A0092B-C50C-407E-A947-70E740481C1C}">
                  <a14:useLocalDpi xmlns:a14="http://schemas.microsoft.com/office/drawing/2010/main" val="0"/>
                </a:ext>
              </a:extLst>
            </a:blip>
            <a:srcRect l="26445" t="9633" r="26445" b="9633"/>
            <a:stretch>
              <a:fillRect/>
            </a:stretch>
          </p:blipFill>
          <p:spPr bwMode="auto">
            <a:xfrm>
              <a:off x="272" y="2153"/>
              <a:ext cx="1588"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43" name="Rectangle 90"/>
            <p:cNvSpPr>
              <a:spLocks noChangeArrowheads="1"/>
            </p:cNvSpPr>
            <p:nvPr/>
          </p:nvSpPr>
          <p:spPr bwMode="auto">
            <a:xfrm>
              <a:off x="272" y="2153"/>
              <a:ext cx="1587" cy="1360"/>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fr-FR" smtClean="0">
                <a:solidFill>
                  <a:srgbClr val="000000"/>
                </a:solidFill>
              </a:endParaRPr>
            </a:p>
          </p:txBody>
        </p:sp>
      </p:grpSp>
      <p:sp>
        <p:nvSpPr>
          <p:cNvPr id="590939" name="AutoShape 91"/>
          <p:cNvSpPr>
            <a:spLocks noChangeArrowheads="1"/>
          </p:cNvSpPr>
          <p:nvPr/>
        </p:nvSpPr>
        <p:spPr bwMode="auto">
          <a:xfrm>
            <a:off x="6297613" y="4422775"/>
            <a:ext cx="1587500" cy="69850"/>
          </a:xfrm>
          <a:prstGeom prst="roundRect">
            <a:avLst>
              <a:gd name="adj" fmla="val 166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p:nvSpPr>
          <p:cNvPr id="590940" name="AutoShape 92"/>
          <p:cNvSpPr>
            <a:spLocks noChangeArrowheads="1"/>
          </p:cNvSpPr>
          <p:nvPr/>
        </p:nvSpPr>
        <p:spPr bwMode="auto">
          <a:xfrm>
            <a:off x="6297613" y="1790700"/>
            <a:ext cx="215900" cy="661988"/>
          </a:xfrm>
          <a:prstGeom prst="upDownArrow">
            <a:avLst>
              <a:gd name="adj1" fmla="val 54167"/>
              <a:gd name="adj2" fmla="val 61139"/>
            </a:avLst>
          </a:prstGeom>
          <a:solidFill>
            <a:srgbClr val="FF0000"/>
          </a:solidFill>
          <a:ln w="12700">
            <a:solidFill>
              <a:srgbClr val="000000"/>
            </a:solidFill>
            <a:miter lim="800000"/>
            <a:headEnd/>
            <a:tailEnd/>
          </a:ln>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grpSp>
        <p:nvGrpSpPr>
          <p:cNvPr id="7" name="Group 93"/>
          <p:cNvGrpSpPr>
            <a:grpSpLocks/>
          </p:cNvGrpSpPr>
          <p:nvPr/>
        </p:nvGrpSpPr>
        <p:grpSpPr bwMode="auto">
          <a:xfrm>
            <a:off x="611188" y="3417888"/>
            <a:ext cx="2520950" cy="2159000"/>
            <a:chOff x="272" y="2153"/>
            <a:chExt cx="1588" cy="1360"/>
          </a:xfrm>
        </p:grpSpPr>
        <p:pic>
          <p:nvPicPr>
            <p:cNvPr id="47140" name="Picture 94" descr="Barnard_33_Tête_de_cheval"/>
            <p:cNvPicPr preferRelativeResize="0">
              <a:picLocks noChangeArrowheads="1"/>
            </p:cNvPicPr>
            <p:nvPr/>
          </p:nvPicPr>
          <p:blipFill>
            <a:blip r:embed="rId4">
              <a:extLst>
                <a:ext uri="{28A0092B-C50C-407E-A947-70E740481C1C}">
                  <a14:useLocalDpi xmlns:a14="http://schemas.microsoft.com/office/drawing/2010/main" val="0"/>
                </a:ext>
              </a:extLst>
            </a:blip>
            <a:srcRect t="8398" r="12506"/>
            <a:stretch>
              <a:fillRect/>
            </a:stretch>
          </p:blipFill>
          <p:spPr bwMode="auto">
            <a:xfrm>
              <a:off x="272" y="2153"/>
              <a:ext cx="1588"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41" name="Rectangle 95"/>
            <p:cNvSpPr>
              <a:spLocks noChangeArrowheads="1"/>
            </p:cNvSpPr>
            <p:nvPr/>
          </p:nvSpPr>
          <p:spPr bwMode="auto">
            <a:xfrm>
              <a:off x="272" y="2153"/>
              <a:ext cx="1587" cy="1360"/>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fr-FR" smtClean="0">
                <a:solidFill>
                  <a:srgbClr val="000000"/>
                </a:solidFill>
              </a:endParaRPr>
            </a:p>
          </p:txBody>
        </p:sp>
      </p:grpSp>
      <p:sp>
        <p:nvSpPr>
          <p:cNvPr id="590944" name="Text Box 96"/>
          <p:cNvSpPr txBox="1">
            <a:spLocks noChangeArrowheads="1"/>
          </p:cNvSpPr>
          <p:nvPr/>
        </p:nvSpPr>
        <p:spPr bwMode="auto">
          <a:xfrm>
            <a:off x="3309938" y="5037138"/>
            <a:ext cx="5254625" cy="431800"/>
          </a:xfrm>
          <a:prstGeom prst="rect">
            <a:avLst/>
          </a:prstGeom>
          <a:noFill/>
          <a:ln>
            <a:noFill/>
          </a:ln>
          <a:effectLst/>
          <a:extLst/>
        </p:spPr>
        <p:txBody>
          <a:bodyPr lIns="0" tIns="0" rIns="0" bIns="0" anchor="ctr"/>
          <a:lstStyle/>
          <a:p>
            <a:pPr algn="ctr" defTabSz="914400" eaLnBrk="0" fontAlgn="base" hangingPunct="0">
              <a:spcBef>
                <a:spcPct val="0"/>
              </a:spcBef>
              <a:spcAft>
                <a:spcPct val="0"/>
              </a:spcAft>
              <a:defRPr/>
            </a:pPr>
            <a:r>
              <a:rPr lang="en-US" sz="2400">
                <a:solidFill>
                  <a:srgbClr val="CCFFFF"/>
                </a:solidFill>
                <a:effectLst>
                  <a:outerShdw blurRad="38100" dist="38100" dir="2700000" algn="tl">
                    <a:srgbClr val="000000"/>
                  </a:outerShdw>
                </a:effectLst>
              </a:rPr>
              <a:t>Thermal emission of interstellar dust</a:t>
            </a:r>
          </a:p>
        </p:txBody>
      </p:sp>
      <p:sp>
        <p:nvSpPr>
          <p:cNvPr id="590945" name="AutoShape 97"/>
          <p:cNvSpPr>
            <a:spLocks noChangeArrowheads="1"/>
          </p:cNvSpPr>
          <p:nvPr/>
        </p:nvSpPr>
        <p:spPr bwMode="auto">
          <a:xfrm>
            <a:off x="5624513" y="1790700"/>
            <a:ext cx="215900" cy="661988"/>
          </a:xfrm>
          <a:prstGeom prst="upDownArrow">
            <a:avLst>
              <a:gd name="adj1" fmla="val 54167"/>
              <a:gd name="adj2" fmla="val 61139"/>
            </a:avLst>
          </a:prstGeom>
          <a:solidFill>
            <a:srgbClr val="FF0000"/>
          </a:solidFill>
          <a:ln w="12700">
            <a:solidFill>
              <a:srgbClr val="000000"/>
            </a:solidFill>
            <a:miter lim="800000"/>
            <a:headEnd/>
            <a:tailEnd/>
          </a:ln>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p:nvSpPr>
          <p:cNvPr id="590947" name="AutoShape 99"/>
          <p:cNvSpPr>
            <a:spLocks noChangeArrowheads="1"/>
          </p:cNvSpPr>
          <p:nvPr/>
        </p:nvSpPr>
        <p:spPr bwMode="auto">
          <a:xfrm>
            <a:off x="5732463" y="4422775"/>
            <a:ext cx="2152650" cy="74613"/>
          </a:xfrm>
          <a:prstGeom prst="roundRect">
            <a:avLst>
              <a:gd name="adj" fmla="val 166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p:nvSpPr>
          <p:cNvPr id="590948" name="Text Box 100"/>
          <p:cNvSpPr txBox="1">
            <a:spLocks noChangeArrowheads="1"/>
          </p:cNvSpPr>
          <p:nvPr/>
        </p:nvSpPr>
        <p:spPr bwMode="auto">
          <a:xfrm>
            <a:off x="3309938" y="5037138"/>
            <a:ext cx="5254625" cy="431800"/>
          </a:xfrm>
          <a:prstGeom prst="rect">
            <a:avLst/>
          </a:prstGeom>
          <a:noFill/>
          <a:ln>
            <a:noFill/>
          </a:ln>
          <a:effectLst/>
          <a:extLst/>
        </p:spPr>
        <p:txBody>
          <a:bodyPr lIns="0" tIns="0" rIns="0" bIns="0" anchor="ctr"/>
          <a:lstStyle/>
          <a:p>
            <a:pPr algn="ctr" defTabSz="914400" eaLnBrk="0" fontAlgn="base" hangingPunct="0">
              <a:spcBef>
                <a:spcPct val="0"/>
              </a:spcBef>
              <a:spcAft>
                <a:spcPct val="0"/>
              </a:spcAft>
              <a:defRPr/>
            </a:pPr>
            <a:r>
              <a:rPr lang="en-US" sz="2400">
                <a:solidFill>
                  <a:srgbClr val="CCFFFF"/>
                </a:solidFill>
                <a:effectLst>
                  <a:outerShdw blurRad="38100" dist="38100" dir="2700000" algn="tl">
                    <a:srgbClr val="000000"/>
                  </a:outerShdw>
                </a:effectLst>
              </a:rPr>
              <a:t>Thermal emission of the Sun</a:t>
            </a:r>
          </a:p>
        </p:txBody>
      </p:sp>
      <p:grpSp>
        <p:nvGrpSpPr>
          <p:cNvPr id="8" name="Group 101"/>
          <p:cNvGrpSpPr>
            <a:grpSpLocks/>
          </p:cNvGrpSpPr>
          <p:nvPr/>
        </p:nvGrpSpPr>
        <p:grpSpPr bwMode="auto">
          <a:xfrm>
            <a:off x="611188" y="3417888"/>
            <a:ext cx="2520950" cy="2159000"/>
            <a:chOff x="271" y="2153"/>
            <a:chExt cx="1588" cy="1360"/>
          </a:xfrm>
        </p:grpSpPr>
        <p:pic>
          <p:nvPicPr>
            <p:cNvPr id="47138" name="Picture 102" descr="EUV_EIT_Soho"/>
            <p:cNvPicPr preferRelativeResize="0">
              <a:picLocks noChangeArrowheads="1"/>
            </p:cNvPicPr>
            <p:nvPr/>
          </p:nvPicPr>
          <p:blipFill>
            <a:blip r:embed="rId5" cstate="print">
              <a:extLst>
                <a:ext uri="{28A0092B-C50C-407E-A947-70E740481C1C}">
                  <a14:useLocalDpi xmlns:a14="http://schemas.microsoft.com/office/drawing/2010/main" val="0"/>
                </a:ext>
              </a:extLst>
            </a:blip>
            <a:srcRect l="6239" t="12074" r="6239" b="12987"/>
            <a:stretch>
              <a:fillRect/>
            </a:stretch>
          </p:blipFill>
          <p:spPr bwMode="auto">
            <a:xfrm>
              <a:off x="271" y="2153"/>
              <a:ext cx="1588"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9" name="Rectangle 103"/>
            <p:cNvSpPr>
              <a:spLocks noChangeArrowheads="1"/>
            </p:cNvSpPr>
            <p:nvPr/>
          </p:nvSpPr>
          <p:spPr bwMode="auto">
            <a:xfrm>
              <a:off x="272" y="2153"/>
              <a:ext cx="1587" cy="1360"/>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fr-FR" smtClean="0">
                <a:solidFill>
                  <a:srgbClr val="000000"/>
                </a:solidFill>
              </a:endParaRPr>
            </a:p>
          </p:txBody>
        </p:sp>
      </p:grpSp>
      <p:grpSp>
        <p:nvGrpSpPr>
          <p:cNvPr id="9" name="Group 104"/>
          <p:cNvGrpSpPr>
            <a:grpSpLocks/>
          </p:cNvGrpSpPr>
          <p:nvPr/>
        </p:nvGrpSpPr>
        <p:grpSpPr bwMode="auto">
          <a:xfrm>
            <a:off x="611188" y="3417888"/>
            <a:ext cx="2520950" cy="2159000"/>
            <a:chOff x="386" y="2153"/>
            <a:chExt cx="1588" cy="1360"/>
          </a:xfrm>
        </p:grpSpPr>
        <p:pic>
          <p:nvPicPr>
            <p:cNvPr id="47136" name="Picture 105" descr="Cas_A_Chandra"/>
            <p:cNvPicPr preferRelativeResize="0">
              <a:picLocks noChangeArrowheads="1"/>
            </p:cNvPicPr>
            <p:nvPr/>
          </p:nvPicPr>
          <p:blipFill>
            <a:blip r:embed="rId6">
              <a:extLst>
                <a:ext uri="{28A0092B-C50C-407E-A947-70E740481C1C}">
                  <a14:useLocalDpi xmlns:a14="http://schemas.microsoft.com/office/drawing/2010/main" val="0"/>
                </a:ext>
              </a:extLst>
            </a:blip>
            <a:srcRect l="6233" t="12534" r="6233" b="12534"/>
            <a:stretch>
              <a:fillRect/>
            </a:stretch>
          </p:blipFill>
          <p:spPr bwMode="auto">
            <a:xfrm>
              <a:off x="386" y="2153"/>
              <a:ext cx="1588"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7" name="Rectangle 106"/>
            <p:cNvSpPr>
              <a:spLocks noChangeArrowheads="1"/>
            </p:cNvSpPr>
            <p:nvPr/>
          </p:nvSpPr>
          <p:spPr bwMode="auto">
            <a:xfrm>
              <a:off x="386" y="2153"/>
              <a:ext cx="1587" cy="1360"/>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fr-FR" smtClean="0">
                <a:solidFill>
                  <a:srgbClr val="000000"/>
                </a:solidFill>
              </a:endParaRPr>
            </a:p>
          </p:txBody>
        </p:sp>
      </p:grpSp>
      <p:sp>
        <p:nvSpPr>
          <p:cNvPr id="590955" name="Text Box 107"/>
          <p:cNvSpPr txBox="1">
            <a:spLocks noChangeArrowheads="1"/>
          </p:cNvSpPr>
          <p:nvPr/>
        </p:nvSpPr>
        <p:spPr bwMode="auto">
          <a:xfrm>
            <a:off x="3309938" y="5037138"/>
            <a:ext cx="5254625" cy="431800"/>
          </a:xfrm>
          <a:prstGeom prst="rect">
            <a:avLst/>
          </a:prstGeom>
          <a:noFill/>
          <a:ln>
            <a:noFill/>
          </a:ln>
          <a:effectLst/>
          <a:extLst/>
        </p:spPr>
        <p:txBody>
          <a:bodyPr lIns="0" tIns="0" rIns="0" bIns="0" anchor="ctr"/>
          <a:lstStyle/>
          <a:p>
            <a:pPr algn="ctr" defTabSz="914400" eaLnBrk="0" fontAlgn="base" hangingPunct="0">
              <a:spcBef>
                <a:spcPct val="0"/>
              </a:spcBef>
              <a:spcAft>
                <a:spcPct val="0"/>
              </a:spcAft>
              <a:defRPr/>
            </a:pPr>
            <a:r>
              <a:rPr lang="en-US" sz="2400">
                <a:solidFill>
                  <a:srgbClr val="CCFFFF"/>
                </a:solidFill>
                <a:effectLst>
                  <a:outerShdw blurRad="38100" dist="38100" dir="2700000" algn="tl">
                    <a:srgbClr val="000000"/>
                  </a:outerShdw>
                </a:effectLst>
              </a:rPr>
              <a:t>Thermal emission of supernovae</a:t>
            </a:r>
          </a:p>
        </p:txBody>
      </p:sp>
      <p:sp>
        <p:nvSpPr>
          <p:cNvPr id="590956" name="AutoShape 108"/>
          <p:cNvSpPr>
            <a:spLocks noChangeArrowheads="1"/>
          </p:cNvSpPr>
          <p:nvPr/>
        </p:nvSpPr>
        <p:spPr bwMode="auto">
          <a:xfrm>
            <a:off x="4641850" y="1790700"/>
            <a:ext cx="215900" cy="661988"/>
          </a:xfrm>
          <a:prstGeom prst="upDownArrow">
            <a:avLst>
              <a:gd name="adj1" fmla="val 54167"/>
              <a:gd name="adj2" fmla="val 61139"/>
            </a:avLst>
          </a:prstGeom>
          <a:solidFill>
            <a:srgbClr val="FF0000"/>
          </a:solidFill>
          <a:ln w="12700">
            <a:solidFill>
              <a:srgbClr val="000000"/>
            </a:solidFill>
            <a:miter lim="800000"/>
            <a:headEnd/>
            <a:tailEnd/>
          </a:ln>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p:nvSpPr>
          <p:cNvPr id="590957" name="AutoShape 109"/>
          <p:cNvSpPr>
            <a:spLocks noChangeArrowheads="1"/>
          </p:cNvSpPr>
          <p:nvPr/>
        </p:nvSpPr>
        <p:spPr bwMode="auto">
          <a:xfrm>
            <a:off x="4749800" y="4422775"/>
            <a:ext cx="3135313" cy="74613"/>
          </a:xfrm>
          <a:prstGeom prst="roundRect">
            <a:avLst>
              <a:gd name="adj" fmla="val 166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p:nvSpPr>
          <p:cNvPr id="590958" name="AutoShape 110"/>
          <p:cNvSpPr>
            <a:spLocks noChangeArrowheads="1"/>
          </p:cNvSpPr>
          <p:nvPr/>
        </p:nvSpPr>
        <p:spPr bwMode="auto">
          <a:xfrm>
            <a:off x="4030663" y="1790700"/>
            <a:ext cx="215900" cy="661988"/>
          </a:xfrm>
          <a:prstGeom prst="upDownArrow">
            <a:avLst>
              <a:gd name="adj1" fmla="val 54167"/>
              <a:gd name="adj2" fmla="val 61139"/>
            </a:avLst>
          </a:prstGeom>
          <a:solidFill>
            <a:srgbClr val="FF0000"/>
          </a:solidFill>
          <a:ln w="12700">
            <a:solidFill>
              <a:srgbClr val="000000"/>
            </a:solidFill>
            <a:miter lim="800000"/>
            <a:headEnd/>
            <a:tailEnd/>
          </a:ln>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p:nvSpPr>
          <p:cNvPr id="590959" name="AutoShape 111"/>
          <p:cNvSpPr>
            <a:spLocks noChangeArrowheads="1"/>
          </p:cNvSpPr>
          <p:nvPr/>
        </p:nvSpPr>
        <p:spPr bwMode="auto">
          <a:xfrm>
            <a:off x="4030663" y="4422775"/>
            <a:ext cx="3854450" cy="85725"/>
          </a:xfrm>
          <a:prstGeom prst="roundRect">
            <a:avLst>
              <a:gd name="adj" fmla="val 16667"/>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p:nvSpPr>
          <p:cNvPr id="590960" name="Text Box 112"/>
          <p:cNvSpPr txBox="1">
            <a:spLocks noChangeArrowheads="1"/>
          </p:cNvSpPr>
          <p:nvPr/>
        </p:nvSpPr>
        <p:spPr bwMode="auto">
          <a:xfrm>
            <a:off x="3309938" y="5037138"/>
            <a:ext cx="5254625" cy="431800"/>
          </a:xfrm>
          <a:prstGeom prst="rect">
            <a:avLst/>
          </a:prstGeom>
          <a:noFill/>
          <a:ln>
            <a:noFill/>
          </a:ln>
          <a:effectLst/>
          <a:extLst/>
        </p:spPr>
        <p:txBody>
          <a:bodyPr lIns="0" tIns="0" rIns="0" bIns="0" anchor="ctr"/>
          <a:lstStyle/>
          <a:p>
            <a:pPr algn="ctr" defTabSz="914400" eaLnBrk="0" fontAlgn="base" hangingPunct="0">
              <a:spcBef>
                <a:spcPct val="0"/>
              </a:spcBef>
              <a:spcAft>
                <a:spcPct val="0"/>
              </a:spcAft>
              <a:defRPr/>
            </a:pPr>
            <a:r>
              <a:rPr lang="en-US" sz="2400">
                <a:solidFill>
                  <a:srgbClr val="CCFFFF"/>
                </a:solidFill>
                <a:effectLst>
                  <a:outerShdw blurRad="38100" dist="38100" dir="2700000" algn="tl">
                    <a:srgbClr val="000000"/>
                  </a:outerShdw>
                </a:effectLst>
              </a:rPr>
              <a:t>Emission of disks around black holes</a:t>
            </a:r>
          </a:p>
        </p:txBody>
      </p:sp>
      <p:grpSp>
        <p:nvGrpSpPr>
          <p:cNvPr id="10" name="Group 114"/>
          <p:cNvGrpSpPr>
            <a:grpSpLocks/>
          </p:cNvGrpSpPr>
          <p:nvPr/>
        </p:nvGrpSpPr>
        <p:grpSpPr bwMode="auto">
          <a:xfrm>
            <a:off x="611188" y="3417888"/>
            <a:ext cx="2520950" cy="2160587"/>
            <a:chOff x="385" y="2153"/>
            <a:chExt cx="1588" cy="1361"/>
          </a:xfrm>
        </p:grpSpPr>
        <p:pic>
          <p:nvPicPr>
            <p:cNvPr id="47134" name="Picture 115" descr="Accrétion_2a"/>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t="17334" r="25012"/>
            <a:stretch>
              <a:fillRect/>
            </a:stretch>
          </p:blipFill>
          <p:spPr bwMode="auto">
            <a:xfrm>
              <a:off x="385" y="2153"/>
              <a:ext cx="1586" cy="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5" name="Rectangle 116"/>
            <p:cNvSpPr>
              <a:spLocks noChangeArrowheads="1"/>
            </p:cNvSpPr>
            <p:nvPr/>
          </p:nvSpPr>
          <p:spPr bwMode="auto">
            <a:xfrm>
              <a:off x="386" y="2153"/>
              <a:ext cx="1587" cy="1360"/>
            </a:xfrm>
            <a:prstGeom prst="rect">
              <a:avLst/>
            </a:prstGeom>
            <a:noFill/>
            <a:ln w="25400">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fr-FR" smtClean="0">
                <a:solidFill>
                  <a:srgbClr val="000000"/>
                </a:solidFill>
              </a:endParaRPr>
            </a:p>
          </p:txBody>
        </p:sp>
      </p:grpSp>
      <p:sp>
        <p:nvSpPr>
          <p:cNvPr id="590965" name="AutoShape 117"/>
          <p:cNvSpPr>
            <a:spLocks noChangeArrowheads="1"/>
          </p:cNvSpPr>
          <p:nvPr/>
        </p:nvSpPr>
        <p:spPr bwMode="auto">
          <a:xfrm>
            <a:off x="3309938" y="1790700"/>
            <a:ext cx="215900" cy="661988"/>
          </a:xfrm>
          <a:prstGeom prst="upDownArrow">
            <a:avLst>
              <a:gd name="adj1" fmla="val 54167"/>
              <a:gd name="adj2" fmla="val 61139"/>
            </a:avLst>
          </a:prstGeom>
          <a:solidFill>
            <a:srgbClr val="FF0000"/>
          </a:solidFill>
          <a:ln w="12700">
            <a:solidFill>
              <a:srgbClr val="000000"/>
            </a:solidFill>
            <a:miter lim="800000"/>
            <a:headEnd/>
            <a:tailEnd/>
          </a:ln>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useBgFill="1">
        <p:nvSpPr>
          <p:cNvPr id="590966" name="Rectangle 118"/>
          <p:cNvSpPr>
            <a:spLocks noChangeArrowheads="1"/>
          </p:cNvSpPr>
          <p:nvPr/>
        </p:nvSpPr>
        <p:spPr bwMode="auto">
          <a:xfrm>
            <a:off x="3273425" y="3417888"/>
            <a:ext cx="5399088" cy="1439862"/>
          </a:xfrm>
          <a:prstGeom prst="rect">
            <a:avLst/>
          </a:prstGeom>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0754" tIns="45379" rIns="90754" bIns="45379" anchor="ctr"/>
          <a:lstStyle/>
          <a:p>
            <a:pPr algn="ctr" defTabSz="914400" fontAlgn="base">
              <a:spcBef>
                <a:spcPct val="0"/>
              </a:spcBef>
              <a:spcAft>
                <a:spcPct val="0"/>
              </a:spcAft>
            </a:pPr>
            <a:endParaRPr lang="fr-FR" smtClean="0">
              <a:solidFill>
                <a:srgbClr val="000000"/>
              </a:solidFill>
            </a:endParaRPr>
          </a:p>
        </p:txBody>
      </p:sp>
      <p:sp>
        <p:nvSpPr>
          <p:cNvPr id="590967" name="Text Box 119"/>
          <p:cNvSpPr txBox="1">
            <a:spLocks noChangeArrowheads="1"/>
          </p:cNvSpPr>
          <p:nvPr/>
        </p:nvSpPr>
        <p:spPr bwMode="auto">
          <a:xfrm>
            <a:off x="433388" y="3778250"/>
            <a:ext cx="8277225" cy="431800"/>
          </a:xfrm>
          <a:prstGeom prst="rect">
            <a:avLst/>
          </a:prstGeom>
          <a:noFill/>
          <a:ln>
            <a:noFill/>
          </a:ln>
          <a:effectLst/>
          <a:extLst/>
        </p:spPr>
        <p:txBody>
          <a:bodyPr lIns="0" tIns="0" rIns="0" bIns="0" anchor="ctr"/>
          <a:lstStyle/>
          <a:p>
            <a:pPr algn="ctr" defTabSz="914400" eaLnBrk="0" fontAlgn="base" hangingPunct="0">
              <a:spcBef>
                <a:spcPct val="0"/>
              </a:spcBef>
              <a:spcAft>
                <a:spcPct val="0"/>
              </a:spcAft>
              <a:defRPr/>
            </a:pPr>
            <a:r>
              <a:rPr lang="en-US" sz="2400">
                <a:solidFill>
                  <a:srgbClr val="FFFF00"/>
                </a:solidFill>
                <a:effectLst>
                  <a:outerShdw blurRad="38100" dist="38100" dir="2700000" algn="tl">
                    <a:srgbClr val="000000"/>
                  </a:outerShdw>
                </a:effectLst>
              </a:rPr>
              <a:t>Non thermal phenomena</a:t>
            </a:r>
          </a:p>
        </p:txBody>
      </p:sp>
      <p:sp>
        <p:nvSpPr>
          <p:cNvPr id="590968" name="Text Box 120"/>
          <p:cNvSpPr txBox="1">
            <a:spLocks noChangeArrowheads="1"/>
          </p:cNvSpPr>
          <p:nvPr/>
        </p:nvSpPr>
        <p:spPr bwMode="auto">
          <a:xfrm>
            <a:off x="431800" y="5037138"/>
            <a:ext cx="8277225" cy="431800"/>
          </a:xfrm>
          <a:prstGeom prst="rect">
            <a:avLst/>
          </a:prstGeom>
          <a:noFill/>
          <a:ln>
            <a:noFill/>
          </a:ln>
          <a:effectLst/>
          <a:extLst/>
        </p:spPr>
        <p:txBody>
          <a:bodyPr lIns="0" tIns="0" rIns="0" bIns="0" anchor="ctr"/>
          <a:lstStyle/>
          <a:p>
            <a:pPr algn="ctr" defTabSz="914400" eaLnBrk="0" fontAlgn="base" hangingPunct="0">
              <a:spcBef>
                <a:spcPct val="0"/>
              </a:spcBef>
              <a:spcAft>
                <a:spcPct val="0"/>
              </a:spcAft>
              <a:defRPr/>
            </a:pPr>
            <a:r>
              <a:rPr lang="en-US" sz="2400" dirty="0">
                <a:solidFill>
                  <a:srgbClr val="CCFFFF"/>
                </a:solidFill>
                <a:effectLst>
                  <a:outerShdw blurRad="38100" dist="38100" dir="2700000" algn="tl">
                    <a:srgbClr val="000000"/>
                  </a:outerShdw>
                </a:effectLst>
              </a:rPr>
              <a:t>Positron annihilation radiation</a:t>
            </a:r>
          </a:p>
        </p:txBody>
      </p:sp>
    </p:spTree>
    <p:extLst>
      <p:ext uri="{BB962C8B-B14F-4D97-AF65-F5344CB8AC3E}">
        <p14:creationId xmlns:p14="http://schemas.microsoft.com/office/powerpoint/2010/main" val="3240247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590898"/>
                                        </p:tgtEl>
                                        <p:attrNameLst>
                                          <p:attrName>style.visibility</p:attrName>
                                        </p:attrNameLst>
                                      </p:cBhvr>
                                      <p:to>
                                        <p:strVal val="visible"/>
                                      </p:to>
                                    </p:set>
                                    <p:anim calcmode="lin" valueType="num">
                                      <p:cBhvr additive="base">
                                        <p:cTn id="15" dur="500" fill="hold"/>
                                        <p:tgtEl>
                                          <p:spTgt spid="590898"/>
                                        </p:tgtEl>
                                        <p:attrNameLst>
                                          <p:attrName>ppt_x</p:attrName>
                                        </p:attrNameLst>
                                      </p:cBhvr>
                                      <p:tavLst>
                                        <p:tav tm="0">
                                          <p:val>
                                            <p:strVal val="1+#ppt_w/2"/>
                                          </p:val>
                                        </p:tav>
                                        <p:tav tm="100000">
                                          <p:val>
                                            <p:strVal val="#ppt_x"/>
                                          </p:val>
                                        </p:tav>
                                      </p:tavLst>
                                    </p:anim>
                                    <p:anim calcmode="lin" valueType="num">
                                      <p:cBhvr additive="base">
                                        <p:cTn id="16" dur="500" fill="hold"/>
                                        <p:tgtEl>
                                          <p:spTgt spid="59089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90898"/>
                                        </p:tgtEl>
                                        <p:attrNameLst>
                                          <p:attrName>style.visibility</p:attrName>
                                        </p:attrNameLst>
                                      </p:cBhvr>
                                      <p:to>
                                        <p:strVal val="hidden"/>
                                      </p:to>
                                    </p:set>
                                  </p:subTnLst>
                                </p:cTn>
                              </p:par>
                              <p:par>
                                <p:cTn id="17" presetID="22" presetClass="entr" presetSubtype="2" fill="hold" grpId="0" nodeType="withEffect">
                                  <p:stCondLst>
                                    <p:cond delay="500"/>
                                  </p:stCondLst>
                                  <p:childTnLst>
                                    <p:set>
                                      <p:cBhvr>
                                        <p:cTn id="18" dur="1" fill="hold">
                                          <p:stCondLst>
                                            <p:cond delay="0"/>
                                          </p:stCondLst>
                                        </p:cTn>
                                        <p:tgtEl>
                                          <p:spTgt spid="590899"/>
                                        </p:tgtEl>
                                        <p:attrNameLst>
                                          <p:attrName>style.visibility</p:attrName>
                                        </p:attrNameLst>
                                      </p:cBhvr>
                                      <p:to>
                                        <p:strVal val="visible"/>
                                      </p:to>
                                    </p:set>
                                    <p:animEffect transition="in" filter="wipe(right)">
                                      <p:cBhvr>
                                        <p:cTn id="19" dur="500"/>
                                        <p:tgtEl>
                                          <p:spTgt spid="590899"/>
                                        </p:tgtEl>
                                      </p:cBhvr>
                                    </p:animEffect>
                                  </p:childTnLst>
                                  <p:subTnLst>
                                    <p:set>
                                      <p:cBhvr override="childStyle">
                                        <p:cTn dur="1" fill="hold" display="0" masterRel="nextClick" afterEffect="1"/>
                                        <p:tgtEl>
                                          <p:spTgt spid="590899"/>
                                        </p:tgtEl>
                                        <p:attrNameLst>
                                          <p:attrName>style.visibility</p:attrName>
                                        </p:attrNameLst>
                                      </p:cBhvr>
                                      <p:to>
                                        <p:strVal val="hidden"/>
                                      </p:to>
                                    </p:set>
                                  </p:subTnLst>
                                </p:cTn>
                              </p:par>
                              <p:par>
                                <p:cTn id="20" presetID="23" presetClass="entr" presetSubtype="272" fill="hold" grpId="0" nodeType="withEffect">
                                  <p:stCondLst>
                                    <p:cond delay="500"/>
                                  </p:stCondLst>
                                  <p:childTnLst>
                                    <p:set>
                                      <p:cBhvr>
                                        <p:cTn id="21" dur="1" fill="hold">
                                          <p:stCondLst>
                                            <p:cond delay="0"/>
                                          </p:stCondLst>
                                        </p:cTn>
                                        <p:tgtEl>
                                          <p:spTgt spid="590906"/>
                                        </p:tgtEl>
                                        <p:attrNameLst>
                                          <p:attrName>style.visibility</p:attrName>
                                        </p:attrNameLst>
                                      </p:cBhvr>
                                      <p:to>
                                        <p:strVal val="visible"/>
                                      </p:to>
                                    </p:set>
                                    <p:anim calcmode="lin" valueType="num">
                                      <p:cBhvr>
                                        <p:cTn id="22" dur="1000" fill="hold"/>
                                        <p:tgtEl>
                                          <p:spTgt spid="590906"/>
                                        </p:tgtEl>
                                        <p:attrNameLst>
                                          <p:attrName>ppt_w</p:attrName>
                                        </p:attrNameLst>
                                      </p:cBhvr>
                                      <p:tavLst>
                                        <p:tav tm="0">
                                          <p:val>
                                            <p:strVal val="2/3*#ppt_w"/>
                                          </p:val>
                                        </p:tav>
                                        <p:tav tm="100000">
                                          <p:val>
                                            <p:strVal val="#ppt_w"/>
                                          </p:val>
                                        </p:tav>
                                      </p:tavLst>
                                    </p:anim>
                                    <p:anim calcmode="lin" valueType="num">
                                      <p:cBhvr>
                                        <p:cTn id="23" dur="1000" fill="hold"/>
                                        <p:tgtEl>
                                          <p:spTgt spid="5909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0906"/>
                                        </p:tgtEl>
                                        <p:attrNameLst>
                                          <p:attrName>style.visibility</p:attrName>
                                        </p:attrNameLst>
                                      </p:cBhvr>
                                      <p:to>
                                        <p:strVal val="hidden"/>
                                      </p:to>
                                    </p:set>
                                  </p:subTnLst>
                                </p:cTn>
                              </p:par>
                              <p:par>
                                <p:cTn id="24" presetID="10" presetClass="entr" presetSubtype="0" fill="hold"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90940"/>
                                        </p:tgtEl>
                                        <p:attrNameLst>
                                          <p:attrName>style.visibility</p:attrName>
                                        </p:attrNameLst>
                                      </p:cBhvr>
                                      <p:to>
                                        <p:strVal val="visible"/>
                                      </p:to>
                                    </p:set>
                                    <p:anim calcmode="lin" valueType="num">
                                      <p:cBhvr additive="base">
                                        <p:cTn id="31" dur="500" fill="hold"/>
                                        <p:tgtEl>
                                          <p:spTgt spid="590940"/>
                                        </p:tgtEl>
                                        <p:attrNameLst>
                                          <p:attrName>ppt_x</p:attrName>
                                        </p:attrNameLst>
                                      </p:cBhvr>
                                      <p:tavLst>
                                        <p:tav tm="0">
                                          <p:val>
                                            <p:strVal val="1+#ppt_w/2"/>
                                          </p:val>
                                        </p:tav>
                                        <p:tav tm="100000">
                                          <p:val>
                                            <p:strVal val="#ppt_x"/>
                                          </p:val>
                                        </p:tav>
                                      </p:tavLst>
                                    </p:anim>
                                    <p:anim calcmode="lin" valueType="num">
                                      <p:cBhvr additive="base">
                                        <p:cTn id="32" dur="500" fill="hold"/>
                                        <p:tgtEl>
                                          <p:spTgt spid="59094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90940"/>
                                        </p:tgtEl>
                                        <p:attrNameLst>
                                          <p:attrName>style.visibility</p:attrName>
                                        </p:attrNameLst>
                                      </p:cBhvr>
                                      <p:to>
                                        <p:strVal val="hidden"/>
                                      </p:to>
                                    </p:set>
                                  </p:subTnLst>
                                </p:cTn>
                              </p:par>
                              <p:par>
                                <p:cTn id="33" presetID="22" presetClass="entr" presetSubtype="2" fill="hold" grpId="0" nodeType="withEffect">
                                  <p:stCondLst>
                                    <p:cond delay="0"/>
                                  </p:stCondLst>
                                  <p:childTnLst>
                                    <p:set>
                                      <p:cBhvr>
                                        <p:cTn id="34" dur="1" fill="hold">
                                          <p:stCondLst>
                                            <p:cond delay="0"/>
                                          </p:stCondLst>
                                        </p:cTn>
                                        <p:tgtEl>
                                          <p:spTgt spid="590939"/>
                                        </p:tgtEl>
                                        <p:attrNameLst>
                                          <p:attrName>style.visibility</p:attrName>
                                        </p:attrNameLst>
                                      </p:cBhvr>
                                      <p:to>
                                        <p:strVal val="visible"/>
                                      </p:to>
                                    </p:set>
                                    <p:animEffect transition="in" filter="wipe(right)">
                                      <p:cBhvr>
                                        <p:cTn id="35" dur="500"/>
                                        <p:tgtEl>
                                          <p:spTgt spid="590939"/>
                                        </p:tgtEl>
                                      </p:cBhvr>
                                    </p:animEffect>
                                  </p:childTnLst>
                                  <p:subTnLst>
                                    <p:set>
                                      <p:cBhvr override="childStyle">
                                        <p:cTn dur="1" fill="hold" display="0" masterRel="nextClick" afterEffect="1"/>
                                        <p:tgtEl>
                                          <p:spTgt spid="590939"/>
                                        </p:tgtEl>
                                        <p:attrNameLst>
                                          <p:attrName>style.visibility</p:attrName>
                                        </p:attrNameLst>
                                      </p:cBhvr>
                                      <p:to>
                                        <p:strVal val="hidden"/>
                                      </p:to>
                                    </p:set>
                                  </p:subTnLst>
                                </p:cTn>
                              </p:par>
                              <p:par>
                                <p:cTn id="36" presetID="23" presetClass="entr" presetSubtype="272" fill="hold" grpId="0" nodeType="withEffect">
                                  <p:stCondLst>
                                    <p:cond delay="500"/>
                                  </p:stCondLst>
                                  <p:childTnLst>
                                    <p:set>
                                      <p:cBhvr>
                                        <p:cTn id="37" dur="1" fill="hold">
                                          <p:stCondLst>
                                            <p:cond delay="0"/>
                                          </p:stCondLst>
                                        </p:cTn>
                                        <p:tgtEl>
                                          <p:spTgt spid="590944"/>
                                        </p:tgtEl>
                                        <p:attrNameLst>
                                          <p:attrName>style.visibility</p:attrName>
                                        </p:attrNameLst>
                                      </p:cBhvr>
                                      <p:to>
                                        <p:strVal val="visible"/>
                                      </p:to>
                                    </p:set>
                                    <p:anim calcmode="lin" valueType="num">
                                      <p:cBhvr>
                                        <p:cTn id="38" dur="1000" fill="hold"/>
                                        <p:tgtEl>
                                          <p:spTgt spid="590944"/>
                                        </p:tgtEl>
                                        <p:attrNameLst>
                                          <p:attrName>ppt_w</p:attrName>
                                        </p:attrNameLst>
                                      </p:cBhvr>
                                      <p:tavLst>
                                        <p:tav tm="0">
                                          <p:val>
                                            <p:strVal val="2/3*#ppt_w"/>
                                          </p:val>
                                        </p:tav>
                                        <p:tav tm="100000">
                                          <p:val>
                                            <p:strVal val="#ppt_w"/>
                                          </p:val>
                                        </p:tav>
                                      </p:tavLst>
                                    </p:anim>
                                    <p:anim calcmode="lin" valueType="num">
                                      <p:cBhvr>
                                        <p:cTn id="39" dur="1000" fill="hold"/>
                                        <p:tgtEl>
                                          <p:spTgt spid="590944"/>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0944"/>
                                        </p:tgtEl>
                                        <p:attrNameLst>
                                          <p:attrName>style.visibility</p:attrName>
                                        </p:attrNameLst>
                                      </p:cBhvr>
                                      <p:to>
                                        <p:strVal val="hidden"/>
                                      </p:to>
                                    </p:set>
                                  </p:subTnLst>
                                </p:cTn>
                              </p:par>
                              <p:par>
                                <p:cTn id="40" presetID="10" presetClass="entr" presetSubtype="0" fill="hold" nodeType="withEffect">
                                  <p:stCondLst>
                                    <p:cond delay="100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590945"/>
                                        </p:tgtEl>
                                        <p:attrNameLst>
                                          <p:attrName>style.visibility</p:attrName>
                                        </p:attrNameLst>
                                      </p:cBhvr>
                                      <p:to>
                                        <p:strVal val="visible"/>
                                      </p:to>
                                    </p:set>
                                    <p:anim calcmode="lin" valueType="num">
                                      <p:cBhvr additive="base">
                                        <p:cTn id="47" dur="500" fill="hold"/>
                                        <p:tgtEl>
                                          <p:spTgt spid="590945"/>
                                        </p:tgtEl>
                                        <p:attrNameLst>
                                          <p:attrName>ppt_x</p:attrName>
                                        </p:attrNameLst>
                                      </p:cBhvr>
                                      <p:tavLst>
                                        <p:tav tm="0">
                                          <p:val>
                                            <p:strVal val="1+#ppt_w/2"/>
                                          </p:val>
                                        </p:tav>
                                        <p:tav tm="100000">
                                          <p:val>
                                            <p:strVal val="#ppt_x"/>
                                          </p:val>
                                        </p:tav>
                                      </p:tavLst>
                                    </p:anim>
                                    <p:anim calcmode="lin" valueType="num">
                                      <p:cBhvr additive="base">
                                        <p:cTn id="48" dur="500" fill="hold"/>
                                        <p:tgtEl>
                                          <p:spTgt spid="59094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90945"/>
                                        </p:tgtEl>
                                        <p:attrNameLst>
                                          <p:attrName>style.visibility</p:attrName>
                                        </p:attrNameLst>
                                      </p:cBhvr>
                                      <p:to>
                                        <p:strVal val="hidden"/>
                                      </p:to>
                                    </p:set>
                                  </p:subTnLst>
                                </p:cTn>
                              </p:par>
                              <p:par>
                                <p:cTn id="49" presetID="22" presetClass="entr" presetSubtype="2" fill="hold" grpId="0" nodeType="withEffect">
                                  <p:stCondLst>
                                    <p:cond delay="0"/>
                                  </p:stCondLst>
                                  <p:childTnLst>
                                    <p:set>
                                      <p:cBhvr>
                                        <p:cTn id="50" dur="1" fill="hold">
                                          <p:stCondLst>
                                            <p:cond delay="0"/>
                                          </p:stCondLst>
                                        </p:cTn>
                                        <p:tgtEl>
                                          <p:spTgt spid="590947"/>
                                        </p:tgtEl>
                                        <p:attrNameLst>
                                          <p:attrName>style.visibility</p:attrName>
                                        </p:attrNameLst>
                                      </p:cBhvr>
                                      <p:to>
                                        <p:strVal val="visible"/>
                                      </p:to>
                                    </p:set>
                                    <p:animEffect transition="in" filter="wipe(right)">
                                      <p:cBhvr>
                                        <p:cTn id="51" dur="500"/>
                                        <p:tgtEl>
                                          <p:spTgt spid="590947"/>
                                        </p:tgtEl>
                                      </p:cBhvr>
                                    </p:animEffect>
                                  </p:childTnLst>
                                  <p:subTnLst>
                                    <p:set>
                                      <p:cBhvr override="childStyle">
                                        <p:cTn dur="1" fill="hold" display="0" masterRel="nextClick" afterEffect="1"/>
                                        <p:tgtEl>
                                          <p:spTgt spid="590947"/>
                                        </p:tgtEl>
                                        <p:attrNameLst>
                                          <p:attrName>style.visibility</p:attrName>
                                        </p:attrNameLst>
                                      </p:cBhvr>
                                      <p:to>
                                        <p:strVal val="hidden"/>
                                      </p:to>
                                    </p:set>
                                  </p:subTnLst>
                                </p:cTn>
                              </p:par>
                              <p:par>
                                <p:cTn id="52" presetID="23" presetClass="entr" presetSubtype="272" fill="hold" grpId="0" nodeType="withEffect">
                                  <p:stCondLst>
                                    <p:cond delay="500"/>
                                  </p:stCondLst>
                                  <p:childTnLst>
                                    <p:set>
                                      <p:cBhvr>
                                        <p:cTn id="53" dur="1" fill="hold">
                                          <p:stCondLst>
                                            <p:cond delay="0"/>
                                          </p:stCondLst>
                                        </p:cTn>
                                        <p:tgtEl>
                                          <p:spTgt spid="590948"/>
                                        </p:tgtEl>
                                        <p:attrNameLst>
                                          <p:attrName>style.visibility</p:attrName>
                                        </p:attrNameLst>
                                      </p:cBhvr>
                                      <p:to>
                                        <p:strVal val="visible"/>
                                      </p:to>
                                    </p:set>
                                    <p:anim calcmode="lin" valueType="num">
                                      <p:cBhvr>
                                        <p:cTn id="54" dur="1000" fill="hold"/>
                                        <p:tgtEl>
                                          <p:spTgt spid="590948"/>
                                        </p:tgtEl>
                                        <p:attrNameLst>
                                          <p:attrName>ppt_w</p:attrName>
                                        </p:attrNameLst>
                                      </p:cBhvr>
                                      <p:tavLst>
                                        <p:tav tm="0">
                                          <p:val>
                                            <p:strVal val="2/3*#ppt_w"/>
                                          </p:val>
                                        </p:tav>
                                        <p:tav tm="100000">
                                          <p:val>
                                            <p:strVal val="#ppt_w"/>
                                          </p:val>
                                        </p:tav>
                                      </p:tavLst>
                                    </p:anim>
                                    <p:anim calcmode="lin" valueType="num">
                                      <p:cBhvr>
                                        <p:cTn id="55" dur="1000" fill="hold"/>
                                        <p:tgtEl>
                                          <p:spTgt spid="590948"/>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0948"/>
                                        </p:tgtEl>
                                        <p:attrNameLst>
                                          <p:attrName>style.visibility</p:attrName>
                                        </p:attrNameLst>
                                      </p:cBhvr>
                                      <p:to>
                                        <p:strVal val="hidden"/>
                                      </p:to>
                                    </p:set>
                                  </p:subTnLst>
                                </p:cTn>
                              </p:par>
                              <p:par>
                                <p:cTn id="56" presetID="10" presetClass="entr" presetSubtype="0" fill="hold" nodeType="withEffect">
                                  <p:stCondLst>
                                    <p:cond delay="100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590956"/>
                                        </p:tgtEl>
                                        <p:attrNameLst>
                                          <p:attrName>style.visibility</p:attrName>
                                        </p:attrNameLst>
                                      </p:cBhvr>
                                      <p:to>
                                        <p:strVal val="visible"/>
                                      </p:to>
                                    </p:set>
                                    <p:anim calcmode="lin" valueType="num">
                                      <p:cBhvr additive="base">
                                        <p:cTn id="63" dur="500" fill="hold"/>
                                        <p:tgtEl>
                                          <p:spTgt spid="590956"/>
                                        </p:tgtEl>
                                        <p:attrNameLst>
                                          <p:attrName>ppt_x</p:attrName>
                                        </p:attrNameLst>
                                      </p:cBhvr>
                                      <p:tavLst>
                                        <p:tav tm="0">
                                          <p:val>
                                            <p:strVal val="1+#ppt_w/2"/>
                                          </p:val>
                                        </p:tav>
                                        <p:tav tm="100000">
                                          <p:val>
                                            <p:strVal val="#ppt_x"/>
                                          </p:val>
                                        </p:tav>
                                      </p:tavLst>
                                    </p:anim>
                                    <p:anim calcmode="lin" valueType="num">
                                      <p:cBhvr additive="base">
                                        <p:cTn id="64" dur="500" fill="hold"/>
                                        <p:tgtEl>
                                          <p:spTgt spid="59095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90956"/>
                                        </p:tgtEl>
                                        <p:attrNameLst>
                                          <p:attrName>style.visibility</p:attrName>
                                        </p:attrNameLst>
                                      </p:cBhvr>
                                      <p:to>
                                        <p:strVal val="hidden"/>
                                      </p:to>
                                    </p:set>
                                  </p:subTnLst>
                                </p:cTn>
                              </p:par>
                              <p:par>
                                <p:cTn id="65" presetID="22" presetClass="entr" presetSubtype="2" fill="hold" grpId="0" nodeType="withEffect">
                                  <p:stCondLst>
                                    <p:cond delay="0"/>
                                  </p:stCondLst>
                                  <p:childTnLst>
                                    <p:set>
                                      <p:cBhvr>
                                        <p:cTn id="66" dur="1" fill="hold">
                                          <p:stCondLst>
                                            <p:cond delay="0"/>
                                          </p:stCondLst>
                                        </p:cTn>
                                        <p:tgtEl>
                                          <p:spTgt spid="590957"/>
                                        </p:tgtEl>
                                        <p:attrNameLst>
                                          <p:attrName>style.visibility</p:attrName>
                                        </p:attrNameLst>
                                      </p:cBhvr>
                                      <p:to>
                                        <p:strVal val="visible"/>
                                      </p:to>
                                    </p:set>
                                    <p:animEffect transition="in" filter="wipe(right)">
                                      <p:cBhvr>
                                        <p:cTn id="67" dur="500"/>
                                        <p:tgtEl>
                                          <p:spTgt spid="590957"/>
                                        </p:tgtEl>
                                      </p:cBhvr>
                                    </p:animEffect>
                                  </p:childTnLst>
                                  <p:subTnLst>
                                    <p:set>
                                      <p:cBhvr override="childStyle">
                                        <p:cTn dur="1" fill="hold" display="0" masterRel="nextClick" afterEffect="1"/>
                                        <p:tgtEl>
                                          <p:spTgt spid="590957"/>
                                        </p:tgtEl>
                                        <p:attrNameLst>
                                          <p:attrName>style.visibility</p:attrName>
                                        </p:attrNameLst>
                                      </p:cBhvr>
                                      <p:to>
                                        <p:strVal val="hidden"/>
                                      </p:to>
                                    </p:set>
                                  </p:subTnLst>
                                </p:cTn>
                              </p:par>
                              <p:par>
                                <p:cTn id="68" presetID="23" presetClass="entr" presetSubtype="272" fill="hold" grpId="0" nodeType="withEffect">
                                  <p:stCondLst>
                                    <p:cond delay="500"/>
                                  </p:stCondLst>
                                  <p:childTnLst>
                                    <p:set>
                                      <p:cBhvr>
                                        <p:cTn id="69" dur="1" fill="hold">
                                          <p:stCondLst>
                                            <p:cond delay="0"/>
                                          </p:stCondLst>
                                        </p:cTn>
                                        <p:tgtEl>
                                          <p:spTgt spid="590955"/>
                                        </p:tgtEl>
                                        <p:attrNameLst>
                                          <p:attrName>style.visibility</p:attrName>
                                        </p:attrNameLst>
                                      </p:cBhvr>
                                      <p:to>
                                        <p:strVal val="visible"/>
                                      </p:to>
                                    </p:set>
                                    <p:anim calcmode="lin" valueType="num">
                                      <p:cBhvr>
                                        <p:cTn id="70" dur="1000" fill="hold"/>
                                        <p:tgtEl>
                                          <p:spTgt spid="590955"/>
                                        </p:tgtEl>
                                        <p:attrNameLst>
                                          <p:attrName>ppt_w</p:attrName>
                                        </p:attrNameLst>
                                      </p:cBhvr>
                                      <p:tavLst>
                                        <p:tav tm="0">
                                          <p:val>
                                            <p:strVal val="2/3*#ppt_w"/>
                                          </p:val>
                                        </p:tav>
                                        <p:tav tm="100000">
                                          <p:val>
                                            <p:strVal val="#ppt_w"/>
                                          </p:val>
                                        </p:tav>
                                      </p:tavLst>
                                    </p:anim>
                                    <p:anim calcmode="lin" valueType="num">
                                      <p:cBhvr>
                                        <p:cTn id="71" dur="1000" fill="hold"/>
                                        <p:tgtEl>
                                          <p:spTgt spid="590955"/>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0955"/>
                                        </p:tgtEl>
                                        <p:attrNameLst>
                                          <p:attrName>style.visibility</p:attrName>
                                        </p:attrNameLst>
                                      </p:cBhvr>
                                      <p:to>
                                        <p:strVal val="hidden"/>
                                      </p:to>
                                    </p:set>
                                  </p:subTnLst>
                                </p:cTn>
                              </p:par>
                              <p:par>
                                <p:cTn id="72" presetID="10" presetClass="entr" presetSubtype="0" fill="hold" nodeType="withEffect">
                                  <p:stCondLst>
                                    <p:cond delay="100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590958"/>
                                        </p:tgtEl>
                                        <p:attrNameLst>
                                          <p:attrName>style.visibility</p:attrName>
                                        </p:attrNameLst>
                                      </p:cBhvr>
                                      <p:to>
                                        <p:strVal val="visible"/>
                                      </p:to>
                                    </p:set>
                                    <p:anim calcmode="lin" valueType="num">
                                      <p:cBhvr additive="base">
                                        <p:cTn id="79" dur="500" fill="hold"/>
                                        <p:tgtEl>
                                          <p:spTgt spid="590958"/>
                                        </p:tgtEl>
                                        <p:attrNameLst>
                                          <p:attrName>ppt_x</p:attrName>
                                        </p:attrNameLst>
                                      </p:cBhvr>
                                      <p:tavLst>
                                        <p:tav tm="0">
                                          <p:val>
                                            <p:strVal val="1+#ppt_w/2"/>
                                          </p:val>
                                        </p:tav>
                                        <p:tav tm="100000">
                                          <p:val>
                                            <p:strVal val="#ppt_x"/>
                                          </p:val>
                                        </p:tav>
                                      </p:tavLst>
                                    </p:anim>
                                    <p:anim calcmode="lin" valueType="num">
                                      <p:cBhvr additive="base">
                                        <p:cTn id="80" dur="500" fill="hold"/>
                                        <p:tgtEl>
                                          <p:spTgt spid="59095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90958"/>
                                        </p:tgtEl>
                                        <p:attrNameLst>
                                          <p:attrName>style.visibility</p:attrName>
                                        </p:attrNameLst>
                                      </p:cBhvr>
                                      <p:to>
                                        <p:strVal val="hidden"/>
                                      </p:to>
                                    </p:set>
                                  </p:subTnLst>
                                </p:cTn>
                              </p:par>
                              <p:par>
                                <p:cTn id="81" presetID="22" presetClass="entr" presetSubtype="2" fill="hold" grpId="0" nodeType="withEffect">
                                  <p:stCondLst>
                                    <p:cond delay="0"/>
                                  </p:stCondLst>
                                  <p:childTnLst>
                                    <p:set>
                                      <p:cBhvr>
                                        <p:cTn id="82" dur="1" fill="hold">
                                          <p:stCondLst>
                                            <p:cond delay="0"/>
                                          </p:stCondLst>
                                        </p:cTn>
                                        <p:tgtEl>
                                          <p:spTgt spid="590959"/>
                                        </p:tgtEl>
                                        <p:attrNameLst>
                                          <p:attrName>style.visibility</p:attrName>
                                        </p:attrNameLst>
                                      </p:cBhvr>
                                      <p:to>
                                        <p:strVal val="visible"/>
                                      </p:to>
                                    </p:set>
                                    <p:animEffect transition="in" filter="wipe(right)">
                                      <p:cBhvr>
                                        <p:cTn id="83" dur="500"/>
                                        <p:tgtEl>
                                          <p:spTgt spid="590959"/>
                                        </p:tgtEl>
                                      </p:cBhvr>
                                    </p:animEffect>
                                  </p:childTnLst>
                                </p:cTn>
                              </p:par>
                              <p:par>
                                <p:cTn id="84" presetID="23" presetClass="entr" presetSubtype="272" fill="hold" grpId="0" nodeType="withEffect">
                                  <p:stCondLst>
                                    <p:cond delay="500"/>
                                  </p:stCondLst>
                                  <p:childTnLst>
                                    <p:set>
                                      <p:cBhvr>
                                        <p:cTn id="85" dur="1" fill="hold">
                                          <p:stCondLst>
                                            <p:cond delay="0"/>
                                          </p:stCondLst>
                                        </p:cTn>
                                        <p:tgtEl>
                                          <p:spTgt spid="590960"/>
                                        </p:tgtEl>
                                        <p:attrNameLst>
                                          <p:attrName>style.visibility</p:attrName>
                                        </p:attrNameLst>
                                      </p:cBhvr>
                                      <p:to>
                                        <p:strVal val="visible"/>
                                      </p:to>
                                    </p:set>
                                    <p:anim calcmode="lin" valueType="num">
                                      <p:cBhvr>
                                        <p:cTn id="86" dur="1000" fill="hold"/>
                                        <p:tgtEl>
                                          <p:spTgt spid="590960"/>
                                        </p:tgtEl>
                                        <p:attrNameLst>
                                          <p:attrName>ppt_w</p:attrName>
                                        </p:attrNameLst>
                                      </p:cBhvr>
                                      <p:tavLst>
                                        <p:tav tm="0">
                                          <p:val>
                                            <p:strVal val="2/3*#ppt_w"/>
                                          </p:val>
                                        </p:tav>
                                        <p:tav tm="100000">
                                          <p:val>
                                            <p:strVal val="#ppt_w"/>
                                          </p:val>
                                        </p:tav>
                                      </p:tavLst>
                                    </p:anim>
                                    <p:anim calcmode="lin" valueType="num">
                                      <p:cBhvr>
                                        <p:cTn id="87" dur="1000" fill="hold"/>
                                        <p:tgtEl>
                                          <p:spTgt spid="59096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0960"/>
                                        </p:tgtEl>
                                        <p:attrNameLst>
                                          <p:attrName>style.visibility</p:attrName>
                                        </p:attrNameLst>
                                      </p:cBhvr>
                                      <p:to>
                                        <p:strVal val="hidden"/>
                                      </p:to>
                                    </p:set>
                                  </p:subTnLst>
                                </p:cTn>
                              </p:par>
                              <p:par>
                                <p:cTn id="88" presetID="10" presetClass="entr" presetSubtype="0" fill="hold" nodeType="withEffect">
                                  <p:stCondLst>
                                    <p:cond delay="100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1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2" fill="hold" grpId="0" nodeType="clickEffect">
                                  <p:stCondLst>
                                    <p:cond delay="0"/>
                                  </p:stCondLst>
                                  <p:childTnLst>
                                    <p:set>
                                      <p:cBhvr>
                                        <p:cTn id="94" dur="1" fill="hold">
                                          <p:stCondLst>
                                            <p:cond delay="0"/>
                                          </p:stCondLst>
                                        </p:cTn>
                                        <p:tgtEl>
                                          <p:spTgt spid="590965"/>
                                        </p:tgtEl>
                                        <p:attrNameLst>
                                          <p:attrName>style.visibility</p:attrName>
                                        </p:attrNameLst>
                                      </p:cBhvr>
                                      <p:to>
                                        <p:strVal val="visible"/>
                                      </p:to>
                                    </p:set>
                                    <p:anim calcmode="lin" valueType="num">
                                      <p:cBhvr additive="base">
                                        <p:cTn id="95" dur="500" fill="hold"/>
                                        <p:tgtEl>
                                          <p:spTgt spid="590965"/>
                                        </p:tgtEl>
                                        <p:attrNameLst>
                                          <p:attrName>ppt_x</p:attrName>
                                        </p:attrNameLst>
                                      </p:cBhvr>
                                      <p:tavLst>
                                        <p:tav tm="0">
                                          <p:val>
                                            <p:strVal val="1+#ppt_w/2"/>
                                          </p:val>
                                        </p:tav>
                                        <p:tav tm="100000">
                                          <p:val>
                                            <p:strVal val="#ppt_x"/>
                                          </p:val>
                                        </p:tav>
                                      </p:tavLst>
                                    </p:anim>
                                    <p:anim calcmode="lin" valueType="num">
                                      <p:cBhvr additive="base">
                                        <p:cTn id="96" dur="500" fill="hold"/>
                                        <p:tgtEl>
                                          <p:spTgt spid="590965"/>
                                        </p:tgtEl>
                                        <p:attrNameLst>
                                          <p:attrName>ppt_y</p:attrName>
                                        </p:attrNameLst>
                                      </p:cBhvr>
                                      <p:tavLst>
                                        <p:tav tm="0">
                                          <p:val>
                                            <p:strVal val="#ppt_y"/>
                                          </p:val>
                                        </p:tav>
                                        <p:tav tm="100000">
                                          <p:val>
                                            <p:strVal val="#ppt_y"/>
                                          </p:val>
                                        </p:tav>
                                      </p:tavLst>
                                    </p:anim>
                                  </p:childTnLst>
                                </p:cTn>
                              </p:par>
                              <p:par>
                                <p:cTn id="97" presetID="9" presetClass="entr" presetSubtype="0" fill="hold" grpId="0" nodeType="withEffect">
                                  <p:stCondLst>
                                    <p:cond delay="0"/>
                                  </p:stCondLst>
                                  <p:childTnLst>
                                    <p:set>
                                      <p:cBhvr>
                                        <p:cTn id="98" dur="1" fill="hold">
                                          <p:stCondLst>
                                            <p:cond delay="0"/>
                                          </p:stCondLst>
                                        </p:cTn>
                                        <p:tgtEl>
                                          <p:spTgt spid="590966"/>
                                        </p:tgtEl>
                                        <p:attrNameLst>
                                          <p:attrName>style.visibility</p:attrName>
                                        </p:attrNameLst>
                                      </p:cBhvr>
                                      <p:to>
                                        <p:strVal val="visible"/>
                                      </p:to>
                                    </p:set>
                                    <p:animEffect transition="in" filter="dissolve">
                                      <p:cBhvr>
                                        <p:cTn id="99" dur="500"/>
                                        <p:tgtEl>
                                          <p:spTgt spid="590966"/>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590967"/>
                                        </p:tgtEl>
                                        <p:attrNameLst>
                                          <p:attrName>style.visibility</p:attrName>
                                        </p:attrNameLst>
                                      </p:cBhvr>
                                      <p:to>
                                        <p:strVal val="visible"/>
                                      </p:to>
                                    </p:set>
                                    <p:animEffect transition="in" filter="fade">
                                      <p:cBhvr>
                                        <p:cTn id="102" dur="1000"/>
                                        <p:tgtEl>
                                          <p:spTgt spid="590967"/>
                                        </p:tgtEl>
                                      </p:cBhvr>
                                    </p:animEffect>
                                  </p:childTnLst>
                                </p:cTn>
                              </p:par>
                              <p:par>
                                <p:cTn id="103" presetID="23" presetClass="entr" presetSubtype="272" fill="hold" grpId="0" nodeType="withEffect">
                                  <p:stCondLst>
                                    <p:cond delay="1000"/>
                                  </p:stCondLst>
                                  <p:childTnLst>
                                    <p:set>
                                      <p:cBhvr>
                                        <p:cTn id="104" dur="1" fill="hold">
                                          <p:stCondLst>
                                            <p:cond delay="0"/>
                                          </p:stCondLst>
                                        </p:cTn>
                                        <p:tgtEl>
                                          <p:spTgt spid="590968"/>
                                        </p:tgtEl>
                                        <p:attrNameLst>
                                          <p:attrName>style.visibility</p:attrName>
                                        </p:attrNameLst>
                                      </p:cBhvr>
                                      <p:to>
                                        <p:strVal val="visible"/>
                                      </p:to>
                                    </p:set>
                                    <p:anim calcmode="lin" valueType="num">
                                      <p:cBhvr>
                                        <p:cTn id="105" dur="1000" fill="hold"/>
                                        <p:tgtEl>
                                          <p:spTgt spid="590968"/>
                                        </p:tgtEl>
                                        <p:attrNameLst>
                                          <p:attrName>ppt_w</p:attrName>
                                        </p:attrNameLst>
                                      </p:cBhvr>
                                      <p:tavLst>
                                        <p:tav tm="0">
                                          <p:val>
                                            <p:strVal val="2/3*#ppt_w"/>
                                          </p:val>
                                        </p:tav>
                                        <p:tav tm="100000">
                                          <p:val>
                                            <p:strVal val="#ppt_w"/>
                                          </p:val>
                                        </p:tav>
                                      </p:tavLst>
                                    </p:anim>
                                    <p:anim calcmode="lin" valueType="num">
                                      <p:cBhvr>
                                        <p:cTn id="106" dur="1000" fill="hold"/>
                                        <p:tgtEl>
                                          <p:spTgt spid="5909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98" grpId="0" animBg="1"/>
      <p:bldP spid="590899" grpId="0" animBg="1"/>
      <p:bldP spid="590906" grpId="0"/>
      <p:bldP spid="590939" grpId="0" animBg="1"/>
      <p:bldP spid="590940" grpId="0" animBg="1"/>
      <p:bldP spid="590944" grpId="0"/>
      <p:bldP spid="590945" grpId="0" animBg="1"/>
      <p:bldP spid="590947" grpId="0" animBg="1"/>
      <p:bldP spid="590948" grpId="0"/>
      <p:bldP spid="590955" grpId="0"/>
      <p:bldP spid="590956" grpId="0" animBg="1"/>
      <p:bldP spid="590957" grpId="0" animBg="1"/>
      <p:bldP spid="590958" grpId="0" animBg="1"/>
      <p:bldP spid="590959" grpId="0" animBg="1"/>
      <p:bldP spid="590960" grpId="0"/>
      <p:bldP spid="590965" grpId="0" animBg="1"/>
      <p:bldP spid="590966" grpId="0" animBg="1"/>
      <p:bldP spid="590967" grpId="0"/>
      <p:bldP spid="59096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121240" y="400396"/>
            <a:ext cx="7784889" cy="700845"/>
          </a:xfrm>
        </p:spPr>
        <p:txBody>
          <a:bodyPr/>
          <a:lstStyle/>
          <a:p>
            <a:pPr algn="ctr"/>
            <a:r>
              <a:rPr lang="fr-FR" sz="2215" dirty="0"/>
              <a:t>instrumentation spatiale AU CEA : </a:t>
            </a:r>
            <a:br>
              <a:rPr lang="fr-FR" sz="2215" dirty="0"/>
            </a:br>
            <a:r>
              <a:rPr lang="fr-FR" sz="2215" dirty="0"/>
              <a:t>des hautes </a:t>
            </a:r>
            <a:r>
              <a:rPr lang="fr-FR" sz="2215" dirty="0" err="1"/>
              <a:t>energies</a:t>
            </a:r>
            <a:r>
              <a:rPr lang="fr-FR" sz="2215" dirty="0"/>
              <a:t> à l’infrarouge</a:t>
            </a:r>
          </a:p>
        </p:txBody>
      </p:sp>
      <p:sp>
        <p:nvSpPr>
          <p:cNvPr id="9" name="ZoneTexte 8"/>
          <p:cNvSpPr txBox="1"/>
          <p:nvPr/>
        </p:nvSpPr>
        <p:spPr>
          <a:xfrm>
            <a:off x="6180999" y="5090585"/>
            <a:ext cx="2518638" cy="348109"/>
          </a:xfrm>
          <a:prstGeom prst="rect">
            <a:avLst/>
          </a:prstGeom>
          <a:noFill/>
        </p:spPr>
        <p:txBody>
          <a:bodyPr wrap="none" rtlCol="0">
            <a:spAutoFit/>
          </a:bodyPr>
          <a:lstStyle/>
          <a:p>
            <a:r>
              <a:rPr lang="fr-FR" sz="1662" dirty="0"/>
              <a:t>IRFU : Starck et al. 2014</a:t>
            </a:r>
          </a:p>
        </p:txBody>
      </p:sp>
      <p:sp>
        <p:nvSpPr>
          <p:cNvPr id="13" name="ZoneTexte 12"/>
          <p:cNvSpPr txBox="1"/>
          <p:nvPr/>
        </p:nvSpPr>
        <p:spPr>
          <a:xfrm>
            <a:off x="182692" y="1481894"/>
            <a:ext cx="8784329" cy="4877938"/>
          </a:xfrm>
          <a:prstGeom prst="rect">
            <a:avLst/>
          </a:prstGeom>
          <a:solidFill>
            <a:schemeClr val="tx1"/>
          </a:solidFill>
          <a:ln w="19050" cmpd="sng">
            <a:solidFill>
              <a:srgbClr val="0091C3"/>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spcBef>
                <a:spcPts val="1108"/>
              </a:spcBef>
              <a:spcAft>
                <a:spcPts val="554"/>
              </a:spcAft>
            </a:pPr>
            <a:r>
              <a:rPr lang="fr-FR" sz="1662" b="1" dirty="0">
                <a:solidFill>
                  <a:schemeClr val="accent4"/>
                </a:solidFill>
              </a:rPr>
              <a:t>HAUTES ÉNERGIES</a:t>
            </a:r>
          </a:p>
          <a:p>
            <a:pPr marL="263776" indent="-263776">
              <a:spcAft>
                <a:spcPts val="185"/>
              </a:spcAft>
              <a:buFont typeface="Arial"/>
              <a:buChar char="•"/>
            </a:pPr>
            <a:r>
              <a:rPr lang="fr-FR" sz="1662" i="1" dirty="0">
                <a:solidFill>
                  <a:srgbClr val="FFFFFF"/>
                </a:solidFill>
              </a:rPr>
              <a:t>HEAO (1978-), NASA </a:t>
            </a:r>
          </a:p>
          <a:p>
            <a:pPr marL="263776" indent="-263776">
              <a:spcAft>
                <a:spcPts val="185"/>
              </a:spcAft>
              <a:buFont typeface="Arial"/>
              <a:buChar char="•"/>
            </a:pPr>
            <a:r>
              <a:rPr lang="fr-FR" sz="1662" i="1" dirty="0">
                <a:solidFill>
                  <a:srgbClr val="FFFFFF"/>
                </a:solidFill>
              </a:rPr>
              <a:t>SIGMA</a:t>
            </a:r>
            <a:r>
              <a:rPr lang="fr-FR" sz="1662" dirty="0">
                <a:solidFill>
                  <a:srgbClr val="FFFFFF"/>
                </a:solidFill>
              </a:rPr>
              <a:t> (rayons gamma), satellite franco-russe (1990-2000)</a:t>
            </a:r>
          </a:p>
          <a:p>
            <a:pPr marL="263776" indent="-263776">
              <a:spcAft>
                <a:spcPts val="185"/>
              </a:spcAft>
              <a:buFont typeface="Arial"/>
              <a:buChar char="•"/>
            </a:pPr>
            <a:r>
              <a:rPr lang="fr-FR" sz="1662" i="1" dirty="0">
                <a:solidFill>
                  <a:srgbClr val="FFFFFF"/>
                </a:solidFill>
              </a:rPr>
              <a:t>Ulysse</a:t>
            </a:r>
            <a:r>
              <a:rPr lang="fr-FR" sz="1662" dirty="0">
                <a:solidFill>
                  <a:srgbClr val="FFFFFF"/>
                </a:solidFill>
              </a:rPr>
              <a:t>, mission NASA (1995-2010)</a:t>
            </a:r>
          </a:p>
          <a:p>
            <a:pPr marL="263776" indent="-263776">
              <a:spcAft>
                <a:spcPts val="185"/>
              </a:spcAft>
              <a:buFont typeface="Arial"/>
              <a:buChar char="•"/>
            </a:pPr>
            <a:r>
              <a:rPr lang="fr-FR" sz="1662" b="1" i="1" dirty="0">
                <a:solidFill>
                  <a:schemeClr val="accent3"/>
                </a:solidFill>
              </a:rPr>
              <a:t>XMM-Newton</a:t>
            </a:r>
            <a:r>
              <a:rPr lang="fr-FR" sz="1662" b="1" dirty="0">
                <a:solidFill>
                  <a:schemeClr val="accent3"/>
                </a:solidFill>
              </a:rPr>
              <a:t> </a:t>
            </a:r>
            <a:r>
              <a:rPr lang="fr-FR" sz="1662" dirty="0">
                <a:solidFill>
                  <a:srgbClr val="FFFFFF"/>
                </a:solidFill>
              </a:rPr>
              <a:t>(rayons X), pierre angulaire du programme Horizon 2000 de l’ESA (1999-) </a:t>
            </a:r>
          </a:p>
          <a:p>
            <a:pPr marL="263776" indent="-263776">
              <a:spcAft>
                <a:spcPts val="185"/>
              </a:spcAft>
              <a:buFont typeface="Arial"/>
              <a:buChar char="•"/>
            </a:pPr>
            <a:r>
              <a:rPr lang="fr-FR" sz="1662" b="1" i="1" dirty="0">
                <a:solidFill>
                  <a:srgbClr val="FAB45F"/>
                </a:solidFill>
              </a:rPr>
              <a:t>INTEGRAL</a:t>
            </a:r>
            <a:r>
              <a:rPr lang="fr-FR" sz="1662" b="1" dirty="0">
                <a:solidFill>
                  <a:srgbClr val="C0EFFF"/>
                </a:solidFill>
              </a:rPr>
              <a:t> </a:t>
            </a:r>
            <a:r>
              <a:rPr lang="fr-FR" sz="1662" dirty="0">
                <a:solidFill>
                  <a:srgbClr val="FFFFFF"/>
                </a:solidFill>
              </a:rPr>
              <a:t>(rayons gamma), satellite de l’ESA (2002-)</a:t>
            </a:r>
          </a:p>
          <a:p>
            <a:pPr>
              <a:spcBef>
                <a:spcPts val="1662"/>
              </a:spcBef>
              <a:spcAft>
                <a:spcPts val="554"/>
              </a:spcAft>
            </a:pPr>
            <a:r>
              <a:rPr lang="fr-FR" sz="1662" b="1" dirty="0">
                <a:solidFill>
                  <a:srgbClr val="0091C3"/>
                </a:solidFill>
              </a:rPr>
              <a:t>INFRAROUGE et SUBMILLIMÉTRIQUE</a:t>
            </a:r>
          </a:p>
          <a:p>
            <a:pPr>
              <a:spcBef>
                <a:spcPts val="554"/>
              </a:spcBef>
              <a:spcAft>
                <a:spcPts val="738"/>
              </a:spcAft>
            </a:pPr>
            <a:r>
              <a:rPr lang="fr-FR" sz="1662" b="1" dirty="0">
                <a:solidFill>
                  <a:schemeClr val="accent4"/>
                </a:solidFill>
              </a:rPr>
              <a:t>1990 : </a:t>
            </a:r>
            <a:r>
              <a:rPr lang="fr-FR" sz="1662" dirty="0">
                <a:solidFill>
                  <a:srgbClr val="FFFFFF"/>
                </a:solidFill>
              </a:rPr>
              <a:t>montée en puissance des </a:t>
            </a:r>
            <a:r>
              <a:rPr lang="fr-FR" sz="1662" b="1" dirty="0">
                <a:solidFill>
                  <a:srgbClr val="FAB45F"/>
                </a:solidFill>
              </a:rPr>
              <a:t>développements technologiques du </a:t>
            </a:r>
            <a:r>
              <a:rPr lang="fr-FR" sz="1662" b="1" dirty="0">
                <a:solidFill>
                  <a:srgbClr val="0091C3"/>
                </a:solidFill>
              </a:rPr>
              <a:t>LETI </a:t>
            </a:r>
            <a:endParaRPr lang="fr-FR" sz="1662" dirty="0">
              <a:solidFill>
                <a:srgbClr val="0091C3"/>
              </a:solidFill>
            </a:endParaRPr>
          </a:p>
          <a:p>
            <a:pPr marL="263776" indent="-263776">
              <a:spcAft>
                <a:spcPts val="185"/>
              </a:spcAft>
              <a:buFont typeface="Arial"/>
              <a:buChar char="•"/>
            </a:pPr>
            <a:r>
              <a:rPr lang="fr-FR" sz="1662" dirty="0">
                <a:solidFill>
                  <a:srgbClr val="FFFFFF"/>
                </a:solidFill>
              </a:rPr>
              <a:t>Caméra  </a:t>
            </a:r>
            <a:r>
              <a:rPr lang="fr-FR" sz="1662" b="1" i="1" dirty="0">
                <a:solidFill>
                  <a:srgbClr val="FAB45F"/>
                </a:solidFill>
              </a:rPr>
              <a:t>ISOCAM</a:t>
            </a:r>
            <a:r>
              <a:rPr lang="fr-FR" sz="1662" dirty="0">
                <a:solidFill>
                  <a:srgbClr val="FAB45F"/>
                </a:solidFill>
              </a:rPr>
              <a:t> </a:t>
            </a:r>
            <a:r>
              <a:rPr lang="fr-FR" sz="1662" dirty="0">
                <a:solidFill>
                  <a:srgbClr val="FFFFFF"/>
                </a:solidFill>
              </a:rPr>
              <a:t>(infrarouge) du satellite </a:t>
            </a:r>
            <a:r>
              <a:rPr lang="fr-FR" sz="1662" b="1" dirty="0">
                <a:solidFill>
                  <a:srgbClr val="FFFFFF"/>
                </a:solidFill>
              </a:rPr>
              <a:t>ISO</a:t>
            </a:r>
            <a:r>
              <a:rPr lang="fr-FR" sz="1662" dirty="0">
                <a:solidFill>
                  <a:srgbClr val="FFFFFF"/>
                </a:solidFill>
              </a:rPr>
              <a:t> de l’ESA</a:t>
            </a:r>
            <a:r>
              <a:rPr lang="fr-FR" sz="1662" b="1" i="1" dirty="0">
                <a:solidFill>
                  <a:srgbClr val="FFFFFF"/>
                </a:solidFill>
              </a:rPr>
              <a:t> (1995-1998)</a:t>
            </a:r>
            <a:endParaRPr lang="fr-FR" sz="1662" dirty="0">
              <a:solidFill>
                <a:srgbClr val="FFFFFF"/>
              </a:solidFill>
            </a:endParaRPr>
          </a:p>
          <a:p>
            <a:pPr marL="263776" indent="-263776">
              <a:spcAft>
                <a:spcPts val="185"/>
              </a:spcAft>
              <a:buFont typeface="Arial"/>
              <a:buChar char="•"/>
            </a:pPr>
            <a:r>
              <a:rPr lang="fr-FR" sz="1662" dirty="0">
                <a:solidFill>
                  <a:srgbClr val="FFFFFF"/>
                </a:solidFill>
              </a:rPr>
              <a:t>Spectromètre </a:t>
            </a:r>
            <a:r>
              <a:rPr lang="fr-FR" sz="1662" b="1" i="1" dirty="0">
                <a:solidFill>
                  <a:srgbClr val="FAB45F"/>
                </a:solidFill>
              </a:rPr>
              <a:t>CIRS</a:t>
            </a:r>
            <a:r>
              <a:rPr lang="fr-FR" sz="1662" dirty="0">
                <a:solidFill>
                  <a:srgbClr val="FAB45F"/>
                </a:solidFill>
              </a:rPr>
              <a:t> </a:t>
            </a:r>
            <a:r>
              <a:rPr lang="fr-FR" sz="1662" dirty="0">
                <a:solidFill>
                  <a:srgbClr val="FFFFFF"/>
                </a:solidFill>
              </a:rPr>
              <a:t>(IR moyen) de la mission NASA </a:t>
            </a:r>
            <a:r>
              <a:rPr lang="fr-FR" sz="1662" b="1" dirty="0">
                <a:solidFill>
                  <a:srgbClr val="FFFFFF"/>
                </a:solidFill>
              </a:rPr>
              <a:t>Cassini</a:t>
            </a:r>
            <a:r>
              <a:rPr lang="fr-FR" sz="1662" dirty="0">
                <a:solidFill>
                  <a:schemeClr val="bg1"/>
                </a:solidFill>
              </a:rPr>
              <a:t> vers Saturne (1997-)</a:t>
            </a:r>
          </a:p>
          <a:p>
            <a:pPr marL="263776" indent="-263776">
              <a:spcAft>
                <a:spcPts val="185"/>
              </a:spcAft>
              <a:buFont typeface="Arial"/>
              <a:buChar char="•"/>
            </a:pPr>
            <a:r>
              <a:rPr lang="fr-FR" sz="1662" dirty="0">
                <a:solidFill>
                  <a:schemeClr val="bg1"/>
                </a:solidFill>
              </a:rPr>
              <a:t>Photomètre </a:t>
            </a:r>
            <a:r>
              <a:rPr lang="fr-FR" sz="1662" b="1" i="1" dirty="0">
                <a:solidFill>
                  <a:schemeClr val="accent3"/>
                </a:solidFill>
              </a:rPr>
              <a:t>PACS</a:t>
            </a:r>
            <a:r>
              <a:rPr lang="fr-FR" sz="1662" b="1" dirty="0">
                <a:solidFill>
                  <a:schemeClr val="accent3"/>
                </a:solidFill>
              </a:rPr>
              <a:t> </a:t>
            </a:r>
            <a:r>
              <a:rPr lang="fr-FR" sz="1662" b="1" dirty="0">
                <a:solidFill>
                  <a:schemeClr val="bg1"/>
                </a:solidFill>
              </a:rPr>
              <a:t>(</a:t>
            </a:r>
            <a:r>
              <a:rPr lang="fr-FR" sz="1662" dirty="0">
                <a:solidFill>
                  <a:schemeClr val="bg1"/>
                </a:solidFill>
              </a:rPr>
              <a:t>60-210 microns) de la mission </a:t>
            </a:r>
            <a:r>
              <a:rPr lang="fr-FR" sz="1662" b="1" dirty="0">
                <a:solidFill>
                  <a:schemeClr val="bg1"/>
                </a:solidFill>
              </a:rPr>
              <a:t>Herschel</a:t>
            </a:r>
            <a:r>
              <a:rPr lang="fr-FR" sz="1662" dirty="0">
                <a:solidFill>
                  <a:schemeClr val="bg1"/>
                </a:solidFill>
              </a:rPr>
              <a:t> de l’ESA (2009-2013)</a:t>
            </a:r>
          </a:p>
          <a:p>
            <a:pPr>
              <a:spcBef>
                <a:spcPts val="554"/>
              </a:spcBef>
              <a:spcAft>
                <a:spcPts val="185"/>
              </a:spcAft>
            </a:pPr>
            <a:endParaRPr lang="fr-FR" sz="1662" b="1" dirty="0">
              <a:solidFill>
                <a:srgbClr val="0091C3"/>
              </a:solidFill>
            </a:endParaRPr>
          </a:p>
          <a:p>
            <a:pPr>
              <a:spcBef>
                <a:spcPts val="554"/>
              </a:spcBef>
              <a:spcAft>
                <a:spcPts val="185"/>
              </a:spcAft>
            </a:pPr>
            <a:r>
              <a:rPr lang="fr-FR" sz="1662" b="1" dirty="0">
                <a:solidFill>
                  <a:srgbClr val="FAB45F"/>
                </a:solidFill>
              </a:rPr>
              <a:t>P</a:t>
            </a:r>
            <a:r>
              <a:rPr lang="fr-FR" sz="1662" dirty="0">
                <a:solidFill>
                  <a:srgbClr val="FAB45F"/>
                </a:solidFill>
              </a:rPr>
              <a:t>our augmenter la sensibilité : </a:t>
            </a:r>
            <a:r>
              <a:rPr lang="fr-FR" sz="1662" b="1" dirty="0">
                <a:solidFill>
                  <a:schemeClr val="accent4"/>
                </a:solidFill>
              </a:rPr>
              <a:t>instruments refroidis </a:t>
            </a:r>
          </a:p>
          <a:p>
            <a:pPr marL="263776" indent="-263776" algn="ctr" hangingPunct="0">
              <a:buFont typeface="Symbol" charset="0"/>
              <a:buChar char=""/>
            </a:pPr>
            <a:r>
              <a:rPr lang="fr-FR" sz="1662" b="1" dirty="0">
                <a:solidFill>
                  <a:srgbClr val="FAB45F"/>
                </a:solidFill>
              </a:rPr>
              <a:t>technologies cryogéniques adaptées aux conditions spatiales </a:t>
            </a:r>
          </a:p>
          <a:p>
            <a:pPr algn="ctr" hangingPunct="0"/>
            <a:r>
              <a:rPr lang="fr-FR" sz="1662" dirty="0">
                <a:solidFill>
                  <a:schemeClr val="bg1"/>
                </a:solidFill>
              </a:rPr>
              <a:t>(Service des Basses Températures de </a:t>
            </a:r>
            <a:r>
              <a:rPr lang="fr-FR" sz="1662" b="1" dirty="0">
                <a:solidFill>
                  <a:srgbClr val="0091C3"/>
                </a:solidFill>
              </a:rPr>
              <a:t>l’INAC</a:t>
            </a:r>
            <a:r>
              <a:rPr lang="fr-FR" sz="1662" dirty="0">
                <a:solidFill>
                  <a:schemeClr val="bg1"/>
                </a:solidFill>
              </a:rPr>
              <a:t>)</a:t>
            </a:r>
          </a:p>
        </p:txBody>
      </p:sp>
    </p:spTree>
    <p:extLst>
      <p:ext uri="{BB962C8B-B14F-4D97-AF65-F5344CB8AC3E}">
        <p14:creationId xmlns:p14="http://schemas.microsoft.com/office/powerpoint/2010/main" val="1264853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121240" y="400387"/>
            <a:ext cx="7784889" cy="511937"/>
          </a:xfrm>
        </p:spPr>
        <p:txBody>
          <a:bodyPr/>
          <a:lstStyle/>
          <a:p>
            <a:r>
              <a:rPr lang="fr-FR" sz="2215" dirty="0">
                <a:solidFill>
                  <a:srgbClr val="FFFFFF"/>
                </a:solidFill>
              </a:rPr>
              <a:t>Contribution au programme </a:t>
            </a:r>
            <a:r>
              <a:rPr lang="fr-FR" sz="2215" dirty="0" err="1">
                <a:solidFill>
                  <a:srgbClr val="FFFFFF"/>
                </a:solidFill>
              </a:rPr>
              <a:t>cosmic</a:t>
            </a:r>
            <a:r>
              <a:rPr lang="fr-FR" sz="2215" dirty="0">
                <a:solidFill>
                  <a:srgbClr val="FFFFFF"/>
                </a:solidFill>
              </a:rPr>
              <a:t> vision </a:t>
            </a:r>
          </a:p>
        </p:txBody>
      </p:sp>
      <p:sp>
        <p:nvSpPr>
          <p:cNvPr id="9" name="ZoneTexte 8"/>
          <p:cNvSpPr txBox="1"/>
          <p:nvPr/>
        </p:nvSpPr>
        <p:spPr>
          <a:xfrm>
            <a:off x="6180999" y="5090585"/>
            <a:ext cx="2518638" cy="348109"/>
          </a:xfrm>
          <a:prstGeom prst="rect">
            <a:avLst/>
          </a:prstGeom>
          <a:noFill/>
        </p:spPr>
        <p:txBody>
          <a:bodyPr wrap="none" rtlCol="0">
            <a:spAutoFit/>
          </a:bodyPr>
          <a:lstStyle/>
          <a:p>
            <a:r>
              <a:rPr lang="fr-FR" sz="1662" dirty="0"/>
              <a:t>IRFU : Starck et al. 2014</a:t>
            </a:r>
          </a:p>
        </p:txBody>
      </p:sp>
      <p:sp>
        <p:nvSpPr>
          <p:cNvPr id="13" name="ZoneTexte 12"/>
          <p:cNvSpPr txBox="1"/>
          <p:nvPr/>
        </p:nvSpPr>
        <p:spPr>
          <a:xfrm>
            <a:off x="91351" y="1207822"/>
            <a:ext cx="4689033" cy="4752327"/>
          </a:xfrm>
          <a:prstGeom prst="rect">
            <a:avLst/>
          </a:prstGeom>
          <a:solidFill>
            <a:schemeClr val="tx1"/>
          </a:solidFill>
          <a:ln w="19050" cmpd="sng">
            <a:solidFill>
              <a:srgbClr val="0091C3"/>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spcBef>
                <a:spcPts val="1108"/>
              </a:spcBef>
              <a:spcAft>
                <a:spcPts val="554"/>
              </a:spcAft>
            </a:pPr>
            <a:r>
              <a:rPr lang="fr-FR" sz="1846" b="1" dirty="0">
                <a:solidFill>
                  <a:schemeClr val="accent3"/>
                </a:solidFill>
                <a:latin typeface="+mj-lt"/>
              </a:rPr>
              <a:t>Mission M2  EUCLID (2020)</a:t>
            </a:r>
          </a:p>
          <a:p>
            <a:pPr>
              <a:spcBef>
                <a:spcPts val="1108"/>
              </a:spcBef>
              <a:spcAft>
                <a:spcPts val="554"/>
              </a:spcAft>
            </a:pPr>
            <a:r>
              <a:rPr lang="fr-FR" sz="1662" b="1" dirty="0">
                <a:solidFill>
                  <a:schemeClr val="accent4"/>
                </a:solidFill>
                <a:latin typeface="+mj-lt"/>
              </a:rPr>
              <a:t>Objectif : </a:t>
            </a:r>
            <a:r>
              <a:rPr lang="fr-FR" sz="1662" dirty="0">
                <a:solidFill>
                  <a:schemeClr val="bg1"/>
                </a:solidFill>
                <a:latin typeface="+mj-lt"/>
              </a:rPr>
              <a:t>Caractérisation matière noire et énergie noire</a:t>
            </a:r>
          </a:p>
          <a:p>
            <a:pPr>
              <a:spcBef>
                <a:spcPts val="1108"/>
              </a:spcBef>
              <a:spcAft>
                <a:spcPts val="554"/>
              </a:spcAft>
            </a:pPr>
            <a:r>
              <a:rPr lang="fr-FR" sz="1662" b="1" dirty="0">
                <a:solidFill>
                  <a:srgbClr val="0091C3"/>
                </a:solidFill>
                <a:latin typeface="+mj-lt"/>
              </a:rPr>
              <a:t>Méthode : </a:t>
            </a:r>
            <a:r>
              <a:rPr lang="fr-FR" sz="1662" dirty="0">
                <a:solidFill>
                  <a:srgbClr val="FFFFFF"/>
                </a:solidFill>
                <a:latin typeface="+mj-lt"/>
                <a:ea typeface="ヒラギノ角ゴ Pro W3" charset="0"/>
                <a:cs typeface="ヒラギノ角ゴ Pro W3" charset="0"/>
              </a:rPr>
              <a:t>Observation du ciel </a:t>
            </a:r>
            <a:r>
              <a:rPr lang="fr-FR" sz="1662" dirty="0" err="1">
                <a:solidFill>
                  <a:srgbClr val="FFFFFF"/>
                </a:solidFill>
                <a:latin typeface="+mj-lt"/>
                <a:ea typeface="ヒラギノ角ゴ Pro W3" charset="0"/>
                <a:cs typeface="ヒラギノ角ゴ Pro W3" charset="0"/>
              </a:rPr>
              <a:t>extra-galactique</a:t>
            </a:r>
            <a:r>
              <a:rPr lang="fr-FR" sz="1662" dirty="0">
                <a:solidFill>
                  <a:srgbClr val="FFFFFF"/>
                </a:solidFill>
                <a:latin typeface="+mj-lt"/>
                <a:ea typeface="ヒラギノ角ゴ Pro W3" charset="0"/>
                <a:cs typeface="ヒラギノ角ゴ Pro W3" charset="0"/>
              </a:rPr>
              <a:t> sur  15 000 deg² en 6 ans</a:t>
            </a:r>
          </a:p>
          <a:p>
            <a:pPr marL="263776" indent="-263776">
              <a:spcBef>
                <a:spcPts val="1108"/>
              </a:spcBef>
              <a:buFontTx/>
              <a:buChar char="-"/>
              <a:defRPr/>
            </a:pPr>
            <a:r>
              <a:rPr lang="fr-FR" sz="1662" dirty="0">
                <a:solidFill>
                  <a:srgbClr val="FAB45F"/>
                </a:solidFill>
                <a:latin typeface="+mj-lt"/>
                <a:ea typeface="ヒラギノ角ゴ Pro W3" charset="0"/>
                <a:cs typeface="ヒラギノ角ゴ Pro W3" charset="0"/>
              </a:rPr>
              <a:t>VIS : </a:t>
            </a:r>
            <a:r>
              <a:rPr lang="fr-FR" sz="1662" dirty="0">
                <a:solidFill>
                  <a:srgbClr val="FFFFFF"/>
                </a:solidFill>
                <a:latin typeface="+mj-lt"/>
                <a:ea typeface="ヒラギノ角ゴ Pro W3" charset="0"/>
                <a:cs typeface="ヒラギノ角ゴ Pro W3" charset="0"/>
              </a:rPr>
              <a:t>Imagerie dans le visible et photométrie dans l’infrarouge pour plus </a:t>
            </a:r>
            <a:r>
              <a:rPr lang="fr-FR" sz="1662" b="1" dirty="0">
                <a:solidFill>
                  <a:srgbClr val="FFFFFF"/>
                </a:solidFill>
                <a:latin typeface="+mj-lt"/>
                <a:ea typeface="ヒラギノ角ゴ Pro W3" charset="0"/>
                <a:cs typeface="ヒラギノ角ゴ Pro W3" charset="0"/>
              </a:rPr>
              <a:t>d’un milliard </a:t>
            </a:r>
            <a:r>
              <a:rPr lang="fr-FR" sz="1662" dirty="0">
                <a:solidFill>
                  <a:srgbClr val="FFFFFF"/>
                </a:solidFill>
                <a:latin typeface="+mj-lt"/>
                <a:ea typeface="ヒラギノ角ゴ Pro W3" charset="0"/>
                <a:cs typeface="ヒラギノ角ゴ Pro W3" charset="0"/>
              </a:rPr>
              <a:t>de galaxies</a:t>
            </a:r>
          </a:p>
          <a:p>
            <a:pPr marL="263776" indent="-263776">
              <a:spcBef>
                <a:spcPts val="1108"/>
              </a:spcBef>
              <a:buFontTx/>
              <a:buChar char="-"/>
              <a:defRPr/>
            </a:pPr>
            <a:r>
              <a:rPr lang="fr-FR" sz="1662" dirty="0">
                <a:solidFill>
                  <a:srgbClr val="FAB45F"/>
                </a:solidFill>
                <a:latin typeface="+mj-lt"/>
                <a:ea typeface="ヒラギノ角ゴ Pro W3" charset="0"/>
                <a:cs typeface="ヒラギノ角ゴ Pro W3" charset="0"/>
              </a:rPr>
              <a:t>NISP : </a:t>
            </a:r>
            <a:r>
              <a:rPr lang="fr-FR" sz="1662" dirty="0">
                <a:solidFill>
                  <a:srgbClr val="FFFFFF"/>
                </a:solidFill>
                <a:latin typeface="+mj-lt"/>
                <a:ea typeface="ヒラギノ角ゴ Pro W3" charset="0"/>
                <a:cs typeface="ヒラギノ角ゴ Pro W3" charset="0"/>
              </a:rPr>
              <a:t>Spectroscopie infrarouge de </a:t>
            </a:r>
            <a:r>
              <a:rPr lang="fr-FR" sz="1662" b="1" dirty="0">
                <a:solidFill>
                  <a:srgbClr val="FFFFFF"/>
                </a:solidFill>
                <a:latin typeface="+mj-lt"/>
                <a:ea typeface="ヒラギノ角ゴ Pro W3" charset="0"/>
                <a:cs typeface="ヒラギノ角ゴ Pro W3" charset="0"/>
              </a:rPr>
              <a:t>50 millions </a:t>
            </a:r>
            <a:r>
              <a:rPr lang="fr-FR" sz="1662" dirty="0">
                <a:solidFill>
                  <a:srgbClr val="FFFFFF"/>
                </a:solidFill>
                <a:latin typeface="+mj-lt"/>
                <a:ea typeface="ヒラギノ角ゴ Pro W3" charset="0"/>
                <a:cs typeface="ヒラギノ角ゴ Pro W3" charset="0"/>
              </a:rPr>
              <a:t>de galaxies</a:t>
            </a:r>
          </a:p>
          <a:p>
            <a:pPr>
              <a:defRPr/>
            </a:pPr>
            <a:endParaRPr lang="fr-FR" sz="1662" b="1" dirty="0">
              <a:solidFill>
                <a:srgbClr val="FFFFFF"/>
              </a:solidFill>
              <a:latin typeface="+mj-lt"/>
              <a:ea typeface="ヒラギノ角ゴ Pro W3" charset="0"/>
              <a:cs typeface="ヒラギノ角ゴ Pro W3" charset="0"/>
            </a:endParaRPr>
          </a:p>
          <a:p>
            <a:pPr>
              <a:defRPr/>
            </a:pPr>
            <a:r>
              <a:rPr lang="fr-FR" sz="1662" dirty="0">
                <a:solidFill>
                  <a:srgbClr val="FFFFFF"/>
                </a:solidFill>
                <a:latin typeface="+mj-lt"/>
                <a:ea typeface="ヒラギノ角ゴ Pro W3" charset="0"/>
                <a:cs typeface="ヒラギノ角ゴ Pro W3" charset="0"/>
              </a:rPr>
              <a:t>Avec des </a:t>
            </a:r>
            <a:r>
              <a:rPr lang="fr-FR" sz="1662" b="1" u="sng" dirty="0">
                <a:solidFill>
                  <a:srgbClr val="0091C3"/>
                </a:solidFill>
                <a:latin typeface="+mj-lt"/>
                <a:ea typeface="ヒラギノ角ゴ Pro W3" charset="0"/>
                <a:cs typeface="ヒラギノ角ゴ Pro W3" charset="0"/>
              </a:rPr>
              <a:t>exigences très fortes </a:t>
            </a:r>
            <a:r>
              <a:rPr lang="fr-FR" sz="1662" dirty="0">
                <a:solidFill>
                  <a:srgbClr val="FFFFFF"/>
                </a:solidFill>
                <a:latin typeface="+mj-lt"/>
                <a:ea typeface="ヒラギノ角ゴ Pro W3" charset="0"/>
                <a:cs typeface="ヒラギノ角ゴ Pro W3" charset="0"/>
              </a:rPr>
              <a:t>en termes de</a:t>
            </a:r>
            <a:r>
              <a:rPr lang="fr-FR" sz="1662" dirty="0">
                <a:solidFill>
                  <a:srgbClr val="FFFFFF"/>
                </a:solidFill>
                <a:latin typeface="+mj-lt"/>
              </a:rPr>
              <a:t> :</a:t>
            </a:r>
          </a:p>
          <a:p>
            <a:pPr marL="316531" indent="-316531">
              <a:buFont typeface="Arial"/>
              <a:buChar char="•"/>
              <a:defRPr/>
            </a:pPr>
            <a:r>
              <a:rPr lang="fr-FR" sz="1662" b="1" dirty="0">
                <a:solidFill>
                  <a:schemeClr val="accent2"/>
                </a:solidFill>
                <a:latin typeface="+mj-lt"/>
              </a:rPr>
              <a:t>précision,</a:t>
            </a:r>
          </a:p>
          <a:p>
            <a:pPr marL="316531" indent="-316531">
              <a:buFont typeface="Arial"/>
              <a:buChar char="•"/>
              <a:defRPr/>
            </a:pPr>
            <a:r>
              <a:rPr lang="fr-FR" sz="1662" b="1" dirty="0">
                <a:solidFill>
                  <a:schemeClr val="accent2"/>
                </a:solidFill>
                <a:latin typeface="+mj-lt"/>
              </a:rPr>
              <a:t>stabilité,</a:t>
            </a:r>
          </a:p>
          <a:p>
            <a:pPr marL="316531" indent="-316531">
              <a:buFont typeface="Arial"/>
              <a:buChar char="•"/>
              <a:defRPr/>
            </a:pPr>
            <a:r>
              <a:rPr lang="fr-FR" sz="1662" b="1" dirty="0">
                <a:solidFill>
                  <a:schemeClr val="accent2"/>
                </a:solidFill>
                <a:latin typeface="+mj-lt"/>
              </a:rPr>
              <a:t>nombre d’objets observés</a:t>
            </a:r>
            <a:endParaRPr lang="fr-FR" sz="1662" dirty="0">
              <a:solidFill>
                <a:schemeClr val="accent2"/>
              </a:solidFill>
              <a:latin typeface="+mj-lt"/>
            </a:endParaRPr>
          </a:p>
        </p:txBody>
      </p:sp>
      <p:pic>
        <p:nvPicPr>
          <p:cNvPr id="6" name="Image 5"/>
          <p:cNvPicPr>
            <a:picLocks noChangeAspect="1"/>
          </p:cNvPicPr>
          <p:nvPr/>
        </p:nvPicPr>
        <p:blipFill>
          <a:blip r:embed="rId3"/>
          <a:stretch>
            <a:fillRect/>
          </a:stretch>
        </p:blipFill>
        <p:spPr>
          <a:xfrm>
            <a:off x="5039200" y="1180046"/>
            <a:ext cx="3622149" cy="3519353"/>
          </a:xfrm>
          <a:prstGeom prst="rect">
            <a:avLst/>
          </a:prstGeom>
        </p:spPr>
      </p:pic>
      <p:sp>
        <p:nvSpPr>
          <p:cNvPr id="2" name="Rectangle 1"/>
          <p:cNvSpPr/>
          <p:nvPr/>
        </p:nvSpPr>
        <p:spPr>
          <a:xfrm>
            <a:off x="4871728" y="4712952"/>
            <a:ext cx="4064849" cy="1780872"/>
          </a:xfrm>
          <a:prstGeom prst="rect">
            <a:avLst/>
          </a:prstGeom>
          <a:ln>
            <a:solidFill>
              <a:schemeClr val="bg2"/>
            </a:solidFill>
          </a:ln>
        </p:spPr>
        <p:txBody>
          <a:bodyPr wrap="square">
            <a:spAutoFit/>
          </a:bodyPr>
          <a:lstStyle/>
          <a:p>
            <a:pPr>
              <a:spcAft>
                <a:spcPts val="554"/>
              </a:spcAft>
            </a:pPr>
            <a:r>
              <a:rPr lang="fr-FR" sz="1662" b="1" dirty="0">
                <a:solidFill>
                  <a:srgbClr val="0091C3"/>
                </a:solidFill>
              </a:rPr>
              <a:t>Responsabilité CEA/IRFU :</a:t>
            </a:r>
          </a:p>
          <a:p>
            <a:pPr marL="33232" lvl="1">
              <a:spcAft>
                <a:spcPts val="277"/>
              </a:spcAft>
            </a:pPr>
            <a:r>
              <a:rPr lang="fr-FR" sz="1662" dirty="0">
                <a:solidFill>
                  <a:schemeClr val="bg1"/>
                </a:solidFill>
              </a:rPr>
              <a:t>- </a:t>
            </a:r>
            <a:r>
              <a:rPr lang="fr-FR" sz="1662" dirty="0">
                <a:solidFill>
                  <a:schemeClr val="accent3"/>
                </a:solidFill>
              </a:rPr>
              <a:t>Coordination</a:t>
            </a:r>
            <a:r>
              <a:rPr lang="fr-FR" sz="1662" dirty="0">
                <a:solidFill>
                  <a:srgbClr val="FAB45F"/>
                </a:solidFill>
              </a:rPr>
              <a:t> technique </a:t>
            </a:r>
            <a:r>
              <a:rPr lang="fr-FR" sz="1662" dirty="0">
                <a:solidFill>
                  <a:schemeClr val="bg1"/>
                </a:solidFill>
              </a:rPr>
              <a:t>du consortium et ingénierie</a:t>
            </a:r>
            <a:r>
              <a:rPr lang="fr-FR" sz="1662" dirty="0">
                <a:solidFill>
                  <a:srgbClr val="FAB45F"/>
                </a:solidFill>
              </a:rPr>
              <a:t> système </a:t>
            </a:r>
            <a:r>
              <a:rPr lang="fr-FR" sz="1662" dirty="0">
                <a:solidFill>
                  <a:schemeClr val="bg1"/>
                </a:solidFill>
              </a:rPr>
              <a:t>mission</a:t>
            </a:r>
          </a:p>
          <a:p>
            <a:pPr marL="33232" lvl="1">
              <a:spcAft>
                <a:spcPts val="277"/>
              </a:spcAft>
            </a:pPr>
            <a:r>
              <a:rPr lang="fr-FR" sz="1662" dirty="0">
                <a:solidFill>
                  <a:schemeClr val="bg1"/>
                </a:solidFill>
              </a:rPr>
              <a:t>- </a:t>
            </a:r>
            <a:r>
              <a:rPr lang="fr-FR" sz="1662" dirty="0">
                <a:solidFill>
                  <a:srgbClr val="FFFFFF"/>
                </a:solidFill>
              </a:rPr>
              <a:t>Fourniture</a:t>
            </a:r>
            <a:r>
              <a:rPr lang="fr-FR" sz="1662" dirty="0">
                <a:solidFill>
                  <a:srgbClr val="FAB45F"/>
                </a:solidFill>
              </a:rPr>
              <a:t> </a:t>
            </a:r>
            <a:r>
              <a:rPr lang="fr-FR" sz="1662" dirty="0">
                <a:solidFill>
                  <a:srgbClr val="FFFFFF"/>
                </a:solidFill>
              </a:rPr>
              <a:t>de</a:t>
            </a:r>
            <a:r>
              <a:rPr lang="fr-FR" sz="1662" dirty="0">
                <a:solidFill>
                  <a:srgbClr val="FAB45F"/>
                </a:solidFill>
              </a:rPr>
              <a:t> sous-systèmes clés </a:t>
            </a:r>
            <a:r>
              <a:rPr lang="fr-FR" sz="1662" dirty="0">
                <a:solidFill>
                  <a:schemeClr val="bg1"/>
                </a:solidFill>
              </a:rPr>
              <a:t>pour les 2 instruments</a:t>
            </a:r>
          </a:p>
          <a:p>
            <a:pPr marL="33232" lvl="1">
              <a:spcAft>
                <a:spcPts val="277"/>
              </a:spcAft>
            </a:pPr>
            <a:r>
              <a:rPr lang="fr-FR" sz="1662" dirty="0">
                <a:solidFill>
                  <a:schemeClr val="bg1"/>
                </a:solidFill>
              </a:rPr>
              <a:t>- Leader scientifique du </a:t>
            </a:r>
            <a:r>
              <a:rPr lang="fr-FR" sz="1662" dirty="0">
                <a:solidFill>
                  <a:srgbClr val="FAB45F"/>
                </a:solidFill>
              </a:rPr>
              <a:t>segment sol</a:t>
            </a:r>
          </a:p>
        </p:txBody>
      </p:sp>
    </p:spTree>
    <p:extLst>
      <p:ext uri="{BB962C8B-B14F-4D97-AF65-F5344CB8AC3E}">
        <p14:creationId xmlns:p14="http://schemas.microsoft.com/office/powerpoint/2010/main" val="14025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6180999" y="5090585"/>
            <a:ext cx="2518638" cy="348109"/>
          </a:xfrm>
          <a:prstGeom prst="rect">
            <a:avLst/>
          </a:prstGeom>
          <a:noFill/>
        </p:spPr>
        <p:txBody>
          <a:bodyPr wrap="none" rtlCol="0">
            <a:spAutoFit/>
          </a:bodyPr>
          <a:lstStyle/>
          <a:p>
            <a:r>
              <a:rPr lang="fr-FR" sz="1662" dirty="0"/>
              <a:t>IRFU : Starck et al. 2014</a:t>
            </a:r>
          </a:p>
        </p:txBody>
      </p:sp>
      <p:sp>
        <p:nvSpPr>
          <p:cNvPr id="13" name="ZoneTexte 12"/>
          <p:cNvSpPr txBox="1"/>
          <p:nvPr/>
        </p:nvSpPr>
        <p:spPr>
          <a:xfrm>
            <a:off x="152249" y="1442683"/>
            <a:ext cx="4689033" cy="2897781"/>
          </a:xfrm>
          <a:prstGeom prst="rect">
            <a:avLst/>
          </a:prstGeom>
          <a:solidFill>
            <a:schemeClr val="tx1"/>
          </a:solidFill>
          <a:ln w="19050" cmpd="sng">
            <a:solidFill>
              <a:srgbClr val="0091C3"/>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spcBef>
                <a:spcPts val="1108"/>
              </a:spcBef>
              <a:spcAft>
                <a:spcPts val="554"/>
              </a:spcAft>
            </a:pPr>
            <a:r>
              <a:rPr lang="en-GB" altLang="en-US" sz="1846" b="1" dirty="0">
                <a:solidFill>
                  <a:schemeClr val="accent3"/>
                </a:solidFill>
              </a:rPr>
              <a:t>JWST (James Webb Space Telescope): </a:t>
            </a:r>
          </a:p>
          <a:p>
            <a:pPr algn="ctr">
              <a:spcBef>
                <a:spcPts val="1108"/>
              </a:spcBef>
              <a:spcAft>
                <a:spcPts val="554"/>
              </a:spcAft>
            </a:pPr>
            <a:r>
              <a:rPr lang="en-GB" altLang="en-US" sz="1662" dirty="0">
                <a:solidFill>
                  <a:schemeClr val="bg1"/>
                </a:solidFill>
              </a:rPr>
              <a:t>Mission flagship de la NASA avec contribution de </a:t>
            </a:r>
            <a:r>
              <a:rPr lang="en-GB" altLang="en-US" sz="1662" dirty="0" err="1">
                <a:solidFill>
                  <a:schemeClr val="bg1"/>
                </a:solidFill>
              </a:rPr>
              <a:t>l’ESA</a:t>
            </a:r>
            <a:endParaRPr lang="en-GB" altLang="en-US" sz="1662" dirty="0">
              <a:solidFill>
                <a:schemeClr val="bg1"/>
              </a:solidFill>
            </a:endParaRPr>
          </a:p>
          <a:p>
            <a:pPr algn="ctr">
              <a:spcBef>
                <a:spcPts val="1108"/>
              </a:spcBef>
              <a:spcAft>
                <a:spcPts val="554"/>
              </a:spcAft>
            </a:pPr>
            <a:r>
              <a:rPr lang="en-GB" altLang="en-US" sz="1662" dirty="0" err="1">
                <a:solidFill>
                  <a:schemeClr val="bg1"/>
                </a:solidFill>
              </a:rPr>
              <a:t>Successeur</a:t>
            </a:r>
            <a:r>
              <a:rPr lang="en-GB" altLang="en-US" sz="1662" dirty="0">
                <a:solidFill>
                  <a:schemeClr val="bg1"/>
                </a:solidFill>
              </a:rPr>
              <a:t> du Hubble space telescope </a:t>
            </a:r>
            <a:r>
              <a:rPr lang="en-GB" altLang="en-US" sz="1662" dirty="0" err="1">
                <a:solidFill>
                  <a:schemeClr val="bg1"/>
                </a:solidFill>
              </a:rPr>
              <a:t>dans</a:t>
            </a:r>
            <a:r>
              <a:rPr lang="en-GB" altLang="en-US" sz="1662" dirty="0">
                <a:solidFill>
                  <a:schemeClr val="bg1"/>
                </a:solidFill>
              </a:rPr>
              <a:t> le </a:t>
            </a:r>
            <a:r>
              <a:rPr lang="en-GB" altLang="en-US" sz="1662" dirty="0" err="1">
                <a:solidFill>
                  <a:schemeClr val="bg1"/>
                </a:solidFill>
              </a:rPr>
              <a:t>domaine</a:t>
            </a:r>
            <a:r>
              <a:rPr lang="en-GB" altLang="en-US" sz="1662" dirty="0">
                <a:solidFill>
                  <a:schemeClr val="bg1"/>
                </a:solidFill>
              </a:rPr>
              <a:t> </a:t>
            </a:r>
            <a:r>
              <a:rPr lang="en-GB" altLang="en-US" sz="1662" dirty="0" err="1">
                <a:solidFill>
                  <a:schemeClr val="bg1"/>
                </a:solidFill>
              </a:rPr>
              <a:t>infrarouge</a:t>
            </a:r>
            <a:r>
              <a:rPr lang="en-GB" altLang="en-US" sz="1662" dirty="0">
                <a:solidFill>
                  <a:schemeClr val="bg1"/>
                </a:solidFill>
              </a:rPr>
              <a:t> avec un </a:t>
            </a:r>
            <a:r>
              <a:rPr lang="en-GB" altLang="en-US" sz="1662" dirty="0" err="1">
                <a:solidFill>
                  <a:schemeClr val="bg1"/>
                </a:solidFill>
              </a:rPr>
              <a:t>miroir</a:t>
            </a:r>
            <a:r>
              <a:rPr lang="en-GB" altLang="en-US" sz="1662" dirty="0">
                <a:solidFill>
                  <a:schemeClr val="bg1"/>
                </a:solidFill>
              </a:rPr>
              <a:t> de  6.5 metre de </a:t>
            </a:r>
            <a:r>
              <a:rPr lang="en-GB" altLang="en-US" sz="1662" dirty="0" err="1">
                <a:solidFill>
                  <a:schemeClr val="bg1"/>
                </a:solidFill>
              </a:rPr>
              <a:t>diamètre</a:t>
            </a:r>
            <a:r>
              <a:rPr lang="en-GB" altLang="en-US" sz="1662" dirty="0">
                <a:solidFill>
                  <a:schemeClr val="bg1"/>
                </a:solidFill>
              </a:rPr>
              <a:t> (0.6</a:t>
            </a:r>
            <a:r>
              <a:rPr lang="en-GB" altLang="en-US" sz="1662" b="1" baseline="30000" dirty="0">
                <a:solidFill>
                  <a:schemeClr val="bg1"/>
                </a:solidFill>
              </a:rPr>
              <a:t> </a:t>
            </a:r>
            <a:r>
              <a:rPr lang="en-GB" altLang="en-US" sz="1662" dirty="0">
                <a:solidFill>
                  <a:schemeClr val="bg1"/>
                </a:solidFill>
              </a:rPr>
              <a:t>-28 microns)</a:t>
            </a:r>
            <a:r>
              <a:rPr lang="en-GB" altLang="en-US" sz="1662" b="1" baseline="30000" dirty="0">
                <a:solidFill>
                  <a:schemeClr val="bg1"/>
                </a:solidFill>
              </a:rPr>
              <a:t> </a:t>
            </a:r>
          </a:p>
          <a:p>
            <a:pPr algn="ctr">
              <a:spcBef>
                <a:spcPts val="1108"/>
              </a:spcBef>
              <a:spcAft>
                <a:spcPts val="554"/>
              </a:spcAft>
            </a:pPr>
            <a:r>
              <a:rPr lang="en-GB" altLang="en-US" sz="1662" b="1" dirty="0" err="1">
                <a:solidFill>
                  <a:schemeClr val="bg1"/>
                </a:solidFill>
              </a:rPr>
              <a:t>Lancement</a:t>
            </a:r>
            <a:r>
              <a:rPr lang="en-GB" altLang="en-US" sz="1662" b="1" dirty="0">
                <a:solidFill>
                  <a:schemeClr val="bg1"/>
                </a:solidFill>
              </a:rPr>
              <a:t> : </a:t>
            </a:r>
            <a:r>
              <a:rPr lang="en-GB" altLang="en-US" sz="1662" dirty="0">
                <a:solidFill>
                  <a:schemeClr val="bg1"/>
                </a:solidFill>
              </a:rPr>
              <a:t>2018</a:t>
            </a:r>
          </a:p>
          <a:p>
            <a:pPr>
              <a:defRPr/>
            </a:pPr>
            <a:r>
              <a:rPr lang="en-GB" altLang="en-US" sz="1662" dirty="0" err="1">
                <a:solidFill>
                  <a:schemeClr val="bg1"/>
                </a:solidFill>
              </a:rPr>
              <a:t>Durée</a:t>
            </a:r>
            <a:r>
              <a:rPr lang="en-GB" altLang="en-US" sz="1662" dirty="0">
                <a:solidFill>
                  <a:schemeClr val="bg1"/>
                </a:solidFill>
              </a:rPr>
              <a:t> de vie : </a:t>
            </a:r>
            <a:r>
              <a:rPr lang="fr-FR" sz="1662" dirty="0">
                <a:solidFill>
                  <a:schemeClr val="bg1"/>
                </a:solidFill>
              </a:rPr>
              <a:t>de 5 à 10 ans</a:t>
            </a:r>
          </a:p>
        </p:txBody>
      </p:sp>
      <p:pic>
        <p:nvPicPr>
          <p:cNvPr id="7" name="Picture 8" descr="http://www.spacemankind.com/images/astronomy/jwst/20091014-jwst-1-hr.jpg"/>
          <p:cNvPicPr>
            <a:picLocks noChangeAspect="1" noChangeArrowheads="1"/>
          </p:cNvPicPr>
          <p:nvPr/>
        </p:nvPicPr>
        <p:blipFill>
          <a:blip r:embed="rId3">
            <a:extLst>
              <a:ext uri="{28A0092B-C50C-407E-A947-70E740481C1C}">
                <a14:useLocalDpi xmlns:a14="http://schemas.microsoft.com/office/drawing/2010/main" val="0"/>
              </a:ext>
            </a:extLst>
          </a:blip>
          <a:srcRect l="38345"/>
          <a:stretch>
            <a:fillRect/>
          </a:stretch>
        </p:blipFill>
        <p:spPr bwMode="auto">
          <a:xfrm>
            <a:off x="5056624" y="1723518"/>
            <a:ext cx="4087379" cy="443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ZoneTexte 7"/>
          <p:cNvSpPr txBox="1"/>
          <p:nvPr/>
        </p:nvSpPr>
        <p:spPr>
          <a:xfrm>
            <a:off x="179512" y="4758226"/>
            <a:ext cx="4800396" cy="1141787"/>
          </a:xfrm>
          <a:prstGeom prst="rect">
            <a:avLst/>
          </a:prstGeom>
          <a:noFill/>
          <a:ln>
            <a:solidFill>
              <a:schemeClr val="bg1"/>
            </a:solidFill>
          </a:ln>
        </p:spPr>
        <p:txBody>
          <a:bodyPr wrap="square" rtlCol="0">
            <a:spAutoFit/>
          </a:bodyPr>
          <a:lstStyle/>
          <a:p>
            <a:pPr algn="ctr">
              <a:spcBef>
                <a:spcPts val="1108"/>
              </a:spcBef>
            </a:pPr>
            <a:r>
              <a:rPr lang="fr-FR" sz="1662" b="1" dirty="0">
                <a:solidFill>
                  <a:srgbClr val="0091C3"/>
                </a:solidFill>
              </a:rPr>
              <a:t>Implication: Co-PI</a:t>
            </a:r>
          </a:p>
          <a:p>
            <a:pPr marL="263776" indent="-263776">
              <a:spcBef>
                <a:spcPts val="1108"/>
              </a:spcBef>
              <a:buFont typeface="Arial"/>
              <a:buChar char="•"/>
            </a:pPr>
            <a:r>
              <a:rPr lang="fr-FR" sz="1662" dirty="0">
                <a:solidFill>
                  <a:srgbClr val="FFFFFF"/>
                </a:solidFill>
              </a:rPr>
              <a:t>Lead de la contribution française</a:t>
            </a:r>
          </a:p>
          <a:p>
            <a:pPr marL="263776" indent="-263776">
              <a:spcBef>
                <a:spcPts val="1108"/>
              </a:spcBef>
              <a:buFont typeface="Arial"/>
              <a:buChar char="•"/>
            </a:pPr>
            <a:r>
              <a:rPr lang="fr-FR" sz="1662" dirty="0">
                <a:solidFill>
                  <a:srgbClr val="FFFFFF"/>
                </a:solidFill>
              </a:rPr>
              <a:t>Lead du développement de l’imageur  MIRI</a:t>
            </a:r>
          </a:p>
        </p:txBody>
      </p:sp>
      <p:sp>
        <p:nvSpPr>
          <p:cNvPr id="3" name="Espace réservé du numéro de diapositive 2"/>
          <p:cNvSpPr>
            <a:spLocks noGrp="1"/>
          </p:cNvSpPr>
          <p:nvPr>
            <p:ph type="sldNum" sz="quarter" idx="4294967295"/>
          </p:nvPr>
        </p:nvSpPr>
        <p:spPr>
          <a:xfrm>
            <a:off x="8025304" y="6082477"/>
            <a:ext cx="1118696" cy="337038"/>
          </a:xfrm>
          <a:prstGeom prst="rect">
            <a:avLst/>
          </a:prstGeom>
        </p:spPr>
        <p:txBody>
          <a:bodyPr/>
          <a:lstStyle/>
          <a:p>
            <a:r>
              <a:rPr lang="fr-FR" smtClean="0"/>
              <a:t>|  </a:t>
            </a:r>
            <a:fld id="{AEFB9B6D-867A-40B8-ACB0-35CC9F272C9C}" type="slidenum">
              <a:rPr lang="fr-FR" smtClean="0"/>
              <a:pPr/>
              <a:t>54</a:t>
            </a:fld>
            <a:endParaRPr lang="fr-FR" dirty="0"/>
          </a:p>
        </p:txBody>
      </p:sp>
      <p:sp>
        <p:nvSpPr>
          <p:cNvPr id="10" name="Titre 4"/>
          <p:cNvSpPr txBox="1">
            <a:spLocks/>
          </p:cNvSpPr>
          <p:nvPr/>
        </p:nvSpPr>
        <p:spPr>
          <a:xfrm>
            <a:off x="1106013" y="446067"/>
            <a:ext cx="7977090" cy="511937"/>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r>
              <a:rPr lang="fr-FR" sz="2215" dirty="0">
                <a:solidFill>
                  <a:srgbClr val="FFFFFF"/>
                </a:solidFill>
              </a:rPr>
              <a:t>Contribution au programme </a:t>
            </a:r>
            <a:r>
              <a:rPr lang="fr-FR" sz="2215" dirty="0" err="1">
                <a:solidFill>
                  <a:srgbClr val="FFFFFF"/>
                </a:solidFill>
              </a:rPr>
              <a:t>cosmic</a:t>
            </a:r>
            <a:r>
              <a:rPr lang="fr-FR" sz="2215" dirty="0">
                <a:solidFill>
                  <a:srgbClr val="FFFFFF"/>
                </a:solidFill>
              </a:rPr>
              <a:t> vision : JWST </a:t>
            </a:r>
          </a:p>
        </p:txBody>
      </p:sp>
    </p:spTree>
    <p:extLst>
      <p:ext uri="{BB962C8B-B14F-4D97-AF65-F5344CB8AC3E}">
        <p14:creationId xmlns:p14="http://schemas.microsoft.com/office/powerpoint/2010/main" val="23390984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227810" y="400387"/>
            <a:ext cx="7784889" cy="511937"/>
          </a:xfrm>
        </p:spPr>
        <p:txBody>
          <a:bodyPr/>
          <a:lstStyle/>
          <a:p>
            <a:r>
              <a:rPr lang="fr-FR" sz="2215" dirty="0">
                <a:solidFill>
                  <a:srgbClr val="FFFFFF"/>
                </a:solidFill>
              </a:rPr>
              <a:t>Contribution au programme FRANCO-CHINOIS</a:t>
            </a:r>
          </a:p>
        </p:txBody>
      </p:sp>
      <p:sp>
        <p:nvSpPr>
          <p:cNvPr id="9" name="ZoneTexte 8"/>
          <p:cNvSpPr txBox="1"/>
          <p:nvPr/>
        </p:nvSpPr>
        <p:spPr>
          <a:xfrm>
            <a:off x="6180999" y="5090585"/>
            <a:ext cx="2518638" cy="348109"/>
          </a:xfrm>
          <a:prstGeom prst="rect">
            <a:avLst/>
          </a:prstGeom>
          <a:noFill/>
        </p:spPr>
        <p:txBody>
          <a:bodyPr wrap="none" rtlCol="0">
            <a:spAutoFit/>
          </a:bodyPr>
          <a:lstStyle/>
          <a:p>
            <a:r>
              <a:rPr lang="fr-FR" sz="1662" dirty="0"/>
              <a:t>IRFU : Starck et al. 2014</a:t>
            </a:r>
          </a:p>
        </p:txBody>
      </p:sp>
      <p:sp>
        <p:nvSpPr>
          <p:cNvPr id="13" name="ZoneTexte 12"/>
          <p:cNvSpPr txBox="1"/>
          <p:nvPr/>
        </p:nvSpPr>
        <p:spPr>
          <a:xfrm>
            <a:off x="91351" y="1436217"/>
            <a:ext cx="4080069" cy="1835502"/>
          </a:xfrm>
          <a:prstGeom prst="rect">
            <a:avLst/>
          </a:prstGeom>
          <a:solidFill>
            <a:schemeClr val="tx1"/>
          </a:solidFill>
          <a:ln w="19050" cmpd="sng">
            <a:solidFill>
              <a:srgbClr val="0091C3"/>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spcBef>
                <a:spcPts val="1108"/>
              </a:spcBef>
              <a:spcAft>
                <a:spcPts val="554"/>
              </a:spcAft>
            </a:pPr>
            <a:r>
              <a:rPr lang="fr-FR" sz="1846" b="1" dirty="0">
                <a:solidFill>
                  <a:srgbClr val="FAB45F"/>
                </a:solidFill>
                <a:latin typeface="+mj-lt"/>
              </a:rPr>
              <a:t>Mission SVOM (2021)</a:t>
            </a:r>
          </a:p>
          <a:p>
            <a:pPr>
              <a:spcBef>
                <a:spcPts val="1108"/>
              </a:spcBef>
              <a:spcAft>
                <a:spcPts val="554"/>
              </a:spcAft>
            </a:pPr>
            <a:r>
              <a:rPr lang="fr-FR" sz="1662" b="1" dirty="0">
                <a:solidFill>
                  <a:schemeClr val="accent4"/>
                </a:solidFill>
                <a:latin typeface="+mj-lt"/>
              </a:rPr>
              <a:t>Objectif : </a:t>
            </a:r>
            <a:r>
              <a:rPr lang="fr-FR" sz="1662" dirty="0">
                <a:solidFill>
                  <a:schemeClr val="bg1"/>
                </a:solidFill>
                <a:latin typeface="+mj-lt"/>
              </a:rPr>
              <a:t>Etude des sursauts gamma</a:t>
            </a:r>
          </a:p>
          <a:p>
            <a:pPr>
              <a:spcBef>
                <a:spcPts val="1108"/>
              </a:spcBef>
              <a:spcAft>
                <a:spcPts val="554"/>
              </a:spcAft>
            </a:pPr>
            <a:r>
              <a:rPr lang="fr-FR" sz="1662" b="1" dirty="0">
                <a:solidFill>
                  <a:srgbClr val="0091C3"/>
                </a:solidFill>
                <a:latin typeface="+mj-lt"/>
              </a:rPr>
              <a:t>Méthode : </a:t>
            </a:r>
            <a:r>
              <a:rPr lang="fr-FR" sz="1662" dirty="0">
                <a:solidFill>
                  <a:schemeClr val="bg1"/>
                </a:solidFill>
                <a:latin typeface="+mj-lt"/>
              </a:rPr>
              <a:t>Approche multi-longueur d’onde (télescope X-dur ECLAIR déclenchant l’alerte, camera X (MXT),..)</a:t>
            </a:r>
          </a:p>
        </p:txBody>
      </p:sp>
      <p:sp>
        <p:nvSpPr>
          <p:cNvPr id="2" name="Rectangle 1"/>
          <p:cNvSpPr/>
          <p:nvPr/>
        </p:nvSpPr>
        <p:spPr>
          <a:xfrm>
            <a:off x="106574" y="3677554"/>
            <a:ext cx="4003949" cy="2139240"/>
          </a:xfrm>
          <a:prstGeom prst="rect">
            <a:avLst/>
          </a:prstGeom>
          <a:ln>
            <a:solidFill>
              <a:srgbClr val="0091C3"/>
            </a:solidFill>
          </a:ln>
        </p:spPr>
        <p:txBody>
          <a:bodyPr wrap="square">
            <a:spAutoFit/>
          </a:bodyPr>
          <a:lstStyle/>
          <a:p>
            <a:pPr>
              <a:spcBef>
                <a:spcPts val="1108"/>
              </a:spcBef>
              <a:spcAft>
                <a:spcPts val="1108"/>
              </a:spcAft>
            </a:pPr>
            <a:r>
              <a:rPr lang="fr-FR" sz="1662" b="1" dirty="0">
                <a:solidFill>
                  <a:srgbClr val="0091C3"/>
                </a:solidFill>
              </a:rPr>
              <a:t>Responsabilité CEA/IRFU :</a:t>
            </a:r>
          </a:p>
          <a:p>
            <a:pPr marL="33232" lvl="1">
              <a:spcAft>
                <a:spcPts val="277"/>
              </a:spcAft>
            </a:pPr>
            <a:r>
              <a:rPr lang="fr-FR" sz="1662" dirty="0">
                <a:solidFill>
                  <a:schemeClr val="bg1"/>
                </a:solidFill>
              </a:rPr>
              <a:t>-  Co-PI de la mission</a:t>
            </a:r>
          </a:p>
          <a:p>
            <a:pPr marL="263776" indent="-263776">
              <a:spcAft>
                <a:spcPts val="277"/>
              </a:spcAft>
              <a:buFontTx/>
              <a:buChar char="-"/>
            </a:pPr>
            <a:r>
              <a:rPr lang="fr-FR" sz="1662" dirty="0">
                <a:solidFill>
                  <a:schemeClr val="bg1"/>
                </a:solidFill>
              </a:rPr>
              <a:t>PI de l’instrument MXT</a:t>
            </a:r>
          </a:p>
          <a:p>
            <a:pPr marL="263776" indent="-263776">
              <a:spcAft>
                <a:spcPts val="277"/>
              </a:spcAft>
              <a:buFontTx/>
              <a:buChar char="-"/>
            </a:pPr>
            <a:r>
              <a:rPr lang="fr-FR" sz="1662">
                <a:solidFill>
                  <a:srgbClr val="FFFFFF"/>
                </a:solidFill>
              </a:rPr>
              <a:t>Responsable </a:t>
            </a:r>
            <a:r>
              <a:rPr lang="fr-FR" sz="1662" dirty="0">
                <a:solidFill>
                  <a:srgbClr val="FFFFFF"/>
                </a:solidFill>
              </a:rPr>
              <a:t>de l’unité de gestion et de traitement scientifique de ECLAIR</a:t>
            </a:r>
          </a:p>
          <a:p>
            <a:pPr marL="263776" indent="-263776">
              <a:spcAft>
                <a:spcPts val="277"/>
              </a:spcAft>
              <a:buFontTx/>
              <a:buChar char="-"/>
            </a:pPr>
            <a:r>
              <a:rPr lang="fr-FR" sz="1662" dirty="0">
                <a:solidFill>
                  <a:srgbClr val="FFFFFF"/>
                </a:solidFill>
              </a:rPr>
              <a:t>PI scientifique du segment sol français</a:t>
            </a:r>
          </a:p>
        </p:txBody>
      </p:sp>
      <p:pic>
        <p:nvPicPr>
          <p:cNvPr id="3" name="Image 2" descr="Figure_SV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243" y="1984372"/>
            <a:ext cx="4886763" cy="3664252"/>
          </a:xfrm>
          <a:prstGeom prst="rect">
            <a:avLst/>
          </a:prstGeom>
        </p:spPr>
      </p:pic>
      <p:sp>
        <p:nvSpPr>
          <p:cNvPr id="7" name="ZoneTexte 6"/>
          <p:cNvSpPr txBox="1"/>
          <p:nvPr/>
        </p:nvSpPr>
        <p:spPr>
          <a:xfrm>
            <a:off x="6013541" y="5973747"/>
            <a:ext cx="1633781" cy="348109"/>
          </a:xfrm>
          <a:prstGeom prst="rect">
            <a:avLst/>
          </a:prstGeom>
          <a:noFill/>
        </p:spPr>
        <p:txBody>
          <a:bodyPr wrap="none" rtlCol="0">
            <a:spAutoFit/>
          </a:bodyPr>
          <a:lstStyle/>
          <a:p>
            <a:r>
              <a:rPr lang="fr-FR" sz="1662" dirty="0">
                <a:solidFill>
                  <a:srgbClr val="FFFFFF"/>
                </a:solidFill>
              </a:rPr>
              <a:t>Satellite SVOM</a:t>
            </a:r>
          </a:p>
        </p:txBody>
      </p:sp>
    </p:spTree>
    <p:extLst>
      <p:ext uri="{BB962C8B-B14F-4D97-AF65-F5344CB8AC3E}">
        <p14:creationId xmlns:p14="http://schemas.microsoft.com/office/powerpoint/2010/main" val="3434585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ym typeface="Wingdings" panose="05000000000000000000" pitchFamily="2" charset="2"/>
              </a:rPr>
              <a:t>Première </a:t>
            </a:r>
            <a:r>
              <a:rPr lang="fr-FR" dirty="0" smtClean="0">
                <a:sym typeface="Wingdings" panose="05000000000000000000" pitchFamily="2" charset="2"/>
              </a:rPr>
              <a:t>« expérience spatiale »</a:t>
            </a:r>
            <a:endParaRPr lang="fr-FR" dirty="0"/>
          </a:p>
        </p:txBody>
      </p:sp>
      <p:sp>
        <p:nvSpPr>
          <p:cNvPr id="3" name="Espace réservé du contenu 2"/>
          <p:cNvSpPr>
            <a:spLocks noGrp="1"/>
          </p:cNvSpPr>
          <p:nvPr>
            <p:ph idx="1"/>
          </p:nvPr>
        </p:nvSpPr>
        <p:spPr>
          <a:xfrm>
            <a:off x="685800" y="1584710"/>
            <a:ext cx="3753853" cy="5136765"/>
          </a:xfrm>
        </p:spPr>
        <p:txBody>
          <a:bodyPr>
            <a:normAutofit fontScale="77500" lnSpcReduction="20000"/>
          </a:bodyPr>
          <a:lstStyle/>
          <a:p>
            <a:pPr marL="0" indent="0">
              <a:buNone/>
            </a:pPr>
            <a:r>
              <a:rPr lang="fr-FR" dirty="0" smtClean="0">
                <a:sym typeface="Wingdings" panose="05000000000000000000" pitchFamily="2" charset="2"/>
              </a:rPr>
              <a:t>Le 27 </a:t>
            </a:r>
            <a:r>
              <a:rPr lang="fr-FR" dirty="0">
                <a:sym typeface="Wingdings" panose="05000000000000000000" pitchFamily="2" charset="2"/>
              </a:rPr>
              <a:t>janvier 1959, un compteur Geiger est installé à bord d’une fusée Daniel de l’ONERA et lancée de l’ile du Levant.</a:t>
            </a:r>
          </a:p>
          <a:p>
            <a:pPr marL="0" indent="0">
              <a:buNone/>
            </a:pPr>
            <a:r>
              <a:rPr lang="fr-FR" dirty="0">
                <a:sym typeface="Wingdings" panose="05000000000000000000" pitchFamily="2" charset="2"/>
              </a:rPr>
              <a:t>But: </a:t>
            </a:r>
            <a:r>
              <a:rPr lang="fr-FR" dirty="0" smtClean="0">
                <a:sym typeface="Wingdings" panose="05000000000000000000" pitchFamily="2" charset="2"/>
              </a:rPr>
              <a:t>détecter</a:t>
            </a:r>
            <a:r>
              <a:rPr lang="fr-FR" dirty="0" smtClean="0"/>
              <a:t> </a:t>
            </a:r>
            <a:r>
              <a:rPr lang="fr-FR" dirty="0" smtClean="0"/>
              <a:t>d’éventuelles poussières </a:t>
            </a:r>
            <a:r>
              <a:rPr lang="fr-FR" dirty="0"/>
              <a:t>radioactives, possiblement propulsées dans la haute atmosphère par </a:t>
            </a:r>
            <a:r>
              <a:rPr lang="fr-FR" dirty="0" smtClean="0"/>
              <a:t>des essais nucléaires. Elle </a:t>
            </a:r>
            <a:r>
              <a:rPr lang="fr-FR" dirty="0"/>
              <a:t>n’en trouve pas, mais détecte des rayons gamma cosmiques.</a:t>
            </a:r>
            <a:endParaRPr lang="fr-FR" sz="280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12"/>
          </p:nvPr>
        </p:nvSpPr>
        <p:spPr/>
        <p:txBody>
          <a:bodyPr/>
          <a:lstStyle/>
          <a:p>
            <a:fld id="{CAC6A8BF-4E50-E046-8A02-97635BFBC15C}" type="slidenum">
              <a:rPr lang="en-GB" smtClean="0"/>
              <a:t>6</a:t>
            </a:fld>
            <a:endParaRPr lang="en-GB"/>
          </a:p>
        </p:txBody>
      </p:sp>
      <p:pic>
        <p:nvPicPr>
          <p:cNvPr id="5" name="Image 4"/>
          <p:cNvPicPr>
            <a:picLocks noChangeAspect="1"/>
          </p:cNvPicPr>
          <p:nvPr/>
        </p:nvPicPr>
        <p:blipFill>
          <a:blip r:embed="rId2"/>
          <a:stretch>
            <a:fillRect/>
          </a:stretch>
        </p:blipFill>
        <p:spPr>
          <a:xfrm>
            <a:off x="4748700" y="1190800"/>
            <a:ext cx="4395300" cy="5667200"/>
          </a:xfrm>
          <a:prstGeom prst="rect">
            <a:avLst/>
          </a:prstGeom>
        </p:spPr>
      </p:pic>
    </p:spTree>
    <p:extLst>
      <p:ext uri="{BB962C8B-B14F-4D97-AF65-F5344CB8AC3E}">
        <p14:creationId xmlns:p14="http://schemas.microsoft.com/office/powerpoint/2010/main" val="213772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L’attrait du cosmos</a:t>
            </a:r>
            <a:endParaRPr lang="fr-FR" dirty="0"/>
          </a:p>
        </p:txBody>
      </p:sp>
      <p:sp>
        <p:nvSpPr>
          <p:cNvPr id="3" name="Espace réservé du contenu 2"/>
          <p:cNvSpPr>
            <a:spLocks noGrp="1"/>
          </p:cNvSpPr>
          <p:nvPr>
            <p:ph idx="1"/>
          </p:nvPr>
        </p:nvSpPr>
        <p:spPr>
          <a:xfrm>
            <a:off x="457200" y="1584710"/>
            <a:ext cx="8229600" cy="4305344"/>
          </a:xfrm>
        </p:spPr>
        <p:txBody>
          <a:bodyPr>
            <a:normAutofit fontScale="70000" lnSpcReduction="20000"/>
          </a:bodyPr>
          <a:lstStyle/>
          <a:p>
            <a:pPr marL="0" indent="0">
              <a:buNone/>
            </a:pPr>
            <a:r>
              <a:rPr lang="fr-FR" dirty="0">
                <a:solidFill>
                  <a:schemeClr val="accent2"/>
                </a:solidFill>
                <a:sym typeface="Wingdings" panose="05000000000000000000" pitchFamily="2" charset="2"/>
              </a:rPr>
              <a:t>Jacques Labeyrie</a:t>
            </a:r>
            <a:r>
              <a:rPr lang="fr-FR" dirty="0">
                <a:sym typeface="Wingdings" panose="05000000000000000000" pitchFamily="2" charset="2"/>
              </a:rPr>
              <a:t>, sous l’influence de son ami </a:t>
            </a:r>
            <a:r>
              <a:rPr lang="fr-FR" dirty="0" err="1">
                <a:solidFill>
                  <a:schemeClr val="accent2"/>
                </a:solidFill>
                <a:sym typeface="Wingdings" panose="05000000000000000000" pitchFamily="2" charset="2"/>
              </a:rPr>
              <a:t>Beppo</a:t>
            </a:r>
            <a:r>
              <a:rPr lang="fr-FR" dirty="0">
                <a:solidFill>
                  <a:schemeClr val="accent2"/>
                </a:solidFill>
                <a:sym typeface="Wingdings" panose="05000000000000000000" pitchFamily="2" charset="2"/>
              </a:rPr>
              <a:t> </a:t>
            </a:r>
            <a:r>
              <a:rPr lang="fr-FR" dirty="0" err="1">
                <a:solidFill>
                  <a:schemeClr val="accent2"/>
                </a:solidFill>
                <a:sym typeface="Wingdings" panose="05000000000000000000" pitchFamily="2" charset="2"/>
              </a:rPr>
              <a:t>Occhialini</a:t>
            </a:r>
            <a:r>
              <a:rPr lang="fr-FR" dirty="0">
                <a:sym typeface="Wingdings" panose="05000000000000000000" pitchFamily="2" charset="2"/>
              </a:rPr>
              <a:t>, </a:t>
            </a:r>
            <a:r>
              <a:rPr lang="fr-FR" dirty="0" smtClean="0">
                <a:sym typeface="Wingdings" panose="05000000000000000000" pitchFamily="2" charset="2"/>
              </a:rPr>
              <a:t>s’intéressait beaucoup aux rayonnements cosmiques, rayons X et gamma et particules, qui ne pouvaient être mesurés qu’en sortant de l’atmosphère terrestre. De plus, avec le </a:t>
            </a:r>
            <a:r>
              <a:rPr lang="fr-FR" dirty="0" smtClean="0">
                <a:solidFill>
                  <a:schemeClr val="accent3">
                    <a:lumMod val="50000"/>
                  </a:schemeClr>
                </a:solidFill>
                <a:sym typeface="Wingdings" panose="05000000000000000000" pitchFamily="2" charset="2"/>
              </a:rPr>
              <a:t>Spoutnik</a:t>
            </a:r>
            <a:r>
              <a:rPr lang="fr-FR" dirty="0" smtClean="0">
                <a:sym typeface="Wingdings" panose="05000000000000000000" pitchFamily="2" charset="2"/>
              </a:rPr>
              <a:t> en 1957, le satellite artificiel devenait une réalité, et un espoir pour la recherche spatiale.</a:t>
            </a:r>
            <a:r>
              <a:rPr lang="fr-FR" dirty="0"/>
              <a:t> </a:t>
            </a:r>
            <a:r>
              <a:rPr lang="fr-FR" dirty="0" smtClean="0"/>
              <a:t>La France et l’Europe suivent les soviétiques et les américains. Le </a:t>
            </a:r>
            <a:r>
              <a:rPr lang="fr-FR" dirty="0"/>
              <a:t>CNES </a:t>
            </a:r>
            <a:r>
              <a:rPr lang="fr-FR" dirty="0" smtClean="0"/>
              <a:t>est </a:t>
            </a:r>
            <a:r>
              <a:rPr lang="fr-FR" dirty="0"/>
              <a:t>fondé en France dès 1961, et l’</a:t>
            </a:r>
            <a:r>
              <a:rPr lang="fr-FR" dirty="0">
                <a:solidFill>
                  <a:schemeClr val="tx2"/>
                </a:solidFill>
              </a:rPr>
              <a:t>ESRO</a:t>
            </a:r>
            <a:r>
              <a:rPr lang="fr-FR" dirty="0"/>
              <a:t> (précurseur de l’Agence spatiale européenne) </a:t>
            </a:r>
            <a:r>
              <a:rPr lang="fr-FR" dirty="0" smtClean="0"/>
              <a:t>en </a:t>
            </a:r>
            <a:r>
              <a:rPr lang="fr-FR" dirty="0"/>
              <a:t>1963. </a:t>
            </a:r>
            <a:r>
              <a:rPr lang="fr-FR" dirty="0" smtClean="0"/>
              <a:t>La recherche</a:t>
            </a:r>
          </a:p>
          <a:p>
            <a:pPr marL="0" indent="0">
              <a:buNone/>
            </a:pPr>
            <a:r>
              <a:rPr lang="fr-FR" dirty="0" smtClean="0"/>
              <a:t> spatiale peut prendre son envol. </a:t>
            </a:r>
            <a:endParaRPr lang="fr-FR" dirty="0" smtClean="0">
              <a:sym typeface="Wingdings" panose="05000000000000000000" pitchFamily="2" charset="2"/>
            </a:endParaRPr>
          </a:p>
          <a:p>
            <a:pPr marL="0" indent="0">
              <a:buNone/>
            </a:pPr>
            <a:r>
              <a:rPr lang="fr-FR" dirty="0" smtClean="0">
                <a:sym typeface="Wingdings" panose="05000000000000000000" pitchFamily="2" charset="2"/>
              </a:rPr>
              <a:t>Appuyé par sa hiérarchie, Perrin, Auger,</a:t>
            </a:r>
          </a:p>
          <a:p>
            <a:pPr marL="0" indent="0">
              <a:buNone/>
            </a:pPr>
            <a:r>
              <a:rPr lang="fr-FR" dirty="0" smtClean="0">
                <a:sym typeface="Wingdings" panose="05000000000000000000" pitchFamily="2" charset="2"/>
              </a:rPr>
              <a:t> Goldschmidt, Horowitz, </a:t>
            </a:r>
            <a:r>
              <a:rPr lang="fr-FR" dirty="0" err="1" smtClean="0">
                <a:sym typeface="Wingdings" panose="05000000000000000000" pitchFamily="2" charset="2"/>
              </a:rPr>
              <a:t>Messiah</a:t>
            </a:r>
            <a:r>
              <a:rPr lang="fr-FR" dirty="0" smtClean="0">
                <a:sym typeface="Wingdings" panose="05000000000000000000" pitchFamily="2" charset="2"/>
              </a:rPr>
              <a:t>, et par le CNES,</a:t>
            </a:r>
          </a:p>
          <a:p>
            <a:pPr marL="0" indent="0">
              <a:buNone/>
            </a:pPr>
            <a:r>
              <a:rPr lang="fr-FR" dirty="0" smtClean="0">
                <a:sym typeface="Wingdings" panose="05000000000000000000" pitchFamily="2" charset="2"/>
              </a:rPr>
              <a:t> le SEP lance des expériences à bord de ballons et de </a:t>
            </a:r>
          </a:p>
          <a:p>
            <a:pPr marL="0" indent="0">
              <a:buNone/>
            </a:pPr>
            <a:r>
              <a:rPr lang="fr-FR" dirty="0" smtClean="0">
                <a:sym typeface="Wingdings" panose="05000000000000000000" pitchFamily="2" charset="2"/>
              </a:rPr>
              <a:t>fusées. Au sein du SEP, la </a:t>
            </a:r>
            <a:r>
              <a:rPr lang="fr-FR" dirty="0" smtClean="0">
                <a:solidFill>
                  <a:schemeClr val="tx2"/>
                </a:solidFill>
                <a:sym typeface="Wingdings" panose="05000000000000000000" pitchFamily="2" charset="2"/>
              </a:rPr>
              <a:t>Section d’Astrophysique </a:t>
            </a:r>
            <a:r>
              <a:rPr lang="fr-FR" dirty="0" smtClean="0">
                <a:sym typeface="Wingdings" panose="05000000000000000000" pitchFamily="2" charset="2"/>
              </a:rPr>
              <a:t>est </a:t>
            </a:r>
          </a:p>
          <a:p>
            <a:pPr marL="0" indent="0">
              <a:buNone/>
            </a:pPr>
            <a:r>
              <a:rPr lang="fr-FR" dirty="0" smtClean="0">
                <a:sym typeface="Wingdings" panose="05000000000000000000" pitchFamily="2" charset="2"/>
              </a:rPr>
              <a:t>créée, dirigée par </a:t>
            </a:r>
            <a:r>
              <a:rPr lang="fr-FR" dirty="0" smtClean="0">
                <a:solidFill>
                  <a:schemeClr val="tx2"/>
                </a:solidFill>
                <a:sym typeface="Wingdings" panose="05000000000000000000" pitchFamily="2" charset="2"/>
              </a:rPr>
              <a:t>Lydie Koch-</a:t>
            </a:r>
            <a:r>
              <a:rPr lang="fr-FR" dirty="0" err="1" smtClean="0">
                <a:solidFill>
                  <a:schemeClr val="tx2"/>
                </a:solidFill>
                <a:sym typeface="Wingdings" panose="05000000000000000000" pitchFamily="2" charset="2"/>
              </a:rPr>
              <a:t>Miramont</a:t>
            </a:r>
            <a:r>
              <a:rPr lang="fr-FR" dirty="0" smtClean="0">
                <a:solidFill>
                  <a:schemeClr val="tx2"/>
                </a:solidFill>
                <a:sym typeface="Wingdings" panose="05000000000000000000" pitchFamily="2" charset="2"/>
              </a:rPr>
              <a:t>.</a:t>
            </a:r>
            <a:endParaRPr lang="fr-FR" dirty="0">
              <a:solidFill>
                <a:schemeClr val="tx2"/>
              </a:solidFill>
            </a:endParaRPr>
          </a:p>
        </p:txBody>
      </p:sp>
      <p:sp>
        <p:nvSpPr>
          <p:cNvPr id="4" name="Espace réservé du numéro de diapositive 3"/>
          <p:cNvSpPr>
            <a:spLocks noGrp="1"/>
          </p:cNvSpPr>
          <p:nvPr>
            <p:ph type="sldNum" sz="quarter" idx="12"/>
          </p:nvPr>
        </p:nvSpPr>
        <p:spPr/>
        <p:txBody>
          <a:bodyPr/>
          <a:lstStyle/>
          <a:p>
            <a:fld id="{CAC6A8BF-4E50-E046-8A02-97635BFBC15C}" type="slidenum">
              <a:rPr lang="en-GB" smtClean="0"/>
              <a:t>7</a:t>
            </a:fld>
            <a:endParaRPr lang="en-GB"/>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308" y="3583459"/>
            <a:ext cx="2416691" cy="3261814"/>
          </a:xfrm>
          <a:prstGeom prst="rect">
            <a:avLst/>
          </a:prstGeom>
        </p:spPr>
      </p:pic>
    </p:spTree>
    <p:extLst>
      <p:ext uri="{BB962C8B-B14F-4D97-AF65-F5344CB8AC3E}">
        <p14:creationId xmlns:p14="http://schemas.microsoft.com/office/powerpoint/2010/main" val="3696464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1"/>
          <p:cNvSpPr txBox="1">
            <a:spLocks noChangeArrowheads="1"/>
          </p:cNvSpPr>
          <p:nvPr/>
        </p:nvSpPr>
        <p:spPr bwMode="auto">
          <a:xfrm>
            <a:off x="1827087" y="5760866"/>
            <a:ext cx="5946781" cy="70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754" tIns="45379" rIns="90754" bIns="45379">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fr-FR" sz="2000" dirty="0" err="1" smtClean="0">
                <a:latin typeface="Calibri" panose="020F0502020204030204" pitchFamily="34" charset="0"/>
              </a:rPr>
              <a:t>Découverte</a:t>
            </a:r>
            <a:r>
              <a:rPr lang="en-GB" altLang="fr-FR" sz="2000" dirty="0" smtClean="0">
                <a:latin typeface="Calibri" panose="020F0502020204030204" pitchFamily="34" charset="0"/>
              </a:rPr>
              <a:t> de la première source X extra </a:t>
            </a:r>
            <a:r>
              <a:rPr lang="en-GB" altLang="fr-FR" sz="2000" dirty="0" err="1" smtClean="0">
                <a:latin typeface="Calibri" panose="020F0502020204030204" pitchFamily="34" charset="0"/>
              </a:rPr>
              <a:t>solaire</a:t>
            </a:r>
            <a:r>
              <a:rPr lang="en-GB" altLang="fr-FR" sz="2000" dirty="0" smtClean="0">
                <a:latin typeface="Calibri" panose="020F0502020204030204" pitchFamily="34" charset="0"/>
              </a:rPr>
              <a:t>: </a:t>
            </a:r>
            <a:r>
              <a:rPr lang="en-GB" altLang="fr-FR" sz="2000" dirty="0">
                <a:latin typeface="Calibri" panose="020F0502020204030204" pitchFamily="34" charset="0"/>
              </a:rPr>
              <a:t>1962 </a:t>
            </a:r>
          </a:p>
          <a:p>
            <a:pPr algn="ctr" eaLnBrk="1" hangingPunct="1"/>
            <a:r>
              <a:rPr lang="en-GB" altLang="fr-FR" sz="2000" dirty="0" err="1">
                <a:latin typeface="Calibri" panose="020F0502020204030204" pitchFamily="34" charset="0"/>
              </a:rPr>
              <a:t>Sco</a:t>
            </a:r>
            <a:r>
              <a:rPr lang="en-GB" altLang="fr-FR" sz="2000" dirty="0">
                <a:latin typeface="Calibri" panose="020F0502020204030204" pitchFamily="34" charset="0"/>
              </a:rPr>
              <a:t> X-1</a:t>
            </a:r>
          </a:p>
        </p:txBody>
      </p:sp>
      <p:sp>
        <p:nvSpPr>
          <p:cNvPr id="48132" name="Text Box 13"/>
          <p:cNvSpPr txBox="1">
            <a:spLocks noChangeArrowheads="1"/>
          </p:cNvSpPr>
          <p:nvPr/>
        </p:nvSpPr>
        <p:spPr bwMode="auto">
          <a:xfrm>
            <a:off x="5275385" y="4603236"/>
            <a:ext cx="2672206" cy="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miter lim="800000"/>
                <a:headEnd/>
                <a:tailEnd/>
              </a14:hiddenLine>
            </a:ext>
          </a:extLst>
        </p:spPr>
        <p:txBody>
          <a:bodyPr wrap="none" lIns="0" tIns="0" rIns="0" bIns="0">
            <a:spAutoFit/>
          </a:bodyPr>
          <a:lstStyle>
            <a:lvl1pPr defTabSz="457200" eaLnBrk="0" hangingPunct="0">
              <a:tabLst>
                <a:tab pos="1347788" algn="l"/>
                <a:tab pos="1447800" algn="l"/>
                <a:tab pos="2171700" algn="l"/>
                <a:tab pos="2895600" algn="l"/>
                <a:tab pos="3619500" algn="l"/>
              </a:tabLst>
              <a:defRPr>
                <a:solidFill>
                  <a:schemeClr val="tx1"/>
                </a:solidFill>
                <a:latin typeface="Arial" panose="020B0604020202020204" pitchFamily="34" charset="0"/>
              </a:defRPr>
            </a:lvl1pPr>
            <a:lvl2pPr marL="742950" indent="-285750" defTabSz="457200" eaLnBrk="0" hangingPunct="0">
              <a:tabLst>
                <a:tab pos="1347788" algn="l"/>
                <a:tab pos="1447800" algn="l"/>
                <a:tab pos="2171700" algn="l"/>
                <a:tab pos="2895600" algn="l"/>
                <a:tab pos="3619500" algn="l"/>
              </a:tabLst>
              <a:defRPr>
                <a:solidFill>
                  <a:schemeClr val="tx1"/>
                </a:solidFill>
                <a:latin typeface="Arial" panose="020B0604020202020204" pitchFamily="34" charset="0"/>
              </a:defRPr>
            </a:lvl2pPr>
            <a:lvl3pPr marL="1143000" indent="-228600" defTabSz="457200" eaLnBrk="0" hangingPunct="0">
              <a:tabLst>
                <a:tab pos="1347788" algn="l"/>
                <a:tab pos="1447800" algn="l"/>
                <a:tab pos="2171700" algn="l"/>
                <a:tab pos="2895600" algn="l"/>
                <a:tab pos="3619500" algn="l"/>
              </a:tabLst>
              <a:defRPr>
                <a:solidFill>
                  <a:schemeClr val="tx1"/>
                </a:solidFill>
                <a:latin typeface="Arial" panose="020B0604020202020204" pitchFamily="34" charset="0"/>
              </a:defRPr>
            </a:lvl3pPr>
            <a:lvl4pPr marL="1600200" indent="-228600" defTabSz="457200" eaLnBrk="0" hangingPunct="0">
              <a:tabLst>
                <a:tab pos="1347788" algn="l"/>
                <a:tab pos="1447800" algn="l"/>
                <a:tab pos="2171700" algn="l"/>
                <a:tab pos="2895600" algn="l"/>
                <a:tab pos="3619500" algn="l"/>
              </a:tabLst>
              <a:defRPr>
                <a:solidFill>
                  <a:schemeClr val="tx1"/>
                </a:solidFill>
                <a:latin typeface="Arial" panose="020B0604020202020204" pitchFamily="34" charset="0"/>
              </a:defRPr>
            </a:lvl4pPr>
            <a:lvl5pPr marL="2057400" indent="-228600" defTabSz="457200" eaLnBrk="0" hangingPunct="0">
              <a:tabLst>
                <a:tab pos="1347788" algn="l"/>
                <a:tab pos="1447800" algn="l"/>
                <a:tab pos="2171700" algn="l"/>
                <a:tab pos="2895600" algn="l"/>
                <a:tab pos="36195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1347788" algn="l"/>
                <a:tab pos="1447800" algn="l"/>
                <a:tab pos="2171700" algn="l"/>
                <a:tab pos="2895600" algn="l"/>
                <a:tab pos="36195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1347788" algn="l"/>
                <a:tab pos="1447800" algn="l"/>
                <a:tab pos="2171700" algn="l"/>
                <a:tab pos="2895600" algn="l"/>
                <a:tab pos="36195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1347788" algn="l"/>
                <a:tab pos="1447800" algn="l"/>
                <a:tab pos="2171700" algn="l"/>
                <a:tab pos="2895600" algn="l"/>
                <a:tab pos="36195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1347788" algn="l"/>
                <a:tab pos="1447800" algn="l"/>
                <a:tab pos="2171700" algn="l"/>
                <a:tab pos="2895600" algn="l"/>
                <a:tab pos="3619500" algn="l"/>
              </a:tabLst>
              <a:defRPr>
                <a:solidFill>
                  <a:schemeClr val="tx1"/>
                </a:solidFill>
                <a:latin typeface="Arial" panose="020B0604020202020204" pitchFamily="34" charset="0"/>
              </a:defRPr>
            </a:lvl9pPr>
          </a:lstStyle>
          <a:p>
            <a:pPr algn="ctr" eaLnBrk="1" hangingPunct="1">
              <a:lnSpc>
                <a:spcPts val="2475"/>
              </a:lnSpc>
              <a:buClr>
                <a:srgbClr val="000000"/>
              </a:buClr>
              <a:buSzPct val="45000"/>
            </a:pPr>
            <a:r>
              <a:rPr lang="fr-FR" altLang="fr-FR" dirty="0">
                <a:latin typeface="Calibri" panose="020F0502020204030204" pitchFamily="34" charset="0"/>
              </a:rPr>
              <a:t>Riccardo </a:t>
            </a:r>
            <a:r>
              <a:rPr lang="fr-FR" altLang="fr-FR" dirty="0" err="1">
                <a:latin typeface="Calibri" panose="020F0502020204030204" pitchFamily="34" charset="0"/>
              </a:rPr>
              <a:t>Giacconi</a:t>
            </a:r>
            <a:endParaRPr lang="fr-FR" altLang="fr-FR" dirty="0">
              <a:latin typeface="Calibri" panose="020F0502020204030204" pitchFamily="34" charset="0"/>
            </a:endParaRPr>
          </a:p>
          <a:p>
            <a:pPr algn="ctr" eaLnBrk="1" hangingPunct="1">
              <a:lnSpc>
                <a:spcPts val="2475"/>
              </a:lnSpc>
              <a:buClr>
                <a:srgbClr val="000000"/>
              </a:buClr>
              <a:buSzPct val="45000"/>
            </a:pPr>
            <a:r>
              <a:rPr lang="fr-FR" altLang="fr-FR" dirty="0" smtClean="0">
                <a:latin typeface="Calibri" panose="020F0502020204030204" pitchFamily="34" charset="0"/>
              </a:rPr>
              <a:t>Prix </a:t>
            </a:r>
            <a:r>
              <a:rPr lang="fr-FR" altLang="fr-FR" dirty="0" smtClean="0">
                <a:latin typeface="Calibri" panose="020F0502020204030204" pitchFamily="34" charset="0"/>
              </a:rPr>
              <a:t>Nobel de physique </a:t>
            </a:r>
            <a:r>
              <a:rPr lang="fr-FR" altLang="fr-FR" dirty="0" smtClean="0">
                <a:latin typeface="Calibri" panose="020F0502020204030204" pitchFamily="34" charset="0"/>
              </a:rPr>
              <a:t>2002</a:t>
            </a:r>
            <a:endParaRPr lang="fr-FR" altLang="fr-FR" dirty="0">
              <a:latin typeface="Calibri" panose="020F0502020204030204" pitchFamily="34" charset="0"/>
            </a:endParaRPr>
          </a:p>
        </p:txBody>
      </p:sp>
      <p:pic>
        <p:nvPicPr>
          <p:cNvPr id="4813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051" y="1016485"/>
            <a:ext cx="2320625" cy="33393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667" y="1296987"/>
            <a:ext cx="1468437" cy="3959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6" name="Text Box 24"/>
          <p:cNvSpPr txBox="1">
            <a:spLocks noChangeArrowheads="1"/>
          </p:cNvSpPr>
          <p:nvPr/>
        </p:nvSpPr>
        <p:spPr bwMode="auto">
          <a:xfrm>
            <a:off x="7604125" y="40782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754" tIns="45379" rIns="90754" bIns="45379">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latin typeface="Calibri" panose="020F0502020204030204" pitchFamily="34" charset="0"/>
            </a:endParaRPr>
          </a:p>
        </p:txBody>
      </p:sp>
      <p:sp>
        <p:nvSpPr>
          <p:cNvPr id="48137" name="ZoneTexte 11"/>
          <p:cNvSpPr txBox="1">
            <a:spLocks noChangeArrowheads="1"/>
          </p:cNvSpPr>
          <p:nvPr/>
        </p:nvSpPr>
        <p:spPr bwMode="auto">
          <a:xfrm>
            <a:off x="325866" y="5392566"/>
            <a:ext cx="2856448" cy="36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754" tIns="45379" rIns="90754" bIns="45379">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fr-FR" dirty="0" err="1" smtClean="0">
                <a:latin typeface="Calibri" panose="020F0502020204030204" pitchFamily="34" charset="0"/>
              </a:rPr>
              <a:t>Compteur</a:t>
            </a:r>
            <a:r>
              <a:rPr lang="en-GB" altLang="fr-FR" dirty="0" smtClean="0">
                <a:latin typeface="Calibri" panose="020F0502020204030204" pitchFamily="34" charset="0"/>
              </a:rPr>
              <a:t> Geiger sur </a:t>
            </a:r>
            <a:r>
              <a:rPr lang="en-GB" altLang="fr-FR" dirty="0" err="1" smtClean="0">
                <a:latin typeface="Calibri" panose="020F0502020204030204" pitchFamily="34" charset="0"/>
              </a:rPr>
              <a:t>fusée</a:t>
            </a:r>
            <a:r>
              <a:rPr lang="en-GB" altLang="fr-FR" dirty="0" smtClean="0">
                <a:latin typeface="Calibri" panose="020F0502020204030204" pitchFamily="34" charset="0"/>
              </a:rPr>
              <a:t> </a:t>
            </a:r>
            <a:endParaRPr lang="en-GB" altLang="fr-FR" dirty="0">
              <a:latin typeface="Calibri" panose="020F0502020204030204" pitchFamily="34" charset="0"/>
            </a:endParaRPr>
          </a:p>
        </p:txBody>
      </p:sp>
      <p:sp>
        <p:nvSpPr>
          <p:cNvPr id="2" name="ZoneTexte 1"/>
          <p:cNvSpPr txBox="1"/>
          <p:nvPr/>
        </p:nvSpPr>
        <p:spPr>
          <a:xfrm>
            <a:off x="2353103" y="453081"/>
            <a:ext cx="3817038" cy="461665"/>
          </a:xfrm>
          <a:prstGeom prst="rect">
            <a:avLst/>
          </a:prstGeom>
          <a:noFill/>
        </p:spPr>
        <p:txBody>
          <a:bodyPr wrap="square" rtlCol="0">
            <a:spAutoFit/>
          </a:bodyPr>
          <a:lstStyle/>
          <a:p>
            <a:r>
              <a:rPr lang="fr-FR" sz="2400" dirty="0" smtClean="0"/>
              <a:t>Débuts de l’astronomie X</a:t>
            </a:r>
            <a:endParaRPr lang="fr-FR" sz="2400" dirty="0"/>
          </a:p>
        </p:txBody>
      </p:sp>
    </p:spTree>
    <p:extLst>
      <p:ext uri="{BB962C8B-B14F-4D97-AF65-F5344CB8AC3E}">
        <p14:creationId xmlns:p14="http://schemas.microsoft.com/office/powerpoint/2010/main" val="299996867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8" name="Picture 12" descr="fusee_veron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671" y="3229232"/>
            <a:ext cx="3323906" cy="3435179"/>
          </a:xfrm>
          <a:prstGeom prst="rect">
            <a:avLst/>
          </a:prstGeom>
          <a:noFill/>
          <a:extLst>
            <a:ext uri="{909E8E84-426E-40dd-AFC4-6F175D3DCCD1}">
              <a14:hiddenFill xmlns="" xmlns:a14="http://schemas.microsoft.com/office/drawing/2010/main">
                <a:solidFill>
                  <a:srgbClr val="FFFFFF"/>
                </a:solidFill>
              </a14:hiddenFill>
            </a:ext>
          </a:extLst>
        </p:spPr>
      </p:pic>
      <p:pic>
        <p:nvPicPr>
          <p:cNvPr id="39949" name="Picture 13" descr="bal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9791" y="3229232"/>
            <a:ext cx="2728524" cy="3442560"/>
          </a:xfrm>
          <a:prstGeom prst="rect">
            <a:avLst/>
          </a:prstGeom>
          <a:noFill/>
          <a:extLst>
            <a:ext uri="{909E8E84-426E-40dd-AFC4-6F175D3DCCD1}">
              <a14:hiddenFill xmlns="" xmlns:a14="http://schemas.microsoft.com/office/drawing/2010/main">
                <a:solidFill>
                  <a:srgbClr val="FFFFFF"/>
                </a:solidFill>
              </a14:hiddenFill>
            </a:ext>
          </a:extLst>
        </p:spPr>
      </p:pic>
      <p:sp>
        <p:nvSpPr>
          <p:cNvPr id="39938" name="Rectangle 2"/>
          <p:cNvSpPr>
            <a:spLocks noGrp="1" noChangeArrowheads="1"/>
          </p:cNvSpPr>
          <p:nvPr>
            <p:ph type="title"/>
          </p:nvPr>
        </p:nvSpPr>
        <p:spPr>
          <a:xfrm>
            <a:off x="1078524" y="312465"/>
            <a:ext cx="7669943" cy="838818"/>
          </a:xfrm>
        </p:spPr>
        <p:txBody>
          <a:bodyPr/>
          <a:lstStyle/>
          <a:p>
            <a:pPr algn="ctr"/>
            <a:r>
              <a:rPr lang="fr-FR" sz="2215" dirty="0"/>
              <a:t>1965 : début de l</a:t>
            </a:r>
            <a:r>
              <a:rPr lang="ja-JP" altLang="fr-FR" sz="2215" dirty="0"/>
              <a:t>’</a:t>
            </a:r>
            <a:r>
              <a:rPr lang="fr-FR" sz="2215" dirty="0"/>
              <a:t>astrophysique des hautes énergies au CEA</a:t>
            </a:r>
          </a:p>
        </p:txBody>
      </p:sp>
      <p:sp>
        <p:nvSpPr>
          <p:cNvPr id="39944" name="Text Box 8"/>
          <p:cNvSpPr txBox="1">
            <a:spLocks noChangeArrowheads="1"/>
          </p:cNvSpPr>
          <p:nvPr/>
        </p:nvSpPr>
        <p:spPr bwMode="auto">
          <a:xfrm>
            <a:off x="265722" y="1278799"/>
            <a:ext cx="8393723" cy="1655261"/>
          </a:xfrm>
          <a:prstGeom prst="rect">
            <a:avLst/>
          </a:prstGeom>
          <a:noFill/>
          <a:ln/>
          <a:extLst/>
        </p:spPr>
        <p:style>
          <a:lnRef idx="2">
            <a:schemeClr val="accent4"/>
          </a:lnRef>
          <a:fillRef idx="1">
            <a:schemeClr val="lt1"/>
          </a:fillRef>
          <a:effectRef idx="0">
            <a:schemeClr val="accent4"/>
          </a:effectRef>
          <a:fontRef idx="minor">
            <a:schemeClr val="dk1"/>
          </a:fontRef>
        </p:style>
        <p:txBody>
          <a:bodyPr wrap="square">
            <a:spAutoFit/>
          </a:bodyPr>
          <a:lstStyle/>
          <a:p>
            <a:pPr defTabSz="844083"/>
            <a:endParaRPr lang="fr-FR" sz="1662" b="1" dirty="0">
              <a:solidFill>
                <a:srgbClr val="FF0000"/>
              </a:solidFill>
              <a:latin typeface="Arial"/>
            </a:endParaRPr>
          </a:p>
          <a:p>
            <a:pPr defTabSz="844083"/>
            <a:r>
              <a:rPr lang="fr-FR" sz="1662" b="1" dirty="0">
                <a:solidFill>
                  <a:srgbClr val="81DFFF"/>
                </a:solidFill>
                <a:latin typeface="Arial"/>
              </a:rPr>
              <a:t>CEA : </a:t>
            </a:r>
            <a:r>
              <a:rPr lang="fr-FR" sz="1662" b="1" dirty="0" smtClean="0">
                <a:solidFill>
                  <a:srgbClr val="81DFFF"/>
                </a:solidFill>
                <a:latin typeface="Arial"/>
              </a:rPr>
              <a:t>ballons et fusées, l’aventure</a:t>
            </a:r>
            <a:endParaRPr lang="fr-FR" sz="1662" b="1" dirty="0">
              <a:solidFill>
                <a:srgbClr val="81DFFF"/>
              </a:solidFill>
              <a:latin typeface="Arial"/>
            </a:endParaRPr>
          </a:p>
          <a:p>
            <a:pPr defTabSz="844083"/>
            <a:r>
              <a:rPr lang="fr-FR" sz="1662" b="1" dirty="0">
                <a:solidFill>
                  <a:srgbClr val="FAB45F"/>
                </a:solidFill>
                <a:latin typeface="Arial"/>
              </a:rPr>
              <a:t>1963: </a:t>
            </a:r>
            <a:r>
              <a:rPr lang="fr-FR" sz="1662" b="1" dirty="0">
                <a:solidFill>
                  <a:prstClr val="white"/>
                </a:solidFill>
                <a:latin typeface="Arial"/>
              </a:rPr>
              <a:t>1</a:t>
            </a:r>
            <a:r>
              <a:rPr lang="fr-FR" sz="1662" b="1" baseline="30000" dirty="0">
                <a:solidFill>
                  <a:prstClr val="white"/>
                </a:solidFill>
                <a:latin typeface="Arial"/>
              </a:rPr>
              <a:t>er</a:t>
            </a:r>
            <a:r>
              <a:rPr lang="fr-FR" sz="1662" b="1" dirty="0">
                <a:solidFill>
                  <a:prstClr val="white"/>
                </a:solidFill>
                <a:latin typeface="Arial"/>
              </a:rPr>
              <a:t> électrons du RC ; chambre à étincelles, </a:t>
            </a:r>
            <a:r>
              <a:rPr lang="fr-FR" sz="1662" b="1" dirty="0" err="1">
                <a:solidFill>
                  <a:prstClr val="white"/>
                </a:solidFill>
                <a:latin typeface="Arial"/>
              </a:rPr>
              <a:t>Agrinier</a:t>
            </a:r>
            <a:r>
              <a:rPr lang="fr-FR" sz="1662" b="1" dirty="0">
                <a:solidFill>
                  <a:prstClr val="white"/>
                </a:solidFill>
                <a:latin typeface="Arial"/>
              </a:rPr>
              <a:t> et al. ICRC, </a:t>
            </a:r>
            <a:r>
              <a:rPr lang="fr-FR" sz="1662" b="1" dirty="0" err="1">
                <a:solidFill>
                  <a:prstClr val="white"/>
                </a:solidFill>
                <a:latin typeface="Arial"/>
              </a:rPr>
              <a:t>Phys</a:t>
            </a:r>
            <a:r>
              <a:rPr lang="fr-FR" sz="1662" b="1" dirty="0">
                <a:solidFill>
                  <a:prstClr val="white"/>
                </a:solidFill>
                <a:latin typeface="Arial"/>
              </a:rPr>
              <a:t> </a:t>
            </a:r>
            <a:r>
              <a:rPr lang="fr-FR" sz="1662" b="1" dirty="0" err="1">
                <a:solidFill>
                  <a:prstClr val="white"/>
                </a:solidFill>
                <a:latin typeface="Arial"/>
              </a:rPr>
              <a:t>Rev</a:t>
            </a:r>
            <a:endParaRPr lang="fr-FR" sz="1662" b="1" dirty="0">
              <a:solidFill>
                <a:prstClr val="white"/>
              </a:solidFill>
              <a:latin typeface="Arial"/>
            </a:endParaRPr>
          </a:p>
          <a:p>
            <a:pPr defTabSz="844083"/>
            <a:r>
              <a:rPr lang="fr-FR" sz="1662" b="1" dirty="0">
                <a:solidFill>
                  <a:srgbClr val="FAB45F"/>
                </a:solidFill>
                <a:latin typeface="Arial"/>
              </a:rPr>
              <a:t>1964 : </a:t>
            </a:r>
            <a:r>
              <a:rPr lang="fr-FR" sz="1662" b="1" dirty="0">
                <a:solidFill>
                  <a:prstClr val="white"/>
                </a:solidFill>
                <a:latin typeface="Arial"/>
              </a:rPr>
              <a:t>1</a:t>
            </a:r>
            <a:r>
              <a:rPr lang="fr-FR" sz="1662" b="1" baseline="30000" dirty="0">
                <a:solidFill>
                  <a:prstClr val="white"/>
                </a:solidFill>
                <a:latin typeface="Arial"/>
              </a:rPr>
              <a:t>er</a:t>
            </a:r>
            <a:r>
              <a:rPr lang="fr-FR" sz="1662" b="1" dirty="0">
                <a:solidFill>
                  <a:prstClr val="white"/>
                </a:solidFill>
                <a:latin typeface="Arial"/>
              </a:rPr>
              <a:t> protons du RC ; détecteurs semi-conducteurs, Koch et al., </a:t>
            </a:r>
          </a:p>
          <a:p>
            <a:pPr defTabSz="844083"/>
            <a:r>
              <a:rPr lang="fr-FR" sz="1662" b="1" dirty="0">
                <a:solidFill>
                  <a:srgbClr val="FAB45F"/>
                </a:solidFill>
                <a:latin typeface="Arial"/>
              </a:rPr>
              <a:t>1965 : </a:t>
            </a:r>
            <a:r>
              <a:rPr lang="fr-FR" sz="1662" b="1" dirty="0">
                <a:solidFill>
                  <a:prstClr val="white"/>
                </a:solidFill>
                <a:latin typeface="Arial"/>
              </a:rPr>
              <a:t>1</a:t>
            </a:r>
            <a:r>
              <a:rPr lang="fr-FR" sz="1662" b="1" baseline="30000" dirty="0">
                <a:solidFill>
                  <a:prstClr val="white"/>
                </a:solidFill>
                <a:latin typeface="Arial"/>
              </a:rPr>
              <a:t>er</a:t>
            </a:r>
            <a:r>
              <a:rPr lang="fr-FR" sz="1662" b="1" dirty="0">
                <a:solidFill>
                  <a:prstClr val="white"/>
                </a:solidFill>
                <a:latin typeface="Arial"/>
              </a:rPr>
              <a:t> photons X ; détecteurs scintillateur, </a:t>
            </a:r>
            <a:r>
              <a:rPr lang="fr-FR" sz="1662" b="1" dirty="0" err="1">
                <a:solidFill>
                  <a:prstClr val="white"/>
                </a:solidFill>
                <a:latin typeface="Arial"/>
              </a:rPr>
              <a:t>Rothenflug</a:t>
            </a:r>
            <a:r>
              <a:rPr lang="fr-FR" sz="1662" b="1" dirty="0">
                <a:solidFill>
                  <a:prstClr val="white"/>
                </a:solidFill>
                <a:latin typeface="Arial"/>
              </a:rPr>
              <a:t> et al.</a:t>
            </a:r>
          </a:p>
          <a:p>
            <a:pPr defTabSz="844083"/>
            <a:r>
              <a:rPr lang="fr-FR" sz="1662" b="1" dirty="0">
                <a:solidFill>
                  <a:srgbClr val="FAB45F"/>
                </a:solidFill>
                <a:latin typeface="Arial"/>
              </a:rPr>
              <a:t>1965 : </a:t>
            </a:r>
            <a:r>
              <a:rPr lang="fr-FR" sz="1662" b="1" dirty="0">
                <a:solidFill>
                  <a:prstClr val="white"/>
                </a:solidFill>
                <a:latin typeface="Arial"/>
              </a:rPr>
              <a:t>1</a:t>
            </a:r>
            <a:r>
              <a:rPr lang="fr-FR" sz="1662" b="1" baseline="30000" dirty="0">
                <a:solidFill>
                  <a:prstClr val="white"/>
                </a:solidFill>
                <a:latin typeface="Arial"/>
              </a:rPr>
              <a:t>er</a:t>
            </a:r>
            <a:r>
              <a:rPr lang="fr-FR" sz="1662" b="1" dirty="0">
                <a:solidFill>
                  <a:prstClr val="white"/>
                </a:solidFill>
                <a:latin typeface="Arial"/>
              </a:rPr>
              <a:t> photons </a:t>
            </a:r>
            <a:r>
              <a:rPr lang="fr-FR" sz="1662" b="1" dirty="0">
                <a:solidFill>
                  <a:prstClr val="white"/>
                </a:solidFill>
                <a:latin typeface="Symbol" charset="0"/>
              </a:rPr>
              <a:t>g</a:t>
            </a:r>
            <a:r>
              <a:rPr lang="fr-FR" sz="1662" b="1" dirty="0">
                <a:solidFill>
                  <a:prstClr val="white"/>
                </a:solidFill>
                <a:latin typeface="Arial"/>
              </a:rPr>
              <a:t> ; détecteurs à scintillation, </a:t>
            </a:r>
            <a:r>
              <a:rPr lang="fr-FR" sz="1662" b="1" dirty="0" err="1">
                <a:solidFill>
                  <a:prstClr val="white"/>
                </a:solidFill>
                <a:latin typeface="Arial"/>
              </a:rPr>
              <a:t>Rocchia</a:t>
            </a:r>
            <a:r>
              <a:rPr lang="fr-FR" sz="1662" b="1" dirty="0">
                <a:solidFill>
                  <a:prstClr val="white"/>
                </a:solidFill>
                <a:latin typeface="Arial"/>
              </a:rPr>
              <a:t> et al.</a:t>
            </a:r>
          </a:p>
        </p:txBody>
      </p:sp>
    </p:spTree>
    <p:extLst>
      <p:ext uri="{BB962C8B-B14F-4D97-AF65-F5344CB8AC3E}">
        <p14:creationId xmlns:p14="http://schemas.microsoft.com/office/powerpoint/2010/main" val="2810894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animBg="1"/>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ea">
  <a:themeElements>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7488</TotalTime>
  <Words>3113</Words>
  <Application>Microsoft Office PowerPoint</Application>
  <PresentationFormat>Affichage à l'écran (4:3)</PresentationFormat>
  <Paragraphs>481</Paragraphs>
  <Slides>55</Slides>
  <Notes>31</Notes>
  <HiddenSlides>0</HiddenSlides>
  <MMClips>0</MMClips>
  <ScaleCrop>false</ScaleCrop>
  <HeadingPairs>
    <vt:vector size="8" baseType="variant">
      <vt:variant>
        <vt:lpstr>Polices utilisées</vt:lpstr>
      </vt:variant>
      <vt:variant>
        <vt:i4>16</vt:i4>
      </vt:variant>
      <vt:variant>
        <vt:lpstr>Thème</vt:lpstr>
      </vt:variant>
      <vt:variant>
        <vt:i4>3</vt:i4>
      </vt:variant>
      <vt:variant>
        <vt:lpstr>Serveurs OLE incorporés</vt:lpstr>
      </vt:variant>
      <vt:variant>
        <vt:i4>1</vt:i4>
      </vt:variant>
      <vt:variant>
        <vt:lpstr>Titres des diapositives</vt:lpstr>
      </vt:variant>
      <vt:variant>
        <vt:i4>55</vt:i4>
      </vt:variant>
    </vt:vector>
  </HeadingPairs>
  <TitlesOfParts>
    <vt:vector size="75" baseType="lpstr">
      <vt:lpstr>맑은 고딕</vt:lpstr>
      <vt:lpstr>ＭＳ Ｐゴシック</vt:lpstr>
      <vt:lpstr>ＭＳ Ｐゴシック</vt:lpstr>
      <vt:lpstr>Arial</vt:lpstr>
      <vt:lpstr>Calibri</vt:lpstr>
      <vt:lpstr>Candara</vt:lpstr>
      <vt:lpstr>Comic Sans MS</vt:lpstr>
      <vt:lpstr>Helvetica</vt:lpstr>
      <vt:lpstr>Helvetica Neue</vt:lpstr>
      <vt:lpstr>Myriad Pro Bold It</vt:lpstr>
      <vt:lpstr>Myriad Pro SemiCond</vt:lpstr>
      <vt:lpstr>Optima</vt:lpstr>
      <vt:lpstr>Symbol</vt:lpstr>
      <vt:lpstr>Times New Roman</vt:lpstr>
      <vt:lpstr>Wingdings</vt:lpstr>
      <vt:lpstr>ヒラギノ角ゴ Pro W3</vt:lpstr>
      <vt:lpstr>Thème Office</vt:lpstr>
      <vt:lpstr>Default Design</vt:lpstr>
      <vt:lpstr>cea</vt:lpstr>
      <vt:lpstr>Image bitmap</vt:lpstr>
      <vt:lpstr>Astrophysique spatiale au CEA et à l’IAS au cours du temps</vt:lpstr>
      <vt:lpstr>Célébration des 50 ans d’astrophysique au CEA: 12 octobre 2015</vt:lpstr>
      <vt:lpstr>Présentation PowerPoint</vt:lpstr>
      <vt:lpstr>L’aube </vt:lpstr>
      <vt:lpstr>  Jacques Labeyrie fondateur du Service d’Electronique Physique  </vt:lpstr>
      <vt:lpstr>Première « expérience spatiale »</vt:lpstr>
      <vt:lpstr>L’attrait du cosmos</vt:lpstr>
      <vt:lpstr>Présentation PowerPoint</vt:lpstr>
      <vt:lpstr>1965 : début de l’astrophysique des hautes énergies au CEA</vt:lpstr>
      <vt:lpstr>Détection des rayons X cosmiques </vt:lpstr>
      <vt:lpstr>Première détection des rayons X de haute énergie du pulsar du Crabe</vt:lpstr>
      <vt:lpstr>Présentation PowerPoint</vt:lpstr>
      <vt:lpstr>   COS B  1975-1982 (Jacques Paul)</vt:lpstr>
      <vt:lpstr>Mesure de la composition  élémentaire des rayons cosmiques PI Lydie Koch-Miramond  </vt:lpstr>
      <vt:lpstr>Présentation PowerPoint</vt:lpstr>
      <vt:lpstr>XMM-Newton 1999 </vt:lpstr>
      <vt:lpstr>INTEGRAL (        2002 - …)</vt:lpstr>
      <vt:lpstr>ISOCAM 1995-1998</vt:lpstr>
      <vt:lpstr>Présentation PowerPoint</vt:lpstr>
      <vt:lpstr>Formation des étoiles au sein d’un nuage sombre</vt:lpstr>
      <vt:lpstr>Présentation PowerPoint</vt:lpstr>
      <vt:lpstr>Présentation PowerPoint</vt:lpstr>
      <vt:lpstr>Présentation PowerPoint</vt:lpstr>
      <vt:lpstr>Présentation PowerPoint</vt:lpstr>
      <vt:lpstr> Depuis 2005: Astrophysique Instrumentation Modélisation (AIM)</vt:lpstr>
      <vt:lpstr>Lancés ensemble en 2009</vt:lpstr>
      <vt:lpstr>Présentation PowerPoint</vt:lpstr>
      <vt:lpstr>Présentation PowerPoint</vt:lpstr>
      <vt:lpstr>Présentation PowerPoint</vt:lpstr>
      <vt:lpstr>Les “coeurs pré-stellaires” se forment    le long des filaments les plus denses</vt:lpstr>
      <vt:lpstr>Présentation PowerPoint</vt:lpstr>
      <vt:lpstr>Présentation PowerPoint</vt:lpstr>
      <vt:lpstr>Lancés ensemble en 2009</vt:lpstr>
      <vt:lpstr>Le fond diffuse cosmologique, ou rayonnement fossile (380000 ans)  Fluctuations de température</vt:lpstr>
      <vt:lpstr>Spectre des fluctuations</vt:lpstr>
      <vt:lpstr>Theory confronts data</vt:lpstr>
      <vt:lpstr>Base ΛCDM model with 6 parameters</vt:lpstr>
      <vt:lpstr>The basic content of the Universe</vt:lpstr>
      <vt:lpstr> AMAS DE GALAXIES </vt:lpstr>
      <vt:lpstr>LE CATALOGUE D’AMAS DE GALAXIES</vt:lpstr>
      <vt:lpstr>VALIDATion DU CATALOGUE</vt:lpstr>
      <vt:lpstr>LE FOND DIFFUS COSMOLOGIQUE</vt:lpstr>
      <vt:lpstr>Présentation PowerPoint</vt:lpstr>
      <vt:lpstr>Présentation PowerPoint</vt:lpstr>
      <vt:lpstr>Space instrumentation at CEA: from high energies to infrared and submillimeter</vt:lpstr>
      <vt:lpstr>Instrumentation and scientific preparation of future missions </vt:lpstr>
      <vt:lpstr>Présentation PowerPoint</vt:lpstr>
      <vt:lpstr>Présentation PowerPoint</vt:lpstr>
      <vt:lpstr>Présentation PowerPoint</vt:lpstr>
      <vt:lpstr>Présentation PowerPoint</vt:lpstr>
      <vt:lpstr>Présentation PowerPoint</vt:lpstr>
      <vt:lpstr>instrumentation spatiale AU CEA :  des hautes energies à l’infrarouge</vt:lpstr>
      <vt:lpstr>Contribution au programme cosmic vision </vt:lpstr>
      <vt:lpstr>Présentation PowerPoint</vt:lpstr>
      <vt:lpstr>Contribution au programme FRANCO-CHINOIS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Unité</dc:title>
  <dc:creator>DECOURCHELLE Anne</dc:creator>
  <cp:lastModifiedBy>CESARSKY Catherine</cp:lastModifiedBy>
  <cp:revision>397</cp:revision>
  <cp:lastPrinted>2018-11-11T12:12:33Z</cp:lastPrinted>
  <dcterms:created xsi:type="dcterms:W3CDTF">2018-10-22T06:51:12Z</dcterms:created>
  <dcterms:modified xsi:type="dcterms:W3CDTF">2018-12-12T13:30:40Z</dcterms:modified>
</cp:coreProperties>
</file>