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82" r:id="rId4"/>
    <p:sldId id="262" r:id="rId5"/>
    <p:sldId id="263" r:id="rId6"/>
    <p:sldId id="264" r:id="rId7"/>
    <p:sldId id="267" r:id="rId8"/>
    <p:sldId id="268" r:id="rId9"/>
    <p:sldId id="257" r:id="rId10"/>
    <p:sldId id="270" r:id="rId11"/>
    <p:sldId id="284" r:id="rId12"/>
    <p:sldId id="285" r:id="rId13"/>
    <p:sldId id="271" r:id="rId14"/>
    <p:sldId id="28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31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1264E-DD95-4418-AA85-69013B2DDD78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ADC3B-71E5-4AD7-B6E5-D4484358E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8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E8FA4-380A-4D75-BD3C-F66F803B845A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9899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501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A85A52-9313-437A-A41E-A18E56397CA5}" type="slidenum">
              <a:rPr lang="fr-FR" altLang="fr-FR" sz="1300" smtClean="0"/>
              <a:pPr algn="r" eaLnBrk="1" hangingPunct="1">
                <a:spcBef>
                  <a:spcPct val="0"/>
                </a:spcBef>
              </a:pPr>
              <a:t>3</a:t>
            </a:fld>
            <a:endParaRPr lang="fr-FR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28532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1E2771-9E9D-4C3C-9359-2E5A12596B18}" type="slidenum">
              <a:rPr lang="fr-FR" altLang="fr-FR" sz="1300" smtClean="0"/>
              <a:pPr algn="r" eaLnBrk="1" hangingPunct="1">
                <a:spcBef>
                  <a:spcPct val="0"/>
                </a:spcBef>
              </a:pPr>
              <a:t>4</a:t>
            </a:fld>
            <a:endParaRPr lang="fr-FR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236730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DCCC72-BB55-47D8-8C7B-5D92539E53D9}" type="slidenum">
              <a:rPr lang="fr-FR" altLang="fr-FR" sz="1300" smtClean="0"/>
              <a:pPr>
                <a:spcBef>
                  <a:spcPct val="0"/>
                </a:spcBef>
              </a:pPr>
              <a:t>6</a:t>
            </a:fld>
            <a:endParaRPr lang="fr-FR" altLang="fr-FR" sz="1300" smtClean="0"/>
          </a:p>
        </p:txBody>
      </p:sp>
    </p:spTree>
    <p:extLst>
      <p:ext uri="{BB962C8B-B14F-4D97-AF65-F5344CB8AC3E}">
        <p14:creationId xmlns:p14="http://schemas.microsoft.com/office/powerpoint/2010/main" val="867856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522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5A642-A0A9-405A-A649-31A00534C962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488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3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68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07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85532-748D-413D-9E83-CB50BD59418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41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CAC33-C2C8-4C40-A37A-C266DB5E1F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180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A64E-56DA-48D2-9EA7-E62EBF17AB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73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C144-DFA9-48CC-8753-1865A84DDE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065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852F4-FE64-4D66-BCFB-14DC030C60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174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6520A-127C-47F9-BCAD-4F8789F9AA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164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6791E-17E9-4DE9-AF0F-65B099CD5D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276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C976-D876-4508-84B0-6DE1F0AB0E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88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72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577D4-A9FB-4610-91B8-824569990A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32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4BFF2-BEE2-4B74-B4BB-705FABA531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183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8300C-8E2C-434B-A660-69F39D0E1F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029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212D046-2FD5-4FA5-B742-D5A4A92B636F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F6A08B88-76DF-4629-8A51-C751CB0E4E4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1171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62CDD1E-53C8-49E8-94F1-20B2133263C6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BDC3FC1D-84D5-4069-AAAC-CD6D5BA7F46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434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9C588D7-8412-48F7-9F7F-800B22F8155B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C7AB811B-F97B-4953-B7C7-C13DE341706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9544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D249735-7DF0-4458-8432-9F87F7A66599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AB764F66-1D1D-4ABC-9744-1C4FD3D60EE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4313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6" indent="0">
              <a:buNone/>
              <a:defRPr sz="1600" b="1"/>
            </a:lvl7pPr>
            <a:lvl8pPr marL="3200336" indent="0">
              <a:buNone/>
              <a:defRPr sz="1600" b="1"/>
            </a:lvl8pPr>
            <a:lvl9pPr marL="3657526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6" indent="0">
              <a:buNone/>
              <a:defRPr sz="1600" b="1"/>
            </a:lvl7pPr>
            <a:lvl8pPr marL="3200336" indent="0">
              <a:buNone/>
              <a:defRPr sz="1600" b="1"/>
            </a:lvl8pPr>
            <a:lvl9pPr marL="3657526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2084D2F-F53B-475C-AC97-C0DBCB0864B6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2FB2C188-5B9E-4043-9C2B-551C6964D12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998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FF6986-294F-45C6-85CD-85887ED35DE3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31D170AA-EB24-4379-B4D6-BFC2290F80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6571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021076-7ECA-4791-A4F2-B8D7AE7C0D06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8DA0ADB8-55CB-462B-BAFC-BB2C043CD86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527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6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3" indent="0">
              <a:buNone/>
              <a:defRPr sz="900"/>
            </a:lvl4pPr>
            <a:lvl5pPr marL="1828764" indent="0">
              <a:buNone/>
              <a:defRPr sz="900"/>
            </a:lvl5pPr>
            <a:lvl6pPr marL="2285955" indent="0">
              <a:buNone/>
              <a:defRPr sz="900"/>
            </a:lvl6pPr>
            <a:lvl7pPr marL="2743146" indent="0">
              <a:buNone/>
              <a:defRPr sz="900"/>
            </a:lvl7pPr>
            <a:lvl8pPr marL="3200336" indent="0">
              <a:buNone/>
              <a:defRPr sz="900"/>
            </a:lvl8pPr>
            <a:lvl9pPr marL="3657526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10F8352-BF8E-46BF-8023-E615387B55D7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2203619B-281B-4624-A930-F0D63B6FB23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2090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2" indent="0">
              <a:buNone/>
              <a:defRPr sz="2400"/>
            </a:lvl3pPr>
            <a:lvl4pPr marL="1371573" indent="0">
              <a:buNone/>
              <a:defRPr sz="2000"/>
            </a:lvl4pPr>
            <a:lvl5pPr marL="1828764" indent="0">
              <a:buNone/>
              <a:defRPr sz="2000"/>
            </a:lvl5pPr>
            <a:lvl6pPr marL="2285955" indent="0">
              <a:buNone/>
              <a:defRPr sz="2000"/>
            </a:lvl6pPr>
            <a:lvl7pPr marL="2743146" indent="0">
              <a:buNone/>
              <a:defRPr sz="2000"/>
            </a:lvl7pPr>
            <a:lvl8pPr marL="3200336" indent="0">
              <a:buNone/>
              <a:defRPr sz="2000"/>
            </a:lvl8pPr>
            <a:lvl9pPr marL="3657526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1" indent="0">
              <a:buNone/>
              <a:defRPr sz="1200"/>
            </a:lvl2pPr>
            <a:lvl3pPr marL="914382" indent="0">
              <a:buNone/>
              <a:defRPr sz="1000"/>
            </a:lvl3pPr>
            <a:lvl4pPr marL="1371573" indent="0">
              <a:buNone/>
              <a:defRPr sz="900"/>
            </a:lvl4pPr>
            <a:lvl5pPr marL="1828764" indent="0">
              <a:buNone/>
              <a:defRPr sz="900"/>
            </a:lvl5pPr>
            <a:lvl6pPr marL="2285955" indent="0">
              <a:buNone/>
              <a:defRPr sz="900"/>
            </a:lvl6pPr>
            <a:lvl7pPr marL="2743146" indent="0">
              <a:buNone/>
              <a:defRPr sz="900"/>
            </a:lvl7pPr>
            <a:lvl8pPr marL="3200336" indent="0">
              <a:buNone/>
              <a:defRPr sz="900"/>
            </a:lvl8pPr>
            <a:lvl9pPr marL="3657526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112EE7-EA6C-42E5-9891-724039C2CE0E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E69B6FF9-E858-46F0-8E96-EBF015ABDDF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0589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003A31-4AB2-4AD4-8DDB-46F89B6CB8C7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F091A776-20B5-49A1-A78B-52236825DAC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3084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6E7DEA-70AB-465E-BA9A-E2C46B6FA6C0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fld id="{A0C015F3-CC7B-4EAE-9BB0-7785BF09947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848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851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00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03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82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80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7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824E9-202A-4B50-A342-D3E5BB01BBEF}" type="datetimeFigureOut">
              <a:rPr lang="fr-FR" smtClean="0"/>
              <a:t>19/11/2018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F3ABC-771A-40E9-B944-F0524927F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32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CC"/>
                </a:solidFill>
              </a:defRPr>
            </a:lvl1pPr>
          </a:lstStyle>
          <a:p>
            <a:pPr>
              <a:defRPr/>
            </a:pPr>
            <a:r>
              <a:rPr lang="fr-FR"/>
              <a:t>Nicolas Arnaud, Jochen Schwiening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16663FF-5E7B-4705-AE46-99047DA7ED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17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8" rIns="9143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l" defTabSz="914382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51E3CAA-F8E7-47F6-B8CC-2E1EDC9FC1E5}" type="datetime1">
              <a:rPr lang="fr-FR"/>
              <a:pPr>
                <a:defRPr/>
              </a:pPr>
              <a:t>19/11/2018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ctr" defTabSz="914382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0719628-1663-46B1-AC23-89062ACFCE7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303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0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1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thesesetstages.lal.in2p3.fr/stages/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l.in2p3.fr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hyperlink" Target="https://twitter.com/LALOrsa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particuleselementaires.fr/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11" Type="http://schemas.openxmlformats.org/officeDocument/2006/relationships/image" Target="../media/image48.emf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9pPr>
          </a:lstStyle>
          <a:p>
            <a:pPr eaLnBrk="1" hangingPunct="1"/>
            <a:fld id="{547E10A1-46BB-4F6A-BBD4-45733093BA9D}" type="slidenum">
              <a:rPr lang="fr-FR" altLang="fr-FR" sz="1400"/>
              <a:pPr eaLnBrk="1" hangingPunct="1"/>
              <a:t>1</a:t>
            </a:fld>
            <a:endParaRPr lang="fr-FR" altLang="fr-FR" sz="1400"/>
          </a:p>
        </p:txBody>
      </p:sp>
      <p:pic>
        <p:nvPicPr>
          <p:cNvPr id="14339" name="Picture 28" descr="DCP_2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2579688"/>
            <a:ext cx="32035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8513"/>
            <a:ext cx="307657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 3" descr="6a00e5500b4a6488330147e17985a3970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fig12-Planck-HF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0"/>
            <a:ext cx="22129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3" descr="P10107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r="7300"/>
          <a:stretch>
            <a:fillRect/>
          </a:stretch>
        </p:blipFill>
        <p:spPr bwMode="auto">
          <a:xfrm>
            <a:off x="5621338" y="1657350"/>
            <a:ext cx="3522662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Image 4" descr="l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-15875"/>
            <a:ext cx="41338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0"/>
          <a:stretch>
            <a:fillRect/>
          </a:stretch>
        </p:blipFill>
        <p:spPr bwMode="auto">
          <a:xfrm>
            <a:off x="0" y="2057400"/>
            <a:ext cx="32004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2" descr="cold parts assembl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575175"/>
            <a:ext cx="3049588" cy="228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2894013"/>
            <a:ext cx="183515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0638" y="1281113"/>
            <a:ext cx="6589712" cy="1755775"/>
          </a:xfrm>
          <a:prstGeom prst="rect">
            <a:avLst/>
          </a:prstGeom>
          <a:solidFill>
            <a:schemeClr val="accent3">
              <a:alpha val="62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5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Présentation générale</a:t>
            </a:r>
          </a:p>
          <a:p>
            <a:pPr algn="ctr"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du LAL</a:t>
            </a:r>
            <a:endParaRPr lang="fr-FR" sz="5400" b="1" dirty="0">
              <a:solidFill>
                <a:srgbClr val="FF0000"/>
              </a:solidFill>
            </a:endParaRPr>
          </a:p>
        </p:txBody>
      </p:sp>
      <p:pic>
        <p:nvPicPr>
          <p:cNvPr id="14349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284663"/>
            <a:ext cx="3522662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ZoneTexte 14"/>
          <p:cNvSpPr txBox="1">
            <a:spLocks noChangeArrowheads="1"/>
          </p:cNvSpPr>
          <p:nvPr/>
        </p:nvSpPr>
        <p:spPr bwMode="auto">
          <a:xfrm>
            <a:off x="5301401" y="6061501"/>
            <a:ext cx="3842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chemeClr val="bg1"/>
                </a:solidFill>
              </a:rPr>
              <a:t>Étudiants </a:t>
            </a:r>
            <a:r>
              <a:rPr lang="fr-FR" altLang="fr-FR" b="1" dirty="0" smtClean="0">
                <a:solidFill>
                  <a:schemeClr val="bg1"/>
                </a:solidFill>
              </a:rPr>
              <a:t>ENS Paris-Saclay </a:t>
            </a:r>
          </a:p>
          <a:p>
            <a:pPr eaLnBrk="1" hangingPunct="1"/>
            <a:r>
              <a:rPr lang="fr-FR" altLang="fr-FR" b="1" dirty="0" smtClean="0">
                <a:solidFill>
                  <a:schemeClr val="bg1"/>
                </a:solidFill>
              </a:rPr>
              <a:t>19/11/2017</a:t>
            </a:r>
            <a:endParaRPr lang="fr-FR" altLang="fr-FR" b="1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5" y="6222726"/>
            <a:ext cx="1345176" cy="64767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5703"/>
            <a:ext cx="1017461" cy="962297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3047878"/>
            <a:ext cx="2386606" cy="137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9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30" y="1"/>
            <a:ext cx="6079920" cy="6872494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43387" cy="701674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r-FR" altLang="fr-FR" sz="4000" dirty="0" smtClean="0">
                <a:solidFill>
                  <a:srgbClr val="0000CC"/>
                </a:solidFill>
              </a:rPr>
              <a:t>Le LAL en chiffres</a:t>
            </a:r>
            <a:endParaRPr lang="fr-FR" altLang="fr-FR" sz="2800" i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514475" y="619125"/>
            <a:ext cx="1666875" cy="7239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68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8964612" cy="585787"/>
          </a:xfrm>
        </p:spPr>
        <p:txBody>
          <a:bodyPr/>
          <a:lstStyle/>
          <a:p>
            <a:pPr eaLnBrk="1" hangingPunct="1"/>
            <a:r>
              <a:rPr lang="fr-FR" altLang="fr-FR" sz="4000" dirty="0" smtClean="0">
                <a:solidFill>
                  <a:srgbClr val="0000CC"/>
                </a:solidFill>
              </a:rPr>
              <a:t>Enseignement &amp; étudiants</a:t>
            </a:r>
            <a:endParaRPr lang="fr-FR" altLang="fr-FR" sz="2800" i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0" y="660628"/>
            <a:ext cx="9144000" cy="50167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sz="2000" dirty="0">
                <a:latin typeface="+mj-lt"/>
                <a:sym typeface="Wingdings"/>
              </a:rPr>
              <a:t> Démarrage de ~10 thèses en moyenne chaque année</a:t>
            </a:r>
          </a:p>
          <a:p>
            <a:pPr algn="l">
              <a:defRPr/>
            </a:pP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   </a:t>
            </a:r>
            <a:r>
              <a:rPr lang="fr-FR" sz="2000" dirty="0">
                <a:latin typeface="+mj-lt"/>
                <a:cs typeface="Courier New" pitchFamily="49" charset="0"/>
                <a:sym typeface="Symbol"/>
              </a:rPr>
              <a:t> ~</a:t>
            </a:r>
            <a:r>
              <a:rPr lang="fr-FR" sz="2000" dirty="0">
                <a:solidFill>
                  <a:srgbClr val="FF0000"/>
                </a:solidFill>
                <a:latin typeface="+mj-lt"/>
                <a:cs typeface="Courier New" pitchFamily="49" charset="0"/>
                <a:sym typeface="Symbol"/>
              </a:rPr>
              <a:t>30 étudiants de thèse au laboratoire</a:t>
            </a:r>
            <a:endParaRPr lang="fr-FR" sz="1000" dirty="0">
              <a:solidFill>
                <a:srgbClr val="FF0000"/>
              </a:solidFill>
              <a:latin typeface="+mj-lt"/>
              <a:cs typeface="Courier New" pitchFamily="49" charset="0"/>
              <a:sym typeface="Symbol"/>
            </a:endParaRPr>
          </a:p>
          <a:p>
            <a:pPr algn="l">
              <a:defRPr/>
            </a:pPr>
            <a:endParaRPr lang="fr-FR" sz="1000" dirty="0">
              <a:latin typeface="+mj-lt"/>
              <a:cs typeface="Courier New" pitchFamily="49" charset="0"/>
              <a:sym typeface="Wingdings"/>
            </a:endParaRPr>
          </a:p>
          <a:p>
            <a:pPr>
              <a:defRPr/>
            </a:pP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 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~</a:t>
            </a:r>
            <a:r>
              <a:rPr lang="fr-FR" sz="2000" dirty="0" smtClean="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200 </a:t>
            </a:r>
            <a:r>
              <a:rPr lang="fr-FR" sz="2000" dirty="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mois de stage / an : </a:t>
            </a:r>
            <a:r>
              <a:rPr lang="fr-FR" sz="2000" dirty="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  <a:hlinkClick r:id="rId2"/>
              </a:rPr>
              <a:t>https://thesesetstages.lal.in2p3.fr/stages</a:t>
            </a:r>
            <a:r>
              <a:rPr lang="fr-FR" sz="2000" dirty="0" smtClean="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  <a:hlinkClick r:id="rId2"/>
              </a:rPr>
              <a:t>/</a:t>
            </a:r>
            <a:r>
              <a:rPr lang="fr-FR" sz="2000" dirty="0" smtClean="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 </a:t>
            </a:r>
            <a:r>
              <a:rPr lang="fr-FR" sz="2000" dirty="0" smtClean="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comm@lal.in2p3.fr</a:t>
            </a:r>
            <a:endParaRPr lang="fr-FR" sz="2000" dirty="0">
              <a:solidFill>
                <a:srgbClr val="0000CC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    Majoritairement (mais pas seulement) à partir du niveau L3</a:t>
            </a:r>
          </a:p>
          <a:p>
            <a:pPr algn="l">
              <a:defRPr/>
            </a:pP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   </a:t>
            </a:r>
            <a:r>
              <a:rPr lang="fr-FR" sz="2000" dirty="0">
                <a:latin typeface="+mj-lt"/>
                <a:cs typeface="Courier New" pitchFamily="49" charset="0"/>
                <a:sym typeface="Symbol"/>
              </a:rPr>
              <a:t> L3, M1, M2, grandes écoles</a:t>
            </a:r>
          </a:p>
          <a:p>
            <a:pPr algn="l">
              <a:defRPr/>
            </a:pPr>
            <a:r>
              <a:rPr lang="fr-FR" sz="2000" dirty="0">
                <a:latin typeface="+mj-lt"/>
                <a:cs typeface="Courier New" pitchFamily="49" charset="0"/>
                <a:sym typeface="Symbol"/>
              </a:rPr>
              <a:t>   </a:t>
            </a: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 De plus en plus de stagiaires étrangers (UE et hors UE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)</a:t>
            </a:r>
          </a:p>
          <a:p>
            <a:pPr algn="l">
              <a:defRPr/>
            </a:pPr>
            <a:endParaRPr lang="fr-FR" sz="1000" dirty="0" smtClean="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 </a:t>
            </a:r>
            <a:r>
              <a:rPr lang="fr-FR" sz="2000" dirty="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Enseignement à tous les niveaux </a:t>
            </a: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universitaires (L, M, D) et dans les grandes 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écoles</a:t>
            </a:r>
          </a:p>
          <a:p>
            <a:pPr algn="l">
              <a:defRPr/>
            </a:pP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 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   Plus de 40 agents du laboratoire 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impliqués</a:t>
            </a:r>
          </a:p>
          <a:p>
            <a:pPr algn="l">
              <a:defRPr/>
            </a:pPr>
            <a:endParaRPr lang="fr-FR" sz="2000" dirty="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1000" dirty="0">
              <a:latin typeface="+mj-lt"/>
              <a:cs typeface="Courier New" pitchFamily="49" charset="0"/>
              <a:sym typeface="Wingdings"/>
            </a:endParaRPr>
          </a:p>
          <a:p>
            <a:pPr marL="342900" indent="-342900" algn="l">
              <a:buFont typeface="Wingdings" panose="05000000000000000000" pitchFamily="2" charset="2"/>
              <a:buChar char=""/>
              <a:defRPr/>
            </a:pP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Responsabilités </a:t>
            </a: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d’administration </a:t>
            </a:r>
            <a:endParaRPr lang="fr-FR" sz="2000" dirty="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et </a:t>
            </a: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de 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filières</a:t>
            </a:r>
          </a:p>
          <a:p>
            <a:pPr marL="342900" indent="-342900" algn="l">
              <a:buFont typeface="Wingdings" panose="05000000000000000000" pitchFamily="2" charset="2"/>
              <a:buChar char=""/>
              <a:defRPr/>
            </a:pPr>
            <a:endParaRPr lang="fr-FR" sz="2000" dirty="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1000" dirty="0">
              <a:latin typeface="+mj-lt"/>
              <a:cs typeface="Courier New" pitchFamily="49" charset="0"/>
              <a:sym typeface="Wingdings"/>
            </a:endParaRPr>
          </a:p>
          <a:p>
            <a:pPr marL="342900" indent="-342900" algn="l">
              <a:buFont typeface="Wingdings" panose="05000000000000000000" pitchFamily="2" charset="2"/>
              <a:buChar char=""/>
              <a:defRPr/>
            </a:pP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Liens </a:t>
            </a: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structurants avec plusieurs pays : 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Grèce, Europe </a:t>
            </a:r>
            <a:r>
              <a:rPr lang="fr-FR" sz="2000" dirty="0">
                <a:latin typeface="+mj-lt"/>
                <a:cs typeface="Courier New" pitchFamily="49" charset="0"/>
                <a:sym typeface="Wingdings"/>
              </a:rPr>
              <a:t>de 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l’Est </a:t>
            </a:r>
            <a:endParaRPr lang="fr-FR" sz="2000" dirty="0" smtClean="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et </a:t>
            </a:r>
            <a:r>
              <a:rPr lang="fr-FR" sz="2000" dirty="0" smtClean="0">
                <a:latin typeface="+mj-lt"/>
                <a:cs typeface="Courier New" pitchFamily="49" charset="0"/>
                <a:sym typeface="Wingdings"/>
              </a:rPr>
              <a:t>Palestine</a:t>
            </a:r>
            <a:endParaRPr lang="fr-FR" sz="2000" dirty="0">
              <a:latin typeface="+mj-lt"/>
              <a:cs typeface="Courier New" pitchFamily="49" charset="0"/>
              <a:sym typeface="Wingdings"/>
            </a:endParaRPr>
          </a:p>
        </p:txBody>
      </p:sp>
      <p:pic>
        <p:nvPicPr>
          <p:cNvPr id="4" name="Picture 2" descr="http://npac.lal.in2p3.fr/images/bandeau_NPAC_f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63" y="3440674"/>
            <a:ext cx="4928037" cy="12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4" y="4874152"/>
            <a:ext cx="1489166" cy="199589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" y="5752227"/>
            <a:ext cx="4485029" cy="6398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71" y="5727325"/>
            <a:ext cx="2831157" cy="6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oneTexte 3"/>
          <p:cNvSpPr txBox="1">
            <a:spLocks noChangeArrowheads="1"/>
          </p:cNvSpPr>
          <p:nvPr/>
        </p:nvSpPr>
        <p:spPr bwMode="auto">
          <a:xfrm>
            <a:off x="184150" y="-39261"/>
            <a:ext cx="8775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Les </a:t>
            </a:r>
            <a:r>
              <a:rPr kumimoji="0" lang="en-US" altLang="fr-FR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plateformes</a:t>
            </a:r>
            <a:r>
              <a:rPr kumimoji="0" lang="en-US" altLang="fr-FR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fr-FR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sont</a:t>
            </a:r>
            <a:r>
              <a:rPr kumimoji="0" lang="en-US" altLang="fr-FR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un lieu </a:t>
            </a:r>
            <a:r>
              <a:rPr kumimoji="0" lang="en-US" altLang="fr-FR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idéal</a:t>
            </a:r>
            <a:r>
              <a:rPr kumimoji="0" lang="en-US" altLang="fr-FR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pour faire un stage et </a:t>
            </a:r>
            <a:r>
              <a:rPr kumimoji="0" lang="en-US" altLang="fr-FR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découvrir</a:t>
            </a:r>
            <a:r>
              <a:rPr kumimoji="0" lang="en-US" altLang="fr-FR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la physique de pointe </a:t>
            </a:r>
          </a:p>
        </p:txBody>
      </p:sp>
      <p:sp>
        <p:nvSpPr>
          <p:cNvPr id="27652" name="ZoneTexte 2"/>
          <p:cNvSpPr txBox="1">
            <a:spLocks noChangeArrowheads="1"/>
          </p:cNvSpPr>
          <p:nvPr/>
        </p:nvSpPr>
        <p:spPr bwMode="auto">
          <a:xfrm>
            <a:off x="250825" y="769938"/>
            <a:ext cx="864235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PHIL               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         Canons RF + Tests détecteurs (LEETECH)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CALVA       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         pour Advanced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Virgo</a:t>
            </a: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sng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CORTO       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   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Téléscope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à rayons cosmiques pour tester des détecteurs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sng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THOMX   </a:t>
            </a:r>
            <a:r>
              <a:rPr kumimoji="0" lang="fr-FR" altLang="fr-F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            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nteraction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Laser/Faisceau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sng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Captinnov</a:t>
            </a:r>
            <a:r>
              <a:rPr kumimoji="0" lang="fr-FR" altLang="fr-F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    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           Tests Détecteurs / Circuits</a:t>
            </a: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2511425"/>
            <a:ext cx="1676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48250"/>
            <a:ext cx="15748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 descr="C:\Users\stocchi\AppData\Local\Temp\DCP_2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692150"/>
            <a:ext cx="20034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 descr="C:\Dossiers\Articoli\Conferenze\IPAC11\figure\Ring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068763"/>
            <a:ext cx="29400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39" y="1784760"/>
            <a:ext cx="1157919" cy="1739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92686" y="4624251"/>
            <a:ext cx="1846217" cy="307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0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15888"/>
            <a:ext cx="8964612" cy="585787"/>
          </a:xfrm>
        </p:spPr>
        <p:txBody>
          <a:bodyPr/>
          <a:lstStyle/>
          <a:p>
            <a:pPr eaLnBrk="1" hangingPunct="1"/>
            <a:r>
              <a:rPr lang="fr-FR" altLang="fr-FR" sz="4000" dirty="0" smtClean="0">
                <a:solidFill>
                  <a:srgbClr val="0000CC"/>
                </a:solidFill>
              </a:rPr>
              <a:t>Présentation générale</a:t>
            </a:r>
            <a:endParaRPr lang="fr-FR" altLang="fr-FR" sz="2800" i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" y="849161"/>
            <a:ext cx="9144000" cy="22467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/>
              </a:rPr>
              <a:t>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/>
              </a:rPr>
              <a:t>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/>
              </a:rPr>
              <a:t>aboratoire de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 l’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ccélérateur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inéaire (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LAL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) :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  <a:hlinkClick r:id="rId3"/>
              </a:rPr>
              <a:t>http://www.lal.in2p3.fr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Courier New" pitchFamily="49" charset="0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</a:rPr>
              <a:t>    Fondé en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</a:rPr>
              <a:t>1956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</a:rPr>
              <a:t>			  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</a:rPr>
              <a:t>   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  <a:hlinkClick r:id="rId4"/>
              </a:rPr>
              <a:t>@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  <a:hlinkClick r:id="rId4"/>
              </a:rPr>
              <a:t>LALOrsay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</a:rPr>
              <a:t> Situé sur le campus de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l’Université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Paris-Sud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entre Orsay et Bures sur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Yvette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Courier New" pitchFamily="49" charset="0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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Nom historique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Wingdings"/>
              </a:rPr>
              <a:t>: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Symbol"/>
              </a:rPr>
              <a:t>le grand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Symbol"/>
              </a:rPr>
              <a:t>accélérateur linéaire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Symbol"/>
              </a:rPr>
              <a:t>du LAL a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Symbol"/>
              </a:rPr>
              <a:t>cessé ses activités fin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Symbol"/>
              </a:rPr>
              <a:t>2003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Courier New" pitchFamily="49" charset="0"/>
              <a:sym typeface="Symbo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Symbol"/>
              </a:rPr>
              <a:t> 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Symbol"/>
              </a:rPr>
              <a:t>Des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ourier New" pitchFamily="49" charset="0"/>
                <a:sym typeface="Symbol"/>
              </a:rPr>
              <a:t>accélérateurs plus petits sont en fonctionnement ou en construction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  <a:sym typeface="Symbol"/>
              </a:rPr>
              <a:t>: </a:t>
            </a:r>
            <a:r>
              <a:rPr lang="fr-FR" dirty="0" smtClean="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  <a:sym typeface="Symbol"/>
              </a:rPr>
              <a:t>PHIL,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Courier New" pitchFamily="49" charset="0"/>
                <a:sym typeface="Symbol"/>
              </a:rPr>
              <a:t>ThomX</a:t>
            </a: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Courier New" pitchFamily="49" charset="0"/>
              <a:sym typeface="Symbo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Courier New" pitchFamily="49" charset="0"/>
                <a:sym typeface="Symbol"/>
              </a:rPr>
              <a:t>En 2020, fusion avec 4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Courier New" pitchFamily="49" charset="0"/>
                <a:sym typeface="Symbol"/>
              </a:rPr>
              <a:t>autres laboratoires (CSNSM, IMNC, IPNO, LPT)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Courier New" pitchFamily="49" charset="0"/>
              <a:sym typeface="Symbol"/>
            </a:endParaRPr>
          </a:p>
        </p:txBody>
      </p:sp>
      <p:pic>
        <p:nvPicPr>
          <p:cNvPr id="8199" name="Picture 8" descr="http://aqtis.qc.ca/userfiles/Image/Twitter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387475"/>
            <a:ext cx="3889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 descr="l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/>
          <a:stretch>
            <a:fillRect/>
          </a:stretch>
        </p:blipFill>
        <p:spPr bwMode="auto">
          <a:xfrm>
            <a:off x="1676400" y="3417888"/>
            <a:ext cx="57785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/>
          <p:nvPr/>
        </p:nvSpPr>
        <p:spPr bwMode="auto">
          <a:xfrm flipH="1" flipV="1">
            <a:off x="2416861" y="3657474"/>
            <a:ext cx="4698314" cy="1621321"/>
          </a:xfrm>
          <a:custGeom>
            <a:avLst/>
            <a:gdLst>
              <a:gd name="connsiteX0" fmla="*/ 0 w 7112000"/>
              <a:gd name="connsiteY0" fmla="*/ 0 h 2922416"/>
              <a:gd name="connsiteX1" fmla="*/ 7112000 w 7112000"/>
              <a:gd name="connsiteY1" fmla="*/ 0 h 2922416"/>
              <a:gd name="connsiteX2" fmla="*/ 7112000 w 7112000"/>
              <a:gd name="connsiteY2" fmla="*/ 2922416 h 2922416"/>
              <a:gd name="connsiteX3" fmla="*/ 0 w 7112000"/>
              <a:gd name="connsiteY3" fmla="*/ 2922416 h 2922416"/>
              <a:gd name="connsiteX4" fmla="*/ 0 w 7112000"/>
              <a:gd name="connsiteY4" fmla="*/ 0 h 2922416"/>
              <a:gd name="connsiteX0" fmla="*/ 0 w 7112000"/>
              <a:gd name="connsiteY0" fmla="*/ 0 h 2922426"/>
              <a:gd name="connsiteX1" fmla="*/ 7112000 w 7112000"/>
              <a:gd name="connsiteY1" fmla="*/ 0 h 2922426"/>
              <a:gd name="connsiteX2" fmla="*/ 7112000 w 7112000"/>
              <a:gd name="connsiteY2" fmla="*/ 2922416 h 2922426"/>
              <a:gd name="connsiteX3" fmla="*/ 4583288 w 7112000"/>
              <a:gd name="connsiteY3" fmla="*/ 1906416 h 2922426"/>
              <a:gd name="connsiteX4" fmla="*/ 0 w 7112000"/>
              <a:gd name="connsiteY4" fmla="*/ 2922416 h 2922426"/>
              <a:gd name="connsiteX5" fmla="*/ 0 w 7112000"/>
              <a:gd name="connsiteY5" fmla="*/ 0 h 2922426"/>
              <a:gd name="connsiteX0" fmla="*/ 0 w 7281333"/>
              <a:gd name="connsiteY0" fmla="*/ 0 h 2922416"/>
              <a:gd name="connsiteX1" fmla="*/ 7112000 w 7281333"/>
              <a:gd name="connsiteY1" fmla="*/ 0 h 2922416"/>
              <a:gd name="connsiteX2" fmla="*/ 7281333 w 7281333"/>
              <a:gd name="connsiteY2" fmla="*/ 1341972 h 2922416"/>
              <a:gd name="connsiteX3" fmla="*/ 4583288 w 7281333"/>
              <a:gd name="connsiteY3" fmla="*/ 1906416 h 2922416"/>
              <a:gd name="connsiteX4" fmla="*/ 0 w 7281333"/>
              <a:gd name="connsiteY4" fmla="*/ 2922416 h 2922416"/>
              <a:gd name="connsiteX5" fmla="*/ 0 w 7281333"/>
              <a:gd name="connsiteY5" fmla="*/ 0 h 2922416"/>
              <a:gd name="connsiteX0" fmla="*/ 0 w 7281333"/>
              <a:gd name="connsiteY0" fmla="*/ 0 h 2922416"/>
              <a:gd name="connsiteX1" fmla="*/ 7112000 w 7281333"/>
              <a:gd name="connsiteY1" fmla="*/ 0 h 2922416"/>
              <a:gd name="connsiteX2" fmla="*/ 7281333 w 7281333"/>
              <a:gd name="connsiteY2" fmla="*/ 1341972 h 2922416"/>
              <a:gd name="connsiteX3" fmla="*/ 4583288 w 7281333"/>
              <a:gd name="connsiteY3" fmla="*/ 1906416 h 2922416"/>
              <a:gd name="connsiteX4" fmla="*/ 3719187 w 7281333"/>
              <a:gd name="connsiteY4" fmla="*/ 2854683 h 2922416"/>
              <a:gd name="connsiteX5" fmla="*/ 0 w 7281333"/>
              <a:gd name="connsiteY5" fmla="*/ 2922416 h 2922416"/>
              <a:gd name="connsiteX6" fmla="*/ 0 w 7281333"/>
              <a:gd name="connsiteY6" fmla="*/ 0 h 2922416"/>
              <a:gd name="connsiteX0" fmla="*/ 0 w 7281333"/>
              <a:gd name="connsiteY0" fmla="*/ 0 h 2854683"/>
              <a:gd name="connsiteX1" fmla="*/ 7112000 w 7281333"/>
              <a:gd name="connsiteY1" fmla="*/ 0 h 2854683"/>
              <a:gd name="connsiteX2" fmla="*/ 7281333 w 7281333"/>
              <a:gd name="connsiteY2" fmla="*/ 1341972 h 2854683"/>
              <a:gd name="connsiteX3" fmla="*/ 4583288 w 7281333"/>
              <a:gd name="connsiteY3" fmla="*/ 1906416 h 2854683"/>
              <a:gd name="connsiteX4" fmla="*/ 3719187 w 7281333"/>
              <a:gd name="connsiteY4" fmla="*/ 2854683 h 2854683"/>
              <a:gd name="connsiteX5" fmla="*/ 169333 w 7281333"/>
              <a:gd name="connsiteY5" fmla="*/ 1838682 h 2854683"/>
              <a:gd name="connsiteX6" fmla="*/ 0 w 7281333"/>
              <a:gd name="connsiteY6" fmla="*/ 0 h 2854683"/>
              <a:gd name="connsiteX0" fmla="*/ 0 w 7281333"/>
              <a:gd name="connsiteY0" fmla="*/ 0 h 2854683"/>
              <a:gd name="connsiteX1" fmla="*/ 7112000 w 7281333"/>
              <a:gd name="connsiteY1" fmla="*/ 0 h 2854683"/>
              <a:gd name="connsiteX2" fmla="*/ 7281333 w 7281333"/>
              <a:gd name="connsiteY2" fmla="*/ 1341972 h 2854683"/>
              <a:gd name="connsiteX3" fmla="*/ 4583288 w 7281333"/>
              <a:gd name="connsiteY3" fmla="*/ 1906416 h 2854683"/>
              <a:gd name="connsiteX4" fmla="*/ 3719187 w 7281333"/>
              <a:gd name="connsiteY4" fmla="*/ 2854683 h 2854683"/>
              <a:gd name="connsiteX5" fmla="*/ 169333 w 7281333"/>
              <a:gd name="connsiteY5" fmla="*/ 1838682 h 2854683"/>
              <a:gd name="connsiteX6" fmla="*/ 0 w 7281333"/>
              <a:gd name="connsiteY6" fmla="*/ 0 h 2854683"/>
              <a:gd name="connsiteX0" fmla="*/ 0 w 7281333"/>
              <a:gd name="connsiteY0" fmla="*/ 0 h 2868869"/>
              <a:gd name="connsiteX1" fmla="*/ 7112000 w 7281333"/>
              <a:gd name="connsiteY1" fmla="*/ 0 h 2868869"/>
              <a:gd name="connsiteX2" fmla="*/ 7281333 w 7281333"/>
              <a:gd name="connsiteY2" fmla="*/ 1341972 h 2868869"/>
              <a:gd name="connsiteX3" fmla="*/ 4583288 w 7281333"/>
              <a:gd name="connsiteY3" fmla="*/ 1906416 h 2868869"/>
              <a:gd name="connsiteX4" fmla="*/ 3719187 w 7281333"/>
              <a:gd name="connsiteY4" fmla="*/ 2854683 h 2868869"/>
              <a:gd name="connsiteX5" fmla="*/ 1698476 w 7281333"/>
              <a:gd name="connsiteY5" fmla="*/ 2482149 h 2868869"/>
              <a:gd name="connsiteX6" fmla="*/ 169333 w 7281333"/>
              <a:gd name="connsiteY6" fmla="*/ 1838682 h 2868869"/>
              <a:gd name="connsiteX7" fmla="*/ 0 w 7281333"/>
              <a:gd name="connsiteY7" fmla="*/ 0 h 2868869"/>
              <a:gd name="connsiteX0" fmla="*/ 135467 w 7112000"/>
              <a:gd name="connsiteY0" fmla="*/ 903111 h 2868869"/>
              <a:gd name="connsiteX1" fmla="*/ 6942667 w 7112000"/>
              <a:gd name="connsiteY1" fmla="*/ 0 h 2868869"/>
              <a:gd name="connsiteX2" fmla="*/ 7112000 w 7112000"/>
              <a:gd name="connsiteY2" fmla="*/ 1341972 h 2868869"/>
              <a:gd name="connsiteX3" fmla="*/ 4413955 w 7112000"/>
              <a:gd name="connsiteY3" fmla="*/ 1906416 h 2868869"/>
              <a:gd name="connsiteX4" fmla="*/ 3549854 w 7112000"/>
              <a:gd name="connsiteY4" fmla="*/ 2854683 h 2868869"/>
              <a:gd name="connsiteX5" fmla="*/ 1529143 w 7112000"/>
              <a:gd name="connsiteY5" fmla="*/ 2482149 h 2868869"/>
              <a:gd name="connsiteX6" fmla="*/ 0 w 7112000"/>
              <a:gd name="connsiteY6" fmla="*/ 1838682 h 2868869"/>
              <a:gd name="connsiteX7" fmla="*/ 135467 w 7112000"/>
              <a:gd name="connsiteY7" fmla="*/ 903111 h 2868869"/>
              <a:gd name="connsiteX0" fmla="*/ 135467 w 7112000"/>
              <a:gd name="connsiteY0" fmla="*/ 0 h 1965758"/>
              <a:gd name="connsiteX1" fmla="*/ 6874934 w 7112000"/>
              <a:gd name="connsiteY1" fmla="*/ 11289 h 1965758"/>
              <a:gd name="connsiteX2" fmla="*/ 7112000 w 7112000"/>
              <a:gd name="connsiteY2" fmla="*/ 438861 h 1965758"/>
              <a:gd name="connsiteX3" fmla="*/ 4413955 w 7112000"/>
              <a:gd name="connsiteY3" fmla="*/ 1003305 h 1965758"/>
              <a:gd name="connsiteX4" fmla="*/ 3549854 w 7112000"/>
              <a:gd name="connsiteY4" fmla="*/ 1951572 h 1965758"/>
              <a:gd name="connsiteX5" fmla="*/ 1529143 w 7112000"/>
              <a:gd name="connsiteY5" fmla="*/ 1579038 h 1965758"/>
              <a:gd name="connsiteX6" fmla="*/ 0 w 7112000"/>
              <a:gd name="connsiteY6" fmla="*/ 935571 h 1965758"/>
              <a:gd name="connsiteX7" fmla="*/ 135467 w 7112000"/>
              <a:gd name="connsiteY7" fmla="*/ 0 h 1965758"/>
              <a:gd name="connsiteX0" fmla="*/ 135467 w 7112000"/>
              <a:gd name="connsiteY0" fmla="*/ 112928 h 2078686"/>
              <a:gd name="connsiteX1" fmla="*/ 6874934 w 7112000"/>
              <a:gd name="connsiteY1" fmla="*/ 124217 h 2078686"/>
              <a:gd name="connsiteX2" fmla="*/ 7112000 w 7112000"/>
              <a:gd name="connsiteY2" fmla="*/ 551789 h 2078686"/>
              <a:gd name="connsiteX3" fmla="*/ 4413955 w 7112000"/>
              <a:gd name="connsiteY3" fmla="*/ 1116233 h 2078686"/>
              <a:gd name="connsiteX4" fmla="*/ 3549854 w 7112000"/>
              <a:gd name="connsiteY4" fmla="*/ 2064500 h 2078686"/>
              <a:gd name="connsiteX5" fmla="*/ 1529143 w 7112000"/>
              <a:gd name="connsiteY5" fmla="*/ 1691966 h 2078686"/>
              <a:gd name="connsiteX6" fmla="*/ 0 w 7112000"/>
              <a:gd name="connsiteY6" fmla="*/ 1048499 h 2078686"/>
              <a:gd name="connsiteX7" fmla="*/ 135467 w 7112000"/>
              <a:gd name="connsiteY7" fmla="*/ 112928 h 2078686"/>
              <a:gd name="connsiteX0" fmla="*/ 135467 w 7112000"/>
              <a:gd name="connsiteY0" fmla="*/ 362664 h 2328422"/>
              <a:gd name="connsiteX1" fmla="*/ 2466121 w 7112000"/>
              <a:gd name="connsiteY1" fmla="*/ 13 h 2328422"/>
              <a:gd name="connsiteX2" fmla="*/ 6874934 w 7112000"/>
              <a:gd name="connsiteY2" fmla="*/ 373953 h 2328422"/>
              <a:gd name="connsiteX3" fmla="*/ 7112000 w 7112000"/>
              <a:gd name="connsiteY3" fmla="*/ 801525 h 2328422"/>
              <a:gd name="connsiteX4" fmla="*/ 4413955 w 7112000"/>
              <a:gd name="connsiteY4" fmla="*/ 1365969 h 2328422"/>
              <a:gd name="connsiteX5" fmla="*/ 3549854 w 7112000"/>
              <a:gd name="connsiteY5" fmla="*/ 2314236 h 2328422"/>
              <a:gd name="connsiteX6" fmla="*/ 1529143 w 7112000"/>
              <a:gd name="connsiteY6" fmla="*/ 1941702 h 2328422"/>
              <a:gd name="connsiteX7" fmla="*/ 0 w 7112000"/>
              <a:gd name="connsiteY7" fmla="*/ 1298235 h 2328422"/>
              <a:gd name="connsiteX8" fmla="*/ 135467 w 7112000"/>
              <a:gd name="connsiteY8" fmla="*/ 362664 h 2328422"/>
              <a:gd name="connsiteX0" fmla="*/ 135467 w 6880419"/>
              <a:gd name="connsiteY0" fmla="*/ 362664 h 2328422"/>
              <a:gd name="connsiteX1" fmla="*/ 2466121 w 6880419"/>
              <a:gd name="connsiteY1" fmla="*/ 13 h 2328422"/>
              <a:gd name="connsiteX2" fmla="*/ 6874934 w 6880419"/>
              <a:gd name="connsiteY2" fmla="*/ 373953 h 2328422"/>
              <a:gd name="connsiteX3" fmla="*/ 6230836 w 6880419"/>
              <a:gd name="connsiteY3" fmla="*/ 858812 h 2328422"/>
              <a:gd name="connsiteX4" fmla="*/ 4413955 w 6880419"/>
              <a:gd name="connsiteY4" fmla="*/ 1365969 h 2328422"/>
              <a:gd name="connsiteX5" fmla="*/ 3549854 w 6880419"/>
              <a:gd name="connsiteY5" fmla="*/ 2314236 h 2328422"/>
              <a:gd name="connsiteX6" fmla="*/ 1529143 w 6880419"/>
              <a:gd name="connsiteY6" fmla="*/ 1941702 h 2328422"/>
              <a:gd name="connsiteX7" fmla="*/ 0 w 6880419"/>
              <a:gd name="connsiteY7" fmla="*/ 1298235 h 2328422"/>
              <a:gd name="connsiteX8" fmla="*/ 135467 w 6880419"/>
              <a:gd name="connsiteY8" fmla="*/ 362664 h 2328422"/>
              <a:gd name="connsiteX0" fmla="*/ 135467 w 6393503"/>
              <a:gd name="connsiteY0" fmla="*/ 362991 h 2328749"/>
              <a:gd name="connsiteX1" fmla="*/ 2466121 w 6393503"/>
              <a:gd name="connsiteY1" fmla="*/ 340 h 2328749"/>
              <a:gd name="connsiteX2" fmla="*/ 6380404 w 6393503"/>
              <a:gd name="connsiteY2" fmla="*/ 422019 h 2328749"/>
              <a:gd name="connsiteX3" fmla="*/ 6230836 w 6393503"/>
              <a:gd name="connsiteY3" fmla="*/ 859139 h 2328749"/>
              <a:gd name="connsiteX4" fmla="*/ 4413955 w 6393503"/>
              <a:gd name="connsiteY4" fmla="*/ 1366296 h 2328749"/>
              <a:gd name="connsiteX5" fmla="*/ 3549854 w 6393503"/>
              <a:gd name="connsiteY5" fmla="*/ 2314563 h 2328749"/>
              <a:gd name="connsiteX6" fmla="*/ 1529143 w 6393503"/>
              <a:gd name="connsiteY6" fmla="*/ 1942029 h 2328749"/>
              <a:gd name="connsiteX7" fmla="*/ 0 w 6393503"/>
              <a:gd name="connsiteY7" fmla="*/ 1298562 h 2328749"/>
              <a:gd name="connsiteX8" fmla="*/ 135467 w 6393503"/>
              <a:gd name="connsiteY8" fmla="*/ 362991 h 2328749"/>
              <a:gd name="connsiteX0" fmla="*/ 135467 w 6393503"/>
              <a:gd name="connsiteY0" fmla="*/ 448824 h 2414582"/>
              <a:gd name="connsiteX1" fmla="*/ 2466121 w 6393503"/>
              <a:gd name="connsiteY1" fmla="*/ 243 h 2414582"/>
              <a:gd name="connsiteX2" fmla="*/ 6380404 w 6393503"/>
              <a:gd name="connsiteY2" fmla="*/ 507852 h 2414582"/>
              <a:gd name="connsiteX3" fmla="*/ 6230836 w 6393503"/>
              <a:gd name="connsiteY3" fmla="*/ 944972 h 2414582"/>
              <a:gd name="connsiteX4" fmla="*/ 4413955 w 6393503"/>
              <a:gd name="connsiteY4" fmla="*/ 1452129 h 2414582"/>
              <a:gd name="connsiteX5" fmla="*/ 3549854 w 6393503"/>
              <a:gd name="connsiteY5" fmla="*/ 2400396 h 2414582"/>
              <a:gd name="connsiteX6" fmla="*/ 1529143 w 6393503"/>
              <a:gd name="connsiteY6" fmla="*/ 2027862 h 2414582"/>
              <a:gd name="connsiteX7" fmla="*/ 0 w 6393503"/>
              <a:gd name="connsiteY7" fmla="*/ 1384395 h 2414582"/>
              <a:gd name="connsiteX8" fmla="*/ 135467 w 6393503"/>
              <a:gd name="connsiteY8" fmla="*/ 448824 h 2414582"/>
              <a:gd name="connsiteX0" fmla="*/ 135467 w 6393503"/>
              <a:gd name="connsiteY0" fmla="*/ 448824 h 2414582"/>
              <a:gd name="connsiteX1" fmla="*/ 2466121 w 6393503"/>
              <a:gd name="connsiteY1" fmla="*/ 243 h 2414582"/>
              <a:gd name="connsiteX2" fmla="*/ 6380404 w 6393503"/>
              <a:gd name="connsiteY2" fmla="*/ 507852 h 2414582"/>
              <a:gd name="connsiteX3" fmla="*/ 6230836 w 6393503"/>
              <a:gd name="connsiteY3" fmla="*/ 944972 h 2414582"/>
              <a:gd name="connsiteX4" fmla="*/ 4719665 w 6393503"/>
              <a:gd name="connsiteY4" fmla="*/ 936554 h 2414582"/>
              <a:gd name="connsiteX5" fmla="*/ 3549854 w 6393503"/>
              <a:gd name="connsiteY5" fmla="*/ 2400396 h 2414582"/>
              <a:gd name="connsiteX6" fmla="*/ 1529143 w 6393503"/>
              <a:gd name="connsiteY6" fmla="*/ 2027862 h 2414582"/>
              <a:gd name="connsiteX7" fmla="*/ 0 w 6393503"/>
              <a:gd name="connsiteY7" fmla="*/ 1384395 h 2414582"/>
              <a:gd name="connsiteX8" fmla="*/ 135467 w 6393503"/>
              <a:gd name="connsiteY8" fmla="*/ 448824 h 2414582"/>
              <a:gd name="connsiteX0" fmla="*/ 135467 w 6384197"/>
              <a:gd name="connsiteY0" fmla="*/ 448824 h 2414582"/>
              <a:gd name="connsiteX1" fmla="*/ 2466121 w 6384197"/>
              <a:gd name="connsiteY1" fmla="*/ 243 h 2414582"/>
              <a:gd name="connsiteX2" fmla="*/ 6380404 w 6384197"/>
              <a:gd name="connsiteY2" fmla="*/ 507852 h 2414582"/>
              <a:gd name="connsiteX3" fmla="*/ 5355819 w 6384197"/>
              <a:gd name="connsiteY3" fmla="*/ 1209767 h 2414582"/>
              <a:gd name="connsiteX4" fmla="*/ 4719665 w 6384197"/>
              <a:gd name="connsiteY4" fmla="*/ 936554 h 2414582"/>
              <a:gd name="connsiteX5" fmla="*/ 3549854 w 6384197"/>
              <a:gd name="connsiteY5" fmla="*/ 2400396 h 2414582"/>
              <a:gd name="connsiteX6" fmla="*/ 1529143 w 6384197"/>
              <a:gd name="connsiteY6" fmla="*/ 2027862 h 2414582"/>
              <a:gd name="connsiteX7" fmla="*/ 0 w 6384197"/>
              <a:gd name="connsiteY7" fmla="*/ 1384395 h 2414582"/>
              <a:gd name="connsiteX8" fmla="*/ 135467 w 6384197"/>
              <a:gd name="connsiteY8" fmla="*/ 448824 h 2414582"/>
              <a:gd name="connsiteX0" fmla="*/ 135467 w 6384197"/>
              <a:gd name="connsiteY0" fmla="*/ 448824 h 2414582"/>
              <a:gd name="connsiteX1" fmla="*/ 2466121 w 6384197"/>
              <a:gd name="connsiteY1" fmla="*/ 243 h 2414582"/>
              <a:gd name="connsiteX2" fmla="*/ 6380404 w 6384197"/>
              <a:gd name="connsiteY2" fmla="*/ 507852 h 2414582"/>
              <a:gd name="connsiteX3" fmla="*/ 5355819 w 6384197"/>
              <a:gd name="connsiteY3" fmla="*/ 1209767 h 2414582"/>
              <a:gd name="connsiteX4" fmla="*/ 4228082 w 6384197"/>
              <a:gd name="connsiteY4" fmla="*/ 1191164 h 2414582"/>
              <a:gd name="connsiteX5" fmla="*/ 3549854 w 6384197"/>
              <a:gd name="connsiteY5" fmla="*/ 2400396 h 2414582"/>
              <a:gd name="connsiteX6" fmla="*/ 1529143 w 6384197"/>
              <a:gd name="connsiteY6" fmla="*/ 2027862 h 2414582"/>
              <a:gd name="connsiteX7" fmla="*/ 0 w 6384197"/>
              <a:gd name="connsiteY7" fmla="*/ 1384395 h 2414582"/>
              <a:gd name="connsiteX8" fmla="*/ 135467 w 6384197"/>
              <a:gd name="connsiteY8" fmla="*/ 448824 h 2414582"/>
              <a:gd name="connsiteX0" fmla="*/ 135467 w 6384197"/>
              <a:gd name="connsiteY0" fmla="*/ 448824 h 2272134"/>
              <a:gd name="connsiteX1" fmla="*/ 2466121 w 6384197"/>
              <a:gd name="connsiteY1" fmla="*/ 243 h 2272134"/>
              <a:gd name="connsiteX2" fmla="*/ 6380404 w 6384197"/>
              <a:gd name="connsiteY2" fmla="*/ 507852 h 2272134"/>
              <a:gd name="connsiteX3" fmla="*/ 5355819 w 6384197"/>
              <a:gd name="connsiteY3" fmla="*/ 1209767 h 2272134"/>
              <a:gd name="connsiteX4" fmla="*/ 4228082 w 6384197"/>
              <a:gd name="connsiteY4" fmla="*/ 1191164 h 2272134"/>
              <a:gd name="connsiteX5" fmla="*/ 3274568 w 6384197"/>
              <a:gd name="connsiteY5" fmla="*/ 2247630 h 2272134"/>
              <a:gd name="connsiteX6" fmla="*/ 1529143 w 6384197"/>
              <a:gd name="connsiteY6" fmla="*/ 2027862 h 2272134"/>
              <a:gd name="connsiteX7" fmla="*/ 0 w 6384197"/>
              <a:gd name="connsiteY7" fmla="*/ 1384395 h 2272134"/>
              <a:gd name="connsiteX8" fmla="*/ 135467 w 6384197"/>
              <a:gd name="connsiteY8" fmla="*/ 448824 h 2272134"/>
              <a:gd name="connsiteX0" fmla="*/ 0 w 6248730"/>
              <a:gd name="connsiteY0" fmla="*/ 448824 h 2272134"/>
              <a:gd name="connsiteX1" fmla="*/ 2330654 w 6248730"/>
              <a:gd name="connsiteY1" fmla="*/ 243 h 2272134"/>
              <a:gd name="connsiteX2" fmla="*/ 6244937 w 6248730"/>
              <a:gd name="connsiteY2" fmla="*/ 507852 h 2272134"/>
              <a:gd name="connsiteX3" fmla="*/ 5220352 w 6248730"/>
              <a:gd name="connsiteY3" fmla="*/ 1209767 h 2272134"/>
              <a:gd name="connsiteX4" fmla="*/ 4092615 w 6248730"/>
              <a:gd name="connsiteY4" fmla="*/ 1191164 h 2272134"/>
              <a:gd name="connsiteX5" fmla="*/ 3139101 w 6248730"/>
              <a:gd name="connsiteY5" fmla="*/ 2247630 h 2272134"/>
              <a:gd name="connsiteX6" fmla="*/ 1393676 w 6248730"/>
              <a:gd name="connsiteY6" fmla="*/ 2027862 h 2272134"/>
              <a:gd name="connsiteX7" fmla="*/ 395442 w 6248730"/>
              <a:gd name="connsiteY7" fmla="*/ 1364026 h 2272134"/>
              <a:gd name="connsiteX8" fmla="*/ 0 w 6248730"/>
              <a:gd name="connsiteY8" fmla="*/ 448824 h 2272134"/>
              <a:gd name="connsiteX0" fmla="*/ 273111 w 5853288"/>
              <a:gd name="connsiteY0" fmla="*/ 704858 h 2273557"/>
              <a:gd name="connsiteX1" fmla="*/ 1935212 w 5853288"/>
              <a:gd name="connsiteY1" fmla="*/ 1666 h 2273557"/>
              <a:gd name="connsiteX2" fmla="*/ 5849495 w 5853288"/>
              <a:gd name="connsiteY2" fmla="*/ 509275 h 2273557"/>
              <a:gd name="connsiteX3" fmla="*/ 4824910 w 5853288"/>
              <a:gd name="connsiteY3" fmla="*/ 1211190 h 2273557"/>
              <a:gd name="connsiteX4" fmla="*/ 3697173 w 5853288"/>
              <a:gd name="connsiteY4" fmla="*/ 1192587 h 2273557"/>
              <a:gd name="connsiteX5" fmla="*/ 2743659 w 5853288"/>
              <a:gd name="connsiteY5" fmla="*/ 2249053 h 2273557"/>
              <a:gd name="connsiteX6" fmla="*/ 998234 w 5853288"/>
              <a:gd name="connsiteY6" fmla="*/ 2029285 h 2273557"/>
              <a:gd name="connsiteX7" fmla="*/ 0 w 5853288"/>
              <a:gd name="connsiteY7" fmla="*/ 1365449 h 2273557"/>
              <a:gd name="connsiteX8" fmla="*/ 273111 w 5853288"/>
              <a:gd name="connsiteY8" fmla="*/ 704858 h 2273557"/>
              <a:gd name="connsiteX0" fmla="*/ 273111 w 5853288"/>
              <a:gd name="connsiteY0" fmla="*/ 229943 h 1798642"/>
              <a:gd name="connsiteX1" fmla="*/ 1886053 w 5853288"/>
              <a:gd name="connsiteY1" fmla="*/ 76710 h 1798642"/>
              <a:gd name="connsiteX2" fmla="*/ 5849495 w 5853288"/>
              <a:gd name="connsiteY2" fmla="*/ 34360 h 1798642"/>
              <a:gd name="connsiteX3" fmla="*/ 4824910 w 5853288"/>
              <a:gd name="connsiteY3" fmla="*/ 736275 h 1798642"/>
              <a:gd name="connsiteX4" fmla="*/ 3697173 w 5853288"/>
              <a:gd name="connsiteY4" fmla="*/ 717672 h 1798642"/>
              <a:gd name="connsiteX5" fmla="*/ 2743659 w 5853288"/>
              <a:gd name="connsiteY5" fmla="*/ 1774138 h 1798642"/>
              <a:gd name="connsiteX6" fmla="*/ 998234 w 5853288"/>
              <a:gd name="connsiteY6" fmla="*/ 1554370 h 1798642"/>
              <a:gd name="connsiteX7" fmla="*/ 0 w 5853288"/>
              <a:gd name="connsiteY7" fmla="*/ 890534 h 1798642"/>
              <a:gd name="connsiteX8" fmla="*/ 273111 w 5853288"/>
              <a:gd name="connsiteY8" fmla="*/ 229943 h 1798642"/>
              <a:gd name="connsiteX0" fmla="*/ 273111 w 4849576"/>
              <a:gd name="connsiteY0" fmla="*/ 164866 h 1733565"/>
              <a:gd name="connsiteX1" fmla="*/ 1886053 w 4849576"/>
              <a:gd name="connsiteY1" fmla="*/ 11633 h 1733565"/>
              <a:gd name="connsiteX2" fmla="*/ 4827003 w 4849576"/>
              <a:gd name="connsiteY2" fmla="*/ 335922 h 1733565"/>
              <a:gd name="connsiteX3" fmla="*/ 4824910 w 4849576"/>
              <a:gd name="connsiteY3" fmla="*/ 671198 h 1733565"/>
              <a:gd name="connsiteX4" fmla="*/ 3697173 w 4849576"/>
              <a:gd name="connsiteY4" fmla="*/ 652595 h 1733565"/>
              <a:gd name="connsiteX5" fmla="*/ 2743659 w 4849576"/>
              <a:gd name="connsiteY5" fmla="*/ 1709061 h 1733565"/>
              <a:gd name="connsiteX6" fmla="*/ 998234 w 4849576"/>
              <a:gd name="connsiteY6" fmla="*/ 1489293 h 1733565"/>
              <a:gd name="connsiteX7" fmla="*/ 0 w 4849576"/>
              <a:gd name="connsiteY7" fmla="*/ 825457 h 1733565"/>
              <a:gd name="connsiteX8" fmla="*/ 273111 w 4849576"/>
              <a:gd name="connsiteY8" fmla="*/ 164866 h 1733565"/>
              <a:gd name="connsiteX0" fmla="*/ 273111 w 4849576"/>
              <a:gd name="connsiteY0" fmla="*/ 164866 h 1733565"/>
              <a:gd name="connsiteX1" fmla="*/ 1886053 w 4849576"/>
              <a:gd name="connsiteY1" fmla="*/ 11633 h 1733565"/>
              <a:gd name="connsiteX2" fmla="*/ 4827003 w 4849576"/>
              <a:gd name="connsiteY2" fmla="*/ 335922 h 1733565"/>
              <a:gd name="connsiteX3" fmla="*/ 4824910 w 4849576"/>
              <a:gd name="connsiteY3" fmla="*/ 671198 h 1733565"/>
              <a:gd name="connsiteX4" fmla="*/ 3746331 w 4849576"/>
              <a:gd name="connsiteY4" fmla="*/ 683148 h 1733565"/>
              <a:gd name="connsiteX5" fmla="*/ 2743659 w 4849576"/>
              <a:gd name="connsiteY5" fmla="*/ 1709061 h 1733565"/>
              <a:gd name="connsiteX6" fmla="*/ 998234 w 4849576"/>
              <a:gd name="connsiteY6" fmla="*/ 1489293 h 1733565"/>
              <a:gd name="connsiteX7" fmla="*/ 0 w 4849576"/>
              <a:gd name="connsiteY7" fmla="*/ 825457 h 1733565"/>
              <a:gd name="connsiteX8" fmla="*/ 273111 w 4849576"/>
              <a:gd name="connsiteY8" fmla="*/ 164866 h 173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9576" h="1733565">
                <a:moveTo>
                  <a:pt x="273111" y="164866"/>
                </a:moveTo>
                <a:cubicBezTo>
                  <a:pt x="710472" y="-2586"/>
                  <a:pt x="1127071" y="-16876"/>
                  <a:pt x="1886053" y="11633"/>
                </a:cubicBezTo>
                <a:cubicBezTo>
                  <a:pt x="2645035" y="40142"/>
                  <a:pt x="4079031" y="251255"/>
                  <a:pt x="4827003" y="335922"/>
                </a:cubicBezTo>
                <a:cubicBezTo>
                  <a:pt x="4906025" y="478446"/>
                  <a:pt x="4745888" y="528674"/>
                  <a:pt x="4824910" y="671198"/>
                </a:cubicBezTo>
                <a:cubicBezTo>
                  <a:pt x="3974480" y="674961"/>
                  <a:pt x="4596761" y="679385"/>
                  <a:pt x="3746331" y="683148"/>
                </a:cubicBezTo>
                <a:cubicBezTo>
                  <a:pt x="3224994" y="799800"/>
                  <a:pt x="3264996" y="1592409"/>
                  <a:pt x="2743659" y="1709061"/>
                </a:cubicBezTo>
                <a:cubicBezTo>
                  <a:pt x="2268502" y="1789965"/>
                  <a:pt x="1589876" y="1658626"/>
                  <a:pt x="998234" y="1489293"/>
                </a:cubicBezTo>
                <a:cubicBezTo>
                  <a:pt x="406592" y="1319960"/>
                  <a:pt x="288724" y="1224097"/>
                  <a:pt x="0" y="825457"/>
                </a:cubicBezTo>
                <a:lnTo>
                  <a:pt x="273111" y="164866"/>
                </a:lnTo>
                <a:close/>
              </a:path>
            </a:pathLst>
          </a:cu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itchFamily="2" charset="2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900102"/>
            <a:ext cx="10525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avec flèche 10"/>
          <p:cNvCxnSpPr>
            <a:stCxn id="10" idx="1"/>
          </p:cNvCxnSpPr>
          <p:nvPr/>
        </p:nvCxnSpPr>
        <p:spPr bwMode="auto">
          <a:xfrm flipH="1" flipV="1">
            <a:off x="6677025" y="5181600"/>
            <a:ext cx="1228725" cy="102250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996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15888"/>
            <a:ext cx="8964612" cy="585787"/>
          </a:xfrm>
        </p:spPr>
        <p:txBody>
          <a:bodyPr/>
          <a:lstStyle/>
          <a:p>
            <a:pPr eaLnBrk="1" hangingPunct="1"/>
            <a:r>
              <a:rPr lang="fr-FR" altLang="fr-FR" sz="4000" smtClean="0">
                <a:solidFill>
                  <a:srgbClr val="0000CC"/>
                </a:solidFill>
              </a:rPr>
              <a:t>Présentation générale</a:t>
            </a:r>
            <a:endParaRPr lang="fr-FR" altLang="fr-FR" sz="2800" i="1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9026958" cy="3477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sz="2000">
                <a:latin typeface="+mj-lt"/>
                <a:sym typeface="Wingdings"/>
              </a:rPr>
              <a:t> Le LAL est une </a:t>
            </a:r>
            <a:r>
              <a:rPr lang="fr-FR" sz="2000">
                <a:solidFill>
                  <a:srgbClr val="FF0000"/>
                </a:solidFill>
                <a:latin typeface="+mj-lt"/>
                <a:sym typeface="Wingdings"/>
              </a:rPr>
              <a:t>unité mixte de l’IN2P3/CNRS et de l’Université Paris Sud</a:t>
            </a:r>
            <a:endParaRPr lang="fr-FR" sz="200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120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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CNRS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 :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C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entre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N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ational de la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R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echerche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S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cientifique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  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 Un 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très grand organisme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public de recherche 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: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Symbol"/>
              </a:rPr>
              <a:t> 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        ~30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000 personnes, budget de 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3,3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milliards d’</a:t>
            </a:r>
            <a:r>
              <a:rPr lang="fr-FR" sz="2000">
                <a:latin typeface="Times New Roman"/>
                <a:cs typeface="Times New Roman"/>
                <a:sym typeface="Symbol"/>
              </a:rPr>
              <a:t>€</a:t>
            </a:r>
            <a:endParaRPr lang="fr-FR" sz="200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120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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IN2P3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 :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I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nstitut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N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ational de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P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hysique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N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ucléaire et de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P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hysique des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P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articules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Symbol"/>
              </a:rPr>
              <a:t>    D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ix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instituts 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(structures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regroupant plusieurs disciplines 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proches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)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 au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CNRS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Symbol"/>
              </a:rPr>
              <a:t>    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L’</a:t>
            </a:r>
            <a:r>
              <a:rPr lang="fr-FR" sz="2000" smtClean="0">
                <a:solidFill>
                  <a:srgbClr val="0000CC"/>
                </a:solidFill>
                <a:latin typeface="+mj-lt"/>
                <a:cs typeface="Courier New" pitchFamily="49" charset="0"/>
                <a:sym typeface="Symbol"/>
              </a:rPr>
              <a:t>IN2P3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, créé en 1971, est l’un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des 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trois </a:t>
            </a:r>
            <a:r>
              <a:rPr lang="fr-FR" sz="2000">
                <a:latin typeface="+mj-lt"/>
                <a:cs typeface="Courier New" pitchFamily="49" charset="0"/>
                <a:sym typeface="Symbol"/>
              </a:rPr>
              <a:t>instituts </a:t>
            </a:r>
            <a:r>
              <a:rPr lang="fr-FR" sz="2000" smtClean="0">
                <a:solidFill>
                  <a:srgbClr val="FF0000"/>
                </a:solidFill>
                <a:latin typeface="+mj-lt"/>
                <a:cs typeface="Courier New" pitchFamily="49" charset="0"/>
                <a:sym typeface="Symbol"/>
              </a:rPr>
              <a:t>nationaux</a:t>
            </a:r>
            <a:r>
              <a:rPr lang="fr-FR" sz="2000" smtClean="0">
                <a:latin typeface="+mj-lt"/>
                <a:cs typeface="Courier New" pitchFamily="49" charset="0"/>
                <a:sym typeface="Symbol"/>
              </a:rPr>
              <a:t> du CNRS</a:t>
            </a:r>
            <a:endParaRPr lang="fr-FR" sz="200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120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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Unité mixte 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: le </a:t>
            </a:r>
            <a:r>
              <a:rPr lang="fr-FR" sz="200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LAL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 rassemble des </a:t>
            </a:r>
            <a:r>
              <a:rPr lang="fr-FR" sz="200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chercheurs CNRS 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et des </a:t>
            </a:r>
            <a:r>
              <a:rPr lang="fr-FR" sz="200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enseignants-chercheurs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                         qui dépendent de l’Université </a:t>
            </a:r>
            <a:r>
              <a:rPr lang="fr-FR" sz="2000" smtClean="0">
                <a:latin typeface="+mj-lt"/>
                <a:cs typeface="Courier New" pitchFamily="49" charset="0"/>
                <a:sym typeface="Wingdings"/>
              </a:rPr>
              <a:t>Paris-Sud 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et enseignent sur le campus</a:t>
            </a:r>
          </a:p>
        </p:txBody>
      </p:sp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23" y="4947527"/>
            <a:ext cx="144000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15" y="4398720"/>
            <a:ext cx="3648456" cy="24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6" y="4937522"/>
            <a:ext cx="2268985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14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15888"/>
            <a:ext cx="8964612" cy="585787"/>
          </a:xfrm>
        </p:spPr>
        <p:txBody>
          <a:bodyPr/>
          <a:lstStyle/>
          <a:p>
            <a:pPr eaLnBrk="1" hangingPunct="1"/>
            <a:r>
              <a:rPr lang="fr-FR" altLang="fr-FR" sz="4000" smtClean="0">
                <a:solidFill>
                  <a:srgbClr val="0000CC"/>
                </a:solidFill>
              </a:rPr>
              <a:t>Présentation générale</a:t>
            </a:r>
            <a:endParaRPr lang="fr-FR" altLang="fr-FR" sz="2800" i="1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8723863" cy="59400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 Le plus grand laboratoire de l’IN2P3/CNRS consacré à la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physique des particules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   et à la </a:t>
            </a:r>
            <a:r>
              <a:rPr lang="fr-FR" sz="200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cosmologie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 :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    ~</a:t>
            </a:r>
            <a:r>
              <a:rPr lang="fr-FR" sz="2000">
                <a:solidFill>
                  <a:srgbClr val="008000"/>
                </a:solidFill>
                <a:latin typeface="+mj-lt"/>
                <a:cs typeface="Courier New" pitchFamily="49" charset="0"/>
                <a:sym typeface="Wingdings"/>
              </a:rPr>
              <a:t>120 chercheurs 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(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70%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 / </a:t>
            </a:r>
            <a:r>
              <a:rPr lang="fr-FR" sz="200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30%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) répartis en une douzaine de groupes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    ~</a:t>
            </a:r>
            <a:r>
              <a:rPr lang="fr-FR" sz="2000" smtClean="0">
                <a:solidFill>
                  <a:srgbClr val="008000"/>
                </a:solidFill>
                <a:latin typeface="+mj-lt"/>
                <a:cs typeface="Courier New" pitchFamily="49" charset="0"/>
                <a:sym typeface="Wingdings"/>
              </a:rPr>
              <a:t>180 </a:t>
            </a:r>
            <a:r>
              <a:rPr lang="fr-FR" sz="2000">
                <a:solidFill>
                  <a:srgbClr val="008000"/>
                </a:solidFill>
                <a:latin typeface="+mj-lt"/>
                <a:cs typeface="Courier New" pitchFamily="49" charset="0"/>
                <a:sym typeface="Wingdings"/>
              </a:rPr>
              <a:t>ingénieurs et techniciens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    Budget annuel hors salaires : 9 millions </a:t>
            </a:r>
            <a:r>
              <a:rPr lang="fr-FR" sz="2000">
                <a:cs typeface="Courier New" pitchFamily="49" charset="0"/>
                <a:sym typeface="Symbol"/>
              </a:rPr>
              <a:t>d’</a:t>
            </a:r>
            <a:r>
              <a:rPr lang="fr-FR" sz="2000">
                <a:latin typeface="Times New Roman"/>
                <a:cs typeface="Times New Roman"/>
                <a:sym typeface="Symbol"/>
              </a:rPr>
              <a:t>€</a:t>
            </a:r>
            <a:endParaRPr lang="fr-FR" sz="200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200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 Implication dans des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expériences sur plusieurs continents 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:</a:t>
            </a: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   Europe, Etats-Unis, Argentine, Japon et même… dans l’espace</a:t>
            </a:r>
          </a:p>
          <a:p>
            <a:pPr algn="l">
              <a:defRPr/>
            </a:pPr>
            <a:endParaRPr lang="fr-FR" sz="2000"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>
                <a:latin typeface="+mj-lt"/>
                <a:cs typeface="Courier New" pitchFamily="49" charset="0"/>
                <a:sym typeface="Wingdings"/>
              </a:rPr>
              <a:t>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Des services techniques</a:t>
            </a:r>
            <a:r>
              <a:rPr lang="fr-FR" sz="2000">
                <a:latin typeface="+mj-lt"/>
                <a:cs typeface="Courier New" pitchFamily="49" charset="0"/>
                <a:sym typeface="Wingdings"/>
              </a:rPr>
              <a:t>, un </a:t>
            </a:r>
            <a:r>
              <a:rPr lang="fr-FR" sz="200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département </a:t>
            </a:r>
            <a:r>
              <a:rPr lang="fr-FR" sz="2000" smtClean="0">
                <a:solidFill>
                  <a:srgbClr val="FF0000"/>
                </a:solidFill>
                <a:latin typeface="+mj-lt"/>
                <a:cs typeface="Courier New" pitchFamily="49" charset="0"/>
                <a:sym typeface="Wingdings"/>
              </a:rPr>
              <a:t>accélérateur</a:t>
            </a:r>
          </a:p>
          <a:p>
            <a:pPr algn="l">
              <a:defRPr/>
            </a:pPr>
            <a:endParaRPr lang="fr-FR" sz="200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2000" smtClean="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200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2000" smtClean="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200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2000" smtClean="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200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endParaRPr lang="fr-FR" sz="1000" smtClean="0">
              <a:solidFill>
                <a:srgbClr val="FF0000"/>
              </a:solidFill>
              <a:latin typeface="+mj-lt"/>
              <a:cs typeface="Courier New" pitchFamily="49" charset="0"/>
              <a:sym typeface="Wingdings"/>
            </a:endParaRPr>
          </a:p>
          <a:p>
            <a:pPr algn="l">
              <a:defRPr/>
            </a:pPr>
            <a:r>
              <a:rPr lang="fr-FR" sz="2000" smtClean="0">
                <a:solidFill>
                  <a:srgbClr val="0000CC"/>
                </a:solidFill>
                <a:latin typeface="+mj-lt"/>
                <a:cs typeface="Courier New" pitchFamily="49" charset="0"/>
                <a:sym typeface="Wingdings"/>
              </a:rPr>
              <a:t>       Informatique       Electronique      Mécanique                        Accélérateur</a:t>
            </a:r>
            <a:endParaRPr lang="fr-FR" sz="2000">
              <a:solidFill>
                <a:srgbClr val="0000CC"/>
              </a:solidFill>
              <a:latin typeface="+mj-lt"/>
              <a:cs typeface="Courier New" pitchFamily="49" charset="0"/>
              <a:sym typeface="Wingdings"/>
            </a:endParaRPr>
          </a:p>
        </p:txBody>
      </p:sp>
      <p:pic>
        <p:nvPicPr>
          <p:cNvPr id="10244" name="Picture 28" descr="DCP_22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9" y="4203700"/>
            <a:ext cx="285267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 4" descr="P101074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1"/>
          <a:stretch>
            <a:fillRect/>
          </a:stretch>
        </p:blipFill>
        <p:spPr bwMode="auto">
          <a:xfrm>
            <a:off x="334963" y="4203700"/>
            <a:ext cx="189868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SP_A0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6" r="17107" b="3116"/>
          <a:stretch>
            <a:fillRect/>
          </a:stretch>
        </p:blipFill>
        <p:spPr bwMode="auto">
          <a:xfrm>
            <a:off x="3846512" y="4203700"/>
            <a:ext cx="165121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2" descr="fig10 CROCv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r="11473"/>
          <a:stretch>
            <a:fillRect/>
          </a:stretch>
        </p:blipFill>
        <p:spPr bwMode="auto">
          <a:xfrm>
            <a:off x="2700337" y="4203700"/>
            <a:ext cx="70337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9"/>
          <a:stretch>
            <a:fillRect/>
          </a:stretch>
        </p:blipFill>
        <p:spPr bwMode="auto">
          <a:xfrm>
            <a:off x="6858000" y="2613025"/>
            <a:ext cx="21812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17400" r="28667"/>
          <a:stretch>
            <a:fillRect/>
          </a:stretch>
        </p:blipFill>
        <p:spPr bwMode="auto">
          <a:xfrm>
            <a:off x="7551738" y="1466850"/>
            <a:ext cx="11779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3"/>
          <a:stretch>
            <a:fillRect/>
          </a:stretch>
        </p:blipFill>
        <p:spPr bwMode="auto">
          <a:xfrm>
            <a:off x="5049838" y="2032000"/>
            <a:ext cx="183356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0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9" y="115890"/>
            <a:ext cx="8964612" cy="585787"/>
          </a:xfrm>
        </p:spPr>
        <p:txBody>
          <a:bodyPr/>
          <a:lstStyle/>
          <a:p>
            <a:pPr eaLnBrk="1" hangingPunct="1"/>
            <a:r>
              <a:rPr lang="fr-FR" altLang="fr-FR" sz="4000">
                <a:solidFill>
                  <a:srgbClr val="0000CC"/>
                </a:solidFill>
              </a:rPr>
              <a:t>Le domaine de recherche du LAL</a:t>
            </a:r>
            <a:endParaRPr lang="fr-FR" altLang="fr-FR" sz="2800" i="1">
              <a:solidFill>
                <a:srgbClr val="008000"/>
              </a:solidFill>
              <a:latin typeface="Symbol" panose="05050102010706020507" pitchFamily="18" charset="2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07953" y="1052515"/>
            <a:ext cx="8219173" cy="563231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sym typeface="Wingdings"/>
              </a:rPr>
              <a:t> Au LAL, on étudie les </a:t>
            </a:r>
            <a:r>
              <a:rPr lang="fr-FR" sz="2000" dirty="0">
                <a:solidFill>
                  <a:srgbClr val="FF0000"/>
                </a:solidFill>
                <a:latin typeface="Times New Roman"/>
                <a:sym typeface="Wingdings"/>
              </a:rPr>
              <a:t>constituants de la matière </a:t>
            </a:r>
            <a:r>
              <a:rPr lang="fr-FR" sz="2000" dirty="0">
                <a:solidFill>
                  <a:srgbClr val="000000"/>
                </a:solidFill>
                <a:latin typeface="Times New Roman"/>
                <a:sym typeface="Wingdings"/>
              </a:rPr>
              <a:t>: les </a:t>
            </a:r>
            <a:r>
              <a:rPr lang="fr-FR" sz="2000" dirty="0">
                <a:solidFill>
                  <a:srgbClr val="0000CC"/>
                </a:solidFill>
                <a:latin typeface="Times New Roman"/>
                <a:sym typeface="Wingdings"/>
              </a:rPr>
              <a:t>particules élémentaires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   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Symbol"/>
              </a:rPr>
              <a:t> Combien sont-elles 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Symbol"/>
              </a:rPr>
              <a:t>    Quelles sont leurs propriétés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Symbol"/>
              </a:rPr>
              <a:t>    Quelles sont les forces qui les gouvernent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000" dirty="0">
              <a:solidFill>
                <a:srgbClr val="000000"/>
              </a:solidFill>
              <a:latin typeface="Times New Roman"/>
              <a:cs typeface="Courier New" pitchFamily="49" charset="0"/>
              <a:sym typeface="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 Ce monde, « </a:t>
            </a:r>
            <a:r>
              <a:rPr lang="fr-FR" sz="2000" dirty="0">
                <a:solidFill>
                  <a:srgbClr val="FF0000"/>
                </a:solidFill>
                <a:latin typeface="Times New Roman"/>
                <a:cs typeface="Courier New" pitchFamily="49" charset="0"/>
                <a:sym typeface="Wingdings"/>
              </a:rPr>
              <a:t>l’infiniment petit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 »,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   a des liens étroits avec celui 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   « </a:t>
            </a:r>
            <a:r>
              <a:rPr lang="fr-FR" sz="2000" dirty="0">
                <a:solidFill>
                  <a:srgbClr val="FF0000"/>
                </a:solidFill>
                <a:latin typeface="Times New Roman"/>
                <a:cs typeface="Courier New" pitchFamily="49" charset="0"/>
                <a:sym typeface="Wingdings"/>
              </a:rPr>
              <a:t>l’infiniment grand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 », c’est-à-dire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   l’étude de l’Univers.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000" dirty="0">
              <a:solidFill>
                <a:srgbClr val="000000"/>
              </a:solidFill>
              <a:latin typeface="Times New Roman"/>
              <a:cs typeface="Courier New" pitchFamily="49" charset="0"/>
              <a:sym typeface="Wingding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 Au LAL des groupes s’intéressent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   également à la composition de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   l’Univers et à son histoire, du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Big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   bang jusqu’à nos jours.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000" dirty="0">
              <a:solidFill>
                <a:srgbClr val="000000"/>
              </a:solidFill>
              <a:latin typeface="Times New Roman"/>
              <a:cs typeface="Courier New" pitchFamily="49" charset="0"/>
              <a:sym typeface="Wingding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 On observe aussi des particules 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   provenance de l’espace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000" dirty="0">
              <a:solidFill>
                <a:srgbClr val="000000"/>
              </a:solidFill>
              <a:latin typeface="Times New Roman"/>
              <a:cs typeface="Courier New" pitchFamily="49" charset="0"/>
              <a:sym typeface="Wingding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Times New Roman"/>
                <a:cs typeface="Courier New" pitchFamily="49" charset="0"/>
                <a:sym typeface="Wingdings"/>
              </a:rPr>
              <a:t> </a:t>
            </a:r>
            <a:r>
              <a:rPr lang="fr-FR" sz="2000" dirty="0">
                <a:solidFill>
                  <a:srgbClr val="0000CC"/>
                </a:solidFill>
                <a:latin typeface="Times New Roman"/>
                <a:cs typeface="Courier New" pitchFamily="49" charset="0"/>
                <a:sym typeface="Wingdings"/>
              </a:rPr>
              <a:t>Ces études demandent d’importantes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CC"/>
                </a:solidFill>
                <a:latin typeface="Times New Roman"/>
                <a:cs typeface="Courier New" pitchFamily="49" charset="0"/>
                <a:sym typeface="Wingdings"/>
              </a:rPr>
              <a:t>   ressources techniques &amp; informatiques.</a:t>
            </a:r>
          </a:p>
        </p:txBody>
      </p:sp>
      <p:sp>
        <p:nvSpPr>
          <p:cNvPr id="11268" name="ZoneTexte 5"/>
          <p:cNvSpPr txBox="1">
            <a:spLocks noChangeArrowheads="1"/>
          </p:cNvSpPr>
          <p:nvPr/>
        </p:nvSpPr>
        <p:spPr bwMode="auto">
          <a:xfrm>
            <a:off x="5166015" y="5992815"/>
            <a:ext cx="3242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00" dirty="0">
                <a:solidFill>
                  <a:srgbClr val="0000CC"/>
                </a:solidFill>
                <a:hlinkClick r:id="rId2"/>
              </a:rPr>
              <a:t>http://www.particuleselementaires.fr</a:t>
            </a:r>
            <a:r>
              <a:rPr lang="fr-FR" altLang="fr-FR" sz="1600" dirty="0">
                <a:solidFill>
                  <a:srgbClr val="0000CC"/>
                </a:solidFill>
              </a:rPr>
              <a:t> </a:t>
            </a:r>
            <a:endParaRPr lang="fr-FR" altLang="fr-FR" sz="1600" b="1" dirty="0">
              <a:solidFill>
                <a:srgbClr val="000000"/>
              </a:solidFill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pic>
        <p:nvPicPr>
          <p:cNvPr id="11269" name="Picture 9" descr="https://owncloud.lal.in2p3.fr/index.php/apps/files_sharing/ajax/publicpreview.php?x=1177&amp;y=770&amp;a=true&amp;file=%252FPOSTER_A4_Composants_elementaires_de_la_matiere-300pixels-pouce.jpg&amp;t=5618aadc47134fea4566ba11d5f84be0&amp;scalingu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6" y="2360616"/>
            <a:ext cx="48720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1384303"/>
            <a:ext cx="2255839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7" y="1558927"/>
            <a:ext cx="2689225" cy="13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ZoneTexte 12"/>
          <p:cNvSpPr txBox="1">
            <a:spLocks noChangeArrowheads="1"/>
          </p:cNvSpPr>
          <p:nvPr/>
        </p:nvSpPr>
        <p:spPr bwMode="auto">
          <a:xfrm>
            <a:off x="41276" y="3346450"/>
            <a:ext cx="79200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FF"/>
                </a:solidFill>
                <a:latin typeface="Chalkboard SE Regular"/>
                <a:ea typeface="Chalkboard SE Regular"/>
                <a:cs typeface="Chalkboard SE Regular"/>
              </a:rPr>
              <a:t>Nous sommes impliqués depuis la construction des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FF"/>
                </a:solidFill>
                <a:latin typeface="Chalkboard SE Regular"/>
                <a:ea typeface="Chalkboard SE Regular"/>
                <a:cs typeface="Chalkboard SE Regular"/>
              </a:rPr>
              <a:t>détecteurs, l’électronique, la mécanique, le software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FF"/>
                </a:solidFill>
                <a:latin typeface="Chalkboard SE Regular"/>
                <a:ea typeface="Chalkboard SE Regular"/>
                <a:cs typeface="Chalkboard SE Regular"/>
              </a:rPr>
              <a:t>jusqu’à l’analyse des données et l’interprétation  physique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0485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6" y="1670051"/>
            <a:ext cx="2211387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12902"/>
            <a:ext cx="1785939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5"/>
          <a:stretch>
            <a:fillRect/>
          </a:stretch>
        </p:blipFill>
        <p:spPr bwMode="auto">
          <a:xfrm>
            <a:off x="6784977" y="4151316"/>
            <a:ext cx="22701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005391"/>
            <a:ext cx="1833563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6" y="5443541"/>
            <a:ext cx="245427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Imag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9" y="4935542"/>
            <a:ext cx="177641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lèche courbée vers le bas 20"/>
          <p:cNvSpPr/>
          <p:nvPr/>
        </p:nvSpPr>
        <p:spPr>
          <a:xfrm rot="5400000">
            <a:off x="2948786" y="511972"/>
            <a:ext cx="2243137" cy="6848475"/>
          </a:xfrm>
          <a:prstGeom prst="curvedDownArrow">
            <a:avLst>
              <a:gd name="adj1" fmla="val 3167"/>
              <a:gd name="adj2" fmla="val 18378"/>
              <a:gd name="adj3" fmla="val 14842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493" name="ZoneTexte 21"/>
          <p:cNvSpPr txBox="1">
            <a:spLocks noChangeArrowheads="1"/>
          </p:cNvSpPr>
          <p:nvPr/>
        </p:nvSpPr>
        <p:spPr bwMode="auto">
          <a:xfrm>
            <a:off x="307978" y="1384303"/>
            <a:ext cx="1221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>
                <a:solidFill>
                  <a:schemeClr val="bg1"/>
                </a:solidFill>
                <a:latin typeface="Chalkboard SE Regular"/>
                <a:ea typeface="Chalkboard SE Regular"/>
                <a:cs typeface="Chalkboard SE Regular"/>
              </a:rPr>
              <a:t>ATLAS </a:t>
            </a:r>
          </a:p>
        </p:txBody>
      </p:sp>
      <p:sp>
        <p:nvSpPr>
          <p:cNvPr id="20494" name="ZoneTexte 22"/>
          <p:cNvSpPr txBox="1">
            <a:spLocks noChangeArrowheads="1"/>
          </p:cNvSpPr>
          <p:nvPr/>
        </p:nvSpPr>
        <p:spPr bwMode="auto">
          <a:xfrm>
            <a:off x="2563813" y="1568453"/>
            <a:ext cx="898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>
                <a:solidFill>
                  <a:schemeClr val="bg1"/>
                </a:solidFill>
                <a:latin typeface="Chalkboard SE Regular"/>
                <a:ea typeface="Chalkboard SE Regular"/>
                <a:cs typeface="Chalkboard SE Regular"/>
              </a:rPr>
              <a:t>Virgo</a:t>
            </a:r>
          </a:p>
        </p:txBody>
      </p:sp>
      <p:sp>
        <p:nvSpPr>
          <p:cNvPr id="20495" name="ZoneTexte 23"/>
          <p:cNvSpPr txBox="1">
            <a:spLocks noChangeArrowheads="1"/>
          </p:cNvSpPr>
          <p:nvPr/>
        </p:nvSpPr>
        <p:spPr bwMode="auto">
          <a:xfrm>
            <a:off x="4843464" y="1685929"/>
            <a:ext cx="107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>
                <a:solidFill>
                  <a:schemeClr val="bg1"/>
                </a:solidFill>
                <a:latin typeface="Chalkboard SE Regular"/>
                <a:ea typeface="Chalkboard SE Regular"/>
                <a:cs typeface="Chalkboard SE Regular"/>
              </a:rPr>
              <a:t>LHC-b</a:t>
            </a:r>
          </a:p>
        </p:txBody>
      </p:sp>
      <p:sp>
        <p:nvSpPr>
          <p:cNvPr id="20496" name="ZoneTexte 24"/>
          <p:cNvSpPr txBox="1">
            <a:spLocks noChangeArrowheads="1"/>
          </p:cNvSpPr>
          <p:nvPr/>
        </p:nvSpPr>
        <p:spPr bwMode="auto">
          <a:xfrm>
            <a:off x="7156454" y="1616078"/>
            <a:ext cx="1109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>
                <a:solidFill>
                  <a:schemeClr val="bg1"/>
                </a:solidFill>
                <a:latin typeface="Chalkboard SE Regular"/>
                <a:ea typeface="Chalkboard SE Regular"/>
                <a:cs typeface="Chalkboard SE Regular"/>
              </a:rPr>
              <a:t>Planck</a:t>
            </a:r>
          </a:p>
        </p:txBody>
      </p:sp>
      <p:sp>
        <p:nvSpPr>
          <p:cNvPr id="20497" name="ZoneTexte 25"/>
          <p:cNvSpPr txBox="1">
            <a:spLocks noChangeArrowheads="1"/>
          </p:cNvSpPr>
          <p:nvPr/>
        </p:nvSpPr>
        <p:spPr bwMode="auto">
          <a:xfrm>
            <a:off x="7051676" y="5803903"/>
            <a:ext cx="1889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>
                <a:latin typeface="Chalkboard SE Regular"/>
                <a:ea typeface="Chalkboard SE Regular"/>
                <a:cs typeface="Chalkboard SE Regular"/>
              </a:rPr>
              <a:t>Virtual Data</a:t>
            </a:r>
          </a:p>
        </p:txBody>
      </p:sp>
      <p:sp>
        <p:nvSpPr>
          <p:cNvPr id="20498" name="ZoneTexte 26"/>
          <p:cNvSpPr txBox="1">
            <a:spLocks noChangeArrowheads="1"/>
          </p:cNvSpPr>
          <p:nvPr/>
        </p:nvSpPr>
        <p:spPr bwMode="auto">
          <a:xfrm>
            <a:off x="5741354" y="6047261"/>
            <a:ext cx="9645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latin typeface="Chalkboard SE Regular"/>
                <a:ea typeface="Chalkboard SE Regular"/>
                <a:cs typeface="Chalkboard SE Regular"/>
              </a:rPr>
              <a:t>Virgo</a:t>
            </a:r>
            <a:endParaRPr lang="en-US" altLang="fr-FR" sz="2400" b="1" dirty="0">
              <a:latin typeface="Chalkboard SE Regular"/>
              <a:ea typeface="Chalkboard SE Regular"/>
              <a:cs typeface="Chalkboard SE Regular"/>
            </a:endParaRPr>
          </a:p>
        </p:txBody>
      </p:sp>
      <p:sp>
        <p:nvSpPr>
          <p:cNvPr id="20499" name="ZoneTexte 27"/>
          <p:cNvSpPr txBox="1">
            <a:spLocks noChangeArrowheads="1"/>
          </p:cNvSpPr>
          <p:nvPr/>
        </p:nvSpPr>
        <p:spPr bwMode="auto">
          <a:xfrm>
            <a:off x="3309942" y="5772153"/>
            <a:ext cx="1176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>
                <a:latin typeface="Chalkboard SE Regular"/>
                <a:ea typeface="Chalkboard SE Regular"/>
                <a:cs typeface="Chalkboard SE Regular"/>
              </a:rPr>
              <a:t>Planck</a:t>
            </a:r>
          </a:p>
        </p:txBody>
      </p:sp>
      <p:sp>
        <p:nvSpPr>
          <p:cNvPr id="20500" name="ZoneTexte 28"/>
          <p:cNvSpPr txBox="1">
            <a:spLocks noChangeArrowheads="1"/>
          </p:cNvSpPr>
          <p:nvPr/>
        </p:nvSpPr>
        <p:spPr bwMode="auto">
          <a:xfrm>
            <a:off x="992191" y="5500691"/>
            <a:ext cx="1187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>
                <a:latin typeface="Chalkboard SE Regular"/>
                <a:ea typeface="Chalkboard SE Regular"/>
                <a:cs typeface="Chalkboard SE Regular"/>
              </a:rPr>
              <a:t>ATLAS</a:t>
            </a:r>
          </a:p>
        </p:txBody>
      </p:sp>
      <p:sp>
        <p:nvSpPr>
          <p:cNvPr id="20501" name="Rectangle 2"/>
          <p:cNvSpPr>
            <a:spLocks noChangeArrowheads="1"/>
          </p:cNvSpPr>
          <p:nvPr/>
        </p:nvSpPr>
        <p:spPr bwMode="auto">
          <a:xfrm>
            <a:off x="0" y="13335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cs typeface="Courier New" panose="02070309020205020404" pitchFamily="49" charset="0"/>
              </a:rPr>
              <a:t>Plus grand laboratoire de l’IN2P3 consacré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cs typeface="Courier New" panose="02070309020205020404" pitchFamily="49" charset="0"/>
              </a:rPr>
              <a:t>à la </a:t>
            </a:r>
            <a:r>
              <a:rPr lang="fr-FR" altLang="fr-FR" sz="2400" dirty="0">
                <a:solidFill>
                  <a:srgbClr val="FF0000"/>
                </a:solidFill>
                <a:cs typeface="Courier New" panose="02070309020205020404" pitchFamily="49" charset="0"/>
              </a:rPr>
              <a:t>physique des particules (70%) </a:t>
            </a:r>
            <a:r>
              <a:rPr lang="fr-FR" altLang="fr-FR" sz="2400" dirty="0">
                <a:cs typeface="Courier New" panose="02070309020205020404" pitchFamily="49" charset="0"/>
              </a:rPr>
              <a:t>et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cs typeface="Courier New" panose="02070309020205020404" pitchFamily="49" charset="0"/>
              </a:rPr>
              <a:t>à la </a:t>
            </a:r>
            <a:r>
              <a:rPr lang="fr-FR" altLang="fr-FR" sz="2400" dirty="0">
                <a:solidFill>
                  <a:srgbClr val="0000CC"/>
                </a:solidFill>
                <a:cs typeface="Courier New" panose="02070309020205020404" pitchFamily="49" charset="0"/>
              </a:rPr>
              <a:t>cosmologie</a:t>
            </a:r>
            <a:r>
              <a:rPr lang="fr-FR" altLang="fr-FR" sz="2400" dirty="0">
                <a:cs typeface="Courier New" panose="02070309020205020404" pitchFamily="49" charset="0"/>
              </a:rPr>
              <a:t> et les </a:t>
            </a:r>
            <a:r>
              <a:rPr lang="fr-FR" altLang="fr-FR" sz="2400" dirty="0" err="1">
                <a:solidFill>
                  <a:srgbClr val="0000CC"/>
                </a:solidFill>
                <a:cs typeface="Courier New" panose="02070309020205020404" pitchFamily="49" charset="0"/>
              </a:rPr>
              <a:t>astroparticules</a:t>
            </a:r>
            <a:r>
              <a:rPr lang="fr-FR" altLang="fr-FR" sz="2400" dirty="0">
                <a:solidFill>
                  <a:srgbClr val="0000CC"/>
                </a:solidFill>
                <a:cs typeface="Courier New" panose="02070309020205020404" pitchFamily="49" charset="0"/>
              </a:rPr>
              <a:t> (30%)</a:t>
            </a:r>
            <a:endParaRPr lang="fr-FR" altLang="fr-FR" sz="2400" dirty="0">
              <a:cs typeface="Courier New" panose="02070309020205020404" pitchFamily="49" charset="0"/>
            </a:endParaRPr>
          </a:p>
        </p:txBody>
      </p:sp>
      <p:pic>
        <p:nvPicPr>
          <p:cNvPr id="22" name="Picture 2" descr="https://www.ligo.caltech.edu/system/avm_image_sqls/binaries/45/jpg_original/ligo20160211a.jpg?145515818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98" y="4788117"/>
            <a:ext cx="2147515" cy="12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193" y="164387"/>
            <a:ext cx="769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Résultats Scientifiques Majeurs de ces dernières années</a:t>
            </a:r>
            <a:endParaRPr lang="fr-FR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3" y="893852"/>
            <a:ext cx="4635779" cy="467510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6397" y="5568959"/>
            <a:ext cx="3488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Découverte du boson de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fr-FR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Prix Nobel 2013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72" y="893853"/>
            <a:ext cx="4426028" cy="467510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76564" y="5568959"/>
            <a:ext cx="3256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Première Observation 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Ondes Gravitationnelles</a:t>
            </a:r>
          </a:p>
          <a:p>
            <a:pPr algn="ctr"/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Prix Nobel 2017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58" y="814886"/>
            <a:ext cx="4743171" cy="5486196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115888"/>
            <a:ext cx="8964612" cy="585787"/>
          </a:xfrm>
        </p:spPr>
        <p:txBody>
          <a:bodyPr/>
          <a:lstStyle/>
          <a:p>
            <a:pPr algn="r" eaLnBrk="1" hangingPunct="1"/>
            <a:r>
              <a:rPr lang="fr-FR" altLang="fr-FR" sz="4000" smtClean="0">
                <a:solidFill>
                  <a:srgbClr val="0000CC"/>
                </a:solidFill>
              </a:rPr>
              <a:t>Les projets au LAL</a:t>
            </a:r>
            <a:endParaRPr lang="fr-FR" altLang="fr-FR" sz="2800" i="1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8037513" y="6396038"/>
            <a:ext cx="296862" cy="404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2576346" cy="563231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</a:rPr>
              <a:t> Une trentaine au total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/>
              </a:rPr>
              <a:t> 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 Collaborations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 internationales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Courier New" pitchFamily="49" charset="0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 Projets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 locaux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Courier New" pitchFamily="49" charset="0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 Développements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 technologiques,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 activités R&amp;D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Courier New" pitchFamily="49" charset="0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 Contrats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 industriels,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 valorisation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Courier New" pitchFamily="49" charset="0"/>
              <a:sym typeface="Wingding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 Diffusion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</a:t>
            </a: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Courier New" pitchFamily="49" charset="0"/>
                <a:sym typeface="Wingdings"/>
              </a:rPr>
              <a:t>  du savoir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Courier New" pitchFamily="49" charset="0"/>
              <a:sym typeface="Wingdings"/>
            </a:endParaRPr>
          </a:p>
        </p:txBody>
      </p:sp>
      <p:sp>
        <p:nvSpPr>
          <p:cNvPr id="2" name="Accolade fermante 1"/>
          <p:cNvSpPr/>
          <p:nvPr/>
        </p:nvSpPr>
        <p:spPr bwMode="auto">
          <a:xfrm>
            <a:off x="6820337" y="925158"/>
            <a:ext cx="580913" cy="5821902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72012" y="2560321"/>
            <a:ext cx="163538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Synergies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Transmission,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acquisition 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connaissances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Vision sur 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long terme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96" y="6061982"/>
            <a:ext cx="1313543" cy="7388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58" y="313010"/>
            <a:ext cx="1205711" cy="7395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39" y="639178"/>
            <a:ext cx="1167444" cy="6554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9" y="2215610"/>
            <a:ext cx="667878" cy="3447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26" y="4195892"/>
            <a:ext cx="737227" cy="46190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23" y="5856792"/>
            <a:ext cx="849187" cy="6361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483" y="4698557"/>
            <a:ext cx="585591" cy="104502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38" y="1882729"/>
            <a:ext cx="930729" cy="62048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538" y="2700750"/>
            <a:ext cx="958991" cy="76003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8791" y="1056900"/>
            <a:ext cx="992923" cy="6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0" y="0"/>
            <a:ext cx="9123729" cy="489585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936844" y="0"/>
            <a:ext cx="2207156" cy="4393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685800" eaLnBrk="1" hangingPunct="1">
              <a:defRPr/>
            </a:pPr>
            <a:r>
              <a:rPr lang="fr-FR" altLang="fr-FR" sz="2400" u="sng" kern="0" dirty="0">
                <a:solidFill>
                  <a:srgbClr val="0000CC"/>
                </a:solidFill>
                <a:latin typeface="Times New Roman"/>
              </a:rPr>
              <a:t>L’Organisation</a:t>
            </a:r>
            <a:endParaRPr lang="fr-FR" altLang="fr-FR" sz="1500" i="1" u="sng" kern="0" dirty="0">
              <a:solidFill>
                <a:srgbClr val="008000"/>
              </a:solidFill>
              <a:latin typeface="Symbol" panose="05050102010706020507" pitchFamily="18" charset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5103674"/>
            <a:ext cx="4795423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Les chercheurs sont regroupés en 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groupes/projets de 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physique</a:t>
            </a:r>
            <a:endParaRPr lang="fr-F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Les IT sont partagés entre les Services Administratifs et les Services Techniques &amp; 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Ingénierie</a:t>
            </a:r>
            <a:endParaRPr lang="fr-F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91763" y="4913718"/>
            <a:ext cx="46522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Administration </a:t>
            </a: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~30 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Electronique </a:t>
            </a: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~30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Détecteurs : ~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Informatique </a:t>
            </a: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~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Mécanique </a:t>
            </a: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~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Accélérateurs </a:t>
            </a: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~45 (1/2 Chercheurs +1/2 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Infrastructures </a:t>
            </a:r>
            <a:r>
              <a:rPr lang="fr-F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~</a:t>
            </a:r>
            <a:r>
              <a:rPr lang="fr-F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fr-F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èle par défaut">
  <a:themeElements>
    <a:clrScheme name="Personnalisé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CC"/>
      </a:hlink>
      <a:folHlink>
        <a:srgbClr val="CC0099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sym typeface="Wingdings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sym typeface="Wingdings" pitchFamily="2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3333FF"/>
        </a:hlink>
        <a:folHlink>
          <a:srgbClr val="CC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659</Words>
  <Application>Microsoft Office PowerPoint</Application>
  <PresentationFormat>Affichage à l'écran (4:3)</PresentationFormat>
  <Paragraphs>171</Paragraphs>
  <Slides>12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12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Chalkboard SE Regular</vt:lpstr>
      <vt:lpstr>Courier New</vt:lpstr>
      <vt:lpstr>Symbol</vt:lpstr>
      <vt:lpstr>Times New Roman</vt:lpstr>
      <vt:lpstr>Wingdings</vt:lpstr>
      <vt:lpstr>Thème Office</vt:lpstr>
      <vt:lpstr>Modèle par défaut</vt:lpstr>
      <vt:lpstr>1_Thème Office</vt:lpstr>
      <vt:lpstr>Présentation PowerPoint</vt:lpstr>
      <vt:lpstr>Présentation générale</vt:lpstr>
      <vt:lpstr>Présentation générale</vt:lpstr>
      <vt:lpstr>Présentation générale</vt:lpstr>
      <vt:lpstr>Le domaine de recherche du LAL</vt:lpstr>
      <vt:lpstr>Présentation PowerPoint</vt:lpstr>
      <vt:lpstr>Présentation PowerPoint</vt:lpstr>
      <vt:lpstr>Les projets au LAL</vt:lpstr>
      <vt:lpstr>Présentation PowerPoint</vt:lpstr>
      <vt:lpstr>Le LAL en chiffres</vt:lpstr>
      <vt:lpstr>Enseignement &amp; étudiants</vt:lpstr>
      <vt:lpstr>Présentation PowerPoint</vt:lpstr>
    </vt:vector>
  </TitlesOfParts>
  <Company>CNRS/LAL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 Cavalier</dc:creator>
  <cp:lastModifiedBy>Fabien Cavalier</cp:lastModifiedBy>
  <cp:revision>36</cp:revision>
  <dcterms:created xsi:type="dcterms:W3CDTF">2017-11-23T13:44:46Z</dcterms:created>
  <dcterms:modified xsi:type="dcterms:W3CDTF">2018-11-19T07:39:26Z</dcterms:modified>
</cp:coreProperties>
</file>