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sldIdLst>
    <p:sldId id="281" r:id="rId2"/>
    <p:sldId id="385" r:id="rId3"/>
    <p:sldId id="387" r:id="rId4"/>
    <p:sldId id="388" r:id="rId5"/>
    <p:sldId id="389" r:id="rId6"/>
    <p:sldId id="398" r:id="rId7"/>
    <p:sldId id="393" r:id="rId8"/>
    <p:sldId id="394" r:id="rId9"/>
    <p:sldId id="395" r:id="rId10"/>
    <p:sldId id="397" r:id="rId11"/>
    <p:sldId id="426" r:id="rId12"/>
    <p:sldId id="427" r:id="rId13"/>
    <p:sldId id="399" r:id="rId14"/>
    <p:sldId id="403" r:id="rId15"/>
    <p:sldId id="380" r:id="rId16"/>
    <p:sldId id="322" r:id="rId17"/>
    <p:sldId id="430" r:id="rId18"/>
    <p:sldId id="320" r:id="rId19"/>
    <p:sldId id="468" r:id="rId20"/>
    <p:sldId id="469" r:id="rId21"/>
    <p:sldId id="409" r:id="rId22"/>
    <p:sldId id="410" r:id="rId23"/>
    <p:sldId id="412" r:id="rId24"/>
    <p:sldId id="416" r:id="rId25"/>
    <p:sldId id="413" r:id="rId26"/>
    <p:sldId id="415" r:id="rId27"/>
    <p:sldId id="457" r:id="rId28"/>
    <p:sldId id="443" r:id="rId29"/>
    <p:sldId id="432" r:id="rId30"/>
    <p:sldId id="373" r:id="rId31"/>
    <p:sldId id="370" r:id="rId32"/>
    <p:sldId id="458" r:id="rId33"/>
    <p:sldId id="437" r:id="rId34"/>
    <p:sldId id="477" r:id="rId35"/>
    <p:sldId id="478" r:id="rId36"/>
    <p:sldId id="465" r:id="rId37"/>
    <p:sldId id="459" r:id="rId38"/>
    <p:sldId id="475" r:id="rId39"/>
    <p:sldId id="441" r:id="rId40"/>
    <p:sldId id="447" r:id="rId41"/>
    <p:sldId id="442" r:id="rId42"/>
    <p:sldId id="378" r:id="rId43"/>
    <p:sldId id="379" r:id="rId44"/>
    <p:sldId id="376" r:id="rId45"/>
    <p:sldId id="377" r:id="rId46"/>
    <p:sldId id="476" r:id="rId47"/>
    <p:sldId id="446" r:id="rId48"/>
    <p:sldId id="368" r:id="rId49"/>
    <p:sldId id="436" r:id="rId50"/>
    <p:sldId id="309" r:id="rId51"/>
    <p:sldId id="480" r:id="rId52"/>
    <p:sldId id="484" r:id="rId53"/>
    <p:sldId id="479" r:id="rId54"/>
    <p:sldId id="481" r:id="rId55"/>
    <p:sldId id="482" r:id="rId56"/>
    <p:sldId id="483" r:id="rId5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768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FF"/>
    <a:srgbClr val="9933FF"/>
    <a:srgbClr val="9900FF"/>
    <a:srgbClr val="CC0000"/>
    <a:srgbClr val="6600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28" autoAdjust="0"/>
    <p:restoredTop sz="94660"/>
  </p:normalViewPr>
  <p:slideViewPr>
    <p:cSldViewPr snapToGrid="0">
      <p:cViewPr varScale="1">
        <p:scale>
          <a:sx n="41" d="100"/>
          <a:sy n="41" d="100"/>
        </p:scale>
        <p:origin x="-924" y="-96"/>
      </p:cViewPr>
      <p:guideLst>
        <p:guide orient="horz" pos="216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803FC-D17F-46C9-A574-4D30F21B5CCB}" type="datetimeFigureOut">
              <a:rPr lang="fr-FR" smtClean="0"/>
              <a:t>09/10/2018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9E614-EDD7-40B8-B848-5BCDDAE099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53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E614-EDD7-40B8-B848-5BCDDAE0994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99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fld id="{2D8FE0A4-5A77-4DDE-BE92-4B31693C9CD0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FontTx/>
                <a:buNone/>
              </a:pPr>
              <a:t>14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351934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937204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42217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91537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7931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0050" cy="41084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76470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DD4C-00CB-4DB5-8289-509704084A29}" type="datetime1">
              <a:rPr lang="fr-FR" smtClean="0"/>
              <a:t>09/10/2018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777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A0ED4-C065-46B0-901D-B38999C57582}" type="datetime1">
              <a:rPr lang="fr-FR" smtClean="0"/>
              <a:t>09/10/2018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48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302F-9C6D-4D2D-A50A-935C1B6B01FD}" type="datetime1">
              <a:rPr lang="fr-FR" smtClean="0"/>
              <a:t>09/10/2018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95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641" y="250586"/>
            <a:ext cx="10919039" cy="112907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499D-ABA2-4EE4-8672-B95715EDE2DE}" type="datetime1">
              <a:rPr lang="fr-FR" smtClean="0"/>
              <a:t>09/10/2018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X. Sarazin, ICUIL 2016 12-16 Sept. 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6F61-E353-4AB6-85E6-61AC7FA19D6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EB6EE-38F6-4B5C-B916-2312DA978D1A}" type="datetime1">
              <a:rPr lang="fr-FR" smtClean="0"/>
              <a:t>09/10/2018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66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412A-F3FE-4335-B85E-071E170E6C8C}" type="datetime1">
              <a:rPr lang="fr-FR" smtClean="0"/>
              <a:t>09/10/2018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43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6CB2-D1A9-4767-88A4-3F3C6E9D3F79}" type="datetime1">
              <a:rPr lang="fr-FR" smtClean="0"/>
              <a:t>09/10/2018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77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0D0F3-FE52-4FB1-A4D4-B3D8A953123E}" type="datetime1">
              <a:rPr lang="fr-FR" smtClean="0"/>
              <a:t>09/10/2018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67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880F-5C7B-409B-AEEE-18E22D89AC21}" type="datetime1">
              <a:rPr lang="fr-FR" smtClean="0"/>
              <a:t>09/10/2018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58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33FDF-0E02-4275-BF7B-2AD2DA046D77}" type="datetime1">
              <a:rPr lang="fr-FR" smtClean="0"/>
              <a:t>09/10/2018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14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F26B-F8D0-4521-AAC8-9801EFE2044C}" type="datetime1">
              <a:rPr lang="fr-FR" smtClean="0"/>
              <a:t>09/10/2018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59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A9875-6370-4A6B-8164-20E93B0E0E73}" type="datetime1">
              <a:rPr lang="fr-FR" smtClean="0"/>
              <a:t>09/10/2018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3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6AEA6-16DB-4481-8C47-C3B9D672D686}" type="datetime1">
              <a:rPr lang="fr-FR" smtClean="0"/>
              <a:t>09/10/2018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X. Sarazin, ICUIL 2016 12-16 Sept.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ACDC8-11E5-48E5-9586-C4E4C1966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30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8.png"/><Relationship Id="rId7" Type="http://schemas.openxmlformats.org/officeDocument/2006/relationships/image" Target="../media/image1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30.png"/><Relationship Id="rId7" Type="http://schemas.openxmlformats.org/officeDocument/2006/relationships/image" Target="../media/image381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43.png"/><Relationship Id="rId15" Type="http://schemas.openxmlformats.org/officeDocument/2006/relationships/image" Target="../media/image47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50.png"/><Relationship Id="rId7" Type="http://schemas.openxmlformats.org/officeDocument/2006/relationships/image" Target="../media/image59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0.png"/><Relationship Id="rId5" Type="http://schemas.openxmlformats.org/officeDocument/2006/relationships/image" Target="../media/image571.PNG"/><Relationship Id="rId4" Type="http://schemas.openxmlformats.org/officeDocument/2006/relationships/image" Target="../media/image560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9.png"/><Relationship Id="rId3" Type="http://schemas.openxmlformats.org/officeDocument/2006/relationships/image" Target="../media/image55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14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57364" y="416666"/>
            <a:ext cx="704872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</a:t>
            </a:r>
            <a:endParaRPr lang="fr-FR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Deflection</a:t>
            </a:r>
            <a:r>
              <a:rPr lang="fr-F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Light by Light)</a:t>
            </a:r>
          </a:p>
          <a:p>
            <a:pPr algn="ctr"/>
            <a:endParaRPr lang="fr-FR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fr-FR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  <a:r>
              <a:rPr lang="fr-F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LASERIX</a:t>
            </a:r>
            <a:endParaRPr lang="fr-F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87111" y="3111381"/>
            <a:ext cx="904000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odification of the vacuum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refractive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</a:t>
            </a:r>
          </a:p>
          <a:p>
            <a:pPr algn="ctr">
              <a:spcAft>
                <a:spcPts val="600"/>
              </a:spcAft>
            </a:pP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intense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endParaRPr lang="fr-FR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1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955312" y="6249610"/>
            <a:ext cx="545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Xavier Sarazin (LAL)        Séminaire LAL 9 octobre 2018</a:t>
            </a:r>
            <a:endParaRPr lang="en-US" i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52908" y="5006899"/>
            <a:ext cx="8101128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Couchot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X. Sarazin, M.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Urban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LASERIX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dream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team + A.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Djannati-Ataï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(APC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Robertson (post-doc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67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10</a:t>
            </a:fld>
            <a:endParaRPr lang="fr-FR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647154" y="5976689"/>
            <a:ext cx="6663351" cy="90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V="1">
            <a:off x="2640013" y="1752600"/>
            <a:ext cx="0" cy="42454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9403135" y="6064613"/>
            <a:ext cx="84734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84037" y="1375372"/>
            <a:ext cx="15119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61823" y="6123064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(SLAC-1997)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381572" y="5152984"/>
            <a:ext cx="1430713" cy="7232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-photons </a:t>
            </a:r>
          </a:p>
          <a:p>
            <a:pPr>
              <a:spcAft>
                <a:spcPts val="600"/>
              </a:spcAft>
            </a:pP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</a:t>
            </a:r>
            <a:endParaRPr lang="en-US" i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89832" y="695182"/>
            <a:ext cx="309995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occupancy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fr-FR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Coherence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@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mesoscopic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fr-FR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503818" y="2737379"/>
                <a:ext cx="1963807" cy="351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4×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18" y="2737379"/>
                <a:ext cx="1963807" cy="351443"/>
              </a:xfrm>
              <a:prstGeom prst="rect">
                <a:avLst/>
              </a:prstGeom>
              <a:blipFill rotWithShape="0">
                <a:blip r:embed="rId2"/>
                <a:stretch>
                  <a:fillRect l="-1863" r="-2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826234" y="4158420"/>
                <a:ext cx="1599027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234" y="4158420"/>
                <a:ext cx="1599027" cy="323165"/>
              </a:xfrm>
              <a:prstGeom prst="rect">
                <a:avLst/>
              </a:prstGeom>
              <a:blipFill rotWithShape="0">
                <a:blip r:embed="rId3"/>
                <a:stretch>
                  <a:fillRect l="-2672" r="-3435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206039" y="3374729"/>
                <a:ext cx="2261966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𝐿𝐴𝑆𝐸𝑅𝐼𝑋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3×10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39" y="3374729"/>
                <a:ext cx="2261966" cy="323165"/>
              </a:xfrm>
              <a:prstGeom prst="rect">
                <a:avLst/>
              </a:prstGeom>
              <a:blipFill rotWithShape="0">
                <a:blip r:embed="rId4"/>
                <a:stretch>
                  <a:fillRect l="-1617" r="-2156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504974" y="2000574"/>
                <a:ext cx="1955664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=1.3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74" y="2000574"/>
                <a:ext cx="1955664" cy="323165"/>
              </a:xfrm>
              <a:prstGeom prst="rect">
                <a:avLst/>
              </a:prstGeom>
              <a:blipFill rotWithShape="0">
                <a:blip r:embed="rId5"/>
                <a:stretch>
                  <a:fillRect l="-1869" r="-2492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-photons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v.s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Intense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81194" y="5214580"/>
            <a:ext cx="2454994" cy="646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fr-FR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(29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+ N photons (laser 527nm) → e</a:t>
            </a:r>
            <a:r>
              <a:rPr lang="fr-FR" baseline="30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+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fr-FR" baseline="30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endParaRPr lang="fr-FR" baseline="30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2542347" y="4314460"/>
            <a:ext cx="206137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2546992" y="3514009"/>
            <a:ext cx="206137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2557040" y="2127118"/>
            <a:ext cx="206137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2546992" y="2874261"/>
            <a:ext cx="206137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2934119" y="2542233"/>
            <a:ext cx="1242648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m-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spectrocopy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2996083" y="3980823"/>
            <a:ext cx="1215397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spectrocopy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 flipH="1" flipV="1">
            <a:off x="5290448" y="5896392"/>
            <a:ext cx="3090" cy="1855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7059931" y="6069660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Atlas@LHC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43596" y="5232898"/>
            <a:ext cx="1693092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Pb+Pb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gg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Pb</a:t>
            </a:r>
            <a:r>
              <a:rPr lang="fr-F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(*)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+Pb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(*)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gg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 flipH="1" flipV="1">
            <a:off x="7742430" y="5894887"/>
            <a:ext cx="3090" cy="1855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005750" y="3331674"/>
            <a:ext cx="10951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4789283" y="1276537"/>
            <a:ext cx="7265448" cy="2842788"/>
            <a:chOff x="4789283" y="1276537"/>
            <a:chExt cx="7265448" cy="284278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2437" y="1276537"/>
              <a:ext cx="3852294" cy="28427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/>
                <p:cNvSpPr txBox="1"/>
                <p:nvPr/>
              </p:nvSpPr>
              <p:spPr>
                <a:xfrm>
                  <a:off x="5260061" y="1833323"/>
                  <a:ext cx="1795748" cy="3539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≈2×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ZoneTexte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0061" y="1833323"/>
                  <a:ext cx="1795748" cy="3539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721" t="-1724" r="-1020" b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/>
                <p:cNvSpPr txBox="1"/>
                <p:nvPr/>
              </p:nvSpPr>
              <p:spPr>
                <a:xfrm>
                  <a:off x="5395865" y="2286000"/>
                  <a:ext cx="2800126" cy="630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b>
                      </m:sSub>
                    </m:oMath>
                  </a14:m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is modified ?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QED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effects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are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unsufficient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?</a:t>
                  </a:r>
                  <a:endPara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65" y="2286000"/>
                  <a:ext cx="2800126" cy="63094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5011" t="-12500" r="-4139" b="-21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AutoShape 10"/>
            <p:cNvSpPr>
              <a:spLocks/>
            </p:cNvSpPr>
            <p:nvPr/>
          </p:nvSpPr>
          <p:spPr bwMode="auto">
            <a:xfrm>
              <a:off x="5201047" y="2302985"/>
              <a:ext cx="158604" cy="621283"/>
            </a:xfrm>
            <a:prstGeom prst="leftBrace">
              <a:avLst>
                <a:gd name="adj1" fmla="val 56609"/>
                <a:gd name="adj2" fmla="val 50000"/>
              </a:avLst>
            </a:prstGeom>
            <a:noFill/>
            <a:ln w="9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lèche courbée vers la droite 16"/>
            <p:cNvSpPr/>
            <p:nvPr/>
          </p:nvSpPr>
          <p:spPr>
            <a:xfrm>
              <a:off x="4789283" y="2018923"/>
              <a:ext cx="298762" cy="660903"/>
            </a:xfrm>
            <a:prstGeom prst="curved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151422" y="3098140"/>
              <a:ext cx="2600392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fr-FR" sz="1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Pohl</a:t>
              </a:r>
              <a:r>
                <a:rPr lang="fr-FR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 Nature 2010</a:t>
              </a:r>
            </a:p>
            <a:p>
              <a:pPr>
                <a:spcAft>
                  <a:spcPts val="300"/>
                </a:spcAft>
              </a:pPr>
              <a:r>
                <a:rPr lang="fr-FR" sz="1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Antognini</a:t>
              </a:r>
              <a:r>
                <a:rPr lang="fr-FR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 Science 2013</a:t>
              </a:r>
              <a:endPara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96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e 44"/>
          <p:cNvGrpSpPr/>
          <p:nvPr/>
        </p:nvGrpSpPr>
        <p:grpSpPr>
          <a:xfrm>
            <a:off x="3203713" y="4420428"/>
            <a:ext cx="6122968" cy="2000250"/>
            <a:chOff x="4177748" y="4688784"/>
            <a:chExt cx="6122968" cy="2000250"/>
          </a:xfrm>
        </p:grpSpPr>
        <p:grpSp>
          <p:nvGrpSpPr>
            <p:cNvPr id="42" name="Groupe 41"/>
            <p:cNvGrpSpPr/>
            <p:nvPr/>
          </p:nvGrpSpPr>
          <p:grpSpPr>
            <a:xfrm>
              <a:off x="4952173" y="4688784"/>
              <a:ext cx="4076700" cy="2000250"/>
              <a:chOff x="7625799" y="4350854"/>
              <a:chExt cx="4076700" cy="2000250"/>
            </a:xfrm>
          </p:grpSpPr>
          <p:pic>
            <p:nvPicPr>
              <p:cNvPr id="39" name="Image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25799" y="4350854"/>
                <a:ext cx="4076700" cy="2000250"/>
              </a:xfrm>
              <a:prstGeom prst="rect">
                <a:avLst/>
              </a:prstGeom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7712765" y="5655365"/>
                <a:ext cx="1123122" cy="616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ZoneTexte 42"/>
            <p:cNvSpPr txBox="1"/>
            <p:nvPr/>
          </p:nvSpPr>
          <p:spPr>
            <a:xfrm>
              <a:off x="8895523" y="4810538"/>
              <a:ext cx="1405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 Probe</a:t>
              </a:r>
              <a:endParaRPr lang="en-US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4177748" y="4863546"/>
              <a:ext cx="1392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</a:t>
              </a:r>
              <a:r>
                <a:rPr lang="fr-FR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fr-FR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ump</a:t>
              </a:r>
              <a:endParaRPr lang="en-US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11</a:t>
            </a:fld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923649" y="775027"/>
            <a:ext cx="63517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birefringence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PVLAS + BMV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9" y="1600201"/>
            <a:ext cx="4512366" cy="139147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85" y="1598957"/>
            <a:ext cx="3467100" cy="137284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tests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7349985" y="785191"/>
                <a:ext cx="2529511" cy="33791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QED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=4×</m:t>
                      </m:r>
                      <m:sSup>
                        <m:sSupPr>
                          <m:ctrlPr>
                            <a:rPr lang="fr-FR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−24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985" y="785191"/>
                <a:ext cx="2529511" cy="337913"/>
              </a:xfrm>
              <a:prstGeom prst="rect">
                <a:avLst/>
              </a:prstGeom>
              <a:blipFill rotWithShape="0">
                <a:blip r:embed="rId5"/>
                <a:stretch>
                  <a:fillRect l="-1679" r="-240" b="-28070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/>
          <p:cNvSpPr txBox="1"/>
          <p:nvPr/>
        </p:nvSpPr>
        <p:spPr>
          <a:xfrm>
            <a:off x="1053547" y="2971802"/>
            <a:ext cx="281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PVLAS: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Rotating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B=2.5 T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682408" y="2965175"/>
            <a:ext cx="2454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BMV: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Pulsed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B=6.5 T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71994" y="3443118"/>
            <a:ext cx="49693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 </a:t>
            </a:r>
            <a:r>
              <a:rPr lang="fr-FR" b="1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~100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9170503" y="2986567"/>
            <a:ext cx="23191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>
                <a:latin typeface="Times New Roman" panose="02020603050405020304" pitchFamily="18" charset="0"/>
              </a:rPr>
              <a:t>Eur</a:t>
            </a:r>
            <a:r>
              <a:rPr lang="fr-FR" sz="1400" i="1" dirty="0">
                <a:latin typeface="Times New Roman" panose="02020603050405020304" pitchFamily="18" charset="0"/>
              </a:rPr>
              <a:t>. Phys. J. </a:t>
            </a:r>
            <a:r>
              <a:rPr lang="fr-FR" sz="1400" i="1" dirty="0" smtClean="0">
                <a:latin typeface="Times New Roman" panose="02020603050405020304" pitchFamily="18" charset="0"/>
              </a:rPr>
              <a:t>D (2014</a:t>
            </a:r>
            <a:r>
              <a:rPr lang="fr-FR" sz="1400" i="1" dirty="0">
                <a:latin typeface="Times New Roman" panose="02020603050405020304" pitchFamily="18" charset="0"/>
              </a:rPr>
              <a:t>) 68: 16</a:t>
            </a:r>
            <a:endParaRPr lang="fr-FR" sz="1400" i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46244" y="2985917"/>
            <a:ext cx="21493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J. C (2016) 76:2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Virage 31"/>
          <p:cNvSpPr/>
          <p:nvPr/>
        </p:nvSpPr>
        <p:spPr>
          <a:xfrm flipV="1">
            <a:off x="1859685" y="3381530"/>
            <a:ext cx="406438" cy="365523"/>
          </a:xfrm>
          <a:prstGeom prst="ben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643329" y="6157949"/>
            <a:ext cx="6444194" cy="471450"/>
            <a:chOff x="2643329" y="6157949"/>
            <a:chExt cx="6444194" cy="471450"/>
          </a:xfrm>
        </p:grpSpPr>
        <p:sp>
          <p:nvSpPr>
            <p:cNvPr id="35" name="Rectangle 34"/>
            <p:cNvSpPr/>
            <p:nvPr/>
          </p:nvSpPr>
          <p:spPr>
            <a:xfrm>
              <a:off x="3268622" y="6226073"/>
              <a:ext cx="581890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Birefringence</a:t>
              </a:r>
              <a:r>
                <a:rPr lang="fr-F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null</a:t>
              </a:r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Born-Infeld </a:t>
              </a:r>
              <a:r>
                <a:rPr lang="fr-FR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nonlinear</a:t>
              </a:r>
              <a:r>
                <a: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formalism</a:t>
              </a:r>
              <a:r>
                <a:rPr lang="fr-F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fr-FR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329" y="6157949"/>
              <a:ext cx="547131" cy="471450"/>
            </a:xfrm>
            <a:prstGeom prst="rect">
              <a:avLst/>
            </a:prstGeom>
          </p:spPr>
        </p:pic>
      </p:grpSp>
      <p:sp>
        <p:nvSpPr>
          <p:cNvPr id="38" name="ZoneTexte 37"/>
          <p:cNvSpPr txBox="1"/>
          <p:nvPr/>
        </p:nvSpPr>
        <p:spPr>
          <a:xfrm>
            <a:off x="966719" y="4028437"/>
            <a:ext cx="93799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@ XFEL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x-ray free electron and intense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PW laser    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94,013004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568148" y="1192696"/>
            <a:ext cx="4274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Fabry-Perrot laser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8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12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94722" y="1103242"/>
            <a:ext cx="740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 of the vacuum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refractive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index,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independentely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has been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once, by R.V. Jones in … 1960 !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473430" y="2195254"/>
            <a:ext cx="10201463" cy="1924073"/>
            <a:chOff x="1473430" y="2195254"/>
            <a:chExt cx="10201463" cy="19240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473430" y="2195254"/>
                  <a:ext cx="10201463" cy="13033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1pPr>
                  <a:lvl2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2pPr>
                  <a:lvl3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3pPr>
                  <a:lvl4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4pPr>
                  <a:lvl5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5pPr>
                  <a:lvl6pPr marL="2514600" indent="-228600" defTabSz="4492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6pPr>
                  <a:lvl7pPr marL="2971800" indent="-228600" defTabSz="4492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7pPr>
                  <a:lvl8pPr marL="3429000" indent="-228600" defTabSz="4492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8pPr>
                  <a:lvl9pPr marL="3886200" indent="-228600" defTabSz="4492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9pPr>
                </a:lstStyle>
                <a:p>
                  <a:pPr eaLnBrk="1">
                    <a:lnSpc>
                      <a:spcPct val="120000"/>
                    </a:lnSpc>
                    <a:buClrTx/>
                  </a:pPr>
                  <a:r>
                    <a:rPr lang="fr-FR" b="1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Jones’s</a:t>
                  </a:r>
                  <a:r>
                    <a:rPr lang="fr-FR" b="1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b="1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experiment</a:t>
                  </a:r>
                  <a:r>
                    <a:rPr lang="fr-FR" b="1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(1960)</a:t>
                  </a:r>
                  <a:r>
                    <a:rPr lang="fr-FR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r>
                    <a:rPr lang="fr-FR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fr-FR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agnetic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prism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in vacuum </a:t>
                  </a:r>
                  <a:r>
                    <a:rPr lang="fr-FR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with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 </a:t>
                  </a:r>
                  <a:r>
                    <a:rPr lang="fr-FR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static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external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field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b="1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 = 1 Tesla</a:t>
                  </a:r>
                </a:p>
                <a:p>
                  <a:pPr lvl="1">
                    <a:lnSpc>
                      <a:spcPct val="120000"/>
                    </a:lnSpc>
                    <a:buClrTx/>
                  </a:pPr>
                  <a:r>
                    <a:rPr lang="fr-FR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Theoretical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expected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signal </a:t>
                  </a:r>
                  <a14:m>
                    <m:oMath xmlns:m="http://schemas.openxmlformats.org/officeDocument/2006/math"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QED</m:t>
                          </m:r>
                        </m:sub>
                      </m:sSub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rad</m:t>
                      </m:r>
                    </m:oMath>
                  </a14:m>
                  <a:endParaRPr lang="fr-FR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1">
                    <a:lnSpc>
                      <a:spcPct val="120000"/>
                    </a:lnSpc>
                    <a:buClrTx/>
                  </a:pPr>
                  <a:r>
                    <a:rPr lang="fr-FR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Sensitivity</a:t>
                  </a:r>
                  <a:r>
                    <a:rPr lang="fr-FR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≅</m:t>
                      </m:r>
                    </m:oMath>
                  </a14:m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fr-FR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0.5 </a:t>
                  </a:r>
                  <a:r>
                    <a:rPr lang="fr-FR" dirty="0" err="1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picorad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(!)</a:t>
                  </a:r>
                  <a:endParaRPr lang="fr-FR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 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73430" y="2195254"/>
                  <a:ext cx="10201463" cy="130332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538" t="-4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547169" y="2723637"/>
              <a:ext cx="1212857" cy="1268746"/>
            </a:xfrm>
            <a:prstGeom prst="triangle">
              <a:avLst>
                <a:gd name="adj" fmla="val 50000"/>
              </a:avLst>
            </a:prstGeom>
            <a:solidFill>
              <a:srgbClr val="E6E6E6"/>
            </a:solidFill>
            <a:ln w="14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7447082" y="3250524"/>
              <a:ext cx="384071" cy="1377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7906580" y="3246579"/>
              <a:ext cx="532348" cy="8459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8651550" y="3386005"/>
              <a:ext cx="442119" cy="9903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8002043" y="3246581"/>
              <a:ext cx="1165432" cy="1584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7431430" y="3246400"/>
              <a:ext cx="515901" cy="1599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8435920" y="3333235"/>
              <a:ext cx="372654" cy="85606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9126902" y="3207846"/>
              <a:ext cx="305273" cy="552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eaLnBrk="1">
                <a:buClrTx/>
                <a:buFontTx/>
                <a:buNone/>
              </a:pPr>
              <a:r>
                <a:rPr lang="fr-FR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 ?</a:t>
              </a:r>
              <a:endParaRPr lang="fr-FR" dirty="0">
                <a:solidFill>
                  <a:srgbClr val="00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8123128" y="3450840"/>
              <a:ext cx="413548" cy="668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eaLnBrk="1">
                <a:buClrTx/>
                <a:buFontTx/>
                <a:buNone/>
              </a:pPr>
              <a:r>
                <a:rPr lang="fr-FR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fr-FR" baseline="-3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7882519" y="3450840"/>
              <a:ext cx="362417" cy="552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eaLnBrk="1">
                <a:buClrTx/>
                <a:buFontTx/>
                <a:buNone/>
              </a:pPr>
              <a:r>
                <a:rPr lang="fr-FR">
                  <a:solidFill>
                    <a:srgbClr val="000000"/>
                  </a:solidFill>
                  <a:latin typeface="Symbol" panose="05050102010706020507" pitchFamily="18" charset="2"/>
                  <a:ea typeface="Symbol" panose="05050102010706020507" pitchFamily="18" charset="2"/>
                  <a:cs typeface="Symbol" panose="05050102010706020507" pitchFamily="18" charset="2"/>
                </a:rPr>
                <a:t></a:t>
              </a: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8193807" y="3497183"/>
              <a:ext cx="215045" cy="206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2306524" y="3669401"/>
                  <a:ext cx="1506823" cy="43024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QED</m:t>
                            </m:r>
                          </m:sub>
                        </m:sSub>
                        <m:r>
                          <a:rPr lang="fr-F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fr-FR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6524" y="3669401"/>
                  <a:ext cx="1506823" cy="43024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12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e 18"/>
          <p:cNvGrpSpPr/>
          <p:nvPr/>
        </p:nvGrpSpPr>
        <p:grpSpPr>
          <a:xfrm>
            <a:off x="1795830" y="3856667"/>
            <a:ext cx="9379065" cy="1420864"/>
            <a:chOff x="1795830" y="3856667"/>
            <a:chExt cx="9379065" cy="14208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347418" y="4547395"/>
                  <a:ext cx="8827477" cy="7301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fr-FR" b="1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DeLLight </a:t>
                  </a:r>
                  <a:r>
                    <a:rPr lang="fr-FR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with</a:t>
                  </a:r>
                  <a:r>
                    <a:rPr lang="fr-FR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intense laser </a:t>
                  </a:r>
                  <a:r>
                    <a:rPr lang="fr-FR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field</a:t>
                  </a:r>
                  <a:r>
                    <a:rPr lang="fr-FR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b="1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produced</a:t>
                  </a:r>
                  <a:r>
                    <a:rPr lang="fr-FR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by </a:t>
                  </a:r>
                  <a:r>
                    <a:rPr lang="fr-FR" b="1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LASERIX</a:t>
                  </a:r>
                </a:p>
                <a:p>
                  <a:pPr lvl="1">
                    <a:lnSpc>
                      <a:spcPct val="120000"/>
                    </a:lnSpc>
                  </a:pP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2.5 </a:t>
                  </a:r>
                  <a:r>
                    <a:rPr lang="fr-FR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J, 30 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fs, </a:t>
                  </a:r>
                  <a:r>
                    <a:rPr lang="fr-FR" i="1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w</a:t>
                  </a:r>
                  <a:r>
                    <a:rPr lang="fr-FR" baseline="-25000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0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=5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m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m</a:t>
                  </a:r>
                  <a:r>
                    <a:rPr lang="fr-FR" dirty="0" smtClean="0">
                      <a:sym typeface="Symbol" panose="05050102010706020507" pitchFamily="18" charset="2"/>
                    </a:rPr>
                    <a:t> </a:t>
                  </a:r>
                  <a:r>
                    <a:rPr lang="fr-FR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 ~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3×10</m:t>
                          </m:r>
                        </m:e>
                        <m:sup>
                          <m: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sup>
                      </m:sSup>
                    </m:oMath>
                  </a14:m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fr-FR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W/cm</a:t>
                  </a:r>
                  <a:r>
                    <a:rPr lang="fr-FR" baseline="30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2</a:t>
                  </a:r>
                  <a:r>
                    <a:rPr lang="fr-FR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fr-FR" dirty="0" smtClea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 </a:t>
                  </a:r>
                  <a14:m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𝑬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fr-FR" b="1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sup>
                      </m:sSup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𝐕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𝐦</m:t>
                      </m:r>
                    </m:oMath>
                  </a14:m>
                  <a:r>
                    <a:rPr lang="fr-FR" b="1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,  </a:t>
                  </a:r>
                  <a14:m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fr-FR" b="1" i="1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b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𝐓</m:t>
                      </m:r>
                    </m:oMath>
                  </a14:m>
                  <a:endParaRPr lang="fr-FR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7418" y="4547395"/>
                  <a:ext cx="8827477" cy="7301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52" t="-5000" b="-5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Flèche courbée vers la droite 22"/>
            <p:cNvSpPr/>
            <p:nvPr/>
          </p:nvSpPr>
          <p:spPr>
            <a:xfrm>
              <a:off x="1795830" y="3856667"/>
              <a:ext cx="416460" cy="966201"/>
            </a:xfrm>
            <a:prstGeom prst="curved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Jone’s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1960…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01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13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004457" y="2634343"/>
            <a:ext cx="6646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DeLLight </a:t>
            </a:r>
            <a:r>
              <a:rPr lang="fr-FR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en-US" sz="48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7076F61-E353-4AB6-85E6-61AC7FA19D6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521897" y="644994"/>
            <a:ext cx="774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Recent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done by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Scott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Robertson,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post-doc LAL &amp; LPT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Parentani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-Probe interaction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78561" y="1136706"/>
            <a:ext cx="9288473" cy="2226413"/>
            <a:chOff x="578561" y="1136706"/>
            <a:chExt cx="9288473" cy="2226413"/>
          </a:xfrm>
        </p:grpSpPr>
        <p:sp>
          <p:nvSpPr>
            <p:cNvPr id="19509" name="Freeform 2"/>
            <p:cNvSpPr>
              <a:spLocks noChangeArrowheads="1"/>
            </p:cNvSpPr>
            <p:nvPr/>
          </p:nvSpPr>
          <p:spPr bwMode="auto">
            <a:xfrm>
              <a:off x="1798937" y="2285999"/>
              <a:ext cx="6177497" cy="391116"/>
            </a:xfrm>
            <a:custGeom>
              <a:avLst/>
              <a:gdLst>
                <a:gd name="T0" fmla="*/ 0 w 25414"/>
                <a:gd name="T1" fmla="*/ 0 h 1676"/>
                <a:gd name="T2" fmla="*/ 4967 w 25414"/>
                <a:gd name="T3" fmla="*/ 61 h 167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414" h="1676">
                  <a:moveTo>
                    <a:pt x="0" y="0"/>
                  </a:moveTo>
                  <a:cubicBezTo>
                    <a:pt x="11701" y="1675"/>
                    <a:pt x="25413" y="272"/>
                    <a:pt x="25413" y="272"/>
                  </a:cubicBezTo>
                </a:path>
              </a:pathLst>
            </a:custGeom>
            <a:noFill/>
            <a:ln w="9360" cap="flat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633"/>
            </a:p>
          </p:txBody>
        </p:sp>
        <p:sp>
          <p:nvSpPr>
            <p:cNvPr id="19510" name="Freeform 3"/>
            <p:cNvSpPr>
              <a:spLocks noChangeArrowheads="1"/>
            </p:cNvSpPr>
            <p:nvPr/>
          </p:nvSpPr>
          <p:spPr bwMode="auto">
            <a:xfrm>
              <a:off x="1798937" y="2946136"/>
              <a:ext cx="6177497" cy="416983"/>
            </a:xfrm>
            <a:custGeom>
              <a:avLst/>
              <a:gdLst>
                <a:gd name="T0" fmla="*/ 0 w 25414"/>
                <a:gd name="T1" fmla="*/ 403 h 1777"/>
                <a:gd name="T2" fmla="*/ 4967 w 25414"/>
                <a:gd name="T3" fmla="*/ 363 h 177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414" h="1777">
                  <a:moveTo>
                    <a:pt x="0" y="1776"/>
                  </a:moveTo>
                  <a:cubicBezTo>
                    <a:pt x="11142" y="0"/>
                    <a:pt x="25413" y="1601"/>
                    <a:pt x="25413" y="1601"/>
                  </a:cubicBezTo>
                </a:path>
              </a:pathLst>
            </a:custGeom>
            <a:noFill/>
            <a:ln w="9360" cap="flat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633"/>
            </a:p>
          </p:txBody>
        </p:sp>
        <p:grpSp>
          <p:nvGrpSpPr>
            <p:cNvPr id="19511" name="Group 4"/>
            <p:cNvGrpSpPr>
              <a:grpSpLocks/>
            </p:cNvGrpSpPr>
            <p:nvPr/>
          </p:nvGrpSpPr>
          <p:grpSpPr bwMode="auto">
            <a:xfrm>
              <a:off x="6663571" y="2394858"/>
              <a:ext cx="1484987" cy="873652"/>
              <a:chOff x="766" y="542"/>
              <a:chExt cx="1194" cy="801"/>
            </a:xfrm>
          </p:grpSpPr>
          <p:sp>
            <p:nvSpPr>
              <p:cNvPr id="19521" name="Freeform 5"/>
              <p:cNvSpPr>
                <a:spLocks noChangeArrowheads="1"/>
              </p:cNvSpPr>
              <p:nvPr/>
            </p:nvSpPr>
            <p:spPr bwMode="auto">
              <a:xfrm>
                <a:off x="766" y="542"/>
                <a:ext cx="1194" cy="801"/>
              </a:xfrm>
              <a:custGeom>
                <a:avLst/>
                <a:gdLst>
                  <a:gd name="T0" fmla="*/ 719 w 6221"/>
                  <a:gd name="T1" fmla="*/ 8 h 3451"/>
                  <a:gd name="T2" fmla="*/ 885 w 6221"/>
                  <a:gd name="T3" fmla="*/ 47 h 3451"/>
                  <a:gd name="T4" fmla="*/ 980 w 6221"/>
                  <a:gd name="T5" fmla="*/ 89 h 3451"/>
                  <a:gd name="T6" fmla="*/ 1060 w 6221"/>
                  <a:gd name="T7" fmla="*/ 143 h 3451"/>
                  <a:gd name="T8" fmla="*/ 1123 w 6221"/>
                  <a:gd name="T9" fmla="*/ 207 h 3451"/>
                  <a:gd name="T10" fmla="*/ 1167 w 6221"/>
                  <a:gd name="T11" fmla="*/ 279 h 3451"/>
                  <a:gd name="T12" fmla="*/ 1182 w 6221"/>
                  <a:gd name="T13" fmla="*/ 318 h 3451"/>
                  <a:gd name="T14" fmla="*/ 1190 w 6221"/>
                  <a:gd name="T15" fmla="*/ 358 h 3451"/>
                  <a:gd name="T16" fmla="*/ 1193 w 6221"/>
                  <a:gd name="T17" fmla="*/ 400 h 3451"/>
                  <a:gd name="T18" fmla="*/ 1190 w 6221"/>
                  <a:gd name="T19" fmla="*/ 442 h 3451"/>
                  <a:gd name="T20" fmla="*/ 1182 w 6221"/>
                  <a:gd name="T21" fmla="*/ 482 h 3451"/>
                  <a:gd name="T22" fmla="*/ 1167 w 6221"/>
                  <a:gd name="T23" fmla="*/ 521 h 3451"/>
                  <a:gd name="T24" fmla="*/ 1123 w 6221"/>
                  <a:gd name="T25" fmla="*/ 593 h 3451"/>
                  <a:gd name="T26" fmla="*/ 1060 w 6221"/>
                  <a:gd name="T27" fmla="*/ 657 h 3451"/>
                  <a:gd name="T28" fmla="*/ 980 w 6221"/>
                  <a:gd name="T29" fmla="*/ 711 h 3451"/>
                  <a:gd name="T30" fmla="*/ 885 w 6221"/>
                  <a:gd name="T31" fmla="*/ 753 h 3451"/>
                  <a:gd name="T32" fmla="*/ 719 w 6221"/>
                  <a:gd name="T33" fmla="*/ 792 h 3451"/>
                  <a:gd name="T34" fmla="*/ 474 w 6221"/>
                  <a:gd name="T35" fmla="*/ 792 h 3451"/>
                  <a:gd name="T36" fmla="*/ 308 w 6221"/>
                  <a:gd name="T37" fmla="*/ 753 h 3451"/>
                  <a:gd name="T38" fmla="*/ 213 w 6221"/>
                  <a:gd name="T39" fmla="*/ 711 h 3451"/>
                  <a:gd name="T40" fmla="*/ 133 w 6221"/>
                  <a:gd name="T41" fmla="*/ 657 h 3451"/>
                  <a:gd name="T42" fmla="*/ 70 w 6221"/>
                  <a:gd name="T43" fmla="*/ 593 h 3451"/>
                  <a:gd name="T44" fmla="*/ 26 w 6221"/>
                  <a:gd name="T45" fmla="*/ 521 h 3451"/>
                  <a:gd name="T46" fmla="*/ 12 w 6221"/>
                  <a:gd name="T47" fmla="*/ 482 h 3451"/>
                  <a:gd name="T48" fmla="*/ 3 w 6221"/>
                  <a:gd name="T49" fmla="*/ 442 h 3451"/>
                  <a:gd name="T50" fmla="*/ 0 w 6221"/>
                  <a:gd name="T51" fmla="*/ 400 h 3451"/>
                  <a:gd name="T52" fmla="*/ 3 w 6221"/>
                  <a:gd name="T53" fmla="*/ 358 h 3451"/>
                  <a:gd name="T54" fmla="*/ 12 w 6221"/>
                  <a:gd name="T55" fmla="*/ 318 h 3451"/>
                  <a:gd name="T56" fmla="*/ 26 w 6221"/>
                  <a:gd name="T57" fmla="*/ 279 h 3451"/>
                  <a:gd name="T58" fmla="*/ 70 w 6221"/>
                  <a:gd name="T59" fmla="*/ 207 h 3451"/>
                  <a:gd name="T60" fmla="*/ 133 w 6221"/>
                  <a:gd name="T61" fmla="*/ 143 h 3451"/>
                  <a:gd name="T62" fmla="*/ 213 w 6221"/>
                  <a:gd name="T63" fmla="*/ 89 h 3451"/>
                  <a:gd name="T64" fmla="*/ 308 w 6221"/>
                  <a:gd name="T65" fmla="*/ 47 h 3451"/>
                  <a:gd name="T66" fmla="*/ 474 w 6221"/>
                  <a:gd name="T67" fmla="*/ 8 h 3451"/>
                  <a:gd name="T68" fmla="*/ 0 w 6221"/>
                  <a:gd name="T69" fmla="*/ 0 h 3451"/>
                  <a:gd name="T70" fmla="*/ 1194 w 6221"/>
                  <a:gd name="T71" fmla="*/ 801 h 345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221" h="3451">
                    <a:moveTo>
                      <a:pt x="3108" y="0"/>
                    </a:moveTo>
                    <a:lnTo>
                      <a:pt x="3748" y="34"/>
                    </a:lnTo>
                    <a:lnTo>
                      <a:pt x="4338" y="132"/>
                    </a:lnTo>
                    <a:lnTo>
                      <a:pt x="4610" y="203"/>
                    </a:lnTo>
                    <a:lnTo>
                      <a:pt x="4867" y="288"/>
                    </a:lnTo>
                    <a:lnTo>
                      <a:pt x="5105" y="385"/>
                    </a:lnTo>
                    <a:lnTo>
                      <a:pt x="5324" y="495"/>
                    </a:lnTo>
                    <a:lnTo>
                      <a:pt x="5522" y="617"/>
                    </a:lnTo>
                    <a:lnTo>
                      <a:pt x="5699" y="749"/>
                    </a:lnTo>
                    <a:lnTo>
                      <a:pt x="5851" y="891"/>
                    </a:lnTo>
                    <a:lnTo>
                      <a:pt x="5980" y="1042"/>
                    </a:lnTo>
                    <a:lnTo>
                      <a:pt x="6082" y="1202"/>
                    </a:lnTo>
                    <a:lnTo>
                      <a:pt x="6123" y="1284"/>
                    </a:lnTo>
                    <a:lnTo>
                      <a:pt x="6156" y="1369"/>
                    </a:lnTo>
                    <a:lnTo>
                      <a:pt x="6183" y="1455"/>
                    </a:lnTo>
                    <a:lnTo>
                      <a:pt x="6202" y="1543"/>
                    </a:lnTo>
                    <a:lnTo>
                      <a:pt x="6214" y="1633"/>
                    </a:lnTo>
                    <a:lnTo>
                      <a:pt x="6218" y="1724"/>
                    </a:lnTo>
                    <a:lnTo>
                      <a:pt x="6214" y="1814"/>
                    </a:lnTo>
                    <a:lnTo>
                      <a:pt x="6202" y="1904"/>
                    </a:lnTo>
                    <a:lnTo>
                      <a:pt x="6183" y="1992"/>
                    </a:lnTo>
                    <a:lnTo>
                      <a:pt x="6156" y="2078"/>
                    </a:lnTo>
                    <a:lnTo>
                      <a:pt x="6123" y="2163"/>
                    </a:lnTo>
                    <a:lnTo>
                      <a:pt x="6082" y="2246"/>
                    </a:lnTo>
                    <a:lnTo>
                      <a:pt x="5980" y="2405"/>
                    </a:lnTo>
                    <a:lnTo>
                      <a:pt x="5851" y="2556"/>
                    </a:lnTo>
                    <a:lnTo>
                      <a:pt x="5699" y="2698"/>
                    </a:lnTo>
                    <a:lnTo>
                      <a:pt x="5522" y="2830"/>
                    </a:lnTo>
                    <a:lnTo>
                      <a:pt x="5324" y="2952"/>
                    </a:lnTo>
                    <a:lnTo>
                      <a:pt x="5105" y="3062"/>
                    </a:lnTo>
                    <a:lnTo>
                      <a:pt x="4867" y="3159"/>
                    </a:lnTo>
                    <a:lnTo>
                      <a:pt x="4610" y="3244"/>
                    </a:lnTo>
                    <a:lnTo>
                      <a:pt x="4338" y="3315"/>
                    </a:lnTo>
                    <a:lnTo>
                      <a:pt x="3748" y="3413"/>
                    </a:lnTo>
                    <a:lnTo>
                      <a:pt x="3108" y="3447"/>
                    </a:lnTo>
                    <a:lnTo>
                      <a:pt x="2469" y="3413"/>
                    </a:lnTo>
                    <a:lnTo>
                      <a:pt x="1879" y="3315"/>
                    </a:lnTo>
                    <a:lnTo>
                      <a:pt x="1606" y="3244"/>
                    </a:lnTo>
                    <a:lnTo>
                      <a:pt x="1350" y="3159"/>
                    </a:lnTo>
                    <a:lnTo>
                      <a:pt x="1112" y="3062"/>
                    </a:lnTo>
                    <a:lnTo>
                      <a:pt x="893" y="2952"/>
                    </a:lnTo>
                    <a:lnTo>
                      <a:pt x="695" y="2830"/>
                    </a:lnTo>
                    <a:lnTo>
                      <a:pt x="518" y="2698"/>
                    </a:lnTo>
                    <a:lnTo>
                      <a:pt x="366" y="2556"/>
                    </a:lnTo>
                    <a:lnTo>
                      <a:pt x="238" y="2405"/>
                    </a:lnTo>
                    <a:lnTo>
                      <a:pt x="136" y="2246"/>
                    </a:lnTo>
                    <a:lnTo>
                      <a:pt x="95" y="2163"/>
                    </a:lnTo>
                    <a:lnTo>
                      <a:pt x="61" y="2078"/>
                    </a:lnTo>
                    <a:lnTo>
                      <a:pt x="34" y="1992"/>
                    </a:lnTo>
                    <a:lnTo>
                      <a:pt x="15" y="1904"/>
                    </a:lnTo>
                    <a:lnTo>
                      <a:pt x="4" y="1814"/>
                    </a:lnTo>
                    <a:lnTo>
                      <a:pt x="0" y="1724"/>
                    </a:lnTo>
                    <a:lnTo>
                      <a:pt x="4" y="1633"/>
                    </a:lnTo>
                    <a:lnTo>
                      <a:pt x="15" y="1543"/>
                    </a:lnTo>
                    <a:lnTo>
                      <a:pt x="34" y="1455"/>
                    </a:lnTo>
                    <a:lnTo>
                      <a:pt x="61" y="1369"/>
                    </a:lnTo>
                    <a:lnTo>
                      <a:pt x="95" y="1284"/>
                    </a:lnTo>
                    <a:lnTo>
                      <a:pt x="136" y="1202"/>
                    </a:lnTo>
                    <a:lnTo>
                      <a:pt x="238" y="1042"/>
                    </a:lnTo>
                    <a:lnTo>
                      <a:pt x="366" y="891"/>
                    </a:lnTo>
                    <a:lnTo>
                      <a:pt x="518" y="749"/>
                    </a:lnTo>
                    <a:lnTo>
                      <a:pt x="695" y="617"/>
                    </a:lnTo>
                    <a:lnTo>
                      <a:pt x="893" y="495"/>
                    </a:lnTo>
                    <a:lnTo>
                      <a:pt x="1112" y="385"/>
                    </a:lnTo>
                    <a:lnTo>
                      <a:pt x="1350" y="288"/>
                    </a:lnTo>
                    <a:lnTo>
                      <a:pt x="1606" y="203"/>
                    </a:lnTo>
                    <a:lnTo>
                      <a:pt x="1879" y="132"/>
                    </a:lnTo>
                    <a:lnTo>
                      <a:pt x="2469" y="34"/>
                    </a:lnTo>
                    <a:lnTo>
                      <a:pt x="310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6220" y="3450"/>
                    </a:moveTo>
                    <a:lnTo>
                      <a:pt x="6220" y="3450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522" name="Freeform 6"/>
              <p:cNvSpPr>
                <a:spLocks noChangeArrowheads="1"/>
              </p:cNvSpPr>
              <p:nvPr/>
            </p:nvSpPr>
            <p:spPr bwMode="auto">
              <a:xfrm>
                <a:off x="844" y="596"/>
                <a:ext cx="1037" cy="693"/>
              </a:xfrm>
              <a:custGeom>
                <a:avLst/>
                <a:gdLst>
                  <a:gd name="T0" fmla="*/ 625 w 5422"/>
                  <a:gd name="T1" fmla="*/ 7 h 3004"/>
                  <a:gd name="T2" fmla="*/ 769 w 5422"/>
                  <a:gd name="T3" fmla="*/ 41 h 3004"/>
                  <a:gd name="T4" fmla="*/ 851 w 5422"/>
                  <a:gd name="T5" fmla="*/ 78 h 3004"/>
                  <a:gd name="T6" fmla="*/ 921 w 5422"/>
                  <a:gd name="T7" fmla="*/ 124 h 3004"/>
                  <a:gd name="T8" fmla="*/ 976 w 5422"/>
                  <a:gd name="T9" fmla="*/ 179 h 3004"/>
                  <a:gd name="T10" fmla="*/ 1014 w 5422"/>
                  <a:gd name="T11" fmla="*/ 241 h 3004"/>
                  <a:gd name="T12" fmla="*/ 1026 w 5422"/>
                  <a:gd name="T13" fmla="*/ 275 h 3004"/>
                  <a:gd name="T14" fmla="*/ 1034 w 5422"/>
                  <a:gd name="T15" fmla="*/ 310 h 3004"/>
                  <a:gd name="T16" fmla="*/ 1037 w 5422"/>
                  <a:gd name="T17" fmla="*/ 346 h 3004"/>
                  <a:gd name="T18" fmla="*/ 1034 w 5422"/>
                  <a:gd name="T19" fmla="*/ 382 h 3004"/>
                  <a:gd name="T20" fmla="*/ 1026 w 5422"/>
                  <a:gd name="T21" fmla="*/ 417 h 3004"/>
                  <a:gd name="T22" fmla="*/ 1014 w 5422"/>
                  <a:gd name="T23" fmla="*/ 451 h 3004"/>
                  <a:gd name="T24" fmla="*/ 976 w 5422"/>
                  <a:gd name="T25" fmla="*/ 513 h 3004"/>
                  <a:gd name="T26" fmla="*/ 921 w 5422"/>
                  <a:gd name="T27" fmla="*/ 568 h 3004"/>
                  <a:gd name="T28" fmla="*/ 851 w 5422"/>
                  <a:gd name="T29" fmla="*/ 615 h 3004"/>
                  <a:gd name="T30" fmla="*/ 769 w 5422"/>
                  <a:gd name="T31" fmla="*/ 651 h 3004"/>
                  <a:gd name="T32" fmla="*/ 625 w 5422"/>
                  <a:gd name="T33" fmla="*/ 686 h 3004"/>
                  <a:gd name="T34" fmla="*/ 412 w 5422"/>
                  <a:gd name="T35" fmla="*/ 686 h 3004"/>
                  <a:gd name="T36" fmla="*/ 268 w 5422"/>
                  <a:gd name="T37" fmla="*/ 651 h 3004"/>
                  <a:gd name="T38" fmla="*/ 186 w 5422"/>
                  <a:gd name="T39" fmla="*/ 615 h 3004"/>
                  <a:gd name="T40" fmla="*/ 116 w 5422"/>
                  <a:gd name="T41" fmla="*/ 568 h 3004"/>
                  <a:gd name="T42" fmla="*/ 61 w 5422"/>
                  <a:gd name="T43" fmla="*/ 513 h 3004"/>
                  <a:gd name="T44" fmla="*/ 23 w 5422"/>
                  <a:gd name="T45" fmla="*/ 451 h 3004"/>
                  <a:gd name="T46" fmla="*/ 10 w 5422"/>
                  <a:gd name="T47" fmla="*/ 417 h 3004"/>
                  <a:gd name="T48" fmla="*/ 3 w 5422"/>
                  <a:gd name="T49" fmla="*/ 382 h 3004"/>
                  <a:gd name="T50" fmla="*/ 0 w 5422"/>
                  <a:gd name="T51" fmla="*/ 346 h 3004"/>
                  <a:gd name="T52" fmla="*/ 3 w 5422"/>
                  <a:gd name="T53" fmla="*/ 310 h 3004"/>
                  <a:gd name="T54" fmla="*/ 10 w 5422"/>
                  <a:gd name="T55" fmla="*/ 275 h 3004"/>
                  <a:gd name="T56" fmla="*/ 23 w 5422"/>
                  <a:gd name="T57" fmla="*/ 241 h 3004"/>
                  <a:gd name="T58" fmla="*/ 61 w 5422"/>
                  <a:gd name="T59" fmla="*/ 179 h 3004"/>
                  <a:gd name="T60" fmla="*/ 116 w 5422"/>
                  <a:gd name="T61" fmla="*/ 124 h 3004"/>
                  <a:gd name="T62" fmla="*/ 186 w 5422"/>
                  <a:gd name="T63" fmla="*/ 78 h 3004"/>
                  <a:gd name="T64" fmla="*/ 268 w 5422"/>
                  <a:gd name="T65" fmla="*/ 41 h 3004"/>
                  <a:gd name="T66" fmla="*/ 412 w 5422"/>
                  <a:gd name="T67" fmla="*/ 7 h 3004"/>
                  <a:gd name="T68" fmla="*/ 0 w 5422"/>
                  <a:gd name="T69" fmla="*/ 0 h 3004"/>
                  <a:gd name="T70" fmla="*/ 1037 w 5422"/>
                  <a:gd name="T71" fmla="*/ 693 h 300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422" h="3004">
                    <a:moveTo>
                      <a:pt x="2710" y="0"/>
                    </a:moveTo>
                    <a:lnTo>
                      <a:pt x="3268" y="29"/>
                    </a:lnTo>
                    <a:lnTo>
                      <a:pt x="3782" y="115"/>
                    </a:lnTo>
                    <a:lnTo>
                      <a:pt x="4020" y="177"/>
                    </a:lnTo>
                    <a:lnTo>
                      <a:pt x="4243" y="250"/>
                    </a:lnTo>
                    <a:lnTo>
                      <a:pt x="4451" y="336"/>
                    </a:lnTo>
                    <a:lnTo>
                      <a:pt x="4641" y="431"/>
                    </a:lnTo>
                    <a:lnTo>
                      <a:pt x="4814" y="537"/>
                    </a:lnTo>
                    <a:lnTo>
                      <a:pt x="4968" y="652"/>
                    </a:lnTo>
                    <a:lnTo>
                      <a:pt x="5101" y="776"/>
                    </a:lnTo>
                    <a:lnTo>
                      <a:pt x="5213" y="907"/>
                    </a:lnTo>
                    <a:lnTo>
                      <a:pt x="5302" y="1046"/>
                    </a:lnTo>
                    <a:lnTo>
                      <a:pt x="5337" y="1118"/>
                    </a:lnTo>
                    <a:lnTo>
                      <a:pt x="5367" y="1192"/>
                    </a:lnTo>
                    <a:lnTo>
                      <a:pt x="5390" y="1267"/>
                    </a:lnTo>
                    <a:lnTo>
                      <a:pt x="5407" y="1343"/>
                    </a:lnTo>
                    <a:lnTo>
                      <a:pt x="5417" y="1421"/>
                    </a:lnTo>
                    <a:lnTo>
                      <a:pt x="5420" y="1500"/>
                    </a:lnTo>
                    <a:lnTo>
                      <a:pt x="5417" y="1580"/>
                    </a:lnTo>
                    <a:lnTo>
                      <a:pt x="5407" y="1657"/>
                    </a:lnTo>
                    <a:lnTo>
                      <a:pt x="5390" y="1734"/>
                    </a:lnTo>
                    <a:lnTo>
                      <a:pt x="5367" y="1809"/>
                    </a:lnTo>
                    <a:lnTo>
                      <a:pt x="5337" y="1883"/>
                    </a:lnTo>
                    <a:lnTo>
                      <a:pt x="5302" y="1955"/>
                    </a:lnTo>
                    <a:lnTo>
                      <a:pt x="5213" y="2094"/>
                    </a:lnTo>
                    <a:lnTo>
                      <a:pt x="5101" y="2225"/>
                    </a:lnTo>
                    <a:lnTo>
                      <a:pt x="4968" y="2349"/>
                    </a:lnTo>
                    <a:lnTo>
                      <a:pt x="4814" y="2464"/>
                    </a:lnTo>
                    <a:lnTo>
                      <a:pt x="4641" y="2570"/>
                    </a:lnTo>
                    <a:lnTo>
                      <a:pt x="4451" y="2665"/>
                    </a:lnTo>
                    <a:lnTo>
                      <a:pt x="4243" y="2751"/>
                    </a:lnTo>
                    <a:lnTo>
                      <a:pt x="4020" y="2824"/>
                    </a:lnTo>
                    <a:lnTo>
                      <a:pt x="3782" y="2886"/>
                    </a:lnTo>
                    <a:lnTo>
                      <a:pt x="3268" y="2972"/>
                    </a:lnTo>
                    <a:lnTo>
                      <a:pt x="2710" y="3001"/>
                    </a:lnTo>
                    <a:lnTo>
                      <a:pt x="2153" y="2972"/>
                    </a:lnTo>
                    <a:lnTo>
                      <a:pt x="1639" y="2886"/>
                    </a:lnTo>
                    <a:lnTo>
                      <a:pt x="1401" y="2824"/>
                    </a:lnTo>
                    <a:lnTo>
                      <a:pt x="1178" y="2751"/>
                    </a:lnTo>
                    <a:lnTo>
                      <a:pt x="970" y="2665"/>
                    </a:lnTo>
                    <a:lnTo>
                      <a:pt x="779" y="2570"/>
                    </a:lnTo>
                    <a:lnTo>
                      <a:pt x="606" y="2464"/>
                    </a:lnTo>
                    <a:lnTo>
                      <a:pt x="453" y="2349"/>
                    </a:lnTo>
                    <a:lnTo>
                      <a:pt x="319" y="2225"/>
                    </a:lnTo>
                    <a:lnTo>
                      <a:pt x="208" y="2094"/>
                    </a:lnTo>
                    <a:lnTo>
                      <a:pt x="119" y="1955"/>
                    </a:lnTo>
                    <a:lnTo>
                      <a:pt x="83" y="1883"/>
                    </a:lnTo>
                    <a:lnTo>
                      <a:pt x="54" y="1809"/>
                    </a:lnTo>
                    <a:lnTo>
                      <a:pt x="31" y="1734"/>
                    </a:lnTo>
                    <a:lnTo>
                      <a:pt x="14" y="1657"/>
                    </a:lnTo>
                    <a:lnTo>
                      <a:pt x="4" y="1580"/>
                    </a:lnTo>
                    <a:lnTo>
                      <a:pt x="0" y="1500"/>
                    </a:lnTo>
                    <a:lnTo>
                      <a:pt x="4" y="1421"/>
                    </a:lnTo>
                    <a:lnTo>
                      <a:pt x="14" y="1343"/>
                    </a:lnTo>
                    <a:lnTo>
                      <a:pt x="31" y="1267"/>
                    </a:lnTo>
                    <a:lnTo>
                      <a:pt x="54" y="1192"/>
                    </a:lnTo>
                    <a:lnTo>
                      <a:pt x="83" y="1118"/>
                    </a:lnTo>
                    <a:lnTo>
                      <a:pt x="119" y="1046"/>
                    </a:lnTo>
                    <a:lnTo>
                      <a:pt x="208" y="907"/>
                    </a:lnTo>
                    <a:lnTo>
                      <a:pt x="319" y="776"/>
                    </a:lnTo>
                    <a:lnTo>
                      <a:pt x="453" y="652"/>
                    </a:lnTo>
                    <a:lnTo>
                      <a:pt x="606" y="537"/>
                    </a:lnTo>
                    <a:lnTo>
                      <a:pt x="779" y="431"/>
                    </a:lnTo>
                    <a:lnTo>
                      <a:pt x="970" y="336"/>
                    </a:lnTo>
                    <a:lnTo>
                      <a:pt x="1178" y="250"/>
                    </a:lnTo>
                    <a:lnTo>
                      <a:pt x="1401" y="177"/>
                    </a:lnTo>
                    <a:lnTo>
                      <a:pt x="1639" y="115"/>
                    </a:lnTo>
                    <a:lnTo>
                      <a:pt x="2153" y="29"/>
                    </a:lnTo>
                    <a:lnTo>
                      <a:pt x="271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5421" y="3003"/>
                    </a:moveTo>
                    <a:lnTo>
                      <a:pt x="5421" y="3003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523" name="Freeform 7"/>
              <p:cNvSpPr>
                <a:spLocks noChangeArrowheads="1"/>
              </p:cNvSpPr>
              <p:nvPr/>
            </p:nvSpPr>
            <p:spPr bwMode="auto">
              <a:xfrm>
                <a:off x="915" y="643"/>
                <a:ext cx="896" cy="598"/>
              </a:xfrm>
              <a:custGeom>
                <a:avLst/>
                <a:gdLst>
                  <a:gd name="T0" fmla="*/ 540 w 4699"/>
                  <a:gd name="T1" fmla="*/ 6 h 2605"/>
                  <a:gd name="T2" fmla="*/ 664 w 4699"/>
                  <a:gd name="T3" fmla="*/ 35 h 2605"/>
                  <a:gd name="T4" fmla="*/ 735 w 4699"/>
                  <a:gd name="T5" fmla="*/ 67 h 2605"/>
                  <a:gd name="T6" fmla="*/ 795 w 4699"/>
                  <a:gd name="T7" fmla="*/ 107 h 2605"/>
                  <a:gd name="T8" fmla="*/ 843 w 4699"/>
                  <a:gd name="T9" fmla="*/ 154 h 2605"/>
                  <a:gd name="T10" fmla="*/ 876 w 4699"/>
                  <a:gd name="T11" fmla="*/ 208 h 2605"/>
                  <a:gd name="T12" fmla="*/ 886 w 4699"/>
                  <a:gd name="T13" fmla="*/ 237 h 2605"/>
                  <a:gd name="T14" fmla="*/ 893 w 4699"/>
                  <a:gd name="T15" fmla="*/ 267 h 2605"/>
                  <a:gd name="T16" fmla="*/ 895 w 4699"/>
                  <a:gd name="T17" fmla="*/ 298 h 2605"/>
                  <a:gd name="T18" fmla="*/ 893 w 4699"/>
                  <a:gd name="T19" fmla="*/ 330 h 2605"/>
                  <a:gd name="T20" fmla="*/ 886 w 4699"/>
                  <a:gd name="T21" fmla="*/ 360 h 2605"/>
                  <a:gd name="T22" fmla="*/ 876 w 4699"/>
                  <a:gd name="T23" fmla="*/ 389 h 2605"/>
                  <a:gd name="T24" fmla="*/ 843 w 4699"/>
                  <a:gd name="T25" fmla="*/ 443 h 2605"/>
                  <a:gd name="T26" fmla="*/ 795 w 4699"/>
                  <a:gd name="T27" fmla="*/ 490 h 2605"/>
                  <a:gd name="T28" fmla="*/ 735 w 4699"/>
                  <a:gd name="T29" fmla="*/ 530 h 2605"/>
                  <a:gd name="T30" fmla="*/ 664 w 4699"/>
                  <a:gd name="T31" fmla="*/ 562 h 2605"/>
                  <a:gd name="T32" fmla="*/ 540 w 4699"/>
                  <a:gd name="T33" fmla="*/ 591 h 2605"/>
                  <a:gd name="T34" fmla="*/ 355 w 4699"/>
                  <a:gd name="T35" fmla="*/ 591 h 2605"/>
                  <a:gd name="T36" fmla="*/ 231 w 4699"/>
                  <a:gd name="T37" fmla="*/ 562 h 2605"/>
                  <a:gd name="T38" fmla="*/ 160 w 4699"/>
                  <a:gd name="T39" fmla="*/ 530 h 2605"/>
                  <a:gd name="T40" fmla="*/ 100 w 4699"/>
                  <a:gd name="T41" fmla="*/ 490 h 2605"/>
                  <a:gd name="T42" fmla="*/ 53 w 4699"/>
                  <a:gd name="T43" fmla="*/ 443 h 2605"/>
                  <a:gd name="T44" fmla="*/ 19 w 4699"/>
                  <a:gd name="T45" fmla="*/ 389 h 2605"/>
                  <a:gd name="T46" fmla="*/ 9 w 4699"/>
                  <a:gd name="T47" fmla="*/ 360 h 2605"/>
                  <a:gd name="T48" fmla="*/ 2 w 4699"/>
                  <a:gd name="T49" fmla="*/ 330 h 2605"/>
                  <a:gd name="T50" fmla="*/ 0 w 4699"/>
                  <a:gd name="T51" fmla="*/ 298 h 2605"/>
                  <a:gd name="T52" fmla="*/ 2 w 4699"/>
                  <a:gd name="T53" fmla="*/ 267 h 2605"/>
                  <a:gd name="T54" fmla="*/ 9 w 4699"/>
                  <a:gd name="T55" fmla="*/ 237 h 2605"/>
                  <a:gd name="T56" fmla="*/ 19 w 4699"/>
                  <a:gd name="T57" fmla="*/ 208 h 2605"/>
                  <a:gd name="T58" fmla="*/ 53 w 4699"/>
                  <a:gd name="T59" fmla="*/ 154 h 2605"/>
                  <a:gd name="T60" fmla="*/ 100 w 4699"/>
                  <a:gd name="T61" fmla="*/ 107 h 2605"/>
                  <a:gd name="T62" fmla="*/ 160 w 4699"/>
                  <a:gd name="T63" fmla="*/ 67 h 2605"/>
                  <a:gd name="T64" fmla="*/ 231 w 4699"/>
                  <a:gd name="T65" fmla="*/ 35 h 2605"/>
                  <a:gd name="T66" fmla="*/ 355 w 4699"/>
                  <a:gd name="T67" fmla="*/ 6 h 2605"/>
                  <a:gd name="T68" fmla="*/ 0 w 4699"/>
                  <a:gd name="T69" fmla="*/ 0 h 2605"/>
                  <a:gd name="T70" fmla="*/ 896 w 4699"/>
                  <a:gd name="T71" fmla="*/ 598 h 26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699" h="2605">
                    <a:moveTo>
                      <a:pt x="2347" y="0"/>
                    </a:moveTo>
                    <a:lnTo>
                      <a:pt x="2830" y="26"/>
                    </a:lnTo>
                    <a:lnTo>
                      <a:pt x="3276" y="100"/>
                    </a:lnTo>
                    <a:lnTo>
                      <a:pt x="3482" y="153"/>
                    </a:lnTo>
                    <a:lnTo>
                      <a:pt x="3675" y="217"/>
                    </a:lnTo>
                    <a:lnTo>
                      <a:pt x="3855" y="291"/>
                    </a:lnTo>
                    <a:lnTo>
                      <a:pt x="4021" y="374"/>
                    </a:lnTo>
                    <a:lnTo>
                      <a:pt x="4170" y="465"/>
                    </a:lnTo>
                    <a:lnTo>
                      <a:pt x="4304" y="565"/>
                    </a:lnTo>
                    <a:lnTo>
                      <a:pt x="4419" y="672"/>
                    </a:lnTo>
                    <a:lnTo>
                      <a:pt x="4516" y="786"/>
                    </a:lnTo>
                    <a:lnTo>
                      <a:pt x="4593" y="906"/>
                    </a:lnTo>
                    <a:lnTo>
                      <a:pt x="4624" y="969"/>
                    </a:lnTo>
                    <a:lnTo>
                      <a:pt x="4649" y="1032"/>
                    </a:lnTo>
                    <a:lnTo>
                      <a:pt x="4669" y="1098"/>
                    </a:lnTo>
                    <a:lnTo>
                      <a:pt x="4684" y="1164"/>
                    </a:lnTo>
                    <a:lnTo>
                      <a:pt x="4693" y="1231"/>
                    </a:lnTo>
                    <a:lnTo>
                      <a:pt x="4696" y="1300"/>
                    </a:lnTo>
                    <a:lnTo>
                      <a:pt x="4693" y="1369"/>
                    </a:lnTo>
                    <a:lnTo>
                      <a:pt x="4684" y="1436"/>
                    </a:lnTo>
                    <a:lnTo>
                      <a:pt x="4669" y="1502"/>
                    </a:lnTo>
                    <a:lnTo>
                      <a:pt x="4649" y="1568"/>
                    </a:lnTo>
                    <a:lnTo>
                      <a:pt x="4624" y="1631"/>
                    </a:lnTo>
                    <a:lnTo>
                      <a:pt x="4593" y="1694"/>
                    </a:lnTo>
                    <a:lnTo>
                      <a:pt x="4516" y="1814"/>
                    </a:lnTo>
                    <a:lnTo>
                      <a:pt x="4419" y="1929"/>
                    </a:lnTo>
                    <a:lnTo>
                      <a:pt x="4304" y="2036"/>
                    </a:lnTo>
                    <a:lnTo>
                      <a:pt x="4170" y="2135"/>
                    </a:lnTo>
                    <a:lnTo>
                      <a:pt x="4021" y="2227"/>
                    </a:lnTo>
                    <a:lnTo>
                      <a:pt x="3855" y="2310"/>
                    </a:lnTo>
                    <a:lnTo>
                      <a:pt x="3675" y="2384"/>
                    </a:lnTo>
                    <a:lnTo>
                      <a:pt x="3482" y="2448"/>
                    </a:lnTo>
                    <a:lnTo>
                      <a:pt x="3276" y="2502"/>
                    </a:lnTo>
                    <a:lnTo>
                      <a:pt x="2830" y="2576"/>
                    </a:lnTo>
                    <a:lnTo>
                      <a:pt x="2347" y="2601"/>
                    </a:lnTo>
                    <a:lnTo>
                      <a:pt x="1864" y="2576"/>
                    </a:lnTo>
                    <a:lnTo>
                      <a:pt x="1419" y="2502"/>
                    </a:lnTo>
                    <a:lnTo>
                      <a:pt x="1213" y="2448"/>
                    </a:lnTo>
                    <a:lnTo>
                      <a:pt x="1019" y="2384"/>
                    </a:lnTo>
                    <a:lnTo>
                      <a:pt x="840" y="2310"/>
                    </a:lnTo>
                    <a:lnTo>
                      <a:pt x="674" y="2227"/>
                    </a:lnTo>
                    <a:lnTo>
                      <a:pt x="525" y="2135"/>
                    </a:lnTo>
                    <a:lnTo>
                      <a:pt x="391" y="2036"/>
                    </a:lnTo>
                    <a:lnTo>
                      <a:pt x="276" y="1929"/>
                    </a:lnTo>
                    <a:lnTo>
                      <a:pt x="179" y="1814"/>
                    </a:lnTo>
                    <a:lnTo>
                      <a:pt x="102" y="1694"/>
                    </a:lnTo>
                    <a:lnTo>
                      <a:pt x="71" y="1631"/>
                    </a:lnTo>
                    <a:lnTo>
                      <a:pt x="46" y="1568"/>
                    </a:lnTo>
                    <a:lnTo>
                      <a:pt x="26" y="1502"/>
                    </a:lnTo>
                    <a:lnTo>
                      <a:pt x="11" y="1436"/>
                    </a:lnTo>
                    <a:lnTo>
                      <a:pt x="3" y="1369"/>
                    </a:lnTo>
                    <a:lnTo>
                      <a:pt x="0" y="1300"/>
                    </a:lnTo>
                    <a:lnTo>
                      <a:pt x="3" y="1231"/>
                    </a:lnTo>
                    <a:lnTo>
                      <a:pt x="11" y="1164"/>
                    </a:lnTo>
                    <a:lnTo>
                      <a:pt x="26" y="1098"/>
                    </a:lnTo>
                    <a:lnTo>
                      <a:pt x="46" y="1032"/>
                    </a:lnTo>
                    <a:lnTo>
                      <a:pt x="71" y="969"/>
                    </a:lnTo>
                    <a:lnTo>
                      <a:pt x="102" y="906"/>
                    </a:lnTo>
                    <a:lnTo>
                      <a:pt x="179" y="786"/>
                    </a:lnTo>
                    <a:lnTo>
                      <a:pt x="276" y="672"/>
                    </a:lnTo>
                    <a:lnTo>
                      <a:pt x="391" y="565"/>
                    </a:lnTo>
                    <a:lnTo>
                      <a:pt x="525" y="465"/>
                    </a:lnTo>
                    <a:lnTo>
                      <a:pt x="674" y="374"/>
                    </a:lnTo>
                    <a:lnTo>
                      <a:pt x="840" y="291"/>
                    </a:lnTo>
                    <a:lnTo>
                      <a:pt x="1019" y="217"/>
                    </a:lnTo>
                    <a:lnTo>
                      <a:pt x="1213" y="153"/>
                    </a:lnTo>
                    <a:lnTo>
                      <a:pt x="1419" y="100"/>
                    </a:lnTo>
                    <a:lnTo>
                      <a:pt x="1864" y="26"/>
                    </a:lnTo>
                    <a:lnTo>
                      <a:pt x="2347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4698" y="2604"/>
                    </a:moveTo>
                    <a:lnTo>
                      <a:pt x="4698" y="2604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524" name="Freeform 8"/>
              <p:cNvSpPr>
                <a:spLocks noChangeArrowheads="1"/>
              </p:cNvSpPr>
              <p:nvPr/>
            </p:nvSpPr>
            <p:spPr bwMode="auto">
              <a:xfrm>
                <a:off x="1022" y="715"/>
                <a:ext cx="682" cy="452"/>
              </a:xfrm>
              <a:custGeom>
                <a:avLst/>
                <a:gdLst>
                  <a:gd name="T0" fmla="*/ 411 w 3615"/>
                  <a:gd name="T1" fmla="*/ 5 h 2003"/>
                  <a:gd name="T2" fmla="*/ 505 w 3615"/>
                  <a:gd name="T3" fmla="*/ 27 h 2003"/>
                  <a:gd name="T4" fmla="*/ 559 w 3615"/>
                  <a:gd name="T5" fmla="*/ 50 h 2003"/>
                  <a:gd name="T6" fmla="*/ 605 w 3615"/>
                  <a:gd name="T7" fmla="*/ 81 h 2003"/>
                  <a:gd name="T8" fmla="*/ 641 w 3615"/>
                  <a:gd name="T9" fmla="*/ 116 h 2003"/>
                  <a:gd name="T10" fmla="*/ 667 w 3615"/>
                  <a:gd name="T11" fmla="*/ 157 h 2003"/>
                  <a:gd name="T12" fmla="*/ 675 w 3615"/>
                  <a:gd name="T13" fmla="*/ 179 h 2003"/>
                  <a:gd name="T14" fmla="*/ 680 w 3615"/>
                  <a:gd name="T15" fmla="*/ 202 h 2003"/>
                  <a:gd name="T16" fmla="*/ 681 w 3615"/>
                  <a:gd name="T17" fmla="*/ 225 h 2003"/>
                  <a:gd name="T18" fmla="*/ 680 w 3615"/>
                  <a:gd name="T19" fmla="*/ 249 h 2003"/>
                  <a:gd name="T20" fmla="*/ 675 w 3615"/>
                  <a:gd name="T21" fmla="*/ 272 h 2003"/>
                  <a:gd name="T22" fmla="*/ 667 w 3615"/>
                  <a:gd name="T23" fmla="*/ 294 h 2003"/>
                  <a:gd name="T24" fmla="*/ 641 w 3615"/>
                  <a:gd name="T25" fmla="*/ 334 h 2003"/>
                  <a:gd name="T26" fmla="*/ 605 w 3615"/>
                  <a:gd name="T27" fmla="*/ 370 h 2003"/>
                  <a:gd name="T28" fmla="*/ 559 w 3615"/>
                  <a:gd name="T29" fmla="*/ 401 h 2003"/>
                  <a:gd name="T30" fmla="*/ 505 w 3615"/>
                  <a:gd name="T31" fmla="*/ 425 h 2003"/>
                  <a:gd name="T32" fmla="*/ 411 w 3615"/>
                  <a:gd name="T33" fmla="*/ 447 h 2003"/>
                  <a:gd name="T34" fmla="*/ 271 w 3615"/>
                  <a:gd name="T35" fmla="*/ 447 h 2003"/>
                  <a:gd name="T36" fmla="*/ 176 w 3615"/>
                  <a:gd name="T37" fmla="*/ 425 h 2003"/>
                  <a:gd name="T38" fmla="*/ 122 w 3615"/>
                  <a:gd name="T39" fmla="*/ 401 h 2003"/>
                  <a:gd name="T40" fmla="*/ 76 w 3615"/>
                  <a:gd name="T41" fmla="*/ 370 h 2003"/>
                  <a:gd name="T42" fmla="*/ 40 w 3615"/>
                  <a:gd name="T43" fmla="*/ 334 h 2003"/>
                  <a:gd name="T44" fmla="*/ 15 w 3615"/>
                  <a:gd name="T45" fmla="*/ 294 h 2003"/>
                  <a:gd name="T46" fmla="*/ 7 w 3615"/>
                  <a:gd name="T47" fmla="*/ 272 h 2003"/>
                  <a:gd name="T48" fmla="*/ 2 w 3615"/>
                  <a:gd name="T49" fmla="*/ 249 h 2003"/>
                  <a:gd name="T50" fmla="*/ 0 w 3615"/>
                  <a:gd name="T51" fmla="*/ 225 h 2003"/>
                  <a:gd name="T52" fmla="*/ 2 w 3615"/>
                  <a:gd name="T53" fmla="*/ 202 h 2003"/>
                  <a:gd name="T54" fmla="*/ 7 w 3615"/>
                  <a:gd name="T55" fmla="*/ 179 h 2003"/>
                  <a:gd name="T56" fmla="*/ 15 w 3615"/>
                  <a:gd name="T57" fmla="*/ 157 h 2003"/>
                  <a:gd name="T58" fmla="*/ 40 w 3615"/>
                  <a:gd name="T59" fmla="*/ 116 h 2003"/>
                  <a:gd name="T60" fmla="*/ 76 w 3615"/>
                  <a:gd name="T61" fmla="*/ 81 h 2003"/>
                  <a:gd name="T62" fmla="*/ 122 w 3615"/>
                  <a:gd name="T63" fmla="*/ 50 h 2003"/>
                  <a:gd name="T64" fmla="*/ 176 w 3615"/>
                  <a:gd name="T65" fmla="*/ 27 h 2003"/>
                  <a:gd name="T66" fmla="*/ 271 w 3615"/>
                  <a:gd name="T67" fmla="*/ 5 h 2003"/>
                  <a:gd name="T68" fmla="*/ 0 w 3615"/>
                  <a:gd name="T69" fmla="*/ 0 h 2003"/>
                  <a:gd name="T70" fmla="*/ 682 w 3615"/>
                  <a:gd name="T71" fmla="*/ 452 h 200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615" h="2003">
                    <a:moveTo>
                      <a:pt x="1805" y="0"/>
                    </a:moveTo>
                    <a:lnTo>
                      <a:pt x="2177" y="20"/>
                    </a:lnTo>
                    <a:lnTo>
                      <a:pt x="2519" y="76"/>
                    </a:lnTo>
                    <a:lnTo>
                      <a:pt x="2678" y="118"/>
                    </a:lnTo>
                    <a:lnTo>
                      <a:pt x="2827" y="167"/>
                    </a:lnTo>
                    <a:lnTo>
                      <a:pt x="2965" y="223"/>
                    </a:lnTo>
                    <a:lnTo>
                      <a:pt x="3092" y="287"/>
                    </a:lnTo>
                    <a:lnTo>
                      <a:pt x="3208" y="357"/>
                    </a:lnTo>
                    <a:lnTo>
                      <a:pt x="3310" y="434"/>
                    </a:lnTo>
                    <a:lnTo>
                      <a:pt x="3399" y="516"/>
                    </a:lnTo>
                    <a:lnTo>
                      <a:pt x="3473" y="604"/>
                    </a:lnTo>
                    <a:lnTo>
                      <a:pt x="3533" y="696"/>
                    </a:lnTo>
                    <a:lnTo>
                      <a:pt x="3556" y="744"/>
                    </a:lnTo>
                    <a:lnTo>
                      <a:pt x="3576" y="793"/>
                    </a:lnTo>
                    <a:lnTo>
                      <a:pt x="3592" y="843"/>
                    </a:lnTo>
                    <a:lnTo>
                      <a:pt x="3603" y="894"/>
                    </a:lnTo>
                    <a:lnTo>
                      <a:pt x="3609" y="946"/>
                    </a:lnTo>
                    <a:lnTo>
                      <a:pt x="3612" y="999"/>
                    </a:lnTo>
                    <a:lnTo>
                      <a:pt x="3609" y="1052"/>
                    </a:lnTo>
                    <a:lnTo>
                      <a:pt x="3603" y="1104"/>
                    </a:lnTo>
                    <a:lnTo>
                      <a:pt x="3592" y="1155"/>
                    </a:lnTo>
                    <a:lnTo>
                      <a:pt x="3576" y="1205"/>
                    </a:lnTo>
                    <a:lnTo>
                      <a:pt x="3556" y="1254"/>
                    </a:lnTo>
                    <a:lnTo>
                      <a:pt x="3533" y="1302"/>
                    </a:lnTo>
                    <a:lnTo>
                      <a:pt x="3473" y="1394"/>
                    </a:lnTo>
                    <a:lnTo>
                      <a:pt x="3399" y="1482"/>
                    </a:lnTo>
                    <a:lnTo>
                      <a:pt x="3310" y="1565"/>
                    </a:lnTo>
                    <a:lnTo>
                      <a:pt x="3208" y="1641"/>
                    </a:lnTo>
                    <a:lnTo>
                      <a:pt x="3092" y="1712"/>
                    </a:lnTo>
                    <a:lnTo>
                      <a:pt x="2965" y="1776"/>
                    </a:lnTo>
                    <a:lnTo>
                      <a:pt x="2827" y="1832"/>
                    </a:lnTo>
                    <a:lnTo>
                      <a:pt x="2678" y="1882"/>
                    </a:lnTo>
                    <a:lnTo>
                      <a:pt x="2519" y="1923"/>
                    </a:lnTo>
                    <a:lnTo>
                      <a:pt x="2177" y="1980"/>
                    </a:lnTo>
                    <a:lnTo>
                      <a:pt x="1805" y="1999"/>
                    </a:lnTo>
                    <a:lnTo>
                      <a:pt x="1434" y="1980"/>
                    </a:lnTo>
                    <a:lnTo>
                      <a:pt x="1091" y="1923"/>
                    </a:lnTo>
                    <a:lnTo>
                      <a:pt x="933" y="1882"/>
                    </a:lnTo>
                    <a:lnTo>
                      <a:pt x="784" y="1832"/>
                    </a:lnTo>
                    <a:lnTo>
                      <a:pt x="645" y="1776"/>
                    </a:lnTo>
                    <a:lnTo>
                      <a:pt x="518" y="1712"/>
                    </a:lnTo>
                    <a:lnTo>
                      <a:pt x="403" y="1641"/>
                    </a:lnTo>
                    <a:lnTo>
                      <a:pt x="301" y="1565"/>
                    </a:lnTo>
                    <a:lnTo>
                      <a:pt x="212" y="1482"/>
                    </a:lnTo>
                    <a:lnTo>
                      <a:pt x="138" y="1394"/>
                    </a:lnTo>
                    <a:lnTo>
                      <a:pt x="79" y="1302"/>
                    </a:lnTo>
                    <a:lnTo>
                      <a:pt x="55" y="1254"/>
                    </a:lnTo>
                    <a:lnTo>
                      <a:pt x="35" y="1205"/>
                    </a:lnTo>
                    <a:lnTo>
                      <a:pt x="20" y="1155"/>
                    </a:lnTo>
                    <a:lnTo>
                      <a:pt x="9" y="1104"/>
                    </a:lnTo>
                    <a:lnTo>
                      <a:pt x="2" y="1052"/>
                    </a:lnTo>
                    <a:lnTo>
                      <a:pt x="0" y="999"/>
                    </a:lnTo>
                    <a:lnTo>
                      <a:pt x="2" y="946"/>
                    </a:lnTo>
                    <a:lnTo>
                      <a:pt x="9" y="894"/>
                    </a:lnTo>
                    <a:lnTo>
                      <a:pt x="20" y="843"/>
                    </a:lnTo>
                    <a:lnTo>
                      <a:pt x="35" y="793"/>
                    </a:lnTo>
                    <a:lnTo>
                      <a:pt x="55" y="744"/>
                    </a:lnTo>
                    <a:lnTo>
                      <a:pt x="79" y="696"/>
                    </a:lnTo>
                    <a:lnTo>
                      <a:pt x="138" y="604"/>
                    </a:lnTo>
                    <a:lnTo>
                      <a:pt x="212" y="516"/>
                    </a:lnTo>
                    <a:lnTo>
                      <a:pt x="301" y="434"/>
                    </a:lnTo>
                    <a:lnTo>
                      <a:pt x="403" y="357"/>
                    </a:lnTo>
                    <a:lnTo>
                      <a:pt x="518" y="287"/>
                    </a:lnTo>
                    <a:lnTo>
                      <a:pt x="645" y="223"/>
                    </a:lnTo>
                    <a:lnTo>
                      <a:pt x="784" y="167"/>
                    </a:lnTo>
                    <a:lnTo>
                      <a:pt x="933" y="118"/>
                    </a:lnTo>
                    <a:lnTo>
                      <a:pt x="1091" y="76"/>
                    </a:lnTo>
                    <a:lnTo>
                      <a:pt x="1434" y="20"/>
                    </a:lnTo>
                    <a:lnTo>
                      <a:pt x="1805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3614" y="2002"/>
                    </a:moveTo>
                    <a:lnTo>
                      <a:pt x="3614" y="2002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525" name="Freeform 9"/>
              <p:cNvSpPr>
                <a:spLocks noChangeArrowheads="1"/>
              </p:cNvSpPr>
              <p:nvPr/>
            </p:nvSpPr>
            <p:spPr bwMode="auto">
              <a:xfrm>
                <a:off x="1093" y="763"/>
                <a:ext cx="541" cy="357"/>
              </a:xfrm>
              <a:custGeom>
                <a:avLst/>
                <a:gdLst>
                  <a:gd name="T0" fmla="*/ 326 w 2893"/>
                  <a:gd name="T1" fmla="*/ 4 h 1605"/>
                  <a:gd name="T2" fmla="*/ 401 w 2893"/>
                  <a:gd name="T3" fmla="*/ 21 h 1605"/>
                  <a:gd name="T4" fmla="*/ 444 w 2893"/>
                  <a:gd name="T5" fmla="*/ 40 h 1605"/>
                  <a:gd name="T6" fmla="*/ 480 w 2893"/>
                  <a:gd name="T7" fmla="*/ 64 h 1605"/>
                  <a:gd name="T8" fmla="*/ 509 w 2893"/>
                  <a:gd name="T9" fmla="*/ 92 h 1605"/>
                  <a:gd name="T10" fmla="*/ 529 w 2893"/>
                  <a:gd name="T11" fmla="*/ 124 h 1605"/>
                  <a:gd name="T12" fmla="*/ 535 w 2893"/>
                  <a:gd name="T13" fmla="*/ 141 h 1605"/>
                  <a:gd name="T14" fmla="*/ 539 w 2893"/>
                  <a:gd name="T15" fmla="*/ 159 h 1605"/>
                  <a:gd name="T16" fmla="*/ 541 w 2893"/>
                  <a:gd name="T17" fmla="*/ 178 h 1605"/>
                  <a:gd name="T18" fmla="*/ 539 w 2893"/>
                  <a:gd name="T19" fmla="*/ 197 h 1605"/>
                  <a:gd name="T20" fmla="*/ 535 w 2893"/>
                  <a:gd name="T21" fmla="*/ 215 h 1605"/>
                  <a:gd name="T22" fmla="*/ 529 w 2893"/>
                  <a:gd name="T23" fmla="*/ 232 h 1605"/>
                  <a:gd name="T24" fmla="*/ 509 w 2893"/>
                  <a:gd name="T25" fmla="*/ 264 h 1605"/>
                  <a:gd name="T26" fmla="*/ 480 w 2893"/>
                  <a:gd name="T27" fmla="*/ 292 h 1605"/>
                  <a:gd name="T28" fmla="*/ 444 w 2893"/>
                  <a:gd name="T29" fmla="*/ 316 h 1605"/>
                  <a:gd name="T30" fmla="*/ 401 w 2893"/>
                  <a:gd name="T31" fmla="*/ 335 h 1605"/>
                  <a:gd name="T32" fmla="*/ 326 w 2893"/>
                  <a:gd name="T33" fmla="*/ 353 h 1605"/>
                  <a:gd name="T34" fmla="*/ 215 w 2893"/>
                  <a:gd name="T35" fmla="*/ 353 h 1605"/>
                  <a:gd name="T36" fmla="*/ 140 w 2893"/>
                  <a:gd name="T37" fmla="*/ 335 h 1605"/>
                  <a:gd name="T38" fmla="*/ 97 w 2893"/>
                  <a:gd name="T39" fmla="*/ 316 h 1605"/>
                  <a:gd name="T40" fmla="*/ 60 w 2893"/>
                  <a:gd name="T41" fmla="*/ 292 h 1605"/>
                  <a:gd name="T42" fmla="*/ 32 w 2893"/>
                  <a:gd name="T43" fmla="*/ 264 h 1605"/>
                  <a:gd name="T44" fmla="*/ 12 w 2893"/>
                  <a:gd name="T45" fmla="*/ 232 h 1605"/>
                  <a:gd name="T46" fmla="*/ 5 w 2893"/>
                  <a:gd name="T47" fmla="*/ 215 h 1605"/>
                  <a:gd name="T48" fmla="*/ 1 w 2893"/>
                  <a:gd name="T49" fmla="*/ 197 h 1605"/>
                  <a:gd name="T50" fmla="*/ 0 w 2893"/>
                  <a:gd name="T51" fmla="*/ 178 h 1605"/>
                  <a:gd name="T52" fmla="*/ 1 w 2893"/>
                  <a:gd name="T53" fmla="*/ 159 h 1605"/>
                  <a:gd name="T54" fmla="*/ 5 w 2893"/>
                  <a:gd name="T55" fmla="*/ 141 h 1605"/>
                  <a:gd name="T56" fmla="*/ 12 w 2893"/>
                  <a:gd name="T57" fmla="*/ 124 h 1605"/>
                  <a:gd name="T58" fmla="*/ 32 w 2893"/>
                  <a:gd name="T59" fmla="*/ 92 h 1605"/>
                  <a:gd name="T60" fmla="*/ 60 w 2893"/>
                  <a:gd name="T61" fmla="*/ 64 h 1605"/>
                  <a:gd name="T62" fmla="*/ 97 w 2893"/>
                  <a:gd name="T63" fmla="*/ 40 h 1605"/>
                  <a:gd name="T64" fmla="*/ 140 w 2893"/>
                  <a:gd name="T65" fmla="*/ 21 h 1605"/>
                  <a:gd name="T66" fmla="*/ 215 w 2893"/>
                  <a:gd name="T67" fmla="*/ 4 h 1605"/>
                  <a:gd name="T68" fmla="*/ 0 w 2893"/>
                  <a:gd name="T69" fmla="*/ 0 h 1605"/>
                  <a:gd name="T70" fmla="*/ 541 w 2893"/>
                  <a:gd name="T71" fmla="*/ 357 h 16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93" h="1605">
                    <a:moveTo>
                      <a:pt x="1445" y="0"/>
                    </a:moveTo>
                    <a:lnTo>
                      <a:pt x="1743" y="16"/>
                    </a:lnTo>
                    <a:lnTo>
                      <a:pt x="2017" y="62"/>
                    </a:lnTo>
                    <a:lnTo>
                      <a:pt x="2144" y="94"/>
                    </a:lnTo>
                    <a:lnTo>
                      <a:pt x="2263" y="134"/>
                    </a:lnTo>
                    <a:lnTo>
                      <a:pt x="2374" y="179"/>
                    </a:lnTo>
                    <a:lnTo>
                      <a:pt x="2475" y="230"/>
                    </a:lnTo>
                    <a:lnTo>
                      <a:pt x="2567" y="286"/>
                    </a:lnTo>
                    <a:lnTo>
                      <a:pt x="2649" y="348"/>
                    </a:lnTo>
                    <a:lnTo>
                      <a:pt x="2720" y="413"/>
                    </a:lnTo>
                    <a:lnTo>
                      <a:pt x="2780" y="484"/>
                    </a:lnTo>
                    <a:lnTo>
                      <a:pt x="2827" y="558"/>
                    </a:lnTo>
                    <a:lnTo>
                      <a:pt x="2846" y="596"/>
                    </a:lnTo>
                    <a:lnTo>
                      <a:pt x="2862" y="635"/>
                    </a:lnTo>
                    <a:lnTo>
                      <a:pt x="2874" y="675"/>
                    </a:lnTo>
                    <a:lnTo>
                      <a:pt x="2883" y="716"/>
                    </a:lnTo>
                    <a:lnTo>
                      <a:pt x="2889" y="758"/>
                    </a:lnTo>
                    <a:lnTo>
                      <a:pt x="2891" y="800"/>
                    </a:lnTo>
                    <a:lnTo>
                      <a:pt x="2889" y="842"/>
                    </a:lnTo>
                    <a:lnTo>
                      <a:pt x="2883" y="884"/>
                    </a:lnTo>
                    <a:lnTo>
                      <a:pt x="2874" y="925"/>
                    </a:lnTo>
                    <a:lnTo>
                      <a:pt x="2862" y="965"/>
                    </a:lnTo>
                    <a:lnTo>
                      <a:pt x="2846" y="1004"/>
                    </a:lnTo>
                    <a:lnTo>
                      <a:pt x="2827" y="1042"/>
                    </a:lnTo>
                    <a:lnTo>
                      <a:pt x="2780" y="1117"/>
                    </a:lnTo>
                    <a:lnTo>
                      <a:pt x="2720" y="1187"/>
                    </a:lnTo>
                    <a:lnTo>
                      <a:pt x="2649" y="1253"/>
                    </a:lnTo>
                    <a:lnTo>
                      <a:pt x="2567" y="1314"/>
                    </a:lnTo>
                    <a:lnTo>
                      <a:pt x="2475" y="1371"/>
                    </a:lnTo>
                    <a:lnTo>
                      <a:pt x="2374" y="1422"/>
                    </a:lnTo>
                    <a:lnTo>
                      <a:pt x="2263" y="1467"/>
                    </a:lnTo>
                    <a:lnTo>
                      <a:pt x="2144" y="1507"/>
                    </a:lnTo>
                    <a:lnTo>
                      <a:pt x="2017" y="1540"/>
                    </a:lnTo>
                    <a:lnTo>
                      <a:pt x="1743" y="1585"/>
                    </a:lnTo>
                    <a:lnTo>
                      <a:pt x="1445" y="1601"/>
                    </a:lnTo>
                    <a:lnTo>
                      <a:pt x="1148" y="1585"/>
                    </a:lnTo>
                    <a:lnTo>
                      <a:pt x="874" y="1540"/>
                    </a:lnTo>
                    <a:lnTo>
                      <a:pt x="747" y="1507"/>
                    </a:lnTo>
                    <a:lnTo>
                      <a:pt x="628" y="1467"/>
                    </a:lnTo>
                    <a:lnTo>
                      <a:pt x="517" y="1422"/>
                    </a:lnTo>
                    <a:lnTo>
                      <a:pt x="415" y="1371"/>
                    </a:lnTo>
                    <a:lnTo>
                      <a:pt x="323" y="1314"/>
                    </a:lnTo>
                    <a:lnTo>
                      <a:pt x="241" y="1253"/>
                    </a:lnTo>
                    <a:lnTo>
                      <a:pt x="170" y="1187"/>
                    </a:lnTo>
                    <a:lnTo>
                      <a:pt x="111" y="1117"/>
                    </a:lnTo>
                    <a:lnTo>
                      <a:pt x="63" y="1042"/>
                    </a:lnTo>
                    <a:lnTo>
                      <a:pt x="44" y="1004"/>
                    </a:lnTo>
                    <a:lnTo>
                      <a:pt x="28" y="965"/>
                    </a:lnTo>
                    <a:lnTo>
                      <a:pt x="16" y="925"/>
                    </a:lnTo>
                    <a:lnTo>
                      <a:pt x="7" y="884"/>
                    </a:lnTo>
                    <a:lnTo>
                      <a:pt x="2" y="842"/>
                    </a:lnTo>
                    <a:lnTo>
                      <a:pt x="0" y="800"/>
                    </a:lnTo>
                    <a:lnTo>
                      <a:pt x="2" y="758"/>
                    </a:lnTo>
                    <a:lnTo>
                      <a:pt x="7" y="716"/>
                    </a:lnTo>
                    <a:lnTo>
                      <a:pt x="16" y="675"/>
                    </a:lnTo>
                    <a:lnTo>
                      <a:pt x="28" y="635"/>
                    </a:lnTo>
                    <a:lnTo>
                      <a:pt x="44" y="596"/>
                    </a:lnTo>
                    <a:lnTo>
                      <a:pt x="63" y="558"/>
                    </a:lnTo>
                    <a:lnTo>
                      <a:pt x="111" y="484"/>
                    </a:lnTo>
                    <a:lnTo>
                      <a:pt x="170" y="413"/>
                    </a:lnTo>
                    <a:lnTo>
                      <a:pt x="241" y="348"/>
                    </a:lnTo>
                    <a:lnTo>
                      <a:pt x="323" y="286"/>
                    </a:lnTo>
                    <a:lnTo>
                      <a:pt x="415" y="230"/>
                    </a:lnTo>
                    <a:lnTo>
                      <a:pt x="517" y="179"/>
                    </a:lnTo>
                    <a:lnTo>
                      <a:pt x="628" y="134"/>
                    </a:lnTo>
                    <a:lnTo>
                      <a:pt x="747" y="94"/>
                    </a:lnTo>
                    <a:lnTo>
                      <a:pt x="874" y="62"/>
                    </a:lnTo>
                    <a:lnTo>
                      <a:pt x="1148" y="16"/>
                    </a:lnTo>
                    <a:lnTo>
                      <a:pt x="1445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2892" y="1604"/>
                    </a:moveTo>
                    <a:lnTo>
                      <a:pt x="2892" y="1604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</p:grpSp>
        <p:sp>
          <p:nvSpPr>
            <p:cNvPr id="19463" name="Line 55"/>
            <p:cNvSpPr>
              <a:spLocks noChangeShapeType="1"/>
            </p:cNvSpPr>
            <p:nvPr/>
          </p:nvSpPr>
          <p:spPr bwMode="auto">
            <a:xfrm flipV="1">
              <a:off x="986896" y="1669968"/>
              <a:ext cx="267868" cy="28803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33"/>
            </a:p>
          </p:txBody>
        </p:sp>
        <p:sp>
          <p:nvSpPr>
            <p:cNvPr id="19464" name="Line 56"/>
            <p:cNvSpPr>
              <a:spLocks noChangeShapeType="1"/>
            </p:cNvSpPr>
            <p:nvPr/>
          </p:nvSpPr>
          <p:spPr bwMode="auto">
            <a:xfrm flipV="1">
              <a:off x="986895" y="1396340"/>
              <a:ext cx="1441" cy="56165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33"/>
            </a:p>
          </p:txBody>
        </p:sp>
        <p:sp>
          <p:nvSpPr>
            <p:cNvPr id="19465" name="Line 57"/>
            <p:cNvSpPr>
              <a:spLocks noChangeShapeType="1"/>
            </p:cNvSpPr>
            <p:nvPr/>
          </p:nvSpPr>
          <p:spPr bwMode="auto">
            <a:xfrm>
              <a:off x="986896" y="1961450"/>
              <a:ext cx="534297" cy="1441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33"/>
            </a:p>
          </p:txBody>
        </p:sp>
        <p:sp>
          <p:nvSpPr>
            <p:cNvPr id="19467" name="Text Box 59"/>
            <p:cNvSpPr txBox="1">
              <a:spLocks noChangeArrowheads="1"/>
            </p:cNvSpPr>
            <p:nvPr/>
          </p:nvSpPr>
          <p:spPr bwMode="auto">
            <a:xfrm>
              <a:off x="1502470" y="1733335"/>
              <a:ext cx="334115" cy="377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0823" rIns="81646" bIns="40823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eaLnBrk="1">
                <a:buClrTx/>
                <a:buFontTx/>
                <a:buNone/>
              </a:pPr>
              <a:r>
                <a:rPr lang="fr-FR" sz="1633">
                  <a:solidFill>
                    <a:srgbClr val="000000"/>
                  </a:solidFill>
                </a:rPr>
                <a:t>k</a:t>
              </a:r>
              <a:r>
                <a:rPr lang="fr-FR" sz="1633" baseline="-33000">
                  <a:solidFill>
                    <a:srgbClr val="000000"/>
                  </a:solidFill>
                </a:rPr>
                <a:t>1</a:t>
              </a: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8546415" y="1321789"/>
              <a:ext cx="1320619" cy="800725"/>
              <a:chOff x="7862512" y="1735447"/>
              <a:chExt cx="1320619" cy="800725"/>
            </a:xfrm>
          </p:grpSpPr>
          <p:sp>
            <p:nvSpPr>
              <p:cNvPr id="19469" name="Line 61"/>
              <p:cNvSpPr>
                <a:spLocks noChangeShapeType="1"/>
              </p:cNvSpPr>
              <p:nvPr/>
            </p:nvSpPr>
            <p:spPr bwMode="auto">
              <a:xfrm flipV="1">
                <a:off x="8611391" y="2114207"/>
                <a:ext cx="267868" cy="28803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19470" name="Line 62"/>
              <p:cNvSpPr>
                <a:spLocks noChangeShapeType="1"/>
              </p:cNvSpPr>
              <p:nvPr/>
            </p:nvSpPr>
            <p:spPr bwMode="auto">
              <a:xfrm flipV="1">
                <a:off x="8611391" y="1840578"/>
                <a:ext cx="1441" cy="561659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19471" name="Line 63"/>
              <p:cNvSpPr>
                <a:spLocks noChangeShapeType="1"/>
              </p:cNvSpPr>
              <p:nvPr/>
            </p:nvSpPr>
            <p:spPr bwMode="auto">
              <a:xfrm flipH="1">
                <a:off x="8128941" y="2393498"/>
                <a:ext cx="515574" cy="1440"/>
              </a:xfrm>
              <a:prstGeom prst="line">
                <a:avLst/>
              </a:prstGeom>
              <a:noFill/>
              <a:ln w="9360">
                <a:solidFill>
                  <a:srgbClr val="80808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19472" name="Text Box 64"/>
              <p:cNvSpPr txBox="1">
                <a:spLocks noChangeArrowheads="1"/>
              </p:cNvSpPr>
              <p:nvPr/>
            </p:nvSpPr>
            <p:spPr bwMode="auto">
              <a:xfrm>
                <a:off x="8223990" y="1735447"/>
                <a:ext cx="368679" cy="377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46" tIns="40823" rIns="81646" bIns="40823"/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eaLnBrk="1">
                  <a:buClrTx/>
                  <a:buFontTx/>
                  <a:buNone/>
                </a:pPr>
                <a:r>
                  <a:rPr lang="fr-FR" sz="1633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E</a:t>
                </a:r>
                <a:r>
                  <a:rPr lang="fr-FR" sz="1633" baseline="-33000" dirty="0" smtClean="0">
                    <a:solidFill>
                      <a:srgbClr val="000000"/>
                    </a:solidFill>
                  </a:rPr>
                  <a:t>0</a:t>
                </a:r>
                <a:endParaRPr lang="fr-FR" sz="1633" baseline="-33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3" name="Text Box 65"/>
              <p:cNvSpPr txBox="1">
                <a:spLocks noChangeArrowheads="1"/>
              </p:cNvSpPr>
              <p:nvPr/>
            </p:nvSpPr>
            <p:spPr bwMode="auto">
              <a:xfrm>
                <a:off x="8814452" y="1893864"/>
                <a:ext cx="368679" cy="377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46" tIns="40823" rIns="81646" bIns="40823"/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eaLnBrk="1">
                  <a:buClrTx/>
                  <a:buFontTx/>
                  <a:buNone/>
                </a:pPr>
                <a:r>
                  <a:rPr lang="fr-FR" sz="1633" b="1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B</a:t>
                </a:r>
                <a:r>
                  <a:rPr lang="fr-FR" sz="1633" baseline="-33000" dirty="0" smtClean="0">
                    <a:solidFill>
                      <a:srgbClr val="000000"/>
                    </a:solidFill>
                  </a:rPr>
                  <a:t>0</a:t>
                </a:r>
                <a:endParaRPr lang="fr-FR" sz="1633" baseline="-33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74" name="Text Box 66"/>
              <p:cNvSpPr txBox="1">
                <a:spLocks noChangeArrowheads="1"/>
              </p:cNvSpPr>
              <p:nvPr/>
            </p:nvSpPr>
            <p:spPr bwMode="auto">
              <a:xfrm>
                <a:off x="7862512" y="2158852"/>
                <a:ext cx="334115" cy="377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1646" tIns="40823" rIns="81646" bIns="40823"/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eaLnBrk="1">
                  <a:buClrTx/>
                  <a:buFontTx/>
                  <a:buNone/>
                </a:pPr>
                <a:r>
                  <a:rPr lang="fr-FR" sz="1633">
                    <a:solidFill>
                      <a:srgbClr val="000000"/>
                    </a:solidFill>
                  </a:rPr>
                  <a:t>k</a:t>
                </a:r>
                <a:r>
                  <a:rPr lang="fr-FR" sz="1633" baseline="-33000">
                    <a:solidFill>
                      <a:srgbClr val="000000"/>
                    </a:solidFill>
                  </a:rPr>
                  <a:t>2</a:t>
                </a:r>
              </a:p>
            </p:txBody>
          </p:sp>
        </p:grpSp>
        <p:sp>
          <p:nvSpPr>
            <p:cNvPr id="19475" name="Text Box 67"/>
            <p:cNvSpPr txBox="1">
              <a:spLocks noChangeArrowheads="1"/>
            </p:cNvSpPr>
            <p:nvPr/>
          </p:nvSpPr>
          <p:spPr bwMode="auto">
            <a:xfrm>
              <a:off x="6553706" y="1322761"/>
              <a:ext cx="1589833" cy="667403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81646" tIns="40823" rIns="81646" bIns="40823"/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algn="ctr" eaLnBrk="1">
                <a:lnSpc>
                  <a:spcPct val="100000"/>
                </a:lnSpc>
                <a:buClrTx/>
                <a:buFontTx/>
                <a:buNone/>
              </a:pPr>
              <a:r>
                <a:rPr lang="fr-FR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fr-FR" sz="20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ump</a:t>
              </a:r>
              <a:r>
                <a:rPr lang="fr-FR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pulses</a:t>
              </a:r>
              <a:r>
                <a:rPr lang="fr-FR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>
                <a:lnSpc>
                  <a:spcPct val="100000"/>
                </a:lnSpc>
                <a:buClrTx/>
                <a:buFontTx/>
                <a:buNone/>
              </a:pPr>
              <a:r>
                <a:rPr lang="fr-FR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2.5 J</a:t>
              </a:r>
              <a:endParaRPr lang="fr-F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1" name="Groupe 70"/>
            <p:cNvGrpSpPr/>
            <p:nvPr/>
          </p:nvGrpSpPr>
          <p:grpSpPr>
            <a:xfrm rot="21116409">
              <a:off x="1939252" y="2095394"/>
              <a:ext cx="1468684" cy="838578"/>
              <a:chOff x="2615155" y="354080"/>
              <a:chExt cx="1756984" cy="1222690"/>
            </a:xfrm>
          </p:grpSpPr>
          <p:sp>
            <p:nvSpPr>
              <p:cNvPr id="72" name="Freeform 2"/>
              <p:cNvSpPr>
                <a:spLocks noChangeArrowheads="1"/>
              </p:cNvSpPr>
              <p:nvPr/>
            </p:nvSpPr>
            <p:spPr bwMode="auto">
              <a:xfrm rot="420000">
                <a:off x="2615155" y="383554"/>
                <a:ext cx="1756984" cy="1192445"/>
              </a:xfrm>
              <a:custGeom>
                <a:avLst/>
                <a:gdLst>
                  <a:gd name="T0" fmla="*/ 3748 w 6221"/>
                  <a:gd name="T1" fmla="*/ 34 h 3451"/>
                  <a:gd name="T2" fmla="*/ 4610 w 6221"/>
                  <a:gd name="T3" fmla="*/ 203 h 3451"/>
                  <a:gd name="T4" fmla="*/ 5105 w 6221"/>
                  <a:gd name="T5" fmla="*/ 385 h 3451"/>
                  <a:gd name="T6" fmla="*/ 5522 w 6221"/>
                  <a:gd name="T7" fmla="*/ 617 h 3451"/>
                  <a:gd name="T8" fmla="*/ 5851 w 6221"/>
                  <a:gd name="T9" fmla="*/ 891 h 3451"/>
                  <a:gd name="T10" fmla="*/ 6082 w 6221"/>
                  <a:gd name="T11" fmla="*/ 1202 h 3451"/>
                  <a:gd name="T12" fmla="*/ 6156 w 6221"/>
                  <a:gd name="T13" fmla="*/ 1369 h 3451"/>
                  <a:gd name="T14" fmla="*/ 6202 w 6221"/>
                  <a:gd name="T15" fmla="*/ 1543 h 3451"/>
                  <a:gd name="T16" fmla="*/ 6218 w 6221"/>
                  <a:gd name="T17" fmla="*/ 1724 h 3451"/>
                  <a:gd name="T18" fmla="*/ 6202 w 6221"/>
                  <a:gd name="T19" fmla="*/ 1904 h 3451"/>
                  <a:gd name="T20" fmla="*/ 6156 w 6221"/>
                  <a:gd name="T21" fmla="*/ 2078 h 3451"/>
                  <a:gd name="T22" fmla="*/ 6082 w 6221"/>
                  <a:gd name="T23" fmla="*/ 2246 h 3451"/>
                  <a:gd name="T24" fmla="*/ 5851 w 6221"/>
                  <a:gd name="T25" fmla="*/ 2556 h 3451"/>
                  <a:gd name="T26" fmla="*/ 5522 w 6221"/>
                  <a:gd name="T27" fmla="*/ 2830 h 3451"/>
                  <a:gd name="T28" fmla="*/ 5105 w 6221"/>
                  <a:gd name="T29" fmla="*/ 3062 h 3451"/>
                  <a:gd name="T30" fmla="*/ 4610 w 6221"/>
                  <a:gd name="T31" fmla="*/ 3244 h 3451"/>
                  <a:gd name="T32" fmla="*/ 3748 w 6221"/>
                  <a:gd name="T33" fmla="*/ 3413 h 3451"/>
                  <a:gd name="T34" fmla="*/ 2469 w 6221"/>
                  <a:gd name="T35" fmla="*/ 3413 h 3451"/>
                  <a:gd name="T36" fmla="*/ 1606 w 6221"/>
                  <a:gd name="T37" fmla="*/ 3244 h 3451"/>
                  <a:gd name="T38" fmla="*/ 1112 w 6221"/>
                  <a:gd name="T39" fmla="*/ 3062 h 3451"/>
                  <a:gd name="T40" fmla="*/ 695 w 6221"/>
                  <a:gd name="T41" fmla="*/ 2830 h 3451"/>
                  <a:gd name="T42" fmla="*/ 366 w 6221"/>
                  <a:gd name="T43" fmla="*/ 2556 h 3451"/>
                  <a:gd name="T44" fmla="*/ 136 w 6221"/>
                  <a:gd name="T45" fmla="*/ 2246 h 3451"/>
                  <a:gd name="T46" fmla="*/ 61 w 6221"/>
                  <a:gd name="T47" fmla="*/ 2078 h 3451"/>
                  <a:gd name="T48" fmla="*/ 15 w 6221"/>
                  <a:gd name="T49" fmla="*/ 1904 h 3451"/>
                  <a:gd name="T50" fmla="*/ 0 w 6221"/>
                  <a:gd name="T51" fmla="*/ 1724 h 3451"/>
                  <a:gd name="T52" fmla="*/ 15 w 6221"/>
                  <a:gd name="T53" fmla="*/ 1543 h 3451"/>
                  <a:gd name="T54" fmla="*/ 61 w 6221"/>
                  <a:gd name="T55" fmla="*/ 1369 h 3451"/>
                  <a:gd name="T56" fmla="*/ 136 w 6221"/>
                  <a:gd name="T57" fmla="*/ 1202 h 3451"/>
                  <a:gd name="T58" fmla="*/ 366 w 6221"/>
                  <a:gd name="T59" fmla="*/ 891 h 3451"/>
                  <a:gd name="T60" fmla="*/ 695 w 6221"/>
                  <a:gd name="T61" fmla="*/ 617 h 3451"/>
                  <a:gd name="T62" fmla="*/ 1112 w 6221"/>
                  <a:gd name="T63" fmla="*/ 385 h 3451"/>
                  <a:gd name="T64" fmla="*/ 1606 w 6221"/>
                  <a:gd name="T65" fmla="*/ 203 h 3451"/>
                  <a:gd name="T66" fmla="*/ 2469 w 6221"/>
                  <a:gd name="T67" fmla="*/ 34 h 3451"/>
                  <a:gd name="T68" fmla="*/ 0 w 6221"/>
                  <a:gd name="T69" fmla="*/ 0 h 3451"/>
                  <a:gd name="T70" fmla="*/ 6220 w 6221"/>
                  <a:gd name="T71" fmla="*/ 3450 h 3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21" h="3451">
                    <a:moveTo>
                      <a:pt x="3108" y="0"/>
                    </a:moveTo>
                    <a:lnTo>
                      <a:pt x="3748" y="34"/>
                    </a:lnTo>
                    <a:lnTo>
                      <a:pt x="4338" y="132"/>
                    </a:lnTo>
                    <a:lnTo>
                      <a:pt x="4610" y="203"/>
                    </a:lnTo>
                    <a:lnTo>
                      <a:pt x="4867" y="288"/>
                    </a:lnTo>
                    <a:lnTo>
                      <a:pt x="5105" y="385"/>
                    </a:lnTo>
                    <a:lnTo>
                      <a:pt x="5324" y="495"/>
                    </a:lnTo>
                    <a:lnTo>
                      <a:pt x="5522" y="617"/>
                    </a:lnTo>
                    <a:lnTo>
                      <a:pt x="5699" y="749"/>
                    </a:lnTo>
                    <a:lnTo>
                      <a:pt x="5851" y="891"/>
                    </a:lnTo>
                    <a:lnTo>
                      <a:pt x="5980" y="1042"/>
                    </a:lnTo>
                    <a:lnTo>
                      <a:pt x="6082" y="1202"/>
                    </a:lnTo>
                    <a:lnTo>
                      <a:pt x="6123" y="1284"/>
                    </a:lnTo>
                    <a:lnTo>
                      <a:pt x="6156" y="1369"/>
                    </a:lnTo>
                    <a:lnTo>
                      <a:pt x="6183" y="1455"/>
                    </a:lnTo>
                    <a:lnTo>
                      <a:pt x="6202" y="1543"/>
                    </a:lnTo>
                    <a:lnTo>
                      <a:pt x="6214" y="1633"/>
                    </a:lnTo>
                    <a:lnTo>
                      <a:pt x="6218" y="1724"/>
                    </a:lnTo>
                    <a:lnTo>
                      <a:pt x="6214" y="1814"/>
                    </a:lnTo>
                    <a:lnTo>
                      <a:pt x="6202" y="1904"/>
                    </a:lnTo>
                    <a:lnTo>
                      <a:pt x="6183" y="1992"/>
                    </a:lnTo>
                    <a:lnTo>
                      <a:pt x="6156" y="2078"/>
                    </a:lnTo>
                    <a:lnTo>
                      <a:pt x="6123" y="2163"/>
                    </a:lnTo>
                    <a:lnTo>
                      <a:pt x="6082" y="2246"/>
                    </a:lnTo>
                    <a:lnTo>
                      <a:pt x="5980" y="2405"/>
                    </a:lnTo>
                    <a:lnTo>
                      <a:pt x="5851" y="2556"/>
                    </a:lnTo>
                    <a:lnTo>
                      <a:pt x="5699" y="2698"/>
                    </a:lnTo>
                    <a:lnTo>
                      <a:pt x="5522" y="2830"/>
                    </a:lnTo>
                    <a:lnTo>
                      <a:pt x="5324" y="2952"/>
                    </a:lnTo>
                    <a:lnTo>
                      <a:pt x="5105" y="3062"/>
                    </a:lnTo>
                    <a:lnTo>
                      <a:pt x="4867" y="3159"/>
                    </a:lnTo>
                    <a:lnTo>
                      <a:pt x="4610" y="3244"/>
                    </a:lnTo>
                    <a:lnTo>
                      <a:pt x="4338" y="3315"/>
                    </a:lnTo>
                    <a:lnTo>
                      <a:pt x="3748" y="3413"/>
                    </a:lnTo>
                    <a:lnTo>
                      <a:pt x="3108" y="3447"/>
                    </a:lnTo>
                    <a:lnTo>
                      <a:pt x="2469" y="3413"/>
                    </a:lnTo>
                    <a:lnTo>
                      <a:pt x="1879" y="3315"/>
                    </a:lnTo>
                    <a:lnTo>
                      <a:pt x="1606" y="3244"/>
                    </a:lnTo>
                    <a:lnTo>
                      <a:pt x="1350" y="3159"/>
                    </a:lnTo>
                    <a:lnTo>
                      <a:pt x="1112" y="3062"/>
                    </a:lnTo>
                    <a:lnTo>
                      <a:pt x="893" y="2952"/>
                    </a:lnTo>
                    <a:lnTo>
                      <a:pt x="695" y="2830"/>
                    </a:lnTo>
                    <a:lnTo>
                      <a:pt x="518" y="2698"/>
                    </a:lnTo>
                    <a:lnTo>
                      <a:pt x="366" y="2556"/>
                    </a:lnTo>
                    <a:lnTo>
                      <a:pt x="238" y="2405"/>
                    </a:lnTo>
                    <a:lnTo>
                      <a:pt x="136" y="2246"/>
                    </a:lnTo>
                    <a:lnTo>
                      <a:pt x="95" y="2163"/>
                    </a:lnTo>
                    <a:lnTo>
                      <a:pt x="61" y="2078"/>
                    </a:lnTo>
                    <a:lnTo>
                      <a:pt x="34" y="1992"/>
                    </a:lnTo>
                    <a:lnTo>
                      <a:pt x="15" y="1904"/>
                    </a:lnTo>
                    <a:lnTo>
                      <a:pt x="4" y="1814"/>
                    </a:lnTo>
                    <a:lnTo>
                      <a:pt x="0" y="1724"/>
                    </a:lnTo>
                    <a:lnTo>
                      <a:pt x="4" y="1633"/>
                    </a:lnTo>
                    <a:lnTo>
                      <a:pt x="15" y="1543"/>
                    </a:lnTo>
                    <a:lnTo>
                      <a:pt x="34" y="1455"/>
                    </a:lnTo>
                    <a:lnTo>
                      <a:pt x="61" y="1369"/>
                    </a:lnTo>
                    <a:lnTo>
                      <a:pt x="95" y="1284"/>
                    </a:lnTo>
                    <a:lnTo>
                      <a:pt x="136" y="1202"/>
                    </a:lnTo>
                    <a:lnTo>
                      <a:pt x="238" y="1042"/>
                    </a:lnTo>
                    <a:lnTo>
                      <a:pt x="366" y="891"/>
                    </a:lnTo>
                    <a:lnTo>
                      <a:pt x="518" y="749"/>
                    </a:lnTo>
                    <a:lnTo>
                      <a:pt x="695" y="617"/>
                    </a:lnTo>
                    <a:lnTo>
                      <a:pt x="893" y="495"/>
                    </a:lnTo>
                    <a:lnTo>
                      <a:pt x="1112" y="385"/>
                    </a:lnTo>
                    <a:lnTo>
                      <a:pt x="1350" y="288"/>
                    </a:lnTo>
                    <a:lnTo>
                      <a:pt x="1606" y="203"/>
                    </a:lnTo>
                    <a:lnTo>
                      <a:pt x="1879" y="132"/>
                    </a:lnTo>
                    <a:lnTo>
                      <a:pt x="2469" y="34"/>
                    </a:lnTo>
                    <a:lnTo>
                      <a:pt x="310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6220" y="3450"/>
                    </a:moveTo>
                    <a:lnTo>
                      <a:pt x="6220" y="3450"/>
                    </a:lnTo>
                    <a:close/>
                  </a:path>
                </a:pathLst>
              </a:custGeom>
              <a:solidFill>
                <a:srgbClr val="999999">
                  <a:alpha val="9999"/>
                </a:srgbClr>
              </a:solidFill>
              <a:ln w="9360" cap="flat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73" name="Line 18"/>
              <p:cNvSpPr>
                <a:spLocks noChangeShapeType="1"/>
              </p:cNvSpPr>
              <p:nvPr/>
            </p:nvSpPr>
            <p:spPr bwMode="auto">
              <a:xfrm flipH="1">
                <a:off x="3395717" y="382883"/>
                <a:ext cx="161297" cy="1169403"/>
              </a:xfrm>
              <a:prstGeom prst="line">
                <a:avLst/>
              </a:pr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74" name="Line 19"/>
              <p:cNvSpPr>
                <a:spLocks noChangeShapeType="1"/>
              </p:cNvSpPr>
              <p:nvPr/>
            </p:nvSpPr>
            <p:spPr bwMode="auto">
              <a:xfrm flipH="1">
                <a:off x="3571415" y="423208"/>
                <a:ext cx="161297" cy="1153562"/>
              </a:xfrm>
              <a:prstGeom prst="line">
                <a:avLst/>
              </a:pr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75" name="Line 20"/>
              <p:cNvSpPr>
                <a:spLocks noChangeShapeType="1"/>
              </p:cNvSpPr>
              <p:nvPr/>
            </p:nvSpPr>
            <p:spPr bwMode="auto">
              <a:xfrm flipH="1">
                <a:off x="3762956" y="489455"/>
                <a:ext cx="145455" cy="1071472"/>
              </a:xfrm>
              <a:prstGeom prst="line">
                <a:avLst/>
              </a:pr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76" name="Line 21"/>
              <p:cNvSpPr>
                <a:spLocks noChangeShapeType="1"/>
              </p:cNvSpPr>
              <p:nvPr/>
            </p:nvSpPr>
            <p:spPr bwMode="auto">
              <a:xfrm flipH="1">
                <a:off x="3202737" y="354080"/>
                <a:ext cx="161297" cy="1153562"/>
              </a:xfrm>
              <a:prstGeom prst="line">
                <a:avLst/>
              </a:pr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77" name="Line 22"/>
              <p:cNvSpPr>
                <a:spLocks noChangeShapeType="1"/>
              </p:cNvSpPr>
              <p:nvPr/>
            </p:nvSpPr>
            <p:spPr bwMode="auto">
              <a:xfrm flipH="1">
                <a:off x="3027038" y="384325"/>
                <a:ext cx="145456" cy="1057071"/>
              </a:xfrm>
              <a:prstGeom prst="line">
                <a:avLst/>
              </a:pr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78" name="Line 23"/>
              <p:cNvSpPr>
                <a:spLocks noChangeShapeType="1"/>
              </p:cNvSpPr>
              <p:nvPr/>
            </p:nvSpPr>
            <p:spPr bwMode="auto">
              <a:xfrm flipH="1">
                <a:off x="3954495" y="575864"/>
                <a:ext cx="120973" cy="953380"/>
              </a:xfrm>
              <a:prstGeom prst="line">
                <a:avLst/>
              </a:pr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79" name="Line 24"/>
              <p:cNvSpPr>
                <a:spLocks noChangeShapeType="1"/>
              </p:cNvSpPr>
              <p:nvPr/>
            </p:nvSpPr>
            <p:spPr bwMode="auto">
              <a:xfrm flipH="1">
                <a:off x="4138835" y="712678"/>
                <a:ext cx="93610" cy="720076"/>
              </a:xfrm>
              <a:prstGeom prst="line">
                <a:avLst/>
              </a:pr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80" name="Line 25"/>
              <p:cNvSpPr>
                <a:spLocks noChangeShapeType="1"/>
              </p:cNvSpPr>
              <p:nvPr/>
            </p:nvSpPr>
            <p:spPr bwMode="auto">
              <a:xfrm flipH="1">
                <a:off x="2717407" y="519699"/>
                <a:ext cx="93609" cy="676871"/>
              </a:xfrm>
              <a:prstGeom prst="line">
                <a:avLst/>
              </a:pr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  <p:sp>
            <p:nvSpPr>
              <p:cNvPr id="81" name="Line 26"/>
              <p:cNvSpPr>
                <a:spLocks noChangeShapeType="1"/>
              </p:cNvSpPr>
              <p:nvPr/>
            </p:nvSpPr>
            <p:spPr bwMode="auto">
              <a:xfrm flipH="1">
                <a:off x="2867182" y="426088"/>
                <a:ext cx="119532" cy="905856"/>
              </a:xfrm>
              <a:prstGeom prst="line">
                <a:avLst/>
              </a:pr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633"/>
              </a:p>
            </p:txBody>
          </p:sp>
        </p:grpSp>
        <p:grpSp>
          <p:nvGrpSpPr>
            <p:cNvPr id="108" name="Group 10"/>
            <p:cNvGrpSpPr>
              <a:grpSpLocks/>
            </p:cNvGrpSpPr>
            <p:nvPr/>
          </p:nvGrpSpPr>
          <p:grpSpPr bwMode="auto">
            <a:xfrm>
              <a:off x="1932474" y="2105858"/>
              <a:ext cx="1483743" cy="828793"/>
              <a:chOff x="4533" y="556"/>
              <a:chExt cx="1193" cy="801"/>
            </a:xfrm>
          </p:grpSpPr>
          <p:sp>
            <p:nvSpPr>
              <p:cNvPr id="109" name="Freeform 11"/>
              <p:cNvSpPr>
                <a:spLocks noChangeArrowheads="1"/>
              </p:cNvSpPr>
              <p:nvPr/>
            </p:nvSpPr>
            <p:spPr bwMode="auto">
              <a:xfrm>
                <a:off x="4533" y="556"/>
                <a:ext cx="1193" cy="801"/>
              </a:xfrm>
              <a:custGeom>
                <a:avLst/>
                <a:gdLst>
                  <a:gd name="T0" fmla="*/ 719 w 6222"/>
                  <a:gd name="T1" fmla="*/ 8 h 3451"/>
                  <a:gd name="T2" fmla="*/ 884 w 6222"/>
                  <a:gd name="T3" fmla="*/ 47 h 3451"/>
                  <a:gd name="T4" fmla="*/ 979 w 6222"/>
                  <a:gd name="T5" fmla="*/ 89 h 3451"/>
                  <a:gd name="T6" fmla="*/ 1059 w 6222"/>
                  <a:gd name="T7" fmla="*/ 143 h 3451"/>
                  <a:gd name="T8" fmla="*/ 1122 w 6222"/>
                  <a:gd name="T9" fmla="*/ 207 h 3451"/>
                  <a:gd name="T10" fmla="*/ 1166 w 6222"/>
                  <a:gd name="T11" fmla="*/ 279 h 3451"/>
                  <a:gd name="T12" fmla="*/ 1181 w 6222"/>
                  <a:gd name="T13" fmla="*/ 318 h 3451"/>
                  <a:gd name="T14" fmla="*/ 1189 w 6222"/>
                  <a:gd name="T15" fmla="*/ 358 h 3451"/>
                  <a:gd name="T16" fmla="*/ 1192 w 6222"/>
                  <a:gd name="T17" fmla="*/ 400 h 3451"/>
                  <a:gd name="T18" fmla="*/ 1189 w 6222"/>
                  <a:gd name="T19" fmla="*/ 442 h 3451"/>
                  <a:gd name="T20" fmla="*/ 1181 w 6222"/>
                  <a:gd name="T21" fmla="*/ 482 h 3451"/>
                  <a:gd name="T22" fmla="*/ 1166 w 6222"/>
                  <a:gd name="T23" fmla="*/ 521 h 3451"/>
                  <a:gd name="T24" fmla="*/ 1122 w 6222"/>
                  <a:gd name="T25" fmla="*/ 593 h 3451"/>
                  <a:gd name="T26" fmla="*/ 1059 w 6222"/>
                  <a:gd name="T27" fmla="*/ 657 h 3451"/>
                  <a:gd name="T28" fmla="*/ 979 w 6222"/>
                  <a:gd name="T29" fmla="*/ 711 h 3451"/>
                  <a:gd name="T30" fmla="*/ 884 w 6222"/>
                  <a:gd name="T31" fmla="*/ 753 h 3451"/>
                  <a:gd name="T32" fmla="*/ 719 w 6222"/>
                  <a:gd name="T33" fmla="*/ 792 h 3451"/>
                  <a:gd name="T34" fmla="*/ 473 w 6222"/>
                  <a:gd name="T35" fmla="*/ 792 h 3451"/>
                  <a:gd name="T36" fmla="*/ 308 w 6222"/>
                  <a:gd name="T37" fmla="*/ 753 h 3451"/>
                  <a:gd name="T38" fmla="*/ 213 w 6222"/>
                  <a:gd name="T39" fmla="*/ 711 h 3451"/>
                  <a:gd name="T40" fmla="*/ 133 w 6222"/>
                  <a:gd name="T41" fmla="*/ 657 h 3451"/>
                  <a:gd name="T42" fmla="*/ 70 w 6222"/>
                  <a:gd name="T43" fmla="*/ 593 h 3451"/>
                  <a:gd name="T44" fmla="*/ 26 w 6222"/>
                  <a:gd name="T45" fmla="*/ 521 h 3451"/>
                  <a:gd name="T46" fmla="*/ 12 w 6222"/>
                  <a:gd name="T47" fmla="*/ 482 h 3451"/>
                  <a:gd name="T48" fmla="*/ 3 w 6222"/>
                  <a:gd name="T49" fmla="*/ 442 h 3451"/>
                  <a:gd name="T50" fmla="*/ 0 w 6222"/>
                  <a:gd name="T51" fmla="*/ 400 h 3451"/>
                  <a:gd name="T52" fmla="*/ 3 w 6222"/>
                  <a:gd name="T53" fmla="*/ 358 h 3451"/>
                  <a:gd name="T54" fmla="*/ 12 w 6222"/>
                  <a:gd name="T55" fmla="*/ 318 h 3451"/>
                  <a:gd name="T56" fmla="*/ 26 w 6222"/>
                  <a:gd name="T57" fmla="*/ 279 h 3451"/>
                  <a:gd name="T58" fmla="*/ 70 w 6222"/>
                  <a:gd name="T59" fmla="*/ 207 h 3451"/>
                  <a:gd name="T60" fmla="*/ 133 w 6222"/>
                  <a:gd name="T61" fmla="*/ 143 h 3451"/>
                  <a:gd name="T62" fmla="*/ 213 w 6222"/>
                  <a:gd name="T63" fmla="*/ 89 h 3451"/>
                  <a:gd name="T64" fmla="*/ 308 w 6222"/>
                  <a:gd name="T65" fmla="*/ 47 h 3451"/>
                  <a:gd name="T66" fmla="*/ 473 w 6222"/>
                  <a:gd name="T67" fmla="*/ 8 h 3451"/>
                  <a:gd name="T68" fmla="*/ 0 w 6222"/>
                  <a:gd name="T69" fmla="*/ 0 h 3451"/>
                  <a:gd name="T70" fmla="*/ 1193 w 6222"/>
                  <a:gd name="T71" fmla="*/ 801 h 345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222" h="3451">
                    <a:moveTo>
                      <a:pt x="3109" y="0"/>
                    </a:moveTo>
                    <a:lnTo>
                      <a:pt x="3749" y="34"/>
                    </a:lnTo>
                    <a:lnTo>
                      <a:pt x="4338" y="132"/>
                    </a:lnTo>
                    <a:lnTo>
                      <a:pt x="4611" y="203"/>
                    </a:lnTo>
                    <a:lnTo>
                      <a:pt x="4867" y="288"/>
                    </a:lnTo>
                    <a:lnTo>
                      <a:pt x="5106" y="385"/>
                    </a:lnTo>
                    <a:lnTo>
                      <a:pt x="5325" y="495"/>
                    </a:lnTo>
                    <a:lnTo>
                      <a:pt x="5523" y="617"/>
                    </a:lnTo>
                    <a:lnTo>
                      <a:pt x="5699" y="749"/>
                    </a:lnTo>
                    <a:lnTo>
                      <a:pt x="5852" y="891"/>
                    </a:lnTo>
                    <a:lnTo>
                      <a:pt x="5980" y="1042"/>
                    </a:lnTo>
                    <a:lnTo>
                      <a:pt x="6083" y="1202"/>
                    </a:lnTo>
                    <a:lnTo>
                      <a:pt x="6123" y="1284"/>
                    </a:lnTo>
                    <a:lnTo>
                      <a:pt x="6157" y="1369"/>
                    </a:lnTo>
                    <a:lnTo>
                      <a:pt x="6184" y="1455"/>
                    </a:lnTo>
                    <a:lnTo>
                      <a:pt x="6203" y="1543"/>
                    </a:lnTo>
                    <a:lnTo>
                      <a:pt x="6215" y="1633"/>
                    </a:lnTo>
                    <a:lnTo>
                      <a:pt x="6219" y="1724"/>
                    </a:lnTo>
                    <a:lnTo>
                      <a:pt x="6215" y="1814"/>
                    </a:lnTo>
                    <a:lnTo>
                      <a:pt x="6203" y="1904"/>
                    </a:lnTo>
                    <a:lnTo>
                      <a:pt x="6184" y="1992"/>
                    </a:lnTo>
                    <a:lnTo>
                      <a:pt x="6157" y="2078"/>
                    </a:lnTo>
                    <a:lnTo>
                      <a:pt x="6123" y="2163"/>
                    </a:lnTo>
                    <a:lnTo>
                      <a:pt x="6083" y="2246"/>
                    </a:lnTo>
                    <a:lnTo>
                      <a:pt x="5980" y="2405"/>
                    </a:lnTo>
                    <a:lnTo>
                      <a:pt x="5852" y="2556"/>
                    </a:lnTo>
                    <a:lnTo>
                      <a:pt x="5699" y="2698"/>
                    </a:lnTo>
                    <a:lnTo>
                      <a:pt x="5523" y="2830"/>
                    </a:lnTo>
                    <a:lnTo>
                      <a:pt x="5325" y="2952"/>
                    </a:lnTo>
                    <a:lnTo>
                      <a:pt x="5106" y="3062"/>
                    </a:lnTo>
                    <a:lnTo>
                      <a:pt x="4867" y="3159"/>
                    </a:lnTo>
                    <a:lnTo>
                      <a:pt x="4611" y="3244"/>
                    </a:lnTo>
                    <a:lnTo>
                      <a:pt x="4338" y="3315"/>
                    </a:lnTo>
                    <a:lnTo>
                      <a:pt x="3749" y="3413"/>
                    </a:lnTo>
                    <a:lnTo>
                      <a:pt x="3109" y="3447"/>
                    </a:lnTo>
                    <a:lnTo>
                      <a:pt x="2469" y="3413"/>
                    </a:lnTo>
                    <a:lnTo>
                      <a:pt x="1880" y="3315"/>
                    </a:lnTo>
                    <a:lnTo>
                      <a:pt x="1607" y="3244"/>
                    </a:lnTo>
                    <a:lnTo>
                      <a:pt x="1351" y="3159"/>
                    </a:lnTo>
                    <a:lnTo>
                      <a:pt x="1113" y="3062"/>
                    </a:lnTo>
                    <a:lnTo>
                      <a:pt x="894" y="2952"/>
                    </a:lnTo>
                    <a:lnTo>
                      <a:pt x="696" y="2830"/>
                    </a:lnTo>
                    <a:lnTo>
                      <a:pt x="519" y="2698"/>
                    </a:lnTo>
                    <a:lnTo>
                      <a:pt x="366" y="2556"/>
                    </a:lnTo>
                    <a:lnTo>
                      <a:pt x="238" y="2405"/>
                    </a:lnTo>
                    <a:lnTo>
                      <a:pt x="136" y="2246"/>
                    </a:lnTo>
                    <a:lnTo>
                      <a:pt x="96" y="2163"/>
                    </a:lnTo>
                    <a:lnTo>
                      <a:pt x="62" y="2078"/>
                    </a:lnTo>
                    <a:lnTo>
                      <a:pt x="35" y="1992"/>
                    </a:lnTo>
                    <a:lnTo>
                      <a:pt x="16" y="1904"/>
                    </a:lnTo>
                    <a:lnTo>
                      <a:pt x="4" y="1814"/>
                    </a:lnTo>
                    <a:lnTo>
                      <a:pt x="0" y="1724"/>
                    </a:lnTo>
                    <a:lnTo>
                      <a:pt x="4" y="1633"/>
                    </a:lnTo>
                    <a:lnTo>
                      <a:pt x="16" y="1543"/>
                    </a:lnTo>
                    <a:lnTo>
                      <a:pt x="35" y="1455"/>
                    </a:lnTo>
                    <a:lnTo>
                      <a:pt x="62" y="1369"/>
                    </a:lnTo>
                    <a:lnTo>
                      <a:pt x="96" y="1284"/>
                    </a:lnTo>
                    <a:lnTo>
                      <a:pt x="136" y="1202"/>
                    </a:lnTo>
                    <a:lnTo>
                      <a:pt x="238" y="1042"/>
                    </a:lnTo>
                    <a:lnTo>
                      <a:pt x="366" y="891"/>
                    </a:lnTo>
                    <a:lnTo>
                      <a:pt x="519" y="749"/>
                    </a:lnTo>
                    <a:lnTo>
                      <a:pt x="696" y="617"/>
                    </a:lnTo>
                    <a:lnTo>
                      <a:pt x="894" y="495"/>
                    </a:lnTo>
                    <a:lnTo>
                      <a:pt x="1113" y="385"/>
                    </a:lnTo>
                    <a:lnTo>
                      <a:pt x="1351" y="288"/>
                    </a:lnTo>
                    <a:lnTo>
                      <a:pt x="1607" y="203"/>
                    </a:lnTo>
                    <a:lnTo>
                      <a:pt x="1880" y="132"/>
                    </a:lnTo>
                    <a:lnTo>
                      <a:pt x="2469" y="34"/>
                    </a:lnTo>
                    <a:lnTo>
                      <a:pt x="3109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6221" y="3450"/>
                    </a:moveTo>
                    <a:lnTo>
                      <a:pt x="6221" y="3450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10" name="Freeform 12"/>
              <p:cNvSpPr>
                <a:spLocks noChangeArrowheads="1"/>
              </p:cNvSpPr>
              <p:nvPr/>
            </p:nvSpPr>
            <p:spPr bwMode="auto">
              <a:xfrm>
                <a:off x="4612" y="610"/>
                <a:ext cx="1037" cy="693"/>
              </a:xfrm>
              <a:custGeom>
                <a:avLst/>
                <a:gdLst>
                  <a:gd name="T0" fmla="*/ 625 w 5422"/>
                  <a:gd name="T1" fmla="*/ 7 h 3004"/>
                  <a:gd name="T2" fmla="*/ 769 w 5422"/>
                  <a:gd name="T3" fmla="*/ 41 h 3004"/>
                  <a:gd name="T4" fmla="*/ 851 w 5422"/>
                  <a:gd name="T5" fmla="*/ 78 h 3004"/>
                  <a:gd name="T6" fmla="*/ 921 w 5422"/>
                  <a:gd name="T7" fmla="*/ 124 h 3004"/>
                  <a:gd name="T8" fmla="*/ 976 w 5422"/>
                  <a:gd name="T9" fmla="*/ 179 h 3004"/>
                  <a:gd name="T10" fmla="*/ 1014 w 5422"/>
                  <a:gd name="T11" fmla="*/ 241 h 3004"/>
                  <a:gd name="T12" fmla="*/ 1026 w 5422"/>
                  <a:gd name="T13" fmla="*/ 275 h 3004"/>
                  <a:gd name="T14" fmla="*/ 1034 w 5422"/>
                  <a:gd name="T15" fmla="*/ 310 h 3004"/>
                  <a:gd name="T16" fmla="*/ 1037 w 5422"/>
                  <a:gd name="T17" fmla="*/ 346 h 3004"/>
                  <a:gd name="T18" fmla="*/ 1034 w 5422"/>
                  <a:gd name="T19" fmla="*/ 382 h 3004"/>
                  <a:gd name="T20" fmla="*/ 1026 w 5422"/>
                  <a:gd name="T21" fmla="*/ 417 h 3004"/>
                  <a:gd name="T22" fmla="*/ 1014 w 5422"/>
                  <a:gd name="T23" fmla="*/ 451 h 3004"/>
                  <a:gd name="T24" fmla="*/ 976 w 5422"/>
                  <a:gd name="T25" fmla="*/ 513 h 3004"/>
                  <a:gd name="T26" fmla="*/ 921 w 5422"/>
                  <a:gd name="T27" fmla="*/ 568 h 3004"/>
                  <a:gd name="T28" fmla="*/ 851 w 5422"/>
                  <a:gd name="T29" fmla="*/ 615 h 3004"/>
                  <a:gd name="T30" fmla="*/ 769 w 5422"/>
                  <a:gd name="T31" fmla="*/ 651 h 3004"/>
                  <a:gd name="T32" fmla="*/ 625 w 5422"/>
                  <a:gd name="T33" fmla="*/ 686 h 3004"/>
                  <a:gd name="T34" fmla="*/ 412 w 5422"/>
                  <a:gd name="T35" fmla="*/ 686 h 3004"/>
                  <a:gd name="T36" fmla="*/ 268 w 5422"/>
                  <a:gd name="T37" fmla="*/ 651 h 3004"/>
                  <a:gd name="T38" fmla="*/ 186 w 5422"/>
                  <a:gd name="T39" fmla="*/ 615 h 3004"/>
                  <a:gd name="T40" fmla="*/ 116 w 5422"/>
                  <a:gd name="T41" fmla="*/ 568 h 3004"/>
                  <a:gd name="T42" fmla="*/ 61 w 5422"/>
                  <a:gd name="T43" fmla="*/ 513 h 3004"/>
                  <a:gd name="T44" fmla="*/ 23 w 5422"/>
                  <a:gd name="T45" fmla="*/ 451 h 3004"/>
                  <a:gd name="T46" fmla="*/ 10 w 5422"/>
                  <a:gd name="T47" fmla="*/ 417 h 3004"/>
                  <a:gd name="T48" fmla="*/ 3 w 5422"/>
                  <a:gd name="T49" fmla="*/ 382 h 3004"/>
                  <a:gd name="T50" fmla="*/ 0 w 5422"/>
                  <a:gd name="T51" fmla="*/ 346 h 3004"/>
                  <a:gd name="T52" fmla="*/ 3 w 5422"/>
                  <a:gd name="T53" fmla="*/ 310 h 3004"/>
                  <a:gd name="T54" fmla="*/ 10 w 5422"/>
                  <a:gd name="T55" fmla="*/ 275 h 3004"/>
                  <a:gd name="T56" fmla="*/ 23 w 5422"/>
                  <a:gd name="T57" fmla="*/ 241 h 3004"/>
                  <a:gd name="T58" fmla="*/ 61 w 5422"/>
                  <a:gd name="T59" fmla="*/ 179 h 3004"/>
                  <a:gd name="T60" fmla="*/ 116 w 5422"/>
                  <a:gd name="T61" fmla="*/ 124 h 3004"/>
                  <a:gd name="T62" fmla="*/ 186 w 5422"/>
                  <a:gd name="T63" fmla="*/ 78 h 3004"/>
                  <a:gd name="T64" fmla="*/ 268 w 5422"/>
                  <a:gd name="T65" fmla="*/ 41 h 3004"/>
                  <a:gd name="T66" fmla="*/ 412 w 5422"/>
                  <a:gd name="T67" fmla="*/ 7 h 3004"/>
                  <a:gd name="T68" fmla="*/ 0 w 5422"/>
                  <a:gd name="T69" fmla="*/ 0 h 3004"/>
                  <a:gd name="T70" fmla="*/ 1037 w 5422"/>
                  <a:gd name="T71" fmla="*/ 693 h 300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422" h="3004">
                    <a:moveTo>
                      <a:pt x="2710" y="0"/>
                    </a:moveTo>
                    <a:lnTo>
                      <a:pt x="3268" y="29"/>
                    </a:lnTo>
                    <a:lnTo>
                      <a:pt x="3782" y="115"/>
                    </a:lnTo>
                    <a:lnTo>
                      <a:pt x="4020" y="177"/>
                    </a:lnTo>
                    <a:lnTo>
                      <a:pt x="4243" y="250"/>
                    </a:lnTo>
                    <a:lnTo>
                      <a:pt x="4450" y="336"/>
                    </a:lnTo>
                    <a:lnTo>
                      <a:pt x="4641" y="431"/>
                    </a:lnTo>
                    <a:lnTo>
                      <a:pt x="4814" y="537"/>
                    </a:lnTo>
                    <a:lnTo>
                      <a:pt x="4968" y="652"/>
                    </a:lnTo>
                    <a:lnTo>
                      <a:pt x="5101" y="776"/>
                    </a:lnTo>
                    <a:lnTo>
                      <a:pt x="5213" y="907"/>
                    </a:lnTo>
                    <a:lnTo>
                      <a:pt x="5302" y="1046"/>
                    </a:lnTo>
                    <a:lnTo>
                      <a:pt x="5337" y="1118"/>
                    </a:lnTo>
                    <a:lnTo>
                      <a:pt x="5367" y="1192"/>
                    </a:lnTo>
                    <a:lnTo>
                      <a:pt x="5390" y="1267"/>
                    </a:lnTo>
                    <a:lnTo>
                      <a:pt x="5406" y="1343"/>
                    </a:lnTo>
                    <a:lnTo>
                      <a:pt x="5417" y="1421"/>
                    </a:lnTo>
                    <a:lnTo>
                      <a:pt x="5420" y="1500"/>
                    </a:lnTo>
                    <a:lnTo>
                      <a:pt x="5417" y="1580"/>
                    </a:lnTo>
                    <a:lnTo>
                      <a:pt x="5406" y="1657"/>
                    </a:lnTo>
                    <a:lnTo>
                      <a:pt x="5390" y="1734"/>
                    </a:lnTo>
                    <a:lnTo>
                      <a:pt x="5367" y="1809"/>
                    </a:lnTo>
                    <a:lnTo>
                      <a:pt x="5337" y="1883"/>
                    </a:lnTo>
                    <a:lnTo>
                      <a:pt x="5302" y="1955"/>
                    </a:lnTo>
                    <a:lnTo>
                      <a:pt x="5213" y="2094"/>
                    </a:lnTo>
                    <a:lnTo>
                      <a:pt x="5101" y="2225"/>
                    </a:lnTo>
                    <a:lnTo>
                      <a:pt x="4968" y="2349"/>
                    </a:lnTo>
                    <a:lnTo>
                      <a:pt x="4814" y="2464"/>
                    </a:lnTo>
                    <a:lnTo>
                      <a:pt x="4641" y="2570"/>
                    </a:lnTo>
                    <a:lnTo>
                      <a:pt x="4450" y="2665"/>
                    </a:lnTo>
                    <a:lnTo>
                      <a:pt x="4243" y="2750"/>
                    </a:lnTo>
                    <a:lnTo>
                      <a:pt x="4020" y="2824"/>
                    </a:lnTo>
                    <a:lnTo>
                      <a:pt x="3782" y="2886"/>
                    </a:lnTo>
                    <a:lnTo>
                      <a:pt x="3268" y="2972"/>
                    </a:lnTo>
                    <a:lnTo>
                      <a:pt x="2710" y="3001"/>
                    </a:lnTo>
                    <a:lnTo>
                      <a:pt x="2152" y="2972"/>
                    </a:lnTo>
                    <a:lnTo>
                      <a:pt x="1638" y="2886"/>
                    </a:lnTo>
                    <a:lnTo>
                      <a:pt x="1401" y="2824"/>
                    </a:lnTo>
                    <a:lnTo>
                      <a:pt x="1177" y="2750"/>
                    </a:lnTo>
                    <a:lnTo>
                      <a:pt x="970" y="2665"/>
                    </a:lnTo>
                    <a:lnTo>
                      <a:pt x="779" y="2570"/>
                    </a:lnTo>
                    <a:lnTo>
                      <a:pt x="606" y="2464"/>
                    </a:lnTo>
                    <a:lnTo>
                      <a:pt x="452" y="2349"/>
                    </a:lnTo>
                    <a:lnTo>
                      <a:pt x="319" y="2225"/>
                    </a:lnTo>
                    <a:lnTo>
                      <a:pt x="208" y="2094"/>
                    </a:lnTo>
                    <a:lnTo>
                      <a:pt x="119" y="1955"/>
                    </a:lnTo>
                    <a:lnTo>
                      <a:pt x="83" y="1883"/>
                    </a:lnTo>
                    <a:lnTo>
                      <a:pt x="54" y="1809"/>
                    </a:lnTo>
                    <a:lnTo>
                      <a:pt x="30" y="1734"/>
                    </a:lnTo>
                    <a:lnTo>
                      <a:pt x="14" y="1657"/>
                    </a:lnTo>
                    <a:lnTo>
                      <a:pt x="4" y="1580"/>
                    </a:lnTo>
                    <a:lnTo>
                      <a:pt x="0" y="1500"/>
                    </a:lnTo>
                    <a:lnTo>
                      <a:pt x="4" y="1421"/>
                    </a:lnTo>
                    <a:lnTo>
                      <a:pt x="14" y="1343"/>
                    </a:lnTo>
                    <a:lnTo>
                      <a:pt x="30" y="1267"/>
                    </a:lnTo>
                    <a:lnTo>
                      <a:pt x="54" y="1192"/>
                    </a:lnTo>
                    <a:lnTo>
                      <a:pt x="83" y="1118"/>
                    </a:lnTo>
                    <a:lnTo>
                      <a:pt x="119" y="1046"/>
                    </a:lnTo>
                    <a:lnTo>
                      <a:pt x="208" y="907"/>
                    </a:lnTo>
                    <a:lnTo>
                      <a:pt x="319" y="776"/>
                    </a:lnTo>
                    <a:lnTo>
                      <a:pt x="452" y="652"/>
                    </a:lnTo>
                    <a:lnTo>
                      <a:pt x="606" y="537"/>
                    </a:lnTo>
                    <a:lnTo>
                      <a:pt x="779" y="431"/>
                    </a:lnTo>
                    <a:lnTo>
                      <a:pt x="970" y="336"/>
                    </a:lnTo>
                    <a:lnTo>
                      <a:pt x="1177" y="250"/>
                    </a:lnTo>
                    <a:lnTo>
                      <a:pt x="1401" y="177"/>
                    </a:lnTo>
                    <a:lnTo>
                      <a:pt x="1638" y="115"/>
                    </a:lnTo>
                    <a:lnTo>
                      <a:pt x="2152" y="29"/>
                    </a:lnTo>
                    <a:lnTo>
                      <a:pt x="271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5421" y="3003"/>
                    </a:moveTo>
                    <a:lnTo>
                      <a:pt x="5421" y="3003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11" name="Freeform 13"/>
              <p:cNvSpPr>
                <a:spLocks noChangeArrowheads="1"/>
              </p:cNvSpPr>
              <p:nvPr/>
            </p:nvSpPr>
            <p:spPr bwMode="auto">
              <a:xfrm>
                <a:off x="4683" y="658"/>
                <a:ext cx="896" cy="597"/>
              </a:xfrm>
              <a:custGeom>
                <a:avLst/>
                <a:gdLst>
                  <a:gd name="T0" fmla="*/ 540 w 4699"/>
                  <a:gd name="T1" fmla="*/ 6 h 2605"/>
                  <a:gd name="T2" fmla="*/ 664 w 4699"/>
                  <a:gd name="T3" fmla="*/ 35 h 2605"/>
                  <a:gd name="T4" fmla="*/ 735 w 4699"/>
                  <a:gd name="T5" fmla="*/ 67 h 2605"/>
                  <a:gd name="T6" fmla="*/ 795 w 4699"/>
                  <a:gd name="T7" fmla="*/ 107 h 2605"/>
                  <a:gd name="T8" fmla="*/ 843 w 4699"/>
                  <a:gd name="T9" fmla="*/ 154 h 2605"/>
                  <a:gd name="T10" fmla="*/ 876 w 4699"/>
                  <a:gd name="T11" fmla="*/ 208 h 2605"/>
                  <a:gd name="T12" fmla="*/ 886 w 4699"/>
                  <a:gd name="T13" fmla="*/ 237 h 2605"/>
                  <a:gd name="T14" fmla="*/ 893 w 4699"/>
                  <a:gd name="T15" fmla="*/ 267 h 2605"/>
                  <a:gd name="T16" fmla="*/ 895 w 4699"/>
                  <a:gd name="T17" fmla="*/ 298 h 2605"/>
                  <a:gd name="T18" fmla="*/ 893 w 4699"/>
                  <a:gd name="T19" fmla="*/ 329 h 2605"/>
                  <a:gd name="T20" fmla="*/ 886 w 4699"/>
                  <a:gd name="T21" fmla="*/ 359 h 2605"/>
                  <a:gd name="T22" fmla="*/ 876 w 4699"/>
                  <a:gd name="T23" fmla="*/ 388 h 2605"/>
                  <a:gd name="T24" fmla="*/ 843 w 4699"/>
                  <a:gd name="T25" fmla="*/ 442 h 2605"/>
                  <a:gd name="T26" fmla="*/ 795 w 4699"/>
                  <a:gd name="T27" fmla="*/ 489 h 2605"/>
                  <a:gd name="T28" fmla="*/ 735 w 4699"/>
                  <a:gd name="T29" fmla="*/ 529 h 2605"/>
                  <a:gd name="T30" fmla="*/ 664 w 4699"/>
                  <a:gd name="T31" fmla="*/ 561 h 2605"/>
                  <a:gd name="T32" fmla="*/ 540 w 4699"/>
                  <a:gd name="T33" fmla="*/ 590 h 2605"/>
                  <a:gd name="T34" fmla="*/ 355 w 4699"/>
                  <a:gd name="T35" fmla="*/ 590 h 2605"/>
                  <a:gd name="T36" fmla="*/ 231 w 4699"/>
                  <a:gd name="T37" fmla="*/ 561 h 2605"/>
                  <a:gd name="T38" fmla="*/ 160 w 4699"/>
                  <a:gd name="T39" fmla="*/ 529 h 2605"/>
                  <a:gd name="T40" fmla="*/ 100 w 4699"/>
                  <a:gd name="T41" fmla="*/ 489 h 2605"/>
                  <a:gd name="T42" fmla="*/ 53 w 4699"/>
                  <a:gd name="T43" fmla="*/ 442 h 2605"/>
                  <a:gd name="T44" fmla="*/ 19 w 4699"/>
                  <a:gd name="T45" fmla="*/ 388 h 2605"/>
                  <a:gd name="T46" fmla="*/ 9 w 4699"/>
                  <a:gd name="T47" fmla="*/ 359 h 2605"/>
                  <a:gd name="T48" fmla="*/ 2 w 4699"/>
                  <a:gd name="T49" fmla="*/ 329 h 2605"/>
                  <a:gd name="T50" fmla="*/ 0 w 4699"/>
                  <a:gd name="T51" fmla="*/ 298 h 2605"/>
                  <a:gd name="T52" fmla="*/ 2 w 4699"/>
                  <a:gd name="T53" fmla="*/ 267 h 2605"/>
                  <a:gd name="T54" fmla="*/ 9 w 4699"/>
                  <a:gd name="T55" fmla="*/ 237 h 2605"/>
                  <a:gd name="T56" fmla="*/ 19 w 4699"/>
                  <a:gd name="T57" fmla="*/ 208 h 2605"/>
                  <a:gd name="T58" fmla="*/ 53 w 4699"/>
                  <a:gd name="T59" fmla="*/ 154 h 2605"/>
                  <a:gd name="T60" fmla="*/ 100 w 4699"/>
                  <a:gd name="T61" fmla="*/ 107 h 2605"/>
                  <a:gd name="T62" fmla="*/ 160 w 4699"/>
                  <a:gd name="T63" fmla="*/ 67 h 2605"/>
                  <a:gd name="T64" fmla="*/ 231 w 4699"/>
                  <a:gd name="T65" fmla="*/ 35 h 2605"/>
                  <a:gd name="T66" fmla="*/ 355 w 4699"/>
                  <a:gd name="T67" fmla="*/ 6 h 2605"/>
                  <a:gd name="T68" fmla="*/ 0 w 4699"/>
                  <a:gd name="T69" fmla="*/ 0 h 2605"/>
                  <a:gd name="T70" fmla="*/ 896 w 4699"/>
                  <a:gd name="T71" fmla="*/ 597 h 26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699" h="2605">
                    <a:moveTo>
                      <a:pt x="2347" y="0"/>
                    </a:moveTo>
                    <a:lnTo>
                      <a:pt x="2830" y="26"/>
                    </a:lnTo>
                    <a:lnTo>
                      <a:pt x="3276" y="100"/>
                    </a:lnTo>
                    <a:lnTo>
                      <a:pt x="3482" y="153"/>
                    </a:lnTo>
                    <a:lnTo>
                      <a:pt x="3675" y="217"/>
                    </a:lnTo>
                    <a:lnTo>
                      <a:pt x="3855" y="291"/>
                    </a:lnTo>
                    <a:lnTo>
                      <a:pt x="4020" y="374"/>
                    </a:lnTo>
                    <a:lnTo>
                      <a:pt x="4170" y="465"/>
                    </a:lnTo>
                    <a:lnTo>
                      <a:pt x="4303" y="565"/>
                    </a:lnTo>
                    <a:lnTo>
                      <a:pt x="4419" y="672"/>
                    </a:lnTo>
                    <a:lnTo>
                      <a:pt x="4516" y="786"/>
                    </a:lnTo>
                    <a:lnTo>
                      <a:pt x="4593" y="906"/>
                    </a:lnTo>
                    <a:lnTo>
                      <a:pt x="4624" y="969"/>
                    </a:lnTo>
                    <a:lnTo>
                      <a:pt x="4649" y="1032"/>
                    </a:lnTo>
                    <a:lnTo>
                      <a:pt x="4669" y="1098"/>
                    </a:lnTo>
                    <a:lnTo>
                      <a:pt x="4684" y="1164"/>
                    </a:lnTo>
                    <a:lnTo>
                      <a:pt x="4693" y="1231"/>
                    </a:lnTo>
                    <a:lnTo>
                      <a:pt x="4695" y="1300"/>
                    </a:lnTo>
                    <a:lnTo>
                      <a:pt x="4693" y="1369"/>
                    </a:lnTo>
                    <a:lnTo>
                      <a:pt x="4684" y="1436"/>
                    </a:lnTo>
                    <a:lnTo>
                      <a:pt x="4669" y="1502"/>
                    </a:lnTo>
                    <a:lnTo>
                      <a:pt x="4649" y="1568"/>
                    </a:lnTo>
                    <a:lnTo>
                      <a:pt x="4624" y="1631"/>
                    </a:lnTo>
                    <a:lnTo>
                      <a:pt x="4593" y="1694"/>
                    </a:lnTo>
                    <a:lnTo>
                      <a:pt x="4516" y="1814"/>
                    </a:lnTo>
                    <a:lnTo>
                      <a:pt x="4419" y="1929"/>
                    </a:lnTo>
                    <a:lnTo>
                      <a:pt x="4303" y="2036"/>
                    </a:lnTo>
                    <a:lnTo>
                      <a:pt x="4170" y="2135"/>
                    </a:lnTo>
                    <a:lnTo>
                      <a:pt x="4020" y="2227"/>
                    </a:lnTo>
                    <a:lnTo>
                      <a:pt x="3855" y="2310"/>
                    </a:lnTo>
                    <a:lnTo>
                      <a:pt x="3675" y="2384"/>
                    </a:lnTo>
                    <a:lnTo>
                      <a:pt x="3482" y="2448"/>
                    </a:lnTo>
                    <a:lnTo>
                      <a:pt x="3276" y="2502"/>
                    </a:lnTo>
                    <a:lnTo>
                      <a:pt x="2830" y="2576"/>
                    </a:lnTo>
                    <a:lnTo>
                      <a:pt x="2347" y="2601"/>
                    </a:lnTo>
                    <a:lnTo>
                      <a:pt x="1864" y="2576"/>
                    </a:lnTo>
                    <a:lnTo>
                      <a:pt x="1419" y="2502"/>
                    </a:lnTo>
                    <a:lnTo>
                      <a:pt x="1213" y="2448"/>
                    </a:lnTo>
                    <a:lnTo>
                      <a:pt x="1019" y="2384"/>
                    </a:lnTo>
                    <a:lnTo>
                      <a:pt x="839" y="2310"/>
                    </a:lnTo>
                    <a:lnTo>
                      <a:pt x="674" y="2227"/>
                    </a:lnTo>
                    <a:lnTo>
                      <a:pt x="524" y="2135"/>
                    </a:lnTo>
                    <a:lnTo>
                      <a:pt x="391" y="2036"/>
                    </a:lnTo>
                    <a:lnTo>
                      <a:pt x="276" y="1929"/>
                    </a:lnTo>
                    <a:lnTo>
                      <a:pt x="179" y="1814"/>
                    </a:lnTo>
                    <a:lnTo>
                      <a:pt x="102" y="1694"/>
                    </a:lnTo>
                    <a:lnTo>
                      <a:pt x="71" y="1631"/>
                    </a:lnTo>
                    <a:lnTo>
                      <a:pt x="46" y="1568"/>
                    </a:lnTo>
                    <a:lnTo>
                      <a:pt x="26" y="1502"/>
                    </a:lnTo>
                    <a:lnTo>
                      <a:pt x="11" y="1436"/>
                    </a:lnTo>
                    <a:lnTo>
                      <a:pt x="2" y="1369"/>
                    </a:lnTo>
                    <a:lnTo>
                      <a:pt x="0" y="1300"/>
                    </a:lnTo>
                    <a:lnTo>
                      <a:pt x="2" y="1231"/>
                    </a:lnTo>
                    <a:lnTo>
                      <a:pt x="11" y="1164"/>
                    </a:lnTo>
                    <a:lnTo>
                      <a:pt x="26" y="1098"/>
                    </a:lnTo>
                    <a:lnTo>
                      <a:pt x="46" y="1032"/>
                    </a:lnTo>
                    <a:lnTo>
                      <a:pt x="71" y="969"/>
                    </a:lnTo>
                    <a:lnTo>
                      <a:pt x="102" y="906"/>
                    </a:lnTo>
                    <a:lnTo>
                      <a:pt x="179" y="786"/>
                    </a:lnTo>
                    <a:lnTo>
                      <a:pt x="276" y="672"/>
                    </a:lnTo>
                    <a:lnTo>
                      <a:pt x="391" y="565"/>
                    </a:lnTo>
                    <a:lnTo>
                      <a:pt x="524" y="465"/>
                    </a:lnTo>
                    <a:lnTo>
                      <a:pt x="674" y="374"/>
                    </a:lnTo>
                    <a:lnTo>
                      <a:pt x="839" y="291"/>
                    </a:lnTo>
                    <a:lnTo>
                      <a:pt x="1019" y="217"/>
                    </a:lnTo>
                    <a:lnTo>
                      <a:pt x="1213" y="153"/>
                    </a:lnTo>
                    <a:lnTo>
                      <a:pt x="1419" y="100"/>
                    </a:lnTo>
                    <a:lnTo>
                      <a:pt x="1864" y="26"/>
                    </a:lnTo>
                    <a:lnTo>
                      <a:pt x="2347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4698" y="2604"/>
                    </a:moveTo>
                    <a:lnTo>
                      <a:pt x="4698" y="2604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12" name="Freeform 14"/>
              <p:cNvSpPr>
                <a:spLocks noChangeArrowheads="1"/>
              </p:cNvSpPr>
              <p:nvPr/>
            </p:nvSpPr>
            <p:spPr bwMode="auto">
              <a:xfrm>
                <a:off x="4790" y="730"/>
                <a:ext cx="682" cy="452"/>
              </a:xfrm>
              <a:custGeom>
                <a:avLst/>
                <a:gdLst>
                  <a:gd name="T0" fmla="*/ 411 w 3616"/>
                  <a:gd name="T1" fmla="*/ 5 h 2003"/>
                  <a:gd name="T2" fmla="*/ 505 w 3616"/>
                  <a:gd name="T3" fmla="*/ 26 h 2003"/>
                  <a:gd name="T4" fmla="*/ 559 w 3616"/>
                  <a:gd name="T5" fmla="*/ 50 h 2003"/>
                  <a:gd name="T6" fmla="*/ 605 w 3616"/>
                  <a:gd name="T7" fmla="*/ 81 h 2003"/>
                  <a:gd name="T8" fmla="*/ 641 w 3616"/>
                  <a:gd name="T9" fmla="*/ 116 h 2003"/>
                  <a:gd name="T10" fmla="*/ 667 w 3616"/>
                  <a:gd name="T11" fmla="*/ 157 h 2003"/>
                  <a:gd name="T12" fmla="*/ 675 w 3616"/>
                  <a:gd name="T13" fmla="*/ 179 h 2003"/>
                  <a:gd name="T14" fmla="*/ 680 w 3616"/>
                  <a:gd name="T15" fmla="*/ 202 h 2003"/>
                  <a:gd name="T16" fmla="*/ 681 w 3616"/>
                  <a:gd name="T17" fmla="*/ 225 h 2003"/>
                  <a:gd name="T18" fmla="*/ 680 w 3616"/>
                  <a:gd name="T19" fmla="*/ 249 h 2003"/>
                  <a:gd name="T20" fmla="*/ 675 w 3616"/>
                  <a:gd name="T21" fmla="*/ 272 h 2003"/>
                  <a:gd name="T22" fmla="*/ 667 w 3616"/>
                  <a:gd name="T23" fmla="*/ 294 h 2003"/>
                  <a:gd name="T24" fmla="*/ 641 w 3616"/>
                  <a:gd name="T25" fmla="*/ 334 h 2003"/>
                  <a:gd name="T26" fmla="*/ 605 w 3616"/>
                  <a:gd name="T27" fmla="*/ 370 h 2003"/>
                  <a:gd name="T28" fmla="*/ 559 w 3616"/>
                  <a:gd name="T29" fmla="*/ 401 h 2003"/>
                  <a:gd name="T30" fmla="*/ 505 w 3616"/>
                  <a:gd name="T31" fmla="*/ 425 h 2003"/>
                  <a:gd name="T32" fmla="*/ 411 w 3616"/>
                  <a:gd name="T33" fmla="*/ 447 h 2003"/>
                  <a:gd name="T34" fmla="*/ 270 w 3616"/>
                  <a:gd name="T35" fmla="*/ 447 h 2003"/>
                  <a:gd name="T36" fmla="*/ 176 w 3616"/>
                  <a:gd name="T37" fmla="*/ 425 h 2003"/>
                  <a:gd name="T38" fmla="*/ 122 w 3616"/>
                  <a:gd name="T39" fmla="*/ 401 h 2003"/>
                  <a:gd name="T40" fmla="*/ 76 w 3616"/>
                  <a:gd name="T41" fmla="*/ 370 h 2003"/>
                  <a:gd name="T42" fmla="*/ 40 w 3616"/>
                  <a:gd name="T43" fmla="*/ 334 h 2003"/>
                  <a:gd name="T44" fmla="*/ 15 w 3616"/>
                  <a:gd name="T45" fmla="*/ 294 h 2003"/>
                  <a:gd name="T46" fmla="*/ 7 w 3616"/>
                  <a:gd name="T47" fmla="*/ 272 h 2003"/>
                  <a:gd name="T48" fmla="*/ 2 w 3616"/>
                  <a:gd name="T49" fmla="*/ 249 h 2003"/>
                  <a:gd name="T50" fmla="*/ 0 w 3616"/>
                  <a:gd name="T51" fmla="*/ 225 h 2003"/>
                  <a:gd name="T52" fmla="*/ 2 w 3616"/>
                  <a:gd name="T53" fmla="*/ 202 h 2003"/>
                  <a:gd name="T54" fmla="*/ 7 w 3616"/>
                  <a:gd name="T55" fmla="*/ 179 h 2003"/>
                  <a:gd name="T56" fmla="*/ 15 w 3616"/>
                  <a:gd name="T57" fmla="*/ 157 h 2003"/>
                  <a:gd name="T58" fmla="*/ 40 w 3616"/>
                  <a:gd name="T59" fmla="*/ 116 h 2003"/>
                  <a:gd name="T60" fmla="*/ 76 w 3616"/>
                  <a:gd name="T61" fmla="*/ 81 h 2003"/>
                  <a:gd name="T62" fmla="*/ 122 w 3616"/>
                  <a:gd name="T63" fmla="*/ 50 h 2003"/>
                  <a:gd name="T64" fmla="*/ 176 w 3616"/>
                  <a:gd name="T65" fmla="*/ 26 h 2003"/>
                  <a:gd name="T66" fmla="*/ 270 w 3616"/>
                  <a:gd name="T67" fmla="*/ 5 h 2003"/>
                  <a:gd name="T68" fmla="*/ 0 w 3616"/>
                  <a:gd name="T69" fmla="*/ 0 h 2003"/>
                  <a:gd name="T70" fmla="*/ 682 w 3616"/>
                  <a:gd name="T71" fmla="*/ 452 h 200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616" h="2003">
                    <a:moveTo>
                      <a:pt x="1806" y="0"/>
                    </a:moveTo>
                    <a:lnTo>
                      <a:pt x="2178" y="20"/>
                    </a:lnTo>
                    <a:lnTo>
                      <a:pt x="2520" y="76"/>
                    </a:lnTo>
                    <a:lnTo>
                      <a:pt x="2679" y="117"/>
                    </a:lnTo>
                    <a:lnTo>
                      <a:pt x="2828" y="167"/>
                    </a:lnTo>
                    <a:lnTo>
                      <a:pt x="2966" y="223"/>
                    </a:lnTo>
                    <a:lnTo>
                      <a:pt x="3093" y="287"/>
                    </a:lnTo>
                    <a:lnTo>
                      <a:pt x="3208" y="357"/>
                    </a:lnTo>
                    <a:lnTo>
                      <a:pt x="3311" y="434"/>
                    </a:lnTo>
                    <a:lnTo>
                      <a:pt x="3400" y="516"/>
                    </a:lnTo>
                    <a:lnTo>
                      <a:pt x="3474" y="604"/>
                    </a:lnTo>
                    <a:lnTo>
                      <a:pt x="3534" y="696"/>
                    </a:lnTo>
                    <a:lnTo>
                      <a:pt x="3557" y="744"/>
                    </a:lnTo>
                    <a:lnTo>
                      <a:pt x="3577" y="793"/>
                    </a:lnTo>
                    <a:lnTo>
                      <a:pt x="3592" y="843"/>
                    </a:lnTo>
                    <a:lnTo>
                      <a:pt x="3603" y="894"/>
                    </a:lnTo>
                    <a:lnTo>
                      <a:pt x="3610" y="946"/>
                    </a:lnTo>
                    <a:lnTo>
                      <a:pt x="3613" y="999"/>
                    </a:lnTo>
                    <a:lnTo>
                      <a:pt x="3610" y="1052"/>
                    </a:lnTo>
                    <a:lnTo>
                      <a:pt x="3603" y="1104"/>
                    </a:lnTo>
                    <a:lnTo>
                      <a:pt x="3592" y="1155"/>
                    </a:lnTo>
                    <a:lnTo>
                      <a:pt x="3577" y="1205"/>
                    </a:lnTo>
                    <a:lnTo>
                      <a:pt x="3557" y="1254"/>
                    </a:lnTo>
                    <a:lnTo>
                      <a:pt x="3534" y="1302"/>
                    </a:lnTo>
                    <a:lnTo>
                      <a:pt x="3474" y="1394"/>
                    </a:lnTo>
                    <a:lnTo>
                      <a:pt x="3400" y="1482"/>
                    </a:lnTo>
                    <a:lnTo>
                      <a:pt x="3311" y="1565"/>
                    </a:lnTo>
                    <a:lnTo>
                      <a:pt x="3208" y="1641"/>
                    </a:lnTo>
                    <a:lnTo>
                      <a:pt x="3093" y="1712"/>
                    </a:lnTo>
                    <a:lnTo>
                      <a:pt x="2966" y="1776"/>
                    </a:lnTo>
                    <a:lnTo>
                      <a:pt x="2828" y="1832"/>
                    </a:lnTo>
                    <a:lnTo>
                      <a:pt x="2679" y="1882"/>
                    </a:lnTo>
                    <a:lnTo>
                      <a:pt x="2520" y="1923"/>
                    </a:lnTo>
                    <a:lnTo>
                      <a:pt x="2178" y="1980"/>
                    </a:lnTo>
                    <a:lnTo>
                      <a:pt x="1806" y="1999"/>
                    </a:lnTo>
                    <a:lnTo>
                      <a:pt x="1434" y="1980"/>
                    </a:lnTo>
                    <a:lnTo>
                      <a:pt x="1092" y="1923"/>
                    </a:lnTo>
                    <a:lnTo>
                      <a:pt x="933" y="1882"/>
                    </a:lnTo>
                    <a:lnTo>
                      <a:pt x="785" y="1832"/>
                    </a:lnTo>
                    <a:lnTo>
                      <a:pt x="646" y="1776"/>
                    </a:lnTo>
                    <a:lnTo>
                      <a:pt x="519" y="1712"/>
                    </a:lnTo>
                    <a:lnTo>
                      <a:pt x="404" y="1641"/>
                    </a:lnTo>
                    <a:lnTo>
                      <a:pt x="302" y="1565"/>
                    </a:lnTo>
                    <a:lnTo>
                      <a:pt x="213" y="1482"/>
                    </a:lnTo>
                    <a:lnTo>
                      <a:pt x="139" y="1394"/>
                    </a:lnTo>
                    <a:lnTo>
                      <a:pt x="79" y="1302"/>
                    </a:lnTo>
                    <a:lnTo>
                      <a:pt x="56" y="1254"/>
                    </a:lnTo>
                    <a:lnTo>
                      <a:pt x="36" y="1205"/>
                    </a:lnTo>
                    <a:lnTo>
                      <a:pt x="21" y="1155"/>
                    </a:lnTo>
                    <a:lnTo>
                      <a:pt x="10" y="1104"/>
                    </a:lnTo>
                    <a:lnTo>
                      <a:pt x="3" y="1052"/>
                    </a:lnTo>
                    <a:lnTo>
                      <a:pt x="0" y="999"/>
                    </a:lnTo>
                    <a:lnTo>
                      <a:pt x="3" y="946"/>
                    </a:lnTo>
                    <a:lnTo>
                      <a:pt x="10" y="894"/>
                    </a:lnTo>
                    <a:lnTo>
                      <a:pt x="21" y="843"/>
                    </a:lnTo>
                    <a:lnTo>
                      <a:pt x="36" y="793"/>
                    </a:lnTo>
                    <a:lnTo>
                      <a:pt x="56" y="744"/>
                    </a:lnTo>
                    <a:lnTo>
                      <a:pt x="79" y="696"/>
                    </a:lnTo>
                    <a:lnTo>
                      <a:pt x="139" y="604"/>
                    </a:lnTo>
                    <a:lnTo>
                      <a:pt x="213" y="516"/>
                    </a:lnTo>
                    <a:lnTo>
                      <a:pt x="302" y="434"/>
                    </a:lnTo>
                    <a:lnTo>
                      <a:pt x="404" y="357"/>
                    </a:lnTo>
                    <a:lnTo>
                      <a:pt x="519" y="287"/>
                    </a:lnTo>
                    <a:lnTo>
                      <a:pt x="646" y="223"/>
                    </a:lnTo>
                    <a:lnTo>
                      <a:pt x="785" y="167"/>
                    </a:lnTo>
                    <a:lnTo>
                      <a:pt x="933" y="117"/>
                    </a:lnTo>
                    <a:lnTo>
                      <a:pt x="1092" y="76"/>
                    </a:lnTo>
                    <a:lnTo>
                      <a:pt x="1434" y="20"/>
                    </a:lnTo>
                    <a:lnTo>
                      <a:pt x="180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3615" y="2002"/>
                    </a:moveTo>
                    <a:lnTo>
                      <a:pt x="3615" y="2002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13" name="Freeform 15"/>
              <p:cNvSpPr>
                <a:spLocks noChangeArrowheads="1"/>
              </p:cNvSpPr>
              <p:nvPr/>
            </p:nvSpPr>
            <p:spPr bwMode="auto">
              <a:xfrm>
                <a:off x="4860" y="777"/>
                <a:ext cx="541" cy="358"/>
              </a:xfrm>
              <a:custGeom>
                <a:avLst/>
                <a:gdLst>
                  <a:gd name="T0" fmla="*/ 326 w 2892"/>
                  <a:gd name="T1" fmla="*/ 4 h 1605"/>
                  <a:gd name="T2" fmla="*/ 401 w 2892"/>
                  <a:gd name="T3" fmla="*/ 21 h 1605"/>
                  <a:gd name="T4" fmla="*/ 444 w 2892"/>
                  <a:gd name="T5" fmla="*/ 40 h 1605"/>
                  <a:gd name="T6" fmla="*/ 480 w 2892"/>
                  <a:gd name="T7" fmla="*/ 64 h 1605"/>
                  <a:gd name="T8" fmla="*/ 509 w 2892"/>
                  <a:gd name="T9" fmla="*/ 92 h 1605"/>
                  <a:gd name="T10" fmla="*/ 529 w 2892"/>
                  <a:gd name="T11" fmla="*/ 124 h 1605"/>
                  <a:gd name="T12" fmla="*/ 535 w 2892"/>
                  <a:gd name="T13" fmla="*/ 142 h 1605"/>
                  <a:gd name="T14" fmla="*/ 539 w 2892"/>
                  <a:gd name="T15" fmla="*/ 160 h 1605"/>
                  <a:gd name="T16" fmla="*/ 541 w 2892"/>
                  <a:gd name="T17" fmla="*/ 178 h 1605"/>
                  <a:gd name="T18" fmla="*/ 539 w 2892"/>
                  <a:gd name="T19" fmla="*/ 197 h 1605"/>
                  <a:gd name="T20" fmla="*/ 535 w 2892"/>
                  <a:gd name="T21" fmla="*/ 215 h 1605"/>
                  <a:gd name="T22" fmla="*/ 529 w 2892"/>
                  <a:gd name="T23" fmla="*/ 232 h 1605"/>
                  <a:gd name="T24" fmla="*/ 509 w 2892"/>
                  <a:gd name="T25" fmla="*/ 265 h 1605"/>
                  <a:gd name="T26" fmla="*/ 480 w 2892"/>
                  <a:gd name="T27" fmla="*/ 293 h 1605"/>
                  <a:gd name="T28" fmla="*/ 444 w 2892"/>
                  <a:gd name="T29" fmla="*/ 317 h 1605"/>
                  <a:gd name="T30" fmla="*/ 401 w 2892"/>
                  <a:gd name="T31" fmla="*/ 336 h 1605"/>
                  <a:gd name="T32" fmla="*/ 326 w 2892"/>
                  <a:gd name="T33" fmla="*/ 354 h 1605"/>
                  <a:gd name="T34" fmla="*/ 215 w 2892"/>
                  <a:gd name="T35" fmla="*/ 354 h 1605"/>
                  <a:gd name="T36" fmla="*/ 140 w 2892"/>
                  <a:gd name="T37" fmla="*/ 336 h 1605"/>
                  <a:gd name="T38" fmla="*/ 97 w 2892"/>
                  <a:gd name="T39" fmla="*/ 317 h 1605"/>
                  <a:gd name="T40" fmla="*/ 60 w 2892"/>
                  <a:gd name="T41" fmla="*/ 293 h 1605"/>
                  <a:gd name="T42" fmla="*/ 32 w 2892"/>
                  <a:gd name="T43" fmla="*/ 265 h 1605"/>
                  <a:gd name="T44" fmla="*/ 12 w 2892"/>
                  <a:gd name="T45" fmla="*/ 232 h 1605"/>
                  <a:gd name="T46" fmla="*/ 5 w 2892"/>
                  <a:gd name="T47" fmla="*/ 215 h 1605"/>
                  <a:gd name="T48" fmla="*/ 1 w 2892"/>
                  <a:gd name="T49" fmla="*/ 197 h 1605"/>
                  <a:gd name="T50" fmla="*/ 0 w 2892"/>
                  <a:gd name="T51" fmla="*/ 178 h 1605"/>
                  <a:gd name="T52" fmla="*/ 1 w 2892"/>
                  <a:gd name="T53" fmla="*/ 160 h 1605"/>
                  <a:gd name="T54" fmla="*/ 5 w 2892"/>
                  <a:gd name="T55" fmla="*/ 142 h 1605"/>
                  <a:gd name="T56" fmla="*/ 12 w 2892"/>
                  <a:gd name="T57" fmla="*/ 124 h 1605"/>
                  <a:gd name="T58" fmla="*/ 32 w 2892"/>
                  <a:gd name="T59" fmla="*/ 92 h 1605"/>
                  <a:gd name="T60" fmla="*/ 60 w 2892"/>
                  <a:gd name="T61" fmla="*/ 64 h 1605"/>
                  <a:gd name="T62" fmla="*/ 97 w 2892"/>
                  <a:gd name="T63" fmla="*/ 40 h 1605"/>
                  <a:gd name="T64" fmla="*/ 140 w 2892"/>
                  <a:gd name="T65" fmla="*/ 21 h 1605"/>
                  <a:gd name="T66" fmla="*/ 215 w 2892"/>
                  <a:gd name="T67" fmla="*/ 4 h 1605"/>
                  <a:gd name="T68" fmla="*/ 0 w 2892"/>
                  <a:gd name="T69" fmla="*/ 0 h 1605"/>
                  <a:gd name="T70" fmla="*/ 541 w 2892"/>
                  <a:gd name="T71" fmla="*/ 358 h 16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92" h="1605">
                    <a:moveTo>
                      <a:pt x="1445" y="0"/>
                    </a:moveTo>
                    <a:lnTo>
                      <a:pt x="1743" y="16"/>
                    </a:lnTo>
                    <a:lnTo>
                      <a:pt x="2017" y="62"/>
                    </a:lnTo>
                    <a:lnTo>
                      <a:pt x="2144" y="94"/>
                    </a:lnTo>
                    <a:lnTo>
                      <a:pt x="2263" y="134"/>
                    </a:lnTo>
                    <a:lnTo>
                      <a:pt x="2373" y="179"/>
                    </a:lnTo>
                    <a:lnTo>
                      <a:pt x="2475" y="230"/>
                    </a:lnTo>
                    <a:lnTo>
                      <a:pt x="2567" y="286"/>
                    </a:lnTo>
                    <a:lnTo>
                      <a:pt x="2649" y="348"/>
                    </a:lnTo>
                    <a:lnTo>
                      <a:pt x="2720" y="413"/>
                    </a:lnTo>
                    <a:lnTo>
                      <a:pt x="2780" y="484"/>
                    </a:lnTo>
                    <a:lnTo>
                      <a:pt x="2827" y="558"/>
                    </a:lnTo>
                    <a:lnTo>
                      <a:pt x="2846" y="596"/>
                    </a:lnTo>
                    <a:lnTo>
                      <a:pt x="2862" y="635"/>
                    </a:lnTo>
                    <a:lnTo>
                      <a:pt x="2874" y="675"/>
                    </a:lnTo>
                    <a:lnTo>
                      <a:pt x="2883" y="716"/>
                    </a:lnTo>
                    <a:lnTo>
                      <a:pt x="2889" y="758"/>
                    </a:lnTo>
                    <a:lnTo>
                      <a:pt x="2890" y="800"/>
                    </a:lnTo>
                    <a:lnTo>
                      <a:pt x="2889" y="842"/>
                    </a:lnTo>
                    <a:lnTo>
                      <a:pt x="2883" y="884"/>
                    </a:lnTo>
                    <a:lnTo>
                      <a:pt x="2874" y="925"/>
                    </a:lnTo>
                    <a:lnTo>
                      <a:pt x="2862" y="965"/>
                    </a:lnTo>
                    <a:lnTo>
                      <a:pt x="2846" y="1004"/>
                    </a:lnTo>
                    <a:lnTo>
                      <a:pt x="2827" y="1042"/>
                    </a:lnTo>
                    <a:lnTo>
                      <a:pt x="2780" y="1117"/>
                    </a:lnTo>
                    <a:lnTo>
                      <a:pt x="2720" y="1187"/>
                    </a:lnTo>
                    <a:lnTo>
                      <a:pt x="2649" y="1253"/>
                    </a:lnTo>
                    <a:lnTo>
                      <a:pt x="2567" y="1314"/>
                    </a:lnTo>
                    <a:lnTo>
                      <a:pt x="2475" y="1371"/>
                    </a:lnTo>
                    <a:lnTo>
                      <a:pt x="2373" y="1422"/>
                    </a:lnTo>
                    <a:lnTo>
                      <a:pt x="2263" y="1467"/>
                    </a:lnTo>
                    <a:lnTo>
                      <a:pt x="2144" y="1507"/>
                    </a:lnTo>
                    <a:lnTo>
                      <a:pt x="2017" y="1540"/>
                    </a:lnTo>
                    <a:lnTo>
                      <a:pt x="1743" y="1585"/>
                    </a:lnTo>
                    <a:lnTo>
                      <a:pt x="1445" y="1601"/>
                    </a:lnTo>
                    <a:lnTo>
                      <a:pt x="1148" y="1585"/>
                    </a:lnTo>
                    <a:lnTo>
                      <a:pt x="873" y="1540"/>
                    </a:lnTo>
                    <a:lnTo>
                      <a:pt x="747" y="1507"/>
                    </a:lnTo>
                    <a:lnTo>
                      <a:pt x="628" y="1467"/>
                    </a:lnTo>
                    <a:lnTo>
                      <a:pt x="517" y="1422"/>
                    </a:lnTo>
                    <a:lnTo>
                      <a:pt x="415" y="1371"/>
                    </a:lnTo>
                    <a:lnTo>
                      <a:pt x="323" y="1314"/>
                    </a:lnTo>
                    <a:lnTo>
                      <a:pt x="241" y="1253"/>
                    </a:lnTo>
                    <a:lnTo>
                      <a:pt x="170" y="1187"/>
                    </a:lnTo>
                    <a:lnTo>
                      <a:pt x="110" y="1117"/>
                    </a:lnTo>
                    <a:lnTo>
                      <a:pt x="63" y="1042"/>
                    </a:lnTo>
                    <a:lnTo>
                      <a:pt x="44" y="1004"/>
                    </a:lnTo>
                    <a:lnTo>
                      <a:pt x="28" y="965"/>
                    </a:lnTo>
                    <a:lnTo>
                      <a:pt x="16" y="925"/>
                    </a:lnTo>
                    <a:lnTo>
                      <a:pt x="7" y="884"/>
                    </a:lnTo>
                    <a:lnTo>
                      <a:pt x="2" y="842"/>
                    </a:lnTo>
                    <a:lnTo>
                      <a:pt x="0" y="800"/>
                    </a:lnTo>
                    <a:lnTo>
                      <a:pt x="2" y="758"/>
                    </a:lnTo>
                    <a:lnTo>
                      <a:pt x="7" y="716"/>
                    </a:lnTo>
                    <a:lnTo>
                      <a:pt x="16" y="675"/>
                    </a:lnTo>
                    <a:lnTo>
                      <a:pt x="28" y="635"/>
                    </a:lnTo>
                    <a:lnTo>
                      <a:pt x="44" y="596"/>
                    </a:lnTo>
                    <a:lnTo>
                      <a:pt x="63" y="558"/>
                    </a:lnTo>
                    <a:lnTo>
                      <a:pt x="110" y="484"/>
                    </a:lnTo>
                    <a:lnTo>
                      <a:pt x="170" y="413"/>
                    </a:lnTo>
                    <a:lnTo>
                      <a:pt x="241" y="348"/>
                    </a:lnTo>
                    <a:lnTo>
                      <a:pt x="323" y="286"/>
                    </a:lnTo>
                    <a:lnTo>
                      <a:pt x="415" y="230"/>
                    </a:lnTo>
                    <a:lnTo>
                      <a:pt x="517" y="179"/>
                    </a:lnTo>
                    <a:lnTo>
                      <a:pt x="628" y="134"/>
                    </a:lnTo>
                    <a:lnTo>
                      <a:pt x="747" y="94"/>
                    </a:lnTo>
                    <a:lnTo>
                      <a:pt x="873" y="62"/>
                    </a:lnTo>
                    <a:lnTo>
                      <a:pt x="1148" y="16"/>
                    </a:lnTo>
                    <a:lnTo>
                      <a:pt x="1445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2891" y="1604"/>
                    </a:moveTo>
                    <a:lnTo>
                      <a:pt x="2891" y="1604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</p:grpSp>
        <p:sp>
          <p:nvSpPr>
            <p:cNvPr id="120" name="Rectangle 119"/>
            <p:cNvSpPr/>
            <p:nvPr/>
          </p:nvSpPr>
          <p:spPr>
            <a:xfrm>
              <a:off x="1998091" y="1262742"/>
              <a:ext cx="1386919" cy="707886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fr-FR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robe pulse</a:t>
              </a:r>
            </a:p>
            <a:p>
              <a:pPr algn="ctr"/>
              <a:r>
                <a:rPr lang="fr-FR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1 mJ</a:t>
              </a:r>
              <a:endParaRPr lang="fr-F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AutoShape 16"/>
            <p:cNvSpPr>
              <a:spLocks noChangeArrowheads="1"/>
            </p:cNvSpPr>
            <p:nvPr/>
          </p:nvSpPr>
          <p:spPr bwMode="auto">
            <a:xfrm rot="10800000">
              <a:off x="7217227" y="2742754"/>
              <a:ext cx="366678" cy="141960"/>
            </a:xfrm>
            <a:prstGeom prst="rightArrow">
              <a:avLst>
                <a:gd name="adj1" fmla="val 50000"/>
                <a:gd name="adj2" fmla="val 59158"/>
              </a:avLst>
            </a:prstGeom>
            <a:solidFill>
              <a:srgbClr val="800000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sz="1633"/>
            </a:p>
          </p:txBody>
        </p:sp>
        <p:sp>
          <p:nvSpPr>
            <p:cNvPr id="124" name="AutoShape 17"/>
            <p:cNvSpPr>
              <a:spLocks noChangeArrowheads="1"/>
            </p:cNvSpPr>
            <p:nvPr/>
          </p:nvSpPr>
          <p:spPr bwMode="auto">
            <a:xfrm rot="10800000" flipH="1">
              <a:off x="2525486" y="2427514"/>
              <a:ext cx="377740" cy="180258"/>
            </a:xfrm>
            <a:prstGeom prst="rightArrow">
              <a:avLst>
                <a:gd name="adj1" fmla="val 50000"/>
                <a:gd name="adj2" fmla="val 58911"/>
              </a:avLst>
            </a:prstGeom>
            <a:solidFill>
              <a:srgbClr val="3465A4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sz="1633"/>
            </a:p>
          </p:txBody>
        </p:sp>
        <p:sp>
          <p:nvSpPr>
            <p:cNvPr id="128" name="Line 61"/>
            <p:cNvSpPr>
              <a:spLocks noChangeShapeType="1"/>
            </p:cNvSpPr>
            <p:nvPr/>
          </p:nvSpPr>
          <p:spPr bwMode="auto">
            <a:xfrm flipV="1">
              <a:off x="5120138" y="1635666"/>
              <a:ext cx="267868" cy="28803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33"/>
            </a:p>
          </p:txBody>
        </p:sp>
        <p:sp>
          <p:nvSpPr>
            <p:cNvPr id="129" name="Line 62"/>
            <p:cNvSpPr>
              <a:spLocks noChangeShapeType="1"/>
            </p:cNvSpPr>
            <p:nvPr/>
          </p:nvSpPr>
          <p:spPr bwMode="auto">
            <a:xfrm flipV="1">
              <a:off x="5120138" y="1362037"/>
              <a:ext cx="1441" cy="56165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33"/>
            </a:p>
          </p:txBody>
        </p:sp>
        <p:sp>
          <p:nvSpPr>
            <p:cNvPr id="130" name="Line 63"/>
            <p:cNvSpPr>
              <a:spLocks noChangeShapeType="1"/>
            </p:cNvSpPr>
            <p:nvPr/>
          </p:nvSpPr>
          <p:spPr bwMode="auto">
            <a:xfrm flipV="1">
              <a:off x="5127782" y="1919391"/>
              <a:ext cx="505827" cy="1227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33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5390405" y="1850169"/>
                  <a:ext cx="334115" cy="3773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1646" tIns="40823" rIns="81646" bIns="40823"/>
                <a:lstStyle>
                  <a:lvl1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1pPr>
                  <a:lvl2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2pPr>
                  <a:lvl3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3pPr>
                  <a:lvl4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4pPr>
                  <a:lvl5pPr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5pPr>
                  <a:lvl6pPr marL="2514600" indent="-228600" defTabSz="4492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6pPr>
                  <a:lvl7pPr marL="2971800" indent="-228600" defTabSz="4492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7pPr>
                  <a:lvl8pPr marL="3429000" indent="-228600" defTabSz="4492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8pPr>
                  <a:lvl9pPr marL="3886200" indent="-228600" defTabSz="449263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panose="020B0604020202020204" pitchFamily="34" charset="0"/>
                      <a:ea typeface="DejaVu Sans" charset="0"/>
                      <a:cs typeface="DejaVu Sans" charset="0"/>
                    </a:defRPr>
                  </a:lvl9pPr>
                </a:lstStyle>
                <a:p>
                  <a:pPr eaLnBrk="1"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33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fr-FR" sz="1633" baseline="-33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Text 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390405" y="1850169"/>
                  <a:ext cx="334115" cy="3773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/>
                <p:cNvSpPr txBox="1"/>
                <p:nvPr/>
              </p:nvSpPr>
              <p:spPr>
                <a:xfrm>
                  <a:off x="5412795" y="1474929"/>
                  <a:ext cx="188128" cy="3539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ZoneText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795" y="1474929"/>
                  <a:ext cx="188128" cy="3539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6129" r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ZoneTexte 133"/>
                <p:cNvSpPr txBox="1"/>
                <p:nvPr/>
              </p:nvSpPr>
              <p:spPr>
                <a:xfrm>
                  <a:off x="4902751" y="1239488"/>
                  <a:ext cx="191526" cy="3539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4" name="ZoneTexte 1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2751" y="1239488"/>
                  <a:ext cx="191526" cy="35394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8125" r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578561" y="1343140"/>
                  <a:ext cx="187807" cy="3539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561" y="1343140"/>
                  <a:ext cx="187807" cy="35394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9032" r="-258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ZoneTexte 136"/>
                <p:cNvSpPr txBox="1"/>
                <p:nvPr/>
              </p:nvSpPr>
              <p:spPr>
                <a:xfrm>
                  <a:off x="1137899" y="1197827"/>
                  <a:ext cx="176587" cy="3539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7" name="ZoneTexte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899" y="1197827"/>
                  <a:ext cx="176587" cy="353943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7241" r="-172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Line 55"/>
            <p:cNvSpPr>
              <a:spLocks noChangeShapeType="1"/>
            </p:cNvSpPr>
            <p:nvPr/>
          </p:nvSpPr>
          <p:spPr bwMode="auto">
            <a:xfrm flipV="1">
              <a:off x="990441" y="1541721"/>
              <a:ext cx="179140" cy="41982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33"/>
            </a:p>
          </p:txBody>
        </p:sp>
        <p:sp>
          <p:nvSpPr>
            <p:cNvPr id="132" name="Line 56"/>
            <p:cNvSpPr>
              <a:spLocks noChangeShapeType="1"/>
            </p:cNvSpPr>
            <p:nvPr/>
          </p:nvSpPr>
          <p:spPr bwMode="auto">
            <a:xfrm flipH="1" flipV="1">
              <a:off x="786810" y="1531087"/>
              <a:ext cx="203630" cy="41982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633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ZoneTexte 137"/>
                <p:cNvSpPr txBox="1"/>
                <p:nvPr/>
              </p:nvSpPr>
              <p:spPr>
                <a:xfrm>
                  <a:off x="1301539" y="1574166"/>
                  <a:ext cx="166520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8" name="ZoneTexte 1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539" y="1574166"/>
                  <a:ext cx="166520" cy="3231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8519" r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ZoneTexte 138"/>
                <p:cNvSpPr txBox="1"/>
                <p:nvPr/>
              </p:nvSpPr>
              <p:spPr>
                <a:xfrm>
                  <a:off x="876556" y="1136706"/>
                  <a:ext cx="170239" cy="323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9" name="ZoneTexte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556" y="1136706"/>
                  <a:ext cx="170239" cy="3231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28571" r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e 15"/>
          <p:cNvGrpSpPr/>
          <p:nvPr/>
        </p:nvGrpSpPr>
        <p:grpSpPr>
          <a:xfrm>
            <a:off x="1767222" y="2356638"/>
            <a:ext cx="10563001" cy="2651732"/>
            <a:chOff x="1767222" y="2356638"/>
            <a:chExt cx="10563001" cy="2651732"/>
          </a:xfrm>
        </p:grpSpPr>
        <p:grpSp>
          <p:nvGrpSpPr>
            <p:cNvPr id="15" name="Groupe 14"/>
            <p:cNvGrpSpPr/>
            <p:nvPr/>
          </p:nvGrpSpPr>
          <p:grpSpPr>
            <a:xfrm>
              <a:off x="1767222" y="3440391"/>
              <a:ext cx="6189295" cy="1567979"/>
              <a:chOff x="1767222" y="3440391"/>
              <a:chExt cx="6189295" cy="1567979"/>
            </a:xfrm>
          </p:grpSpPr>
          <p:sp>
            <p:nvSpPr>
              <p:cNvPr id="19494" name="Freeform 20"/>
              <p:cNvSpPr>
                <a:spLocks noChangeArrowheads="1"/>
              </p:cNvSpPr>
              <p:nvPr/>
            </p:nvSpPr>
            <p:spPr bwMode="auto">
              <a:xfrm>
                <a:off x="1767222" y="3894889"/>
                <a:ext cx="6188061" cy="390549"/>
              </a:xfrm>
              <a:custGeom>
                <a:avLst/>
                <a:gdLst>
                  <a:gd name="T0" fmla="*/ 0 w 25414"/>
                  <a:gd name="T1" fmla="*/ 0 h 1675"/>
                  <a:gd name="T2" fmla="*/ 5016 w 25414"/>
                  <a:gd name="T3" fmla="*/ 46 h 167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414" h="1675">
                    <a:moveTo>
                      <a:pt x="0" y="0"/>
                    </a:moveTo>
                    <a:cubicBezTo>
                      <a:pt x="11701" y="1674"/>
                      <a:pt x="25413" y="272"/>
                      <a:pt x="25413" y="272"/>
                    </a:cubicBezTo>
                  </a:path>
                </a:pathLst>
              </a:custGeom>
              <a:noFill/>
              <a:ln w="9360" cap="flat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495" name="Freeform 21"/>
              <p:cNvSpPr>
                <a:spLocks noChangeArrowheads="1"/>
              </p:cNvSpPr>
              <p:nvPr/>
            </p:nvSpPr>
            <p:spPr bwMode="auto">
              <a:xfrm>
                <a:off x="1768456" y="4591507"/>
                <a:ext cx="6188061" cy="416863"/>
              </a:xfrm>
              <a:custGeom>
                <a:avLst/>
                <a:gdLst>
                  <a:gd name="T0" fmla="*/ 0 w 25414"/>
                  <a:gd name="T1" fmla="*/ 301 h 1776"/>
                  <a:gd name="T2" fmla="*/ 5016 w 25414"/>
                  <a:gd name="T3" fmla="*/ 271 h 17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414" h="1776">
                    <a:moveTo>
                      <a:pt x="0" y="1775"/>
                    </a:moveTo>
                    <a:cubicBezTo>
                      <a:pt x="11142" y="0"/>
                      <a:pt x="25413" y="1601"/>
                      <a:pt x="25413" y="1601"/>
                    </a:cubicBezTo>
                  </a:path>
                </a:pathLst>
              </a:custGeom>
              <a:noFill/>
              <a:ln w="9360" cap="flat">
                <a:solidFill>
                  <a:srgbClr val="808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grpSp>
            <p:nvGrpSpPr>
              <p:cNvPr id="19496" name="Group 22"/>
              <p:cNvGrpSpPr>
                <a:grpSpLocks/>
              </p:cNvGrpSpPr>
              <p:nvPr/>
            </p:nvGrpSpPr>
            <p:grpSpPr bwMode="auto">
              <a:xfrm>
                <a:off x="4154363" y="4102628"/>
                <a:ext cx="1487799" cy="692463"/>
                <a:chOff x="2571" y="2287"/>
                <a:chExt cx="1206" cy="500"/>
              </a:xfrm>
            </p:grpSpPr>
            <p:sp>
              <p:nvSpPr>
                <p:cNvPr id="19504" name="Freeform 23"/>
                <p:cNvSpPr>
                  <a:spLocks noChangeArrowheads="1"/>
                </p:cNvSpPr>
                <p:nvPr/>
              </p:nvSpPr>
              <p:spPr bwMode="auto">
                <a:xfrm>
                  <a:off x="2571" y="2287"/>
                  <a:ext cx="1206" cy="500"/>
                </a:xfrm>
                <a:custGeom>
                  <a:avLst/>
                  <a:gdLst>
                    <a:gd name="T0" fmla="*/ 727 w 6221"/>
                    <a:gd name="T1" fmla="*/ 5 h 2885"/>
                    <a:gd name="T2" fmla="*/ 894 w 6221"/>
                    <a:gd name="T3" fmla="*/ 29 h 2885"/>
                    <a:gd name="T4" fmla="*/ 990 w 6221"/>
                    <a:gd name="T5" fmla="*/ 56 h 2885"/>
                    <a:gd name="T6" fmla="*/ 1071 w 6221"/>
                    <a:gd name="T7" fmla="*/ 89 h 2885"/>
                    <a:gd name="T8" fmla="*/ 1134 w 6221"/>
                    <a:gd name="T9" fmla="*/ 129 h 2885"/>
                    <a:gd name="T10" fmla="*/ 1179 w 6221"/>
                    <a:gd name="T11" fmla="*/ 174 h 2885"/>
                    <a:gd name="T12" fmla="*/ 1194 w 6221"/>
                    <a:gd name="T13" fmla="*/ 198 h 2885"/>
                    <a:gd name="T14" fmla="*/ 1203 w 6221"/>
                    <a:gd name="T15" fmla="*/ 224 h 2885"/>
                    <a:gd name="T16" fmla="*/ 1205 w 6221"/>
                    <a:gd name="T17" fmla="*/ 250 h 2885"/>
                    <a:gd name="T18" fmla="*/ 1203 w 6221"/>
                    <a:gd name="T19" fmla="*/ 276 h 2885"/>
                    <a:gd name="T20" fmla="*/ 1194 w 6221"/>
                    <a:gd name="T21" fmla="*/ 301 h 2885"/>
                    <a:gd name="T22" fmla="*/ 1179 w 6221"/>
                    <a:gd name="T23" fmla="*/ 325 h 2885"/>
                    <a:gd name="T24" fmla="*/ 1134 w 6221"/>
                    <a:gd name="T25" fmla="*/ 370 h 2885"/>
                    <a:gd name="T26" fmla="*/ 1071 w 6221"/>
                    <a:gd name="T27" fmla="*/ 410 h 2885"/>
                    <a:gd name="T28" fmla="*/ 990 w 6221"/>
                    <a:gd name="T29" fmla="*/ 444 h 2885"/>
                    <a:gd name="T30" fmla="*/ 894 w 6221"/>
                    <a:gd name="T31" fmla="*/ 470 h 2885"/>
                    <a:gd name="T32" fmla="*/ 727 w 6221"/>
                    <a:gd name="T33" fmla="*/ 494 h 2885"/>
                    <a:gd name="T34" fmla="*/ 479 w 6221"/>
                    <a:gd name="T35" fmla="*/ 494 h 2885"/>
                    <a:gd name="T36" fmla="*/ 312 w 6221"/>
                    <a:gd name="T37" fmla="*/ 470 h 2885"/>
                    <a:gd name="T38" fmla="*/ 216 w 6221"/>
                    <a:gd name="T39" fmla="*/ 444 h 2885"/>
                    <a:gd name="T40" fmla="*/ 135 w 6221"/>
                    <a:gd name="T41" fmla="*/ 410 h 2885"/>
                    <a:gd name="T42" fmla="*/ 71 w 6221"/>
                    <a:gd name="T43" fmla="*/ 370 h 2885"/>
                    <a:gd name="T44" fmla="*/ 26 w 6221"/>
                    <a:gd name="T45" fmla="*/ 325 h 2885"/>
                    <a:gd name="T46" fmla="*/ 12 w 6221"/>
                    <a:gd name="T47" fmla="*/ 301 h 2885"/>
                    <a:gd name="T48" fmla="*/ 3 w 6221"/>
                    <a:gd name="T49" fmla="*/ 276 h 2885"/>
                    <a:gd name="T50" fmla="*/ 0 w 6221"/>
                    <a:gd name="T51" fmla="*/ 250 h 2885"/>
                    <a:gd name="T52" fmla="*/ 3 w 6221"/>
                    <a:gd name="T53" fmla="*/ 224 h 2885"/>
                    <a:gd name="T54" fmla="*/ 12 w 6221"/>
                    <a:gd name="T55" fmla="*/ 198 h 2885"/>
                    <a:gd name="T56" fmla="*/ 26 w 6221"/>
                    <a:gd name="T57" fmla="*/ 174 h 2885"/>
                    <a:gd name="T58" fmla="*/ 71 w 6221"/>
                    <a:gd name="T59" fmla="*/ 129 h 2885"/>
                    <a:gd name="T60" fmla="*/ 135 w 6221"/>
                    <a:gd name="T61" fmla="*/ 89 h 2885"/>
                    <a:gd name="T62" fmla="*/ 216 w 6221"/>
                    <a:gd name="T63" fmla="*/ 56 h 2885"/>
                    <a:gd name="T64" fmla="*/ 312 w 6221"/>
                    <a:gd name="T65" fmla="*/ 29 h 2885"/>
                    <a:gd name="T66" fmla="*/ 479 w 6221"/>
                    <a:gd name="T67" fmla="*/ 5 h 2885"/>
                    <a:gd name="T68" fmla="*/ 0 w 6221"/>
                    <a:gd name="T69" fmla="*/ 0 h 2885"/>
                    <a:gd name="T70" fmla="*/ 1206 w 6221"/>
                    <a:gd name="T71" fmla="*/ 500 h 28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6221" h="2885">
                      <a:moveTo>
                        <a:pt x="3109" y="0"/>
                      </a:moveTo>
                      <a:lnTo>
                        <a:pt x="3748" y="28"/>
                      </a:lnTo>
                      <a:lnTo>
                        <a:pt x="4338" y="110"/>
                      </a:lnTo>
                      <a:lnTo>
                        <a:pt x="4611" y="169"/>
                      </a:lnTo>
                      <a:lnTo>
                        <a:pt x="4867" y="240"/>
                      </a:lnTo>
                      <a:lnTo>
                        <a:pt x="5105" y="322"/>
                      </a:lnTo>
                      <a:lnTo>
                        <a:pt x="5324" y="414"/>
                      </a:lnTo>
                      <a:lnTo>
                        <a:pt x="5523" y="515"/>
                      </a:lnTo>
                      <a:lnTo>
                        <a:pt x="5699" y="626"/>
                      </a:lnTo>
                      <a:lnTo>
                        <a:pt x="5852" y="744"/>
                      </a:lnTo>
                      <a:lnTo>
                        <a:pt x="5980" y="871"/>
                      </a:lnTo>
                      <a:lnTo>
                        <a:pt x="6082" y="1004"/>
                      </a:lnTo>
                      <a:lnTo>
                        <a:pt x="6123" y="1073"/>
                      </a:lnTo>
                      <a:lnTo>
                        <a:pt x="6157" y="1144"/>
                      </a:lnTo>
                      <a:lnTo>
                        <a:pt x="6183" y="1216"/>
                      </a:lnTo>
                      <a:lnTo>
                        <a:pt x="6203" y="1290"/>
                      </a:lnTo>
                      <a:lnTo>
                        <a:pt x="6214" y="1365"/>
                      </a:lnTo>
                      <a:lnTo>
                        <a:pt x="6218" y="1441"/>
                      </a:lnTo>
                      <a:lnTo>
                        <a:pt x="6214" y="1517"/>
                      </a:lnTo>
                      <a:lnTo>
                        <a:pt x="6203" y="1591"/>
                      </a:lnTo>
                      <a:lnTo>
                        <a:pt x="6183" y="1665"/>
                      </a:lnTo>
                      <a:lnTo>
                        <a:pt x="6157" y="1737"/>
                      </a:lnTo>
                      <a:lnTo>
                        <a:pt x="6123" y="1808"/>
                      </a:lnTo>
                      <a:lnTo>
                        <a:pt x="6082" y="1877"/>
                      </a:lnTo>
                      <a:lnTo>
                        <a:pt x="5980" y="2010"/>
                      </a:lnTo>
                      <a:lnTo>
                        <a:pt x="5852" y="2137"/>
                      </a:lnTo>
                      <a:lnTo>
                        <a:pt x="5699" y="2256"/>
                      </a:lnTo>
                      <a:lnTo>
                        <a:pt x="5523" y="2366"/>
                      </a:lnTo>
                      <a:lnTo>
                        <a:pt x="5324" y="2467"/>
                      </a:lnTo>
                      <a:lnTo>
                        <a:pt x="5105" y="2559"/>
                      </a:lnTo>
                      <a:lnTo>
                        <a:pt x="4867" y="2641"/>
                      </a:lnTo>
                      <a:lnTo>
                        <a:pt x="4611" y="2712"/>
                      </a:lnTo>
                      <a:lnTo>
                        <a:pt x="4338" y="2771"/>
                      </a:lnTo>
                      <a:lnTo>
                        <a:pt x="3748" y="2853"/>
                      </a:lnTo>
                      <a:lnTo>
                        <a:pt x="3109" y="2881"/>
                      </a:lnTo>
                      <a:lnTo>
                        <a:pt x="2469" y="2853"/>
                      </a:lnTo>
                      <a:lnTo>
                        <a:pt x="1879" y="2771"/>
                      </a:lnTo>
                      <a:lnTo>
                        <a:pt x="1607" y="2712"/>
                      </a:lnTo>
                      <a:lnTo>
                        <a:pt x="1350" y="2641"/>
                      </a:lnTo>
                      <a:lnTo>
                        <a:pt x="1112" y="2559"/>
                      </a:lnTo>
                      <a:lnTo>
                        <a:pt x="893" y="2467"/>
                      </a:lnTo>
                      <a:lnTo>
                        <a:pt x="695" y="2366"/>
                      </a:lnTo>
                      <a:lnTo>
                        <a:pt x="519" y="2256"/>
                      </a:lnTo>
                      <a:lnTo>
                        <a:pt x="366" y="2137"/>
                      </a:lnTo>
                      <a:lnTo>
                        <a:pt x="238" y="2010"/>
                      </a:lnTo>
                      <a:lnTo>
                        <a:pt x="136" y="1877"/>
                      </a:lnTo>
                      <a:lnTo>
                        <a:pt x="95" y="1808"/>
                      </a:lnTo>
                      <a:lnTo>
                        <a:pt x="61" y="1737"/>
                      </a:lnTo>
                      <a:lnTo>
                        <a:pt x="35" y="1665"/>
                      </a:lnTo>
                      <a:lnTo>
                        <a:pt x="16" y="1591"/>
                      </a:lnTo>
                      <a:lnTo>
                        <a:pt x="4" y="1517"/>
                      </a:lnTo>
                      <a:lnTo>
                        <a:pt x="0" y="1441"/>
                      </a:lnTo>
                      <a:lnTo>
                        <a:pt x="4" y="1365"/>
                      </a:lnTo>
                      <a:lnTo>
                        <a:pt x="16" y="1290"/>
                      </a:lnTo>
                      <a:lnTo>
                        <a:pt x="35" y="1216"/>
                      </a:lnTo>
                      <a:lnTo>
                        <a:pt x="61" y="1144"/>
                      </a:lnTo>
                      <a:lnTo>
                        <a:pt x="95" y="1073"/>
                      </a:lnTo>
                      <a:lnTo>
                        <a:pt x="136" y="1004"/>
                      </a:lnTo>
                      <a:lnTo>
                        <a:pt x="238" y="871"/>
                      </a:lnTo>
                      <a:lnTo>
                        <a:pt x="366" y="744"/>
                      </a:lnTo>
                      <a:lnTo>
                        <a:pt x="519" y="626"/>
                      </a:lnTo>
                      <a:lnTo>
                        <a:pt x="695" y="515"/>
                      </a:lnTo>
                      <a:lnTo>
                        <a:pt x="893" y="414"/>
                      </a:lnTo>
                      <a:lnTo>
                        <a:pt x="1112" y="322"/>
                      </a:lnTo>
                      <a:lnTo>
                        <a:pt x="1350" y="240"/>
                      </a:lnTo>
                      <a:lnTo>
                        <a:pt x="1607" y="169"/>
                      </a:lnTo>
                      <a:lnTo>
                        <a:pt x="1879" y="110"/>
                      </a:lnTo>
                      <a:lnTo>
                        <a:pt x="2469" y="28"/>
                      </a:lnTo>
                      <a:lnTo>
                        <a:pt x="3109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6220" y="2884"/>
                      </a:moveTo>
                      <a:lnTo>
                        <a:pt x="6220" y="2884"/>
                      </a:lnTo>
                      <a:close/>
                    </a:path>
                  </a:pathLst>
                </a:custGeom>
                <a:solidFill>
                  <a:srgbClr val="C5000B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  <p:sp>
              <p:nvSpPr>
                <p:cNvPr id="19505" name="Freeform 24"/>
                <p:cNvSpPr>
                  <a:spLocks noChangeArrowheads="1"/>
                </p:cNvSpPr>
                <p:nvPr/>
              </p:nvSpPr>
              <p:spPr bwMode="auto">
                <a:xfrm>
                  <a:off x="2650" y="2321"/>
                  <a:ext cx="1048" cy="432"/>
                </a:xfrm>
                <a:custGeom>
                  <a:avLst/>
                  <a:gdLst>
                    <a:gd name="T0" fmla="*/ 631 w 5422"/>
                    <a:gd name="T1" fmla="*/ 4 h 2512"/>
                    <a:gd name="T2" fmla="*/ 777 w 5422"/>
                    <a:gd name="T3" fmla="*/ 25 h 2512"/>
                    <a:gd name="T4" fmla="*/ 860 w 5422"/>
                    <a:gd name="T5" fmla="*/ 48 h 2512"/>
                    <a:gd name="T6" fmla="*/ 930 w 5422"/>
                    <a:gd name="T7" fmla="*/ 77 h 2512"/>
                    <a:gd name="T8" fmla="*/ 986 w 5422"/>
                    <a:gd name="T9" fmla="*/ 112 h 2512"/>
                    <a:gd name="T10" fmla="*/ 1025 w 5422"/>
                    <a:gd name="T11" fmla="*/ 150 h 2512"/>
                    <a:gd name="T12" fmla="*/ 1037 w 5422"/>
                    <a:gd name="T13" fmla="*/ 171 h 2512"/>
                    <a:gd name="T14" fmla="*/ 1045 w 5422"/>
                    <a:gd name="T15" fmla="*/ 193 h 2512"/>
                    <a:gd name="T16" fmla="*/ 1048 w 5422"/>
                    <a:gd name="T17" fmla="*/ 216 h 2512"/>
                    <a:gd name="T18" fmla="*/ 1045 w 5422"/>
                    <a:gd name="T19" fmla="*/ 238 h 2512"/>
                    <a:gd name="T20" fmla="*/ 1037 w 5422"/>
                    <a:gd name="T21" fmla="*/ 260 h 2512"/>
                    <a:gd name="T22" fmla="*/ 1025 w 5422"/>
                    <a:gd name="T23" fmla="*/ 281 h 2512"/>
                    <a:gd name="T24" fmla="*/ 986 w 5422"/>
                    <a:gd name="T25" fmla="*/ 320 h 2512"/>
                    <a:gd name="T26" fmla="*/ 930 w 5422"/>
                    <a:gd name="T27" fmla="*/ 354 h 2512"/>
                    <a:gd name="T28" fmla="*/ 860 w 5422"/>
                    <a:gd name="T29" fmla="*/ 383 h 2512"/>
                    <a:gd name="T30" fmla="*/ 777 w 5422"/>
                    <a:gd name="T31" fmla="*/ 406 h 2512"/>
                    <a:gd name="T32" fmla="*/ 631 w 5422"/>
                    <a:gd name="T33" fmla="*/ 427 h 2512"/>
                    <a:gd name="T34" fmla="*/ 416 w 5422"/>
                    <a:gd name="T35" fmla="*/ 427 h 2512"/>
                    <a:gd name="T36" fmla="*/ 271 w 5422"/>
                    <a:gd name="T37" fmla="*/ 406 h 2512"/>
                    <a:gd name="T38" fmla="*/ 187 w 5422"/>
                    <a:gd name="T39" fmla="*/ 383 h 2512"/>
                    <a:gd name="T40" fmla="*/ 117 w 5422"/>
                    <a:gd name="T41" fmla="*/ 354 h 2512"/>
                    <a:gd name="T42" fmla="*/ 62 w 5422"/>
                    <a:gd name="T43" fmla="*/ 320 h 2512"/>
                    <a:gd name="T44" fmla="*/ 23 w 5422"/>
                    <a:gd name="T45" fmla="*/ 281 h 2512"/>
                    <a:gd name="T46" fmla="*/ 10 w 5422"/>
                    <a:gd name="T47" fmla="*/ 260 h 2512"/>
                    <a:gd name="T48" fmla="*/ 3 w 5422"/>
                    <a:gd name="T49" fmla="*/ 238 h 2512"/>
                    <a:gd name="T50" fmla="*/ 0 w 5422"/>
                    <a:gd name="T51" fmla="*/ 216 h 2512"/>
                    <a:gd name="T52" fmla="*/ 3 w 5422"/>
                    <a:gd name="T53" fmla="*/ 193 h 2512"/>
                    <a:gd name="T54" fmla="*/ 10 w 5422"/>
                    <a:gd name="T55" fmla="*/ 171 h 2512"/>
                    <a:gd name="T56" fmla="*/ 23 w 5422"/>
                    <a:gd name="T57" fmla="*/ 150 h 2512"/>
                    <a:gd name="T58" fmla="*/ 62 w 5422"/>
                    <a:gd name="T59" fmla="*/ 112 h 2512"/>
                    <a:gd name="T60" fmla="*/ 117 w 5422"/>
                    <a:gd name="T61" fmla="*/ 77 h 2512"/>
                    <a:gd name="T62" fmla="*/ 187 w 5422"/>
                    <a:gd name="T63" fmla="*/ 48 h 2512"/>
                    <a:gd name="T64" fmla="*/ 271 w 5422"/>
                    <a:gd name="T65" fmla="*/ 25 h 2512"/>
                    <a:gd name="T66" fmla="*/ 416 w 5422"/>
                    <a:gd name="T67" fmla="*/ 4 h 2512"/>
                    <a:gd name="T68" fmla="*/ 0 w 5422"/>
                    <a:gd name="T69" fmla="*/ 0 h 2512"/>
                    <a:gd name="T70" fmla="*/ 1048 w 5422"/>
                    <a:gd name="T71" fmla="*/ 432 h 251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422" h="2512">
                      <a:moveTo>
                        <a:pt x="2710" y="0"/>
                      </a:moveTo>
                      <a:lnTo>
                        <a:pt x="3267" y="25"/>
                      </a:lnTo>
                      <a:lnTo>
                        <a:pt x="3781" y="96"/>
                      </a:lnTo>
                      <a:lnTo>
                        <a:pt x="4019" y="148"/>
                      </a:lnTo>
                      <a:lnTo>
                        <a:pt x="4242" y="210"/>
                      </a:lnTo>
                      <a:lnTo>
                        <a:pt x="4450" y="281"/>
                      </a:lnTo>
                      <a:lnTo>
                        <a:pt x="4641" y="361"/>
                      </a:lnTo>
                      <a:lnTo>
                        <a:pt x="4814" y="450"/>
                      </a:lnTo>
                      <a:lnTo>
                        <a:pt x="4967" y="546"/>
                      </a:lnTo>
                      <a:lnTo>
                        <a:pt x="5101" y="649"/>
                      </a:lnTo>
                      <a:lnTo>
                        <a:pt x="5212" y="759"/>
                      </a:lnTo>
                      <a:lnTo>
                        <a:pt x="5301" y="875"/>
                      </a:lnTo>
                      <a:lnTo>
                        <a:pt x="5337" y="936"/>
                      </a:lnTo>
                      <a:lnTo>
                        <a:pt x="5366" y="997"/>
                      </a:lnTo>
                      <a:lnTo>
                        <a:pt x="5389" y="1060"/>
                      </a:lnTo>
                      <a:lnTo>
                        <a:pt x="5406" y="1124"/>
                      </a:lnTo>
                      <a:lnTo>
                        <a:pt x="5416" y="1189"/>
                      </a:lnTo>
                      <a:lnTo>
                        <a:pt x="5420" y="1255"/>
                      </a:lnTo>
                      <a:lnTo>
                        <a:pt x="5416" y="1321"/>
                      </a:lnTo>
                      <a:lnTo>
                        <a:pt x="5406" y="1386"/>
                      </a:lnTo>
                      <a:lnTo>
                        <a:pt x="5389" y="1450"/>
                      </a:lnTo>
                      <a:lnTo>
                        <a:pt x="5366" y="1513"/>
                      </a:lnTo>
                      <a:lnTo>
                        <a:pt x="5337" y="1574"/>
                      </a:lnTo>
                      <a:lnTo>
                        <a:pt x="5301" y="1635"/>
                      </a:lnTo>
                      <a:lnTo>
                        <a:pt x="5212" y="1751"/>
                      </a:lnTo>
                      <a:lnTo>
                        <a:pt x="5101" y="1861"/>
                      </a:lnTo>
                      <a:lnTo>
                        <a:pt x="4967" y="1964"/>
                      </a:lnTo>
                      <a:lnTo>
                        <a:pt x="4814" y="2060"/>
                      </a:lnTo>
                      <a:lnTo>
                        <a:pt x="4641" y="2149"/>
                      </a:lnTo>
                      <a:lnTo>
                        <a:pt x="4450" y="2229"/>
                      </a:lnTo>
                      <a:lnTo>
                        <a:pt x="4242" y="2300"/>
                      </a:lnTo>
                      <a:lnTo>
                        <a:pt x="4019" y="2362"/>
                      </a:lnTo>
                      <a:lnTo>
                        <a:pt x="3781" y="2414"/>
                      </a:lnTo>
                      <a:lnTo>
                        <a:pt x="3267" y="2485"/>
                      </a:lnTo>
                      <a:lnTo>
                        <a:pt x="2710" y="2510"/>
                      </a:lnTo>
                      <a:lnTo>
                        <a:pt x="2152" y="2485"/>
                      </a:lnTo>
                      <a:lnTo>
                        <a:pt x="1638" y="2414"/>
                      </a:lnTo>
                      <a:lnTo>
                        <a:pt x="1400" y="2362"/>
                      </a:lnTo>
                      <a:lnTo>
                        <a:pt x="1177" y="2300"/>
                      </a:lnTo>
                      <a:lnTo>
                        <a:pt x="969" y="2229"/>
                      </a:lnTo>
                      <a:lnTo>
                        <a:pt x="778" y="2149"/>
                      </a:lnTo>
                      <a:lnTo>
                        <a:pt x="606" y="2060"/>
                      </a:lnTo>
                      <a:lnTo>
                        <a:pt x="452" y="1964"/>
                      </a:lnTo>
                      <a:lnTo>
                        <a:pt x="319" y="1861"/>
                      </a:lnTo>
                      <a:lnTo>
                        <a:pt x="207" y="1751"/>
                      </a:lnTo>
                      <a:lnTo>
                        <a:pt x="118" y="1635"/>
                      </a:lnTo>
                      <a:lnTo>
                        <a:pt x="83" y="1574"/>
                      </a:lnTo>
                      <a:lnTo>
                        <a:pt x="53" y="1513"/>
                      </a:lnTo>
                      <a:lnTo>
                        <a:pt x="30" y="1450"/>
                      </a:lnTo>
                      <a:lnTo>
                        <a:pt x="13" y="1386"/>
                      </a:lnTo>
                      <a:lnTo>
                        <a:pt x="3" y="1321"/>
                      </a:lnTo>
                      <a:lnTo>
                        <a:pt x="0" y="1255"/>
                      </a:lnTo>
                      <a:lnTo>
                        <a:pt x="3" y="1189"/>
                      </a:lnTo>
                      <a:lnTo>
                        <a:pt x="13" y="1124"/>
                      </a:lnTo>
                      <a:lnTo>
                        <a:pt x="30" y="1060"/>
                      </a:lnTo>
                      <a:lnTo>
                        <a:pt x="53" y="997"/>
                      </a:lnTo>
                      <a:lnTo>
                        <a:pt x="83" y="936"/>
                      </a:lnTo>
                      <a:lnTo>
                        <a:pt x="118" y="875"/>
                      </a:lnTo>
                      <a:lnTo>
                        <a:pt x="207" y="759"/>
                      </a:lnTo>
                      <a:lnTo>
                        <a:pt x="319" y="649"/>
                      </a:lnTo>
                      <a:lnTo>
                        <a:pt x="452" y="546"/>
                      </a:lnTo>
                      <a:lnTo>
                        <a:pt x="606" y="450"/>
                      </a:lnTo>
                      <a:lnTo>
                        <a:pt x="778" y="361"/>
                      </a:lnTo>
                      <a:lnTo>
                        <a:pt x="969" y="281"/>
                      </a:lnTo>
                      <a:lnTo>
                        <a:pt x="1177" y="210"/>
                      </a:lnTo>
                      <a:lnTo>
                        <a:pt x="1400" y="148"/>
                      </a:lnTo>
                      <a:lnTo>
                        <a:pt x="1638" y="96"/>
                      </a:lnTo>
                      <a:lnTo>
                        <a:pt x="2152" y="25"/>
                      </a:lnTo>
                      <a:lnTo>
                        <a:pt x="271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5421" y="2511"/>
                      </a:moveTo>
                      <a:lnTo>
                        <a:pt x="5421" y="2511"/>
                      </a:lnTo>
                      <a:close/>
                    </a:path>
                  </a:pathLst>
                </a:custGeom>
                <a:solidFill>
                  <a:srgbClr val="C5000B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  <p:sp>
              <p:nvSpPr>
                <p:cNvPr id="19506" name="Freeform 25"/>
                <p:cNvSpPr>
                  <a:spLocks noChangeArrowheads="1"/>
                </p:cNvSpPr>
                <p:nvPr/>
              </p:nvSpPr>
              <p:spPr bwMode="auto">
                <a:xfrm>
                  <a:off x="2722" y="2352"/>
                  <a:ext cx="905" cy="371"/>
                </a:xfrm>
                <a:custGeom>
                  <a:avLst/>
                  <a:gdLst>
                    <a:gd name="T0" fmla="*/ 545 w 4699"/>
                    <a:gd name="T1" fmla="*/ 4 h 2178"/>
                    <a:gd name="T2" fmla="*/ 671 w 4699"/>
                    <a:gd name="T3" fmla="*/ 22 h 2178"/>
                    <a:gd name="T4" fmla="*/ 743 w 4699"/>
                    <a:gd name="T5" fmla="*/ 41 h 2178"/>
                    <a:gd name="T6" fmla="*/ 803 w 4699"/>
                    <a:gd name="T7" fmla="*/ 66 h 2178"/>
                    <a:gd name="T8" fmla="*/ 851 w 4699"/>
                    <a:gd name="T9" fmla="*/ 96 h 2178"/>
                    <a:gd name="T10" fmla="*/ 885 w 4699"/>
                    <a:gd name="T11" fmla="*/ 129 h 2178"/>
                    <a:gd name="T12" fmla="*/ 896 w 4699"/>
                    <a:gd name="T13" fmla="*/ 147 h 2178"/>
                    <a:gd name="T14" fmla="*/ 902 w 4699"/>
                    <a:gd name="T15" fmla="*/ 166 h 2178"/>
                    <a:gd name="T16" fmla="*/ 904 w 4699"/>
                    <a:gd name="T17" fmla="*/ 185 h 2178"/>
                    <a:gd name="T18" fmla="*/ 902 w 4699"/>
                    <a:gd name="T19" fmla="*/ 205 h 2178"/>
                    <a:gd name="T20" fmla="*/ 896 w 4699"/>
                    <a:gd name="T21" fmla="*/ 223 h 2178"/>
                    <a:gd name="T22" fmla="*/ 885 w 4699"/>
                    <a:gd name="T23" fmla="*/ 241 h 2178"/>
                    <a:gd name="T24" fmla="*/ 851 w 4699"/>
                    <a:gd name="T25" fmla="*/ 275 h 2178"/>
                    <a:gd name="T26" fmla="*/ 803 w 4699"/>
                    <a:gd name="T27" fmla="*/ 304 h 2178"/>
                    <a:gd name="T28" fmla="*/ 743 w 4699"/>
                    <a:gd name="T29" fmla="*/ 329 h 2178"/>
                    <a:gd name="T30" fmla="*/ 671 w 4699"/>
                    <a:gd name="T31" fmla="*/ 349 h 2178"/>
                    <a:gd name="T32" fmla="*/ 545 w 4699"/>
                    <a:gd name="T33" fmla="*/ 367 h 2178"/>
                    <a:gd name="T34" fmla="*/ 359 w 4699"/>
                    <a:gd name="T35" fmla="*/ 367 h 2178"/>
                    <a:gd name="T36" fmla="*/ 234 w 4699"/>
                    <a:gd name="T37" fmla="*/ 349 h 2178"/>
                    <a:gd name="T38" fmla="*/ 162 w 4699"/>
                    <a:gd name="T39" fmla="*/ 329 h 2178"/>
                    <a:gd name="T40" fmla="*/ 101 w 4699"/>
                    <a:gd name="T41" fmla="*/ 304 h 2178"/>
                    <a:gd name="T42" fmla="*/ 53 w 4699"/>
                    <a:gd name="T43" fmla="*/ 275 h 2178"/>
                    <a:gd name="T44" fmla="*/ 20 w 4699"/>
                    <a:gd name="T45" fmla="*/ 241 h 2178"/>
                    <a:gd name="T46" fmla="*/ 9 w 4699"/>
                    <a:gd name="T47" fmla="*/ 223 h 2178"/>
                    <a:gd name="T48" fmla="*/ 2 w 4699"/>
                    <a:gd name="T49" fmla="*/ 205 h 2178"/>
                    <a:gd name="T50" fmla="*/ 0 w 4699"/>
                    <a:gd name="T51" fmla="*/ 185 h 2178"/>
                    <a:gd name="T52" fmla="*/ 2 w 4699"/>
                    <a:gd name="T53" fmla="*/ 166 h 2178"/>
                    <a:gd name="T54" fmla="*/ 9 w 4699"/>
                    <a:gd name="T55" fmla="*/ 147 h 2178"/>
                    <a:gd name="T56" fmla="*/ 20 w 4699"/>
                    <a:gd name="T57" fmla="*/ 129 h 2178"/>
                    <a:gd name="T58" fmla="*/ 53 w 4699"/>
                    <a:gd name="T59" fmla="*/ 96 h 2178"/>
                    <a:gd name="T60" fmla="*/ 101 w 4699"/>
                    <a:gd name="T61" fmla="*/ 66 h 2178"/>
                    <a:gd name="T62" fmla="*/ 162 w 4699"/>
                    <a:gd name="T63" fmla="*/ 41 h 2178"/>
                    <a:gd name="T64" fmla="*/ 234 w 4699"/>
                    <a:gd name="T65" fmla="*/ 22 h 2178"/>
                    <a:gd name="T66" fmla="*/ 359 w 4699"/>
                    <a:gd name="T67" fmla="*/ 4 h 2178"/>
                    <a:gd name="T68" fmla="*/ 0 w 4699"/>
                    <a:gd name="T69" fmla="*/ 0 h 2178"/>
                    <a:gd name="T70" fmla="*/ 905 w 4699"/>
                    <a:gd name="T71" fmla="*/ 371 h 217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699" h="2178">
                      <a:moveTo>
                        <a:pt x="2348" y="0"/>
                      </a:moveTo>
                      <a:lnTo>
                        <a:pt x="2831" y="22"/>
                      </a:lnTo>
                      <a:lnTo>
                        <a:pt x="3276" y="83"/>
                      </a:lnTo>
                      <a:lnTo>
                        <a:pt x="3482" y="128"/>
                      </a:lnTo>
                      <a:lnTo>
                        <a:pt x="3676" y="181"/>
                      </a:lnTo>
                      <a:lnTo>
                        <a:pt x="3856" y="243"/>
                      </a:lnTo>
                      <a:lnTo>
                        <a:pt x="4021" y="312"/>
                      </a:lnTo>
                      <a:lnTo>
                        <a:pt x="4171" y="389"/>
                      </a:lnTo>
                      <a:lnTo>
                        <a:pt x="4304" y="472"/>
                      </a:lnTo>
                      <a:lnTo>
                        <a:pt x="4419" y="562"/>
                      </a:lnTo>
                      <a:lnTo>
                        <a:pt x="4516" y="657"/>
                      </a:lnTo>
                      <a:lnTo>
                        <a:pt x="4593" y="758"/>
                      </a:lnTo>
                      <a:lnTo>
                        <a:pt x="4624" y="810"/>
                      </a:lnTo>
                      <a:lnTo>
                        <a:pt x="4650" y="863"/>
                      </a:lnTo>
                      <a:lnTo>
                        <a:pt x="4670" y="918"/>
                      </a:lnTo>
                      <a:lnTo>
                        <a:pt x="4684" y="973"/>
                      </a:lnTo>
                      <a:lnTo>
                        <a:pt x="4693" y="1029"/>
                      </a:lnTo>
                      <a:lnTo>
                        <a:pt x="4696" y="1087"/>
                      </a:lnTo>
                      <a:lnTo>
                        <a:pt x="4693" y="1144"/>
                      </a:lnTo>
                      <a:lnTo>
                        <a:pt x="4684" y="1201"/>
                      </a:lnTo>
                      <a:lnTo>
                        <a:pt x="4670" y="1256"/>
                      </a:lnTo>
                      <a:lnTo>
                        <a:pt x="4650" y="1311"/>
                      </a:lnTo>
                      <a:lnTo>
                        <a:pt x="4624" y="1364"/>
                      </a:lnTo>
                      <a:lnTo>
                        <a:pt x="4593" y="1416"/>
                      </a:lnTo>
                      <a:lnTo>
                        <a:pt x="4516" y="1517"/>
                      </a:lnTo>
                      <a:lnTo>
                        <a:pt x="4419" y="1612"/>
                      </a:lnTo>
                      <a:lnTo>
                        <a:pt x="4304" y="1702"/>
                      </a:lnTo>
                      <a:lnTo>
                        <a:pt x="4171" y="1785"/>
                      </a:lnTo>
                      <a:lnTo>
                        <a:pt x="4021" y="1862"/>
                      </a:lnTo>
                      <a:lnTo>
                        <a:pt x="3856" y="1931"/>
                      </a:lnTo>
                      <a:lnTo>
                        <a:pt x="3676" y="1993"/>
                      </a:lnTo>
                      <a:lnTo>
                        <a:pt x="3482" y="2046"/>
                      </a:lnTo>
                      <a:lnTo>
                        <a:pt x="3276" y="2091"/>
                      </a:lnTo>
                      <a:lnTo>
                        <a:pt x="2831" y="2153"/>
                      </a:lnTo>
                      <a:lnTo>
                        <a:pt x="2348" y="2175"/>
                      </a:lnTo>
                      <a:lnTo>
                        <a:pt x="1864" y="2153"/>
                      </a:lnTo>
                      <a:lnTo>
                        <a:pt x="1419" y="2091"/>
                      </a:lnTo>
                      <a:lnTo>
                        <a:pt x="1213" y="2046"/>
                      </a:lnTo>
                      <a:lnTo>
                        <a:pt x="1020" y="1993"/>
                      </a:lnTo>
                      <a:lnTo>
                        <a:pt x="840" y="1931"/>
                      </a:lnTo>
                      <a:lnTo>
                        <a:pt x="675" y="1862"/>
                      </a:lnTo>
                      <a:lnTo>
                        <a:pt x="525" y="1785"/>
                      </a:lnTo>
                      <a:lnTo>
                        <a:pt x="392" y="1702"/>
                      </a:lnTo>
                      <a:lnTo>
                        <a:pt x="276" y="1612"/>
                      </a:lnTo>
                      <a:lnTo>
                        <a:pt x="180" y="1517"/>
                      </a:lnTo>
                      <a:lnTo>
                        <a:pt x="103" y="1416"/>
                      </a:lnTo>
                      <a:lnTo>
                        <a:pt x="72" y="1364"/>
                      </a:lnTo>
                      <a:lnTo>
                        <a:pt x="46" y="1311"/>
                      </a:lnTo>
                      <a:lnTo>
                        <a:pt x="26" y="1256"/>
                      </a:lnTo>
                      <a:lnTo>
                        <a:pt x="12" y="1201"/>
                      </a:lnTo>
                      <a:lnTo>
                        <a:pt x="3" y="1144"/>
                      </a:lnTo>
                      <a:lnTo>
                        <a:pt x="0" y="1087"/>
                      </a:lnTo>
                      <a:lnTo>
                        <a:pt x="3" y="1029"/>
                      </a:lnTo>
                      <a:lnTo>
                        <a:pt x="12" y="973"/>
                      </a:lnTo>
                      <a:lnTo>
                        <a:pt x="26" y="918"/>
                      </a:lnTo>
                      <a:lnTo>
                        <a:pt x="46" y="863"/>
                      </a:lnTo>
                      <a:lnTo>
                        <a:pt x="72" y="810"/>
                      </a:lnTo>
                      <a:lnTo>
                        <a:pt x="103" y="758"/>
                      </a:lnTo>
                      <a:lnTo>
                        <a:pt x="180" y="657"/>
                      </a:lnTo>
                      <a:lnTo>
                        <a:pt x="276" y="562"/>
                      </a:lnTo>
                      <a:lnTo>
                        <a:pt x="392" y="472"/>
                      </a:lnTo>
                      <a:lnTo>
                        <a:pt x="525" y="389"/>
                      </a:lnTo>
                      <a:lnTo>
                        <a:pt x="675" y="312"/>
                      </a:lnTo>
                      <a:lnTo>
                        <a:pt x="840" y="243"/>
                      </a:lnTo>
                      <a:lnTo>
                        <a:pt x="1020" y="181"/>
                      </a:lnTo>
                      <a:lnTo>
                        <a:pt x="1213" y="128"/>
                      </a:lnTo>
                      <a:lnTo>
                        <a:pt x="1419" y="83"/>
                      </a:lnTo>
                      <a:lnTo>
                        <a:pt x="1864" y="22"/>
                      </a:lnTo>
                      <a:lnTo>
                        <a:pt x="2348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4698" y="2177"/>
                      </a:moveTo>
                      <a:lnTo>
                        <a:pt x="4698" y="2177"/>
                      </a:lnTo>
                      <a:close/>
                    </a:path>
                  </a:pathLst>
                </a:custGeom>
                <a:solidFill>
                  <a:srgbClr val="C5000B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  <p:sp>
              <p:nvSpPr>
                <p:cNvPr id="19507" name="Freeform 26"/>
                <p:cNvSpPr>
                  <a:spLocks noChangeArrowheads="1"/>
                </p:cNvSpPr>
                <p:nvPr/>
              </p:nvSpPr>
              <p:spPr bwMode="auto">
                <a:xfrm>
                  <a:off x="2830" y="2398"/>
                  <a:ext cx="690" cy="279"/>
                </a:xfrm>
                <a:custGeom>
                  <a:avLst/>
                  <a:gdLst>
                    <a:gd name="T0" fmla="*/ 416 w 3615"/>
                    <a:gd name="T1" fmla="*/ 3 h 1675"/>
                    <a:gd name="T2" fmla="*/ 511 w 3615"/>
                    <a:gd name="T3" fmla="*/ 16 h 1675"/>
                    <a:gd name="T4" fmla="*/ 566 w 3615"/>
                    <a:gd name="T5" fmla="*/ 31 h 1675"/>
                    <a:gd name="T6" fmla="*/ 612 w 3615"/>
                    <a:gd name="T7" fmla="*/ 50 h 1675"/>
                    <a:gd name="T8" fmla="*/ 649 w 3615"/>
                    <a:gd name="T9" fmla="*/ 72 h 1675"/>
                    <a:gd name="T10" fmla="*/ 674 w 3615"/>
                    <a:gd name="T11" fmla="*/ 97 h 1675"/>
                    <a:gd name="T12" fmla="*/ 683 w 3615"/>
                    <a:gd name="T13" fmla="*/ 110 h 1675"/>
                    <a:gd name="T14" fmla="*/ 688 w 3615"/>
                    <a:gd name="T15" fmla="*/ 124 h 1675"/>
                    <a:gd name="T16" fmla="*/ 689 w 3615"/>
                    <a:gd name="T17" fmla="*/ 139 h 1675"/>
                    <a:gd name="T18" fmla="*/ 688 w 3615"/>
                    <a:gd name="T19" fmla="*/ 154 h 1675"/>
                    <a:gd name="T20" fmla="*/ 683 w 3615"/>
                    <a:gd name="T21" fmla="*/ 168 h 1675"/>
                    <a:gd name="T22" fmla="*/ 674 w 3615"/>
                    <a:gd name="T23" fmla="*/ 181 h 1675"/>
                    <a:gd name="T24" fmla="*/ 649 w 3615"/>
                    <a:gd name="T25" fmla="*/ 206 h 1675"/>
                    <a:gd name="T26" fmla="*/ 612 w 3615"/>
                    <a:gd name="T27" fmla="*/ 229 h 1675"/>
                    <a:gd name="T28" fmla="*/ 566 w 3615"/>
                    <a:gd name="T29" fmla="*/ 247 h 1675"/>
                    <a:gd name="T30" fmla="*/ 511 w 3615"/>
                    <a:gd name="T31" fmla="*/ 262 h 1675"/>
                    <a:gd name="T32" fmla="*/ 416 w 3615"/>
                    <a:gd name="T33" fmla="*/ 276 h 1675"/>
                    <a:gd name="T34" fmla="*/ 274 w 3615"/>
                    <a:gd name="T35" fmla="*/ 276 h 1675"/>
                    <a:gd name="T36" fmla="*/ 178 w 3615"/>
                    <a:gd name="T37" fmla="*/ 262 h 1675"/>
                    <a:gd name="T38" fmla="*/ 123 w 3615"/>
                    <a:gd name="T39" fmla="*/ 247 h 1675"/>
                    <a:gd name="T40" fmla="*/ 77 w 3615"/>
                    <a:gd name="T41" fmla="*/ 229 h 1675"/>
                    <a:gd name="T42" fmla="*/ 41 w 3615"/>
                    <a:gd name="T43" fmla="*/ 206 h 1675"/>
                    <a:gd name="T44" fmla="*/ 15 w 3615"/>
                    <a:gd name="T45" fmla="*/ 181 h 1675"/>
                    <a:gd name="T46" fmla="*/ 7 w 3615"/>
                    <a:gd name="T47" fmla="*/ 168 h 1675"/>
                    <a:gd name="T48" fmla="*/ 2 w 3615"/>
                    <a:gd name="T49" fmla="*/ 154 h 1675"/>
                    <a:gd name="T50" fmla="*/ 0 w 3615"/>
                    <a:gd name="T51" fmla="*/ 139 h 1675"/>
                    <a:gd name="T52" fmla="*/ 2 w 3615"/>
                    <a:gd name="T53" fmla="*/ 124 h 1675"/>
                    <a:gd name="T54" fmla="*/ 7 w 3615"/>
                    <a:gd name="T55" fmla="*/ 110 h 1675"/>
                    <a:gd name="T56" fmla="*/ 15 w 3615"/>
                    <a:gd name="T57" fmla="*/ 97 h 1675"/>
                    <a:gd name="T58" fmla="*/ 41 w 3615"/>
                    <a:gd name="T59" fmla="*/ 72 h 1675"/>
                    <a:gd name="T60" fmla="*/ 77 w 3615"/>
                    <a:gd name="T61" fmla="*/ 50 h 1675"/>
                    <a:gd name="T62" fmla="*/ 123 w 3615"/>
                    <a:gd name="T63" fmla="*/ 31 h 1675"/>
                    <a:gd name="T64" fmla="*/ 178 w 3615"/>
                    <a:gd name="T65" fmla="*/ 16 h 1675"/>
                    <a:gd name="T66" fmla="*/ 274 w 3615"/>
                    <a:gd name="T67" fmla="*/ 3 h 1675"/>
                    <a:gd name="T68" fmla="*/ 0 w 3615"/>
                    <a:gd name="T69" fmla="*/ 0 h 1675"/>
                    <a:gd name="T70" fmla="*/ 690 w 3615"/>
                    <a:gd name="T71" fmla="*/ 279 h 1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615" h="1675">
                      <a:moveTo>
                        <a:pt x="1806" y="0"/>
                      </a:moveTo>
                      <a:lnTo>
                        <a:pt x="2177" y="16"/>
                      </a:lnTo>
                      <a:lnTo>
                        <a:pt x="2520" y="63"/>
                      </a:lnTo>
                      <a:lnTo>
                        <a:pt x="2678" y="98"/>
                      </a:lnTo>
                      <a:lnTo>
                        <a:pt x="2827" y="139"/>
                      </a:lnTo>
                      <a:lnTo>
                        <a:pt x="2966" y="186"/>
                      </a:lnTo>
                      <a:lnTo>
                        <a:pt x="3093" y="240"/>
                      </a:lnTo>
                      <a:lnTo>
                        <a:pt x="3208" y="298"/>
                      </a:lnTo>
                      <a:lnTo>
                        <a:pt x="3311" y="362"/>
                      </a:lnTo>
                      <a:lnTo>
                        <a:pt x="3399" y="431"/>
                      </a:lnTo>
                      <a:lnTo>
                        <a:pt x="3474" y="504"/>
                      </a:lnTo>
                      <a:lnTo>
                        <a:pt x="3533" y="582"/>
                      </a:lnTo>
                      <a:lnTo>
                        <a:pt x="3557" y="622"/>
                      </a:lnTo>
                      <a:lnTo>
                        <a:pt x="3576" y="663"/>
                      </a:lnTo>
                      <a:lnTo>
                        <a:pt x="3592" y="705"/>
                      </a:lnTo>
                      <a:lnTo>
                        <a:pt x="3603" y="747"/>
                      </a:lnTo>
                      <a:lnTo>
                        <a:pt x="3610" y="791"/>
                      </a:lnTo>
                      <a:lnTo>
                        <a:pt x="3612" y="835"/>
                      </a:lnTo>
                      <a:lnTo>
                        <a:pt x="3610" y="879"/>
                      </a:lnTo>
                      <a:lnTo>
                        <a:pt x="3603" y="922"/>
                      </a:lnTo>
                      <a:lnTo>
                        <a:pt x="3592" y="965"/>
                      </a:lnTo>
                      <a:lnTo>
                        <a:pt x="3576" y="1007"/>
                      </a:lnTo>
                      <a:lnTo>
                        <a:pt x="3557" y="1048"/>
                      </a:lnTo>
                      <a:lnTo>
                        <a:pt x="3533" y="1088"/>
                      </a:lnTo>
                      <a:lnTo>
                        <a:pt x="3474" y="1165"/>
                      </a:lnTo>
                      <a:lnTo>
                        <a:pt x="3399" y="1239"/>
                      </a:lnTo>
                      <a:lnTo>
                        <a:pt x="3311" y="1308"/>
                      </a:lnTo>
                      <a:lnTo>
                        <a:pt x="3208" y="1372"/>
                      </a:lnTo>
                      <a:lnTo>
                        <a:pt x="3093" y="1431"/>
                      </a:lnTo>
                      <a:lnTo>
                        <a:pt x="2966" y="1484"/>
                      </a:lnTo>
                      <a:lnTo>
                        <a:pt x="2827" y="1531"/>
                      </a:lnTo>
                      <a:lnTo>
                        <a:pt x="2678" y="1573"/>
                      </a:lnTo>
                      <a:lnTo>
                        <a:pt x="2520" y="1607"/>
                      </a:lnTo>
                      <a:lnTo>
                        <a:pt x="2177" y="1655"/>
                      </a:lnTo>
                      <a:lnTo>
                        <a:pt x="1806" y="1671"/>
                      </a:lnTo>
                      <a:lnTo>
                        <a:pt x="1434" y="1655"/>
                      </a:lnTo>
                      <a:lnTo>
                        <a:pt x="1091" y="1607"/>
                      </a:lnTo>
                      <a:lnTo>
                        <a:pt x="933" y="1573"/>
                      </a:lnTo>
                      <a:lnTo>
                        <a:pt x="784" y="1531"/>
                      </a:lnTo>
                      <a:lnTo>
                        <a:pt x="646" y="1484"/>
                      </a:lnTo>
                      <a:lnTo>
                        <a:pt x="519" y="1431"/>
                      </a:lnTo>
                      <a:lnTo>
                        <a:pt x="404" y="1372"/>
                      </a:lnTo>
                      <a:lnTo>
                        <a:pt x="301" y="1308"/>
                      </a:lnTo>
                      <a:lnTo>
                        <a:pt x="213" y="1239"/>
                      </a:lnTo>
                      <a:lnTo>
                        <a:pt x="138" y="1165"/>
                      </a:lnTo>
                      <a:lnTo>
                        <a:pt x="79" y="1088"/>
                      </a:lnTo>
                      <a:lnTo>
                        <a:pt x="55" y="1048"/>
                      </a:lnTo>
                      <a:lnTo>
                        <a:pt x="36" y="1007"/>
                      </a:lnTo>
                      <a:lnTo>
                        <a:pt x="20" y="965"/>
                      </a:lnTo>
                      <a:lnTo>
                        <a:pt x="9" y="922"/>
                      </a:lnTo>
                      <a:lnTo>
                        <a:pt x="2" y="879"/>
                      </a:lnTo>
                      <a:lnTo>
                        <a:pt x="0" y="835"/>
                      </a:lnTo>
                      <a:lnTo>
                        <a:pt x="2" y="791"/>
                      </a:lnTo>
                      <a:lnTo>
                        <a:pt x="9" y="747"/>
                      </a:lnTo>
                      <a:lnTo>
                        <a:pt x="20" y="705"/>
                      </a:lnTo>
                      <a:lnTo>
                        <a:pt x="36" y="663"/>
                      </a:lnTo>
                      <a:lnTo>
                        <a:pt x="55" y="622"/>
                      </a:lnTo>
                      <a:lnTo>
                        <a:pt x="79" y="582"/>
                      </a:lnTo>
                      <a:lnTo>
                        <a:pt x="138" y="504"/>
                      </a:lnTo>
                      <a:lnTo>
                        <a:pt x="213" y="431"/>
                      </a:lnTo>
                      <a:lnTo>
                        <a:pt x="301" y="362"/>
                      </a:lnTo>
                      <a:lnTo>
                        <a:pt x="404" y="298"/>
                      </a:lnTo>
                      <a:lnTo>
                        <a:pt x="519" y="240"/>
                      </a:lnTo>
                      <a:lnTo>
                        <a:pt x="646" y="186"/>
                      </a:lnTo>
                      <a:lnTo>
                        <a:pt x="784" y="139"/>
                      </a:lnTo>
                      <a:lnTo>
                        <a:pt x="933" y="98"/>
                      </a:lnTo>
                      <a:lnTo>
                        <a:pt x="1091" y="63"/>
                      </a:lnTo>
                      <a:lnTo>
                        <a:pt x="1434" y="16"/>
                      </a:lnTo>
                      <a:lnTo>
                        <a:pt x="1806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3614" y="1674"/>
                      </a:moveTo>
                      <a:lnTo>
                        <a:pt x="3614" y="1674"/>
                      </a:lnTo>
                      <a:close/>
                    </a:path>
                  </a:pathLst>
                </a:custGeom>
                <a:solidFill>
                  <a:srgbClr val="C5000B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  <p:sp>
              <p:nvSpPr>
                <p:cNvPr id="19508" name="Freeform 27"/>
                <p:cNvSpPr>
                  <a:spLocks noChangeArrowheads="1"/>
                </p:cNvSpPr>
                <p:nvPr/>
              </p:nvSpPr>
              <p:spPr bwMode="auto">
                <a:xfrm>
                  <a:off x="2901" y="2428"/>
                  <a:ext cx="546" cy="218"/>
                </a:xfrm>
                <a:custGeom>
                  <a:avLst/>
                  <a:gdLst>
                    <a:gd name="T0" fmla="*/ 329 w 2893"/>
                    <a:gd name="T1" fmla="*/ 2 h 1342"/>
                    <a:gd name="T2" fmla="*/ 405 w 2893"/>
                    <a:gd name="T3" fmla="*/ 13 h 1342"/>
                    <a:gd name="T4" fmla="*/ 448 w 2893"/>
                    <a:gd name="T5" fmla="*/ 24 h 1342"/>
                    <a:gd name="T6" fmla="*/ 485 w 2893"/>
                    <a:gd name="T7" fmla="*/ 39 h 1342"/>
                    <a:gd name="T8" fmla="*/ 514 w 2893"/>
                    <a:gd name="T9" fmla="*/ 56 h 1342"/>
                    <a:gd name="T10" fmla="*/ 534 w 2893"/>
                    <a:gd name="T11" fmla="*/ 76 h 1342"/>
                    <a:gd name="T12" fmla="*/ 540 w 2893"/>
                    <a:gd name="T13" fmla="*/ 86 h 1342"/>
                    <a:gd name="T14" fmla="*/ 544 w 2893"/>
                    <a:gd name="T15" fmla="*/ 97 h 1342"/>
                    <a:gd name="T16" fmla="*/ 546 w 2893"/>
                    <a:gd name="T17" fmla="*/ 109 h 1342"/>
                    <a:gd name="T18" fmla="*/ 544 w 2893"/>
                    <a:gd name="T19" fmla="*/ 120 h 1342"/>
                    <a:gd name="T20" fmla="*/ 540 w 2893"/>
                    <a:gd name="T21" fmla="*/ 131 h 1342"/>
                    <a:gd name="T22" fmla="*/ 534 w 2893"/>
                    <a:gd name="T23" fmla="*/ 142 h 1342"/>
                    <a:gd name="T24" fmla="*/ 514 w 2893"/>
                    <a:gd name="T25" fmla="*/ 161 h 1342"/>
                    <a:gd name="T26" fmla="*/ 485 w 2893"/>
                    <a:gd name="T27" fmla="*/ 179 h 1342"/>
                    <a:gd name="T28" fmla="*/ 448 w 2893"/>
                    <a:gd name="T29" fmla="*/ 193 h 1342"/>
                    <a:gd name="T30" fmla="*/ 405 w 2893"/>
                    <a:gd name="T31" fmla="*/ 205 h 1342"/>
                    <a:gd name="T32" fmla="*/ 329 w 2893"/>
                    <a:gd name="T33" fmla="*/ 215 h 1342"/>
                    <a:gd name="T34" fmla="*/ 217 w 2893"/>
                    <a:gd name="T35" fmla="*/ 215 h 1342"/>
                    <a:gd name="T36" fmla="*/ 141 w 2893"/>
                    <a:gd name="T37" fmla="*/ 205 h 1342"/>
                    <a:gd name="T38" fmla="*/ 98 w 2893"/>
                    <a:gd name="T39" fmla="*/ 193 h 1342"/>
                    <a:gd name="T40" fmla="*/ 61 w 2893"/>
                    <a:gd name="T41" fmla="*/ 179 h 1342"/>
                    <a:gd name="T42" fmla="*/ 32 w 2893"/>
                    <a:gd name="T43" fmla="*/ 161 h 1342"/>
                    <a:gd name="T44" fmla="*/ 12 w 2893"/>
                    <a:gd name="T45" fmla="*/ 142 h 1342"/>
                    <a:gd name="T46" fmla="*/ 5 w 2893"/>
                    <a:gd name="T47" fmla="*/ 131 h 1342"/>
                    <a:gd name="T48" fmla="*/ 2 w 2893"/>
                    <a:gd name="T49" fmla="*/ 120 h 1342"/>
                    <a:gd name="T50" fmla="*/ 0 w 2893"/>
                    <a:gd name="T51" fmla="*/ 109 h 1342"/>
                    <a:gd name="T52" fmla="*/ 2 w 2893"/>
                    <a:gd name="T53" fmla="*/ 97 h 1342"/>
                    <a:gd name="T54" fmla="*/ 5 w 2893"/>
                    <a:gd name="T55" fmla="*/ 86 h 1342"/>
                    <a:gd name="T56" fmla="*/ 12 w 2893"/>
                    <a:gd name="T57" fmla="*/ 76 h 1342"/>
                    <a:gd name="T58" fmla="*/ 32 w 2893"/>
                    <a:gd name="T59" fmla="*/ 56 h 1342"/>
                    <a:gd name="T60" fmla="*/ 61 w 2893"/>
                    <a:gd name="T61" fmla="*/ 39 h 1342"/>
                    <a:gd name="T62" fmla="*/ 98 w 2893"/>
                    <a:gd name="T63" fmla="*/ 24 h 1342"/>
                    <a:gd name="T64" fmla="*/ 141 w 2893"/>
                    <a:gd name="T65" fmla="*/ 13 h 1342"/>
                    <a:gd name="T66" fmla="*/ 217 w 2893"/>
                    <a:gd name="T67" fmla="*/ 2 h 1342"/>
                    <a:gd name="T68" fmla="*/ 0 w 2893"/>
                    <a:gd name="T69" fmla="*/ 0 h 1342"/>
                    <a:gd name="T70" fmla="*/ 546 w 2893"/>
                    <a:gd name="T71" fmla="*/ 218 h 134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893" h="1342">
                      <a:moveTo>
                        <a:pt x="1446" y="0"/>
                      </a:moveTo>
                      <a:lnTo>
                        <a:pt x="1743" y="14"/>
                      </a:lnTo>
                      <a:lnTo>
                        <a:pt x="2017" y="51"/>
                      </a:lnTo>
                      <a:lnTo>
                        <a:pt x="2144" y="79"/>
                      </a:lnTo>
                      <a:lnTo>
                        <a:pt x="2263" y="112"/>
                      </a:lnTo>
                      <a:lnTo>
                        <a:pt x="2374" y="150"/>
                      </a:lnTo>
                      <a:lnTo>
                        <a:pt x="2476" y="192"/>
                      </a:lnTo>
                      <a:lnTo>
                        <a:pt x="2568" y="239"/>
                      </a:lnTo>
                      <a:lnTo>
                        <a:pt x="2650" y="291"/>
                      </a:lnTo>
                      <a:lnTo>
                        <a:pt x="2721" y="346"/>
                      </a:lnTo>
                      <a:lnTo>
                        <a:pt x="2780" y="404"/>
                      </a:lnTo>
                      <a:lnTo>
                        <a:pt x="2828" y="466"/>
                      </a:lnTo>
                      <a:lnTo>
                        <a:pt x="2847" y="498"/>
                      </a:lnTo>
                      <a:lnTo>
                        <a:pt x="2862" y="531"/>
                      </a:lnTo>
                      <a:lnTo>
                        <a:pt x="2875" y="565"/>
                      </a:lnTo>
                      <a:lnTo>
                        <a:pt x="2884" y="599"/>
                      </a:lnTo>
                      <a:lnTo>
                        <a:pt x="2889" y="633"/>
                      </a:lnTo>
                      <a:lnTo>
                        <a:pt x="2891" y="669"/>
                      </a:lnTo>
                      <a:lnTo>
                        <a:pt x="2889" y="704"/>
                      </a:lnTo>
                      <a:lnTo>
                        <a:pt x="2884" y="739"/>
                      </a:lnTo>
                      <a:lnTo>
                        <a:pt x="2875" y="773"/>
                      </a:lnTo>
                      <a:lnTo>
                        <a:pt x="2862" y="807"/>
                      </a:lnTo>
                      <a:lnTo>
                        <a:pt x="2847" y="839"/>
                      </a:lnTo>
                      <a:lnTo>
                        <a:pt x="2828" y="872"/>
                      </a:lnTo>
                      <a:lnTo>
                        <a:pt x="2780" y="934"/>
                      </a:lnTo>
                      <a:lnTo>
                        <a:pt x="2721" y="992"/>
                      </a:lnTo>
                      <a:lnTo>
                        <a:pt x="2650" y="1047"/>
                      </a:lnTo>
                      <a:lnTo>
                        <a:pt x="2568" y="1099"/>
                      </a:lnTo>
                      <a:lnTo>
                        <a:pt x="2476" y="1146"/>
                      </a:lnTo>
                      <a:lnTo>
                        <a:pt x="2374" y="1189"/>
                      </a:lnTo>
                      <a:lnTo>
                        <a:pt x="2263" y="1227"/>
                      </a:lnTo>
                      <a:lnTo>
                        <a:pt x="2144" y="1260"/>
                      </a:lnTo>
                      <a:lnTo>
                        <a:pt x="2017" y="1287"/>
                      </a:lnTo>
                      <a:lnTo>
                        <a:pt x="1743" y="1325"/>
                      </a:lnTo>
                      <a:lnTo>
                        <a:pt x="1446" y="1338"/>
                      </a:lnTo>
                      <a:lnTo>
                        <a:pt x="1148" y="1325"/>
                      </a:lnTo>
                      <a:lnTo>
                        <a:pt x="874" y="1287"/>
                      </a:lnTo>
                      <a:lnTo>
                        <a:pt x="747" y="1260"/>
                      </a:lnTo>
                      <a:lnTo>
                        <a:pt x="628" y="1227"/>
                      </a:lnTo>
                      <a:lnTo>
                        <a:pt x="517" y="1189"/>
                      </a:lnTo>
                      <a:lnTo>
                        <a:pt x="416" y="1146"/>
                      </a:lnTo>
                      <a:lnTo>
                        <a:pt x="323" y="1099"/>
                      </a:lnTo>
                      <a:lnTo>
                        <a:pt x="242" y="1047"/>
                      </a:lnTo>
                      <a:lnTo>
                        <a:pt x="170" y="992"/>
                      </a:lnTo>
                      <a:lnTo>
                        <a:pt x="111" y="934"/>
                      </a:lnTo>
                      <a:lnTo>
                        <a:pt x="64" y="872"/>
                      </a:lnTo>
                      <a:lnTo>
                        <a:pt x="45" y="839"/>
                      </a:lnTo>
                      <a:lnTo>
                        <a:pt x="29" y="807"/>
                      </a:lnTo>
                      <a:lnTo>
                        <a:pt x="17" y="773"/>
                      </a:lnTo>
                      <a:lnTo>
                        <a:pt x="8" y="739"/>
                      </a:lnTo>
                      <a:lnTo>
                        <a:pt x="2" y="704"/>
                      </a:lnTo>
                      <a:lnTo>
                        <a:pt x="0" y="669"/>
                      </a:lnTo>
                      <a:lnTo>
                        <a:pt x="2" y="633"/>
                      </a:lnTo>
                      <a:lnTo>
                        <a:pt x="8" y="599"/>
                      </a:lnTo>
                      <a:lnTo>
                        <a:pt x="17" y="565"/>
                      </a:lnTo>
                      <a:lnTo>
                        <a:pt x="29" y="531"/>
                      </a:lnTo>
                      <a:lnTo>
                        <a:pt x="45" y="498"/>
                      </a:lnTo>
                      <a:lnTo>
                        <a:pt x="64" y="466"/>
                      </a:lnTo>
                      <a:lnTo>
                        <a:pt x="111" y="404"/>
                      </a:lnTo>
                      <a:lnTo>
                        <a:pt x="170" y="346"/>
                      </a:lnTo>
                      <a:lnTo>
                        <a:pt x="242" y="291"/>
                      </a:lnTo>
                      <a:lnTo>
                        <a:pt x="323" y="239"/>
                      </a:lnTo>
                      <a:lnTo>
                        <a:pt x="416" y="192"/>
                      </a:lnTo>
                      <a:lnTo>
                        <a:pt x="517" y="150"/>
                      </a:lnTo>
                      <a:lnTo>
                        <a:pt x="628" y="112"/>
                      </a:lnTo>
                      <a:lnTo>
                        <a:pt x="747" y="79"/>
                      </a:lnTo>
                      <a:lnTo>
                        <a:pt x="874" y="51"/>
                      </a:lnTo>
                      <a:lnTo>
                        <a:pt x="1148" y="14"/>
                      </a:lnTo>
                      <a:lnTo>
                        <a:pt x="1446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2892" y="1341"/>
                      </a:moveTo>
                      <a:lnTo>
                        <a:pt x="2892" y="1341"/>
                      </a:lnTo>
                      <a:close/>
                    </a:path>
                  </a:pathLst>
                </a:custGeom>
                <a:solidFill>
                  <a:srgbClr val="C5000B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ZoneTexte 69"/>
                  <p:cNvSpPr txBox="1"/>
                  <p:nvPr/>
                </p:nvSpPr>
                <p:spPr>
                  <a:xfrm>
                    <a:off x="3787490" y="3440391"/>
                    <a:ext cx="2653868" cy="28245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FR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70" name="ZoneTexte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7490" y="3440391"/>
                    <a:ext cx="2653868" cy="282450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1835" t="-2128" r="-459" b="-319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2" name="Groupe 81"/>
              <p:cNvGrpSpPr/>
              <p:nvPr/>
            </p:nvGrpSpPr>
            <p:grpSpPr>
              <a:xfrm rot="21241738">
                <a:off x="4171902" y="3977013"/>
                <a:ext cx="1543953" cy="568378"/>
                <a:chOff x="5299597" y="3119368"/>
                <a:chExt cx="1886598" cy="735918"/>
              </a:xfrm>
            </p:grpSpPr>
            <p:sp>
              <p:nvSpPr>
                <p:cNvPr id="83" name="Freeform 46"/>
                <p:cNvSpPr>
                  <a:spLocks noChangeArrowheads="1"/>
                </p:cNvSpPr>
                <p:nvPr/>
              </p:nvSpPr>
              <p:spPr bwMode="auto">
                <a:xfrm rot="420000">
                  <a:off x="5299597" y="3136650"/>
                  <a:ext cx="1886598" cy="718636"/>
                </a:xfrm>
                <a:custGeom>
                  <a:avLst/>
                  <a:gdLst>
                    <a:gd name="T0" fmla="*/ 3748 w 6221"/>
                    <a:gd name="T1" fmla="*/ 34 h 3451"/>
                    <a:gd name="T2" fmla="*/ 4610 w 6221"/>
                    <a:gd name="T3" fmla="*/ 203 h 3451"/>
                    <a:gd name="T4" fmla="*/ 5105 w 6221"/>
                    <a:gd name="T5" fmla="*/ 385 h 3451"/>
                    <a:gd name="T6" fmla="*/ 5522 w 6221"/>
                    <a:gd name="T7" fmla="*/ 617 h 3451"/>
                    <a:gd name="T8" fmla="*/ 5851 w 6221"/>
                    <a:gd name="T9" fmla="*/ 891 h 3451"/>
                    <a:gd name="T10" fmla="*/ 6082 w 6221"/>
                    <a:gd name="T11" fmla="*/ 1202 h 3451"/>
                    <a:gd name="T12" fmla="*/ 6156 w 6221"/>
                    <a:gd name="T13" fmla="*/ 1369 h 3451"/>
                    <a:gd name="T14" fmla="*/ 6202 w 6221"/>
                    <a:gd name="T15" fmla="*/ 1543 h 3451"/>
                    <a:gd name="T16" fmla="*/ 6218 w 6221"/>
                    <a:gd name="T17" fmla="*/ 1724 h 3451"/>
                    <a:gd name="T18" fmla="*/ 6202 w 6221"/>
                    <a:gd name="T19" fmla="*/ 1904 h 3451"/>
                    <a:gd name="T20" fmla="*/ 6156 w 6221"/>
                    <a:gd name="T21" fmla="*/ 2078 h 3451"/>
                    <a:gd name="T22" fmla="*/ 6082 w 6221"/>
                    <a:gd name="T23" fmla="*/ 2246 h 3451"/>
                    <a:gd name="T24" fmla="*/ 5851 w 6221"/>
                    <a:gd name="T25" fmla="*/ 2556 h 3451"/>
                    <a:gd name="T26" fmla="*/ 5522 w 6221"/>
                    <a:gd name="T27" fmla="*/ 2830 h 3451"/>
                    <a:gd name="T28" fmla="*/ 5105 w 6221"/>
                    <a:gd name="T29" fmla="*/ 3062 h 3451"/>
                    <a:gd name="T30" fmla="*/ 4610 w 6221"/>
                    <a:gd name="T31" fmla="*/ 3244 h 3451"/>
                    <a:gd name="T32" fmla="*/ 3748 w 6221"/>
                    <a:gd name="T33" fmla="*/ 3413 h 3451"/>
                    <a:gd name="T34" fmla="*/ 2469 w 6221"/>
                    <a:gd name="T35" fmla="*/ 3413 h 3451"/>
                    <a:gd name="T36" fmla="*/ 1606 w 6221"/>
                    <a:gd name="T37" fmla="*/ 3244 h 3451"/>
                    <a:gd name="T38" fmla="*/ 1112 w 6221"/>
                    <a:gd name="T39" fmla="*/ 3062 h 3451"/>
                    <a:gd name="T40" fmla="*/ 695 w 6221"/>
                    <a:gd name="T41" fmla="*/ 2830 h 3451"/>
                    <a:gd name="T42" fmla="*/ 366 w 6221"/>
                    <a:gd name="T43" fmla="*/ 2556 h 3451"/>
                    <a:gd name="T44" fmla="*/ 136 w 6221"/>
                    <a:gd name="T45" fmla="*/ 2246 h 3451"/>
                    <a:gd name="T46" fmla="*/ 61 w 6221"/>
                    <a:gd name="T47" fmla="*/ 2078 h 3451"/>
                    <a:gd name="T48" fmla="*/ 15 w 6221"/>
                    <a:gd name="T49" fmla="*/ 1904 h 3451"/>
                    <a:gd name="T50" fmla="*/ 0 w 6221"/>
                    <a:gd name="T51" fmla="*/ 1724 h 3451"/>
                    <a:gd name="T52" fmla="*/ 15 w 6221"/>
                    <a:gd name="T53" fmla="*/ 1543 h 3451"/>
                    <a:gd name="T54" fmla="*/ 61 w 6221"/>
                    <a:gd name="T55" fmla="*/ 1369 h 3451"/>
                    <a:gd name="T56" fmla="*/ 136 w 6221"/>
                    <a:gd name="T57" fmla="*/ 1202 h 3451"/>
                    <a:gd name="T58" fmla="*/ 366 w 6221"/>
                    <a:gd name="T59" fmla="*/ 891 h 3451"/>
                    <a:gd name="T60" fmla="*/ 695 w 6221"/>
                    <a:gd name="T61" fmla="*/ 617 h 3451"/>
                    <a:gd name="T62" fmla="*/ 1112 w 6221"/>
                    <a:gd name="T63" fmla="*/ 385 h 3451"/>
                    <a:gd name="T64" fmla="*/ 1606 w 6221"/>
                    <a:gd name="T65" fmla="*/ 203 h 3451"/>
                    <a:gd name="T66" fmla="*/ 2469 w 6221"/>
                    <a:gd name="T67" fmla="*/ 34 h 3451"/>
                    <a:gd name="T68" fmla="*/ 0 w 6221"/>
                    <a:gd name="T69" fmla="*/ 0 h 3451"/>
                    <a:gd name="T70" fmla="*/ 6220 w 6221"/>
                    <a:gd name="T71" fmla="*/ 3450 h 3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221" h="3451">
                      <a:moveTo>
                        <a:pt x="3108" y="0"/>
                      </a:moveTo>
                      <a:lnTo>
                        <a:pt x="3748" y="34"/>
                      </a:lnTo>
                      <a:lnTo>
                        <a:pt x="4338" y="132"/>
                      </a:lnTo>
                      <a:lnTo>
                        <a:pt x="4610" y="203"/>
                      </a:lnTo>
                      <a:lnTo>
                        <a:pt x="4867" y="288"/>
                      </a:lnTo>
                      <a:lnTo>
                        <a:pt x="5105" y="385"/>
                      </a:lnTo>
                      <a:lnTo>
                        <a:pt x="5324" y="495"/>
                      </a:lnTo>
                      <a:lnTo>
                        <a:pt x="5522" y="617"/>
                      </a:lnTo>
                      <a:lnTo>
                        <a:pt x="5699" y="749"/>
                      </a:lnTo>
                      <a:lnTo>
                        <a:pt x="5851" y="891"/>
                      </a:lnTo>
                      <a:lnTo>
                        <a:pt x="5980" y="1042"/>
                      </a:lnTo>
                      <a:lnTo>
                        <a:pt x="6082" y="1202"/>
                      </a:lnTo>
                      <a:lnTo>
                        <a:pt x="6123" y="1284"/>
                      </a:lnTo>
                      <a:lnTo>
                        <a:pt x="6156" y="1369"/>
                      </a:lnTo>
                      <a:lnTo>
                        <a:pt x="6183" y="1455"/>
                      </a:lnTo>
                      <a:lnTo>
                        <a:pt x="6202" y="1543"/>
                      </a:lnTo>
                      <a:lnTo>
                        <a:pt x="6214" y="1633"/>
                      </a:lnTo>
                      <a:lnTo>
                        <a:pt x="6218" y="1724"/>
                      </a:lnTo>
                      <a:lnTo>
                        <a:pt x="6214" y="1814"/>
                      </a:lnTo>
                      <a:lnTo>
                        <a:pt x="6202" y="1904"/>
                      </a:lnTo>
                      <a:lnTo>
                        <a:pt x="6183" y="1992"/>
                      </a:lnTo>
                      <a:lnTo>
                        <a:pt x="6156" y="2078"/>
                      </a:lnTo>
                      <a:lnTo>
                        <a:pt x="6123" y="2163"/>
                      </a:lnTo>
                      <a:lnTo>
                        <a:pt x="6082" y="2246"/>
                      </a:lnTo>
                      <a:lnTo>
                        <a:pt x="5980" y="2405"/>
                      </a:lnTo>
                      <a:lnTo>
                        <a:pt x="5851" y="2556"/>
                      </a:lnTo>
                      <a:lnTo>
                        <a:pt x="5699" y="2698"/>
                      </a:lnTo>
                      <a:lnTo>
                        <a:pt x="5522" y="2830"/>
                      </a:lnTo>
                      <a:lnTo>
                        <a:pt x="5324" y="2952"/>
                      </a:lnTo>
                      <a:lnTo>
                        <a:pt x="5105" y="3062"/>
                      </a:lnTo>
                      <a:lnTo>
                        <a:pt x="4867" y="3159"/>
                      </a:lnTo>
                      <a:lnTo>
                        <a:pt x="4610" y="3244"/>
                      </a:lnTo>
                      <a:lnTo>
                        <a:pt x="4338" y="3315"/>
                      </a:lnTo>
                      <a:lnTo>
                        <a:pt x="3748" y="3413"/>
                      </a:lnTo>
                      <a:lnTo>
                        <a:pt x="3108" y="3447"/>
                      </a:lnTo>
                      <a:lnTo>
                        <a:pt x="2469" y="3413"/>
                      </a:lnTo>
                      <a:lnTo>
                        <a:pt x="1879" y="3315"/>
                      </a:lnTo>
                      <a:lnTo>
                        <a:pt x="1606" y="3244"/>
                      </a:lnTo>
                      <a:lnTo>
                        <a:pt x="1350" y="3159"/>
                      </a:lnTo>
                      <a:lnTo>
                        <a:pt x="1112" y="3062"/>
                      </a:lnTo>
                      <a:lnTo>
                        <a:pt x="893" y="2952"/>
                      </a:lnTo>
                      <a:lnTo>
                        <a:pt x="695" y="2830"/>
                      </a:lnTo>
                      <a:lnTo>
                        <a:pt x="518" y="2698"/>
                      </a:lnTo>
                      <a:lnTo>
                        <a:pt x="366" y="2556"/>
                      </a:lnTo>
                      <a:lnTo>
                        <a:pt x="238" y="2405"/>
                      </a:lnTo>
                      <a:lnTo>
                        <a:pt x="136" y="2246"/>
                      </a:lnTo>
                      <a:lnTo>
                        <a:pt x="95" y="2163"/>
                      </a:lnTo>
                      <a:lnTo>
                        <a:pt x="61" y="2078"/>
                      </a:lnTo>
                      <a:lnTo>
                        <a:pt x="34" y="1992"/>
                      </a:lnTo>
                      <a:lnTo>
                        <a:pt x="15" y="1904"/>
                      </a:lnTo>
                      <a:lnTo>
                        <a:pt x="4" y="1814"/>
                      </a:lnTo>
                      <a:lnTo>
                        <a:pt x="0" y="1724"/>
                      </a:lnTo>
                      <a:lnTo>
                        <a:pt x="4" y="1633"/>
                      </a:lnTo>
                      <a:lnTo>
                        <a:pt x="15" y="1543"/>
                      </a:lnTo>
                      <a:lnTo>
                        <a:pt x="34" y="1455"/>
                      </a:lnTo>
                      <a:lnTo>
                        <a:pt x="61" y="1369"/>
                      </a:lnTo>
                      <a:lnTo>
                        <a:pt x="95" y="1284"/>
                      </a:lnTo>
                      <a:lnTo>
                        <a:pt x="136" y="1202"/>
                      </a:lnTo>
                      <a:lnTo>
                        <a:pt x="238" y="1042"/>
                      </a:lnTo>
                      <a:lnTo>
                        <a:pt x="366" y="891"/>
                      </a:lnTo>
                      <a:lnTo>
                        <a:pt x="518" y="749"/>
                      </a:lnTo>
                      <a:lnTo>
                        <a:pt x="695" y="617"/>
                      </a:lnTo>
                      <a:lnTo>
                        <a:pt x="893" y="495"/>
                      </a:lnTo>
                      <a:lnTo>
                        <a:pt x="1112" y="385"/>
                      </a:lnTo>
                      <a:lnTo>
                        <a:pt x="1350" y="288"/>
                      </a:lnTo>
                      <a:lnTo>
                        <a:pt x="1606" y="203"/>
                      </a:lnTo>
                      <a:lnTo>
                        <a:pt x="1879" y="132"/>
                      </a:lnTo>
                      <a:lnTo>
                        <a:pt x="2469" y="34"/>
                      </a:lnTo>
                      <a:lnTo>
                        <a:pt x="3108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6220" y="3450"/>
                      </a:moveTo>
                      <a:lnTo>
                        <a:pt x="6220" y="3450"/>
                      </a:lnTo>
                      <a:close/>
                    </a:path>
                  </a:pathLst>
                </a:custGeom>
                <a:solidFill>
                  <a:srgbClr val="999999">
                    <a:alpha val="9999"/>
                  </a:srgbClr>
                </a:solidFill>
                <a:ln w="9360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  <p:grpSp>
              <p:nvGrpSpPr>
                <p:cNvPr id="84" name="Groupe 83"/>
                <p:cNvGrpSpPr/>
                <p:nvPr/>
              </p:nvGrpSpPr>
              <p:grpSpPr>
                <a:xfrm>
                  <a:off x="5383126" y="3119368"/>
                  <a:ext cx="1689297" cy="730158"/>
                  <a:chOff x="5383126" y="3119368"/>
                  <a:chExt cx="1689297" cy="730158"/>
                </a:xfrm>
              </p:grpSpPr>
              <p:sp>
                <p:nvSpPr>
                  <p:cNvPr id="85" name="Freeform 47"/>
                  <p:cNvSpPr>
                    <a:spLocks noChangeArrowheads="1"/>
                  </p:cNvSpPr>
                  <p:nvPr/>
                </p:nvSpPr>
                <p:spPr bwMode="auto">
                  <a:xfrm>
                    <a:off x="6087361" y="3133770"/>
                    <a:ext cx="237624" cy="697033"/>
                  </a:xfrm>
                  <a:custGeom>
                    <a:avLst/>
                    <a:gdLst>
                      <a:gd name="T0" fmla="*/ 832 w 833"/>
                      <a:gd name="T1" fmla="*/ 0 h 2652"/>
                      <a:gd name="T2" fmla="*/ 500 w 833"/>
                      <a:gd name="T3" fmla="*/ 1460 h 2652"/>
                      <a:gd name="T4" fmla="*/ 0 w 833"/>
                      <a:gd name="T5" fmla="*/ 2651 h 26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33" h="2652">
                        <a:moveTo>
                          <a:pt x="832" y="0"/>
                        </a:moveTo>
                        <a:cubicBezTo>
                          <a:pt x="719" y="803"/>
                          <a:pt x="500" y="1460"/>
                          <a:pt x="500" y="1460"/>
                        </a:cubicBezTo>
                        <a:lnTo>
                          <a:pt x="0" y="2651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86" name="Freeform 48"/>
                  <p:cNvSpPr>
                    <a:spLocks noChangeArrowheads="1"/>
                  </p:cNvSpPr>
                  <p:nvPr/>
                </p:nvSpPr>
                <p:spPr bwMode="auto">
                  <a:xfrm>
                    <a:off x="6244336" y="3165453"/>
                    <a:ext cx="237625" cy="684072"/>
                  </a:xfrm>
                  <a:custGeom>
                    <a:avLst/>
                    <a:gdLst>
                      <a:gd name="T0" fmla="*/ 832 w 833"/>
                      <a:gd name="T1" fmla="*/ 0 h 2598"/>
                      <a:gd name="T2" fmla="*/ 499 w 833"/>
                      <a:gd name="T3" fmla="*/ 1461 h 2598"/>
                      <a:gd name="T4" fmla="*/ 0 w 833"/>
                      <a:gd name="T5" fmla="*/ 2597 h 25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33" h="2598">
                        <a:moveTo>
                          <a:pt x="832" y="0"/>
                        </a:moveTo>
                        <a:cubicBezTo>
                          <a:pt x="757" y="789"/>
                          <a:pt x="499" y="1461"/>
                          <a:pt x="499" y="1461"/>
                        </a:cubicBezTo>
                        <a:lnTo>
                          <a:pt x="0" y="2597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87" name="Freeform 49"/>
                  <p:cNvSpPr>
                    <a:spLocks noChangeArrowheads="1"/>
                  </p:cNvSpPr>
                  <p:nvPr/>
                </p:nvSpPr>
                <p:spPr bwMode="auto">
                  <a:xfrm>
                    <a:off x="6391232" y="3198577"/>
                    <a:ext cx="237625" cy="650948"/>
                  </a:xfrm>
                  <a:custGeom>
                    <a:avLst/>
                    <a:gdLst>
                      <a:gd name="T0" fmla="*/ 834 w 835"/>
                      <a:gd name="T1" fmla="*/ 0 h 2474"/>
                      <a:gd name="T2" fmla="*/ 529 w 835"/>
                      <a:gd name="T3" fmla="*/ 1422 h 2474"/>
                      <a:gd name="T4" fmla="*/ 0 w 835"/>
                      <a:gd name="T5" fmla="*/ 2473 h 24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35" h="2474">
                        <a:moveTo>
                          <a:pt x="834" y="0"/>
                        </a:moveTo>
                        <a:cubicBezTo>
                          <a:pt x="762" y="766"/>
                          <a:pt x="529" y="1450"/>
                          <a:pt x="529" y="1422"/>
                        </a:cubicBezTo>
                        <a:lnTo>
                          <a:pt x="0" y="2473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88" name="Freeform 50"/>
                  <p:cNvSpPr>
                    <a:spLocks noChangeArrowheads="1"/>
                  </p:cNvSpPr>
                  <p:nvPr/>
                </p:nvSpPr>
                <p:spPr bwMode="auto">
                  <a:xfrm>
                    <a:off x="6577012" y="3241782"/>
                    <a:ext cx="210262" cy="607744"/>
                  </a:xfrm>
                  <a:custGeom>
                    <a:avLst/>
                    <a:gdLst>
                      <a:gd name="T0" fmla="*/ 737 w 738"/>
                      <a:gd name="T1" fmla="*/ 0 h 2305"/>
                      <a:gd name="T2" fmla="*/ 467 w 738"/>
                      <a:gd name="T3" fmla="*/ 1331 h 2305"/>
                      <a:gd name="T4" fmla="*/ 0 w 738"/>
                      <a:gd name="T5" fmla="*/ 2304 h 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38" h="2305">
                        <a:moveTo>
                          <a:pt x="737" y="0"/>
                        </a:moveTo>
                        <a:cubicBezTo>
                          <a:pt x="665" y="800"/>
                          <a:pt x="467" y="1338"/>
                          <a:pt x="467" y="1331"/>
                        </a:cubicBezTo>
                        <a:lnTo>
                          <a:pt x="0" y="2304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89" name="Freeform 51"/>
                  <p:cNvSpPr>
                    <a:spLocks noChangeArrowheads="1"/>
                  </p:cNvSpPr>
                  <p:nvPr/>
                </p:nvSpPr>
                <p:spPr bwMode="auto">
                  <a:xfrm>
                    <a:off x="6767112" y="3313789"/>
                    <a:ext cx="180018" cy="517014"/>
                  </a:xfrm>
                  <a:custGeom>
                    <a:avLst/>
                    <a:gdLst>
                      <a:gd name="T0" fmla="*/ 628 w 629"/>
                      <a:gd name="T1" fmla="*/ 0 h 1964"/>
                      <a:gd name="T2" fmla="*/ 359 w 629"/>
                      <a:gd name="T3" fmla="*/ 1178 h 1964"/>
                      <a:gd name="T4" fmla="*/ 0 w 629"/>
                      <a:gd name="T5" fmla="*/ 1963 h 19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29" h="1964">
                        <a:moveTo>
                          <a:pt x="628" y="0"/>
                        </a:moveTo>
                        <a:cubicBezTo>
                          <a:pt x="560" y="658"/>
                          <a:pt x="369" y="1188"/>
                          <a:pt x="359" y="1178"/>
                        </a:cubicBezTo>
                        <a:lnTo>
                          <a:pt x="0" y="1963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90" name="Freeform 52"/>
                  <p:cNvSpPr>
                    <a:spLocks noChangeArrowheads="1"/>
                  </p:cNvSpPr>
                  <p:nvPr/>
                </p:nvSpPr>
                <p:spPr bwMode="auto">
                  <a:xfrm>
                    <a:off x="6968732" y="3395878"/>
                    <a:ext cx="103691" cy="383080"/>
                  </a:xfrm>
                  <a:custGeom>
                    <a:avLst/>
                    <a:gdLst>
                      <a:gd name="T0" fmla="*/ 361 w 362"/>
                      <a:gd name="T1" fmla="*/ 0 h 1456"/>
                      <a:gd name="T2" fmla="*/ 200 w 362"/>
                      <a:gd name="T3" fmla="*/ 900 h 1456"/>
                      <a:gd name="T4" fmla="*/ 0 w 362"/>
                      <a:gd name="T5" fmla="*/ 1455 h 1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2" h="1456">
                        <a:moveTo>
                          <a:pt x="361" y="0"/>
                        </a:moveTo>
                        <a:cubicBezTo>
                          <a:pt x="361" y="407"/>
                          <a:pt x="200" y="873"/>
                          <a:pt x="200" y="900"/>
                        </a:cubicBezTo>
                        <a:lnTo>
                          <a:pt x="0" y="1455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91" name="Freeform 53"/>
                  <p:cNvSpPr>
                    <a:spLocks noChangeArrowheads="1"/>
                  </p:cNvSpPr>
                  <p:nvPr/>
                </p:nvSpPr>
                <p:spPr bwMode="auto">
                  <a:xfrm>
                    <a:off x="5930384" y="3119368"/>
                    <a:ext cx="228984" cy="681192"/>
                  </a:xfrm>
                  <a:custGeom>
                    <a:avLst/>
                    <a:gdLst>
                      <a:gd name="T0" fmla="*/ 802 w 803"/>
                      <a:gd name="T1" fmla="*/ 0 h 2587"/>
                      <a:gd name="T2" fmla="*/ 486 w 803"/>
                      <a:gd name="T3" fmla="*/ 1351 h 2587"/>
                      <a:gd name="T4" fmla="*/ 0 w 803"/>
                      <a:gd name="T5" fmla="*/ 2586 h 25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03" h="2587">
                        <a:moveTo>
                          <a:pt x="802" y="0"/>
                        </a:moveTo>
                        <a:cubicBezTo>
                          <a:pt x="708" y="845"/>
                          <a:pt x="486" y="1351"/>
                          <a:pt x="486" y="1351"/>
                        </a:cubicBezTo>
                        <a:lnTo>
                          <a:pt x="0" y="2586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92" name="Freeform 54"/>
                  <p:cNvSpPr>
                    <a:spLocks noChangeArrowheads="1"/>
                  </p:cNvSpPr>
                  <p:nvPr/>
                </p:nvSpPr>
                <p:spPr bwMode="auto">
                  <a:xfrm>
                    <a:off x="5800769" y="3119368"/>
                    <a:ext cx="178579" cy="652389"/>
                  </a:xfrm>
                  <a:custGeom>
                    <a:avLst/>
                    <a:gdLst>
                      <a:gd name="T0" fmla="*/ 624 w 625"/>
                      <a:gd name="T1" fmla="*/ 0 h 2478"/>
                      <a:gd name="T2" fmla="*/ 385 w 625"/>
                      <a:gd name="T3" fmla="*/ 1264 h 2478"/>
                      <a:gd name="T4" fmla="*/ 0 w 625"/>
                      <a:gd name="T5" fmla="*/ 2477 h 24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25" h="2478">
                        <a:moveTo>
                          <a:pt x="624" y="0"/>
                        </a:moveTo>
                        <a:cubicBezTo>
                          <a:pt x="511" y="803"/>
                          <a:pt x="402" y="1264"/>
                          <a:pt x="385" y="1264"/>
                        </a:cubicBezTo>
                        <a:lnTo>
                          <a:pt x="0" y="2477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93" name="Freeform 55"/>
                  <p:cNvSpPr>
                    <a:spLocks noChangeArrowheads="1"/>
                  </p:cNvSpPr>
                  <p:nvPr/>
                </p:nvSpPr>
                <p:spPr bwMode="auto">
                  <a:xfrm>
                    <a:off x="5649554" y="3119369"/>
                    <a:ext cx="138255" cy="597663"/>
                  </a:xfrm>
                  <a:custGeom>
                    <a:avLst/>
                    <a:gdLst>
                      <a:gd name="T0" fmla="*/ 484 w 485"/>
                      <a:gd name="T1" fmla="*/ 0 h 2265"/>
                      <a:gd name="T2" fmla="*/ 282 w 485"/>
                      <a:gd name="T3" fmla="*/ 1264 h 2265"/>
                      <a:gd name="T4" fmla="*/ 0 w 485"/>
                      <a:gd name="T5" fmla="*/ 2264 h 2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5" h="2265">
                        <a:moveTo>
                          <a:pt x="484" y="0"/>
                        </a:moveTo>
                        <a:cubicBezTo>
                          <a:pt x="410" y="702"/>
                          <a:pt x="299" y="1264"/>
                          <a:pt x="282" y="1264"/>
                        </a:cubicBezTo>
                        <a:lnTo>
                          <a:pt x="0" y="2264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94" name="Freeform 56"/>
                  <p:cNvSpPr>
                    <a:spLocks noChangeArrowheads="1"/>
                  </p:cNvSpPr>
                  <p:nvPr/>
                </p:nvSpPr>
                <p:spPr bwMode="auto">
                  <a:xfrm>
                    <a:off x="5524260" y="3162572"/>
                    <a:ext cx="92170" cy="501173"/>
                  </a:xfrm>
                  <a:custGeom>
                    <a:avLst/>
                    <a:gdLst>
                      <a:gd name="T0" fmla="*/ 320 w 321"/>
                      <a:gd name="T1" fmla="*/ 0 h 1901"/>
                      <a:gd name="T2" fmla="*/ 171 w 321"/>
                      <a:gd name="T3" fmla="*/ 1110 h 1901"/>
                      <a:gd name="T4" fmla="*/ 0 w 321"/>
                      <a:gd name="T5" fmla="*/ 1900 h 19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21" h="1901">
                        <a:moveTo>
                          <a:pt x="320" y="0"/>
                        </a:moveTo>
                        <a:cubicBezTo>
                          <a:pt x="246" y="702"/>
                          <a:pt x="188" y="1110"/>
                          <a:pt x="171" y="1110"/>
                        </a:cubicBezTo>
                        <a:lnTo>
                          <a:pt x="0" y="1900"/>
                        </a:lnTo>
                      </a:path>
                    </a:pathLst>
                  </a:cu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633"/>
                  </a:p>
                </p:txBody>
              </p:sp>
              <p:sp>
                <p:nvSpPr>
                  <p:cNvPr id="95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383126" y="3220179"/>
                    <a:ext cx="74888" cy="355718"/>
                  </a:xfrm>
                  <a:prstGeom prst="line">
                    <a:avLst/>
                  </a:prstGeom>
                  <a:noFill/>
                  <a:ln w="9360" cap="flat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fr-FR" sz="1633"/>
                  </a:p>
                </p:txBody>
              </p:sp>
            </p:grpSp>
          </p:grpSp>
          <p:grpSp>
            <p:nvGrpSpPr>
              <p:cNvPr id="114" name="Group 28"/>
              <p:cNvGrpSpPr>
                <a:grpSpLocks/>
              </p:cNvGrpSpPr>
              <p:nvPr/>
            </p:nvGrpSpPr>
            <p:grpSpPr bwMode="auto">
              <a:xfrm>
                <a:off x="4225186" y="3939342"/>
                <a:ext cx="1487799" cy="692463"/>
                <a:chOff x="2699" y="2287"/>
                <a:chExt cx="1206" cy="500"/>
              </a:xfrm>
            </p:grpSpPr>
            <p:sp>
              <p:nvSpPr>
                <p:cNvPr id="115" name="Freeform 29"/>
                <p:cNvSpPr>
                  <a:spLocks noChangeArrowheads="1"/>
                </p:cNvSpPr>
                <p:nvPr/>
              </p:nvSpPr>
              <p:spPr bwMode="auto">
                <a:xfrm>
                  <a:off x="2699" y="2287"/>
                  <a:ext cx="1206" cy="500"/>
                </a:xfrm>
                <a:custGeom>
                  <a:avLst/>
                  <a:gdLst>
                    <a:gd name="T0" fmla="*/ 727 w 6221"/>
                    <a:gd name="T1" fmla="*/ 5 h 2885"/>
                    <a:gd name="T2" fmla="*/ 894 w 6221"/>
                    <a:gd name="T3" fmla="*/ 29 h 2885"/>
                    <a:gd name="T4" fmla="*/ 990 w 6221"/>
                    <a:gd name="T5" fmla="*/ 56 h 2885"/>
                    <a:gd name="T6" fmla="*/ 1071 w 6221"/>
                    <a:gd name="T7" fmla="*/ 89 h 2885"/>
                    <a:gd name="T8" fmla="*/ 1134 w 6221"/>
                    <a:gd name="T9" fmla="*/ 129 h 2885"/>
                    <a:gd name="T10" fmla="*/ 1179 w 6221"/>
                    <a:gd name="T11" fmla="*/ 174 h 2885"/>
                    <a:gd name="T12" fmla="*/ 1194 w 6221"/>
                    <a:gd name="T13" fmla="*/ 198 h 2885"/>
                    <a:gd name="T14" fmla="*/ 1203 w 6221"/>
                    <a:gd name="T15" fmla="*/ 224 h 2885"/>
                    <a:gd name="T16" fmla="*/ 1205 w 6221"/>
                    <a:gd name="T17" fmla="*/ 250 h 2885"/>
                    <a:gd name="T18" fmla="*/ 1203 w 6221"/>
                    <a:gd name="T19" fmla="*/ 276 h 2885"/>
                    <a:gd name="T20" fmla="*/ 1194 w 6221"/>
                    <a:gd name="T21" fmla="*/ 301 h 2885"/>
                    <a:gd name="T22" fmla="*/ 1179 w 6221"/>
                    <a:gd name="T23" fmla="*/ 325 h 2885"/>
                    <a:gd name="T24" fmla="*/ 1134 w 6221"/>
                    <a:gd name="T25" fmla="*/ 370 h 2885"/>
                    <a:gd name="T26" fmla="*/ 1071 w 6221"/>
                    <a:gd name="T27" fmla="*/ 410 h 2885"/>
                    <a:gd name="T28" fmla="*/ 990 w 6221"/>
                    <a:gd name="T29" fmla="*/ 444 h 2885"/>
                    <a:gd name="T30" fmla="*/ 894 w 6221"/>
                    <a:gd name="T31" fmla="*/ 470 h 2885"/>
                    <a:gd name="T32" fmla="*/ 727 w 6221"/>
                    <a:gd name="T33" fmla="*/ 494 h 2885"/>
                    <a:gd name="T34" fmla="*/ 479 w 6221"/>
                    <a:gd name="T35" fmla="*/ 494 h 2885"/>
                    <a:gd name="T36" fmla="*/ 312 w 6221"/>
                    <a:gd name="T37" fmla="*/ 470 h 2885"/>
                    <a:gd name="T38" fmla="*/ 216 w 6221"/>
                    <a:gd name="T39" fmla="*/ 444 h 2885"/>
                    <a:gd name="T40" fmla="*/ 135 w 6221"/>
                    <a:gd name="T41" fmla="*/ 410 h 2885"/>
                    <a:gd name="T42" fmla="*/ 71 w 6221"/>
                    <a:gd name="T43" fmla="*/ 370 h 2885"/>
                    <a:gd name="T44" fmla="*/ 26 w 6221"/>
                    <a:gd name="T45" fmla="*/ 325 h 2885"/>
                    <a:gd name="T46" fmla="*/ 12 w 6221"/>
                    <a:gd name="T47" fmla="*/ 301 h 2885"/>
                    <a:gd name="T48" fmla="*/ 3 w 6221"/>
                    <a:gd name="T49" fmla="*/ 276 h 2885"/>
                    <a:gd name="T50" fmla="*/ 0 w 6221"/>
                    <a:gd name="T51" fmla="*/ 250 h 2885"/>
                    <a:gd name="T52" fmla="*/ 3 w 6221"/>
                    <a:gd name="T53" fmla="*/ 224 h 2885"/>
                    <a:gd name="T54" fmla="*/ 12 w 6221"/>
                    <a:gd name="T55" fmla="*/ 198 h 2885"/>
                    <a:gd name="T56" fmla="*/ 26 w 6221"/>
                    <a:gd name="T57" fmla="*/ 174 h 2885"/>
                    <a:gd name="T58" fmla="*/ 71 w 6221"/>
                    <a:gd name="T59" fmla="*/ 129 h 2885"/>
                    <a:gd name="T60" fmla="*/ 135 w 6221"/>
                    <a:gd name="T61" fmla="*/ 89 h 2885"/>
                    <a:gd name="T62" fmla="*/ 216 w 6221"/>
                    <a:gd name="T63" fmla="*/ 56 h 2885"/>
                    <a:gd name="T64" fmla="*/ 312 w 6221"/>
                    <a:gd name="T65" fmla="*/ 29 h 2885"/>
                    <a:gd name="T66" fmla="*/ 479 w 6221"/>
                    <a:gd name="T67" fmla="*/ 5 h 2885"/>
                    <a:gd name="T68" fmla="*/ 0 w 6221"/>
                    <a:gd name="T69" fmla="*/ 0 h 2885"/>
                    <a:gd name="T70" fmla="*/ 1206 w 6221"/>
                    <a:gd name="T71" fmla="*/ 500 h 288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6221" h="2885">
                      <a:moveTo>
                        <a:pt x="3109" y="0"/>
                      </a:moveTo>
                      <a:lnTo>
                        <a:pt x="3748" y="28"/>
                      </a:lnTo>
                      <a:lnTo>
                        <a:pt x="4338" y="110"/>
                      </a:lnTo>
                      <a:lnTo>
                        <a:pt x="4611" y="170"/>
                      </a:lnTo>
                      <a:lnTo>
                        <a:pt x="4867" y="241"/>
                      </a:lnTo>
                      <a:lnTo>
                        <a:pt x="5105" y="322"/>
                      </a:lnTo>
                      <a:lnTo>
                        <a:pt x="5324" y="414"/>
                      </a:lnTo>
                      <a:lnTo>
                        <a:pt x="5523" y="516"/>
                      </a:lnTo>
                      <a:lnTo>
                        <a:pt x="5699" y="626"/>
                      </a:lnTo>
                      <a:lnTo>
                        <a:pt x="5852" y="745"/>
                      </a:lnTo>
                      <a:lnTo>
                        <a:pt x="5980" y="871"/>
                      </a:lnTo>
                      <a:lnTo>
                        <a:pt x="6082" y="1004"/>
                      </a:lnTo>
                      <a:lnTo>
                        <a:pt x="6123" y="1074"/>
                      </a:lnTo>
                      <a:lnTo>
                        <a:pt x="6157" y="1144"/>
                      </a:lnTo>
                      <a:lnTo>
                        <a:pt x="6183" y="1216"/>
                      </a:lnTo>
                      <a:lnTo>
                        <a:pt x="6203" y="1290"/>
                      </a:lnTo>
                      <a:lnTo>
                        <a:pt x="6214" y="1365"/>
                      </a:lnTo>
                      <a:lnTo>
                        <a:pt x="6218" y="1441"/>
                      </a:lnTo>
                      <a:lnTo>
                        <a:pt x="6214" y="1517"/>
                      </a:lnTo>
                      <a:lnTo>
                        <a:pt x="6203" y="1592"/>
                      </a:lnTo>
                      <a:lnTo>
                        <a:pt x="6183" y="1665"/>
                      </a:lnTo>
                      <a:lnTo>
                        <a:pt x="6157" y="1737"/>
                      </a:lnTo>
                      <a:lnTo>
                        <a:pt x="6123" y="1808"/>
                      </a:lnTo>
                      <a:lnTo>
                        <a:pt x="6082" y="1877"/>
                      </a:lnTo>
                      <a:lnTo>
                        <a:pt x="5980" y="2011"/>
                      </a:lnTo>
                      <a:lnTo>
                        <a:pt x="5852" y="2137"/>
                      </a:lnTo>
                      <a:lnTo>
                        <a:pt x="5699" y="2256"/>
                      </a:lnTo>
                      <a:lnTo>
                        <a:pt x="5523" y="2366"/>
                      </a:lnTo>
                      <a:lnTo>
                        <a:pt x="5324" y="2468"/>
                      </a:lnTo>
                      <a:lnTo>
                        <a:pt x="5105" y="2560"/>
                      </a:lnTo>
                      <a:lnTo>
                        <a:pt x="4867" y="2641"/>
                      </a:lnTo>
                      <a:lnTo>
                        <a:pt x="4611" y="2712"/>
                      </a:lnTo>
                      <a:lnTo>
                        <a:pt x="4338" y="2771"/>
                      </a:lnTo>
                      <a:lnTo>
                        <a:pt x="3748" y="2853"/>
                      </a:lnTo>
                      <a:lnTo>
                        <a:pt x="3109" y="2882"/>
                      </a:lnTo>
                      <a:lnTo>
                        <a:pt x="2469" y="2853"/>
                      </a:lnTo>
                      <a:lnTo>
                        <a:pt x="1879" y="2771"/>
                      </a:lnTo>
                      <a:lnTo>
                        <a:pt x="1607" y="2712"/>
                      </a:lnTo>
                      <a:lnTo>
                        <a:pt x="1351" y="2641"/>
                      </a:lnTo>
                      <a:lnTo>
                        <a:pt x="1112" y="2560"/>
                      </a:lnTo>
                      <a:lnTo>
                        <a:pt x="893" y="2468"/>
                      </a:lnTo>
                      <a:lnTo>
                        <a:pt x="695" y="2366"/>
                      </a:lnTo>
                      <a:lnTo>
                        <a:pt x="519" y="2256"/>
                      </a:lnTo>
                      <a:lnTo>
                        <a:pt x="366" y="2137"/>
                      </a:lnTo>
                      <a:lnTo>
                        <a:pt x="238" y="2011"/>
                      </a:lnTo>
                      <a:lnTo>
                        <a:pt x="136" y="1877"/>
                      </a:lnTo>
                      <a:lnTo>
                        <a:pt x="95" y="1808"/>
                      </a:lnTo>
                      <a:lnTo>
                        <a:pt x="61" y="1737"/>
                      </a:lnTo>
                      <a:lnTo>
                        <a:pt x="35" y="1665"/>
                      </a:lnTo>
                      <a:lnTo>
                        <a:pt x="16" y="1592"/>
                      </a:lnTo>
                      <a:lnTo>
                        <a:pt x="4" y="1517"/>
                      </a:lnTo>
                      <a:lnTo>
                        <a:pt x="0" y="1441"/>
                      </a:lnTo>
                      <a:lnTo>
                        <a:pt x="4" y="1365"/>
                      </a:lnTo>
                      <a:lnTo>
                        <a:pt x="16" y="1290"/>
                      </a:lnTo>
                      <a:lnTo>
                        <a:pt x="35" y="1216"/>
                      </a:lnTo>
                      <a:lnTo>
                        <a:pt x="61" y="1144"/>
                      </a:lnTo>
                      <a:lnTo>
                        <a:pt x="95" y="1074"/>
                      </a:lnTo>
                      <a:lnTo>
                        <a:pt x="136" y="1004"/>
                      </a:lnTo>
                      <a:lnTo>
                        <a:pt x="238" y="871"/>
                      </a:lnTo>
                      <a:lnTo>
                        <a:pt x="366" y="745"/>
                      </a:lnTo>
                      <a:lnTo>
                        <a:pt x="519" y="626"/>
                      </a:lnTo>
                      <a:lnTo>
                        <a:pt x="695" y="516"/>
                      </a:lnTo>
                      <a:lnTo>
                        <a:pt x="893" y="414"/>
                      </a:lnTo>
                      <a:lnTo>
                        <a:pt x="1112" y="322"/>
                      </a:lnTo>
                      <a:lnTo>
                        <a:pt x="1351" y="241"/>
                      </a:lnTo>
                      <a:lnTo>
                        <a:pt x="1607" y="170"/>
                      </a:lnTo>
                      <a:lnTo>
                        <a:pt x="1879" y="110"/>
                      </a:lnTo>
                      <a:lnTo>
                        <a:pt x="2469" y="28"/>
                      </a:lnTo>
                      <a:lnTo>
                        <a:pt x="3109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6220" y="2884"/>
                      </a:moveTo>
                      <a:lnTo>
                        <a:pt x="6220" y="2884"/>
                      </a:lnTo>
                      <a:close/>
                    </a:path>
                  </a:pathLst>
                </a:custGeom>
                <a:solidFill>
                  <a:srgbClr val="3465A4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  <p:sp>
              <p:nvSpPr>
                <p:cNvPr id="116" name="Freeform 30"/>
                <p:cNvSpPr>
                  <a:spLocks noChangeArrowheads="1"/>
                </p:cNvSpPr>
                <p:nvPr/>
              </p:nvSpPr>
              <p:spPr bwMode="auto">
                <a:xfrm>
                  <a:off x="2778" y="2321"/>
                  <a:ext cx="1048" cy="431"/>
                </a:xfrm>
                <a:custGeom>
                  <a:avLst/>
                  <a:gdLst>
                    <a:gd name="T0" fmla="*/ 631 w 5422"/>
                    <a:gd name="T1" fmla="*/ 4 h 2511"/>
                    <a:gd name="T2" fmla="*/ 777 w 5422"/>
                    <a:gd name="T3" fmla="*/ 25 h 2511"/>
                    <a:gd name="T4" fmla="*/ 860 w 5422"/>
                    <a:gd name="T5" fmla="*/ 48 h 2511"/>
                    <a:gd name="T6" fmla="*/ 930 w 5422"/>
                    <a:gd name="T7" fmla="*/ 77 h 2511"/>
                    <a:gd name="T8" fmla="*/ 986 w 5422"/>
                    <a:gd name="T9" fmla="*/ 111 h 2511"/>
                    <a:gd name="T10" fmla="*/ 1025 w 5422"/>
                    <a:gd name="T11" fmla="*/ 150 h 2511"/>
                    <a:gd name="T12" fmla="*/ 1037 w 5422"/>
                    <a:gd name="T13" fmla="*/ 171 h 2511"/>
                    <a:gd name="T14" fmla="*/ 1045 w 5422"/>
                    <a:gd name="T15" fmla="*/ 193 h 2511"/>
                    <a:gd name="T16" fmla="*/ 1048 w 5422"/>
                    <a:gd name="T17" fmla="*/ 215 h 2511"/>
                    <a:gd name="T18" fmla="*/ 1045 w 5422"/>
                    <a:gd name="T19" fmla="*/ 238 h 2511"/>
                    <a:gd name="T20" fmla="*/ 1037 w 5422"/>
                    <a:gd name="T21" fmla="*/ 260 h 2511"/>
                    <a:gd name="T22" fmla="*/ 1025 w 5422"/>
                    <a:gd name="T23" fmla="*/ 280 h 2511"/>
                    <a:gd name="T24" fmla="*/ 986 w 5422"/>
                    <a:gd name="T25" fmla="*/ 319 h 2511"/>
                    <a:gd name="T26" fmla="*/ 930 w 5422"/>
                    <a:gd name="T27" fmla="*/ 354 h 2511"/>
                    <a:gd name="T28" fmla="*/ 860 w 5422"/>
                    <a:gd name="T29" fmla="*/ 382 h 2511"/>
                    <a:gd name="T30" fmla="*/ 777 w 5422"/>
                    <a:gd name="T31" fmla="*/ 405 h 2511"/>
                    <a:gd name="T32" fmla="*/ 631 w 5422"/>
                    <a:gd name="T33" fmla="*/ 426 h 2511"/>
                    <a:gd name="T34" fmla="*/ 416 w 5422"/>
                    <a:gd name="T35" fmla="*/ 426 h 2511"/>
                    <a:gd name="T36" fmla="*/ 271 w 5422"/>
                    <a:gd name="T37" fmla="*/ 405 h 2511"/>
                    <a:gd name="T38" fmla="*/ 187 w 5422"/>
                    <a:gd name="T39" fmla="*/ 382 h 2511"/>
                    <a:gd name="T40" fmla="*/ 117 w 5422"/>
                    <a:gd name="T41" fmla="*/ 354 h 2511"/>
                    <a:gd name="T42" fmla="*/ 62 w 5422"/>
                    <a:gd name="T43" fmla="*/ 319 h 2511"/>
                    <a:gd name="T44" fmla="*/ 23 w 5422"/>
                    <a:gd name="T45" fmla="*/ 280 h 2511"/>
                    <a:gd name="T46" fmla="*/ 10 w 5422"/>
                    <a:gd name="T47" fmla="*/ 260 h 2511"/>
                    <a:gd name="T48" fmla="*/ 3 w 5422"/>
                    <a:gd name="T49" fmla="*/ 238 h 2511"/>
                    <a:gd name="T50" fmla="*/ 0 w 5422"/>
                    <a:gd name="T51" fmla="*/ 215 h 2511"/>
                    <a:gd name="T52" fmla="*/ 3 w 5422"/>
                    <a:gd name="T53" fmla="*/ 193 h 2511"/>
                    <a:gd name="T54" fmla="*/ 10 w 5422"/>
                    <a:gd name="T55" fmla="*/ 171 h 2511"/>
                    <a:gd name="T56" fmla="*/ 23 w 5422"/>
                    <a:gd name="T57" fmla="*/ 150 h 2511"/>
                    <a:gd name="T58" fmla="*/ 62 w 5422"/>
                    <a:gd name="T59" fmla="*/ 111 h 2511"/>
                    <a:gd name="T60" fmla="*/ 117 w 5422"/>
                    <a:gd name="T61" fmla="*/ 77 h 2511"/>
                    <a:gd name="T62" fmla="*/ 187 w 5422"/>
                    <a:gd name="T63" fmla="*/ 48 h 2511"/>
                    <a:gd name="T64" fmla="*/ 271 w 5422"/>
                    <a:gd name="T65" fmla="*/ 25 h 2511"/>
                    <a:gd name="T66" fmla="*/ 416 w 5422"/>
                    <a:gd name="T67" fmla="*/ 4 h 2511"/>
                    <a:gd name="T68" fmla="*/ 0 w 5422"/>
                    <a:gd name="T69" fmla="*/ 0 h 2511"/>
                    <a:gd name="T70" fmla="*/ 1048 w 5422"/>
                    <a:gd name="T71" fmla="*/ 431 h 251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422" h="2511">
                      <a:moveTo>
                        <a:pt x="2710" y="0"/>
                      </a:moveTo>
                      <a:lnTo>
                        <a:pt x="3267" y="24"/>
                      </a:lnTo>
                      <a:lnTo>
                        <a:pt x="3782" y="96"/>
                      </a:lnTo>
                      <a:lnTo>
                        <a:pt x="4019" y="147"/>
                      </a:lnTo>
                      <a:lnTo>
                        <a:pt x="4243" y="209"/>
                      </a:lnTo>
                      <a:lnTo>
                        <a:pt x="4450" y="280"/>
                      </a:lnTo>
                      <a:lnTo>
                        <a:pt x="4641" y="360"/>
                      </a:lnTo>
                      <a:lnTo>
                        <a:pt x="4814" y="449"/>
                      </a:lnTo>
                      <a:lnTo>
                        <a:pt x="4967" y="545"/>
                      </a:lnTo>
                      <a:lnTo>
                        <a:pt x="5101" y="648"/>
                      </a:lnTo>
                      <a:lnTo>
                        <a:pt x="5212" y="758"/>
                      </a:lnTo>
                      <a:lnTo>
                        <a:pt x="5301" y="875"/>
                      </a:lnTo>
                      <a:lnTo>
                        <a:pt x="5337" y="935"/>
                      </a:lnTo>
                      <a:lnTo>
                        <a:pt x="5366" y="996"/>
                      </a:lnTo>
                      <a:lnTo>
                        <a:pt x="5389" y="1059"/>
                      </a:lnTo>
                      <a:lnTo>
                        <a:pt x="5406" y="1123"/>
                      </a:lnTo>
                      <a:lnTo>
                        <a:pt x="5416" y="1188"/>
                      </a:lnTo>
                      <a:lnTo>
                        <a:pt x="5420" y="1254"/>
                      </a:lnTo>
                      <a:lnTo>
                        <a:pt x="5416" y="1320"/>
                      </a:lnTo>
                      <a:lnTo>
                        <a:pt x="5406" y="1385"/>
                      </a:lnTo>
                      <a:lnTo>
                        <a:pt x="5389" y="1449"/>
                      </a:lnTo>
                      <a:lnTo>
                        <a:pt x="5366" y="1512"/>
                      </a:lnTo>
                      <a:lnTo>
                        <a:pt x="5337" y="1574"/>
                      </a:lnTo>
                      <a:lnTo>
                        <a:pt x="5301" y="1634"/>
                      </a:lnTo>
                      <a:lnTo>
                        <a:pt x="5212" y="1750"/>
                      </a:lnTo>
                      <a:lnTo>
                        <a:pt x="5101" y="1860"/>
                      </a:lnTo>
                      <a:lnTo>
                        <a:pt x="4967" y="1964"/>
                      </a:lnTo>
                      <a:lnTo>
                        <a:pt x="4814" y="2060"/>
                      </a:lnTo>
                      <a:lnTo>
                        <a:pt x="4641" y="2148"/>
                      </a:lnTo>
                      <a:lnTo>
                        <a:pt x="4450" y="2228"/>
                      </a:lnTo>
                      <a:lnTo>
                        <a:pt x="4243" y="2299"/>
                      </a:lnTo>
                      <a:lnTo>
                        <a:pt x="4019" y="2361"/>
                      </a:lnTo>
                      <a:lnTo>
                        <a:pt x="3782" y="2413"/>
                      </a:lnTo>
                      <a:lnTo>
                        <a:pt x="3267" y="2484"/>
                      </a:lnTo>
                      <a:lnTo>
                        <a:pt x="2710" y="2509"/>
                      </a:lnTo>
                      <a:lnTo>
                        <a:pt x="2152" y="2484"/>
                      </a:lnTo>
                      <a:lnTo>
                        <a:pt x="1638" y="2413"/>
                      </a:lnTo>
                      <a:lnTo>
                        <a:pt x="1400" y="2361"/>
                      </a:lnTo>
                      <a:lnTo>
                        <a:pt x="1177" y="2299"/>
                      </a:lnTo>
                      <a:lnTo>
                        <a:pt x="969" y="2228"/>
                      </a:lnTo>
                      <a:lnTo>
                        <a:pt x="779" y="2148"/>
                      </a:lnTo>
                      <a:lnTo>
                        <a:pt x="606" y="2060"/>
                      </a:lnTo>
                      <a:lnTo>
                        <a:pt x="452" y="1964"/>
                      </a:lnTo>
                      <a:lnTo>
                        <a:pt x="319" y="1860"/>
                      </a:lnTo>
                      <a:lnTo>
                        <a:pt x="207" y="1750"/>
                      </a:lnTo>
                      <a:lnTo>
                        <a:pt x="118" y="1634"/>
                      </a:lnTo>
                      <a:lnTo>
                        <a:pt x="83" y="1574"/>
                      </a:lnTo>
                      <a:lnTo>
                        <a:pt x="53" y="1512"/>
                      </a:lnTo>
                      <a:lnTo>
                        <a:pt x="30" y="1449"/>
                      </a:lnTo>
                      <a:lnTo>
                        <a:pt x="13" y="1385"/>
                      </a:lnTo>
                      <a:lnTo>
                        <a:pt x="3" y="1320"/>
                      </a:lnTo>
                      <a:lnTo>
                        <a:pt x="0" y="1254"/>
                      </a:lnTo>
                      <a:lnTo>
                        <a:pt x="3" y="1188"/>
                      </a:lnTo>
                      <a:lnTo>
                        <a:pt x="13" y="1123"/>
                      </a:lnTo>
                      <a:lnTo>
                        <a:pt x="30" y="1059"/>
                      </a:lnTo>
                      <a:lnTo>
                        <a:pt x="53" y="996"/>
                      </a:lnTo>
                      <a:lnTo>
                        <a:pt x="83" y="935"/>
                      </a:lnTo>
                      <a:lnTo>
                        <a:pt x="118" y="875"/>
                      </a:lnTo>
                      <a:lnTo>
                        <a:pt x="207" y="758"/>
                      </a:lnTo>
                      <a:lnTo>
                        <a:pt x="319" y="648"/>
                      </a:lnTo>
                      <a:lnTo>
                        <a:pt x="452" y="545"/>
                      </a:lnTo>
                      <a:lnTo>
                        <a:pt x="606" y="449"/>
                      </a:lnTo>
                      <a:lnTo>
                        <a:pt x="779" y="360"/>
                      </a:lnTo>
                      <a:lnTo>
                        <a:pt x="969" y="280"/>
                      </a:lnTo>
                      <a:lnTo>
                        <a:pt x="1177" y="209"/>
                      </a:lnTo>
                      <a:lnTo>
                        <a:pt x="1400" y="147"/>
                      </a:lnTo>
                      <a:lnTo>
                        <a:pt x="1638" y="96"/>
                      </a:lnTo>
                      <a:lnTo>
                        <a:pt x="2152" y="24"/>
                      </a:lnTo>
                      <a:lnTo>
                        <a:pt x="271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5421" y="2510"/>
                      </a:moveTo>
                      <a:lnTo>
                        <a:pt x="5421" y="2510"/>
                      </a:lnTo>
                      <a:close/>
                    </a:path>
                  </a:pathLst>
                </a:custGeom>
                <a:solidFill>
                  <a:srgbClr val="3465A4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  <p:sp>
              <p:nvSpPr>
                <p:cNvPr id="117" name="Freeform 31"/>
                <p:cNvSpPr>
                  <a:spLocks noChangeArrowheads="1"/>
                </p:cNvSpPr>
                <p:nvPr/>
              </p:nvSpPr>
              <p:spPr bwMode="auto">
                <a:xfrm>
                  <a:off x="2850" y="2352"/>
                  <a:ext cx="905" cy="371"/>
                </a:xfrm>
                <a:custGeom>
                  <a:avLst/>
                  <a:gdLst>
                    <a:gd name="T0" fmla="*/ 545 w 4699"/>
                    <a:gd name="T1" fmla="*/ 4 h 2178"/>
                    <a:gd name="T2" fmla="*/ 671 w 4699"/>
                    <a:gd name="T3" fmla="*/ 22 h 2178"/>
                    <a:gd name="T4" fmla="*/ 743 w 4699"/>
                    <a:gd name="T5" fmla="*/ 41 h 2178"/>
                    <a:gd name="T6" fmla="*/ 803 w 4699"/>
                    <a:gd name="T7" fmla="*/ 66 h 2178"/>
                    <a:gd name="T8" fmla="*/ 851 w 4699"/>
                    <a:gd name="T9" fmla="*/ 96 h 2178"/>
                    <a:gd name="T10" fmla="*/ 885 w 4699"/>
                    <a:gd name="T11" fmla="*/ 129 h 2178"/>
                    <a:gd name="T12" fmla="*/ 896 w 4699"/>
                    <a:gd name="T13" fmla="*/ 147 h 2178"/>
                    <a:gd name="T14" fmla="*/ 902 w 4699"/>
                    <a:gd name="T15" fmla="*/ 166 h 2178"/>
                    <a:gd name="T16" fmla="*/ 904 w 4699"/>
                    <a:gd name="T17" fmla="*/ 185 h 2178"/>
                    <a:gd name="T18" fmla="*/ 902 w 4699"/>
                    <a:gd name="T19" fmla="*/ 205 h 2178"/>
                    <a:gd name="T20" fmla="*/ 896 w 4699"/>
                    <a:gd name="T21" fmla="*/ 223 h 2178"/>
                    <a:gd name="T22" fmla="*/ 885 w 4699"/>
                    <a:gd name="T23" fmla="*/ 241 h 2178"/>
                    <a:gd name="T24" fmla="*/ 851 w 4699"/>
                    <a:gd name="T25" fmla="*/ 275 h 2178"/>
                    <a:gd name="T26" fmla="*/ 803 w 4699"/>
                    <a:gd name="T27" fmla="*/ 304 h 2178"/>
                    <a:gd name="T28" fmla="*/ 743 w 4699"/>
                    <a:gd name="T29" fmla="*/ 329 h 2178"/>
                    <a:gd name="T30" fmla="*/ 671 w 4699"/>
                    <a:gd name="T31" fmla="*/ 349 h 2178"/>
                    <a:gd name="T32" fmla="*/ 545 w 4699"/>
                    <a:gd name="T33" fmla="*/ 367 h 2178"/>
                    <a:gd name="T34" fmla="*/ 359 w 4699"/>
                    <a:gd name="T35" fmla="*/ 367 h 2178"/>
                    <a:gd name="T36" fmla="*/ 234 w 4699"/>
                    <a:gd name="T37" fmla="*/ 349 h 2178"/>
                    <a:gd name="T38" fmla="*/ 162 w 4699"/>
                    <a:gd name="T39" fmla="*/ 329 h 2178"/>
                    <a:gd name="T40" fmla="*/ 101 w 4699"/>
                    <a:gd name="T41" fmla="*/ 304 h 2178"/>
                    <a:gd name="T42" fmla="*/ 53 w 4699"/>
                    <a:gd name="T43" fmla="*/ 275 h 2178"/>
                    <a:gd name="T44" fmla="*/ 20 w 4699"/>
                    <a:gd name="T45" fmla="*/ 241 h 2178"/>
                    <a:gd name="T46" fmla="*/ 9 w 4699"/>
                    <a:gd name="T47" fmla="*/ 223 h 2178"/>
                    <a:gd name="T48" fmla="*/ 2 w 4699"/>
                    <a:gd name="T49" fmla="*/ 205 h 2178"/>
                    <a:gd name="T50" fmla="*/ 0 w 4699"/>
                    <a:gd name="T51" fmla="*/ 185 h 2178"/>
                    <a:gd name="T52" fmla="*/ 2 w 4699"/>
                    <a:gd name="T53" fmla="*/ 166 h 2178"/>
                    <a:gd name="T54" fmla="*/ 9 w 4699"/>
                    <a:gd name="T55" fmla="*/ 147 h 2178"/>
                    <a:gd name="T56" fmla="*/ 20 w 4699"/>
                    <a:gd name="T57" fmla="*/ 129 h 2178"/>
                    <a:gd name="T58" fmla="*/ 53 w 4699"/>
                    <a:gd name="T59" fmla="*/ 96 h 2178"/>
                    <a:gd name="T60" fmla="*/ 101 w 4699"/>
                    <a:gd name="T61" fmla="*/ 66 h 2178"/>
                    <a:gd name="T62" fmla="*/ 162 w 4699"/>
                    <a:gd name="T63" fmla="*/ 41 h 2178"/>
                    <a:gd name="T64" fmla="*/ 234 w 4699"/>
                    <a:gd name="T65" fmla="*/ 22 h 2178"/>
                    <a:gd name="T66" fmla="*/ 359 w 4699"/>
                    <a:gd name="T67" fmla="*/ 4 h 2178"/>
                    <a:gd name="T68" fmla="*/ 0 w 4699"/>
                    <a:gd name="T69" fmla="*/ 0 h 2178"/>
                    <a:gd name="T70" fmla="*/ 905 w 4699"/>
                    <a:gd name="T71" fmla="*/ 371 h 217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699" h="2178">
                      <a:moveTo>
                        <a:pt x="2348" y="0"/>
                      </a:moveTo>
                      <a:lnTo>
                        <a:pt x="2831" y="22"/>
                      </a:lnTo>
                      <a:lnTo>
                        <a:pt x="3276" y="84"/>
                      </a:lnTo>
                      <a:lnTo>
                        <a:pt x="3482" y="128"/>
                      </a:lnTo>
                      <a:lnTo>
                        <a:pt x="3676" y="182"/>
                      </a:lnTo>
                      <a:lnTo>
                        <a:pt x="3856" y="243"/>
                      </a:lnTo>
                      <a:lnTo>
                        <a:pt x="4021" y="313"/>
                      </a:lnTo>
                      <a:lnTo>
                        <a:pt x="4171" y="389"/>
                      </a:lnTo>
                      <a:lnTo>
                        <a:pt x="4304" y="472"/>
                      </a:lnTo>
                      <a:lnTo>
                        <a:pt x="4420" y="562"/>
                      </a:lnTo>
                      <a:lnTo>
                        <a:pt x="4516" y="657"/>
                      </a:lnTo>
                      <a:lnTo>
                        <a:pt x="4594" y="758"/>
                      </a:lnTo>
                      <a:lnTo>
                        <a:pt x="4624" y="810"/>
                      </a:lnTo>
                      <a:lnTo>
                        <a:pt x="4650" y="863"/>
                      </a:lnTo>
                      <a:lnTo>
                        <a:pt x="4670" y="918"/>
                      </a:lnTo>
                      <a:lnTo>
                        <a:pt x="4684" y="973"/>
                      </a:lnTo>
                      <a:lnTo>
                        <a:pt x="4693" y="1030"/>
                      </a:lnTo>
                      <a:lnTo>
                        <a:pt x="4696" y="1087"/>
                      </a:lnTo>
                      <a:lnTo>
                        <a:pt x="4693" y="1144"/>
                      </a:lnTo>
                      <a:lnTo>
                        <a:pt x="4684" y="1201"/>
                      </a:lnTo>
                      <a:lnTo>
                        <a:pt x="4670" y="1256"/>
                      </a:lnTo>
                      <a:lnTo>
                        <a:pt x="4650" y="1311"/>
                      </a:lnTo>
                      <a:lnTo>
                        <a:pt x="4624" y="1364"/>
                      </a:lnTo>
                      <a:lnTo>
                        <a:pt x="4594" y="1416"/>
                      </a:lnTo>
                      <a:lnTo>
                        <a:pt x="4516" y="1517"/>
                      </a:lnTo>
                      <a:lnTo>
                        <a:pt x="4420" y="1613"/>
                      </a:lnTo>
                      <a:lnTo>
                        <a:pt x="4304" y="1702"/>
                      </a:lnTo>
                      <a:lnTo>
                        <a:pt x="4171" y="1786"/>
                      </a:lnTo>
                      <a:lnTo>
                        <a:pt x="4021" y="1862"/>
                      </a:lnTo>
                      <a:lnTo>
                        <a:pt x="3856" y="1932"/>
                      </a:lnTo>
                      <a:lnTo>
                        <a:pt x="3676" y="1993"/>
                      </a:lnTo>
                      <a:lnTo>
                        <a:pt x="3482" y="2047"/>
                      </a:lnTo>
                      <a:lnTo>
                        <a:pt x="3276" y="2092"/>
                      </a:lnTo>
                      <a:lnTo>
                        <a:pt x="2831" y="2153"/>
                      </a:lnTo>
                      <a:lnTo>
                        <a:pt x="2348" y="2175"/>
                      </a:lnTo>
                      <a:lnTo>
                        <a:pt x="1865" y="2153"/>
                      </a:lnTo>
                      <a:lnTo>
                        <a:pt x="1419" y="2092"/>
                      </a:lnTo>
                      <a:lnTo>
                        <a:pt x="1213" y="2047"/>
                      </a:lnTo>
                      <a:lnTo>
                        <a:pt x="1020" y="1993"/>
                      </a:lnTo>
                      <a:lnTo>
                        <a:pt x="840" y="1932"/>
                      </a:lnTo>
                      <a:lnTo>
                        <a:pt x="675" y="1862"/>
                      </a:lnTo>
                      <a:lnTo>
                        <a:pt x="525" y="1786"/>
                      </a:lnTo>
                      <a:lnTo>
                        <a:pt x="392" y="1702"/>
                      </a:lnTo>
                      <a:lnTo>
                        <a:pt x="277" y="1613"/>
                      </a:lnTo>
                      <a:lnTo>
                        <a:pt x="180" y="1517"/>
                      </a:lnTo>
                      <a:lnTo>
                        <a:pt x="103" y="1416"/>
                      </a:lnTo>
                      <a:lnTo>
                        <a:pt x="72" y="1364"/>
                      </a:lnTo>
                      <a:lnTo>
                        <a:pt x="47" y="1311"/>
                      </a:lnTo>
                      <a:lnTo>
                        <a:pt x="26" y="1256"/>
                      </a:lnTo>
                      <a:lnTo>
                        <a:pt x="12" y="1201"/>
                      </a:lnTo>
                      <a:lnTo>
                        <a:pt x="3" y="1144"/>
                      </a:lnTo>
                      <a:lnTo>
                        <a:pt x="0" y="1087"/>
                      </a:lnTo>
                      <a:lnTo>
                        <a:pt x="3" y="1030"/>
                      </a:lnTo>
                      <a:lnTo>
                        <a:pt x="12" y="973"/>
                      </a:lnTo>
                      <a:lnTo>
                        <a:pt x="26" y="918"/>
                      </a:lnTo>
                      <a:lnTo>
                        <a:pt x="47" y="863"/>
                      </a:lnTo>
                      <a:lnTo>
                        <a:pt x="72" y="810"/>
                      </a:lnTo>
                      <a:lnTo>
                        <a:pt x="103" y="758"/>
                      </a:lnTo>
                      <a:lnTo>
                        <a:pt x="180" y="657"/>
                      </a:lnTo>
                      <a:lnTo>
                        <a:pt x="277" y="562"/>
                      </a:lnTo>
                      <a:lnTo>
                        <a:pt x="392" y="472"/>
                      </a:lnTo>
                      <a:lnTo>
                        <a:pt x="525" y="389"/>
                      </a:lnTo>
                      <a:lnTo>
                        <a:pt x="675" y="313"/>
                      </a:lnTo>
                      <a:lnTo>
                        <a:pt x="840" y="243"/>
                      </a:lnTo>
                      <a:lnTo>
                        <a:pt x="1020" y="182"/>
                      </a:lnTo>
                      <a:lnTo>
                        <a:pt x="1213" y="128"/>
                      </a:lnTo>
                      <a:lnTo>
                        <a:pt x="1419" y="84"/>
                      </a:lnTo>
                      <a:lnTo>
                        <a:pt x="1865" y="22"/>
                      </a:lnTo>
                      <a:lnTo>
                        <a:pt x="2348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4698" y="2177"/>
                      </a:moveTo>
                      <a:lnTo>
                        <a:pt x="4698" y="2177"/>
                      </a:lnTo>
                      <a:close/>
                    </a:path>
                  </a:pathLst>
                </a:custGeom>
                <a:solidFill>
                  <a:srgbClr val="3465A4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  <p:sp>
              <p:nvSpPr>
                <p:cNvPr id="118" name="Freeform 32"/>
                <p:cNvSpPr>
                  <a:spLocks noChangeArrowheads="1"/>
                </p:cNvSpPr>
                <p:nvPr/>
              </p:nvSpPr>
              <p:spPr bwMode="auto">
                <a:xfrm>
                  <a:off x="2957" y="2398"/>
                  <a:ext cx="690" cy="279"/>
                </a:xfrm>
                <a:custGeom>
                  <a:avLst/>
                  <a:gdLst>
                    <a:gd name="T0" fmla="*/ 416 w 3615"/>
                    <a:gd name="T1" fmla="*/ 3 h 1675"/>
                    <a:gd name="T2" fmla="*/ 511 w 3615"/>
                    <a:gd name="T3" fmla="*/ 16 h 1675"/>
                    <a:gd name="T4" fmla="*/ 566 w 3615"/>
                    <a:gd name="T5" fmla="*/ 31 h 1675"/>
                    <a:gd name="T6" fmla="*/ 612 w 3615"/>
                    <a:gd name="T7" fmla="*/ 50 h 1675"/>
                    <a:gd name="T8" fmla="*/ 649 w 3615"/>
                    <a:gd name="T9" fmla="*/ 72 h 1675"/>
                    <a:gd name="T10" fmla="*/ 674 w 3615"/>
                    <a:gd name="T11" fmla="*/ 97 h 1675"/>
                    <a:gd name="T12" fmla="*/ 683 w 3615"/>
                    <a:gd name="T13" fmla="*/ 110 h 1675"/>
                    <a:gd name="T14" fmla="*/ 688 w 3615"/>
                    <a:gd name="T15" fmla="*/ 125 h 1675"/>
                    <a:gd name="T16" fmla="*/ 689 w 3615"/>
                    <a:gd name="T17" fmla="*/ 139 h 1675"/>
                    <a:gd name="T18" fmla="*/ 688 w 3615"/>
                    <a:gd name="T19" fmla="*/ 154 h 1675"/>
                    <a:gd name="T20" fmla="*/ 683 w 3615"/>
                    <a:gd name="T21" fmla="*/ 168 h 1675"/>
                    <a:gd name="T22" fmla="*/ 674 w 3615"/>
                    <a:gd name="T23" fmla="*/ 181 h 1675"/>
                    <a:gd name="T24" fmla="*/ 649 w 3615"/>
                    <a:gd name="T25" fmla="*/ 206 h 1675"/>
                    <a:gd name="T26" fmla="*/ 612 w 3615"/>
                    <a:gd name="T27" fmla="*/ 229 h 1675"/>
                    <a:gd name="T28" fmla="*/ 566 w 3615"/>
                    <a:gd name="T29" fmla="*/ 247 h 1675"/>
                    <a:gd name="T30" fmla="*/ 511 w 3615"/>
                    <a:gd name="T31" fmla="*/ 262 h 1675"/>
                    <a:gd name="T32" fmla="*/ 416 w 3615"/>
                    <a:gd name="T33" fmla="*/ 276 h 1675"/>
                    <a:gd name="T34" fmla="*/ 274 w 3615"/>
                    <a:gd name="T35" fmla="*/ 276 h 1675"/>
                    <a:gd name="T36" fmla="*/ 178 w 3615"/>
                    <a:gd name="T37" fmla="*/ 262 h 1675"/>
                    <a:gd name="T38" fmla="*/ 123 w 3615"/>
                    <a:gd name="T39" fmla="*/ 247 h 1675"/>
                    <a:gd name="T40" fmla="*/ 77 w 3615"/>
                    <a:gd name="T41" fmla="*/ 229 h 1675"/>
                    <a:gd name="T42" fmla="*/ 41 w 3615"/>
                    <a:gd name="T43" fmla="*/ 206 h 1675"/>
                    <a:gd name="T44" fmla="*/ 15 w 3615"/>
                    <a:gd name="T45" fmla="*/ 181 h 1675"/>
                    <a:gd name="T46" fmla="*/ 7 w 3615"/>
                    <a:gd name="T47" fmla="*/ 168 h 1675"/>
                    <a:gd name="T48" fmla="*/ 2 w 3615"/>
                    <a:gd name="T49" fmla="*/ 154 h 1675"/>
                    <a:gd name="T50" fmla="*/ 0 w 3615"/>
                    <a:gd name="T51" fmla="*/ 139 h 1675"/>
                    <a:gd name="T52" fmla="*/ 2 w 3615"/>
                    <a:gd name="T53" fmla="*/ 125 h 1675"/>
                    <a:gd name="T54" fmla="*/ 7 w 3615"/>
                    <a:gd name="T55" fmla="*/ 110 h 1675"/>
                    <a:gd name="T56" fmla="*/ 15 w 3615"/>
                    <a:gd name="T57" fmla="*/ 97 h 1675"/>
                    <a:gd name="T58" fmla="*/ 41 w 3615"/>
                    <a:gd name="T59" fmla="*/ 72 h 1675"/>
                    <a:gd name="T60" fmla="*/ 77 w 3615"/>
                    <a:gd name="T61" fmla="*/ 50 h 1675"/>
                    <a:gd name="T62" fmla="*/ 123 w 3615"/>
                    <a:gd name="T63" fmla="*/ 31 h 1675"/>
                    <a:gd name="T64" fmla="*/ 178 w 3615"/>
                    <a:gd name="T65" fmla="*/ 16 h 1675"/>
                    <a:gd name="T66" fmla="*/ 274 w 3615"/>
                    <a:gd name="T67" fmla="*/ 3 h 1675"/>
                    <a:gd name="T68" fmla="*/ 0 w 3615"/>
                    <a:gd name="T69" fmla="*/ 0 h 1675"/>
                    <a:gd name="T70" fmla="*/ 690 w 3615"/>
                    <a:gd name="T71" fmla="*/ 279 h 16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615" h="1675">
                      <a:moveTo>
                        <a:pt x="1806" y="0"/>
                      </a:moveTo>
                      <a:lnTo>
                        <a:pt x="2177" y="16"/>
                      </a:lnTo>
                      <a:lnTo>
                        <a:pt x="2520" y="64"/>
                      </a:lnTo>
                      <a:lnTo>
                        <a:pt x="2678" y="98"/>
                      </a:lnTo>
                      <a:lnTo>
                        <a:pt x="2827" y="139"/>
                      </a:lnTo>
                      <a:lnTo>
                        <a:pt x="2966" y="187"/>
                      </a:lnTo>
                      <a:lnTo>
                        <a:pt x="3093" y="240"/>
                      </a:lnTo>
                      <a:lnTo>
                        <a:pt x="3208" y="299"/>
                      </a:lnTo>
                      <a:lnTo>
                        <a:pt x="3311" y="363"/>
                      </a:lnTo>
                      <a:lnTo>
                        <a:pt x="3400" y="431"/>
                      </a:lnTo>
                      <a:lnTo>
                        <a:pt x="3474" y="505"/>
                      </a:lnTo>
                      <a:lnTo>
                        <a:pt x="3533" y="582"/>
                      </a:lnTo>
                      <a:lnTo>
                        <a:pt x="3557" y="622"/>
                      </a:lnTo>
                      <a:lnTo>
                        <a:pt x="3577" y="663"/>
                      </a:lnTo>
                      <a:lnTo>
                        <a:pt x="3592" y="705"/>
                      </a:lnTo>
                      <a:lnTo>
                        <a:pt x="3603" y="748"/>
                      </a:lnTo>
                      <a:lnTo>
                        <a:pt x="3610" y="791"/>
                      </a:lnTo>
                      <a:lnTo>
                        <a:pt x="3612" y="835"/>
                      </a:lnTo>
                      <a:lnTo>
                        <a:pt x="3610" y="879"/>
                      </a:lnTo>
                      <a:lnTo>
                        <a:pt x="3603" y="923"/>
                      </a:lnTo>
                      <a:lnTo>
                        <a:pt x="3592" y="965"/>
                      </a:lnTo>
                      <a:lnTo>
                        <a:pt x="3577" y="1007"/>
                      </a:lnTo>
                      <a:lnTo>
                        <a:pt x="3557" y="1048"/>
                      </a:lnTo>
                      <a:lnTo>
                        <a:pt x="3533" y="1088"/>
                      </a:lnTo>
                      <a:lnTo>
                        <a:pt x="3474" y="1166"/>
                      </a:lnTo>
                      <a:lnTo>
                        <a:pt x="3400" y="1239"/>
                      </a:lnTo>
                      <a:lnTo>
                        <a:pt x="3311" y="1308"/>
                      </a:lnTo>
                      <a:lnTo>
                        <a:pt x="3208" y="1372"/>
                      </a:lnTo>
                      <a:lnTo>
                        <a:pt x="3093" y="1431"/>
                      </a:lnTo>
                      <a:lnTo>
                        <a:pt x="2966" y="1484"/>
                      </a:lnTo>
                      <a:lnTo>
                        <a:pt x="2827" y="1532"/>
                      </a:lnTo>
                      <a:lnTo>
                        <a:pt x="2678" y="1573"/>
                      </a:lnTo>
                      <a:lnTo>
                        <a:pt x="2520" y="1607"/>
                      </a:lnTo>
                      <a:lnTo>
                        <a:pt x="2177" y="1655"/>
                      </a:lnTo>
                      <a:lnTo>
                        <a:pt x="1806" y="1671"/>
                      </a:lnTo>
                      <a:lnTo>
                        <a:pt x="1434" y="1655"/>
                      </a:lnTo>
                      <a:lnTo>
                        <a:pt x="1092" y="1607"/>
                      </a:lnTo>
                      <a:lnTo>
                        <a:pt x="933" y="1573"/>
                      </a:lnTo>
                      <a:lnTo>
                        <a:pt x="784" y="1532"/>
                      </a:lnTo>
                      <a:lnTo>
                        <a:pt x="646" y="1484"/>
                      </a:lnTo>
                      <a:lnTo>
                        <a:pt x="519" y="1431"/>
                      </a:lnTo>
                      <a:lnTo>
                        <a:pt x="404" y="1372"/>
                      </a:lnTo>
                      <a:lnTo>
                        <a:pt x="301" y="1308"/>
                      </a:lnTo>
                      <a:lnTo>
                        <a:pt x="213" y="1239"/>
                      </a:lnTo>
                      <a:lnTo>
                        <a:pt x="138" y="1166"/>
                      </a:lnTo>
                      <a:lnTo>
                        <a:pt x="79" y="1088"/>
                      </a:lnTo>
                      <a:lnTo>
                        <a:pt x="55" y="1048"/>
                      </a:lnTo>
                      <a:lnTo>
                        <a:pt x="36" y="1007"/>
                      </a:lnTo>
                      <a:lnTo>
                        <a:pt x="20" y="965"/>
                      </a:lnTo>
                      <a:lnTo>
                        <a:pt x="9" y="923"/>
                      </a:lnTo>
                      <a:lnTo>
                        <a:pt x="2" y="879"/>
                      </a:lnTo>
                      <a:lnTo>
                        <a:pt x="0" y="835"/>
                      </a:lnTo>
                      <a:lnTo>
                        <a:pt x="2" y="791"/>
                      </a:lnTo>
                      <a:lnTo>
                        <a:pt x="9" y="748"/>
                      </a:lnTo>
                      <a:lnTo>
                        <a:pt x="20" y="705"/>
                      </a:lnTo>
                      <a:lnTo>
                        <a:pt x="36" y="663"/>
                      </a:lnTo>
                      <a:lnTo>
                        <a:pt x="55" y="622"/>
                      </a:lnTo>
                      <a:lnTo>
                        <a:pt x="79" y="582"/>
                      </a:lnTo>
                      <a:lnTo>
                        <a:pt x="138" y="505"/>
                      </a:lnTo>
                      <a:lnTo>
                        <a:pt x="213" y="431"/>
                      </a:lnTo>
                      <a:lnTo>
                        <a:pt x="301" y="363"/>
                      </a:lnTo>
                      <a:lnTo>
                        <a:pt x="404" y="299"/>
                      </a:lnTo>
                      <a:lnTo>
                        <a:pt x="519" y="240"/>
                      </a:lnTo>
                      <a:lnTo>
                        <a:pt x="646" y="187"/>
                      </a:lnTo>
                      <a:lnTo>
                        <a:pt x="784" y="139"/>
                      </a:lnTo>
                      <a:lnTo>
                        <a:pt x="933" y="98"/>
                      </a:lnTo>
                      <a:lnTo>
                        <a:pt x="1092" y="64"/>
                      </a:lnTo>
                      <a:lnTo>
                        <a:pt x="1434" y="16"/>
                      </a:lnTo>
                      <a:lnTo>
                        <a:pt x="1806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3614" y="1674"/>
                      </a:moveTo>
                      <a:lnTo>
                        <a:pt x="3614" y="1674"/>
                      </a:lnTo>
                      <a:close/>
                    </a:path>
                  </a:pathLst>
                </a:custGeom>
                <a:solidFill>
                  <a:srgbClr val="3465A4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  <p:sp>
              <p:nvSpPr>
                <p:cNvPr id="119" name="Freeform 33"/>
                <p:cNvSpPr>
                  <a:spLocks noChangeArrowheads="1"/>
                </p:cNvSpPr>
                <p:nvPr/>
              </p:nvSpPr>
              <p:spPr bwMode="auto">
                <a:xfrm>
                  <a:off x="3029" y="2428"/>
                  <a:ext cx="546" cy="218"/>
                </a:xfrm>
                <a:custGeom>
                  <a:avLst/>
                  <a:gdLst>
                    <a:gd name="T0" fmla="*/ 329 w 2892"/>
                    <a:gd name="T1" fmla="*/ 2 h 1341"/>
                    <a:gd name="T2" fmla="*/ 405 w 2892"/>
                    <a:gd name="T3" fmla="*/ 13 h 1341"/>
                    <a:gd name="T4" fmla="*/ 448 w 2892"/>
                    <a:gd name="T5" fmla="*/ 24 h 1341"/>
                    <a:gd name="T6" fmla="*/ 485 w 2892"/>
                    <a:gd name="T7" fmla="*/ 39 h 1341"/>
                    <a:gd name="T8" fmla="*/ 514 w 2892"/>
                    <a:gd name="T9" fmla="*/ 56 h 1341"/>
                    <a:gd name="T10" fmla="*/ 534 w 2892"/>
                    <a:gd name="T11" fmla="*/ 76 h 1341"/>
                    <a:gd name="T12" fmla="*/ 540 w 2892"/>
                    <a:gd name="T13" fmla="*/ 86 h 1341"/>
                    <a:gd name="T14" fmla="*/ 544 w 2892"/>
                    <a:gd name="T15" fmla="*/ 97 h 1341"/>
                    <a:gd name="T16" fmla="*/ 546 w 2892"/>
                    <a:gd name="T17" fmla="*/ 109 h 1341"/>
                    <a:gd name="T18" fmla="*/ 544 w 2892"/>
                    <a:gd name="T19" fmla="*/ 120 h 1341"/>
                    <a:gd name="T20" fmla="*/ 540 w 2892"/>
                    <a:gd name="T21" fmla="*/ 131 h 1341"/>
                    <a:gd name="T22" fmla="*/ 534 w 2892"/>
                    <a:gd name="T23" fmla="*/ 142 h 1341"/>
                    <a:gd name="T24" fmla="*/ 514 w 2892"/>
                    <a:gd name="T25" fmla="*/ 161 h 1341"/>
                    <a:gd name="T26" fmla="*/ 485 w 2892"/>
                    <a:gd name="T27" fmla="*/ 178 h 1341"/>
                    <a:gd name="T28" fmla="*/ 448 w 2892"/>
                    <a:gd name="T29" fmla="*/ 193 h 1341"/>
                    <a:gd name="T30" fmla="*/ 405 w 2892"/>
                    <a:gd name="T31" fmla="*/ 205 h 1341"/>
                    <a:gd name="T32" fmla="*/ 329 w 2892"/>
                    <a:gd name="T33" fmla="*/ 215 h 1341"/>
                    <a:gd name="T34" fmla="*/ 217 w 2892"/>
                    <a:gd name="T35" fmla="*/ 215 h 1341"/>
                    <a:gd name="T36" fmla="*/ 141 w 2892"/>
                    <a:gd name="T37" fmla="*/ 205 h 1341"/>
                    <a:gd name="T38" fmla="*/ 98 w 2892"/>
                    <a:gd name="T39" fmla="*/ 193 h 1341"/>
                    <a:gd name="T40" fmla="*/ 61 w 2892"/>
                    <a:gd name="T41" fmla="*/ 178 h 1341"/>
                    <a:gd name="T42" fmla="*/ 32 w 2892"/>
                    <a:gd name="T43" fmla="*/ 161 h 1341"/>
                    <a:gd name="T44" fmla="*/ 12 w 2892"/>
                    <a:gd name="T45" fmla="*/ 142 h 1341"/>
                    <a:gd name="T46" fmla="*/ 5 w 2892"/>
                    <a:gd name="T47" fmla="*/ 131 h 1341"/>
                    <a:gd name="T48" fmla="*/ 1 w 2892"/>
                    <a:gd name="T49" fmla="*/ 120 h 1341"/>
                    <a:gd name="T50" fmla="*/ 0 w 2892"/>
                    <a:gd name="T51" fmla="*/ 109 h 1341"/>
                    <a:gd name="T52" fmla="*/ 1 w 2892"/>
                    <a:gd name="T53" fmla="*/ 97 h 1341"/>
                    <a:gd name="T54" fmla="*/ 5 w 2892"/>
                    <a:gd name="T55" fmla="*/ 86 h 1341"/>
                    <a:gd name="T56" fmla="*/ 12 w 2892"/>
                    <a:gd name="T57" fmla="*/ 76 h 1341"/>
                    <a:gd name="T58" fmla="*/ 32 w 2892"/>
                    <a:gd name="T59" fmla="*/ 56 h 1341"/>
                    <a:gd name="T60" fmla="*/ 61 w 2892"/>
                    <a:gd name="T61" fmla="*/ 39 h 1341"/>
                    <a:gd name="T62" fmla="*/ 98 w 2892"/>
                    <a:gd name="T63" fmla="*/ 24 h 1341"/>
                    <a:gd name="T64" fmla="*/ 141 w 2892"/>
                    <a:gd name="T65" fmla="*/ 13 h 1341"/>
                    <a:gd name="T66" fmla="*/ 217 w 2892"/>
                    <a:gd name="T67" fmla="*/ 2 h 1341"/>
                    <a:gd name="T68" fmla="*/ 0 w 2892"/>
                    <a:gd name="T69" fmla="*/ 0 h 1341"/>
                    <a:gd name="T70" fmla="*/ 546 w 2892"/>
                    <a:gd name="T71" fmla="*/ 218 h 134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892" h="1341">
                      <a:moveTo>
                        <a:pt x="1445" y="0"/>
                      </a:moveTo>
                      <a:lnTo>
                        <a:pt x="1742" y="13"/>
                      </a:lnTo>
                      <a:lnTo>
                        <a:pt x="2016" y="51"/>
                      </a:lnTo>
                      <a:lnTo>
                        <a:pt x="2143" y="78"/>
                      </a:lnTo>
                      <a:lnTo>
                        <a:pt x="2262" y="111"/>
                      </a:lnTo>
                      <a:lnTo>
                        <a:pt x="2373" y="149"/>
                      </a:lnTo>
                      <a:lnTo>
                        <a:pt x="2475" y="192"/>
                      </a:lnTo>
                      <a:lnTo>
                        <a:pt x="2567" y="239"/>
                      </a:lnTo>
                      <a:lnTo>
                        <a:pt x="2649" y="290"/>
                      </a:lnTo>
                      <a:lnTo>
                        <a:pt x="2720" y="345"/>
                      </a:lnTo>
                      <a:lnTo>
                        <a:pt x="2780" y="403"/>
                      </a:lnTo>
                      <a:lnTo>
                        <a:pt x="2827" y="465"/>
                      </a:lnTo>
                      <a:lnTo>
                        <a:pt x="2846" y="498"/>
                      </a:lnTo>
                      <a:lnTo>
                        <a:pt x="2862" y="530"/>
                      </a:lnTo>
                      <a:lnTo>
                        <a:pt x="2874" y="564"/>
                      </a:lnTo>
                      <a:lnTo>
                        <a:pt x="2883" y="598"/>
                      </a:lnTo>
                      <a:lnTo>
                        <a:pt x="2888" y="633"/>
                      </a:lnTo>
                      <a:lnTo>
                        <a:pt x="2890" y="668"/>
                      </a:lnTo>
                      <a:lnTo>
                        <a:pt x="2888" y="703"/>
                      </a:lnTo>
                      <a:lnTo>
                        <a:pt x="2883" y="738"/>
                      </a:lnTo>
                      <a:lnTo>
                        <a:pt x="2874" y="772"/>
                      </a:lnTo>
                      <a:lnTo>
                        <a:pt x="2862" y="806"/>
                      </a:lnTo>
                      <a:lnTo>
                        <a:pt x="2846" y="839"/>
                      </a:lnTo>
                      <a:lnTo>
                        <a:pt x="2827" y="871"/>
                      </a:lnTo>
                      <a:lnTo>
                        <a:pt x="2780" y="933"/>
                      </a:lnTo>
                      <a:lnTo>
                        <a:pt x="2720" y="992"/>
                      </a:lnTo>
                      <a:lnTo>
                        <a:pt x="2649" y="1047"/>
                      </a:lnTo>
                      <a:lnTo>
                        <a:pt x="2567" y="1098"/>
                      </a:lnTo>
                      <a:lnTo>
                        <a:pt x="2475" y="1145"/>
                      </a:lnTo>
                      <a:lnTo>
                        <a:pt x="2373" y="1188"/>
                      </a:lnTo>
                      <a:lnTo>
                        <a:pt x="2262" y="1226"/>
                      </a:lnTo>
                      <a:lnTo>
                        <a:pt x="2143" y="1259"/>
                      </a:lnTo>
                      <a:lnTo>
                        <a:pt x="2016" y="1286"/>
                      </a:lnTo>
                      <a:lnTo>
                        <a:pt x="1742" y="1324"/>
                      </a:lnTo>
                      <a:lnTo>
                        <a:pt x="1445" y="1338"/>
                      </a:lnTo>
                      <a:lnTo>
                        <a:pt x="1147" y="1324"/>
                      </a:lnTo>
                      <a:lnTo>
                        <a:pt x="873" y="1286"/>
                      </a:lnTo>
                      <a:lnTo>
                        <a:pt x="746" y="1259"/>
                      </a:lnTo>
                      <a:lnTo>
                        <a:pt x="627" y="1226"/>
                      </a:lnTo>
                      <a:lnTo>
                        <a:pt x="517" y="1188"/>
                      </a:lnTo>
                      <a:lnTo>
                        <a:pt x="415" y="1145"/>
                      </a:lnTo>
                      <a:lnTo>
                        <a:pt x="323" y="1098"/>
                      </a:lnTo>
                      <a:lnTo>
                        <a:pt x="241" y="1047"/>
                      </a:lnTo>
                      <a:lnTo>
                        <a:pt x="170" y="992"/>
                      </a:lnTo>
                      <a:lnTo>
                        <a:pt x="110" y="933"/>
                      </a:lnTo>
                      <a:lnTo>
                        <a:pt x="63" y="871"/>
                      </a:lnTo>
                      <a:lnTo>
                        <a:pt x="44" y="839"/>
                      </a:lnTo>
                      <a:lnTo>
                        <a:pt x="28" y="806"/>
                      </a:lnTo>
                      <a:lnTo>
                        <a:pt x="16" y="772"/>
                      </a:lnTo>
                      <a:lnTo>
                        <a:pt x="7" y="738"/>
                      </a:lnTo>
                      <a:lnTo>
                        <a:pt x="1" y="703"/>
                      </a:lnTo>
                      <a:lnTo>
                        <a:pt x="0" y="668"/>
                      </a:lnTo>
                      <a:lnTo>
                        <a:pt x="1" y="633"/>
                      </a:lnTo>
                      <a:lnTo>
                        <a:pt x="7" y="598"/>
                      </a:lnTo>
                      <a:lnTo>
                        <a:pt x="16" y="564"/>
                      </a:lnTo>
                      <a:lnTo>
                        <a:pt x="28" y="530"/>
                      </a:lnTo>
                      <a:lnTo>
                        <a:pt x="44" y="498"/>
                      </a:lnTo>
                      <a:lnTo>
                        <a:pt x="63" y="465"/>
                      </a:lnTo>
                      <a:lnTo>
                        <a:pt x="110" y="403"/>
                      </a:lnTo>
                      <a:lnTo>
                        <a:pt x="170" y="345"/>
                      </a:lnTo>
                      <a:lnTo>
                        <a:pt x="241" y="290"/>
                      </a:lnTo>
                      <a:lnTo>
                        <a:pt x="323" y="239"/>
                      </a:lnTo>
                      <a:lnTo>
                        <a:pt x="415" y="192"/>
                      </a:lnTo>
                      <a:lnTo>
                        <a:pt x="517" y="149"/>
                      </a:lnTo>
                      <a:lnTo>
                        <a:pt x="627" y="111"/>
                      </a:lnTo>
                      <a:lnTo>
                        <a:pt x="746" y="78"/>
                      </a:lnTo>
                      <a:lnTo>
                        <a:pt x="873" y="51"/>
                      </a:lnTo>
                      <a:lnTo>
                        <a:pt x="1147" y="13"/>
                      </a:lnTo>
                      <a:lnTo>
                        <a:pt x="1445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  <a:moveTo>
                        <a:pt x="2891" y="1340"/>
                      </a:moveTo>
                      <a:lnTo>
                        <a:pt x="2891" y="1340"/>
                      </a:lnTo>
                      <a:close/>
                    </a:path>
                  </a:pathLst>
                </a:custGeom>
                <a:solidFill>
                  <a:srgbClr val="3465A4">
                    <a:alpha val="9804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633"/>
                </a:p>
              </p:txBody>
            </p:sp>
          </p:grpSp>
          <p:sp>
            <p:nvSpPr>
              <p:cNvPr id="122" name="AutoShape 16"/>
              <p:cNvSpPr>
                <a:spLocks noChangeArrowheads="1"/>
              </p:cNvSpPr>
              <p:nvPr/>
            </p:nvSpPr>
            <p:spPr bwMode="auto">
              <a:xfrm rot="10800000">
                <a:off x="3657599" y="4375611"/>
                <a:ext cx="366678" cy="141960"/>
              </a:xfrm>
              <a:prstGeom prst="rightArrow">
                <a:avLst>
                  <a:gd name="adj1" fmla="val 50000"/>
                  <a:gd name="adj2" fmla="val 59158"/>
                </a:avLst>
              </a:prstGeom>
              <a:solidFill>
                <a:srgbClr val="800000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sz="1633"/>
              </a:p>
            </p:txBody>
          </p:sp>
          <p:sp>
            <p:nvSpPr>
              <p:cNvPr id="127" name="AutoShape 17"/>
              <p:cNvSpPr>
                <a:spLocks noChangeArrowheads="1"/>
              </p:cNvSpPr>
              <p:nvPr/>
            </p:nvSpPr>
            <p:spPr bwMode="auto">
              <a:xfrm rot="10800000" flipH="1">
                <a:off x="5834743" y="4158342"/>
                <a:ext cx="377740" cy="180258"/>
              </a:xfrm>
              <a:prstGeom prst="rightArrow">
                <a:avLst>
                  <a:gd name="adj1" fmla="val 50000"/>
                  <a:gd name="adj2" fmla="val 58911"/>
                </a:avLst>
              </a:prstGeom>
              <a:solidFill>
                <a:srgbClr val="3465A4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fr-FR" sz="1633"/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8281422" y="2356638"/>
              <a:ext cx="4048801" cy="2034324"/>
              <a:chOff x="8281422" y="2356638"/>
              <a:chExt cx="4048801" cy="20343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ZoneTexte 5"/>
                  <p:cNvSpPr txBox="1"/>
                  <p:nvPr/>
                </p:nvSpPr>
                <p:spPr>
                  <a:xfrm>
                    <a:off x="8515251" y="2953879"/>
                    <a:ext cx="3040576" cy="3559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16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𝑄𝐸𝐷</m:t>
                            </m:r>
                          </m:sub>
                        </m:sSub>
                      </m:oMath>
                    </a14:m>
                    <a:r>
                      <a:rPr lang="fr-FR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FR" sz="16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depends</a:t>
                    </a:r>
                    <a:r>
                      <a:rPr lang="fr-FR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on the polarisation</a:t>
                    </a:r>
                    <a:endParaRPr lang="en-US" sz="16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" name="ZoneTexte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5251" y="2953879"/>
                    <a:ext cx="3040576" cy="35599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5172"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ZoneTexte 135"/>
                  <p:cNvSpPr txBox="1"/>
                  <p:nvPr/>
                </p:nvSpPr>
                <p:spPr>
                  <a:xfrm>
                    <a:off x="8281422" y="2356638"/>
                    <a:ext cx="2903804" cy="43531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fr-FR" sz="14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45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fr-FR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fr-FR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≈3 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29</m:t>
                              </m:r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sz="1400" b="0" i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J</m:t>
                          </m:r>
                          <m:r>
                            <m:rPr>
                              <m:nor/>
                            </m:rPr>
                            <a:rPr lang="fr-FR" sz="1400" b="0" i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fr-FR" sz="1400" b="0" i="0" smtClean="0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fr-FR" sz="1400" b="0" i="0" smtClean="0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lang="fr-FR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6" name="ZoneTexte 1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1422" y="2356638"/>
                    <a:ext cx="2903804" cy="43531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ZoneTexte 1"/>
                  <p:cNvSpPr txBox="1"/>
                  <p:nvPr/>
                </p:nvSpPr>
                <p:spPr>
                  <a:xfrm>
                    <a:off x="8809074" y="3359889"/>
                    <a:ext cx="1899302" cy="26565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=7/4</m:t>
                        </m:r>
                      </m:oMath>
                    </a14:m>
                    <a:r>
                      <a: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when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a14:m>
                    <a:endParaRPr lang="en-US" sz="16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" name="ZoneTexte 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09074" y="3359889"/>
                    <a:ext cx="1899302" cy="265650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3846" t="-22727" r="-2244" b="-38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ZoneTexte 124"/>
                  <p:cNvSpPr txBox="1"/>
                  <p:nvPr/>
                </p:nvSpPr>
                <p:spPr>
                  <a:xfrm>
                    <a:off x="8833882" y="3671777"/>
                    <a:ext cx="1883657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14:m>
                      <m:oMath xmlns:m="http://schemas.openxmlformats.org/officeDocument/2006/math"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oMath>
                    </a14:m>
                    <a:r>
                      <a: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when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a14:m>
                    <a:endParaRPr lang="en-US" sz="16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5" name="ZoneTexte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33882" y="3671777"/>
                    <a:ext cx="1883657" cy="246221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3883" t="-24390" r="-2589" b="-4878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0" name="AutoShape 10"/>
              <p:cNvSpPr>
                <a:spLocks/>
              </p:cNvSpPr>
              <p:nvPr/>
            </p:nvSpPr>
            <p:spPr bwMode="auto">
              <a:xfrm>
                <a:off x="8601738" y="3381154"/>
                <a:ext cx="147897" cy="542500"/>
              </a:xfrm>
              <a:prstGeom prst="leftBrace">
                <a:avLst>
                  <a:gd name="adj1" fmla="val 56609"/>
                  <a:gd name="adj2" fmla="val 50000"/>
                </a:avLst>
              </a:prstGeom>
              <a:noFill/>
              <a:ln w="936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tangle 2"/>
                  <p:cNvSpPr/>
                  <p:nvPr/>
                </p:nvSpPr>
                <p:spPr>
                  <a:xfrm>
                    <a:off x="8551303" y="4052408"/>
                    <a:ext cx="3778920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oMath>
                    </a14:m>
                    <a:r>
                      <a:rPr lang="en-US" sz="160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Born-Infeld</a:t>
                    </a:r>
                    <a:r>
                      <a: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independent of the </a:t>
                    </a:r>
                    <a:r>
                      <a:rPr lang="en-US" sz="16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polarisation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" name="Rectangle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51303" y="4052408"/>
                    <a:ext cx="3778920" cy="338554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 t="-5455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Groupe 16"/>
          <p:cNvGrpSpPr/>
          <p:nvPr/>
        </p:nvGrpSpPr>
        <p:grpSpPr>
          <a:xfrm>
            <a:off x="1665515" y="4701718"/>
            <a:ext cx="8826179" cy="1783219"/>
            <a:chOff x="1665515" y="4701718"/>
            <a:chExt cx="8826179" cy="1783219"/>
          </a:xfrm>
        </p:grpSpPr>
        <p:sp>
          <p:nvSpPr>
            <p:cNvPr id="19477" name="Freeform 36"/>
            <p:cNvSpPr>
              <a:spLocks noChangeArrowheads="1"/>
            </p:cNvSpPr>
            <p:nvPr/>
          </p:nvSpPr>
          <p:spPr bwMode="auto">
            <a:xfrm>
              <a:off x="1750667" y="5357791"/>
              <a:ext cx="6245231" cy="409968"/>
            </a:xfrm>
            <a:custGeom>
              <a:avLst/>
              <a:gdLst>
                <a:gd name="T0" fmla="*/ 0 w 25414"/>
                <a:gd name="T1" fmla="*/ 0 h 1676"/>
                <a:gd name="T2" fmla="*/ 4978 w 25414"/>
                <a:gd name="T3" fmla="*/ 63 h 167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414" h="1676">
                  <a:moveTo>
                    <a:pt x="0" y="0"/>
                  </a:moveTo>
                  <a:cubicBezTo>
                    <a:pt x="11701" y="1675"/>
                    <a:pt x="25413" y="272"/>
                    <a:pt x="25413" y="272"/>
                  </a:cubicBezTo>
                </a:path>
              </a:pathLst>
            </a:custGeom>
            <a:noFill/>
            <a:ln w="936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633"/>
            </a:p>
          </p:txBody>
        </p:sp>
        <p:sp>
          <p:nvSpPr>
            <p:cNvPr id="19478" name="Freeform 37"/>
            <p:cNvSpPr>
              <a:spLocks noChangeArrowheads="1"/>
            </p:cNvSpPr>
            <p:nvPr/>
          </p:nvSpPr>
          <p:spPr bwMode="auto">
            <a:xfrm>
              <a:off x="1751921" y="6049545"/>
              <a:ext cx="6245231" cy="435392"/>
            </a:xfrm>
            <a:custGeom>
              <a:avLst/>
              <a:gdLst>
                <a:gd name="T0" fmla="*/ 0 w 25414"/>
                <a:gd name="T1" fmla="*/ 411 h 1777"/>
                <a:gd name="T2" fmla="*/ 4978 w 25414"/>
                <a:gd name="T3" fmla="*/ 370 h 177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414" h="1777">
                  <a:moveTo>
                    <a:pt x="0" y="1776"/>
                  </a:moveTo>
                  <a:cubicBezTo>
                    <a:pt x="11142" y="0"/>
                    <a:pt x="25413" y="1601"/>
                    <a:pt x="25413" y="1601"/>
                  </a:cubicBezTo>
                </a:path>
              </a:pathLst>
            </a:custGeom>
            <a:noFill/>
            <a:ln w="936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633"/>
            </a:p>
          </p:txBody>
        </p:sp>
        <p:grpSp>
          <p:nvGrpSpPr>
            <p:cNvPr id="19479" name="Group 38"/>
            <p:cNvGrpSpPr>
              <a:grpSpLocks/>
            </p:cNvGrpSpPr>
            <p:nvPr/>
          </p:nvGrpSpPr>
          <p:grpSpPr bwMode="auto">
            <a:xfrm>
              <a:off x="6692627" y="5197646"/>
              <a:ext cx="1500461" cy="866547"/>
              <a:chOff x="714" y="3602"/>
              <a:chExt cx="1196" cy="818"/>
            </a:xfrm>
          </p:grpSpPr>
          <p:sp>
            <p:nvSpPr>
              <p:cNvPr id="19489" name="Freeform 39"/>
              <p:cNvSpPr>
                <a:spLocks noChangeArrowheads="1"/>
              </p:cNvSpPr>
              <p:nvPr/>
            </p:nvSpPr>
            <p:spPr bwMode="auto">
              <a:xfrm>
                <a:off x="714" y="3602"/>
                <a:ext cx="1196" cy="818"/>
              </a:xfrm>
              <a:custGeom>
                <a:avLst/>
                <a:gdLst>
                  <a:gd name="T0" fmla="*/ 721 w 6221"/>
                  <a:gd name="T1" fmla="*/ 8 h 3451"/>
                  <a:gd name="T2" fmla="*/ 886 w 6221"/>
                  <a:gd name="T3" fmla="*/ 48 h 3451"/>
                  <a:gd name="T4" fmla="*/ 981 w 6221"/>
                  <a:gd name="T5" fmla="*/ 91 h 3451"/>
                  <a:gd name="T6" fmla="*/ 1062 w 6221"/>
                  <a:gd name="T7" fmla="*/ 146 h 3451"/>
                  <a:gd name="T8" fmla="*/ 1125 w 6221"/>
                  <a:gd name="T9" fmla="*/ 211 h 3451"/>
                  <a:gd name="T10" fmla="*/ 1169 w 6221"/>
                  <a:gd name="T11" fmla="*/ 285 h 3451"/>
                  <a:gd name="T12" fmla="*/ 1184 w 6221"/>
                  <a:gd name="T13" fmla="*/ 324 h 3451"/>
                  <a:gd name="T14" fmla="*/ 1192 w 6221"/>
                  <a:gd name="T15" fmla="*/ 366 h 3451"/>
                  <a:gd name="T16" fmla="*/ 1195 w 6221"/>
                  <a:gd name="T17" fmla="*/ 409 h 3451"/>
                  <a:gd name="T18" fmla="*/ 1192 w 6221"/>
                  <a:gd name="T19" fmla="*/ 451 h 3451"/>
                  <a:gd name="T20" fmla="*/ 1184 w 6221"/>
                  <a:gd name="T21" fmla="*/ 493 h 3451"/>
                  <a:gd name="T22" fmla="*/ 1169 w 6221"/>
                  <a:gd name="T23" fmla="*/ 532 h 3451"/>
                  <a:gd name="T24" fmla="*/ 1125 w 6221"/>
                  <a:gd name="T25" fmla="*/ 606 h 3451"/>
                  <a:gd name="T26" fmla="*/ 1062 w 6221"/>
                  <a:gd name="T27" fmla="*/ 671 h 3451"/>
                  <a:gd name="T28" fmla="*/ 981 w 6221"/>
                  <a:gd name="T29" fmla="*/ 726 h 3451"/>
                  <a:gd name="T30" fmla="*/ 886 w 6221"/>
                  <a:gd name="T31" fmla="*/ 769 h 3451"/>
                  <a:gd name="T32" fmla="*/ 721 w 6221"/>
                  <a:gd name="T33" fmla="*/ 809 h 3451"/>
                  <a:gd name="T34" fmla="*/ 475 w 6221"/>
                  <a:gd name="T35" fmla="*/ 809 h 3451"/>
                  <a:gd name="T36" fmla="*/ 309 w 6221"/>
                  <a:gd name="T37" fmla="*/ 769 h 3451"/>
                  <a:gd name="T38" fmla="*/ 214 w 6221"/>
                  <a:gd name="T39" fmla="*/ 726 h 3451"/>
                  <a:gd name="T40" fmla="*/ 134 w 6221"/>
                  <a:gd name="T41" fmla="*/ 671 h 3451"/>
                  <a:gd name="T42" fmla="*/ 70 w 6221"/>
                  <a:gd name="T43" fmla="*/ 606 h 3451"/>
                  <a:gd name="T44" fmla="*/ 26 w 6221"/>
                  <a:gd name="T45" fmla="*/ 532 h 3451"/>
                  <a:gd name="T46" fmla="*/ 12 w 6221"/>
                  <a:gd name="T47" fmla="*/ 493 h 3451"/>
                  <a:gd name="T48" fmla="*/ 3 w 6221"/>
                  <a:gd name="T49" fmla="*/ 451 h 3451"/>
                  <a:gd name="T50" fmla="*/ 0 w 6221"/>
                  <a:gd name="T51" fmla="*/ 409 h 3451"/>
                  <a:gd name="T52" fmla="*/ 3 w 6221"/>
                  <a:gd name="T53" fmla="*/ 366 h 3451"/>
                  <a:gd name="T54" fmla="*/ 12 w 6221"/>
                  <a:gd name="T55" fmla="*/ 324 h 3451"/>
                  <a:gd name="T56" fmla="*/ 26 w 6221"/>
                  <a:gd name="T57" fmla="*/ 285 h 3451"/>
                  <a:gd name="T58" fmla="*/ 70 w 6221"/>
                  <a:gd name="T59" fmla="*/ 211 h 3451"/>
                  <a:gd name="T60" fmla="*/ 134 w 6221"/>
                  <a:gd name="T61" fmla="*/ 146 h 3451"/>
                  <a:gd name="T62" fmla="*/ 214 w 6221"/>
                  <a:gd name="T63" fmla="*/ 91 h 3451"/>
                  <a:gd name="T64" fmla="*/ 309 w 6221"/>
                  <a:gd name="T65" fmla="*/ 48 h 3451"/>
                  <a:gd name="T66" fmla="*/ 475 w 6221"/>
                  <a:gd name="T67" fmla="*/ 8 h 3451"/>
                  <a:gd name="T68" fmla="*/ 0 w 6221"/>
                  <a:gd name="T69" fmla="*/ 0 h 3451"/>
                  <a:gd name="T70" fmla="*/ 1196 w 6221"/>
                  <a:gd name="T71" fmla="*/ 818 h 345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221" h="3451">
                    <a:moveTo>
                      <a:pt x="3108" y="0"/>
                    </a:moveTo>
                    <a:lnTo>
                      <a:pt x="3748" y="34"/>
                    </a:lnTo>
                    <a:lnTo>
                      <a:pt x="4338" y="132"/>
                    </a:lnTo>
                    <a:lnTo>
                      <a:pt x="4610" y="203"/>
                    </a:lnTo>
                    <a:lnTo>
                      <a:pt x="4867" y="288"/>
                    </a:lnTo>
                    <a:lnTo>
                      <a:pt x="5105" y="385"/>
                    </a:lnTo>
                    <a:lnTo>
                      <a:pt x="5324" y="495"/>
                    </a:lnTo>
                    <a:lnTo>
                      <a:pt x="5522" y="617"/>
                    </a:lnTo>
                    <a:lnTo>
                      <a:pt x="5699" y="749"/>
                    </a:lnTo>
                    <a:lnTo>
                      <a:pt x="5851" y="891"/>
                    </a:lnTo>
                    <a:lnTo>
                      <a:pt x="5980" y="1042"/>
                    </a:lnTo>
                    <a:lnTo>
                      <a:pt x="6082" y="1202"/>
                    </a:lnTo>
                    <a:lnTo>
                      <a:pt x="6123" y="1284"/>
                    </a:lnTo>
                    <a:lnTo>
                      <a:pt x="6156" y="1369"/>
                    </a:lnTo>
                    <a:lnTo>
                      <a:pt x="6183" y="1455"/>
                    </a:lnTo>
                    <a:lnTo>
                      <a:pt x="6202" y="1543"/>
                    </a:lnTo>
                    <a:lnTo>
                      <a:pt x="6214" y="1633"/>
                    </a:lnTo>
                    <a:lnTo>
                      <a:pt x="6218" y="1724"/>
                    </a:lnTo>
                    <a:lnTo>
                      <a:pt x="6214" y="1814"/>
                    </a:lnTo>
                    <a:lnTo>
                      <a:pt x="6202" y="1904"/>
                    </a:lnTo>
                    <a:lnTo>
                      <a:pt x="6183" y="1992"/>
                    </a:lnTo>
                    <a:lnTo>
                      <a:pt x="6156" y="2078"/>
                    </a:lnTo>
                    <a:lnTo>
                      <a:pt x="6123" y="2163"/>
                    </a:lnTo>
                    <a:lnTo>
                      <a:pt x="6082" y="2246"/>
                    </a:lnTo>
                    <a:lnTo>
                      <a:pt x="5980" y="2405"/>
                    </a:lnTo>
                    <a:lnTo>
                      <a:pt x="5851" y="2556"/>
                    </a:lnTo>
                    <a:lnTo>
                      <a:pt x="5699" y="2698"/>
                    </a:lnTo>
                    <a:lnTo>
                      <a:pt x="5522" y="2830"/>
                    </a:lnTo>
                    <a:lnTo>
                      <a:pt x="5324" y="2952"/>
                    </a:lnTo>
                    <a:lnTo>
                      <a:pt x="5105" y="3062"/>
                    </a:lnTo>
                    <a:lnTo>
                      <a:pt x="4867" y="3159"/>
                    </a:lnTo>
                    <a:lnTo>
                      <a:pt x="4610" y="3244"/>
                    </a:lnTo>
                    <a:lnTo>
                      <a:pt x="4338" y="3315"/>
                    </a:lnTo>
                    <a:lnTo>
                      <a:pt x="3748" y="3413"/>
                    </a:lnTo>
                    <a:lnTo>
                      <a:pt x="3108" y="3447"/>
                    </a:lnTo>
                    <a:lnTo>
                      <a:pt x="2469" y="3413"/>
                    </a:lnTo>
                    <a:lnTo>
                      <a:pt x="1879" y="3315"/>
                    </a:lnTo>
                    <a:lnTo>
                      <a:pt x="1606" y="3244"/>
                    </a:lnTo>
                    <a:lnTo>
                      <a:pt x="1350" y="3159"/>
                    </a:lnTo>
                    <a:lnTo>
                      <a:pt x="1112" y="3062"/>
                    </a:lnTo>
                    <a:lnTo>
                      <a:pt x="893" y="2952"/>
                    </a:lnTo>
                    <a:lnTo>
                      <a:pt x="695" y="2830"/>
                    </a:lnTo>
                    <a:lnTo>
                      <a:pt x="518" y="2698"/>
                    </a:lnTo>
                    <a:lnTo>
                      <a:pt x="366" y="2556"/>
                    </a:lnTo>
                    <a:lnTo>
                      <a:pt x="238" y="2405"/>
                    </a:lnTo>
                    <a:lnTo>
                      <a:pt x="136" y="2246"/>
                    </a:lnTo>
                    <a:lnTo>
                      <a:pt x="95" y="2163"/>
                    </a:lnTo>
                    <a:lnTo>
                      <a:pt x="61" y="2078"/>
                    </a:lnTo>
                    <a:lnTo>
                      <a:pt x="34" y="1992"/>
                    </a:lnTo>
                    <a:lnTo>
                      <a:pt x="15" y="1904"/>
                    </a:lnTo>
                    <a:lnTo>
                      <a:pt x="4" y="1814"/>
                    </a:lnTo>
                    <a:lnTo>
                      <a:pt x="0" y="1724"/>
                    </a:lnTo>
                    <a:lnTo>
                      <a:pt x="4" y="1633"/>
                    </a:lnTo>
                    <a:lnTo>
                      <a:pt x="15" y="1543"/>
                    </a:lnTo>
                    <a:lnTo>
                      <a:pt x="34" y="1455"/>
                    </a:lnTo>
                    <a:lnTo>
                      <a:pt x="61" y="1369"/>
                    </a:lnTo>
                    <a:lnTo>
                      <a:pt x="95" y="1284"/>
                    </a:lnTo>
                    <a:lnTo>
                      <a:pt x="136" y="1202"/>
                    </a:lnTo>
                    <a:lnTo>
                      <a:pt x="238" y="1042"/>
                    </a:lnTo>
                    <a:lnTo>
                      <a:pt x="366" y="891"/>
                    </a:lnTo>
                    <a:lnTo>
                      <a:pt x="518" y="749"/>
                    </a:lnTo>
                    <a:lnTo>
                      <a:pt x="695" y="617"/>
                    </a:lnTo>
                    <a:lnTo>
                      <a:pt x="893" y="495"/>
                    </a:lnTo>
                    <a:lnTo>
                      <a:pt x="1112" y="385"/>
                    </a:lnTo>
                    <a:lnTo>
                      <a:pt x="1350" y="288"/>
                    </a:lnTo>
                    <a:lnTo>
                      <a:pt x="1606" y="203"/>
                    </a:lnTo>
                    <a:lnTo>
                      <a:pt x="1879" y="132"/>
                    </a:lnTo>
                    <a:lnTo>
                      <a:pt x="2469" y="34"/>
                    </a:lnTo>
                    <a:lnTo>
                      <a:pt x="310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6220" y="3450"/>
                    </a:moveTo>
                    <a:lnTo>
                      <a:pt x="6220" y="3450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490" name="Freeform 40"/>
              <p:cNvSpPr>
                <a:spLocks noChangeArrowheads="1"/>
              </p:cNvSpPr>
              <p:nvPr/>
            </p:nvSpPr>
            <p:spPr bwMode="auto">
              <a:xfrm>
                <a:off x="793" y="3656"/>
                <a:ext cx="1040" cy="709"/>
              </a:xfrm>
              <a:custGeom>
                <a:avLst/>
                <a:gdLst>
                  <a:gd name="T0" fmla="*/ 627 w 5422"/>
                  <a:gd name="T1" fmla="*/ 7 h 3004"/>
                  <a:gd name="T2" fmla="*/ 771 w 5422"/>
                  <a:gd name="T3" fmla="*/ 42 h 3004"/>
                  <a:gd name="T4" fmla="*/ 854 w 5422"/>
                  <a:gd name="T5" fmla="*/ 79 h 3004"/>
                  <a:gd name="T6" fmla="*/ 923 w 5422"/>
                  <a:gd name="T7" fmla="*/ 127 h 3004"/>
                  <a:gd name="T8" fmla="*/ 978 w 5422"/>
                  <a:gd name="T9" fmla="*/ 183 h 3004"/>
                  <a:gd name="T10" fmla="*/ 1017 w 5422"/>
                  <a:gd name="T11" fmla="*/ 247 h 3004"/>
                  <a:gd name="T12" fmla="*/ 1029 w 5422"/>
                  <a:gd name="T13" fmla="*/ 281 h 3004"/>
                  <a:gd name="T14" fmla="*/ 1037 w 5422"/>
                  <a:gd name="T15" fmla="*/ 317 h 3004"/>
                  <a:gd name="T16" fmla="*/ 1040 w 5422"/>
                  <a:gd name="T17" fmla="*/ 354 h 3004"/>
                  <a:gd name="T18" fmla="*/ 1037 w 5422"/>
                  <a:gd name="T19" fmla="*/ 391 h 3004"/>
                  <a:gd name="T20" fmla="*/ 1029 w 5422"/>
                  <a:gd name="T21" fmla="*/ 427 h 3004"/>
                  <a:gd name="T22" fmla="*/ 1017 w 5422"/>
                  <a:gd name="T23" fmla="*/ 461 h 3004"/>
                  <a:gd name="T24" fmla="*/ 978 w 5422"/>
                  <a:gd name="T25" fmla="*/ 525 h 3004"/>
                  <a:gd name="T26" fmla="*/ 923 w 5422"/>
                  <a:gd name="T27" fmla="*/ 582 h 3004"/>
                  <a:gd name="T28" fmla="*/ 854 w 5422"/>
                  <a:gd name="T29" fmla="*/ 629 h 3004"/>
                  <a:gd name="T30" fmla="*/ 771 w 5422"/>
                  <a:gd name="T31" fmla="*/ 667 h 3004"/>
                  <a:gd name="T32" fmla="*/ 627 w 5422"/>
                  <a:gd name="T33" fmla="*/ 701 h 3004"/>
                  <a:gd name="T34" fmla="*/ 413 w 5422"/>
                  <a:gd name="T35" fmla="*/ 701 h 3004"/>
                  <a:gd name="T36" fmla="*/ 269 w 5422"/>
                  <a:gd name="T37" fmla="*/ 667 h 3004"/>
                  <a:gd name="T38" fmla="*/ 186 w 5422"/>
                  <a:gd name="T39" fmla="*/ 629 h 3004"/>
                  <a:gd name="T40" fmla="*/ 116 w 5422"/>
                  <a:gd name="T41" fmla="*/ 582 h 3004"/>
                  <a:gd name="T42" fmla="*/ 61 w 5422"/>
                  <a:gd name="T43" fmla="*/ 525 h 3004"/>
                  <a:gd name="T44" fmla="*/ 23 w 5422"/>
                  <a:gd name="T45" fmla="*/ 461 h 3004"/>
                  <a:gd name="T46" fmla="*/ 10 w 5422"/>
                  <a:gd name="T47" fmla="*/ 427 h 3004"/>
                  <a:gd name="T48" fmla="*/ 3 w 5422"/>
                  <a:gd name="T49" fmla="*/ 391 h 3004"/>
                  <a:gd name="T50" fmla="*/ 0 w 5422"/>
                  <a:gd name="T51" fmla="*/ 354 h 3004"/>
                  <a:gd name="T52" fmla="*/ 3 w 5422"/>
                  <a:gd name="T53" fmla="*/ 317 h 3004"/>
                  <a:gd name="T54" fmla="*/ 10 w 5422"/>
                  <a:gd name="T55" fmla="*/ 281 h 3004"/>
                  <a:gd name="T56" fmla="*/ 23 w 5422"/>
                  <a:gd name="T57" fmla="*/ 247 h 3004"/>
                  <a:gd name="T58" fmla="*/ 61 w 5422"/>
                  <a:gd name="T59" fmla="*/ 183 h 3004"/>
                  <a:gd name="T60" fmla="*/ 116 w 5422"/>
                  <a:gd name="T61" fmla="*/ 127 h 3004"/>
                  <a:gd name="T62" fmla="*/ 186 w 5422"/>
                  <a:gd name="T63" fmla="*/ 79 h 3004"/>
                  <a:gd name="T64" fmla="*/ 269 w 5422"/>
                  <a:gd name="T65" fmla="*/ 42 h 3004"/>
                  <a:gd name="T66" fmla="*/ 413 w 5422"/>
                  <a:gd name="T67" fmla="*/ 7 h 3004"/>
                  <a:gd name="T68" fmla="*/ 0 w 5422"/>
                  <a:gd name="T69" fmla="*/ 0 h 3004"/>
                  <a:gd name="T70" fmla="*/ 1040 w 5422"/>
                  <a:gd name="T71" fmla="*/ 709 h 300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422" h="3004">
                    <a:moveTo>
                      <a:pt x="2710" y="0"/>
                    </a:moveTo>
                    <a:lnTo>
                      <a:pt x="3268" y="29"/>
                    </a:lnTo>
                    <a:lnTo>
                      <a:pt x="3782" y="115"/>
                    </a:lnTo>
                    <a:lnTo>
                      <a:pt x="4020" y="177"/>
                    </a:lnTo>
                    <a:lnTo>
                      <a:pt x="4243" y="250"/>
                    </a:lnTo>
                    <a:lnTo>
                      <a:pt x="4451" y="336"/>
                    </a:lnTo>
                    <a:lnTo>
                      <a:pt x="4641" y="431"/>
                    </a:lnTo>
                    <a:lnTo>
                      <a:pt x="4814" y="537"/>
                    </a:lnTo>
                    <a:lnTo>
                      <a:pt x="4968" y="652"/>
                    </a:lnTo>
                    <a:lnTo>
                      <a:pt x="5101" y="776"/>
                    </a:lnTo>
                    <a:lnTo>
                      <a:pt x="5213" y="907"/>
                    </a:lnTo>
                    <a:lnTo>
                      <a:pt x="5302" y="1046"/>
                    </a:lnTo>
                    <a:lnTo>
                      <a:pt x="5337" y="1118"/>
                    </a:lnTo>
                    <a:lnTo>
                      <a:pt x="5367" y="1192"/>
                    </a:lnTo>
                    <a:lnTo>
                      <a:pt x="5390" y="1267"/>
                    </a:lnTo>
                    <a:lnTo>
                      <a:pt x="5407" y="1343"/>
                    </a:lnTo>
                    <a:lnTo>
                      <a:pt x="5417" y="1421"/>
                    </a:lnTo>
                    <a:lnTo>
                      <a:pt x="5420" y="1500"/>
                    </a:lnTo>
                    <a:lnTo>
                      <a:pt x="5417" y="1580"/>
                    </a:lnTo>
                    <a:lnTo>
                      <a:pt x="5407" y="1657"/>
                    </a:lnTo>
                    <a:lnTo>
                      <a:pt x="5390" y="1734"/>
                    </a:lnTo>
                    <a:lnTo>
                      <a:pt x="5367" y="1809"/>
                    </a:lnTo>
                    <a:lnTo>
                      <a:pt x="5337" y="1883"/>
                    </a:lnTo>
                    <a:lnTo>
                      <a:pt x="5302" y="1955"/>
                    </a:lnTo>
                    <a:lnTo>
                      <a:pt x="5213" y="2094"/>
                    </a:lnTo>
                    <a:lnTo>
                      <a:pt x="5101" y="2225"/>
                    </a:lnTo>
                    <a:lnTo>
                      <a:pt x="4968" y="2349"/>
                    </a:lnTo>
                    <a:lnTo>
                      <a:pt x="4814" y="2464"/>
                    </a:lnTo>
                    <a:lnTo>
                      <a:pt x="4641" y="2570"/>
                    </a:lnTo>
                    <a:lnTo>
                      <a:pt x="4451" y="2665"/>
                    </a:lnTo>
                    <a:lnTo>
                      <a:pt x="4243" y="2751"/>
                    </a:lnTo>
                    <a:lnTo>
                      <a:pt x="4020" y="2824"/>
                    </a:lnTo>
                    <a:lnTo>
                      <a:pt x="3782" y="2886"/>
                    </a:lnTo>
                    <a:lnTo>
                      <a:pt x="3268" y="2972"/>
                    </a:lnTo>
                    <a:lnTo>
                      <a:pt x="2710" y="3001"/>
                    </a:lnTo>
                    <a:lnTo>
                      <a:pt x="2153" y="2972"/>
                    </a:lnTo>
                    <a:lnTo>
                      <a:pt x="1639" y="2886"/>
                    </a:lnTo>
                    <a:lnTo>
                      <a:pt x="1401" y="2824"/>
                    </a:lnTo>
                    <a:lnTo>
                      <a:pt x="1178" y="2751"/>
                    </a:lnTo>
                    <a:lnTo>
                      <a:pt x="970" y="2665"/>
                    </a:lnTo>
                    <a:lnTo>
                      <a:pt x="779" y="2570"/>
                    </a:lnTo>
                    <a:lnTo>
                      <a:pt x="606" y="2464"/>
                    </a:lnTo>
                    <a:lnTo>
                      <a:pt x="453" y="2349"/>
                    </a:lnTo>
                    <a:lnTo>
                      <a:pt x="319" y="2225"/>
                    </a:lnTo>
                    <a:lnTo>
                      <a:pt x="208" y="2094"/>
                    </a:lnTo>
                    <a:lnTo>
                      <a:pt x="119" y="1955"/>
                    </a:lnTo>
                    <a:lnTo>
                      <a:pt x="83" y="1883"/>
                    </a:lnTo>
                    <a:lnTo>
                      <a:pt x="54" y="1809"/>
                    </a:lnTo>
                    <a:lnTo>
                      <a:pt x="31" y="1734"/>
                    </a:lnTo>
                    <a:lnTo>
                      <a:pt x="14" y="1657"/>
                    </a:lnTo>
                    <a:lnTo>
                      <a:pt x="4" y="1580"/>
                    </a:lnTo>
                    <a:lnTo>
                      <a:pt x="0" y="1500"/>
                    </a:lnTo>
                    <a:lnTo>
                      <a:pt x="4" y="1421"/>
                    </a:lnTo>
                    <a:lnTo>
                      <a:pt x="14" y="1343"/>
                    </a:lnTo>
                    <a:lnTo>
                      <a:pt x="31" y="1267"/>
                    </a:lnTo>
                    <a:lnTo>
                      <a:pt x="54" y="1192"/>
                    </a:lnTo>
                    <a:lnTo>
                      <a:pt x="83" y="1118"/>
                    </a:lnTo>
                    <a:lnTo>
                      <a:pt x="119" y="1046"/>
                    </a:lnTo>
                    <a:lnTo>
                      <a:pt x="208" y="907"/>
                    </a:lnTo>
                    <a:lnTo>
                      <a:pt x="319" y="776"/>
                    </a:lnTo>
                    <a:lnTo>
                      <a:pt x="453" y="652"/>
                    </a:lnTo>
                    <a:lnTo>
                      <a:pt x="606" y="537"/>
                    </a:lnTo>
                    <a:lnTo>
                      <a:pt x="779" y="431"/>
                    </a:lnTo>
                    <a:lnTo>
                      <a:pt x="970" y="336"/>
                    </a:lnTo>
                    <a:lnTo>
                      <a:pt x="1178" y="250"/>
                    </a:lnTo>
                    <a:lnTo>
                      <a:pt x="1401" y="177"/>
                    </a:lnTo>
                    <a:lnTo>
                      <a:pt x="1639" y="115"/>
                    </a:lnTo>
                    <a:lnTo>
                      <a:pt x="2153" y="29"/>
                    </a:lnTo>
                    <a:lnTo>
                      <a:pt x="271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5421" y="3003"/>
                    </a:moveTo>
                    <a:lnTo>
                      <a:pt x="5421" y="3003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491" name="Freeform 41"/>
              <p:cNvSpPr>
                <a:spLocks noChangeArrowheads="1"/>
              </p:cNvSpPr>
              <p:nvPr/>
            </p:nvSpPr>
            <p:spPr bwMode="auto">
              <a:xfrm>
                <a:off x="864" y="3704"/>
                <a:ext cx="897" cy="611"/>
              </a:xfrm>
              <a:custGeom>
                <a:avLst/>
                <a:gdLst>
                  <a:gd name="T0" fmla="*/ 540 w 4699"/>
                  <a:gd name="T1" fmla="*/ 6 h 2605"/>
                  <a:gd name="T2" fmla="*/ 665 w 4699"/>
                  <a:gd name="T3" fmla="*/ 36 h 2605"/>
                  <a:gd name="T4" fmla="*/ 736 w 4699"/>
                  <a:gd name="T5" fmla="*/ 68 h 2605"/>
                  <a:gd name="T6" fmla="*/ 796 w 4699"/>
                  <a:gd name="T7" fmla="*/ 109 h 2605"/>
                  <a:gd name="T8" fmla="*/ 844 w 4699"/>
                  <a:gd name="T9" fmla="*/ 158 h 2605"/>
                  <a:gd name="T10" fmla="*/ 877 w 4699"/>
                  <a:gd name="T11" fmla="*/ 213 h 2605"/>
                  <a:gd name="T12" fmla="*/ 887 w 4699"/>
                  <a:gd name="T13" fmla="*/ 242 h 2605"/>
                  <a:gd name="T14" fmla="*/ 894 w 4699"/>
                  <a:gd name="T15" fmla="*/ 273 h 2605"/>
                  <a:gd name="T16" fmla="*/ 896 w 4699"/>
                  <a:gd name="T17" fmla="*/ 305 h 2605"/>
                  <a:gd name="T18" fmla="*/ 894 w 4699"/>
                  <a:gd name="T19" fmla="*/ 337 h 2605"/>
                  <a:gd name="T20" fmla="*/ 887 w 4699"/>
                  <a:gd name="T21" fmla="*/ 368 h 2605"/>
                  <a:gd name="T22" fmla="*/ 877 w 4699"/>
                  <a:gd name="T23" fmla="*/ 397 h 2605"/>
                  <a:gd name="T24" fmla="*/ 844 w 4699"/>
                  <a:gd name="T25" fmla="*/ 452 h 2605"/>
                  <a:gd name="T26" fmla="*/ 796 w 4699"/>
                  <a:gd name="T27" fmla="*/ 501 h 2605"/>
                  <a:gd name="T28" fmla="*/ 736 w 4699"/>
                  <a:gd name="T29" fmla="*/ 542 h 2605"/>
                  <a:gd name="T30" fmla="*/ 665 w 4699"/>
                  <a:gd name="T31" fmla="*/ 574 h 2605"/>
                  <a:gd name="T32" fmla="*/ 540 w 4699"/>
                  <a:gd name="T33" fmla="*/ 604 h 2605"/>
                  <a:gd name="T34" fmla="*/ 356 w 4699"/>
                  <a:gd name="T35" fmla="*/ 604 h 2605"/>
                  <a:gd name="T36" fmla="*/ 232 w 4699"/>
                  <a:gd name="T37" fmla="*/ 574 h 2605"/>
                  <a:gd name="T38" fmla="*/ 160 w 4699"/>
                  <a:gd name="T39" fmla="*/ 542 h 2605"/>
                  <a:gd name="T40" fmla="*/ 100 w 4699"/>
                  <a:gd name="T41" fmla="*/ 501 h 2605"/>
                  <a:gd name="T42" fmla="*/ 53 w 4699"/>
                  <a:gd name="T43" fmla="*/ 452 h 2605"/>
                  <a:gd name="T44" fmla="*/ 19 w 4699"/>
                  <a:gd name="T45" fmla="*/ 397 h 2605"/>
                  <a:gd name="T46" fmla="*/ 9 w 4699"/>
                  <a:gd name="T47" fmla="*/ 368 h 2605"/>
                  <a:gd name="T48" fmla="*/ 2 w 4699"/>
                  <a:gd name="T49" fmla="*/ 337 h 2605"/>
                  <a:gd name="T50" fmla="*/ 0 w 4699"/>
                  <a:gd name="T51" fmla="*/ 305 h 2605"/>
                  <a:gd name="T52" fmla="*/ 2 w 4699"/>
                  <a:gd name="T53" fmla="*/ 273 h 2605"/>
                  <a:gd name="T54" fmla="*/ 9 w 4699"/>
                  <a:gd name="T55" fmla="*/ 242 h 2605"/>
                  <a:gd name="T56" fmla="*/ 19 w 4699"/>
                  <a:gd name="T57" fmla="*/ 213 h 2605"/>
                  <a:gd name="T58" fmla="*/ 53 w 4699"/>
                  <a:gd name="T59" fmla="*/ 158 h 2605"/>
                  <a:gd name="T60" fmla="*/ 100 w 4699"/>
                  <a:gd name="T61" fmla="*/ 109 h 2605"/>
                  <a:gd name="T62" fmla="*/ 160 w 4699"/>
                  <a:gd name="T63" fmla="*/ 68 h 2605"/>
                  <a:gd name="T64" fmla="*/ 232 w 4699"/>
                  <a:gd name="T65" fmla="*/ 36 h 2605"/>
                  <a:gd name="T66" fmla="*/ 356 w 4699"/>
                  <a:gd name="T67" fmla="*/ 6 h 2605"/>
                  <a:gd name="T68" fmla="*/ 0 w 4699"/>
                  <a:gd name="T69" fmla="*/ 0 h 2605"/>
                  <a:gd name="T70" fmla="*/ 897 w 4699"/>
                  <a:gd name="T71" fmla="*/ 611 h 26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699" h="2605">
                    <a:moveTo>
                      <a:pt x="2347" y="0"/>
                    </a:moveTo>
                    <a:lnTo>
                      <a:pt x="2830" y="26"/>
                    </a:lnTo>
                    <a:lnTo>
                      <a:pt x="3276" y="100"/>
                    </a:lnTo>
                    <a:lnTo>
                      <a:pt x="3482" y="153"/>
                    </a:lnTo>
                    <a:lnTo>
                      <a:pt x="3675" y="217"/>
                    </a:lnTo>
                    <a:lnTo>
                      <a:pt x="3855" y="291"/>
                    </a:lnTo>
                    <a:lnTo>
                      <a:pt x="4021" y="374"/>
                    </a:lnTo>
                    <a:lnTo>
                      <a:pt x="4170" y="465"/>
                    </a:lnTo>
                    <a:lnTo>
                      <a:pt x="4304" y="565"/>
                    </a:lnTo>
                    <a:lnTo>
                      <a:pt x="4419" y="672"/>
                    </a:lnTo>
                    <a:lnTo>
                      <a:pt x="4516" y="786"/>
                    </a:lnTo>
                    <a:lnTo>
                      <a:pt x="4593" y="906"/>
                    </a:lnTo>
                    <a:lnTo>
                      <a:pt x="4624" y="969"/>
                    </a:lnTo>
                    <a:lnTo>
                      <a:pt x="4649" y="1032"/>
                    </a:lnTo>
                    <a:lnTo>
                      <a:pt x="4669" y="1098"/>
                    </a:lnTo>
                    <a:lnTo>
                      <a:pt x="4684" y="1164"/>
                    </a:lnTo>
                    <a:lnTo>
                      <a:pt x="4693" y="1231"/>
                    </a:lnTo>
                    <a:lnTo>
                      <a:pt x="4696" y="1300"/>
                    </a:lnTo>
                    <a:lnTo>
                      <a:pt x="4693" y="1369"/>
                    </a:lnTo>
                    <a:lnTo>
                      <a:pt x="4684" y="1436"/>
                    </a:lnTo>
                    <a:lnTo>
                      <a:pt x="4669" y="1502"/>
                    </a:lnTo>
                    <a:lnTo>
                      <a:pt x="4649" y="1568"/>
                    </a:lnTo>
                    <a:lnTo>
                      <a:pt x="4624" y="1631"/>
                    </a:lnTo>
                    <a:lnTo>
                      <a:pt x="4593" y="1694"/>
                    </a:lnTo>
                    <a:lnTo>
                      <a:pt x="4516" y="1814"/>
                    </a:lnTo>
                    <a:lnTo>
                      <a:pt x="4419" y="1929"/>
                    </a:lnTo>
                    <a:lnTo>
                      <a:pt x="4304" y="2036"/>
                    </a:lnTo>
                    <a:lnTo>
                      <a:pt x="4170" y="2135"/>
                    </a:lnTo>
                    <a:lnTo>
                      <a:pt x="4021" y="2227"/>
                    </a:lnTo>
                    <a:lnTo>
                      <a:pt x="3855" y="2310"/>
                    </a:lnTo>
                    <a:lnTo>
                      <a:pt x="3675" y="2384"/>
                    </a:lnTo>
                    <a:lnTo>
                      <a:pt x="3482" y="2448"/>
                    </a:lnTo>
                    <a:lnTo>
                      <a:pt x="3276" y="2502"/>
                    </a:lnTo>
                    <a:lnTo>
                      <a:pt x="2830" y="2576"/>
                    </a:lnTo>
                    <a:lnTo>
                      <a:pt x="2347" y="2601"/>
                    </a:lnTo>
                    <a:lnTo>
                      <a:pt x="1864" y="2576"/>
                    </a:lnTo>
                    <a:lnTo>
                      <a:pt x="1419" y="2502"/>
                    </a:lnTo>
                    <a:lnTo>
                      <a:pt x="1213" y="2448"/>
                    </a:lnTo>
                    <a:lnTo>
                      <a:pt x="1019" y="2384"/>
                    </a:lnTo>
                    <a:lnTo>
                      <a:pt x="840" y="2310"/>
                    </a:lnTo>
                    <a:lnTo>
                      <a:pt x="674" y="2227"/>
                    </a:lnTo>
                    <a:lnTo>
                      <a:pt x="525" y="2135"/>
                    </a:lnTo>
                    <a:lnTo>
                      <a:pt x="391" y="2036"/>
                    </a:lnTo>
                    <a:lnTo>
                      <a:pt x="276" y="1929"/>
                    </a:lnTo>
                    <a:lnTo>
                      <a:pt x="179" y="1814"/>
                    </a:lnTo>
                    <a:lnTo>
                      <a:pt x="102" y="1694"/>
                    </a:lnTo>
                    <a:lnTo>
                      <a:pt x="71" y="1631"/>
                    </a:lnTo>
                    <a:lnTo>
                      <a:pt x="46" y="1568"/>
                    </a:lnTo>
                    <a:lnTo>
                      <a:pt x="26" y="1502"/>
                    </a:lnTo>
                    <a:lnTo>
                      <a:pt x="11" y="1436"/>
                    </a:lnTo>
                    <a:lnTo>
                      <a:pt x="3" y="1369"/>
                    </a:lnTo>
                    <a:lnTo>
                      <a:pt x="0" y="1300"/>
                    </a:lnTo>
                    <a:lnTo>
                      <a:pt x="3" y="1231"/>
                    </a:lnTo>
                    <a:lnTo>
                      <a:pt x="11" y="1164"/>
                    </a:lnTo>
                    <a:lnTo>
                      <a:pt x="26" y="1098"/>
                    </a:lnTo>
                    <a:lnTo>
                      <a:pt x="46" y="1032"/>
                    </a:lnTo>
                    <a:lnTo>
                      <a:pt x="71" y="969"/>
                    </a:lnTo>
                    <a:lnTo>
                      <a:pt x="102" y="906"/>
                    </a:lnTo>
                    <a:lnTo>
                      <a:pt x="179" y="786"/>
                    </a:lnTo>
                    <a:lnTo>
                      <a:pt x="276" y="672"/>
                    </a:lnTo>
                    <a:lnTo>
                      <a:pt x="391" y="565"/>
                    </a:lnTo>
                    <a:lnTo>
                      <a:pt x="525" y="465"/>
                    </a:lnTo>
                    <a:lnTo>
                      <a:pt x="674" y="374"/>
                    </a:lnTo>
                    <a:lnTo>
                      <a:pt x="840" y="291"/>
                    </a:lnTo>
                    <a:lnTo>
                      <a:pt x="1019" y="217"/>
                    </a:lnTo>
                    <a:lnTo>
                      <a:pt x="1213" y="153"/>
                    </a:lnTo>
                    <a:lnTo>
                      <a:pt x="1419" y="100"/>
                    </a:lnTo>
                    <a:lnTo>
                      <a:pt x="1864" y="26"/>
                    </a:lnTo>
                    <a:lnTo>
                      <a:pt x="2347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4698" y="2604"/>
                    </a:moveTo>
                    <a:lnTo>
                      <a:pt x="4698" y="2604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492" name="Freeform 42"/>
              <p:cNvSpPr>
                <a:spLocks noChangeArrowheads="1"/>
              </p:cNvSpPr>
              <p:nvPr/>
            </p:nvSpPr>
            <p:spPr bwMode="auto">
              <a:xfrm>
                <a:off x="971" y="3779"/>
                <a:ext cx="684" cy="463"/>
              </a:xfrm>
              <a:custGeom>
                <a:avLst/>
                <a:gdLst>
                  <a:gd name="T0" fmla="*/ 412 w 3615"/>
                  <a:gd name="T1" fmla="*/ 5 h 2003"/>
                  <a:gd name="T2" fmla="*/ 507 w 3615"/>
                  <a:gd name="T3" fmla="*/ 27 h 2003"/>
                  <a:gd name="T4" fmla="*/ 561 w 3615"/>
                  <a:gd name="T5" fmla="*/ 52 h 2003"/>
                  <a:gd name="T6" fmla="*/ 607 w 3615"/>
                  <a:gd name="T7" fmla="*/ 83 h 2003"/>
                  <a:gd name="T8" fmla="*/ 643 w 3615"/>
                  <a:gd name="T9" fmla="*/ 119 h 2003"/>
                  <a:gd name="T10" fmla="*/ 668 w 3615"/>
                  <a:gd name="T11" fmla="*/ 161 h 2003"/>
                  <a:gd name="T12" fmla="*/ 677 w 3615"/>
                  <a:gd name="T13" fmla="*/ 183 h 2003"/>
                  <a:gd name="T14" fmla="*/ 682 w 3615"/>
                  <a:gd name="T15" fmla="*/ 207 h 2003"/>
                  <a:gd name="T16" fmla="*/ 683 w 3615"/>
                  <a:gd name="T17" fmla="*/ 231 h 2003"/>
                  <a:gd name="T18" fmla="*/ 682 w 3615"/>
                  <a:gd name="T19" fmla="*/ 255 h 2003"/>
                  <a:gd name="T20" fmla="*/ 677 w 3615"/>
                  <a:gd name="T21" fmla="*/ 279 h 2003"/>
                  <a:gd name="T22" fmla="*/ 668 w 3615"/>
                  <a:gd name="T23" fmla="*/ 301 h 2003"/>
                  <a:gd name="T24" fmla="*/ 643 w 3615"/>
                  <a:gd name="T25" fmla="*/ 343 h 2003"/>
                  <a:gd name="T26" fmla="*/ 607 w 3615"/>
                  <a:gd name="T27" fmla="*/ 379 h 2003"/>
                  <a:gd name="T28" fmla="*/ 561 w 3615"/>
                  <a:gd name="T29" fmla="*/ 411 h 2003"/>
                  <a:gd name="T30" fmla="*/ 507 w 3615"/>
                  <a:gd name="T31" fmla="*/ 435 h 2003"/>
                  <a:gd name="T32" fmla="*/ 412 w 3615"/>
                  <a:gd name="T33" fmla="*/ 458 h 2003"/>
                  <a:gd name="T34" fmla="*/ 271 w 3615"/>
                  <a:gd name="T35" fmla="*/ 458 h 2003"/>
                  <a:gd name="T36" fmla="*/ 177 w 3615"/>
                  <a:gd name="T37" fmla="*/ 435 h 2003"/>
                  <a:gd name="T38" fmla="*/ 122 w 3615"/>
                  <a:gd name="T39" fmla="*/ 411 h 2003"/>
                  <a:gd name="T40" fmla="*/ 76 w 3615"/>
                  <a:gd name="T41" fmla="*/ 379 h 2003"/>
                  <a:gd name="T42" fmla="*/ 40 w 3615"/>
                  <a:gd name="T43" fmla="*/ 343 h 2003"/>
                  <a:gd name="T44" fmla="*/ 15 w 3615"/>
                  <a:gd name="T45" fmla="*/ 301 h 2003"/>
                  <a:gd name="T46" fmla="*/ 7 w 3615"/>
                  <a:gd name="T47" fmla="*/ 279 h 2003"/>
                  <a:gd name="T48" fmla="*/ 2 w 3615"/>
                  <a:gd name="T49" fmla="*/ 255 h 2003"/>
                  <a:gd name="T50" fmla="*/ 0 w 3615"/>
                  <a:gd name="T51" fmla="*/ 231 h 2003"/>
                  <a:gd name="T52" fmla="*/ 2 w 3615"/>
                  <a:gd name="T53" fmla="*/ 207 h 2003"/>
                  <a:gd name="T54" fmla="*/ 7 w 3615"/>
                  <a:gd name="T55" fmla="*/ 183 h 2003"/>
                  <a:gd name="T56" fmla="*/ 15 w 3615"/>
                  <a:gd name="T57" fmla="*/ 161 h 2003"/>
                  <a:gd name="T58" fmla="*/ 40 w 3615"/>
                  <a:gd name="T59" fmla="*/ 119 h 2003"/>
                  <a:gd name="T60" fmla="*/ 76 w 3615"/>
                  <a:gd name="T61" fmla="*/ 83 h 2003"/>
                  <a:gd name="T62" fmla="*/ 122 w 3615"/>
                  <a:gd name="T63" fmla="*/ 52 h 2003"/>
                  <a:gd name="T64" fmla="*/ 177 w 3615"/>
                  <a:gd name="T65" fmla="*/ 27 h 2003"/>
                  <a:gd name="T66" fmla="*/ 271 w 3615"/>
                  <a:gd name="T67" fmla="*/ 5 h 2003"/>
                  <a:gd name="T68" fmla="*/ 0 w 3615"/>
                  <a:gd name="T69" fmla="*/ 0 h 2003"/>
                  <a:gd name="T70" fmla="*/ 684 w 3615"/>
                  <a:gd name="T71" fmla="*/ 463 h 200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615" h="2003">
                    <a:moveTo>
                      <a:pt x="1805" y="0"/>
                    </a:moveTo>
                    <a:lnTo>
                      <a:pt x="2177" y="20"/>
                    </a:lnTo>
                    <a:lnTo>
                      <a:pt x="2519" y="76"/>
                    </a:lnTo>
                    <a:lnTo>
                      <a:pt x="2678" y="118"/>
                    </a:lnTo>
                    <a:lnTo>
                      <a:pt x="2827" y="167"/>
                    </a:lnTo>
                    <a:lnTo>
                      <a:pt x="2965" y="223"/>
                    </a:lnTo>
                    <a:lnTo>
                      <a:pt x="3092" y="287"/>
                    </a:lnTo>
                    <a:lnTo>
                      <a:pt x="3208" y="357"/>
                    </a:lnTo>
                    <a:lnTo>
                      <a:pt x="3310" y="434"/>
                    </a:lnTo>
                    <a:lnTo>
                      <a:pt x="3399" y="516"/>
                    </a:lnTo>
                    <a:lnTo>
                      <a:pt x="3473" y="604"/>
                    </a:lnTo>
                    <a:lnTo>
                      <a:pt x="3533" y="696"/>
                    </a:lnTo>
                    <a:lnTo>
                      <a:pt x="3556" y="744"/>
                    </a:lnTo>
                    <a:lnTo>
                      <a:pt x="3576" y="793"/>
                    </a:lnTo>
                    <a:lnTo>
                      <a:pt x="3592" y="843"/>
                    </a:lnTo>
                    <a:lnTo>
                      <a:pt x="3603" y="894"/>
                    </a:lnTo>
                    <a:lnTo>
                      <a:pt x="3609" y="946"/>
                    </a:lnTo>
                    <a:lnTo>
                      <a:pt x="3612" y="999"/>
                    </a:lnTo>
                    <a:lnTo>
                      <a:pt x="3609" y="1052"/>
                    </a:lnTo>
                    <a:lnTo>
                      <a:pt x="3603" y="1104"/>
                    </a:lnTo>
                    <a:lnTo>
                      <a:pt x="3592" y="1155"/>
                    </a:lnTo>
                    <a:lnTo>
                      <a:pt x="3576" y="1205"/>
                    </a:lnTo>
                    <a:lnTo>
                      <a:pt x="3556" y="1254"/>
                    </a:lnTo>
                    <a:lnTo>
                      <a:pt x="3533" y="1302"/>
                    </a:lnTo>
                    <a:lnTo>
                      <a:pt x="3473" y="1394"/>
                    </a:lnTo>
                    <a:lnTo>
                      <a:pt x="3399" y="1482"/>
                    </a:lnTo>
                    <a:lnTo>
                      <a:pt x="3310" y="1565"/>
                    </a:lnTo>
                    <a:lnTo>
                      <a:pt x="3208" y="1641"/>
                    </a:lnTo>
                    <a:lnTo>
                      <a:pt x="3092" y="1712"/>
                    </a:lnTo>
                    <a:lnTo>
                      <a:pt x="2965" y="1776"/>
                    </a:lnTo>
                    <a:lnTo>
                      <a:pt x="2827" y="1832"/>
                    </a:lnTo>
                    <a:lnTo>
                      <a:pt x="2678" y="1882"/>
                    </a:lnTo>
                    <a:lnTo>
                      <a:pt x="2519" y="1923"/>
                    </a:lnTo>
                    <a:lnTo>
                      <a:pt x="2177" y="1980"/>
                    </a:lnTo>
                    <a:lnTo>
                      <a:pt x="1805" y="1999"/>
                    </a:lnTo>
                    <a:lnTo>
                      <a:pt x="1434" y="1980"/>
                    </a:lnTo>
                    <a:lnTo>
                      <a:pt x="1091" y="1923"/>
                    </a:lnTo>
                    <a:lnTo>
                      <a:pt x="933" y="1882"/>
                    </a:lnTo>
                    <a:lnTo>
                      <a:pt x="784" y="1832"/>
                    </a:lnTo>
                    <a:lnTo>
                      <a:pt x="645" y="1776"/>
                    </a:lnTo>
                    <a:lnTo>
                      <a:pt x="518" y="1712"/>
                    </a:lnTo>
                    <a:lnTo>
                      <a:pt x="403" y="1641"/>
                    </a:lnTo>
                    <a:lnTo>
                      <a:pt x="301" y="1565"/>
                    </a:lnTo>
                    <a:lnTo>
                      <a:pt x="212" y="1482"/>
                    </a:lnTo>
                    <a:lnTo>
                      <a:pt x="138" y="1394"/>
                    </a:lnTo>
                    <a:lnTo>
                      <a:pt x="79" y="1302"/>
                    </a:lnTo>
                    <a:lnTo>
                      <a:pt x="55" y="1254"/>
                    </a:lnTo>
                    <a:lnTo>
                      <a:pt x="35" y="1205"/>
                    </a:lnTo>
                    <a:lnTo>
                      <a:pt x="20" y="1155"/>
                    </a:lnTo>
                    <a:lnTo>
                      <a:pt x="9" y="1104"/>
                    </a:lnTo>
                    <a:lnTo>
                      <a:pt x="2" y="1052"/>
                    </a:lnTo>
                    <a:lnTo>
                      <a:pt x="0" y="999"/>
                    </a:lnTo>
                    <a:lnTo>
                      <a:pt x="2" y="946"/>
                    </a:lnTo>
                    <a:lnTo>
                      <a:pt x="9" y="894"/>
                    </a:lnTo>
                    <a:lnTo>
                      <a:pt x="20" y="843"/>
                    </a:lnTo>
                    <a:lnTo>
                      <a:pt x="35" y="793"/>
                    </a:lnTo>
                    <a:lnTo>
                      <a:pt x="55" y="744"/>
                    </a:lnTo>
                    <a:lnTo>
                      <a:pt x="79" y="696"/>
                    </a:lnTo>
                    <a:lnTo>
                      <a:pt x="138" y="604"/>
                    </a:lnTo>
                    <a:lnTo>
                      <a:pt x="212" y="516"/>
                    </a:lnTo>
                    <a:lnTo>
                      <a:pt x="301" y="434"/>
                    </a:lnTo>
                    <a:lnTo>
                      <a:pt x="403" y="357"/>
                    </a:lnTo>
                    <a:lnTo>
                      <a:pt x="518" y="287"/>
                    </a:lnTo>
                    <a:lnTo>
                      <a:pt x="645" y="223"/>
                    </a:lnTo>
                    <a:lnTo>
                      <a:pt x="784" y="167"/>
                    </a:lnTo>
                    <a:lnTo>
                      <a:pt x="933" y="118"/>
                    </a:lnTo>
                    <a:lnTo>
                      <a:pt x="1091" y="76"/>
                    </a:lnTo>
                    <a:lnTo>
                      <a:pt x="1434" y="20"/>
                    </a:lnTo>
                    <a:lnTo>
                      <a:pt x="1805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3614" y="2002"/>
                    </a:moveTo>
                    <a:lnTo>
                      <a:pt x="3614" y="2002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493" name="Freeform 43"/>
              <p:cNvSpPr>
                <a:spLocks noChangeArrowheads="1"/>
              </p:cNvSpPr>
              <p:nvPr/>
            </p:nvSpPr>
            <p:spPr bwMode="auto">
              <a:xfrm>
                <a:off x="1043" y="3828"/>
                <a:ext cx="541" cy="366"/>
              </a:xfrm>
              <a:custGeom>
                <a:avLst/>
                <a:gdLst>
                  <a:gd name="T0" fmla="*/ 326 w 2893"/>
                  <a:gd name="T1" fmla="*/ 4 h 1605"/>
                  <a:gd name="T2" fmla="*/ 401 w 2893"/>
                  <a:gd name="T3" fmla="*/ 21 h 1605"/>
                  <a:gd name="T4" fmla="*/ 444 w 2893"/>
                  <a:gd name="T5" fmla="*/ 41 h 1605"/>
                  <a:gd name="T6" fmla="*/ 480 w 2893"/>
                  <a:gd name="T7" fmla="*/ 65 h 1605"/>
                  <a:gd name="T8" fmla="*/ 509 w 2893"/>
                  <a:gd name="T9" fmla="*/ 94 h 1605"/>
                  <a:gd name="T10" fmla="*/ 529 w 2893"/>
                  <a:gd name="T11" fmla="*/ 127 h 1605"/>
                  <a:gd name="T12" fmla="*/ 535 w 2893"/>
                  <a:gd name="T13" fmla="*/ 145 h 1605"/>
                  <a:gd name="T14" fmla="*/ 539 w 2893"/>
                  <a:gd name="T15" fmla="*/ 163 h 1605"/>
                  <a:gd name="T16" fmla="*/ 541 w 2893"/>
                  <a:gd name="T17" fmla="*/ 182 h 1605"/>
                  <a:gd name="T18" fmla="*/ 539 w 2893"/>
                  <a:gd name="T19" fmla="*/ 202 h 1605"/>
                  <a:gd name="T20" fmla="*/ 535 w 2893"/>
                  <a:gd name="T21" fmla="*/ 220 h 1605"/>
                  <a:gd name="T22" fmla="*/ 529 w 2893"/>
                  <a:gd name="T23" fmla="*/ 238 h 1605"/>
                  <a:gd name="T24" fmla="*/ 509 w 2893"/>
                  <a:gd name="T25" fmla="*/ 271 h 1605"/>
                  <a:gd name="T26" fmla="*/ 480 w 2893"/>
                  <a:gd name="T27" fmla="*/ 300 h 1605"/>
                  <a:gd name="T28" fmla="*/ 444 w 2893"/>
                  <a:gd name="T29" fmla="*/ 324 h 1605"/>
                  <a:gd name="T30" fmla="*/ 401 w 2893"/>
                  <a:gd name="T31" fmla="*/ 344 h 1605"/>
                  <a:gd name="T32" fmla="*/ 326 w 2893"/>
                  <a:gd name="T33" fmla="*/ 361 h 1605"/>
                  <a:gd name="T34" fmla="*/ 215 w 2893"/>
                  <a:gd name="T35" fmla="*/ 361 h 1605"/>
                  <a:gd name="T36" fmla="*/ 140 w 2893"/>
                  <a:gd name="T37" fmla="*/ 344 h 1605"/>
                  <a:gd name="T38" fmla="*/ 97 w 2893"/>
                  <a:gd name="T39" fmla="*/ 324 h 1605"/>
                  <a:gd name="T40" fmla="*/ 60 w 2893"/>
                  <a:gd name="T41" fmla="*/ 300 h 1605"/>
                  <a:gd name="T42" fmla="*/ 32 w 2893"/>
                  <a:gd name="T43" fmla="*/ 271 h 1605"/>
                  <a:gd name="T44" fmla="*/ 12 w 2893"/>
                  <a:gd name="T45" fmla="*/ 238 h 1605"/>
                  <a:gd name="T46" fmla="*/ 5 w 2893"/>
                  <a:gd name="T47" fmla="*/ 220 h 1605"/>
                  <a:gd name="T48" fmla="*/ 1 w 2893"/>
                  <a:gd name="T49" fmla="*/ 202 h 1605"/>
                  <a:gd name="T50" fmla="*/ 0 w 2893"/>
                  <a:gd name="T51" fmla="*/ 182 h 1605"/>
                  <a:gd name="T52" fmla="*/ 1 w 2893"/>
                  <a:gd name="T53" fmla="*/ 163 h 1605"/>
                  <a:gd name="T54" fmla="*/ 5 w 2893"/>
                  <a:gd name="T55" fmla="*/ 145 h 1605"/>
                  <a:gd name="T56" fmla="*/ 12 w 2893"/>
                  <a:gd name="T57" fmla="*/ 127 h 1605"/>
                  <a:gd name="T58" fmla="*/ 32 w 2893"/>
                  <a:gd name="T59" fmla="*/ 94 h 1605"/>
                  <a:gd name="T60" fmla="*/ 60 w 2893"/>
                  <a:gd name="T61" fmla="*/ 65 h 1605"/>
                  <a:gd name="T62" fmla="*/ 97 w 2893"/>
                  <a:gd name="T63" fmla="*/ 41 h 1605"/>
                  <a:gd name="T64" fmla="*/ 140 w 2893"/>
                  <a:gd name="T65" fmla="*/ 21 h 1605"/>
                  <a:gd name="T66" fmla="*/ 215 w 2893"/>
                  <a:gd name="T67" fmla="*/ 4 h 1605"/>
                  <a:gd name="T68" fmla="*/ 0 w 2893"/>
                  <a:gd name="T69" fmla="*/ 0 h 1605"/>
                  <a:gd name="T70" fmla="*/ 541 w 2893"/>
                  <a:gd name="T71" fmla="*/ 366 h 16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93" h="1605">
                    <a:moveTo>
                      <a:pt x="1445" y="0"/>
                    </a:moveTo>
                    <a:lnTo>
                      <a:pt x="1743" y="16"/>
                    </a:lnTo>
                    <a:lnTo>
                      <a:pt x="2017" y="62"/>
                    </a:lnTo>
                    <a:lnTo>
                      <a:pt x="2144" y="94"/>
                    </a:lnTo>
                    <a:lnTo>
                      <a:pt x="2263" y="134"/>
                    </a:lnTo>
                    <a:lnTo>
                      <a:pt x="2374" y="179"/>
                    </a:lnTo>
                    <a:lnTo>
                      <a:pt x="2475" y="230"/>
                    </a:lnTo>
                    <a:lnTo>
                      <a:pt x="2567" y="286"/>
                    </a:lnTo>
                    <a:lnTo>
                      <a:pt x="2649" y="348"/>
                    </a:lnTo>
                    <a:lnTo>
                      <a:pt x="2720" y="413"/>
                    </a:lnTo>
                    <a:lnTo>
                      <a:pt x="2780" y="484"/>
                    </a:lnTo>
                    <a:lnTo>
                      <a:pt x="2827" y="558"/>
                    </a:lnTo>
                    <a:lnTo>
                      <a:pt x="2846" y="596"/>
                    </a:lnTo>
                    <a:lnTo>
                      <a:pt x="2862" y="635"/>
                    </a:lnTo>
                    <a:lnTo>
                      <a:pt x="2874" y="675"/>
                    </a:lnTo>
                    <a:lnTo>
                      <a:pt x="2883" y="716"/>
                    </a:lnTo>
                    <a:lnTo>
                      <a:pt x="2889" y="758"/>
                    </a:lnTo>
                    <a:lnTo>
                      <a:pt x="2891" y="800"/>
                    </a:lnTo>
                    <a:lnTo>
                      <a:pt x="2889" y="842"/>
                    </a:lnTo>
                    <a:lnTo>
                      <a:pt x="2883" y="884"/>
                    </a:lnTo>
                    <a:lnTo>
                      <a:pt x="2874" y="925"/>
                    </a:lnTo>
                    <a:lnTo>
                      <a:pt x="2862" y="965"/>
                    </a:lnTo>
                    <a:lnTo>
                      <a:pt x="2846" y="1004"/>
                    </a:lnTo>
                    <a:lnTo>
                      <a:pt x="2827" y="1042"/>
                    </a:lnTo>
                    <a:lnTo>
                      <a:pt x="2780" y="1117"/>
                    </a:lnTo>
                    <a:lnTo>
                      <a:pt x="2720" y="1187"/>
                    </a:lnTo>
                    <a:lnTo>
                      <a:pt x="2649" y="1253"/>
                    </a:lnTo>
                    <a:lnTo>
                      <a:pt x="2567" y="1314"/>
                    </a:lnTo>
                    <a:lnTo>
                      <a:pt x="2475" y="1371"/>
                    </a:lnTo>
                    <a:lnTo>
                      <a:pt x="2374" y="1422"/>
                    </a:lnTo>
                    <a:lnTo>
                      <a:pt x="2263" y="1467"/>
                    </a:lnTo>
                    <a:lnTo>
                      <a:pt x="2144" y="1507"/>
                    </a:lnTo>
                    <a:lnTo>
                      <a:pt x="2017" y="1540"/>
                    </a:lnTo>
                    <a:lnTo>
                      <a:pt x="1743" y="1585"/>
                    </a:lnTo>
                    <a:lnTo>
                      <a:pt x="1445" y="1601"/>
                    </a:lnTo>
                    <a:lnTo>
                      <a:pt x="1148" y="1585"/>
                    </a:lnTo>
                    <a:lnTo>
                      <a:pt x="874" y="1540"/>
                    </a:lnTo>
                    <a:lnTo>
                      <a:pt x="747" y="1507"/>
                    </a:lnTo>
                    <a:lnTo>
                      <a:pt x="628" y="1467"/>
                    </a:lnTo>
                    <a:lnTo>
                      <a:pt x="517" y="1422"/>
                    </a:lnTo>
                    <a:lnTo>
                      <a:pt x="415" y="1371"/>
                    </a:lnTo>
                    <a:lnTo>
                      <a:pt x="323" y="1314"/>
                    </a:lnTo>
                    <a:lnTo>
                      <a:pt x="241" y="1253"/>
                    </a:lnTo>
                    <a:lnTo>
                      <a:pt x="170" y="1187"/>
                    </a:lnTo>
                    <a:lnTo>
                      <a:pt x="111" y="1117"/>
                    </a:lnTo>
                    <a:lnTo>
                      <a:pt x="63" y="1042"/>
                    </a:lnTo>
                    <a:lnTo>
                      <a:pt x="44" y="1004"/>
                    </a:lnTo>
                    <a:lnTo>
                      <a:pt x="28" y="965"/>
                    </a:lnTo>
                    <a:lnTo>
                      <a:pt x="16" y="925"/>
                    </a:lnTo>
                    <a:lnTo>
                      <a:pt x="7" y="884"/>
                    </a:lnTo>
                    <a:lnTo>
                      <a:pt x="2" y="842"/>
                    </a:lnTo>
                    <a:lnTo>
                      <a:pt x="0" y="800"/>
                    </a:lnTo>
                    <a:lnTo>
                      <a:pt x="2" y="758"/>
                    </a:lnTo>
                    <a:lnTo>
                      <a:pt x="7" y="716"/>
                    </a:lnTo>
                    <a:lnTo>
                      <a:pt x="16" y="675"/>
                    </a:lnTo>
                    <a:lnTo>
                      <a:pt x="28" y="635"/>
                    </a:lnTo>
                    <a:lnTo>
                      <a:pt x="44" y="596"/>
                    </a:lnTo>
                    <a:lnTo>
                      <a:pt x="63" y="558"/>
                    </a:lnTo>
                    <a:lnTo>
                      <a:pt x="111" y="484"/>
                    </a:lnTo>
                    <a:lnTo>
                      <a:pt x="170" y="413"/>
                    </a:lnTo>
                    <a:lnTo>
                      <a:pt x="241" y="348"/>
                    </a:lnTo>
                    <a:lnTo>
                      <a:pt x="323" y="286"/>
                    </a:lnTo>
                    <a:lnTo>
                      <a:pt x="415" y="230"/>
                    </a:lnTo>
                    <a:lnTo>
                      <a:pt x="517" y="179"/>
                    </a:lnTo>
                    <a:lnTo>
                      <a:pt x="628" y="134"/>
                    </a:lnTo>
                    <a:lnTo>
                      <a:pt x="747" y="94"/>
                    </a:lnTo>
                    <a:lnTo>
                      <a:pt x="874" y="62"/>
                    </a:lnTo>
                    <a:lnTo>
                      <a:pt x="1148" y="16"/>
                    </a:lnTo>
                    <a:lnTo>
                      <a:pt x="1445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2892" y="1604"/>
                    </a:moveTo>
                    <a:lnTo>
                      <a:pt x="2892" y="1604"/>
                    </a:lnTo>
                    <a:close/>
                  </a:path>
                </a:pathLst>
              </a:custGeom>
              <a:solidFill>
                <a:srgbClr val="3465A4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</p:grpSp>
        <p:grpSp>
          <p:nvGrpSpPr>
            <p:cNvPr id="19480" name="Group 44"/>
            <p:cNvGrpSpPr>
              <a:grpSpLocks/>
            </p:cNvGrpSpPr>
            <p:nvPr/>
          </p:nvGrpSpPr>
          <p:grpSpPr bwMode="auto">
            <a:xfrm>
              <a:off x="1665515" y="5439910"/>
              <a:ext cx="1609187" cy="943916"/>
              <a:chOff x="4490" y="3616"/>
              <a:chExt cx="1196" cy="818"/>
            </a:xfrm>
          </p:grpSpPr>
          <p:sp>
            <p:nvSpPr>
              <p:cNvPr id="19484" name="Freeform 45"/>
              <p:cNvSpPr>
                <a:spLocks noChangeArrowheads="1"/>
              </p:cNvSpPr>
              <p:nvPr/>
            </p:nvSpPr>
            <p:spPr bwMode="auto">
              <a:xfrm>
                <a:off x="4490" y="3616"/>
                <a:ext cx="1196" cy="818"/>
              </a:xfrm>
              <a:custGeom>
                <a:avLst/>
                <a:gdLst>
                  <a:gd name="T0" fmla="*/ 721 w 6222"/>
                  <a:gd name="T1" fmla="*/ 8 h 3451"/>
                  <a:gd name="T2" fmla="*/ 886 w 6222"/>
                  <a:gd name="T3" fmla="*/ 48 h 3451"/>
                  <a:gd name="T4" fmla="*/ 981 w 6222"/>
                  <a:gd name="T5" fmla="*/ 91 h 3451"/>
                  <a:gd name="T6" fmla="*/ 1062 w 6222"/>
                  <a:gd name="T7" fmla="*/ 146 h 3451"/>
                  <a:gd name="T8" fmla="*/ 1125 w 6222"/>
                  <a:gd name="T9" fmla="*/ 211 h 3451"/>
                  <a:gd name="T10" fmla="*/ 1169 w 6222"/>
                  <a:gd name="T11" fmla="*/ 285 h 3451"/>
                  <a:gd name="T12" fmla="*/ 1184 w 6222"/>
                  <a:gd name="T13" fmla="*/ 324 h 3451"/>
                  <a:gd name="T14" fmla="*/ 1192 w 6222"/>
                  <a:gd name="T15" fmla="*/ 366 h 3451"/>
                  <a:gd name="T16" fmla="*/ 1195 w 6222"/>
                  <a:gd name="T17" fmla="*/ 409 h 3451"/>
                  <a:gd name="T18" fmla="*/ 1192 w 6222"/>
                  <a:gd name="T19" fmla="*/ 451 h 3451"/>
                  <a:gd name="T20" fmla="*/ 1184 w 6222"/>
                  <a:gd name="T21" fmla="*/ 493 h 3451"/>
                  <a:gd name="T22" fmla="*/ 1169 w 6222"/>
                  <a:gd name="T23" fmla="*/ 532 h 3451"/>
                  <a:gd name="T24" fmla="*/ 1125 w 6222"/>
                  <a:gd name="T25" fmla="*/ 606 h 3451"/>
                  <a:gd name="T26" fmla="*/ 1062 w 6222"/>
                  <a:gd name="T27" fmla="*/ 671 h 3451"/>
                  <a:gd name="T28" fmla="*/ 981 w 6222"/>
                  <a:gd name="T29" fmla="*/ 726 h 3451"/>
                  <a:gd name="T30" fmla="*/ 886 w 6222"/>
                  <a:gd name="T31" fmla="*/ 769 h 3451"/>
                  <a:gd name="T32" fmla="*/ 721 w 6222"/>
                  <a:gd name="T33" fmla="*/ 809 h 3451"/>
                  <a:gd name="T34" fmla="*/ 475 w 6222"/>
                  <a:gd name="T35" fmla="*/ 809 h 3451"/>
                  <a:gd name="T36" fmla="*/ 309 w 6222"/>
                  <a:gd name="T37" fmla="*/ 769 h 3451"/>
                  <a:gd name="T38" fmla="*/ 214 w 6222"/>
                  <a:gd name="T39" fmla="*/ 726 h 3451"/>
                  <a:gd name="T40" fmla="*/ 134 w 6222"/>
                  <a:gd name="T41" fmla="*/ 671 h 3451"/>
                  <a:gd name="T42" fmla="*/ 70 w 6222"/>
                  <a:gd name="T43" fmla="*/ 606 h 3451"/>
                  <a:gd name="T44" fmla="*/ 26 w 6222"/>
                  <a:gd name="T45" fmla="*/ 532 h 3451"/>
                  <a:gd name="T46" fmla="*/ 12 w 6222"/>
                  <a:gd name="T47" fmla="*/ 493 h 3451"/>
                  <a:gd name="T48" fmla="*/ 3 w 6222"/>
                  <a:gd name="T49" fmla="*/ 451 h 3451"/>
                  <a:gd name="T50" fmla="*/ 0 w 6222"/>
                  <a:gd name="T51" fmla="*/ 409 h 3451"/>
                  <a:gd name="T52" fmla="*/ 3 w 6222"/>
                  <a:gd name="T53" fmla="*/ 366 h 3451"/>
                  <a:gd name="T54" fmla="*/ 12 w 6222"/>
                  <a:gd name="T55" fmla="*/ 324 h 3451"/>
                  <a:gd name="T56" fmla="*/ 26 w 6222"/>
                  <a:gd name="T57" fmla="*/ 285 h 3451"/>
                  <a:gd name="T58" fmla="*/ 70 w 6222"/>
                  <a:gd name="T59" fmla="*/ 211 h 3451"/>
                  <a:gd name="T60" fmla="*/ 134 w 6222"/>
                  <a:gd name="T61" fmla="*/ 146 h 3451"/>
                  <a:gd name="T62" fmla="*/ 214 w 6222"/>
                  <a:gd name="T63" fmla="*/ 91 h 3451"/>
                  <a:gd name="T64" fmla="*/ 309 w 6222"/>
                  <a:gd name="T65" fmla="*/ 48 h 3451"/>
                  <a:gd name="T66" fmla="*/ 475 w 6222"/>
                  <a:gd name="T67" fmla="*/ 8 h 3451"/>
                  <a:gd name="T68" fmla="*/ 0 w 6222"/>
                  <a:gd name="T69" fmla="*/ 0 h 3451"/>
                  <a:gd name="T70" fmla="*/ 1196 w 6222"/>
                  <a:gd name="T71" fmla="*/ 818 h 345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222" h="3451">
                    <a:moveTo>
                      <a:pt x="3109" y="0"/>
                    </a:moveTo>
                    <a:lnTo>
                      <a:pt x="3749" y="34"/>
                    </a:lnTo>
                    <a:lnTo>
                      <a:pt x="4338" y="132"/>
                    </a:lnTo>
                    <a:lnTo>
                      <a:pt x="4611" y="203"/>
                    </a:lnTo>
                    <a:lnTo>
                      <a:pt x="4867" y="288"/>
                    </a:lnTo>
                    <a:lnTo>
                      <a:pt x="5106" y="385"/>
                    </a:lnTo>
                    <a:lnTo>
                      <a:pt x="5325" y="495"/>
                    </a:lnTo>
                    <a:lnTo>
                      <a:pt x="5523" y="617"/>
                    </a:lnTo>
                    <a:lnTo>
                      <a:pt x="5699" y="749"/>
                    </a:lnTo>
                    <a:lnTo>
                      <a:pt x="5852" y="891"/>
                    </a:lnTo>
                    <a:lnTo>
                      <a:pt x="5980" y="1042"/>
                    </a:lnTo>
                    <a:lnTo>
                      <a:pt x="6083" y="1202"/>
                    </a:lnTo>
                    <a:lnTo>
                      <a:pt x="6123" y="1284"/>
                    </a:lnTo>
                    <a:lnTo>
                      <a:pt x="6157" y="1369"/>
                    </a:lnTo>
                    <a:lnTo>
                      <a:pt x="6184" y="1455"/>
                    </a:lnTo>
                    <a:lnTo>
                      <a:pt x="6203" y="1543"/>
                    </a:lnTo>
                    <a:lnTo>
                      <a:pt x="6215" y="1633"/>
                    </a:lnTo>
                    <a:lnTo>
                      <a:pt x="6219" y="1724"/>
                    </a:lnTo>
                    <a:lnTo>
                      <a:pt x="6215" y="1814"/>
                    </a:lnTo>
                    <a:lnTo>
                      <a:pt x="6203" y="1904"/>
                    </a:lnTo>
                    <a:lnTo>
                      <a:pt x="6184" y="1992"/>
                    </a:lnTo>
                    <a:lnTo>
                      <a:pt x="6157" y="2078"/>
                    </a:lnTo>
                    <a:lnTo>
                      <a:pt x="6123" y="2163"/>
                    </a:lnTo>
                    <a:lnTo>
                      <a:pt x="6083" y="2246"/>
                    </a:lnTo>
                    <a:lnTo>
                      <a:pt x="5980" y="2405"/>
                    </a:lnTo>
                    <a:lnTo>
                      <a:pt x="5852" y="2556"/>
                    </a:lnTo>
                    <a:lnTo>
                      <a:pt x="5699" y="2698"/>
                    </a:lnTo>
                    <a:lnTo>
                      <a:pt x="5523" y="2830"/>
                    </a:lnTo>
                    <a:lnTo>
                      <a:pt x="5325" y="2952"/>
                    </a:lnTo>
                    <a:lnTo>
                      <a:pt x="5106" y="3062"/>
                    </a:lnTo>
                    <a:lnTo>
                      <a:pt x="4867" y="3159"/>
                    </a:lnTo>
                    <a:lnTo>
                      <a:pt x="4611" y="3244"/>
                    </a:lnTo>
                    <a:lnTo>
                      <a:pt x="4338" y="3315"/>
                    </a:lnTo>
                    <a:lnTo>
                      <a:pt x="3749" y="3413"/>
                    </a:lnTo>
                    <a:lnTo>
                      <a:pt x="3109" y="3447"/>
                    </a:lnTo>
                    <a:lnTo>
                      <a:pt x="2469" y="3413"/>
                    </a:lnTo>
                    <a:lnTo>
                      <a:pt x="1880" y="3315"/>
                    </a:lnTo>
                    <a:lnTo>
                      <a:pt x="1607" y="3244"/>
                    </a:lnTo>
                    <a:lnTo>
                      <a:pt x="1351" y="3159"/>
                    </a:lnTo>
                    <a:lnTo>
                      <a:pt x="1113" y="3062"/>
                    </a:lnTo>
                    <a:lnTo>
                      <a:pt x="894" y="2952"/>
                    </a:lnTo>
                    <a:lnTo>
                      <a:pt x="696" y="2830"/>
                    </a:lnTo>
                    <a:lnTo>
                      <a:pt x="519" y="2698"/>
                    </a:lnTo>
                    <a:lnTo>
                      <a:pt x="366" y="2556"/>
                    </a:lnTo>
                    <a:lnTo>
                      <a:pt x="238" y="2405"/>
                    </a:lnTo>
                    <a:lnTo>
                      <a:pt x="136" y="2246"/>
                    </a:lnTo>
                    <a:lnTo>
                      <a:pt x="96" y="2163"/>
                    </a:lnTo>
                    <a:lnTo>
                      <a:pt x="62" y="2078"/>
                    </a:lnTo>
                    <a:lnTo>
                      <a:pt x="35" y="1992"/>
                    </a:lnTo>
                    <a:lnTo>
                      <a:pt x="16" y="1904"/>
                    </a:lnTo>
                    <a:lnTo>
                      <a:pt x="4" y="1814"/>
                    </a:lnTo>
                    <a:lnTo>
                      <a:pt x="0" y="1724"/>
                    </a:lnTo>
                    <a:lnTo>
                      <a:pt x="4" y="1633"/>
                    </a:lnTo>
                    <a:lnTo>
                      <a:pt x="16" y="1543"/>
                    </a:lnTo>
                    <a:lnTo>
                      <a:pt x="35" y="1455"/>
                    </a:lnTo>
                    <a:lnTo>
                      <a:pt x="62" y="1369"/>
                    </a:lnTo>
                    <a:lnTo>
                      <a:pt x="96" y="1284"/>
                    </a:lnTo>
                    <a:lnTo>
                      <a:pt x="136" y="1202"/>
                    </a:lnTo>
                    <a:lnTo>
                      <a:pt x="238" y="1042"/>
                    </a:lnTo>
                    <a:lnTo>
                      <a:pt x="366" y="891"/>
                    </a:lnTo>
                    <a:lnTo>
                      <a:pt x="519" y="749"/>
                    </a:lnTo>
                    <a:lnTo>
                      <a:pt x="696" y="617"/>
                    </a:lnTo>
                    <a:lnTo>
                      <a:pt x="894" y="495"/>
                    </a:lnTo>
                    <a:lnTo>
                      <a:pt x="1113" y="385"/>
                    </a:lnTo>
                    <a:lnTo>
                      <a:pt x="1351" y="288"/>
                    </a:lnTo>
                    <a:lnTo>
                      <a:pt x="1607" y="203"/>
                    </a:lnTo>
                    <a:lnTo>
                      <a:pt x="1880" y="132"/>
                    </a:lnTo>
                    <a:lnTo>
                      <a:pt x="2469" y="34"/>
                    </a:lnTo>
                    <a:lnTo>
                      <a:pt x="3109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6221" y="3450"/>
                    </a:moveTo>
                    <a:lnTo>
                      <a:pt x="6221" y="3450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485" name="Freeform 46"/>
              <p:cNvSpPr>
                <a:spLocks noChangeArrowheads="1"/>
              </p:cNvSpPr>
              <p:nvPr/>
            </p:nvSpPr>
            <p:spPr bwMode="auto">
              <a:xfrm>
                <a:off x="4568" y="3671"/>
                <a:ext cx="1040" cy="709"/>
              </a:xfrm>
              <a:custGeom>
                <a:avLst/>
                <a:gdLst>
                  <a:gd name="T0" fmla="*/ 627 w 5422"/>
                  <a:gd name="T1" fmla="*/ 7 h 3004"/>
                  <a:gd name="T2" fmla="*/ 771 w 5422"/>
                  <a:gd name="T3" fmla="*/ 42 h 3004"/>
                  <a:gd name="T4" fmla="*/ 854 w 5422"/>
                  <a:gd name="T5" fmla="*/ 79 h 3004"/>
                  <a:gd name="T6" fmla="*/ 923 w 5422"/>
                  <a:gd name="T7" fmla="*/ 127 h 3004"/>
                  <a:gd name="T8" fmla="*/ 978 w 5422"/>
                  <a:gd name="T9" fmla="*/ 183 h 3004"/>
                  <a:gd name="T10" fmla="*/ 1017 w 5422"/>
                  <a:gd name="T11" fmla="*/ 247 h 3004"/>
                  <a:gd name="T12" fmla="*/ 1029 w 5422"/>
                  <a:gd name="T13" fmla="*/ 281 h 3004"/>
                  <a:gd name="T14" fmla="*/ 1037 w 5422"/>
                  <a:gd name="T15" fmla="*/ 317 h 3004"/>
                  <a:gd name="T16" fmla="*/ 1040 w 5422"/>
                  <a:gd name="T17" fmla="*/ 354 h 3004"/>
                  <a:gd name="T18" fmla="*/ 1037 w 5422"/>
                  <a:gd name="T19" fmla="*/ 391 h 3004"/>
                  <a:gd name="T20" fmla="*/ 1029 w 5422"/>
                  <a:gd name="T21" fmla="*/ 427 h 3004"/>
                  <a:gd name="T22" fmla="*/ 1017 w 5422"/>
                  <a:gd name="T23" fmla="*/ 461 h 3004"/>
                  <a:gd name="T24" fmla="*/ 978 w 5422"/>
                  <a:gd name="T25" fmla="*/ 525 h 3004"/>
                  <a:gd name="T26" fmla="*/ 923 w 5422"/>
                  <a:gd name="T27" fmla="*/ 582 h 3004"/>
                  <a:gd name="T28" fmla="*/ 854 w 5422"/>
                  <a:gd name="T29" fmla="*/ 629 h 3004"/>
                  <a:gd name="T30" fmla="*/ 771 w 5422"/>
                  <a:gd name="T31" fmla="*/ 667 h 3004"/>
                  <a:gd name="T32" fmla="*/ 627 w 5422"/>
                  <a:gd name="T33" fmla="*/ 701 h 3004"/>
                  <a:gd name="T34" fmla="*/ 413 w 5422"/>
                  <a:gd name="T35" fmla="*/ 701 h 3004"/>
                  <a:gd name="T36" fmla="*/ 269 w 5422"/>
                  <a:gd name="T37" fmla="*/ 667 h 3004"/>
                  <a:gd name="T38" fmla="*/ 186 w 5422"/>
                  <a:gd name="T39" fmla="*/ 629 h 3004"/>
                  <a:gd name="T40" fmla="*/ 116 w 5422"/>
                  <a:gd name="T41" fmla="*/ 582 h 3004"/>
                  <a:gd name="T42" fmla="*/ 61 w 5422"/>
                  <a:gd name="T43" fmla="*/ 525 h 3004"/>
                  <a:gd name="T44" fmla="*/ 23 w 5422"/>
                  <a:gd name="T45" fmla="*/ 461 h 3004"/>
                  <a:gd name="T46" fmla="*/ 10 w 5422"/>
                  <a:gd name="T47" fmla="*/ 427 h 3004"/>
                  <a:gd name="T48" fmla="*/ 3 w 5422"/>
                  <a:gd name="T49" fmla="*/ 391 h 3004"/>
                  <a:gd name="T50" fmla="*/ 0 w 5422"/>
                  <a:gd name="T51" fmla="*/ 354 h 3004"/>
                  <a:gd name="T52" fmla="*/ 3 w 5422"/>
                  <a:gd name="T53" fmla="*/ 317 h 3004"/>
                  <a:gd name="T54" fmla="*/ 10 w 5422"/>
                  <a:gd name="T55" fmla="*/ 281 h 3004"/>
                  <a:gd name="T56" fmla="*/ 23 w 5422"/>
                  <a:gd name="T57" fmla="*/ 247 h 3004"/>
                  <a:gd name="T58" fmla="*/ 61 w 5422"/>
                  <a:gd name="T59" fmla="*/ 183 h 3004"/>
                  <a:gd name="T60" fmla="*/ 116 w 5422"/>
                  <a:gd name="T61" fmla="*/ 127 h 3004"/>
                  <a:gd name="T62" fmla="*/ 186 w 5422"/>
                  <a:gd name="T63" fmla="*/ 79 h 3004"/>
                  <a:gd name="T64" fmla="*/ 269 w 5422"/>
                  <a:gd name="T65" fmla="*/ 42 h 3004"/>
                  <a:gd name="T66" fmla="*/ 413 w 5422"/>
                  <a:gd name="T67" fmla="*/ 7 h 3004"/>
                  <a:gd name="T68" fmla="*/ 0 w 5422"/>
                  <a:gd name="T69" fmla="*/ 0 h 3004"/>
                  <a:gd name="T70" fmla="*/ 1040 w 5422"/>
                  <a:gd name="T71" fmla="*/ 709 h 300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422" h="3004">
                    <a:moveTo>
                      <a:pt x="2710" y="0"/>
                    </a:moveTo>
                    <a:lnTo>
                      <a:pt x="3268" y="29"/>
                    </a:lnTo>
                    <a:lnTo>
                      <a:pt x="3782" y="115"/>
                    </a:lnTo>
                    <a:lnTo>
                      <a:pt x="4020" y="177"/>
                    </a:lnTo>
                    <a:lnTo>
                      <a:pt x="4243" y="250"/>
                    </a:lnTo>
                    <a:lnTo>
                      <a:pt x="4450" y="336"/>
                    </a:lnTo>
                    <a:lnTo>
                      <a:pt x="4641" y="431"/>
                    </a:lnTo>
                    <a:lnTo>
                      <a:pt x="4814" y="537"/>
                    </a:lnTo>
                    <a:lnTo>
                      <a:pt x="4968" y="652"/>
                    </a:lnTo>
                    <a:lnTo>
                      <a:pt x="5101" y="776"/>
                    </a:lnTo>
                    <a:lnTo>
                      <a:pt x="5213" y="907"/>
                    </a:lnTo>
                    <a:lnTo>
                      <a:pt x="5302" y="1046"/>
                    </a:lnTo>
                    <a:lnTo>
                      <a:pt x="5337" y="1118"/>
                    </a:lnTo>
                    <a:lnTo>
                      <a:pt x="5367" y="1192"/>
                    </a:lnTo>
                    <a:lnTo>
                      <a:pt x="5390" y="1267"/>
                    </a:lnTo>
                    <a:lnTo>
                      <a:pt x="5406" y="1343"/>
                    </a:lnTo>
                    <a:lnTo>
                      <a:pt x="5417" y="1421"/>
                    </a:lnTo>
                    <a:lnTo>
                      <a:pt x="5420" y="1500"/>
                    </a:lnTo>
                    <a:lnTo>
                      <a:pt x="5417" y="1580"/>
                    </a:lnTo>
                    <a:lnTo>
                      <a:pt x="5406" y="1657"/>
                    </a:lnTo>
                    <a:lnTo>
                      <a:pt x="5390" y="1734"/>
                    </a:lnTo>
                    <a:lnTo>
                      <a:pt x="5367" y="1809"/>
                    </a:lnTo>
                    <a:lnTo>
                      <a:pt x="5337" y="1883"/>
                    </a:lnTo>
                    <a:lnTo>
                      <a:pt x="5302" y="1955"/>
                    </a:lnTo>
                    <a:lnTo>
                      <a:pt x="5213" y="2094"/>
                    </a:lnTo>
                    <a:lnTo>
                      <a:pt x="5101" y="2225"/>
                    </a:lnTo>
                    <a:lnTo>
                      <a:pt x="4968" y="2349"/>
                    </a:lnTo>
                    <a:lnTo>
                      <a:pt x="4814" y="2464"/>
                    </a:lnTo>
                    <a:lnTo>
                      <a:pt x="4641" y="2570"/>
                    </a:lnTo>
                    <a:lnTo>
                      <a:pt x="4450" y="2665"/>
                    </a:lnTo>
                    <a:lnTo>
                      <a:pt x="4243" y="2750"/>
                    </a:lnTo>
                    <a:lnTo>
                      <a:pt x="4020" y="2824"/>
                    </a:lnTo>
                    <a:lnTo>
                      <a:pt x="3782" y="2886"/>
                    </a:lnTo>
                    <a:lnTo>
                      <a:pt x="3268" y="2972"/>
                    </a:lnTo>
                    <a:lnTo>
                      <a:pt x="2710" y="3001"/>
                    </a:lnTo>
                    <a:lnTo>
                      <a:pt x="2152" y="2972"/>
                    </a:lnTo>
                    <a:lnTo>
                      <a:pt x="1638" y="2886"/>
                    </a:lnTo>
                    <a:lnTo>
                      <a:pt x="1401" y="2824"/>
                    </a:lnTo>
                    <a:lnTo>
                      <a:pt x="1177" y="2750"/>
                    </a:lnTo>
                    <a:lnTo>
                      <a:pt x="970" y="2665"/>
                    </a:lnTo>
                    <a:lnTo>
                      <a:pt x="779" y="2570"/>
                    </a:lnTo>
                    <a:lnTo>
                      <a:pt x="606" y="2464"/>
                    </a:lnTo>
                    <a:lnTo>
                      <a:pt x="452" y="2349"/>
                    </a:lnTo>
                    <a:lnTo>
                      <a:pt x="319" y="2225"/>
                    </a:lnTo>
                    <a:lnTo>
                      <a:pt x="208" y="2094"/>
                    </a:lnTo>
                    <a:lnTo>
                      <a:pt x="119" y="1955"/>
                    </a:lnTo>
                    <a:lnTo>
                      <a:pt x="83" y="1883"/>
                    </a:lnTo>
                    <a:lnTo>
                      <a:pt x="54" y="1809"/>
                    </a:lnTo>
                    <a:lnTo>
                      <a:pt x="30" y="1734"/>
                    </a:lnTo>
                    <a:lnTo>
                      <a:pt x="14" y="1657"/>
                    </a:lnTo>
                    <a:lnTo>
                      <a:pt x="4" y="1580"/>
                    </a:lnTo>
                    <a:lnTo>
                      <a:pt x="0" y="1500"/>
                    </a:lnTo>
                    <a:lnTo>
                      <a:pt x="4" y="1421"/>
                    </a:lnTo>
                    <a:lnTo>
                      <a:pt x="14" y="1343"/>
                    </a:lnTo>
                    <a:lnTo>
                      <a:pt x="30" y="1267"/>
                    </a:lnTo>
                    <a:lnTo>
                      <a:pt x="54" y="1192"/>
                    </a:lnTo>
                    <a:lnTo>
                      <a:pt x="83" y="1118"/>
                    </a:lnTo>
                    <a:lnTo>
                      <a:pt x="119" y="1046"/>
                    </a:lnTo>
                    <a:lnTo>
                      <a:pt x="208" y="907"/>
                    </a:lnTo>
                    <a:lnTo>
                      <a:pt x="319" y="776"/>
                    </a:lnTo>
                    <a:lnTo>
                      <a:pt x="452" y="652"/>
                    </a:lnTo>
                    <a:lnTo>
                      <a:pt x="606" y="537"/>
                    </a:lnTo>
                    <a:lnTo>
                      <a:pt x="779" y="431"/>
                    </a:lnTo>
                    <a:lnTo>
                      <a:pt x="970" y="336"/>
                    </a:lnTo>
                    <a:lnTo>
                      <a:pt x="1177" y="250"/>
                    </a:lnTo>
                    <a:lnTo>
                      <a:pt x="1401" y="177"/>
                    </a:lnTo>
                    <a:lnTo>
                      <a:pt x="1638" y="115"/>
                    </a:lnTo>
                    <a:lnTo>
                      <a:pt x="2152" y="29"/>
                    </a:lnTo>
                    <a:lnTo>
                      <a:pt x="271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5421" y="3003"/>
                    </a:moveTo>
                    <a:lnTo>
                      <a:pt x="5421" y="3003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486" name="Freeform 47"/>
              <p:cNvSpPr>
                <a:spLocks noChangeArrowheads="1"/>
              </p:cNvSpPr>
              <p:nvPr/>
            </p:nvSpPr>
            <p:spPr bwMode="auto">
              <a:xfrm>
                <a:off x="4640" y="3721"/>
                <a:ext cx="897" cy="611"/>
              </a:xfrm>
              <a:custGeom>
                <a:avLst/>
                <a:gdLst>
                  <a:gd name="T0" fmla="*/ 540 w 4699"/>
                  <a:gd name="T1" fmla="*/ 6 h 2605"/>
                  <a:gd name="T2" fmla="*/ 665 w 4699"/>
                  <a:gd name="T3" fmla="*/ 36 h 2605"/>
                  <a:gd name="T4" fmla="*/ 736 w 4699"/>
                  <a:gd name="T5" fmla="*/ 68 h 2605"/>
                  <a:gd name="T6" fmla="*/ 796 w 4699"/>
                  <a:gd name="T7" fmla="*/ 109 h 2605"/>
                  <a:gd name="T8" fmla="*/ 844 w 4699"/>
                  <a:gd name="T9" fmla="*/ 158 h 2605"/>
                  <a:gd name="T10" fmla="*/ 877 w 4699"/>
                  <a:gd name="T11" fmla="*/ 213 h 2605"/>
                  <a:gd name="T12" fmla="*/ 887 w 4699"/>
                  <a:gd name="T13" fmla="*/ 242 h 2605"/>
                  <a:gd name="T14" fmla="*/ 894 w 4699"/>
                  <a:gd name="T15" fmla="*/ 273 h 2605"/>
                  <a:gd name="T16" fmla="*/ 896 w 4699"/>
                  <a:gd name="T17" fmla="*/ 305 h 2605"/>
                  <a:gd name="T18" fmla="*/ 894 w 4699"/>
                  <a:gd name="T19" fmla="*/ 337 h 2605"/>
                  <a:gd name="T20" fmla="*/ 887 w 4699"/>
                  <a:gd name="T21" fmla="*/ 368 h 2605"/>
                  <a:gd name="T22" fmla="*/ 877 w 4699"/>
                  <a:gd name="T23" fmla="*/ 397 h 2605"/>
                  <a:gd name="T24" fmla="*/ 844 w 4699"/>
                  <a:gd name="T25" fmla="*/ 452 h 2605"/>
                  <a:gd name="T26" fmla="*/ 796 w 4699"/>
                  <a:gd name="T27" fmla="*/ 501 h 2605"/>
                  <a:gd name="T28" fmla="*/ 736 w 4699"/>
                  <a:gd name="T29" fmla="*/ 542 h 2605"/>
                  <a:gd name="T30" fmla="*/ 665 w 4699"/>
                  <a:gd name="T31" fmla="*/ 574 h 2605"/>
                  <a:gd name="T32" fmla="*/ 540 w 4699"/>
                  <a:gd name="T33" fmla="*/ 604 h 2605"/>
                  <a:gd name="T34" fmla="*/ 356 w 4699"/>
                  <a:gd name="T35" fmla="*/ 604 h 2605"/>
                  <a:gd name="T36" fmla="*/ 232 w 4699"/>
                  <a:gd name="T37" fmla="*/ 574 h 2605"/>
                  <a:gd name="T38" fmla="*/ 160 w 4699"/>
                  <a:gd name="T39" fmla="*/ 542 h 2605"/>
                  <a:gd name="T40" fmla="*/ 100 w 4699"/>
                  <a:gd name="T41" fmla="*/ 501 h 2605"/>
                  <a:gd name="T42" fmla="*/ 53 w 4699"/>
                  <a:gd name="T43" fmla="*/ 452 h 2605"/>
                  <a:gd name="T44" fmla="*/ 19 w 4699"/>
                  <a:gd name="T45" fmla="*/ 397 h 2605"/>
                  <a:gd name="T46" fmla="*/ 9 w 4699"/>
                  <a:gd name="T47" fmla="*/ 368 h 2605"/>
                  <a:gd name="T48" fmla="*/ 2 w 4699"/>
                  <a:gd name="T49" fmla="*/ 337 h 2605"/>
                  <a:gd name="T50" fmla="*/ 0 w 4699"/>
                  <a:gd name="T51" fmla="*/ 305 h 2605"/>
                  <a:gd name="T52" fmla="*/ 2 w 4699"/>
                  <a:gd name="T53" fmla="*/ 273 h 2605"/>
                  <a:gd name="T54" fmla="*/ 9 w 4699"/>
                  <a:gd name="T55" fmla="*/ 242 h 2605"/>
                  <a:gd name="T56" fmla="*/ 19 w 4699"/>
                  <a:gd name="T57" fmla="*/ 213 h 2605"/>
                  <a:gd name="T58" fmla="*/ 53 w 4699"/>
                  <a:gd name="T59" fmla="*/ 158 h 2605"/>
                  <a:gd name="T60" fmla="*/ 100 w 4699"/>
                  <a:gd name="T61" fmla="*/ 109 h 2605"/>
                  <a:gd name="T62" fmla="*/ 160 w 4699"/>
                  <a:gd name="T63" fmla="*/ 68 h 2605"/>
                  <a:gd name="T64" fmla="*/ 232 w 4699"/>
                  <a:gd name="T65" fmla="*/ 36 h 2605"/>
                  <a:gd name="T66" fmla="*/ 356 w 4699"/>
                  <a:gd name="T67" fmla="*/ 6 h 2605"/>
                  <a:gd name="T68" fmla="*/ 0 w 4699"/>
                  <a:gd name="T69" fmla="*/ 0 h 2605"/>
                  <a:gd name="T70" fmla="*/ 897 w 4699"/>
                  <a:gd name="T71" fmla="*/ 611 h 26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699" h="2605">
                    <a:moveTo>
                      <a:pt x="2347" y="0"/>
                    </a:moveTo>
                    <a:lnTo>
                      <a:pt x="2830" y="26"/>
                    </a:lnTo>
                    <a:lnTo>
                      <a:pt x="3276" y="100"/>
                    </a:lnTo>
                    <a:lnTo>
                      <a:pt x="3482" y="153"/>
                    </a:lnTo>
                    <a:lnTo>
                      <a:pt x="3675" y="217"/>
                    </a:lnTo>
                    <a:lnTo>
                      <a:pt x="3855" y="291"/>
                    </a:lnTo>
                    <a:lnTo>
                      <a:pt x="4020" y="374"/>
                    </a:lnTo>
                    <a:lnTo>
                      <a:pt x="4170" y="465"/>
                    </a:lnTo>
                    <a:lnTo>
                      <a:pt x="4303" y="565"/>
                    </a:lnTo>
                    <a:lnTo>
                      <a:pt x="4419" y="672"/>
                    </a:lnTo>
                    <a:lnTo>
                      <a:pt x="4516" y="786"/>
                    </a:lnTo>
                    <a:lnTo>
                      <a:pt x="4593" y="906"/>
                    </a:lnTo>
                    <a:lnTo>
                      <a:pt x="4624" y="969"/>
                    </a:lnTo>
                    <a:lnTo>
                      <a:pt x="4649" y="1032"/>
                    </a:lnTo>
                    <a:lnTo>
                      <a:pt x="4669" y="1098"/>
                    </a:lnTo>
                    <a:lnTo>
                      <a:pt x="4684" y="1164"/>
                    </a:lnTo>
                    <a:lnTo>
                      <a:pt x="4693" y="1231"/>
                    </a:lnTo>
                    <a:lnTo>
                      <a:pt x="4695" y="1300"/>
                    </a:lnTo>
                    <a:lnTo>
                      <a:pt x="4693" y="1369"/>
                    </a:lnTo>
                    <a:lnTo>
                      <a:pt x="4684" y="1436"/>
                    </a:lnTo>
                    <a:lnTo>
                      <a:pt x="4669" y="1502"/>
                    </a:lnTo>
                    <a:lnTo>
                      <a:pt x="4649" y="1568"/>
                    </a:lnTo>
                    <a:lnTo>
                      <a:pt x="4624" y="1631"/>
                    </a:lnTo>
                    <a:lnTo>
                      <a:pt x="4593" y="1694"/>
                    </a:lnTo>
                    <a:lnTo>
                      <a:pt x="4516" y="1814"/>
                    </a:lnTo>
                    <a:lnTo>
                      <a:pt x="4419" y="1929"/>
                    </a:lnTo>
                    <a:lnTo>
                      <a:pt x="4303" y="2036"/>
                    </a:lnTo>
                    <a:lnTo>
                      <a:pt x="4170" y="2135"/>
                    </a:lnTo>
                    <a:lnTo>
                      <a:pt x="4020" y="2227"/>
                    </a:lnTo>
                    <a:lnTo>
                      <a:pt x="3855" y="2310"/>
                    </a:lnTo>
                    <a:lnTo>
                      <a:pt x="3675" y="2384"/>
                    </a:lnTo>
                    <a:lnTo>
                      <a:pt x="3482" y="2448"/>
                    </a:lnTo>
                    <a:lnTo>
                      <a:pt x="3276" y="2502"/>
                    </a:lnTo>
                    <a:lnTo>
                      <a:pt x="2830" y="2576"/>
                    </a:lnTo>
                    <a:lnTo>
                      <a:pt x="2347" y="2601"/>
                    </a:lnTo>
                    <a:lnTo>
                      <a:pt x="1864" y="2576"/>
                    </a:lnTo>
                    <a:lnTo>
                      <a:pt x="1419" y="2502"/>
                    </a:lnTo>
                    <a:lnTo>
                      <a:pt x="1213" y="2448"/>
                    </a:lnTo>
                    <a:lnTo>
                      <a:pt x="1019" y="2384"/>
                    </a:lnTo>
                    <a:lnTo>
                      <a:pt x="839" y="2310"/>
                    </a:lnTo>
                    <a:lnTo>
                      <a:pt x="674" y="2227"/>
                    </a:lnTo>
                    <a:lnTo>
                      <a:pt x="524" y="2135"/>
                    </a:lnTo>
                    <a:lnTo>
                      <a:pt x="391" y="2036"/>
                    </a:lnTo>
                    <a:lnTo>
                      <a:pt x="276" y="1929"/>
                    </a:lnTo>
                    <a:lnTo>
                      <a:pt x="179" y="1814"/>
                    </a:lnTo>
                    <a:lnTo>
                      <a:pt x="102" y="1694"/>
                    </a:lnTo>
                    <a:lnTo>
                      <a:pt x="71" y="1631"/>
                    </a:lnTo>
                    <a:lnTo>
                      <a:pt x="46" y="1568"/>
                    </a:lnTo>
                    <a:lnTo>
                      <a:pt x="26" y="1502"/>
                    </a:lnTo>
                    <a:lnTo>
                      <a:pt x="11" y="1436"/>
                    </a:lnTo>
                    <a:lnTo>
                      <a:pt x="2" y="1369"/>
                    </a:lnTo>
                    <a:lnTo>
                      <a:pt x="0" y="1300"/>
                    </a:lnTo>
                    <a:lnTo>
                      <a:pt x="2" y="1231"/>
                    </a:lnTo>
                    <a:lnTo>
                      <a:pt x="11" y="1164"/>
                    </a:lnTo>
                    <a:lnTo>
                      <a:pt x="26" y="1098"/>
                    </a:lnTo>
                    <a:lnTo>
                      <a:pt x="46" y="1032"/>
                    </a:lnTo>
                    <a:lnTo>
                      <a:pt x="71" y="969"/>
                    </a:lnTo>
                    <a:lnTo>
                      <a:pt x="102" y="906"/>
                    </a:lnTo>
                    <a:lnTo>
                      <a:pt x="179" y="786"/>
                    </a:lnTo>
                    <a:lnTo>
                      <a:pt x="276" y="672"/>
                    </a:lnTo>
                    <a:lnTo>
                      <a:pt x="391" y="565"/>
                    </a:lnTo>
                    <a:lnTo>
                      <a:pt x="524" y="465"/>
                    </a:lnTo>
                    <a:lnTo>
                      <a:pt x="674" y="374"/>
                    </a:lnTo>
                    <a:lnTo>
                      <a:pt x="839" y="291"/>
                    </a:lnTo>
                    <a:lnTo>
                      <a:pt x="1019" y="217"/>
                    </a:lnTo>
                    <a:lnTo>
                      <a:pt x="1213" y="153"/>
                    </a:lnTo>
                    <a:lnTo>
                      <a:pt x="1419" y="100"/>
                    </a:lnTo>
                    <a:lnTo>
                      <a:pt x="1864" y="26"/>
                    </a:lnTo>
                    <a:lnTo>
                      <a:pt x="2347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4698" y="2604"/>
                    </a:moveTo>
                    <a:lnTo>
                      <a:pt x="4698" y="2604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487" name="Freeform 48"/>
              <p:cNvSpPr>
                <a:spLocks noChangeArrowheads="1"/>
              </p:cNvSpPr>
              <p:nvPr/>
            </p:nvSpPr>
            <p:spPr bwMode="auto">
              <a:xfrm>
                <a:off x="4747" y="3795"/>
                <a:ext cx="684" cy="463"/>
              </a:xfrm>
              <a:custGeom>
                <a:avLst/>
                <a:gdLst>
                  <a:gd name="T0" fmla="*/ 412 w 3616"/>
                  <a:gd name="T1" fmla="*/ 5 h 2003"/>
                  <a:gd name="T2" fmla="*/ 507 w 3616"/>
                  <a:gd name="T3" fmla="*/ 27 h 2003"/>
                  <a:gd name="T4" fmla="*/ 561 w 3616"/>
                  <a:gd name="T5" fmla="*/ 52 h 2003"/>
                  <a:gd name="T6" fmla="*/ 607 w 3616"/>
                  <a:gd name="T7" fmla="*/ 83 h 2003"/>
                  <a:gd name="T8" fmla="*/ 643 w 3616"/>
                  <a:gd name="T9" fmla="*/ 119 h 2003"/>
                  <a:gd name="T10" fmla="*/ 668 w 3616"/>
                  <a:gd name="T11" fmla="*/ 161 h 2003"/>
                  <a:gd name="T12" fmla="*/ 677 w 3616"/>
                  <a:gd name="T13" fmla="*/ 183 h 2003"/>
                  <a:gd name="T14" fmla="*/ 682 w 3616"/>
                  <a:gd name="T15" fmla="*/ 207 h 2003"/>
                  <a:gd name="T16" fmla="*/ 683 w 3616"/>
                  <a:gd name="T17" fmla="*/ 231 h 2003"/>
                  <a:gd name="T18" fmla="*/ 682 w 3616"/>
                  <a:gd name="T19" fmla="*/ 255 h 2003"/>
                  <a:gd name="T20" fmla="*/ 677 w 3616"/>
                  <a:gd name="T21" fmla="*/ 279 h 2003"/>
                  <a:gd name="T22" fmla="*/ 668 w 3616"/>
                  <a:gd name="T23" fmla="*/ 301 h 2003"/>
                  <a:gd name="T24" fmla="*/ 643 w 3616"/>
                  <a:gd name="T25" fmla="*/ 343 h 2003"/>
                  <a:gd name="T26" fmla="*/ 607 w 3616"/>
                  <a:gd name="T27" fmla="*/ 379 h 2003"/>
                  <a:gd name="T28" fmla="*/ 561 w 3616"/>
                  <a:gd name="T29" fmla="*/ 411 h 2003"/>
                  <a:gd name="T30" fmla="*/ 507 w 3616"/>
                  <a:gd name="T31" fmla="*/ 435 h 2003"/>
                  <a:gd name="T32" fmla="*/ 412 w 3616"/>
                  <a:gd name="T33" fmla="*/ 458 h 2003"/>
                  <a:gd name="T34" fmla="*/ 271 w 3616"/>
                  <a:gd name="T35" fmla="*/ 458 h 2003"/>
                  <a:gd name="T36" fmla="*/ 176 w 3616"/>
                  <a:gd name="T37" fmla="*/ 435 h 2003"/>
                  <a:gd name="T38" fmla="*/ 122 w 3616"/>
                  <a:gd name="T39" fmla="*/ 411 h 2003"/>
                  <a:gd name="T40" fmla="*/ 76 w 3616"/>
                  <a:gd name="T41" fmla="*/ 379 h 2003"/>
                  <a:gd name="T42" fmla="*/ 40 w 3616"/>
                  <a:gd name="T43" fmla="*/ 343 h 2003"/>
                  <a:gd name="T44" fmla="*/ 15 w 3616"/>
                  <a:gd name="T45" fmla="*/ 301 h 2003"/>
                  <a:gd name="T46" fmla="*/ 7 w 3616"/>
                  <a:gd name="T47" fmla="*/ 279 h 2003"/>
                  <a:gd name="T48" fmla="*/ 2 w 3616"/>
                  <a:gd name="T49" fmla="*/ 255 h 2003"/>
                  <a:gd name="T50" fmla="*/ 0 w 3616"/>
                  <a:gd name="T51" fmla="*/ 231 h 2003"/>
                  <a:gd name="T52" fmla="*/ 2 w 3616"/>
                  <a:gd name="T53" fmla="*/ 207 h 2003"/>
                  <a:gd name="T54" fmla="*/ 7 w 3616"/>
                  <a:gd name="T55" fmla="*/ 183 h 2003"/>
                  <a:gd name="T56" fmla="*/ 15 w 3616"/>
                  <a:gd name="T57" fmla="*/ 161 h 2003"/>
                  <a:gd name="T58" fmla="*/ 40 w 3616"/>
                  <a:gd name="T59" fmla="*/ 119 h 2003"/>
                  <a:gd name="T60" fmla="*/ 76 w 3616"/>
                  <a:gd name="T61" fmla="*/ 83 h 2003"/>
                  <a:gd name="T62" fmla="*/ 122 w 3616"/>
                  <a:gd name="T63" fmla="*/ 52 h 2003"/>
                  <a:gd name="T64" fmla="*/ 176 w 3616"/>
                  <a:gd name="T65" fmla="*/ 27 h 2003"/>
                  <a:gd name="T66" fmla="*/ 271 w 3616"/>
                  <a:gd name="T67" fmla="*/ 5 h 2003"/>
                  <a:gd name="T68" fmla="*/ 0 w 3616"/>
                  <a:gd name="T69" fmla="*/ 0 h 2003"/>
                  <a:gd name="T70" fmla="*/ 684 w 3616"/>
                  <a:gd name="T71" fmla="*/ 463 h 200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616" h="2003">
                    <a:moveTo>
                      <a:pt x="1806" y="0"/>
                    </a:moveTo>
                    <a:lnTo>
                      <a:pt x="2178" y="20"/>
                    </a:lnTo>
                    <a:lnTo>
                      <a:pt x="2520" y="76"/>
                    </a:lnTo>
                    <a:lnTo>
                      <a:pt x="2679" y="117"/>
                    </a:lnTo>
                    <a:lnTo>
                      <a:pt x="2828" y="167"/>
                    </a:lnTo>
                    <a:lnTo>
                      <a:pt x="2966" y="223"/>
                    </a:lnTo>
                    <a:lnTo>
                      <a:pt x="3093" y="287"/>
                    </a:lnTo>
                    <a:lnTo>
                      <a:pt x="3208" y="357"/>
                    </a:lnTo>
                    <a:lnTo>
                      <a:pt x="3311" y="434"/>
                    </a:lnTo>
                    <a:lnTo>
                      <a:pt x="3400" y="516"/>
                    </a:lnTo>
                    <a:lnTo>
                      <a:pt x="3474" y="604"/>
                    </a:lnTo>
                    <a:lnTo>
                      <a:pt x="3534" y="696"/>
                    </a:lnTo>
                    <a:lnTo>
                      <a:pt x="3557" y="744"/>
                    </a:lnTo>
                    <a:lnTo>
                      <a:pt x="3577" y="793"/>
                    </a:lnTo>
                    <a:lnTo>
                      <a:pt x="3592" y="843"/>
                    </a:lnTo>
                    <a:lnTo>
                      <a:pt x="3603" y="894"/>
                    </a:lnTo>
                    <a:lnTo>
                      <a:pt x="3610" y="946"/>
                    </a:lnTo>
                    <a:lnTo>
                      <a:pt x="3613" y="999"/>
                    </a:lnTo>
                    <a:lnTo>
                      <a:pt x="3610" y="1052"/>
                    </a:lnTo>
                    <a:lnTo>
                      <a:pt x="3603" y="1104"/>
                    </a:lnTo>
                    <a:lnTo>
                      <a:pt x="3592" y="1155"/>
                    </a:lnTo>
                    <a:lnTo>
                      <a:pt x="3577" y="1205"/>
                    </a:lnTo>
                    <a:lnTo>
                      <a:pt x="3557" y="1254"/>
                    </a:lnTo>
                    <a:lnTo>
                      <a:pt x="3534" y="1302"/>
                    </a:lnTo>
                    <a:lnTo>
                      <a:pt x="3474" y="1394"/>
                    </a:lnTo>
                    <a:lnTo>
                      <a:pt x="3400" y="1482"/>
                    </a:lnTo>
                    <a:lnTo>
                      <a:pt x="3311" y="1565"/>
                    </a:lnTo>
                    <a:lnTo>
                      <a:pt x="3208" y="1641"/>
                    </a:lnTo>
                    <a:lnTo>
                      <a:pt x="3093" y="1712"/>
                    </a:lnTo>
                    <a:lnTo>
                      <a:pt x="2966" y="1776"/>
                    </a:lnTo>
                    <a:lnTo>
                      <a:pt x="2828" y="1832"/>
                    </a:lnTo>
                    <a:lnTo>
                      <a:pt x="2679" y="1882"/>
                    </a:lnTo>
                    <a:lnTo>
                      <a:pt x="2520" y="1923"/>
                    </a:lnTo>
                    <a:lnTo>
                      <a:pt x="2178" y="1980"/>
                    </a:lnTo>
                    <a:lnTo>
                      <a:pt x="1806" y="1999"/>
                    </a:lnTo>
                    <a:lnTo>
                      <a:pt x="1434" y="1980"/>
                    </a:lnTo>
                    <a:lnTo>
                      <a:pt x="1092" y="1923"/>
                    </a:lnTo>
                    <a:lnTo>
                      <a:pt x="933" y="1882"/>
                    </a:lnTo>
                    <a:lnTo>
                      <a:pt x="785" y="1832"/>
                    </a:lnTo>
                    <a:lnTo>
                      <a:pt x="646" y="1776"/>
                    </a:lnTo>
                    <a:lnTo>
                      <a:pt x="519" y="1712"/>
                    </a:lnTo>
                    <a:lnTo>
                      <a:pt x="404" y="1641"/>
                    </a:lnTo>
                    <a:lnTo>
                      <a:pt x="302" y="1565"/>
                    </a:lnTo>
                    <a:lnTo>
                      <a:pt x="213" y="1482"/>
                    </a:lnTo>
                    <a:lnTo>
                      <a:pt x="139" y="1394"/>
                    </a:lnTo>
                    <a:lnTo>
                      <a:pt x="79" y="1302"/>
                    </a:lnTo>
                    <a:lnTo>
                      <a:pt x="56" y="1254"/>
                    </a:lnTo>
                    <a:lnTo>
                      <a:pt x="36" y="1205"/>
                    </a:lnTo>
                    <a:lnTo>
                      <a:pt x="21" y="1155"/>
                    </a:lnTo>
                    <a:lnTo>
                      <a:pt x="10" y="1104"/>
                    </a:lnTo>
                    <a:lnTo>
                      <a:pt x="3" y="1052"/>
                    </a:lnTo>
                    <a:lnTo>
                      <a:pt x="0" y="999"/>
                    </a:lnTo>
                    <a:lnTo>
                      <a:pt x="3" y="946"/>
                    </a:lnTo>
                    <a:lnTo>
                      <a:pt x="10" y="894"/>
                    </a:lnTo>
                    <a:lnTo>
                      <a:pt x="21" y="843"/>
                    </a:lnTo>
                    <a:lnTo>
                      <a:pt x="36" y="793"/>
                    </a:lnTo>
                    <a:lnTo>
                      <a:pt x="56" y="744"/>
                    </a:lnTo>
                    <a:lnTo>
                      <a:pt x="79" y="696"/>
                    </a:lnTo>
                    <a:lnTo>
                      <a:pt x="139" y="604"/>
                    </a:lnTo>
                    <a:lnTo>
                      <a:pt x="213" y="516"/>
                    </a:lnTo>
                    <a:lnTo>
                      <a:pt x="302" y="434"/>
                    </a:lnTo>
                    <a:lnTo>
                      <a:pt x="404" y="357"/>
                    </a:lnTo>
                    <a:lnTo>
                      <a:pt x="519" y="287"/>
                    </a:lnTo>
                    <a:lnTo>
                      <a:pt x="646" y="223"/>
                    </a:lnTo>
                    <a:lnTo>
                      <a:pt x="785" y="167"/>
                    </a:lnTo>
                    <a:lnTo>
                      <a:pt x="933" y="117"/>
                    </a:lnTo>
                    <a:lnTo>
                      <a:pt x="1092" y="76"/>
                    </a:lnTo>
                    <a:lnTo>
                      <a:pt x="1434" y="20"/>
                    </a:lnTo>
                    <a:lnTo>
                      <a:pt x="1806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3615" y="2002"/>
                    </a:moveTo>
                    <a:lnTo>
                      <a:pt x="3615" y="2002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9488" name="Freeform 49"/>
              <p:cNvSpPr>
                <a:spLocks noChangeArrowheads="1"/>
              </p:cNvSpPr>
              <p:nvPr/>
            </p:nvSpPr>
            <p:spPr bwMode="auto">
              <a:xfrm>
                <a:off x="4818" y="3842"/>
                <a:ext cx="541" cy="366"/>
              </a:xfrm>
              <a:custGeom>
                <a:avLst/>
                <a:gdLst>
                  <a:gd name="T0" fmla="*/ 326 w 2892"/>
                  <a:gd name="T1" fmla="*/ 4 h 1605"/>
                  <a:gd name="T2" fmla="*/ 401 w 2892"/>
                  <a:gd name="T3" fmla="*/ 21 h 1605"/>
                  <a:gd name="T4" fmla="*/ 444 w 2892"/>
                  <a:gd name="T5" fmla="*/ 41 h 1605"/>
                  <a:gd name="T6" fmla="*/ 480 w 2892"/>
                  <a:gd name="T7" fmla="*/ 65 h 1605"/>
                  <a:gd name="T8" fmla="*/ 509 w 2892"/>
                  <a:gd name="T9" fmla="*/ 94 h 1605"/>
                  <a:gd name="T10" fmla="*/ 529 w 2892"/>
                  <a:gd name="T11" fmla="*/ 127 h 1605"/>
                  <a:gd name="T12" fmla="*/ 535 w 2892"/>
                  <a:gd name="T13" fmla="*/ 145 h 1605"/>
                  <a:gd name="T14" fmla="*/ 539 w 2892"/>
                  <a:gd name="T15" fmla="*/ 163 h 1605"/>
                  <a:gd name="T16" fmla="*/ 541 w 2892"/>
                  <a:gd name="T17" fmla="*/ 182 h 1605"/>
                  <a:gd name="T18" fmla="*/ 539 w 2892"/>
                  <a:gd name="T19" fmla="*/ 202 h 1605"/>
                  <a:gd name="T20" fmla="*/ 535 w 2892"/>
                  <a:gd name="T21" fmla="*/ 220 h 1605"/>
                  <a:gd name="T22" fmla="*/ 529 w 2892"/>
                  <a:gd name="T23" fmla="*/ 238 h 1605"/>
                  <a:gd name="T24" fmla="*/ 509 w 2892"/>
                  <a:gd name="T25" fmla="*/ 271 h 1605"/>
                  <a:gd name="T26" fmla="*/ 480 w 2892"/>
                  <a:gd name="T27" fmla="*/ 300 h 1605"/>
                  <a:gd name="T28" fmla="*/ 444 w 2892"/>
                  <a:gd name="T29" fmla="*/ 324 h 1605"/>
                  <a:gd name="T30" fmla="*/ 401 w 2892"/>
                  <a:gd name="T31" fmla="*/ 344 h 1605"/>
                  <a:gd name="T32" fmla="*/ 326 w 2892"/>
                  <a:gd name="T33" fmla="*/ 361 h 1605"/>
                  <a:gd name="T34" fmla="*/ 215 w 2892"/>
                  <a:gd name="T35" fmla="*/ 361 h 1605"/>
                  <a:gd name="T36" fmla="*/ 140 w 2892"/>
                  <a:gd name="T37" fmla="*/ 344 h 1605"/>
                  <a:gd name="T38" fmla="*/ 97 w 2892"/>
                  <a:gd name="T39" fmla="*/ 324 h 1605"/>
                  <a:gd name="T40" fmla="*/ 60 w 2892"/>
                  <a:gd name="T41" fmla="*/ 300 h 1605"/>
                  <a:gd name="T42" fmla="*/ 32 w 2892"/>
                  <a:gd name="T43" fmla="*/ 271 h 1605"/>
                  <a:gd name="T44" fmla="*/ 12 w 2892"/>
                  <a:gd name="T45" fmla="*/ 238 h 1605"/>
                  <a:gd name="T46" fmla="*/ 5 w 2892"/>
                  <a:gd name="T47" fmla="*/ 220 h 1605"/>
                  <a:gd name="T48" fmla="*/ 1 w 2892"/>
                  <a:gd name="T49" fmla="*/ 202 h 1605"/>
                  <a:gd name="T50" fmla="*/ 0 w 2892"/>
                  <a:gd name="T51" fmla="*/ 182 h 1605"/>
                  <a:gd name="T52" fmla="*/ 1 w 2892"/>
                  <a:gd name="T53" fmla="*/ 163 h 1605"/>
                  <a:gd name="T54" fmla="*/ 5 w 2892"/>
                  <a:gd name="T55" fmla="*/ 145 h 1605"/>
                  <a:gd name="T56" fmla="*/ 12 w 2892"/>
                  <a:gd name="T57" fmla="*/ 127 h 1605"/>
                  <a:gd name="T58" fmla="*/ 32 w 2892"/>
                  <a:gd name="T59" fmla="*/ 94 h 1605"/>
                  <a:gd name="T60" fmla="*/ 60 w 2892"/>
                  <a:gd name="T61" fmla="*/ 65 h 1605"/>
                  <a:gd name="T62" fmla="*/ 97 w 2892"/>
                  <a:gd name="T63" fmla="*/ 41 h 1605"/>
                  <a:gd name="T64" fmla="*/ 140 w 2892"/>
                  <a:gd name="T65" fmla="*/ 21 h 1605"/>
                  <a:gd name="T66" fmla="*/ 215 w 2892"/>
                  <a:gd name="T67" fmla="*/ 4 h 1605"/>
                  <a:gd name="T68" fmla="*/ 0 w 2892"/>
                  <a:gd name="T69" fmla="*/ 0 h 1605"/>
                  <a:gd name="T70" fmla="*/ 541 w 2892"/>
                  <a:gd name="T71" fmla="*/ 366 h 16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92" h="1605">
                    <a:moveTo>
                      <a:pt x="1445" y="0"/>
                    </a:moveTo>
                    <a:lnTo>
                      <a:pt x="1743" y="16"/>
                    </a:lnTo>
                    <a:lnTo>
                      <a:pt x="2017" y="62"/>
                    </a:lnTo>
                    <a:lnTo>
                      <a:pt x="2144" y="94"/>
                    </a:lnTo>
                    <a:lnTo>
                      <a:pt x="2263" y="134"/>
                    </a:lnTo>
                    <a:lnTo>
                      <a:pt x="2373" y="179"/>
                    </a:lnTo>
                    <a:lnTo>
                      <a:pt x="2475" y="230"/>
                    </a:lnTo>
                    <a:lnTo>
                      <a:pt x="2567" y="286"/>
                    </a:lnTo>
                    <a:lnTo>
                      <a:pt x="2649" y="348"/>
                    </a:lnTo>
                    <a:lnTo>
                      <a:pt x="2720" y="413"/>
                    </a:lnTo>
                    <a:lnTo>
                      <a:pt x="2780" y="484"/>
                    </a:lnTo>
                    <a:lnTo>
                      <a:pt x="2827" y="558"/>
                    </a:lnTo>
                    <a:lnTo>
                      <a:pt x="2846" y="596"/>
                    </a:lnTo>
                    <a:lnTo>
                      <a:pt x="2862" y="635"/>
                    </a:lnTo>
                    <a:lnTo>
                      <a:pt x="2874" y="675"/>
                    </a:lnTo>
                    <a:lnTo>
                      <a:pt x="2883" y="716"/>
                    </a:lnTo>
                    <a:lnTo>
                      <a:pt x="2889" y="758"/>
                    </a:lnTo>
                    <a:lnTo>
                      <a:pt x="2890" y="800"/>
                    </a:lnTo>
                    <a:lnTo>
                      <a:pt x="2889" y="842"/>
                    </a:lnTo>
                    <a:lnTo>
                      <a:pt x="2883" y="884"/>
                    </a:lnTo>
                    <a:lnTo>
                      <a:pt x="2874" y="925"/>
                    </a:lnTo>
                    <a:lnTo>
                      <a:pt x="2862" y="965"/>
                    </a:lnTo>
                    <a:lnTo>
                      <a:pt x="2846" y="1004"/>
                    </a:lnTo>
                    <a:lnTo>
                      <a:pt x="2827" y="1042"/>
                    </a:lnTo>
                    <a:lnTo>
                      <a:pt x="2780" y="1117"/>
                    </a:lnTo>
                    <a:lnTo>
                      <a:pt x="2720" y="1187"/>
                    </a:lnTo>
                    <a:lnTo>
                      <a:pt x="2649" y="1253"/>
                    </a:lnTo>
                    <a:lnTo>
                      <a:pt x="2567" y="1314"/>
                    </a:lnTo>
                    <a:lnTo>
                      <a:pt x="2475" y="1371"/>
                    </a:lnTo>
                    <a:lnTo>
                      <a:pt x="2373" y="1422"/>
                    </a:lnTo>
                    <a:lnTo>
                      <a:pt x="2263" y="1467"/>
                    </a:lnTo>
                    <a:lnTo>
                      <a:pt x="2144" y="1507"/>
                    </a:lnTo>
                    <a:lnTo>
                      <a:pt x="2017" y="1540"/>
                    </a:lnTo>
                    <a:lnTo>
                      <a:pt x="1743" y="1585"/>
                    </a:lnTo>
                    <a:lnTo>
                      <a:pt x="1445" y="1601"/>
                    </a:lnTo>
                    <a:lnTo>
                      <a:pt x="1148" y="1585"/>
                    </a:lnTo>
                    <a:lnTo>
                      <a:pt x="873" y="1540"/>
                    </a:lnTo>
                    <a:lnTo>
                      <a:pt x="747" y="1507"/>
                    </a:lnTo>
                    <a:lnTo>
                      <a:pt x="628" y="1467"/>
                    </a:lnTo>
                    <a:lnTo>
                      <a:pt x="517" y="1422"/>
                    </a:lnTo>
                    <a:lnTo>
                      <a:pt x="415" y="1371"/>
                    </a:lnTo>
                    <a:lnTo>
                      <a:pt x="323" y="1314"/>
                    </a:lnTo>
                    <a:lnTo>
                      <a:pt x="241" y="1253"/>
                    </a:lnTo>
                    <a:lnTo>
                      <a:pt x="170" y="1187"/>
                    </a:lnTo>
                    <a:lnTo>
                      <a:pt x="110" y="1117"/>
                    </a:lnTo>
                    <a:lnTo>
                      <a:pt x="63" y="1042"/>
                    </a:lnTo>
                    <a:lnTo>
                      <a:pt x="44" y="1004"/>
                    </a:lnTo>
                    <a:lnTo>
                      <a:pt x="28" y="965"/>
                    </a:lnTo>
                    <a:lnTo>
                      <a:pt x="16" y="925"/>
                    </a:lnTo>
                    <a:lnTo>
                      <a:pt x="7" y="884"/>
                    </a:lnTo>
                    <a:lnTo>
                      <a:pt x="2" y="842"/>
                    </a:lnTo>
                    <a:lnTo>
                      <a:pt x="0" y="800"/>
                    </a:lnTo>
                    <a:lnTo>
                      <a:pt x="2" y="758"/>
                    </a:lnTo>
                    <a:lnTo>
                      <a:pt x="7" y="716"/>
                    </a:lnTo>
                    <a:lnTo>
                      <a:pt x="16" y="675"/>
                    </a:lnTo>
                    <a:lnTo>
                      <a:pt x="28" y="635"/>
                    </a:lnTo>
                    <a:lnTo>
                      <a:pt x="44" y="596"/>
                    </a:lnTo>
                    <a:lnTo>
                      <a:pt x="63" y="558"/>
                    </a:lnTo>
                    <a:lnTo>
                      <a:pt x="110" y="484"/>
                    </a:lnTo>
                    <a:lnTo>
                      <a:pt x="170" y="413"/>
                    </a:lnTo>
                    <a:lnTo>
                      <a:pt x="241" y="348"/>
                    </a:lnTo>
                    <a:lnTo>
                      <a:pt x="323" y="286"/>
                    </a:lnTo>
                    <a:lnTo>
                      <a:pt x="415" y="230"/>
                    </a:lnTo>
                    <a:lnTo>
                      <a:pt x="517" y="179"/>
                    </a:lnTo>
                    <a:lnTo>
                      <a:pt x="628" y="134"/>
                    </a:lnTo>
                    <a:lnTo>
                      <a:pt x="747" y="94"/>
                    </a:lnTo>
                    <a:lnTo>
                      <a:pt x="873" y="62"/>
                    </a:lnTo>
                    <a:lnTo>
                      <a:pt x="1148" y="16"/>
                    </a:lnTo>
                    <a:lnTo>
                      <a:pt x="1445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2891" y="1604"/>
                    </a:moveTo>
                    <a:lnTo>
                      <a:pt x="2891" y="1604"/>
                    </a:lnTo>
                    <a:close/>
                  </a:path>
                </a:pathLst>
              </a:custGeom>
              <a:solidFill>
                <a:srgbClr val="C5000B">
                  <a:alpha val="9804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</p:grpSp>
        <p:grpSp>
          <p:nvGrpSpPr>
            <p:cNvPr id="96" name="Groupe 95"/>
            <p:cNvGrpSpPr/>
            <p:nvPr/>
          </p:nvGrpSpPr>
          <p:grpSpPr>
            <a:xfrm rot="21178129">
              <a:off x="6673464" y="5248074"/>
              <a:ext cx="1492012" cy="817066"/>
              <a:chOff x="7956676" y="5312719"/>
              <a:chExt cx="1752664" cy="1178044"/>
            </a:xfrm>
          </p:grpSpPr>
          <p:sp>
            <p:nvSpPr>
              <p:cNvPr id="97" name="Freeform 75"/>
              <p:cNvSpPr>
                <a:spLocks noChangeArrowheads="1"/>
              </p:cNvSpPr>
              <p:nvPr/>
            </p:nvSpPr>
            <p:spPr bwMode="auto">
              <a:xfrm rot="420000">
                <a:off x="7956676" y="5312719"/>
                <a:ext cx="1752664" cy="1167962"/>
              </a:xfrm>
              <a:custGeom>
                <a:avLst/>
                <a:gdLst>
                  <a:gd name="T0" fmla="*/ 3748 w 6221"/>
                  <a:gd name="T1" fmla="*/ 34 h 3451"/>
                  <a:gd name="T2" fmla="*/ 4610 w 6221"/>
                  <a:gd name="T3" fmla="*/ 203 h 3451"/>
                  <a:gd name="T4" fmla="*/ 5105 w 6221"/>
                  <a:gd name="T5" fmla="*/ 385 h 3451"/>
                  <a:gd name="T6" fmla="*/ 5522 w 6221"/>
                  <a:gd name="T7" fmla="*/ 617 h 3451"/>
                  <a:gd name="T8" fmla="*/ 5851 w 6221"/>
                  <a:gd name="T9" fmla="*/ 891 h 3451"/>
                  <a:gd name="T10" fmla="*/ 6082 w 6221"/>
                  <a:gd name="T11" fmla="*/ 1202 h 3451"/>
                  <a:gd name="T12" fmla="*/ 6156 w 6221"/>
                  <a:gd name="T13" fmla="*/ 1369 h 3451"/>
                  <a:gd name="T14" fmla="*/ 6202 w 6221"/>
                  <a:gd name="T15" fmla="*/ 1543 h 3451"/>
                  <a:gd name="T16" fmla="*/ 6218 w 6221"/>
                  <a:gd name="T17" fmla="*/ 1724 h 3451"/>
                  <a:gd name="T18" fmla="*/ 6202 w 6221"/>
                  <a:gd name="T19" fmla="*/ 1904 h 3451"/>
                  <a:gd name="T20" fmla="*/ 6156 w 6221"/>
                  <a:gd name="T21" fmla="*/ 2078 h 3451"/>
                  <a:gd name="T22" fmla="*/ 6082 w 6221"/>
                  <a:gd name="T23" fmla="*/ 2246 h 3451"/>
                  <a:gd name="T24" fmla="*/ 5851 w 6221"/>
                  <a:gd name="T25" fmla="*/ 2556 h 3451"/>
                  <a:gd name="T26" fmla="*/ 5522 w 6221"/>
                  <a:gd name="T27" fmla="*/ 2830 h 3451"/>
                  <a:gd name="T28" fmla="*/ 5105 w 6221"/>
                  <a:gd name="T29" fmla="*/ 3062 h 3451"/>
                  <a:gd name="T30" fmla="*/ 4610 w 6221"/>
                  <a:gd name="T31" fmla="*/ 3244 h 3451"/>
                  <a:gd name="T32" fmla="*/ 3748 w 6221"/>
                  <a:gd name="T33" fmla="*/ 3413 h 3451"/>
                  <a:gd name="T34" fmla="*/ 2469 w 6221"/>
                  <a:gd name="T35" fmla="*/ 3413 h 3451"/>
                  <a:gd name="T36" fmla="*/ 1606 w 6221"/>
                  <a:gd name="T37" fmla="*/ 3244 h 3451"/>
                  <a:gd name="T38" fmla="*/ 1112 w 6221"/>
                  <a:gd name="T39" fmla="*/ 3062 h 3451"/>
                  <a:gd name="T40" fmla="*/ 695 w 6221"/>
                  <a:gd name="T41" fmla="*/ 2830 h 3451"/>
                  <a:gd name="T42" fmla="*/ 366 w 6221"/>
                  <a:gd name="T43" fmla="*/ 2556 h 3451"/>
                  <a:gd name="T44" fmla="*/ 136 w 6221"/>
                  <a:gd name="T45" fmla="*/ 2246 h 3451"/>
                  <a:gd name="T46" fmla="*/ 61 w 6221"/>
                  <a:gd name="T47" fmla="*/ 2078 h 3451"/>
                  <a:gd name="T48" fmla="*/ 15 w 6221"/>
                  <a:gd name="T49" fmla="*/ 1904 h 3451"/>
                  <a:gd name="T50" fmla="*/ 0 w 6221"/>
                  <a:gd name="T51" fmla="*/ 1724 h 3451"/>
                  <a:gd name="T52" fmla="*/ 15 w 6221"/>
                  <a:gd name="T53" fmla="*/ 1543 h 3451"/>
                  <a:gd name="T54" fmla="*/ 61 w 6221"/>
                  <a:gd name="T55" fmla="*/ 1369 h 3451"/>
                  <a:gd name="T56" fmla="*/ 136 w 6221"/>
                  <a:gd name="T57" fmla="*/ 1202 h 3451"/>
                  <a:gd name="T58" fmla="*/ 366 w 6221"/>
                  <a:gd name="T59" fmla="*/ 891 h 3451"/>
                  <a:gd name="T60" fmla="*/ 695 w 6221"/>
                  <a:gd name="T61" fmla="*/ 617 h 3451"/>
                  <a:gd name="T62" fmla="*/ 1112 w 6221"/>
                  <a:gd name="T63" fmla="*/ 385 h 3451"/>
                  <a:gd name="T64" fmla="*/ 1606 w 6221"/>
                  <a:gd name="T65" fmla="*/ 203 h 3451"/>
                  <a:gd name="T66" fmla="*/ 2469 w 6221"/>
                  <a:gd name="T67" fmla="*/ 34 h 3451"/>
                  <a:gd name="T68" fmla="*/ 0 w 6221"/>
                  <a:gd name="T69" fmla="*/ 0 h 3451"/>
                  <a:gd name="T70" fmla="*/ 6220 w 6221"/>
                  <a:gd name="T71" fmla="*/ 3450 h 3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21" h="3451">
                    <a:moveTo>
                      <a:pt x="3108" y="0"/>
                    </a:moveTo>
                    <a:lnTo>
                      <a:pt x="3748" y="34"/>
                    </a:lnTo>
                    <a:lnTo>
                      <a:pt x="4338" y="132"/>
                    </a:lnTo>
                    <a:lnTo>
                      <a:pt x="4610" y="203"/>
                    </a:lnTo>
                    <a:lnTo>
                      <a:pt x="4867" y="288"/>
                    </a:lnTo>
                    <a:lnTo>
                      <a:pt x="5105" y="385"/>
                    </a:lnTo>
                    <a:lnTo>
                      <a:pt x="5324" y="495"/>
                    </a:lnTo>
                    <a:lnTo>
                      <a:pt x="5522" y="617"/>
                    </a:lnTo>
                    <a:lnTo>
                      <a:pt x="5699" y="749"/>
                    </a:lnTo>
                    <a:lnTo>
                      <a:pt x="5851" y="891"/>
                    </a:lnTo>
                    <a:lnTo>
                      <a:pt x="5980" y="1042"/>
                    </a:lnTo>
                    <a:lnTo>
                      <a:pt x="6082" y="1202"/>
                    </a:lnTo>
                    <a:lnTo>
                      <a:pt x="6123" y="1284"/>
                    </a:lnTo>
                    <a:lnTo>
                      <a:pt x="6156" y="1369"/>
                    </a:lnTo>
                    <a:lnTo>
                      <a:pt x="6183" y="1455"/>
                    </a:lnTo>
                    <a:lnTo>
                      <a:pt x="6202" y="1543"/>
                    </a:lnTo>
                    <a:lnTo>
                      <a:pt x="6214" y="1633"/>
                    </a:lnTo>
                    <a:lnTo>
                      <a:pt x="6218" y="1724"/>
                    </a:lnTo>
                    <a:lnTo>
                      <a:pt x="6214" y="1814"/>
                    </a:lnTo>
                    <a:lnTo>
                      <a:pt x="6202" y="1904"/>
                    </a:lnTo>
                    <a:lnTo>
                      <a:pt x="6183" y="1992"/>
                    </a:lnTo>
                    <a:lnTo>
                      <a:pt x="6156" y="2078"/>
                    </a:lnTo>
                    <a:lnTo>
                      <a:pt x="6123" y="2163"/>
                    </a:lnTo>
                    <a:lnTo>
                      <a:pt x="6082" y="2246"/>
                    </a:lnTo>
                    <a:lnTo>
                      <a:pt x="5980" y="2405"/>
                    </a:lnTo>
                    <a:lnTo>
                      <a:pt x="5851" y="2556"/>
                    </a:lnTo>
                    <a:lnTo>
                      <a:pt x="5699" y="2698"/>
                    </a:lnTo>
                    <a:lnTo>
                      <a:pt x="5522" y="2830"/>
                    </a:lnTo>
                    <a:lnTo>
                      <a:pt x="5324" y="2952"/>
                    </a:lnTo>
                    <a:lnTo>
                      <a:pt x="5105" y="3062"/>
                    </a:lnTo>
                    <a:lnTo>
                      <a:pt x="4867" y="3159"/>
                    </a:lnTo>
                    <a:lnTo>
                      <a:pt x="4610" y="3244"/>
                    </a:lnTo>
                    <a:lnTo>
                      <a:pt x="4338" y="3315"/>
                    </a:lnTo>
                    <a:lnTo>
                      <a:pt x="3748" y="3413"/>
                    </a:lnTo>
                    <a:lnTo>
                      <a:pt x="3108" y="3447"/>
                    </a:lnTo>
                    <a:lnTo>
                      <a:pt x="2469" y="3413"/>
                    </a:lnTo>
                    <a:lnTo>
                      <a:pt x="1879" y="3315"/>
                    </a:lnTo>
                    <a:lnTo>
                      <a:pt x="1606" y="3244"/>
                    </a:lnTo>
                    <a:lnTo>
                      <a:pt x="1350" y="3159"/>
                    </a:lnTo>
                    <a:lnTo>
                      <a:pt x="1112" y="3062"/>
                    </a:lnTo>
                    <a:lnTo>
                      <a:pt x="893" y="2952"/>
                    </a:lnTo>
                    <a:lnTo>
                      <a:pt x="695" y="2830"/>
                    </a:lnTo>
                    <a:lnTo>
                      <a:pt x="518" y="2698"/>
                    </a:lnTo>
                    <a:lnTo>
                      <a:pt x="366" y="2556"/>
                    </a:lnTo>
                    <a:lnTo>
                      <a:pt x="238" y="2405"/>
                    </a:lnTo>
                    <a:lnTo>
                      <a:pt x="136" y="2246"/>
                    </a:lnTo>
                    <a:lnTo>
                      <a:pt x="95" y="2163"/>
                    </a:lnTo>
                    <a:lnTo>
                      <a:pt x="61" y="2078"/>
                    </a:lnTo>
                    <a:lnTo>
                      <a:pt x="34" y="1992"/>
                    </a:lnTo>
                    <a:lnTo>
                      <a:pt x="15" y="1904"/>
                    </a:lnTo>
                    <a:lnTo>
                      <a:pt x="4" y="1814"/>
                    </a:lnTo>
                    <a:lnTo>
                      <a:pt x="0" y="1724"/>
                    </a:lnTo>
                    <a:lnTo>
                      <a:pt x="4" y="1633"/>
                    </a:lnTo>
                    <a:lnTo>
                      <a:pt x="15" y="1543"/>
                    </a:lnTo>
                    <a:lnTo>
                      <a:pt x="34" y="1455"/>
                    </a:lnTo>
                    <a:lnTo>
                      <a:pt x="61" y="1369"/>
                    </a:lnTo>
                    <a:lnTo>
                      <a:pt x="95" y="1284"/>
                    </a:lnTo>
                    <a:lnTo>
                      <a:pt x="136" y="1202"/>
                    </a:lnTo>
                    <a:lnTo>
                      <a:pt x="238" y="1042"/>
                    </a:lnTo>
                    <a:lnTo>
                      <a:pt x="366" y="891"/>
                    </a:lnTo>
                    <a:lnTo>
                      <a:pt x="518" y="749"/>
                    </a:lnTo>
                    <a:lnTo>
                      <a:pt x="695" y="617"/>
                    </a:lnTo>
                    <a:lnTo>
                      <a:pt x="893" y="495"/>
                    </a:lnTo>
                    <a:lnTo>
                      <a:pt x="1112" y="385"/>
                    </a:lnTo>
                    <a:lnTo>
                      <a:pt x="1350" y="288"/>
                    </a:lnTo>
                    <a:lnTo>
                      <a:pt x="1606" y="203"/>
                    </a:lnTo>
                    <a:lnTo>
                      <a:pt x="1879" y="132"/>
                    </a:lnTo>
                    <a:lnTo>
                      <a:pt x="2469" y="34"/>
                    </a:lnTo>
                    <a:lnTo>
                      <a:pt x="3108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6220" y="3450"/>
                    </a:moveTo>
                    <a:lnTo>
                      <a:pt x="6220" y="3450"/>
                    </a:lnTo>
                    <a:close/>
                  </a:path>
                </a:pathLst>
              </a:custGeom>
              <a:solidFill>
                <a:srgbClr val="999999">
                  <a:alpha val="9999"/>
                </a:srgbClr>
              </a:solidFill>
              <a:ln w="9360" cap="flat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98" name="Freeform 76"/>
              <p:cNvSpPr>
                <a:spLocks noChangeArrowheads="1"/>
              </p:cNvSpPr>
              <p:nvPr/>
            </p:nvSpPr>
            <p:spPr bwMode="auto">
              <a:xfrm>
                <a:off x="8610505" y="5341522"/>
                <a:ext cx="309632" cy="1106036"/>
              </a:xfrm>
              <a:custGeom>
                <a:avLst/>
                <a:gdLst>
                  <a:gd name="T0" fmla="*/ 1099 w 1100"/>
                  <a:gd name="T1" fmla="*/ 0 h 3130"/>
                  <a:gd name="T2" fmla="*/ 674 w 1100"/>
                  <a:gd name="T3" fmla="*/ 1789 h 3130"/>
                  <a:gd name="T4" fmla="*/ 0 w 1100"/>
                  <a:gd name="T5" fmla="*/ 3129 h 3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0" h="3130">
                    <a:moveTo>
                      <a:pt x="1099" y="0"/>
                    </a:moveTo>
                    <a:cubicBezTo>
                      <a:pt x="998" y="944"/>
                      <a:pt x="674" y="1834"/>
                      <a:pt x="674" y="1789"/>
                    </a:cubicBezTo>
                    <a:lnTo>
                      <a:pt x="0" y="3129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99" name="Freeform 77"/>
              <p:cNvSpPr>
                <a:spLocks noChangeArrowheads="1"/>
              </p:cNvSpPr>
              <p:nvPr/>
            </p:nvSpPr>
            <p:spPr bwMode="auto">
              <a:xfrm>
                <a:off x="8779002" y="5367445"/>
                <a:ext cx="288030" cy="1107476"/>
              </a:xfrm>
              <a:custGeom>
                <a:avLst/>
                <a:gdLst>
                  <a:gd name="T0" fmla="*/ 1020 w 1021"/>
                  <a:gd name="T1" fmla="*/ 0 h 3136"/>
                  <a:gd name="T2" fmla="*/ 640 w 1021"/>
                  <a:gd name="T3" fmla="*/ 1736 h 3136"/>
                  <a:gd name="T4" fmla="*/ 0 w 1021"/>
                  <a:gd name="T5" fmla="*/ 3135 h 3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21" h="3136">
                    <a:moveTo>
                      <a:pt x="1020" y="0"/>
                    </a:moveTo>
                    <a:cubicBezTo>
                      <a:pt x="950" y="960"/>
                      <a:pt x="640" y="1736"/>
                      <a:pt x="640" y="1736"/>
                    </a:cubicBezTo>
                    <a:lnTo>
                      <a:pt x="0" y="3135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00" name="Freeform 78"/>
              <p:cNvSpPr>
                <a:spLocks noChangeArrowheads="1"/>
              </p:cNvSpPr>
              <p:nvPr/>
            </p:nvSpPr>
            <p:spPr bwMode="auto">
              <a:xfrm>
                <a:off x="8959022" y="5427931"/>
                <a:ext cx="243385" cy="1059951"/>
              </a:xfrm>
              <a:custGeom>
                <a:avLst/>
                <a:gdLst>
                  <a:gd name="T0" fmla="*/ 863 w 864"/>
                  <a:gd name="T1" fmla="*/ 0 h 3005"/>
                  <a:gd name="T2" fmla="*/ 579 w 864"/>
                  <a:gd name="T3" fmla="*/ 1621 h 3005"/>
                  <a:gd name="T4" fmla="*/ 0 w 864"/>
                  <a:gd name="T5" fmla="*/ 3004 h 3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4" h="3005">
                    <a:moveTo>
                      <a:pt x="863" y="0"/>
                    </a:moveTo>
                    <a:cubicBezTo>
                      <a:pt x="796" y="932"/>
                      <a:pt x="579" y="1621"/>
                      <a:pt x="579" y="1621"/>
                    </a:cubicBezTo>
                    <a:lnTo>
                      <a:pt x="0" y="3004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01" name="Freeform 79"/>
              <p:cNvSpPr>
                <a:spLocks noChangeArrowheads="1"/>
              </p:cNvSpPr>
              <p:nvPr/>
            </p:nvSpPr>
            <p:spPr bwMode="auto">
              <a:xfrm>
                <a:off x="9123199" y="5501379"/>
                <a:ext cx="224664" cy="989384"/>
              </a:xfrm>
              <a:custGeom>
                <a:avLst/>
                <a:gdLst>
                  <a:gd name="T0" fmla="*/ 798 w 799"/>
                  <a:gd name="T1" fmla="*/ 0 h 2800"/>
                  <a:gd name="T2" fmla="*/ 499 w 799"/>
                  <a:gd name="T3" fmla="*/ 1614 h 2800"/>
                  <a:gd name="T4" fmla="*/ 0 w 799"/>
                  <a:gd name="T5" fmla="*/ 2799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9" h="2800">
                    <a:moveTo>
                      <a:pt x="798" y="0"/>
                    </a:moveTo>
                    <a:cubicBezTo>
                      <a:pt x="703" y="942"/>
                      <a:pt x="499" y="1614"/>
                      <a:pt x="499" y="1614"/>
                    </a:cubicBezTo>
                    <a:lnTo>
                      <a:pt x="0" y="2799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02" name="Freeform 80"/>
              <p:cNvSpPr>
                <a:spLocks noChangeArrowheads="1"/>
              </p:cNvSpPr>
              <p:nvPr/>
            </p:nvSpPr>
            <p:spPr bwMode="auto">
              <a:xfrm>
                <a:off x="9316179" y="5599309"/>
                <a:ext cx="178579" cy="866971"/>
              </a:xfrm>
              <a:custGeom>
                <a:avLst/>
                <a:gdLst>
                  <a:gd name="T0" fmla="*/ 632 w 633"/>
                  <a:gd name="T1" fmla="*/ 0 h 2458"/>
                  <a:gd name="T2" fmla="*/ 401 w 633"/>
                  <a:gd name="T3" fmla="*/ 1280 h 2458"/>
                  <a:gd name="T4" fmla="*/ 0 w 633"/>
                  <a:gd name="T5" fmla="*/ 2457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3" h="2458">
                    <a:moveTo>
                      <a:pt x="632" y="0"/>
                    </a:moveTo>
                    <a:cubicBezTo>
                      <a:pt x="569" y="801"/>
                      <a:pt x="401" y="1247"/>
                      <a:pt x="401" y="1280"/>
                    </a:cubicBezTo>
                    <a:lnTo>
                      <a:pt x="0" y="2457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03" name="Freeform 81"/>
              <p:cNvSpPr>
                <a:spLocks noChangeArrowheads="1"/>
              </p:cNvSpPr>
              <p:nvPr/>
            </p:nvSpPr>
            <p:spPr bwMode="auto">
              <a:xfrm>
                <a:off x="9497638" y="5728922"/>
                <a:ext cx="115212" cy="648068"/>
              </a:xfrm>
              <a:custGeom>
                <a:avLst/>
                <a:gdLst>
                  <a:gd name="T0" fmla="*/ 409 w 410"/>
                  <a:gd name="T1" fmla="*/ 0 h 1836"/>
                  <a:gd name="T2" fmla="*/ 220 w 410"/>
                  <a:gd name="T3" fmla="*/ 1229 h 1836"/>
                  <a:gd name="T4" fmla="*/ 0 w 410"/>
                  <a:gd name="T5" fmla="*/ 1835 h 1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0" h="1836">
                    <a:moveTo>
                      <a:pt x="409" y="0"/>
                    </a:moveTo>
                    <a:cubicBezTo>
                      <a:pt x="409" y="496"/>
                      <a:pt x="220" y="1196"/>
                      <a:pt x="220" y="1229"/>
                    </a:cubicBezTo>
                    <a:lnTo>
                      <a:pt x="0" y="1835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04" name="Freeform 82"/>
              <p:cNvSpPr>
                <a:spLocks noChangeArrowheads="1"/>
              </p:cNvSpPr>
              <p:nvPr/>
            </p:nvSpPr>
            <p:spPr bwMode="auto">
              <a:xfrm>
                <a:off x="8467929" y="5321360"/>
                <a:ext cx="272189" cy="1067152"/>
              </a:xfrm>
              <a:custGeom>
                <a:avLst/>
                <a:gdLst>
                  <a:gd name="T0" fmla="*/ 968 w 969"/>
                  <a:gd name="T1" fmla="*/ 0 h 3022"/>
                  <a:gd name="T2" fmla="*/ 572 w 969"/>
                  <a:gd name="T3" fmla="*/ 1852 h 3022"/>
                  <a:gd name="T4" fmla="*/ 0 w 969"/>
                  <a:gd name="T5" fmla="*/ 3021 h 3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9" h="3022">
                    <a:moveTo>
                      <a:pt x="968" y="0"/>
                    </a:moveTo>
                    <a:cubicBezTo>
                      <a:pt x="901" y="932"/>
                      <a:pt x="572" y="1852"/>
                      <a:pt x="572" y="1852"/>
                    </a:cubicBezTo>
                    <a:lnTo>
                      <a:pt x="0" y="3021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05" name="Freeform 83"/>
              <p:cNvSpPr>
                <a:spLocks noChangeArrowheads="1"/>
              </p:cNvSpPr>
              <p:nvPr/>
            </p:nvSpPr>
            <p:spPr bwMode="auto">
              <a:xfrm>
                <a:off x="8321034" y="5321360"/>
                <a:ext cx="224664" cy="989383"/>
              </a:xfrm>
              <a:custGeom>
                <a:avLst/>
                <a:gdLst>
                  <a:gd name="T0" fmla="*/ 798 w 799"/>
                  <a:gd name="T1" fmla="*/ 0 h 2800"/>
                  <a:gd name="T2" fmla="*/ 499 w 799"/>
                  <a:gd name="T3" fmla="*/ 1614 h 2800"/>
                  <a:gd name="T4" fmla="*/ 0 w 799"/>
                  <a:gd name="T5" fmla="*/ 2799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99" h="2800">
                    <a:moveTo>
                      <a:pt x="798" y="0"/>
                    </a:moveTo>
                    <a:cubicBezTo>
                      <a:pt x="703" y="942"/>
                      <a:pt x="499" y="1614"/>
                      <a:pt x="499" y="1614"/>
                    </a:cubicBezTo>
                    <a:lnTo>
                      <a:pt x="0" y="2799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06" name="Freeform 84"/>
              <p:cNvSpPr>
                <a:spLocks noChangeArrowheads="1"/>
              </p:cNvSpPr>
              <p:nvPr/>
            </p:nvSpPr>
            <p:spPr bwMode="auto">
              <a:xfrm>
                <a:off x="8187101" y="5345842"/>
                <a:ext cx="177138" cy="866971"/>
              </a:xfrm>
              <a:custGeom>
                <a:avLst/>
                <a:gdLst>
                  <a:gd name="T0" fmla="*/ 632 w 633"/>
                  <a:gd name="T1" fmla="*/ 0 h 2458"/>
                  <a:gd name="T2" fmla="*/ 401 w 633"/>
                  <a:gd name="T3" fmla="*/ 1280 h 2458"/>
                  <a:gd name="T4" fmla="*/ 0 w 633"/>
                  <a:gd name="T5" fmla="*/ 2457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3" h="2458">
                    <a:moveTo>
                      <a:pt x="632" y="0"/>
                    </a:moveTo>
                    <a:cubicBezTo>
                      <a:pt x="569" y="801"/>
                      <a:pt x="401" y="1247"/>
                      <a:pt x="401" y="1280"/>
                    </a:cubicBezTo>
                    <a:lnTo>
                      <a:pt x="0" y="2457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  <p:sp>
            <p:nvSpPr>
              <p:cNvPr id="107" name="Freeform 88"/>
              <p:cNvSpPr>
                <a:spLocks noChangeArrowheads="1"/>
              </p:cNvSpPr>
              <p:nvPr/>
            </p:nvSpPr>
            <p:spPr bwMode="auto">
              <a:xfrm>
                <a:off x="8069008" y="5432251"/>
                <a:ext cx="115212" cy="689833"/>
              </a:xfrm>
              <a:custGeom>
                <a:avLst/>
                <a:gdLst>
                  <a:gd name="T0" fmla="*/ 409 w 410"/>
                  <a:gd name="T1" fmla="*/ 0 h 1836"/>
                  <a:gd name="T2" fmla="*/ 220 w 410"/>
                  <a:gd name="T3" fmla="*/ 1229 h 1836"/>
                  <a:gd name="T4" fmla="*/ 0 w 410"/>
                  <a:gd name="T5" fmla="*/ 1835 h 1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0" h="1836">
                    <a:moveTo>
                      <a:pt x="409" y="0"/>
                    </a:moveTo>
                    <a:cubicBezTo>
                      <a:pt x="409" y="496"/>
                      <a:pt x="220" y="1196"/>
                      <a:pt x="220" y="1229"/>
                    </a:cubicBezTo>
                    <a:lnTo>
                      <a:pt x="0" y="1835"/>
                    </a:lnTo>
                  </a:path>
                </a:pathLst>
              </a:custGeom>
              <a:noFill/>
              <a:ln w="936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633"/>
              </a:p>
            </p:txBody>
          </p:sp>
        </p:grpSp>
        <p:sp>
          <p:nvSpPr>
            <p:cNvPr id="123" name="AutoShape 16"/>
            <p:cNvSpPr>
              <a:spLocks noChangeArrowheads="1"/>
            </p:cNvSpPr>
            <p:nvPr/>
          </p:nvSpPr>
          <p:spPr bwMode="auto">
            <a:xfrm rot="10800000">
              <a:off x="2296885" y="5834297"/>
              <a:ext cx="366678" cy="141960"/>
            </a:xfrm>
            <a:prstGeom prst="rightArrow">
              <a:avLst>
                <a:gd name="adj1" fmla="val 50000"/>
                <a:gd name="adj2" fmla="val 59158"/>
              </a:avLst>
            </a:prstGeom>
            <a:solidFill>
              <a:srgbClr val="800000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sz="1633"/>
            </a:p>
          </p:txBody>
        </p:sp>
        <p:sp>
          <p:nvSpPr>
            <p:cNvPr id="126" name="AutoShape 17"/>
            <p:cNvSpPr>
              <a:spLocks noChangeArrowheads="1"/>
            </p:cNvSpPr>
            <p:nvPr/>
          </p:nvSpPr>
          <p:spPr bwMode="auto">
            <a:xfrm rot="10800000" flipH="1">
              <a:off x="7271658" y="5529943"/>
              <a:ext cx="377740" cy="180258"/>
            </a:xfrm>
            <a:prstGeom prst="rightArrow">
              <a:avLst>
                <a:gd name="adj1" fmla="val 50000"/>
                <a:gd name="adj2" fmla="val 58911"/>
              </a:avLst>
            </a:prstGeom>
            <a:solidFill>
              <a:srgbClr val="3465A4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sz="1633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7487169" y="5635852"/>
              <a:ext cx="2495031" cy="2947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>
              <a:off x="7487169" y="5635854"/>
              <a:ext cx="2473260" cy="22066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 rot="3148806">
              <a:off x="9674607" y="5561402"/>
              <a:ext cx="366635" cy="304214"/>
            </a:xfrm>
            <a:prstGeom prst="arc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ZoneTexte 141"/>
                <p:cNvSpPr txBox="1"/>
                <p:nvPr/>
              </p:nvSpPr>
              <p:spPr>
                <a:xfrm>
                  <a:off x="8483900" y="4701718"/>
                  <a:ext cx="2007794" cy="74430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fr-FR" b="1" dirty="0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Average </a:t>
                  </a:r>
                  <a:r>
                    <a:rPr lang="fr-FR" b="1" dirty="0" err="1" smtClean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deflection</a:t>
                  </a:r>
                  <a:endParaRPr lang="fr-FR" b="1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𝑸𝑬𝑫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≈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prad</m:t>
                        </m:r>
                      </m:oMath>
                    </m:oMathPara>
                  </a14:m>
                  <a:endParaRPr lang="en-US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2" name="ZoneTexte 1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3900" y="4701718"/>
                  <a:ext cx="2007794" cy="74430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17" t="-3226" r="-2115" b="-3226"/>
                  </a:stretch>
                </a:blip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9987984" y="5583497"/>
                  <a:ext cx="3818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7984" y="5583497"/>
                  <a:ext cx="381835" cy="36933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82536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Connecteur droit 120"/>
          <p:cNvCxnSpPr/>
          <p:nvPr/>
        </p:nvCxnSpPr>
        <p:spPr>
          <a:xfrm>
            <a:off x="3709798" y="4525603"/>
            <a:ext cx="30004" cy="1750191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3656801" y="3082999"/>
            <a:ext cx="15240" cy="971550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9718157" y="3040910"/>
            <a:ext cx="24809" cy="1407046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>
            <a:stCxn id="3106" idx="2"/>
          </p:cNvCxnSpPr>
          <p:nvPr/>
        </p:nvCxnSpPr>
        <p:spPr>
          <a:xfrm>
            <a:off x="4716304" y="1429259"/>
            <a:ext cx="34695" cy="2974376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 flipV="1">
            <a:off x="3640513" y="3083440"/>
            <a:ext cx="6056378" cy="10386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4707313" y="4426439"/>
            <a:ext cx="5064006" cy="17969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Line 7"/>
          <p:cNvSpPr>
            <a:spLocks noChangeShapeType="1"/>
          </p:cNvSpPr>
          <p:nvPr/>
        </p:nvSpPr>
        <p:spPr bwMode="auto">
          <a:xfrm flipH="1" flipV="1">
            <a:off x="4508201" y="4253020"/>
            <a:ext cx="414669" cy="382771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Text Box 28"/>
          <p:cNvSpPr txBox="1">
            <a:spLocks noChangeArrowheads="1"/>
          </p:cNvSpPr>
          <p:nvPr/>
        </p:nvSpPr>
        <p:spPr bwMode="auto">
          <a:xfrm>
            <a:off x="9071493" y="1843007"/>
            <a:ext cx="73479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 dirty="0" err="1">
                <a:latin typeface="Times New Roman" panose="02020603050405020304" pitchFamily="18" charset="0"/>
              </a:rPr>
              <a:t>Pump</a:t>
            </a:r>
            <a:r>
              <a:rPr lang="fr-FR" sz="1600" b="1" i="1" dirty="0">
                <a:latin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 dirty="0" smtClean="0">
                <a:latin typeface="Times New Roman" panose="02020603050405020304" pitchFamily="18" charset="0"/>
              </a:rPr>
              <a:t>pulse </a:t>
            </a:r>
            <a:endParaRPr lang="fr-FR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105" name="Text Box 32"/>
          <p:cNvSpPr txBox="1">
            <a:spLocks noChangeArrowheads="1"/>
          </p:cNvSpPr>
          <p:nvPr/>
        </p:nvSpPr>
        <p:spPr bwMode="auto">
          <a:xfrm>
            <a:off x="2415188" y="4958853"/>
            <a:ext cx="132074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Probe Pulse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~ 1 </a:t>
            </a:r>
            <a:r>
              <a:rPr lang="fr-FR" sz="1600" b="1" dirty="0">
                <a:latin typeface="Times New Roman" panose="02020603050405020304" pitchFamily="18" charset="0"/>
              </a:rPr>
              <a:t>mJ</a:t>
            </a:r>
          </a:p>
        </p:txBody>
      </p:sp>
      <p:sp>
        <p:nvSpPr>
          <p:cNvPr id="3107" name="Text Box 34"/>
          <p:cNvSpPr txBox="1">
            <a:spLocks noChangeArrowheads="1"/>
          </p:cNvSpPr>
          <p:nvPr/>
        </p:nvSpPr>
        <p:spPr bwMode="auto">
          <a:xfrm>
            <a:off x="7360948" y="2401804"/>
            <a:ext cx="1158781" cy="52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Interaction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Area</a:t>
            </a:r>
          </a:p>
        </p:txBody>
      </p:sp>
      <p:sp>
        <p:nvSpPr>
          <p:cNvPr id="3108" name="Line 35"/>
          <p:cNvSpPr>
            <a:spLocks noChangeShapeType="1"/>
          </p:cNvSpPr>
          <p:nvPr/>
        </p:nvSpPr>
        <p:spPr bwMode="auto">
          <a:xfrm flipV="1">
            <a:off x="5188685" y="3083439"/>
            <a:ext cx="552893" cy="1"/>
          </a:xfrm>
          <a:prstGeom prst="line">
            <a:avLst/>
          </a:prstGeom>
          <a:noFill/>
          <a:ln w="936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Line 36"/>
          <p:cNvSpPr>
            <a:spLocks noChangeShapeType="1"/>
          </p:cNvSpPr>
          <p:nvPr/>
        </p:nvSpPr>
        <p:spPr bwMode="auto">
          <a:xfrm>
            <a:off x="4738380" y="3444949"/>
            <a:ext cx="5023" cy="532562"/>
          </a:xfrm>
          <a:prstGeom prst="line">
            <a:avLst/>
          </a:prstGeom>
          <a:noFill/>
          <a:ln w="9360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3110" name="Rectangle 37"/>
          <p:cNvSpPr>
            <a:spLocks noChangeArrowheads="1"/>
          </p:cNvSpPr>
          <p:nvPr/>
        </p:nvSpPr>
        <p:spPr bwMode="auto">
          <a:xfrm>
            <a:off x="3013252" y="6164454"/>
            <a:ext cx="2502466" cy="124911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111" name="Rectangle 38"/>
          <p:cNvSpPr>
            <a:spLocks noChangeArrowheads="1"/>
          </p:cNvSpPr>
          <p:nvPr/>
        </p:nvSpPr>
        <p:spPr bwMode="auto">
          <a:xfrm rot="8220000" flipV="1">
            <a:off x="3507248" y="6186507"/>
            <a:ext cx="546625" cy="89425"/>
          </a:xfrm>
          <a:prstGeom prst="rect">
            <a:avLst/>
          </a:prstGeom>
          <a:solidFill>
            <a:srgbClr val="000000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115" name="Line 42"/>
          <p:cNvSpPr>
            <a:spLocks noChangeShapeType="1"/>
          </p:cNvSpPr>
          <p:nvPr/>
        </p:nvSpPr>
        <p:spPr bwMode="auto">
          <a:xfrm>
            <a:off x="3963868" y="6225820"/>
            <a:ext cx="617718" cy="142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7" name="Text Box 44"/>
          <p:cNvSpPr txBox="1">
            <a:spLocks noChangeArrowheads="1"/>
          </p:cNvSpPr>
          <p:nvPr/>
        </p:nvSpPr>
        <p:spPr bwMode="auto">
          <a:xfrm>
            <a:off x="4662604" y="5911945"/>
            <a:ext cx="1519806" cy="59900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>
                <a:latin typeface="Times New Roman" panose="02020603050405020304" pitchFamily="18" charset="0"/>
              </a:rPr>
              <a:t>Amplification</a:t>
            </a: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>
                <a:latin typeface="Times New Roman" panose="02020603050405020304" pitchFamily="18" charset="0"/>
              </a:rPr>
              <a:t>2.5 J, 30 fs</a:t>
            </a:r>
          </a:p>
        </p:txBody>
      </p:sp>
      <p:sp>
        <p:nvSpPr>
          <p:cNvPr id="3118" name="Text Box 45"/>
          <p:cNvSpPr txBox="1">
            <a:spLocks noChangeArrowheads="1"/>
          </p:cNvSpPr>
          <p:nvPr/>
        </p:nvSpPr>
        <p:spPr bwMode="auto">
          <a:xfrm>
            <a:off x="1839431" y="5907536"/>
            <a:ext cx="1325486" cy="59900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>
                <a:latin typeface="Times New Roman" panose="02020603050405020304" pitchFamily="18" charset="0"/>
              </a:rPr>
              <a:t>Low energy</a:t>
            </a: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>
                <a:latin typeface="Times New Roman" panose="02020603050405020304" pitchFamily="18" charset="0"/>
              </a:rPr>
              <a:t>30 fs</a:t>
            </a:r>
          </a:p>
        </p:txBody>
      </p:sp>
      <p:sp>
        <p:nvSpPr>
          <p:cNvPr id="3119" name="Text Box 46"/>
          <p:cNvSpPr txBox="1">
            <a:spLocks noChangeArrowheads="1"/>
          </p:cNvSpPr>
          <p:nvPr/>
        </p:nvSpPr>
        <p:spPr bwMode="auto">
          <a:xfrm>
            <a:off x="4924155" y="2374132"/>
            <a:ext cx="1071040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err="1">
                <a:latin typeface="Times New Roman" panose="02020603050405020304" pitchFamily="18" charset="0"/>
              </a:rPr>
              <a:t>Dark</a:t>
            </a:r>
            <a:r>
              <a:rPr lang="fr-FR" sz="1600" b="1" dirty="0">
                <a:latin typeface="Times New Roman" panose="02020603050405020304" pitchFamily="18" charset="0"/>
              </a:rPr>
              <a:t> Port</a:t>
            </a:r>
          </a:p>
        </p:txBody>
      </p:sp>
      <p:sp>
        <p:nvSpPr>
          <p:cNvPr id="3120" name="Line 47"/>
          <p:cNvSpPr>
            <a:spLocks noChangeShapeType="1"/>
          </p:cNvSpPr>
          <p:nvPr/>
        </p:nvSpPr>
        <p:spPr bwMode="auto">
          <a:xfrm flipH="1" flipV="1">
            <a:off x="4723307" y="2425041"/>
            <a:ext cx="4022" cy="35118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1" name="Text Box 50"/>
          <p:cNvSpPr txBox="1">
            <a:spLocks noChangeArrowheads="1"/>
          </p:cNvSpPr>
          <p:nvPr/>
        </p:nvSpPr>
        <p:spPr bwMode="auto">
          <a:xfrm>
            <a:off x="3819781" y="5738200"/>
            <a:ext cx="600437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BS-1</a:t>
            </a:r>
          </a:p>
        </p:txBody>
      </p:sp>
      <p:sp>
        <p:nvSpPr>
          <p:cNvPr id="3123" name="Text Box 52"/>
          <p:cNvSpPr txBox="1">
            <a:spLocks noChangeArrowheads="1"/>
          </p:cNvSpPr>
          <p:nvPr/>
        </p:nvSpPr>
        <p:spPr bwMode="auto">
          <a:xfrm>
            <a:off x="9840261" y="4306071"/>
            <a:ext cx="476006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M2</a:t>
            </a:r>
          </a:p>
        </p:txBody>
      </p:sp>
      <p:sp>
        <p:nvSpPr>
          <p:cNvPr id="3124" name="Text Box 53"/>
          <p:cNvSpPr txBox="1">
            <a:spLocks noChangeArrowheads="1"/>
          </p:cNvSpPr>
          <p:nvPr/>
        </p:nvSpPr>
        <p:spPr bwMode="auto">
          <a:xfrm>
            <a:off x="9651090" y="2708988"/>
            <a:ext cx="476006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M3</a:t>
            </a:r>
          </a:p>
        </p:txBody>
      </p:sp>
      <p:sp>
        <p:nvSpPr>
          <p:cNvPr id="3125" name="Text Box 54"/>
          <p:cNvSpPr txBox="1">
            <a:spLocks noChangeArrowheads="1"/>
          </p:cNvSpPr>
          <p:nvPr/>
        </p:nvSpPr>
        <p:spPr bwMode="auto">
          <a:xfrm>
            <a:off x="10466156" y="1805889"/>
            <a:ext cx="61456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AOP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sp>
        <p:nvSpPr>
          <p:cNvPr id="3126" name="Text Box 55"/>
          <p:cNvSpPr txBox="1">
            <a:spLocks noChangeArrowheads="1"/>
          </p:cNvSpPr>
          <p:nvPr/>
        </p:nvSpPr>
        <p:spPr bwMode="auto">
          <a:xfrm>
            <a:off x="4348060" y="4411396"/>
            <a:ext cx="476006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M1</a:t>
            </a:r>
          </a:p>
        </p:txBody>
      </p:sp>
      <p:sp>
        <p:nvSpPr>
          <p:cNvPr id="3130" name="Text Box 50"/>
          <p:cNvSpPr txBox="1">
            <a:spLocks noChangeArrowheads="1"/>
          </p:cNvSpPr>
          <p:nvPr/>
        </p:nvSpPr>
        <p:spPr bwMode="auto">
          <a:xfrm>
            <a:off x="3888782" y="2384504"/>
            <a:ext cx="600339" cy="30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BS-2</a:t>
            </a:r>
          </a:p>
        </p:txBody>
      </p:sp>
      <p:sp>
        <p:nvSpPr>
          <p:cNvPr id="3131" name="Text Box 32"/>
          <p:cNvSpPr txBox="1">
            <a:spLocks noChangeArrowheads="1"/>
          </p:cNvSpPr>
          <p:nvPr/>
        </p:nvSpPr>
        <p:spPr bwMode="auto">
          <a:xfrm rot="16200000">
            <a:off x="4489268" y="3551936"/>
            <a:ext cx="865141" cy="3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Probe-1</a:t>
            </a:r>
            <a:endParaRPr lang="fr-FR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132" name="Text Box 32"/>
          <p:cNvSpPr txBox="1">
            <a:spLocks noChangeArrowheads="1"/>
          </p:cNvSpPr>
          <p:nvPr/>
        </p:nvSpPr>
        <p:spPr bwMode="auto">
          <a:xfrm>
            <a:off x="5084023" y="3097181"/>
            <a:ext cx="88025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Probe-2</a:t>
            </a:r>
            <a:endParaRPr lang="fr-FR" sz="1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Refraction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Sagnac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 flipH="1">
            <a:off x="3466552" y="2873405"/>
            <a:ext cx="1136310" cy="991518"/>
            <a:chOff x="6323682" y="495761"/>
            <a:chExt cx="1602627" cy="1388123"/>
          </a:xfrm>
        </p:grpSpPr>
        <p:sp>
          <p:nvSpPr>
            <p:cNvPr id="65" name="Arc 64"/>
            <p:cNvSpPr/>
            <p:nvPr/>
          </p:nvSpPr>
          <p:spPr>
            <a:xfrm>
              <a:off x="6323682" y="495761"/>
              <a:ext cx="1520328" cy="1388123"/>
            </a:xfrm>
            <a:prstGeom prst="arc">
              <a:avLst>
                <a:gd name="adj1" fmla="val 17278959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e 65"/>
            <p:cNvGrpSpPr/>
            <p:nvPr/>
          </p:nvGrpSpPr>
          <p:grpSpPr>
            <a:xfrm>
              <a:off x="7300256" y="526847"/>
              <a:ext cx="626053" cy="662413"/>
              <a:chOff x="7300256" y="526847"/>
              <a:chExt cx="626053" cy="662413"/>
            </a:xfrm>
          </p:grpSpPr>
          <p:cxnSp>
            <p:nvCxnSpPr>
              <p:cNvPr id="67" name="Connecteur droit 66"/>
              <p:cNvCxnSpPr/>
              <p:nvPr/>
            </p:nvCxnSpPr>
            <p:spPr>
              <a:xfrm>
                <a:off x="7300256" y="526847"/>
                <a:ext cx="616999" cy="730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 flipV="1">
                <a:off x="7837428" y="1176950"/>
                <a:ext cx="88881" cy="2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 flipH="1" flipV="1">
                <a:off x="7912729" y="529628"/>
                <a:ext cx="144" cy="65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7" name="Connecteur droit 76"/>
          <p:cNvCxnSpPr/>
          <p:nvPr/>
        </p:nvCxnSpPr>
        <p:spPr>
          <a:xfrm flipV="1">
            <a:off x="6178150" y="6229713"/>
            <a:ext cx="4437146" cy="7808"/>
          </a:xfrm>
          <a:prstGeom prst="line">
            <a:avLst/>
          </a:prstGeom>
          <a:ln w="1016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 flipH="1" flipV="1">
            <a:off x="10570275" y="2359715"/>
            <a:ext cx="31019" cy="3883025"/>
          </a:xfrm>
          <a:prstGeom prst="line">
            <a:avLst/>
          </a:prstGeom>
          <a:ln w="1016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e 82"/>
          <p:cNvGrpSpPr/>
          <p:nvPr/>
        </p:nvGrpSpPr>
        <p:grpSpPr>
          <a:xfrm rot="21197479" flipH="1">
            <a:off x="10360409" y="2136391"/>
            <a:ext cx="1136310" cy="991518"/>
            <a:chOff x="6323682" y="495761"/>
            <a:chExt cx="1602627" cy="1388123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84" name="Arc 83"/>
            <p:cNvSpPr/>
            <p:nvPr/>
          </p:nvSpPr>
          <p:spPr>
            <a:xfrm>
              <a:off x="6323682" y="495761"/>
              <a:ext cx="1520328" cy="1388123"/>
            </a:xfrm>
            <a:prstGeom prst="arc">
              <a:avLst>
                <a:gd name="adj1" fmla="val 17278959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e 84"/>
            <p:cNvGrpSpPr/>
            <p:nvPr/>
          </p:nvGrpSpPr>
          <p:grpSpPr>
            <a:xfrm>
              <a:off x="7300256" y="526847"/>
              <a:ext cx="626053" cy="662413"/>
              <a:chOff x="7300256" y="526847"/>
              <a:chExt cx="626053" cy="662413"/>
            </a:xfrm>
          </p:grpSpPr>
          <p:cxnSp>
            <p:nvCxnSpPr>
              <p:cNvPr id="86" name="Connecteur droit 85"/>
              <p:cNvCxnSpPr/>
              <p:nvPr/>
            </p:nvCxnSpPr>
            <p:spPr>
              <a:xfrm>
                <a:off x="7300256" y="526847"/>
                <a:ext cx="616999" cy="730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flipV="1">
                <a:off x="7837428" y="1176950"/>
                <a:ext cx="88881" cy="2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flipH="1" flipV="1">
                <a:off x="7912729" y="529628"/>
                <a:ext cx="144" cy="65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4" name="Line 7"/>
          <p:cNvSpPr>
            <a:spLocks noChangeShapeType="1"/>
          </p:cNvSpPr>
          <p:nvPr/>
        </p:nvSpPr>
        <p:spPr bwMode="auto">
          <a:xfrm flipH="1">
            <a:off x="9597652" y="4235301"/>
            <a:ext cx="368597" cy="439479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Line 7"/>
          <p:cNvSpPr>
            <a:spLocks noChangeShapeType="1"/>
          </p:cNvSpPr>
          <p:nvPr/>
        </p:nvSpPr>
        <p:spPr bwMode="auto">
          <a:xfrm flipH="1" flipV="1">
            <a:off x="9605892" y="2904621"/>
            <a:ext cx="296884" cy="285009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7"/>
          <p:cNvSpPr>
            <a:spLocks noChangeShapeType="1"/>
          </p:cNvSpPr>
          <p:nvPr/>
        </p:nvSpPr>
        <p:spPr bwMode="auto">
          <a:xfrm flipH="1">
            <a:off x="10476314" y="5985151"/>
            <a:ext cx="368597" cy="439479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9" name="Connecteur droit 108"/>
          <p:cNvCxnSpPr/>
          <p:nvPr/>
        </p:nvCxnSpPr>
        <p:spPr>
          <a:xfrm flipV="1">
            <a:off x="2891363" y="4062169"/>
            <a:ext cx="776868" cy="2174"/>
          </a:xfrm>
          <a:prstGeom prst="line">
            <a:avLst/>
          </a:prstGeom>
          <a:ln w="1016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 flipV="1">
            <a:off x="2882775" y="4523069"/>
            <a:ext cx="851611" cy="1630"/>
          </a:xfrm>
          <a:prstGeom prst="line">
            <a:avLst/>
          </a:prstGeom>
          <a:ln w="1016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 flipV="1">
            <a:off x="2905636" y="4065979"/>
            <a:ext cx="8215" cy="474014"/>
          </a:xfrm>
          <a:prstGeom prst="line">
            <a:avLst/>
          </a:prstGeom>
          <a:ln w="1016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e 111"/>
          <p:cNvGrpSpPr/>
          <p:nvPr/>
        </p:nvGrpSpPr>
        <p:grpSpPr>
          <a:xfrm rot="2728867">
            <a:off x="2747630" y="3942798"/>
            <a:ext cx="664097" cy="690112"/>
            <a:chOff x="6681383" y="777838"/>
            <a:chExt cx="809988" cy="809988"/>
          </a:xfrm>
        </p:grpSpPr>
        <p:cxnSp>
          <p:nvCxnSpPr>
            <p:cNvPr id="117" name="Connecteur droit 116"/>
            <p:cNvCxnSpPr/>
            <p:nvPr/>
          </p:nvCxnSpPr>
          <p:spPr>
            <a:xfrm flipH="1">
              <a:off x="6707133" y="777838"/>
              <a:ext cx="2425" cy="809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/>
            <p:nvPr/>
          </p:nvCxnSpPr>
          <p:spPr>
            <a:xfrm rot="5400000" flipH="1">
              <a:off x="7085164" y="1149932"/>
              <a:ext cx="2425" cy="809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Connecteur droit 112"/>
          <p:cNvCxnSpPr/>
          <p:nvPr/>
        </p:nvCxnSpPr>
        <p:spPr>
          <a:xfrm rot="16200000" flipH="1">
            <a:off x="3561198" y="4333110"/>
            <a:ext cx="394314" cy="382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 rot="16200000" flipH="1" flipV="1">
            <a:off x="3506968" y="3872795"/>
            <a:ext cx="378479" cy="3735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ZoneTexte 119"/>
          <p:cNvSpPr txBox="1"/>
          <p:nvPr/>
        </p:nvSpPr>
        <p:spPr>
          <a:xfrm>
            <a:off x="2920461" y="3468565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latin typeface="Symbol" panose="05050102010706020507" pitchFamily="18" charset="2"/>
              </a:rPr>
              <a:t>l</a:t>
            </a:r>
            <a:r>
              <a:rPr lang="fr-FR" sz="1400" dirty="0" smtClean="0"/>
              <a:t>/2</a:t>
            </a:r>
          </a:p>
        </p:txBody>
      </p:sp>
      <p:cxnSp>
        <p:nvCxnSpPr>
          <p:cNvPr id="119" name="Connecteur droit 118"/>
          <p:cNvCxnSpPr/>
          <p:nvPr/>
        </p:nvCxnSpPr>
        <p:spPr>
          <a:xfrm flipV="1">
            <a:off x="3343718" y="3629017"/>
            <a:ext cx="627334" cy="3585"/>
          </a:xfrm>
          <a:prstGeom prst="line">
            <a:avLst/>
          </a:prstGeom>
          <a:ln w="76200">
            <a:solidFill>
              <a:schemeClr val="tx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4" name="Line 41"/>
          <p:cNvSpPr>
            <a:spLocks noChangeShapeType="1"/>
          </p:cNvSpPr>
          <p:nvPr/>
        </p:nvSpPr>
        <p:spPr bwMode="auto">
          <a:xfrm flipH="1" flipV="1">
            <a:off x="3718473" y="5057709"/>
            <a:ext cx="14125" cy="62465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Text Box 32"/>
          <p:cNvSpPr txBox="1">
            <a:spLocks noChangeArrowheads="1"/>
          </p:cNvSpPr>
          <p:nvPr/>
        </p:nvSpPr>
        <p:spPr bwMode="auto">
          <a:xfrm>
            <a:off x="1103161" y="3994972"/>
            <a:ext cx="162692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Delay Stage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Timing </a:t>
            </a:r>
            <a:r>
              <a:rPr lang="fr-FR" sz="1600" b="1" dirty="0" err="1" smtClean="0">
                <a:latin typeface="Times New Roman" panose="02020603050405020304" pitchFamily="18" charset="0"/>
              </a:rPr>
              <a:t>coinc</a:t>
            </a:r>
            <a:r>
              <a:rPr lang="fr-FR" sz="1600" b="1" dirty="0" smtClean="0">
                <a:latin typeface="Times New Roman" panose="02020603050405020304" pitchFamily="18" charset="0"/>
              </a:rPr>
              <a:t>.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sp>
        <p:nvSpPr>
          <p:cNvPr id="143" name="Rectangle 43"/>
          <p:cNvSpPr>
            <a:spLocks noChangeArrowheads="1"/>
          </p:cNvSpPr>
          <p:nvPr/>
        </p:nvSpPr>
        <p:spPr bwMode="auto">
          <a:xfrm rot="18900000">
            <a:off x="4647764" y="2580737"/>
            <a:ext cx="177631" cy="850617"/>
          </a:xfrm>
          <a:prstGeom prst="rect">
            <a:avLst/>
          </a:prstGeom>
          <a:solidFill>
            <a:srgbClr val="729FC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147" name="Line 42"/>
          <p:cNvSpPr>
            <a:spLocks noChangeShapeType="1"/>
          </p:cNvSpPr>
          <p:nvPr/>
        </p:nvSpPr>
        <p:spPr bwMode="auto">
          <a:xfrm flipH="1">
            <a:off x="9186528" y="2396502"/>
            <a:ext cx="575511" cy="187209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6" name="Text Box 33"/>
          <p:cNvSpPr txBox="1">
            <a:spLocks noChangeArrowheads="1"/>
          </p:cNvSpPr>
          <p:nvPr/>
        </p:nvSpPr>
        <p:spPr bwMode="auto">
          <a:xfrm>
            <a:off x="4404210" y="1088524"/>
            <a:ext cx="624187" cy="340735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CCD</a:t>
            </a:r>
          </a:p>
        </p:txBody>
      </p:sp>
      <p:sp>
        <p:nvSpPr>
          <p:cNvPr id="164" name="Text Box 46"/>
          <p:cNvSpPr txBox="1">
            <a:spLocks noChangeArrowheads="1"/>
          </p:cNvSpPr>
          <p:nvPr/>
        </p:nvSpPr>
        <p:spPr bwMode="auto">
          <a:xfrm>
            <a:off x="4324308" y="784818"/>
            <a:ext cx="72998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Signal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grpSp>
        <p:nvGrpSpPr>
          <p:cNvPr id="52" name="Groupe 51"/>
          <p:cNvGrpSpPr/>
          <p:nvPr/>
        </p:nvGrpSpPr>
        <p:grpSpPr>
          <a:xfrm rot="20172757">
            <a:off x="5809576" y="2436182"/>
            <a:ext cx="4750088" cy="787891"/>
            <a:chOff x="5113301" y="3704316"/>
            <a:chExt cx="4750088" cy="787891"/>
          </a:xfrm>
        </p:grpSpPr>
        <p:sp>
          <p:nvSpPr>
            <p:cNvPr id="11" name="Triangle isocèle 10"/>
            <p:cNvSpPr/>
            <p:nvPr/>
          </p:nvSpPr>
          <p:spPr>
            <a:xfrm rot="16800000">
              <a:off x="8161611" y="2790429"/>
              <a:ext cx="157258" cy="3246298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riangle isocèle 90"/>
            <p:cNvSpPr/>
            <p:nvPr/>
          </p:nvSpPr>
          <p:spPr>
            <a:xfrm rot="-4800000" flipV="1">
              <a:off x="6094766" y="3017689"/>
              <a:ext cx="143682" cy="2054529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Corde 164"/>
            <p:cNvSpPr/>
            <p:nvPr/>
          </p:nvSpPr>
          <p:spPr>
            <a:xfrm rot="1438722">
              <a:off x="5113301" y="3704316"/>
              <a:ext cx="424737" cy="369957"/>
            </a:xfrm>
            <a:prstGeom prst="chord">
              <a:avLst>
                <a:gd name="adj1" fmla="val 3523152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Line 42"/>
          <p:cNvSpPr>
            <a:spLocks noChangeShapeType="1"/>
          </p:cNvSpPr>
          <p:nvPr/>
        </p:nvSpPr>
        <p:spPr bwMode="auto">
          <a:xfrm>
            <a:off x="6625551" y="6229364"/>
            <a:ext cx="617718" cy="142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Connecteur droit 2"/>
          <p:cNvCxnSpPr/>
          <p:nvPr/>
        </p:nvCxnSpPr>
        <p:spPr>
          <a:xfrm flipH="1">
            <a:off x="4988967" y="3050438"/>
            <a:ext cx="4740249" cy="87783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 flipH="1" flipV="1">
            <a:off x="4879238" y="3057755"/>
            <a:ext cx="4871924" cy="36575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Line 36"/>
          <p:cNvSpPr>
            <a:spLocks noChangeShapeType="1"/>
          </p:cNvSpPr>
          <p:nvPr/>
        </p:nvSpPr>
        <p:spPr bwMode="auto">
          <a:xfrm flipH="1">
            <a:off x="8675828" y="3187698"/>
            <a:ext cx="523606" cy="1729"/>
          </a:xfrm>
          <a:prstGeom prst="line">
            <a:avLst/>
          </a:prstGeom>
          <a:noFill/>
          <a:ln w="19050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90" name="Connecteur droit 89"/>
          <p:cNvCxnSpPr/>
          <p:nvPr/>
        </p:nvCxnSpPr>
        <p:spPr>
          <a:xfrm flipH="1" flipV="1">
            <a:off x="4725620" y="4425696"/>
            <a:ext cx="5010911" cy="5852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flipH="1">
            <a:off x="4775607" y="4403750"/>
            <a:ext cx="4997500" cy="6461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Imag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4" y="729466"/>
            <a:ext cx="1646449" cy="20677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097294" y="904484"/>
            <a:ext cx="282288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Extinction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pointing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fluctuations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93" y="833060"/>
            <a:ext cx="806505" cy="80650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64639" y="2239765"/>
            <a:ext cx="1526499" cy="52322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Georges Sagnac </a:t>
            </a:r>
          </a:p>
          <a:p>
            <a:pPr algn="ctr"/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(1869 – 1928)</a:t>
            </a:r>
            <a:endParaRPr lang="en-US" sz="1400" i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38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à coins arrondis 63"/>
          <p:cNvSpPr/>
          <p:nvPr/>
        </p:nvSpPr>
        <p:spPr>
          <a:xfrm>
            <a:off x="3107534" y="5308687"/>
            <a:ext cx="5464366" cy="570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/>
              <p:cNvSpPr txBox="1"/>
              <p:nvPr/>
            </p:nvSpPr>
            <p:spPr>
              <a:xfrm>
                <a:off x="1121322" y="728199"/>
                <a:ext cx="105067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Refraction of the probe pulse  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  </a:t>
                </a:r>
                <a:r>
                  <a:rPr lang="fr-F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Transversal shift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𝜟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𝒙</m:t>
                    </m:r>
                  </m:oMath>
                </a14:m>
                <a:r>
                  <a:rPr lang="fr-F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of the </a:t>
                </a:r>
                <a:r>
                  <a:rPr lang="fr-FR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interference</a:t>
                </a:r>
                <a:r>
                  <a:rPr lang="fr-F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fr-FR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intensity</a:t>
                </a:r>
                <a:r>
                  <a:rPr lang="fr-F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profile</a:t>
                </a:r>
                <a:endParaRPr lang="fr-F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ZoneTexte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322" y="728199"/>
                <a:ext cx="1050672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406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Refraction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Sagnac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375931" y="1182435"/>
            <a:ext cx="9046286" cy="2790266"/>
            <a:chOff x="1651092" y="1236509"/>
            <a:chExt cx="9362851" cy="2996967"/>
          </a:xfrm>
        </p:grpSpPr>
        <p:grpSp>
          <p:nvGrpSpPr>
            <p:cNvPr id="6" name="Groupe 5"/>
            <p:cNvGrpSpPr/>
            <p:nvPr/>
          </p:nvGrpSpPr>
          <p:grpSpPr>
            <a:xfrm>
              <a:off x="1651092" y="1236509"/>
              <a:ext cx="6817244" cy="2720943"/>
              <a:chOff x="2135837" y="1611082"/>
              <a:chExt cx="6817244" cy="2720943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2339719" y="1925595"/>
                <a:ext cx="5219119" cy="173565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Connecteur droit 98"/>
              <p:cNvCxnSpPr/>
              <p:nvPr/>
            </p:nvCxnSpPr>
            <p:spPr>
              <a:xfrm flipH="1">
                <a:off x="2267501" y="1893222"/>
                <a:ext cx="5256101" cy="81046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>
              <a:xfrm flipH="1">
                <a:off x="7501633" y="1897082"/>
                <a:ext cx="10985" cy="1686522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>
                <a:off x="7600494" y="1954971"/>
                <a:ext cx="16477" cy="1721256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>
              <a:xfrm flipH="1" flipV="1">
                <a:off x="2421284" y="1870067"/>
                <a:ext cx="5173718" cy="8876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 flipH="1">
                <a:off x="2251024" y="1974268"/>
                <a:ext cx="10985" cy="1640210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>
                <a:off x="2410300" y="1873926"/>
                <a:ext cx="27461" cy="1867910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 flipV="1">
                <a:off x="2251024" y="3599040"/>
                <a:ext cx="5206671" cy="15438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>
              <a:xfrm>
                <a:off x="2443255" y="3734117"/>
                <a:ext cx="5234131" cy="15438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/>
              <p:cNvCxnSpPr/>
              <p:nvPr/>
            </p:nvCxnSpPr>
            <p:spPr>
              <a:xfrm flipH="1" flipV="1">
                <a:off x="7578457" y="3903212"/>
                <a:ext cx="10970" cy="3059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avec flèche 107"/>
              <p:cNvCxnSpPr/>
              <p:nvPr/>
            </p:nvCxnSpPr>
            <p:spPr>
              <a:xfrm flipV="1">
                <a:off x="7833251" y="3649558"/>
                <a:ext cx="503904" cy="458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 flipH="1" flipV="1">
                <a:off x="7571999" y="3669760"/>
                <a:ext cx="23409" cy="64439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 flipH="1" flipV="1">
                <a:off x="5504638" y="1924192"/>
                <a:ext cx="2150778" cy="77091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 flipH="1">
                <a:off x="5575029" y="1912519"/>
                <a:ext cx="1976034" cy="12972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/>
              <p:cNvCxnSpPr/>
              <p:nvPr/>
            </p:nvCxnSpPr>
            <p:spPr>
              <a:xfrm flipH="1">
                <a:off x="7547229" y="3600206"/>
                <a:ext cx="1365449" cy="14799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 flipH="1" flipV="1">
                <a:off x="7670043" y="3719212"/>
                <a:ext cx="1237611" cy="31506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ZoneTexte 113"/>
              <p:cNvSpPr txBox="1"/>
              <p:nvPr/>
            </p:nvSpPr>
            <p:spPr>
              <a:xfrm>
                <a:off x="6963266" y="1962280"/>
                <a:ext cx="253235" cy="303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</a:t>
                </a:r>
                <a:endParaRPr lang="en-US" dirty="0">
                  <a:solidFill>
                    <a:srgbClr val="C0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5" name="Connecteur droit 114"/>
              <p:cNvCxnSpPr/>
              <p:nvPr/>
            </p:nvCxnSpPr>
            <p:spPr>
              <a:xfrm rot="2700000" flipH="1">
                <a:off x="2026934" y="3681018"/>
                <a:ext cx="590935" cy="235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/>
              <p:cNvCxnSpPr/>
              <p:nvPr/>
            </p:nvCxnSpPr>
            <p:spPr>
              <a:xfrm rot="8100000" flipH="1">
                <a:off x="2135837" y="1896872"/>
                <a:ext cx="415239" cy="3349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/>
              <p:cNvCxnSpPr/>
              <p:nvPr/>
            </p:nvCxnSpPr>
            <p:spPr>
              <a:xfrm rot="2700000" flipH="1">
                <a:off x="7293105" y="1928244"/>
                <a:ext cx="590935" cy="235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/>
              <p:cNvCxnSpPr/>
              <p:nvPr/>
            </p:nvCxnSpPr>
            <p:spPr>
              <a:xfrm flipV="1">
                <a:off x="7459796" y="1862347"/>
                <a:ext cx="19867" cy="246967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/>
              <p:cNvCxnSpPr/>
              <p:nvPr/>
            </p:nvCxnSpPr>
            <p:spPr>
              <a:xfrm flipH="1" flipV="1">
                <a:off x="7670063" y="3748269"/>
                <a:ext cx="35529" cy="58375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/>
              <p:cNvCxnSpPr/>
              <p:nvPr/>
            </p:nvCxnSpPr>
            <p:spPr>
              <a:xfrm flipH="1">
                <a:off x="7540079" y="1915735"/>
                <a:ext cx="4577" cy="1694884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/>
              <p:cNvCxnSpPr/>
              <p:nvPr/>
            </p:nvCxnSpPr>
            <p:spPr>
              <a:xfrm>
                <a:off x="7648093" y="1994067"/>
                <a:ext cx="34784" cy="1720753"/>
              </a:xfrm>
              <a:prstGeom prst="line">
                <a:avLst/>
              </a:prstGeom>
              <a:ln w="2222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/>
              <p:cNvCxnSpPr/>
              <p:nvPr/>
            </p:nvCxnSpPr>
            <p:spPr>
              <a:xfrm flipH="1">
                <a:off x="7507126" y="3552092"/>
                <a:ext cx="1415810" cy="4039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/>
              <p:cNvCxnSpPr/>
              <p:nvPr/>
            </p:nvCxnSpPr>
            <p:spPr>
              <a:xfrm flipH="1" flipV="1">
                <a:off x="7616056" y="3683303"/>
                <a:ext cx="1337025" cy="1449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/>
              <p:cNvCxnSpPr/>
              <p:nvPr/>
            </p:nvCxnSpPr>
            <p:spPr>
              <a:xfrm flipV="1">
                <a:off x="2360869" y="1858488"/>
                <a:ext cx="5118794" cy="38593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/>
              <p:cNvCxnSpPr/>
              <p:nvPr/>
            </p:nvCxnSpPr>
            <p:spPr>
              <a:xfrm flipH="1">
                <a:off x="2360869" y="1896437"/>
                <a:ext cx="10071" cy="179522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/>
              <p:cNvCxnSpPr/>
              <p:nvPr/>
            </p:nvCxnSpPr>
            <p:spPr>
              <a:xfrm flipH="1">
                <a:off x="2360869" y="3614478"/>
                <a:ext cx="5096826" cy="8104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126"/>
              <p:cNvCxnSpPr/>
              <p:nvPr/>
            </p:nvCxnSpPr>
            <p:spPr>
              <a:xfrm>
                <a:off x="2283978" y="1958830"/>
                <a:ext cx="16477" cy="169424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>
                <a:off x="2294962" y="1951112"/>
                <a:ext cx="5338484" cy="2315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/>
              <p:cNvCxnSpPr/>
              <p:nvPr/>
            </p:nvCxnSpPr>
            <p:spPr>
              <a:xfrm flipH="1" flipV="1">
                <a:off x="2294048" y="3648568"/>
                <a:ext cx="5284476" cy="4309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/>
              <p:cNvCxnSpPr/>
              <p:nvPr/>
            </p:nvCxnSpPr>
            <p:spPr>
              <a:xfrm>
                <a:off x="7301254" y="3487323"/>
                <a:ext cx="516012" cy="355292"/>
              </a:xfrm>
              <a:prstGeom prst="line">
                <a:avLst/>
              </a:prstGeom>
              <a:ln w="635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ZoneTexte 130"/>
              <p:cNvSpPr txBox="1"/>
              <p:nvPr/>
            </p:nvSpPr>
            <p:spPr>
              <a:xfrm>
                <a:off x="6032601" y="1611082"/>
                <a:ext cx="54" cy="227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>
              <a:off x="6876098" y="2255892"/>
              <a:ext cx="4137845" cy="1977584"/>
              <a:chOff x="7360843" y="2630465"/>
              <a:chExt cx="4137845" cy="1977584"/>
            </a:xfrm>
          </p:grpSpPr>
          <p:cxnSp>
            <p:nvCxnSpPr>
              <p:cNvPr id="85" name="Connecteur droit 84"/>
              <p:cNvCxnSpPr/>
              <p:nvPr/>
            </p:nvCxnSpPr>
            <p:spPr>
              <a:xfrm flipH="1">
                <a:off x="7360843" y="3623567"/>
                <a:ext cx="3673718" cy="1800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ZoneTexte 85"/>
              <p:cNvSpPr txBox="1"/>
              <p:nvPr/>
            </p:nvSpPr>
            <p:spPr>
              <a:xfrm>
                <a:off x="8839117" y="2692518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orme libre 87"/>
              <p:cNvSpPr/>
              <p:nvPr/>
            </p:nvSpPr>
            <p:spPr>
              <a:xfrm rot="5400000">
                <a:off x="9112894" y="3316537"/>
                <a:ext cx="907517" cy="595794"/>
              </a:xfrm>
              <a:custGeom>
                <a:avLst/>
                <a:gdLst>
                  <a:gd name="connsiteX0" fmla="*/ 0 w 1536192"/>
                  <a:gd name="connsiteY0" fmla="*/ 673372 h 686746"/>
                  <a:gd name="connsiteX1" fmla="*/ 365760 w 1536192"/>
                  <a:gd name="connsiteY1" fmla="*/ 563644 h 686746"/>
                  <a:gd name="connsiteX2" fmla="*/ 607161 w 1536192"/>
                  <a:gd name="connsiteY2" fmla="*/ 132047 h 686746"/>
                  <a:gd name="connsiteX3" fmla="*/ 775411 w 1536192"/>
                  <a:gd name="connsiteY3" fmla="*/ 374 h 686746"/>
                  <a:gd name="connsiteX4" fmla="*/ 950976 w 1536192"/>
                  <a:gd name="connsiteY4" fmla="*/ 161308 h 686746"/>
                  <a:gd name="connsiteX5" fmla="*/ 1133856 w 1536192"/>
                  <a:gd name="connsiteY5" fmla="*/ 534383 h 686746"/>
                  <a:gd name="connsiteX6" fmla="*/ 1389888 w 1536192"/>
                  <a:gd name="connsiteY6" fmla="*/ 673372 h 686746"/>
                  <a:gd name="connsiteX7" fmla="*/ 1536192 w 1536192"/>
                  <a:gd name="connsiteY7" fmla="*/ 673372 h 68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192" h="686746">
                    <a:moveTo>
                      <a:pt x="0" y="673372"/>
                    </a:moveTo>
                    <a:cubicBezTo>
                      <a:pt x="132283" y="663618"/>
                      <a:pt x="264567" y="653865"/>
                      <a:pt x="365760" y="563644"/>
                    </a:cubicBezTo>
                    <a:cubicBezTo>
                      <a:pt x="466953" y="473423"/>
                      <a:pt x="538886" y="225925"/>
                      <a:pt x="607161" y="132047"/>
                    </a:cubicBezTo>
                    <a:cubicBezTo>
                      <a:pt x="675436" y="38169"/>
                      <a:pt x="718109" y="-4503"/>
                      <a:pt x="775411" y="374"/>
                    </a:cubicBezTo>
                    <a:cubicBezTo>
                      <a:pt x="832713" y="5251"/>
                      <a:pt x="891235" y="72306"/>
                      <a:pt x="950976" y="161308"/>
                    </a:cubicBezTo>
                    <a:cubicBezTo>
                      <a:pt x="1010717" y="250309"/>
                      <a:pt x="1060704" y="449039"/>
                      <a:pt x="1133856" y="534383"/>
                    </a:cubicBezTo>
                    <a:cubicBezTo>
                      <a:pt x="1207008" y="619727"/>
                      <a:pt x="1322832" y="650207"/>
                      <a:pt x="1389888" y="673372"/>
                    </a:cubicBezTo>
                    <a:cubicBezTo>
                      <a:pt x="1456944" y="696537"/>
                      <a:pt x="1496568" y="684954"/>
                      <a:pt x="1536192" y="67337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orme libre 88"/>
              <p:cNvSpPr/>
              <p:nvPr/>
            </p:nvSpPr>
            <p:spPr>
              <a:xfrm rot="5400000">
                <a:off x="9118863" y="3420266"/>
                <a:ext cx="907517" cy="595794"/>
              </a:xfrm>
              <a:custGeom>
                <a:avLst/>
                <a:gdLst>
                  <a:gd name="connsiteX0" fmla="*/ 0 w 1536192"/>
                  <a:gd name="connsiteY0" fmla="*/ 673372 h 686746"/>
                  <a:gd name="connsiteX1" fmla="*/ 365760 w 1536192"/>
                  <a:gd name="connsiteY1" fmla="*/ 563644 h 686746"/>
                  <a:gd name="connsiteX2" fmla="*/ 607161 w 1536192"/>
                  <a:gd name="connsiteY2" fmla="*/ 132047 h 686746"/>
                  <a:gd name="connsiteX3" fmla="*/ 775411 w 1536192"/>
                  <a:gd name="connsiteY3" fmla="*/ 374 h 686746"/>
                  <a:gd name="connsiteX4" fmla="*/ 950976 w 1536192"/>
                  <a:gd name="connsiteY4" fmla="*/ 161308 h 686746"/>
                  <a:gd name="connsiteX5" fmla="*/ 1133856 w 1536192"/>
                  <a:gd name="connsiteY5" fmla="*/ 534383 h 686746"/>
                  <a:gd name="connsiteX6" fmla="*/ 1389888 w 1536192"/>
                  <a:gd name="connsiteY6" fmla="*/ 673372 h 686746"/>
                  <a:gd name="connsiteX7" fmla="*/ 1536192 w 1536192"/>
                  <a:gd name="connsiteY7" fmla="*/ 673372 h 68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192" h="686746">
                    <a:moveTo>
                      <a:pt x="0" y="673372"/>
                    </a:moveTo>
                    <a:cubicBezTo>
                      <a:pt x="132283" y="663618"/>
                      <a:pt x="264567" y="653865"/>
                      <a:pt x="365760" y="563644"/>
                    </a:cubicBezTo>
                    <a:cubicBezTo>
                      <a:pt x="466953" y="473423"/>
                      <a:pt x="538886" y="225925"/>
                      <a:pt x="607161" y="132047"/>
                    </a:cubicBezTo>
                    <a:cubicBezTo>
                      <a:pt x="675436" y="38169"/>
                      <a:pt x="718109" y="-4503"/>
                      <a:pt x="775411" y="374"/>
                    </a:cubicBezTo>
                    <a:cubicBezTo>
                      <a:pt x="832713" y="5251"/>
                      <a:pt x="891235" y="72306"/>
                      <a:pt x="950976" y="161308"/>
                    </a:cubicBezTo>
                    <a:cubicBezTo>
                      <a:pt x="1010717" y="250309"/>
                      <a:pt x="1060704" y="449039"/>
                      <a:pt x="1133856" y="534383"/>
                    </a:cubicBezTo>
                    <a:cubicBezTo>
                      <a:pt x="1207008" y="619727"/>
                      <a:pt x="1322832" y="650207"/>
                      <a:pt x="1389888" y="673372"/>
                    </a:cubicBezTo>
                    <a:cubicBezTo>
                      <a:pt x="1456944" y="696537"/>
                      <a:pt x="1496568" y="684954"/>
                      <a:pt x="1536192" y="673372"/>
                    </a:cubicBezTo>
                  </a:path>
                </a:pathLst>
              </a:custGeom>
              <a:noFill/>
              <a:ln w="22225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90" name="Connecteur droit 89"/>
              <p:cNvCxnSpPr/>
              <p:nvPr/>
            </p:nvCxnSpPr>
            <p:spPr>
              <a:xfrm>
                <a:off x="9951911" y="3605866"/>
                <a:ext cx="0" cy="160934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tangle 90"/>
              <p:cNvSpPr/>
              <p:nvPr/>
            </p:nvSpPr>
            <p:spPr>
              <a:xfrm>
                <a:off x="9965468" y="3573775"/>
                <a:ext cx="2984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chemeClr val="accent1">
                        <a:lumMod val="50000"/>
                      </a:schemeClr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d</a:t>
                </a:r>
                <a:endParaRPr lang="en-US" b="1" dirty="0">
                  <a:solidFill>
                    <a:schemeClr val="accent1">
                      <a:lumMod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ZoneTexte 91"/>
              <p:cNvSpPr txBox="1"/>
              <p:nvPr/>
            </p:nvSpPr>
            <p:spPr>
              <a:xfrm>
                <a:off x="9220727" y="4094172"/>
                <a:ext cx="595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E(x)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ZoneTexte 92"/>
              <p:cNvSpPr txBox="1"/>
              <p:nvPr/>
            </p:nvSpPr>
            <p:spPr>
              <a:xfrm>
                <a:off x="9153316" y="2639083"/>
                <a:ext cx="82266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E(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+d</a:t>
                </a:r>
                <a:r>
                  <a:rPr lang="fr-FR" i="1" dirty="0" smtClean="0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)</a:t>
                </a:r>
                <a:endParaRPr lang="en-US" i="1" dirty="0">
                  <a:solidFill>
                    <a:srgbClr val="C0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Forme libre 93"/>
              <p:cNvSpPr/>
              <p:nvPr/>
            </p:nvSpPr>
            <p:spPr>
              <a:xfrm rot="5400000">
                <a:off x="10040788" y="3543520"/>
                <a:ext cx="907517" cy="595794"/>
              </a:xfrm>
              <a:custGeom>
                <a:avLst/>
                <a:gdLst>
                  <a:gd name="connsiteX0" fmla="*/ 0 w 1536192"/>
                  <a:gd name="connsiteY0" fmla="*/ 673372 h 686746"/>
                  <a:gd name="connsiteX1" fmla="*/ 365760 w 1536192"/>
                  <a:gd name="connsiteY1" fmla="*/ 563644 h 686746"/>
                  <a:gd name="connsiteX2" fmla="*/ 607161 w 1536192"/>
                  <a:gd name="connsiteY2" fmla="*/ 132047 h 686746"/>
                  <a:gd name="connsiteX3" fmla="*/ 775411 w 1536192"/>
                  <a:gd name="connsiteY3" fmla="*/ 374 h 686746"/>
                  <a:gd name="connsiteX4" fmla="*/ 950976 w 1536192"/>
                  <a:gd name="connsiteY4" fmla="*/ 161308 h 686746"/>
                  <a:gd name="connsiteX5" fmla="*/ 1133856 w 1536192"/>
                  <a:gd name="connsiteY5" fmla="*/ 534383 h 686746"/>
                  <a:gd name="connsiteX6" fmla="*/ 1389888 w 1536192"/>
                  <a:gd name="connsiteY6" fmla="*/ 673372 h 686746"/>
                  <a:gd name="connsiteX7" fmla="*/ 1536192 w 1536192"/>
                  <a:gd name="connsiteY7" fmla="*/ 673372 h 68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192" h="686746">
                    <a:moveTo>
                      <a:pt x="0" y="673372"/>
                    </a:moveTo>
                    <a:cubicBezTo>
                      <a:pt x="132283" y="663618"/>
                      <a:pt x="264567" y="653865"/>
                      <a:pt x="365760" y="563644"/>
                    </a:cubicBezTo>
                    <a:cubicBezTo>
                      <a:pt x="466953" y="473423"/>
                      <a:pt x="538886" y="225925"/>
                      <a:pt x="607161" y="132047"/>
                    </a:cubicBezTo>
                    <a:cubicBezTo>
                      <a:pt x="675436" y="38169"/>
                      <a:pt x="718109" y="-4503"/>
                      <a:pt x="775411" y="374"/>
                    </a:cubicBezTo>
                    <a:cubicBezTo>
                      <a:pt x="832713" y="5251"/>
                      <a:pt x="891235" y="72306"/>
                      <a:pt x="950976" y="161308"/>
                    </a:cubicBezTo>
                    <a:cubicBezTo>
                      <a:pt x="1010717" y="250309"/>
                      <a:pt x="1060704" y="449039"/>
                      <a:pt x="1133856" y="534383"/>
                    </a:cubicBezTo>
                    <a:cubicBezTo>
                      <a:pt x="1207008" y="619727"/>
                      <a:pt x="1322832" y="650207"/>
                      <a:pt x="1389888" y="673372"/>
                    </a:cubicBezTo>
                    <a:cubicBezTo>
                      <a:pt x="1456944" y="696537"/>
                      <a:pt x="1496568" y="684954"/>
                      <a:pt x="1536192" y="673372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0111244" y="2630465"/>
                <a:ext cx="8883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I(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+D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fr-FR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i="1" dirty="0">
                  <a:solidFill>
                    <a:srgbClr val="C0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6" name="Connecteur droit avec flèche 95"/>
              <p:cNvCxnSpPr/>
              <p:nvPr/>
            </p:nvCxnSpPr>
            <p:spPr>
              <a:xfrm>
                <a:off x="9142110" y="2839873"/>
                <a:ext cx="27074" cy="1768176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/>
              <p:cNvCxnSpPr/>
              <p:nvPr/>
            </p:nvCxnSpPr>
            <p:spPr>
              <a:xfrm>
                <a:off x="11012615" y="3605866"/>
                <a:ext cx="0" cy="263347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Rectangle 132"/>
              <p:cNvSpPr/>
              <p:nvPr/>
            </p:nvSpPr>
            <p:spPr>
              <a:xfrm>
                <a:off x="11070366" y="3539238"/>
                <a:ext cx="4283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 err="1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fr-FR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75911" y="4037472"/>
                <a:ext cx="103154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Interference  </a:t>
                </a:r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Amplification factor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𝓕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compared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to standard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pointing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method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with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transversal shift </a:t>
                </a:r>
                <a:r>
                  <a:rPr lang="fr-FR" i="1" dirty="0" smtClean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911" y="4037472"/>
                <a:ext cx="1031546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414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02351" y="4435958"/>
                <a:ext cx="2515624" cy="6328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7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ℱ</m:t>
                      </m:r>
                      <m:r>
                        <a:rPr lang="fr-FR" sz="17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fr-FR" sz="1700" i="1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fr-FR" sz="17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𝛥</m:t>
                          </m:r>
                          <m:r>
                            <a:rPr lang="fr-FR" sz="17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𝑥</m:t>
                          </m:r>
                        </m:num>
                        <m:den>
                          <m:r>
                            <a:rPr lang="fr-FR" sz="17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𝛿</m:t>
                          </m:r>
                        </m:den>
                      </m:f>
                      <m:r>
                        <a:rPr lang="fr-FR" sz="1700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fr-FR" sz="1700" i="1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fr-FR" sz="17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1</m:t>
                          </m:r>
                        </m:num>
                        <m:den>
                          <m:r>
                            <a:rPr lang="fr-FR" sz="17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fr-FR" sz="1700" i="1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7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𝐸𝑥𝑡𝑖𝑛𝑐𝑡𝑖𝑜𝑛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351" y="4435958"/>
                <a:ext cx="2515624" cy="6328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231763" y="4536303"/>
                <a:ext cx="3004540" cy="4978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7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</a:t>
                </a:r>
                <a:r>
                  <a:rPr lang="fr-FR" sz="1700" b="0" dirty="0" err="1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here</a:t>
                </a:r>
                <a:r>
                  <a:rPr lang="fr-FR" sz="1700" b="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fr-FR" sz="17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𝐸𝑥𝑡𝑖𝑛𝑐𝑡𝑖𝑜𝑛</m:t>
                    </m:r>
                    <m:r>
                      <a:rPr lang="fr-FR" sz="17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lang="fr-FR" sz="1700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700" i="1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fr-FR" sz="17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7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𝑜𝑢𝑡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700" i="1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fr-FR" sz="17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7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fr-FR" sz="17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=4</m:t>
                    </m:r>
                    <m:sSup>
                      <m:sSupPr>
                        <m:ctrlPr>
                          <a:rPr lang="fr-FR" sz="1700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fr-FR" sz="17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𝜖</m:t>
                        </m:r>
                      </m:e>
                      <m:sup>
                        <m:r>
                          <a:rPr lang="fr-FR" sz="17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endParaRPr lang="en-US" sz="17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63" y="4536303"/>
                <a:ext cx="3004540" cy="497893"/>
              </a:xfrm>
              <a:prstGeom prst="rect">
                <a:avLst/>
              </a:prstGeom>
              <a:blipFill rotWithShape="0">
                <a:blip r:embed="rId6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413064" y="4572838"/>
                <a:ext cx="4629409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7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fr-FR" sz="1700" b="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700" b="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ϵ</m:t>
                    </m:r>
                    <m:r>
                      <a:rPr lang="fr-FR" sz="1700" b="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 </m:t>
                    </m:r>
                  </m:oMath>
                </a14:m>
                <a:r>
                  <a:rPr lang="fr-FR" sz="17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asymetry</a:t>
                </a:r>
                <a:r>
                  <a:rPr lang="fr-FR" sz="17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in </a:t>
                </a:r>
                <a:r>
                  <a:rPr lang="fr-FR" sz="17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intensity</a:t>
                </a:r>
                <a:r>
                  <a:rPr lang="fr-FR" sz="17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of the </a:t>
                </a:r>
                <a:r>
                  <a:rPr lang="fr-FR" sz="17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beam</a:t>
                </a:r>
                <a:r>
                  <a:rPr lang="fr-FR" sz="17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fr-FR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splitter)</a:t>
                </a:r>
                <a:endParaRPr lang="en-US" sz="17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064" y="4572838"/>
                <a:ext cx="4629409" cy="353943"/>
              </a:xfrm>
              <a:prstGeom prst="rect">
                <a:avLst/>
              </a:prstGeom>
              <a:blipFill rotWithShape="0">
                <a:blip r:embed="rId7"/>
                <a:stretch>
                  <a:fillRect l="-791" t="-5172" b="-2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44039" y="5383444"/>
                <a:ext cx="5376665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𝝐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 </m:t>
                    </m:r>
                    <m:sSup>
                      <m:sSupPr>
                        <m:ctrlPr>
                          <a:rPr lang="fr-FR" b="1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𝟏𝟎</m:t>
                        </m:r>
                      </m:e>
                      <m:sup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   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𝑬𝒙𝒕𝒊𝒏𝒄𝒕𝒊𝒐𝒏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𝟎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.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𝟒</m:t>
                    </m:r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  <m:sSup>
                      <m:sSupPr>
                        <m:ctrlPr>
                          <a:rPr lang="fr-FR" b="1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𝟏𝟎</m:t>
                        </m:r>
                      </m:e>
                      <m:sup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fr-F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 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𝓕</m:t>
                    </m:r>
                  </m:oMath>
                </a14:m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250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039" y="5383444"/>
                <a:ext cx="5376665" cy="379656"/>
              </a:xfrm>
              <a:prstGeom prst="rect">
                <a:avLst/>
              </a:prstGeom>
              <a:blipFill rotWithShape="0">
                <a:blip r:embed="rId8"/>
                <a:stretch>
                  <a:fillRect t="-6452" r="-113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èche courbée vers la droite 12"/>
          <p:cNvSpPr/>
          <p:nvPr/>
        </p:nvSpPr>
        <p:spPr>
          <a:xfrm>
            <a:off x="2490591" y="5151875"/>
            <a:ext cx="286438" cy="528810"/>
          </a:xfrm>
          <a:prstGeom prst="curved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267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Connecteur droit 120"/>
          <p:cNvCxnSpPr/>
          <p:nvPr/>
        </p:nvCxnSpPr>
        <p:spPr>
          <a:xfrm>
            <a:off x="3709798" y="4525603"/>
            <a:ext cx="30004" cy="1750191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3656801" y="3082999"/>
            <a:ext cx="15240" cy="971550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9718157" y="3040910"/>
            <a:ext cx="24809" cy="1407046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>
            <a:stCxn id="3106" idx="2"/>
          </p:cNvCxnSpPr>
          <p:nvPr/>
        </p:nvCxnSpPr>
        <p:spPr>
          <a:xfrm>
            <a:off x="4716304" y="1429259"/>
            <a:ext cx="34695" cy="2974376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 flipV="1">
            <a:off x="3640513" y="3083440"/>
            <a:ext cx="6056378" cy="10386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4707313" y="4426439"/>
            <a:ext cx="5064006" cy="17969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Line 7"/>
          <p:cNvSpPr>
            <a:spLocks noChangeShapeType="1"/>
          </p:cNvSpPr>
          <p:nvPr/>
        </p:nvSpPr>
        <p:spPr bwMode="auto">
          <a:xfrm flipH="1" flipV="1">
            <a:off x="4508201" y="4253020"/>
            <a:ext cx="414669" cy="382771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Text Box 28"/>
          <p:cNvSpPr txBox="1">
            <a:spLocks noChangeArrowheads="1"/>
          </p:cNvSpPr>
          <p:nvPr/>
        </p:nvSpPr>
        <p:spPr bwMode="auto">
          <a:xfrm>
            <a:off x="9071493" y="1843007"/>
            <a:ext cx="73479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 dirty="0" err="1">
                <a:latin typeface="Times New Roman" panose="02020603050405020304" pitchFamily="18" charset="0"/>
              </a:rPr>
              <a:t>Pump</a:t>
            </a:r>
            <a:r>
              <a:rPr lang="fr-FR" sz="1600" b="1" i="1" dirty="0">
                <a:latin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 dirty="0" smtClean="0">
                <a:latin typeface="Times New Roman" panose="02020603050405020304" pitchFamily="18" charset="0"/>
              </a:rPr>
              <a:t>pulse </a:t>
            </a:r>
            <a:endParaRPr lang="fr-FR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105" name="Text Box 32"/>
          <p:cNvSpPr txBox="1">
            <a:spLocks noChangeArrowheads="1"/>
          </p:cNvSpPr>
          <p:nvPr/>
        </p:nvSpPr>
        <p:spPr bwMode="auto">
          <a:xfrm>
            <a:off x="2415188" y="4958853"/>
            <a:ext cx="132074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Probe Pulse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~ 1 </a:t>
            </a:r>
            <a:r>
              <a:rPr lang="fr-FR" sz="1600" b="1" dirty="0">
                <a:latin typeface="Times New Roman" panose="02020603050405020304" pitchFamily="18" charset="0"/>
              </a:rPr>
              <a:t>mJ</a:t>
            </a:r>
          </a:p>
        </p:txBody>
      </p:sp>
      <p:sp>
        <p:nvSpPr>
          <p:cNvPr id="3107" name="Text Box 34"/>
          <p:cNvSpPr txBox="1">
            <a:spLocks noChangeArrowheads="1"/>
          </p:cNvSpPr>
          <p:nvPr/>
        </p:nvSpPr>
        <p:spPr bwMode="auto">
          <a:xfrm>
            <a:off x="7360948" y="2401804"/>
            <a:ext cx="1158781" cy="52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Interaction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Area</a:t>
            </a:r>
          </a:p>
        </p:txBody>
      </p:sp>
      <p:sp>
        <p:nvSpPr>
          <p:cNvPr id="3108" name="Line 35"/>
          <p:cNvSpPr>
            <a:spLocks noChangeShapeType="1"/>
          </p:cNvSpPr>
          <p:nvPr/>
        </p:nvSpPr>
        <p:spPr bwMode="auto">
          <a:xfrm flipV="1">
            <a:off x="5188685" y="3083439"/>
            <a:ext cx="552893" cy="1"/>
          </a:xfrm>
          <a:prstGeom prst="line">
            <a:avLst/>
          </a:prstGeom>
          <a:noFill/>
          <a:ln w="936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Line 36"/>
          <p:cNvSpPr>
            <a:spLocks noChangeShapeType="1"/>
          </p:cNvSpPr>
          <p:nvPr/>
        </p:nvSpPr>
        <p:spPr bwMode="auto">
          <a:xfrm>
            <a:off x="4738380" y="3444949"/>
            <a:ext cx="5023" cy="532562"/>
          </a:xfrm>
          <a:prstGeom prst="line">
            <a:avLst/>
          </a:prstGeom>
          <a:noFill/>
          <a:ln w="9360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3110" name="Rectangle 37"/>
          <p:cNvSpPr>
            <a:spLocks noChangeArrowheads="1"/>
          </p:cNvSpPr>
          <p:nvPr/>
        </p:nvSpPr>
        <p:spPr bwMode="auto">
          <a:xfrm>
            <a:off x="3013252" y="6164454"/>
            <a:ext cx="2502466" cy="124911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111" name="Rectangle 38"/>
          <p:cNvSpPr>
            <a:spLocks noChangeArrowheads="1"/>
          </p:cNvSpPr>
          <p:nvPr/>
        </p:nvSpPr>
        <p:spPr bwMode="auto">
          <a:xfrm rot="8220000" flipV="1">
            <a:off x="3507248" y="6186507"/>
            <a:ext cx="546625" cy="89425"/>
          </a:xfrm>
          <a:prstGeom prst="rect">
            <a:avLst/>
          </a:prstGeom>
          <a:solidFill>
            <a:srgbClr val="000000">
              <a:alpha val="7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115" name="Line 42"/>
          <p:cNvSpPr>
            <a:spLocks noChangeShapeType="1"/>
          </p:cNvSpPr>
          <p:nvPr/>
        </p:nvSpPr>
        <p:spPr bwMode="auto">
          <a:xfrm>
            <a:off x="3963868" y="6225820"/>
            <a:ext cx="617718" cy="142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7" name="Text Box 44"/>
          <p:cNvSpPr txBox="1">
            <a:spLocks noChangeArrowheads="1"/>
          </p:cNvSpPr>
          <p:nvPr/>
        </p:nvSpPr>
        <p:spPr bwMode="auto">
          <a:xfrm>
            <a:off x="4662604" y="5911945"/>
            <a:ext cx="1519806" cy="59900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>
                <a:latin typeface="Times New Roman" panose="02020603050405020304" pitchFamily="18" charset="0"/>
              </a:rPr>
              <a:t>Amplification</a:t>
            </a: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>
                <a:latin typeface="Times New Roman" panose="02020603050405020304" pitchFamily="18" charset="0"/>
              </a:rPr>
              <a:t>2.5 J, 30 fs</a:t>
            </a:r>
          </a:p>
        </p:txBody>
      </p:sp>
      <p:sp>
        <p:nvSpPr>
          <p:cNvPr id="3118" name="Text Box 45"/>
          <p:cNvSpPr txBox="1">
            <a:spLocks noChangeArrowheads="1"/>
          </p:cNvSpPr>
          <p:nvPr/>
        </p:nvSpPr>
        <p:spPr bwMode="auto">
          <a:xfrm>
            <a:off x="1839431" y="5907536"/>
            <a:ext cx="1325486" cy="59900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>
                <a:latin typeface="Times New Roman" panose="02020603050405020304" pitchFamily="18" charset="0"/>
              </a:rPr>
              <a:t>Low energy</a:t>
            </a: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>
                <a:latin typeface="Times New Roman" panose="02020603050405020304" pitchFamily="18" charset="0"/>
              </a:rPr>
              <a:t>30 fs</a:t>
            </a:r>
          </a:p>
        </p:txBody>
      </p:sp>
      <p:sp>
        <p:nvSpPr>
          <p:cNvPr id="3119" name="Text Box 46"/>
          <p:cNvSpPr txBox="1">
            <a:spLocks noChangeArrowheads="1"/>
          </p:cNvSpPr>
          <p:nvPr/>
        </p:nvSpPr>
        <p:spPr bwMode="auto">
          <a:xfrm>
            <a:off x="4924155" y="2374132"/>
            <a:ext cx="1071040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err="1">
                <a:latin typeface="Times New Roman" panose="02020603050405020304" pitchFamily="18" charset="0"/>
              </a:rPr>
              <a:t>Dark</a:t>
            </a:r>
            <a:r>
              <a:rPr lang="fr-FR" sz="1600" b="1" dirty="0">
                <a:latin typeface="Times New Roman" panose="02020603050405020304" pitchFamily="18" charset="0"/>
              </a:rPr>
              <a:t> Port</a:t>
            </a:r>
          </a:p>
        </p:txBody>
      </p:sp>
      <p:sp>
        <p:nvSpPr>
          <p:cNvPr id="3120" name="Line 47"/>
          <p:cNvSpPr>
            <a:spLocks noChangeShapeType="1"/>
          </p:cNvSpPr>
          <p:nvPr/>
        </p:nvSpPr>
        <p:spPr bwMode="auto">
          <a:xfrm flipH="1" flipV="1">
            <a:off x="4723307" y="2425041"/>
            <a:ext cx="4022" cy="35118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1" name="Text Box 50"/>
          <p:cNvSpPr txBox="1">
            <a:spLocks noChangeArrowheads="1"/>
          </p:cNvSpPr>
          <p:nvPr/>
        </p:nvSpPr>
        <p:spPr bwMode="auto">
          <a:xfrm>
            <a:off x="3819781" y="5738200"/>
            <a:ext cx="600437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BS-1</a:t>
            </a:r>
          </a:p>
        </p:txBody>
      </p:sp>
      <p:sp>
        <p:nvSpPr>
          <p:cNvPr id="3123" name="Text Box 52"/>
          <p:cNvSpPr txBox="1">
            <a:spLocks noChangeArrowheads="1"/>
          </p:cNvSpPr>
          <p:nvPr/>
        </p:nvSpPr>
        <p:spPr bwMode="auto">
          <a:xfrm>
            <a:off x="9840261" y="4306071"/>
            <a:ext cx="476006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M2</a:t>
            </a:r>
          </a:p>
        </p:txBody>
      </p:sp>
      <p:sp>
        <p:nvSpPr>
          <p:cNvPr id="3124" name="Text Box 53"/>
          <p:cNvSpPr txBox="1">
            <a:spLocks noChangeArrowheads="1"/>
          </p:cNvSpPr>
          <p:nvPr/>
        </p:nvSpPr>
        <p:spPr bwMode="auto">
          <a:xfrm>
            <a:off x="9651090" y="2708988"/>
            <a:ext cx="476006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M3</a:t>
            </a:r>
          </a:p>
        </p:txBody>
      </p:sp>
      <p:sp>
        <p:nvSpPr>
          <p:cNvPr id="3125" name="Text Box 54"/>
          <p:cNvSpPr txBox="1">
            <a:spLocks noChangeArrowheads="1"/>
          </p:cNvSpPr>
          <p:nvPr/>
        </p:nvSpPr>
        <p:spPr bwMode="auto">
          <a:xfrm>
            <a:off x="10466156" y="1805889"/>
            <a:ext cx="61456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AOP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sp>
        <p:nvSpPr>
          <p:cNvPr id="3126" name="Text Box 55"/>
          <p:cNvSpPr txBox="1">
            <a:spLocks noChangeArrowheads="1"/>
          </p:cNvSpPr>
          <p:nvPr/>
        </p:nvSpPr>
        <p:spPr bwMode="auto">
          <a:xfrm>
            <a:off x="4348060" y="4411396"/>
            <a:ext cx="476006" cy="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M1</a:t>
            </a:r>
          </a:p>
        </p:txBody>
      </p:sp>
      <p:sp>
        <p:nvSpPr>
          <p:cNvPr id="3130" name="Text Box 50"/>
          <p:cNvSpPr txBox="1">
            <a:spLocks noChangeArrowheads="1"/>
          </p:cNvSpPr>
          <p:nvPr/>
        </p:nvSpPr>
        <p:spPr bwMode="auto">
          <a:xfrm>
            <a:off x="3888782" y="2384504"/>
            <a:ext cx="600339" cy="30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BS-2</a:t>
            </a:r>
          </a:p>
        </p:txBody>
      </p:sp>
      <p:sp>
        <p:nvSpPr>
          <p:cNvPr id="3131" name="Text Box 32"/>
          <p:cNvSpPr txBox="1">
            <a:spLocks noChangeArrowheads="1"/>
          </p:cNvSpPr>
          <p:nvPr/>
        </p:nvSpPr>
        <p:spPr bwMode="auto">
          <a:xfrm rot="16200000">
            <a:off x="4489268" y="3551936"/>
            <a:ext cx="865141" cy="3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Probe-1</a:t>
            </a:r>
            <a:endParaRPr lang="fr-FR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132" name="Text Box 32"/>
          <p:cNvSpPr txBox="1">
            <a:spLocks noChangeArrowheads="1"/>
          </p:cNvSpPr>
          <p:nvPr/>
        </p:nvSpPr>
        <p:spPr bwMode="auto">
          <a:xfrm>
            <a:off x="5084023" y="3097181"/>
            <a:ext cx="88025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Probe-2</a:t>
            </a:r>
            <a:endParaRPr lang="fr-FR" sz="1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Refraction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Sagnac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 flipH="1">
            <a:off x="3466552" y="2873405"/>
            <a:ext cx="1136310" cy="991518"/>
            <a:chOff x="6323682" y="495761"/>
            <a:chExt cx="1602627" cy="1388123"/>
          </a:xfrm>
        </p:grpSpPr>
        <p:sp>
          <p:nvSpPr>
            <p:cNvPr id="65" name="Arc 64"/>
            <p:cNvSpPr/>
            <p:nvPr/>
          </p:nvSpPr>
          <p:spPr>
            <a:xfrm>
              <a:off x="6323682" y="495761"/>
              <a:ext cx="1520328" cy="1388123"/>
            </a:xfrm>
            <a:prstGeom prst="arc">
              <a:avLst>
                <a:gd name="adj1" fmla="val 17278959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e 65"/>
            <p:cNvGrpSpPr/>
            <p:nvPr/>
          </p:nvGrpSpPr>
          <p:grpSpPr>
            <a:xfrm>
              <a:off x="7300256" y="526847"/>
              <a:ext cx="626053" cy="662413"/>
              <a:chOff x="7300256" y="526847"/>
              <a:chExt cx="626053" cy="662413"/>
            </a:xfrm>
          </p:grpSpPr>
          <p:cxnSp>
            <p:nvCxnSpPr>
              <p:cNvPr id="67" name="Connecteur droit 66"/>
              <p:cNvCxnSpPr/>
              <p:nvPr/>
            </p:nvCxnSpPr>
            <p:spPr>
              <a:xfrm>
                <a:off x="7300256" y="526847"/>
                <a:ext cx="616999" cy="730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 flipV="1">
                <a:off x="7837428" y="1176950"/>
                <a:ext cx="88881" cy="2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 flipH="1" flipV="1">
                <a:off x="7912729" y="529628"/>
                <a:ext cx="144" cy="65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7" name="Connecteur droit 76"/>
          <p:cNvCxnSpPr/>
          <p:nvPr/>
        </p:nvCxnSpPr>
        <p:spPr>
          <a:xfrm flipV="1">
            <a:off x="6178150" y="6229713"/>
            <a:ext cx="4437146" cy="7808"/>
          </a:xfrm>
          <a:prstGeom prst="line">
            <a:avLst/>
          </a:prstGeom>
          <a:ln w="1016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 flipH="1" flipV="1">
            <a:off x="10570275" y="2359715"/>
            <a:ext cx="31019" cy="3883025"/>
          </a:xfrm>
          <a:prstGeom prst="line">
            <a:avLst/>
          </a:prstGeom>
          <a:ln w="1016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e 82"/>
          <p:cNvGrpSpPr/>
          <p:nvPr/>
        </p:nvGrpSpPr>
        <p:grpSpPr>
          <a:xfrm rot="21197479" flipH="1">
            <a:off x="10360409" y="2136391"/>
            <a:ext cx="1136310" cy="991518"/>
            <a:chOff x="6323682" y="495761"/>
            <a:chExt cx="1602627" cy="1388123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84" name="Arc 83"/>
            <p:cNvSpPr/>
            <p:nvPr/>
          </p:nvSpPr>
          <p:spPr>
            <a:xfrm>
              <a:off x="6323682" y="495761"/>
              <a:ext cx="1520328" cy="1388123"/>
            </a:xfrm>
            <a:prstGeom prst="arc">
              <a:avLst>
                <a:gd name="adj1" fmla="val 17278959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e 84"/>
            <p:cNvGrpSpPr/>
            <p:nvPr/>
          </p:nvGrpSpPr>
          <p:grpSpPr>
            <a:xfrm>
              <a:off x="7300256" y="526847"/>
              <a:ext cx="626053" cy="662413"/>
              <a:chOff x="7300256" y="526847"/>
              <a:chExt cx="626053" cy="662413"/>
            </a:xfrm>
          </p:grpSpPr>
          <p:cxnSp>
            <p:nvCxnSpPr>
              <p:cNvPr id="86" name="Connecteur droit 85"/>
              <p:cNvCxnSpPr/>
              <p:nvPr/>
            </p:nvCxnSpPr>
            <p:spPr>
              <a:xfrm>
                <a:off x="7300256" y="526847"/>
                <a:ext cx="616999" cy="730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flipV="1">
                <a:off x="7837428" y="1176950"/>
                <a:ext cx="88881" cy="2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flipH="1" flipV="1">
                <a:off x="7912729" y="529628"/>
                <a:ext cx="144" cy="65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4" name="Line 7"/>
          <p:cNvSpPr>
            <a:spLocks noChangeShapeType="1"/>
          </p:cNvSpPr>
          <p:nvPr/>
        </p:nvSpPr>
        <p:spPr bwMode="auto">
          <a:xfrm flipH="1">
            <a:off x="9597652" y="4235301"/>
            <a:ext cx="368597" cy="439479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Line 7"/>
          <p:cNvSpPr>
            <a:spLocks noChangeShapeType="1"/>
          </p:cNvSpPr>
          <p:nvPr/>
        </p:nvSpPr>
        <p:spPr bwMode="auto">
          <a:xfrm flipH="1" flipV="1">
            <a:off x="9605892" y="2904621"/>
            <a:ext cx="296884" cy="285009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7"/>
          <p:cNvSpPr>
            <a:spLocks noChangeShapeType="1"/>
          </p:cNvSpPr>
          <p:nvPr/>
        </p:nvSpPr>
        <p:spPr bwMode="auto">
          <a:xfrm flipH="1">
            <a:off x="10476314" y="5985151"/>
            <a:ext cx="368597" cy="439479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9" name="Connecteur droit 108"/>
          <p:cNvCxnSpPr/>
          <p:nvPr/>
        </p:nvCxnSpPr>
        <p:spPr>
          <a:xfrm flipV="1">
            <a:off x="2891363" y="4062169"/>
            <a:ext cx="776868" cy="2174"/>
          </a:xfrm>
          <a:prstGeom prst="line">
            <a:avLst/>
          </a:prstGeom>
          <a:ln w="1016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 flipV="1">
            <a:off x="2882775" y="4523069"/>
            <a:ext cx="851611" cy="1630"/>
          </a:xfrm>
          <a:prstGeom prst="line">
            <a:avLst/>
          </a:prstGeom>
          <a:ln w="1016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 flipV="1">
            <a:off x="2905636" y="4065979"/>
            <a:ext cx="8215" cy="474014"/>
          </a:xfrm>
          <a:prstGeom prst="line">
            <a:avLst/>
          </a:prstGeom>
          <a:ln w="1016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e 111"/>
          <p:cNvGrpSpPr/>
          <p:nvPr/>
        </p:nvGrpSpPr>
        <p:grpSpPr>
          <a:xfrm rot="2728867">
            <a:off x="2747630" y="3942798"/>
            <a:ext cx="664097" cy="690112"/>
            <a:chOff x="6681383" y="777838"/>
            <a:chExt cx="809988" cy="809988"/>
          </a:xfrm>
        </p:grpSpPr>
        <p:cxnSp>
          <p:nvCxnSpPr>
            <p:cNvPr id="117" name="Connecteur droit 116"/>
            <p:cNvCxnSpPr/>
            <p:nvPr/>
          </p:nvCxnSpPr>
          <p:spPr>
            <a:xfrm flipH="1">
              <a:off x="6707133" y="777838"/>
              <a:ext cx="2425" cy="809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/>
            <p:nvPr/>
          </p:nvCxnSpPr>
          <p:spPr>
            <a:xfrm rot="5400000" flipH="1">
              <a:off x="7085164" y="1149932"/>
              <a:ext cx="2425" cy="809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Connecteur droit 112"/>
          <p:cNvCxnSpPr/>
          <p:nvPr/>
        </p:nvCxnSpPr>
        <p:spPr>
          <a:xfrm rot="16200000" flipH="1">
            <a:off x="3561198" y="4333110"/>
            <a:ext cx="394314" cy="382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 rot="16200000" flipH="1" flipV="1">
            <a:off x="3506968" y="3872795"/>
            <a:ext cx="378479" cy="3735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ZoneTexte 119"/>
          <p:cNvSpPr txBox="1"/>
          <p:nvPr/>
        </p:nvSpPr>
        <p:spPr>
          <a:xfrm>
            <a:off x="2920461" y="3468565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latin typeface="Symbol" panose="05050102010706020507" pitchFamily="18" charset="2"/>
              </a:rPr>
              <a:t>l</a:t>
            </a:r>
            <a:r>
              <a:rPr lang="fr-FR" sz="1400" dirty="0" smtClean="0"/>
              <a:t>/2</a:t>
            </a:r>
          </a:p>
        </p:txBody>
      </p:sp>
      <p:cxnSp>
        <p:nvCxnSpPr>
          <p:cNvPr id="119" name="Connecteur droit 118"/>
          <p:cNvCxnSpPr/>
          <p:nvPr/>
        </p:nvCxnSpPr>
        <p:spPr>
          <a:xfrm flipV="1">
            <a:off x="3343718" y="3629017"/>
            <a:ext cx="627334" cy="3585"/>
          </a:xfrm>
          <a:prstGeom prst="line">
            <a:avLst/>
          </a:prstGeom>
          <a:ln w="76200">
            <a:solidFill>
              <a:schemeClr val="tx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4" name="Line 41"/>
          <p:cNvSpPr>
            <a:spLocks noChangeShapeType="1"/>
          </p:cNvSpPr>
          <p:nvPr/>
        </p:nvSpPr>
        <p:spPr bwMode="auto">
          <a:xfrm flipH="1" flipV="1">
            <a:off x="3718473" y="5057709"/>
            <a:ext cx="14125" cy="62465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Text Box 32"/>
          <p:cNvSpPr txBox="1">
            <a:spLocks noChangeArrowheads="1"/>
          </p:cNvSpPr>
          <p:nvPr/>
        </p:nvSpPr>
        <p:spPr bwMode="auto">
          <a:xfrm>
            <a:off x="1103161" y="3994972"/>
            <a:ext cx="162692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Delay Stage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Timing </a:t>
            </a:r>
            <a:r>
              <a:rPr lang="fr-FR" sz="1600" b="1" dirty="0" err="1" smtClean="0">
                <a:latin typeface="Times New Roman" panose="02020603050405020304" pitchFamily="18" charset="0"/>
              </a:rPr>
              <a:t>coinc</a:t>
            </a:r>
            <a:r>
              <a:rPr lang="fr-FR" sz="1600" b="1" dirty="0" smtClean="0">
                <a:latin typeface="Times New Roman" panose="02020603050405020304" pitchFamily="18" charset="0"/>
              </a:rPr>
              <a:t>.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sp>
        <p:nvSpPr>
          <p:cNvPr id="143" name="Rectangle 43"/>
          <p:cNvSpPr>
            <a:spLocks noChangeArrowheads="1"/>
          </p:cNvSpPr>
          <p:nvPr/>
        </p:nvSpPr>
        <p:spPr bwMode="auto">
          <a:xfrm rot="18900000">
            <a:off x="4647764" y="2580737"/>
            <a:ext cx="177631" cy="850617"/>
          </a:xfrm>
          <a:prstGeom prst="rect">
            <a:avLst/>
          </a:prstGeom>
          <a:solidFill>
            <a:srgbClr val="729FC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147" name="Line 42"/>
          <p:cNvSpPr>
            <a:spLocks noChangeShapeType="1"/>
          </p:cNvSpPr>
          <p:nvPr/>
        </p:nvSpPr>
        <p:spPr bwMode="auto">
          <a:xfrm flipH="1">
            <a:off x="9186528" y="2396502"/>
            <a:ext cx="575511" cy="187209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6" name="Text Box 33"/>
          <p:cNvSpPr txBox="1">
            <a:spLocks noChangeArrowheads="1"/>
          </p:cNvSpPr>
          <p:nvPr/>
        </p:nvSpPr>
        <p:spPr bwMode="auto">
          <a:xfrm>
            <a:off x="4404210" y="1088524"/>
            <a:ext cx="624187" cy="340735"/>
          </a:xfrm>
          <a:prstGeom prst="rect">
            <a:avLst/>
          </a:prstGeom>
          <a:solidFill>
            <a:schemeClr val="bg1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CCD</a:t>
            </a:r>
          </a:p>
        </p:txBody>
      </p:sp>
      <p:sp>
        <p:nvSpPr>
          <p:cNvPr id="164" name="Text Box 46"/>
          <p:cNvSpPr txBox="1">
            <a:spLocks noChangeArrowheads="1"/>
          </p:cNvSpPr>
          <p:nvPr/>
        </p:nvSpPr>
        <p:spPr bwMode="auto">
          <a:xfrm>
            <a:off x="4324308" y="784818"/>
            <a:ext cx="72998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Signal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grpSp>
        <p:nvGrpSpPr>
          <p:cNvPr id="52" name="Groupe 51"/>
          <p:cNvGrpSpPr/>
          <p:nvPr/>
        </p:nvGrpSpPr>
        <p:grpSpPr>
          <a:xfrm rot="20172757">
            <a:off x="5809576" y="2436182"/>
            <a:ext cx="4750088" cy="787891"/>
            <a:chOff x="5113301" y="3704316"/>
            <a:chExt cx="4750088" cy="787891"/>
          </a:xfrm>
        </p:grpSpPr>
        <p:sp>
          <p:nvSpPr>
            <p:cNvPr id="11" name="Triangle isocèle 10"/>
            <p:cNvSpPr/>
            <p:nvPr/>
          </p:nvSpPr>
          <p:spPr>
            <a:xfrm rot="16800000">
              <a:off x="8161611" y="2790429"/>
              <a:ext cx="157258" cy="3246298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riangle isocèle 90"/>
            <p:cNvSpPr/>
            <p:nvPr/>
          </p:nvSpPr>
          <p:spPr>
            <a:xfrm rot="-4800000" flipV="1">
              <a:off x="6094766" y="3017689"/>
              <a:ext cx="143682" cy="2054529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Corde 164"/>
            <p:cNvSpPr/>
            <p:nvPr/>
          </p:nvSpPr>
          <p:spPr>
            <a:xfrm rot="1438722">
              <a:off x="5113301" y="3704316"/>
              <a:ext cx="424737" cy="369957"/>
            </a:xfrm>
            <a:prstGeom prst="chord">
              <a:avLst>
                <a:gd name="adj1" fmla="val 3523152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Line 42"/>
          <p:cNvSpPr>
            <a:spLocks noChangeShapeType="1"/>
          </p:cNvSpPr>
          <p:nvPr/>
        </p:nvSpPr>
        <p:spPr bwMode="auto">
          <a:xfrm>
            <a:off x="6625551" y="6229364"/>
            <a:ext cx="617718" cy="142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Connecteur droit 2"/>
          <p:cNvCxnSpPr/>
          <p:nvPr/>
        </p:nvCxnSpPr>
        <p:spPr>
          <a:xfrm flipH="1">
            <a:off x="4988967" y="3050438"/>
            <a:ext cx="4740249" cy="87783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/>
          <p:cNvCxnSpPr/>
          <p:nvPr/>
        </p:nvCxnSpPr>
        <p:spPr>
          <a:xfrm flipH="1" flipV="1">
            <a:off x="4879238" y="3057755"/>
            <a:ext cx="4871924" cy="36575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Line 36"/>
          <p:cNvSpPr>
            <a:spLocks noChangeShapeType="1"/>
          </p:cNvSpPr>
          <p:nvPr/>
        </p:nvSpPr>
        <p:spPr bwMode="auto">
          <a:xfrm flipH="1">
            <a:off x="8675828" y="3187698"/>
            <a:ext cx="523606" cy="1729"/>
          </a:xfrm>
          <a:prstGeom prst="line">
            <a:avLst/>
          </a:prstGeom>
          <a:noFill/>
          <a:ln w="19050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90" name="Connecteur droit 89"/>
          <p:cNvCxnSpPr/>
          <p:nvPr/>
        </p:nvCxnSpPr>
        <p:spPr>
          <a:xfrm flipH="1" flipV="1">
            <a:off x="4725620" y="4425696"/>
            <a:ext cx="5010911" cy="58522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flipH="1">
            <a:off x="4775607" y="4403750"/>
            <a:ext cx="4997500" cy="6461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/>
        </p:nvGrpSpPr>
        <p:grpSpPr>
          <a:xfrm>
            <a:off x="2876640" y="742279"/>
            <a:ext cx="8472677" cy="2265567"/>
            <a:chOff x="2876640" y="742279"/>
            <a:chExt cx="8472677" cy="2265567"/>
          </a:xfrm>
        </p:grpSpPr>
        <p:sp>
          <p:nvSpPr>
            <p:cNvPr id="2" name="ZoneTexte 1"/>
            <p:cNvSpPr txBox="1"/>
            <p:nvPr/>
          </p:nvSpPr>
          <p:spPr>
            <a:xfrm>
              <a:off x="6960196" y="742279"/>
              <a:ext cx="4389121" cy="923330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fr-FR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r>
                <a:rPr lang="fr-FR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pointing</a:t>
              </a:r>
              <a:r>
                <a:rPr lang="fr-FR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fluctuations </a:t>
              </a:r>
              <a:r>
                <a:rPr lang="fr-FR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</a:t>
              </a:r>
              <a:r>
                <a:rPr lang="fr-FR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measured</a:t>
              </a:r>
              <a:r>
                <a:rPr lang="fr-FR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fr-FR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suppressed</a:t>
              </a:r>
              <a:r>
                <a:rPr lang="fr-FR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thanks</a:t>
              </a:r>
              <a:r>
                <a:rPr lang="fr-FR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 the back-</a:t>
              </a:r>
              <a:r>
                <a:rPr lang="fr-FR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reflexions</a:t>
              </a:r>
              <a:r>
                <a:rPr lang="fr-FR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on the </a:t>
              </a:r>
              <a:r>
                <a:rPr lang="fr-FR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r>
                <a:rPr lang="fr-FR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splitter</a:t>
              </a:r>
              <a:endParaRPr lang="en-US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6" name="Groupe 95"/>
            <p:cNvGrpSpPr/>
            <p:nvPr/>
          </p:nvGrpSpPr>
          <p:grpSpPr>
            <a:xfrm>
              <a:off x="2876640" y="1108038"/>
              <a:ext cx="3954466" cy="1899808"/>
              <a:chOff x="2876640" y="1108038"/>
              <a:chExt cx="3954466" cy="1899808"/>
            </a:xfrm>
          </p:grpSpPr>
          <p:cxnSp>
            <p:nvCxnSpPr>
              <p:cNvPr id="97" name="Connecteur droit 96"/>
              <p:cNvCxnSpPr/>
              <p:nvPr/>
            </p:nvCxnSpPr>
            <p:spPr>
              <a:xfrm flipV="1">
                <a:off x="4857285" y="1708260"/>
                <a:ext cx="701711" cy="1675"/>
              </a:xfrm>
              <a:prstGeom prst="line">
                <a:avLst/>
              </a:prstGeom>
              <a:ln w="1016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/>
              <p:cNvCxnSpPr/>
              <p:nvPr/>
            </p:nvCxnSpPr>
            <p:spPr>
              <a:xfrm>
                <a:off x="4874033" y="1706584"/>
                <a:ext cx="20097" cy="1301262"/>
              </a:xfrm>
              <a:prstGeom prst="line">
                <a:avLst/>
              </a:prstGeom>
              <a:ln w="1016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/>
              <p:cNvCxnSpPr/>
              <p:nvPr/>
            </p:nvCxnSpPr>
            <p:spPr>
              <a:xfrm>
                <a:off x="4557510" y="1706584"/>
                <a:ext cx="5024" cy="989761"/>
              </a:xfrm>
              <a:prstGeom prst="line">
                <a:avLst/>
              </a:prstGeom>
              <a:ln w="1016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Line 7"/>
              <p:cNvSpPr>
                <a:spLocks noChangeShapeType="1"/>
              </p:cNvSpPr>
              <p:nvPr/>
            </p:nvSpPr>
            <p:spPr bwMode="auto">
              <a:xfrm rot="-2700000" flipH="1">
                <a:off x="4767741" y="1637920"/>
                <a:ext cx="268739" cy="585"/>
              </a:xfrm>
              <a:prstGeom prst="line">
                <a:avLst/>
              </a:prstGeom>
              <a:noFill/>
              <a:ln w="381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102" name="Connecteur droit 101"/>
              <p:cNvCxnSpPr/>
              <p:nvPr/>
            </p:nvCxnSpPr>
            <p:spPr>
              <a:xfrm flipV="1">
                <a:off x="3875896" y="1716633"/>
                <a:ext cx="701711" cy="1675"/>
              </a:xfrm>
              <a:prstGeom prst="line">
                <a:avLst/>
              </a:prstGeom>
              <a:ln w="1016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Line 7"/>
              <p:cNvSpPr>
                <a:spLocks noChangeShapeType="1"/>
              </p:cNvSpPr>
              <p:nvPr/>
            </p:nvSpPr>
            <p:spPr bwMode="auto">
              <a:xfrm rot="2700000" flipH="1">
                <a:off x="4404326" y="1636242"/>
                <a:ext cx="268739" cy="585"/>
              </a:xfrm>
              <a:prstGeom prst="line">
                <a:avLst/>
              </a:prstGeom>
              <a:noFill/>
              <a:ln w="3810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Text Box 33"/>
              <p:cNvSpPr txBox="1">
                <a:spLocks noChangeArrowheads="1"/>
              </p:cNvSpPr>
              <p:nvPr/>
            </p:nvSpPr>
            <p:spPr bwMode="auto">
              <a:xfrm rot="16200000">
                <a:off x="3385976" y="1537350"/>
                <a:ext cx="624187" cy="340735"/>
              </a:xfrm>
              <a:prstGeom prst="rect">
                <a:avLst/>
              </a:prstGeom>
              <a:solidFill>
                <a:schemeClr val="bg1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spcBef>
                    <a:spcPts val="68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ts val="600"/>
                  </a:spcAft>
                  <a:buClrTx/>
                  <a:buFontTx/>
                  <a:buNone/>
                </a:pPr>
                <a:r>
                  <a:rPr lang="fr-FR" sz="1600" b="1" dirty="0">
                    <a:latin typeface="Times New Roman" panose="02020603050405020304" pitchFamily="18" charset="0"/>
                  </a:rPr>
                  <a:t>CCD</a:t>
                </a:r>
              </a:p>
            </p:txBody>
          </p:sp>
          <p:sp>
            <p:nvSpPr>
              <p:cNvPr id="105" name="Text Box 33"/>
              <p:cNvSpPr txBox="1">
                <a:spLocks noChangeArrowheads="1"/>
              </p:cNvSpPr>
              <p:nvPr/>
            </p:nvSpPr>
            <p:spPr bwMode="auto">
              <a:xfrm rot="5400000">
                <a:off x="5405696" y="1522278"/>
                <a:ext cx="624187" cy="340735"/>
              </a:xfrm>
              <a:prstGeom prst="rect">
                <a:avLst/>
              </a:prstGeom>
              <a:solidFill>
                <a:schemeClr val="bg1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0000" tIns="46800" rIns="90000" bIns="46800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spcBef>
                    <a:spcPts val="68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ts val="600"/>
                  </a:spcAft>
                  <a:buClrTx/>
                  <a:buFontTx/>
                  <a:buNone/>
                </a:pPr>
                <a:r>
                  <a:rPr lang="fr-FR" sz="1600" b="1" dirty="0">
                    <a:latin typeface="Times New Roman" panose="02020603050405020304" pitchFamily="18" charset="0"/>
                  </a:rPr>
                  <a:t>CCD</a:t>
                </a:r>
              </a:p>
            </p:txBody>
          </p:sp>
          <p:sp>
            <p:nvSpPr>
              <p:cNvPr id="106" name="Text Box 46"/>
              <p:cNvSpPr txBox="1">
                <a:spLocks noChangeArrowheads="1"/>
              </p:cNvSpPr>
              <p:nvPr/>
            </p:nvSpPr>
            <p:spPr bwMode="auto">
              <a:xfrm>
                <a:off x="5964834" y="1501600"/>
                <a:ext cx="661056" cy="3407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spcBef>
                    <a:spcPts val="68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fr-FR" sz="1600" b="1" dirty="0" smtClean="0">
                    <a:latin typeface="Times New Roman" panose="02020603050405020304" pitchFamily="18" charset="0"/>
                  </a:rPr>
                  <a:t>Ref-2</a:t>
                </a:r>
                <a:endParaRPr lang="fr-FR" sz="16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" name="Text Box 46"/>
              <p:cNvSpPr txBox="1">
                <a:spLocks noChangeArrowheads="1"/>
              </p:cNvSpPr>
              <p:nvPr/>
            </p:nvSpPr>
            <p:spPr bwMode="auto">
              <a:xfrm>
                <a:off x="2876640" y="1533420"/>
                <a:ext cx="661056" cy="3407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spcBef>
                    <a:spcPts val="688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fr-FR" sz="1600" b="1" dirty="0" smtClean="0">
                    <a:latin typeface="Times New Roman" panose="02020603050405020304" pitchFamily="18" charset="0"/>
                  </a:rPr>
                  <a:t>Ref-1</a:t>
                </a:r>
                <a:endParaRPr lang="fr-FR" sz="1600" b="1" dirty="0"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108" name="Connecteur droit avec flèche 107"/>
              <p:cNvCxnSpPr/>
              <p:nvPr/>
            </p:nvCxnSpPr>
            <p:spPr>
              <a:xfrm flipV="1">
                <a:off x="5981252" y="1194099"/>
                <a:ext cx="849854" cy="247426"/>
              </a:xfrm>
              <a:prstGeom prst="straightConnector1">
                <a:avLst/>
              </a:prstGeom>
              <a:ln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avec flèche 114"/>
              <p:cNvCxnSpPr/>
              <p:nvPr/>
            </p:nvCxnSpPr>
            <p:spPr>
              <a:xfrm flipV="1">
                <a:off x="3949850" y="1108038"/>
                <a:ext cx="2859741" cy="410583"/>
              </a:xfrm>
              <a:prstGeom prst="straightConnector1">
                <a:avLst/>
              </a:prstGeom>
              <a:ln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58536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Simulations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/>
              <p:cNvSpPr txBox="1"/>
              <p:nvPr/>
            </p:nvSpPr>
            <p:spPr>
              <a:xfrm>
                <a:off x="1369131" y="1589559"/>
                <a:ext cx="10651451" cy="3817327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pPr indent="-288000">
                  <a:spcAft>
                    <a:spcPts val="1000"/>
                  </a:spcAft>
                  <a:buFont typeface="Wingdings" panose="05000000000000000000" pitchFamily="2" charset="2"/>
                  <a:buChar char="Ø"/>
                </a:pPr>
                <a:r>
                  <a:rPr lang="es-E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pulses 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s-E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fs, 800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ortogonal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polarisation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</a:t>
                </a:r>
                <a:r>
                  <a:rPr lang="es-E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counter-propagating</a:t>
                </a:r>
                <a:r>
                  <a:rPr lang="es-E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along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z) and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focused</a:t>
                </a:r>
                <a:endParaRPr lang="es-E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-288000">
                  <a:spcAft>
                    <a:spcPts val="1000"/>
                  </a:spcAft>
                  <a:buFont typeface="Wingdings" panose="05000000000000000000" pitchFamily="2" charset="2"/>
                  <a:buChar char="Ø"/>
                </a:pPr>
                <a:r>
                  <a:rPr lang="es-E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Transversal </a:t>
                </a:r>
                <a:r>
                  <a:rPr lang="es-E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profiles</a:t>
                </a:r>
                <a:r>
                  <a:rPr lang="es-E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es-E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s-E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beams</a:t>
                </a:r>
                <a:r>
                  <a:rPr lang="es-E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</a:t>
                </a:r>
                <a:r>
                  <a:rPr lang="es-ES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</a:t>
                </a:r>
                <a:r>
                  <a:rPr lang="es-E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𝓔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𝒛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)=</m:t>
                    </m:r>
                    <m:sSub>
                      <m:sSubPr>
                        <m:ctrlPr>
                          <a:rPr lang="fr-FR" b="1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fr-FR" b="1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d>
                          <m:dPr>
                            <m:ctrlPr>
                              <a:rPr lang="fr-FR" b="1" i="1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FR" b="1" i="1" smtClean="0"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/</m:t>
                            </m:r>
                            <m:sSubSup>
                              <m:sSubSupPr>
                                <m:ctrlPr>
                                  <a:rPr lang="fr-FR" b="1" i="1" smtClean="0"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𝟎</m:t>
                                </m:r>
                              </m:sub>
                              <m:sup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d>
                      </m:sup>
                    </m:sSup>
                  </m:oMath>
                </a14:m>
                <a:endParaRPr lang="es-E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-288000">
                  <a:spcAft>
                    <a:spcPts val="1000"/>
                  </a:spcAft>
                  <a:buFont typeface="Wingdings" panose="05000000000000000000" pitchFamily="2" charset="2"/>
                  <a:buChar char="Ø"/>
                </a:pP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pulse </a:t>
                </a:r>
                <a:r>
                  <a:rPr lang="es-E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E=2.5 J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probe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pulse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negligible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 mJ)</a:t>
                </a:r>
              </a:p>
              <a:p>
                <a:pPr indent="-288000">
                  <a:spcAft>
                    <a:spcPts val="1000"/>
                  </a:spcAft>
                  <a:buFont typeface="Wingdings" panose="05000000000000000000" pitchFamily="2" charset="2"/>
                  <a:buChar char="Ø"/>
                </a:pP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Minimum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waist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:r>
                  <a:rPr lang="es-E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focus</a:t>
                </a:r>
                <a:r>
                  <a:rPr lang="es-E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𝒘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b>
                    </m:sSub>
                    <m:r>
                      <m:rPr>
                        <m:nor/>
                      </m:rPr>
                      <a:rPr lang="fr-FR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fr-FR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probe</m:t>
                    </m:r>
                    <m:r>
                      <m:rPr>
                        <m:nor/>
                      </m:rPr>
                      <a:rPr lang="fr-FR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es-ES" b="1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𝒘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𝒐</m:t>
                        </m:r>
                      </m:sub>
                    </m:sSub>
                    <m:r>
                      <m:rPr>
                        <m:nor/>
                      </m:rPr>
                      <a:rPr lang="fr-FR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fr-FR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fr-FR" b="1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ump</m:t>
                    </m:r>
                    <m:r>
                      <m:rPr>
                        <m:nor/>
                      </m:rPr>
                      <a:rPr lang="fr-FR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s-E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-288000">
                  <a:spcAft>
                    <a:spcPts val="1000"/>
                  </a:spcAft>
                  <a:buFont typeface="Wingdings" panose="05000000000000000000" pitchFamily="2" charset="2"/>
                  <a:buChar char="Ø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Probe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shifted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transversally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a distance </a:t>
                </a:r>
                <a:r>
                  <a:rPr lang="fr-FR" b="1" i="1" dirty="0" err="1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fr-FR" b="1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s-E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-288000">
                  <a:spcAft>
                    <a:spcPts val="1000"/>
                  </a:spcAft>
                  <a:buFont typeface="Wingdings" panose="05000000000000000000" pitchFamily="2" charset="2"/>
                  <a:buChar char="Ø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Vacuum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refractive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index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interaction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𝑄𝐸𝐷</m:t>
                        </m:r>
                      </m:sub>
                    </m:sSub>
                    <m:d>
                      <m:d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FR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fr-FR" dirty="0"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fr-FR" dirty="0" smtClean="0"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</a:t>
                </a:r>
                <a:r>
                  <a:rPr lang="fr-FR" b="0" dirty="0" smtClean="0"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interaction, the probe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refracted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a phase </a:t>
                </a:r>
                <a:r>
                  <a:rPr lang="fr-FR" b="0" dirty="0" smtClean="0"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𝑄𝐸𝐷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fr-FR" i="1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den>
                        </m:f>
                        <m:sSub>
                          <m:sSubPr>
                            <m:ctrlPr>
                              <a:rPr lang="fr-FR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𝑄𝐸𝐷</m:t>
                            </m:r>
                          </m:sub>
                        </m:sSub>
                        <m:d>
                          <m:dPr>
                            <m:ctrlPr>
                              <a:rPr lang="fr-FR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fr-FR" b="0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indent="-288000">
                  <a:spcAft>
                    <a:spcPts val="1000"/>
                  </a:spcAft>
                  <a:buFont typeface="Wingdings" panose="05000000000000000000" pitchFamily="2" charset="2"/>
                  <a:buChar char="Ø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propagation of the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refracted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unrefracted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probe pulses to a </a:t>
                </a:r>
                <a:r>
                  <a:rPr lang="fr-F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distance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they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</a:t>
                </a:r>
                <a:endParaRPr lang="fr-F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indent="-288000">
                  <a:spcAft>
                    <a:spcPts val="1000"/>
                  </a:spcAft>
                  <a:buFont typeface="Symbol" panose="05050102010706020507" pitchFamily="18" charset="2"/>
                  <a:buChar char="Þ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fr-F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𝓕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fr-FR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𝜖</m:t>
                    </m:r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 a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ssymetry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splitter)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31" y="1589559"/>
                <a:ext cx="10651451" cy="3817327"/>
              </a:xfrm>
              <a:prstGeom prst="rect">
                <a:avLst/>
              </a:prstGeom>
              <a:blipFill rotWithShape="0">
                <a:blip r:embed="rId2"/>
                <a:stretch>
                  <a:fillRect l="-572" t="-958" b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356255" y="1183526"/>
            <a:ext cx="447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2-d (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x,z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simulation:</a:t>
            </a:r>
            <a:endPara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19</a:t>
            </a:fld>
            <a:endParaRPr lang="fr-FR"/>
          </a:p>
        </p:txBody>
      </p:sp>
      <p:pic>
        <p:nvPicPr>
          <p:cNvPr id="3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9114" y="512763"/>
            <a:ext cx="8392886" cy="6294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Simulations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00840" y="1171305"/>
                <a:ext cx="4213398" cy="1785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= 2.5 J,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 = 0.4 10</a:t>
                </a:r>
                <a:r>
                  <a:rPr lang="fr-FR" baseline="300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-</a:t>
                </a:r>
                <a:r>
                  <a:rPr lang="fr-FR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𝜖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sSup>
                      <m:sSupPr>
                        <m:ctrlPr>
                          <a:rPr lang="fr-FR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50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 </a:t>
                </a:r>
                <a:r>
                  <a:rPr lang="fr-FR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16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limited</a:t>
                </a:r>
                <a:r>
                  <a:rPr lang="fr-FR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the </a:t>
                </a:r>
                <a:r>
                  <a:rPr lang="fr-FR" sz="16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fr-FR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divergence)</a:t>
                </a:r>
                <a:endParaRPr lang="fr-FR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fr-F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5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m, 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fr-F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(probe)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i="1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fr-FR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w</a:t>
                </a:r>
                <a:r>
                  <a:rPr lang="fr-F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/2</a:t>
                </a: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0" y="1171305"/>
                <a:ext cx="4213398" cy="1785104"/>
              </a:xfrm>
              <a:prstGeom prst="rect">
                <a:avLst/>
              </a:prstGeom>
              <a:blipFill rotWithShape="0">
                <a:blip r:embed="rId5"/>
                <a:stretch>
                  <a:fillRect l="-1013" t="-1706" b="-44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5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2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74538" y="750317"/>
            <a:ext cx="474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« 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in vacuum 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55886" y="1101296"/>
            <a:ext cx="320472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fr-FR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0</a:t>
            </a:r>
            <a:r>
              <a:rPr lang="fr-FR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fr-FR" i="1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fr-FR" i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r-FR" baseline="-25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0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CONSTANT</a:t>
            </a:r>
          </a:p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 index (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=1)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constant</a:t>
            </a:r>
          </a:p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not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endParaRPr lang="en-US" dirty="0" err="1" smtClean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95378" y="2413296"/>
            <a:ext cx="471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not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medium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04849" y="4879791"/>
            <a:ext cx="8879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(B) :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irefringence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an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first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Faraday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(1845)</a:t>
            </a:r>
          </a:p>
          <a:p>
            <a:pPr>
              <a:lnSpc>
                <a:spcPct val="150000"/>
              </a:lnSpc>
            </a:pP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(E) :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Refractive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an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first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(1875)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78633" y="3922789"/>
            <a:ext cx="711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 index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not constant but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E,B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(E,B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2545983" y="1236824"/>
            <a:ext cx="1568815" cy="101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Aft>
                <a:spcPts val="600"/>
              </a:spcAft>
              <a:buClrTx/>
              <a:buFontTx/>
              <a:buNone/>
            </a:pPr>
            <a:r>
              <a:rPr lang="fr-FR" b="1" dirty="0">
                <a:latin typeface="Times New Roman" panose="02020603050405020304" pitchFamily="18" charset="0"/>
              </a:rPr>
              <a:t>D</a:t>
            </a:r>
            <a:r>
              <a:rPr lang="fr-FR" dirty="0"/>
              <a:t> = </a:t>
            </a:r>
            <a:r>
              <a:rPr lang="fr-FR" dirty="0">
                <a:latin typeface="Symbol" panose="05050102010706020507" pitchFamily="18" charset="2"/>
              </a:rPr>
              <a:t></a:t>
            </a:r>
            <a:r>
              <a:rPr lang="fr-FR" baseline="-33000" dirty="0"/>
              <a:t>0</a:t>
            </a:r>
            <a:r>
              <a:rPr lang="fr-FR" b="1" dirty="0">
                <a:latin typeface="Times New Roman" panose="02020603050405020304" pitchFamily="18" charset="0"/>
              </a:rPr>
              <a:t>E </a:t>
            </a:r>
          </a:p>
          <a:p>
            <a:pPr>
              <a:spcAft>
                <a:spcPts val="600"/>
              </a:spcAft>
              <a:buClrTx/>
              <a:buFontTx/>
              <a:buNone/>
            </a:pPr>
            <a:r>
              <a:rPr lang="fr-FR" b="1" dirty="0">
                <a:latin typeface="Times New Roman" panose="02020603050405020304" pitchFamily="18" charset="0"/>
              </a:rPr>
              <a:t>B</a:t>
            </a:r>
            <a:r>
              <a:rPr lang="fr-FR" b="1" dirty="0"/>
              <a:t> </a:t>
            </a:r>
            <a:r>
              <a:rPr lang="fr-FR" dirty="0"/>
              <a:t>= </a:t>
            </a:r>
            <a:r>
              <a:rPr lang="fr-FR" dirty="0">
                <a:latin typeface="Symbol" panose="05050102010706020507" pitchFamily="18" charset="2"/>
              </a:rPr>
              <a:t></a:t>
            </a:r>
            <a:r>
              <a:rPr lang="fr-FR" baseline="-33000" dirty="0"/>
              <a:t>0</a:t>
            </a:r>
            <a:r>
              <a:rPr lang="fr-FR" b="1" dirty="0">
                <a:latin typeface="Times New Roman" panose="02020603050405020304" pitchFamily="18" charset="0"/>
              </a:rPr>
              <a:t>H 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489677" y="2936020"/>
            <a:ext cx="3475695" cy="7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Aft>
                <a:spcPts val="600"/>
              </a:spcAft>
              <a:buClrTx/>
              <a:buFontTx/>
              <a:buNone/>
            </a:pPr>
            <a:r>
              <a:rPr lang="fr-FR" b="1" dirty="0">
                <a:latin typeface="Times New Roman" panose="02020603050405020304" pitchFamily="18" charset="0"/>
              </a:rPr>
              <a:t>D</a:t>
            </a:r>
            <a:r>
              <a:rPr lang="fr-FR" dirty="0"/>
              <a:t> = </a:t>
            </a:r>
            <a:r>
              <a:rPr lang="fr-FR" i="1" dirty="0">
                <a:latin typeface="Symbol" panose="05050102010706020507" pitchFamily="18" charset="2"/>
              </a:rPr>
              <a:t></a:t>
            </a:r>
            <a:r>
              <a:rPr lang="fr-FR" i="1" baseline="-33000" dirty="0"/>
              <a:t>0</a:t>
            </a:r>
            <a:r>
              <a:rPr lang="fr-FR" b="1" dirty="0">
                <a:latin typeface="Times New Roman" panose="02020603050405020304" pitchFamily="18" charset="0"/>
              </a:rPr>
              <a:t>E  </a:t>
            </a:r>
            <a:r>
              <a:rPr lang="fr-FR" dirty="0">
                <a:latin typeface="Times New Roman" panose="02020603050405020304" pitchFamily="18" charset="0"/>
              </a:rPr>
              <a:t>+ </a:t>
            </a:r>
            <a:r>
              <a:rPr lang="fr-FR" b="1" dirty="0">
                <a:latin typeface="Times New Roman" panose="02020603050405020304" pitchFamily="18" charset="0"/>
              </a:rPr>
              <a:t>P(E,B</a:t>
            </a:r>
            <a:r>
              <a:rPr lang="fr-FR" b="1" dirty="0" smtClean="0">
                <a:latin typeface="Times New Roman" panose="02020603050405020304" pitchFamily="18" charset="0"/>
              </a:rPr>
              <a:t>) = </a:t>
            </a:r>
            <a:r>
              <a:rPr lang="fr-FR" i="1" dirty="0" smtClean="0">
                <a:latin typeface="Symbol" panose="05050102010706020507" pitchFamily="18" charset="2"/>
              </a:rPr>
              <a:t>e </a:t>
            </a:r>
            <a:r>
              <a:rPr lang="fr-FR" b="1" dirty="0" smtClean="0">
                <a:latin typeface="Times New Roman" panose="02020603050405020304" pitchFamily="18" charset="0"/>
              </a:rPr>
              <a:t>(E,B).E</a:t>
            </a:r>
            <a:endParaRPr lang="fr-FR" b="1" dirty="0">
              <a:latin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FR" b="1" dirty="0">
                <a:latin typeface="Times New Roman" panose="02020603050405020304" pitchFamily="18" charset="0"/>
              </a:rPr>
              <a:t>B</a:t>
            </a:r>
            <a:r>
              <a:rPr lang="fr-FR" b="1" dirty="0"/>
              <a:t> </a:t>
            </a:r>
            <a:r>
              <a:rPr lang="fr-FR" dirty="0"/>
              <a:t>= </a:t>
            </a:r>
            <a:r>
              <a:rPr lang="fr-FR" i="1" dirty="0">
                <a:latin typeface="Symbol" panose="05050102010706020507" pitchFamily="18" charset="2"/>
              </a:rPr>
              <a:t></a:t>
            </a:r>
            <a:r>
              <a:rPr lang="fr-FR" i="1" baseline="-33000" dirty="0"/>
              <a:t>0</a:t>
            </a:r>
            <a:r>
              <a:rPr lang="fr-FR" b="1" dirty="0">
                <a:latin typeface="Times New Roman" panose="02020603050405020304" pitchFamily="18" charset="0"/>
              </a:rPr>
              <a:t>H </a:t>
            </a:r>
            <a:r>
              <a:rPr lang="fr-FR" dirty="0">
                <a:latin typeface="Times New Roman" panose="02020603050405020304" pitchFamily="18" charset="0"/>
              </a:rPr>
              <a:t>+ </a:t>
            </a:r>
            <a:r>
              <a:rPr lang="fr-FR" i="1" dirty="0">
                <a:latin typeface="Symbol" panose="05050102010706020507" pitchFamily="18" charset="2"/>
              </a:rPr>
              <a:t></a:t>
            </a:r>
            <a:r>
              <a:rPr lang="fr-FR" i="1" baseline="-33000" dirty="0">
                <a:latin typeface="Times New Roman" panose="02020603050405020304" pitchFamily="18" charset="0"/>
              </a:rPr>
              <a:t>0</a:t>
            </a:r>
            <a:r>
              <a:rPr lang="fr-FR" b="1" dirty="0">
                <a:latin typeface="Times New Roman" panose="02020603050405020304" pitchFamily="18" charset="0"/>
              </a:rPr>
              <a:t>M(E,B</a:t>
            </a:r>
            <a:r>
              <a:rPr lang="fr-FR" b="1" dirty="0" smtClean="0">
                <a:latin typeface="Times New Roman" panose="02020603050405020304" pitchFamily="18" charset="0"/>
              </a:rPr>
              <a:t>) = </a:t>
            </a:r>
            <a:r>
              <a:rPr lang="fr-FR" i="1" dirty="0" smtClean="0">
                <a:latin typeface="Symbol" panose="05050102010706020507" pitchFamily="18" charset="2"/>
              </a:rPr>
              <a:t>m </a:t>
            </a:r>
            <a:r>
              <a:rPr lang="fr-FR" b="1" dirty="0">
                <a:latin typeface="Times New Roman" panose="02020603050405020304" pitchFamily="18" charset="0"/>
              </a:rPr>
              <a:t>(E,B</a:t>
            </a:r>
            <a:r>
              <a:rPr lang="fr-FR" b="1" dirty="0" smtClean="0">
                <a:latin typeface="Times New Roman" panose="02020603050405020304" pitchFamily="18" charset="0"/>
              </a:rPr>
              <a:t>).H</a:t>
            </a:r>
            <a:endParaRPr lang="fr-FR" b="1" dirty="0">
              <a:latin typeface="Times New Roman" panose="02020603050405020304" pitchFamily="18" charset="0"/>
            </a:endParaRPr>
          </a:p>
          <a:p>
            <a:pPr>
              <a:spcAft>
                <a:spcPts val="600"/>
              </a:spcAft>
              <a:buClrTx/>
              <a:buFontTx/>
              <a:buNone/>
            </a:pPr>
            <a:endParaRPr lang="fr-FR" b="1" dirty="0">
              <a:latin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vacuum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 constant ?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0"/>
          <p:cNvSpPr>
            <a:spLocks/>
          </p:cNvSpPr>
          <p:nvPr/>
        </p:nvSpPr>
        <p:spPr bwMode="auto">
          <a:xfrm>
            <a:off x="2421666" y="1260561"/>
            <a:ext cx="119360" cy="772828"/>
          </a:xfrm>
          <a:prstGeom prst="leftBrace">
            <a:avLst>
              <a:gd name="adj1" fmla="val 56609"/>
              <a:gd name="adj2" fmla="val 50000"/>
            </a:avLst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013953" y="1325455"/>
                <a:ext cx="1066831" cy="661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953" y="1325455"/>
                <a:ext cx="1066831" cy="66127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utoShape 10"/>
          <p:cNvSpPr>
            <a:spLocks/>
          </p:cNvSpPr>
          <p:nvPr/>
        </p:nvSpPr>
        <p:spPr bwMode="auto">
          <a:xfrm>
            <a:off x="2367238" y="2915189"/>
            <a:ext cx="119360" cy="772828"/>
          </a:xfrm>
          <a:prstGeom prst="leftBrace">
            <a:avLst>
              <a:gd name="adj1" fmla="val 56609"/>
              <a:gd name="adj2" fmla="val 50000"/>
            </a:avLst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6593867" y="2969199"/>
                <a:ext cx="2141035" cy="713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867" y="2969199"/>
                <a:ext cx="2141035" cy="71365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èche droite 2"/>
          <p:cNvSpPr/>
          <p:nvPr/>
        </p:nvSpPr>
        <p:spPr>
          <a:xfrm>
            <a:off x="5606143" y="1524000"/>
            <a:ext cx="424543" cy="2721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èche droite 20"/>
          <p:cNvSpPr/>
          <p:nvPr/>
        </p:nvSpPr>
        <p:spPr>
          <a:xfrm>
            <a:off x="1611086" y="3984172"/>
            <a:ext cx="424543" cy="2721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utoShape 10"/>
          <p:cNvSpPr>
            <a:spLocks/>
          </p:cNvSpPr>
          <p:nvPr/>
        </p:nvSpPr>
        <p:spPr bwMode="auto">
          <a:xfrm>
            <a:off x="1420181" y="5005246"/>
            <a:ext cx="71162" cy="709754"/>
          </a:xfrm>
          <a:prstGeom prst="leftBrace">
            <a:avLst>
              <a:gd name="adj1" fmla="val 56609"/>
              <a:gd name="adj2" fmla="val 50000"/>
            </a:avLst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94857" y="4343792"/>
            <a:ext cx="832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non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interaction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medium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6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20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07" y="620485"/>
            <a:ext cx="7874493" cy="60633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00840" y="1171305"/>
                <a:ext cx="4213398" cy="1785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= 2.5 J,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 = 0.4 10</a:t>
                </a:r>
                <a:r>
                  <a:rPr lang="fr-FR" baseline="300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-</a:t>
                </a:r>
                <a:r>
                  <a:rPr lang="fr-FR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𝜖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sSup>
                      <m:sSupPr>
                        <m:ctrlPr>
                          <a:rPr lang="fr-FR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50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 </a:t>
                </a:r>
                <a:r>
                  <a:rPr lang="fr-FR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sz="16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limited</a:t>
                </a:r>
                <a:r>
                  <a:rPr lang="fr-FR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the </a:t>
                </a:r>
                <a:r>
                  <a:rPr lang="fr-FR" sz="16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fr-FR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divergence)</a:t>
                </a:r>
                <a:endParaRPr lang="fr-FR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fr-F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5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m, 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fr-F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(probe)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i="1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fr-FR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w</a:t>
                </a:r>
                <a:r>
                  <a:rPr lang="fr-F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/2</a:t>
                </a: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0" y="1171305"/>
                <a:ext cx="4213398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013" t="-1706" b="-44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29357" y="3391020"/>
                <a:ext cx="1733167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𝚫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𝒙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≈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𝟎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𝟎𝟏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𝒏𝒎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57" y="3391020"/>
                <a:ext cx="1733167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èche droite 7"/>
          <p:cNvSpPr/>
          <p:nvPr/>
        </p:nvSpPr>
        <p:spPr>
          <a:xfrm>
            <a:off x="827836" y="3444999"/>
            <a:ext cx="517792" cy="264405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5943" y="4928504"/>
                <a:ext cx="4001801" cy="693075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6. 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16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𝐽𝑜𝑢𝑙𝑒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)×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μm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×</m:t>
                          </m:r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ℱ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−5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3" y="4928504"/>
                <a:ext cx="4001801" cy="6930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Simulations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0" y="3962400"/>
                <a:ext cx="4580293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</a:t>
                </a:r>
                <a14:m>
                  <m:oMath xmlns:m="http://schemas.openxmlformats.org/officeDocument/2006/math">
                    <m:r>
                      <a:rPr lang="fr-FR" sz="17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𝛥</m:t>
                    </m:r>
                    <m:r>
                      <a:rPr lang="fr-FR" sz="17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𝑥</m:t>
                    </m:r>
                    <m:r>
                      <a:rPr lang="fr-FR" sz="17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fr-FR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reduced by ~20% if </a:t>
                </a:r>
                <a:r>
                  <a:rPr lang="fr-FR" sz="1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jitter</a:t>
                </a:r>
                <a:r>
                  <a:rPr lang="fr-FR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</a:t>
                </a:r>
                <a:r>
                  <a:rPr lang="fr-FR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2.5</a:t>
                </a:r>
                <a:r>
                  <a:rPr lang="fr-FR" sz="17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sz="1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2400"/>
                <a:ext cx="4580293" cy="353943"/>
              </a:xfrm>
              <a:prstGeom prst="rect">
                <a:avLst/>
              </a:prstGeom>
              <a:blipFill rotWithShape="0">
                <a:blip r:embed="rId6"/>
                <a:stretch>
                  <a:fillRect l="-799" t="-5172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6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21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14220" y="3186729"/>
                <a:ext cx="6104757" cy="8804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fr-FR" sz="1600" i="1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ad>
                            <m:radPr>
                              <m:degHide m:val="on"/>
                              <m:ctrlPr>
                                <a:rPr lang="fr-FR" sz="1600" i="1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FR" sz="1600" i="1">
                                      <a:latin typeface="Cambria Math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Symbol" panose="05050102010706020507" pitchFamily="18" charset="2"/>
                                    </a:rPr>
                                    <m:t>𝑚𝑒𝑠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500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𝑜𝑏𝑠</m:t>
                                      </m:r>
                                    </m:sub>
                                  </m:sSub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days</m:t>
                                  </m:r>
                                </m:e>
                              </m:d>
                            </m:e>
                          </m:rad>
                        </m:num>
                        <m:den>
                          <m:d>
                            <m:dPr>
                              <m:begChr m:val="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0">
                                                  <a:latin typeface="Cambria Math" panose="02040503050406030204" pitchFamily="18" charset="0"/>
                                                </a:rPr>
                                                <m:t>0,</m:t>
                                              </m:r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𝑝𝑢𝑚𝑝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μm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ℱ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10</m:t>
                                          </m:r>
                                        </m:e>
                                        <m:sup>
                                          <m: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−5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rad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1600" i="0">
                                  <a:latin typeface="Cambria Math" panose="02040503050406030204" pitchFamily="18" charset="0"/>
                                </a:rPr>
                                <m:t>nm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220" y="3186729"/>
                <a:ext cx="6104757" cy="8804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355075" y="749146"/>
                <a:ext cx="8697574" cy="2473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Switch ON &amp; OFF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alternatively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ump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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arycenters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profile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𝑂𝑁</m:t>
                        </m:r>
                      </m:sup>
                    </m:sSubSup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𝑂𝐹𝐹</m:t>
                        </m:r>
                      </m:sup>
                    </m:sSubSup>
                  </m:oMath>
                </a14:m>
                <a:endParaRPr lang="fr-F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	 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(ON-OFF) for the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𝑂𝑁</m:t>
                        </m:r>
                      </m:sup>
                    </m:sSubSup>
                    <m:r>
                      <a:rPr lang="fr-F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fr-FR" sz="16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𝐹𝐹</m:t>
                        </m:r>
                      </m:sup>
                    </m:sSubSup>
                  </m:oMath>
                </a14:m>
                <a:endParaRPr lang="fr-F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fr-FR" sz="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𝑚𝑒𝑠</m:t>
                        </m:r>
                      </m:sub>
                    </m:sSub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collected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(laser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repetition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rate = 10 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Hz  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ON-OFF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measurement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rate = 5 Hz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fr-FR" sz="1600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fr-FR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</a:t>
                </a:r>
                <a:r>
                  <a:rPr lang="fr-F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 </a:t>
                </a:r>
                <a:r>
                  <a:rPr lang="fr-FR" sz="16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Average</a:t>
                </a:r>
                <a:r>
                  <a:rPr lang="fr-F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signal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60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±</m:t>
                    </m:r>
                    <m:f>
                      <m:fPr>
                        <m:ctrlPr>
                          <a:rPr lang="fr-FR" sz="160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i="1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fr-F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fr-FR" sz="1600" i="1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fr-FR" sz="1600" i="1" smtClean="0"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  <a:sym typeface="Symbol" panose="05050102010706020507" pitchFamily="18" charset="2"/>
                                  </a:rPr>
                                  <m:t>𝑚𝑒𝑠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fr-F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fr-F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ON-OFF spatial </a:t>
                </a:r>
                <a:r>
                  <a:rPr lang="fr-FR" sz="1600" dirty="0" err="1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resolution</a:t>
                </a:r>
                <a:endParaRPr lang="fr-FR" sz="1600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fr-FR" sz="100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sensitivity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standard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deviations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𝑠𝑖𝑔</m:t>
                        </m:r>
                      </m:sub>
                    </m:sSub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075" y="749146"/>
                <a:ext cx="8697574" cy="2473049"/>
              </a:xfrm>
              <a:prstGeom prst="rect">
                <a:avLst/>
              </a:prstGeom>
              <a:blipFill rotWithShape="0">
                <a:blip r:embed="rId4"/>
                <a:stretch>
                  <a:fillRect l="-280" t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1441623" y="4300812"/>
            <a:ext cx="8906737" cy="967875"/>
            <a:chOff x="1441623" y="4300812"/>
            <a:chExt cx="8906737" cy="967875"/>
          </a:xfrm>
        </p:grpSpPr>
        <p:sp>
          <p:nvSpPr>
            <p:cNvPr id="7" name="Rectangle 6"/>
            <p:cNvSpPr/>
            <p:nvPr/>
          </p:nvSpPr>
          <p:spPr>
            <a:xfrm>
              <a:off x="7750629" y="4528457"/>
              <a:ext cx="2579914" cy="457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5032353" y="4423258"/>
                  <a:ext cx="5316007" cy="5566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Symbol" panose="05050102010706020507" pitchFamily="18" charset="2"/>
                    <a:buChar char="Þ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𝑠𝑖𝑔</m:t>
                          </m:r>
                        </m:sub>
                      </m:sSub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0.6 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𝑜𝑏𝑠</m:t>
                                  </m:r>
                                </m:sub>
                              </m:sSub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days</m:t>
                              </m:r>
                            </m:e>
                          </m:d>
                        </m:e>
                      </m:rad>
                    </m:oMath>
                  </a14:m>
                  <a:r>
                    <a:rPr lang="fr-FR" sz="16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  3 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sigma </a:t>
                  </a:r>
                  <a:r>
                    <a:rPr lang="fr-FR" sz="16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discovery</a:t>
                  </a:r>
                  <a:r>
                    <a:rPr lang="fr-F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in 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 </a:t>
                  </a:r>
                  <a:r>
                    <a:rPr lang="fr-FR" sz="16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days</a:t>
                  </a:r>
                  <a:endPara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2353" y="4423258"/>
                  <a:ext cx="5316007" cy="55662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688" t="-38462" b="-93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utoShape 10"/>
            <p:cNvSpPr>
              <a:spLocks/>
            </p:cNvSpPr>
            <p:nvPr/>
          </p:nvSpPr>
          <p:spPr bwMode="auto">
            <a:xfrm>
              <a:off x="1441623" y="4359973"/>
              <a:ext cx="180348" cy="908714"/>
            </a:xfrm>
            <a:prstGeom prst="leftBrace">
              <a:avLst>
                <a:gd name="adj1" fmla="val 56609"/>
                <a:gd name="adj2" fmla="val 50000"/>
              </a:avLst>
            </a:prstGeom>
            <a:noFill/>
            <a:ln w="9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559136" y="4300812"/>
                  <a:ext cx="3815509" cy="9107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300"/>
                    </a:spcAft>
                  </a:pP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Extinction  </a:t>
                  </a:r>
                  <a14:m>
                    <m:oMath xmlns:m="http://schemas.openxmlformats.org/officeDocument/2006/math">
                      <m:r>
                        <a:rPr lang="en-US" sz="1600" smtClean="0"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=0.4  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a14:m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fr-F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fr-F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𝜖</m:t>
                      </m:r>
                      <m:r>
                        <a:rPr lang="fr-F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sSup>
                        <m:sSupPr>
                          <m:ctrlPr>
                            <a:rPr lang="fr-FR" sz="1600" i="1" dirty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fr-FR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10</m:t>
                          </m:r>
                        </m:e>
                        <m:sup>
                          <m:r>
                            <a:rPr lang="fr-FR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−3</m:t>
                          </m:r>
                        </m:sup>
                      </m:sSup>
                    </m:oMath>
                  </a14:m>
                  <a:r>
                    <a:rPr lang="fr-FR" sz="16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endPara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Aft>
                      <a:spcPts val="30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600">
                          <a:latin typeface="Cambria Math" panose="02040503050406030204" pitchFamily="18" charset="0"/>
                        </a:rPr>
                        <m:t>=10</m:t>
                      </m:r>
                    </m:oMath>
                  </a14:m>
                  <a:r>
                    <a:rPr lang="fr-F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nm</a:t>
                  </a:r>
                  <a:endParaRPr lang="fr-FR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Aft>
                      <a:spcPts val="300"/>
                    </a:spcAft>
                  </a:pPr>
                  <a:r>
                    <a:rPr lang="fr-FR" sz="16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  <a:r>
                    <a:rPr lang="fr-FR" sz="1600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fr-FR" sz="1600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pump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= 5 </a:t>
                  </a:r>
                  <a:r>
                    <a:rPr lang="fr-FR" sz="1600" dirty="0" smtClean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m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9136" y="4300812"/>
                  <a:ext cx="3815509" cy="91076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58" t="-1342" b="-80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256005" y="5653216"/>
                <a:ext cx="4040530" cy="72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𝑠𝑖𝑔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0.1 </m:t>
                    </m:r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with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100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days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of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collected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data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(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same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as PVLAS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birefringence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sensitivity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005" y="5653216"/>
                <a:ext cx="4040530" cy="727892"/>
              </a:xfrm>
              <a:prstGeom prst="rect">
                <a:avLst/>
              </a:prstGeom>
              <a:blipFill rotWithShape="0">
                <a:blip r:embed="rId6"/>
                <a:stretch>
                  <a:fillRect l="-754" t="-3333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4041718" y="5643166"/>
            <a:ext cx="26054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fr-F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20 </a:t>
            </a:r>
            <a:r>
              <a:rPr lang="fr-FR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1794370" y="5631711"/>
                <a:ext cx="1540615" cy="391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𝑝𝑢𝑚𝑝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370" y="5631711"/>
                <a:ext cx="1540615" cy="391326"/>
              </a:xfrm>
              <a:prstGeom prst="rect">
                <a:avLst/>
              </a:prstGeom>
              <a:blipFill rotWithShape="0">
                <a:blip r:embed="rId7"/>
                <a:stretch>
                  <a:fillRect l="-2767" r="-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8" y="5720041"/>
            <a:ext cx="547131" cy="471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783485" y="6143340"/>
                <a:ext cx="1011559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485" y="6143340"/>
                <a:ext cx="1011559" cy="353943"/>
              </a:xfrm>
              <a:prstGeom prst="rect">
                <a:avLst/>
              </a:prstGeom>
              <a:blipFill rotWithShape="0">
                <a:blip r:embed="rId9"/>
                <a:stretch>
                  <a:fillRect l="-5422" t="-1724" r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utoShape 10"/>
          <p:cNvSpPr>
            <a:spLocks/>
          </p:cNvSpPr>
          <p:nvPr/>
        </p:nvSpPr>
        <p:spPr bwMode="auto">
          <a:xfrm>
            <a:off x="1561366" y="5579171"/>
            <a:ext cx="180348" cy="908714"/>
          </a:xfrm>
          <a:prstGeom prst="leftBrace">
            <a:avLst>
              <a:gd name="adj1" fmla="val 56609"/>
              <a:gd name="adj2" fmla="val 50000"/>
            </a:avLst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175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3" grpId="0"/>
      <p:bldP spid="16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22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822893" y="1006111"/>
                <a:ext cx="6452425" cy="268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Extinction: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ℱ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=0.4  </m:t>
                    </m:r>
                    <m:sSup>
                      <m:sSupPr>
                        <m:ctrlPr>
                          <a:rPr lang="fr-F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𝜖</m:t>
                    </m:r>
                    <m:r>
                      <a:rPr lang="fr-F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sSup>
                      <m:sSupPr>
                        <m:ctrlPr>
                          <a:rPr lang="fr-FR" sz="24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fr-F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Spatial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</a:t>
                </a:r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240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Waist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focus as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possible </a:t>
                </a:r>
              </a:p>
              <a:p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+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stability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-probe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overlap</a:t>
                </a:r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93" y="1006111"/>
                <a:ext cx="6452425" cy="2685992"/>
              </a:xfrm>
              <a:prstGeom prst="rect">
                <a:avLst/>
              </a:prstGeom>
              <a:blipFill rotWithShape="0">
                <a:blip r:embed="rId2"/>
                <a:stretch>
                  <a:fillRect l="-1228" b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challenges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èche courbée vers la droite 7"/>
          <p:cNvSpPr/>
          <p:nvPr/>
        </p:nvSpPr>
        <p:spPr>
          <a:xfrm>
            <a:off x="1763735" y="2164803"/>
            <a:ext cx="815249" cy="2385793"/>
          </a:xfrm>
          <a:prstGeom prst="curved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27987" y="4149891"/>
            <a:ext cx="290816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DeLLight-0 prototype</a:t>
            </a:r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>
            <a:spLocks noChangeArrowheads="1"/>
          </p:cNvSpPr>
          <p:nvPr/>
        </p:nvSpPr>
        <p:spPr bwMode="auto">
          <a:xfrm rot="5400000" flipV="1">
            <a:off x="1856505" y="2779588"/>
            <a:ext cx="3611856" cy="99199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65" name="Line 39"/>
          <p:cNvSpPr>
            <a:spLocks noChangeShapeType="1"/>
          </p:cNvSpPr>
          <p:nvPr/>
        </p:nvSpPr>
        <p:spPr bwMode="auto">
          <a:xfrm flipV="1">
            <a:off x="2104761" y="6036358"/>
            <a:ext cx="357962" cy="3158"/>
          </a:xfrm>
          <a:prstGeom prst="line">
            <a:avLst/>
          </a:prstGeom>
          <a:noFill/>
          <a:ln w="101520" cap="sq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542321" y="2040012"/>
            <a:ext cx="4092575" cy="81182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 flipV="1">
            <a:off x="3714873" y="4620423"/>
            <a:ext cx="2867025" cy="107842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 flipV="1">
            <a:off x="6574810" y="4630871"/>
            <a:ext cx="116200" cy="115641"/>
          </a:xfrm>
          <a:prstGeom prst="rtTriangl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 rot="5400000" flipV="1">
            <a:off x="3606265" y="4625840"/>
            <a:ext cx="110614" cy="106532"/>
          </a:xfrm>
          <a:prstGeom prst="rtTriangl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 flipH="1" flipV="1">
            <a:off x="3517691" y="4557727"/>
            <a:ext cx="282575" cy="2489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8" name="Line 35"/>
          <p:cNvSpPr>
            <a:spLocks noChangeShapeType="1"/>
          </p:cNvSpPr>
          <p:nvPr/>
        </p:nvSpPr>
        <p:spPr bwMode="auto">
          <a:xfrm>
            <a:off x="4971196" y="1908989"/>
            <a:ext cx="620713" cy="141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Line 36"/>
          <p:cNvSpPr>
            <a:spLocks noChangeShapeType="1"/>
          </p:cNvSpPr>
          <p:nvPr/>
        </p:nvSpPr>
        <p:spPr bwMode="auto">
          <a:xfrm>
            <a:off x="3496409" y="2978502"/>
            <a:ext cx="1587" cy="62246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6" name="Rectangle 43"/>
          <p:cNvSpPr>
            <a:spLocks noChangeArrowheads="1"/>
          </p:cNvSpPr>
          <p:nvPr/>
        </p:nvSpPr>
        <p:spPr bwMode="auto">
          <a:xfrm rot="18900000">
            <a:off x="3586896" y="1723664"/>
            <a:ext cx="111125" cy="673397"/>
          </a:xfrm>
          <a:prstGeom prst="rect">
            <a:avLst/>
          </a:prstGeom>
          <a:solidFill>
            <a:srgbClr val="729FC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118" name="Text Box 45"/>
          <p:cNvSpPr txBox="1">
            <a:spLocks noChangeArrowheads="1"/>
          </p:cNvSpPr>
          <p:nvPr/>
        </p:nvSpPr>
        <p:spPr bwMode="auto">
          <a:xfrm>
            <a:off x="962725" y="5693179"/>
            <a:ext cx="829371" cy="67621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 dirty="0" smtClean="0">
                <a:latin typeface="Times New Roman" panose="02020603050405020304" pitchFamily="18" charset="0"/>
              </a:rPr>
              <a:t>100 </a:t>
            </a:r>
            <a:r>
              <a:rPr lang="fr-FR" sz="1800" b="1" dirty="0" smtClean="0">
                <a:latin typeface="Symbol" panose="05050102010706020507" pitchFamily="18" charset="2"/>
              </a:rPr>
              <a:t>m</a:t>
            </a:r>
            <a:r>
              <a:rPr lang="fr-FR" sz="1800" b="1" dirty="0" smtClean="0">
                <a:latin typeface="Times New Roman" panose="02020603050405020304" pitchFamily="18" charset="0"/>
              </a:rPr>
              <a:t>J</a:t>
            </a:r>
            <a:endParaRPr lang="fr-FR" sz="1800" b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 dirty="0" smtClean="0">
                <a:latin typeface="Times New Roman" panose="02020603050405020304" pitchFamily="18" charset="0"/>
              </a:rPr>
              <a:t>100 </a:t>
            </a:r>
            <a:r>
              <a:rPr lang="fr-FR" sz="1800" b="1" dirty="0">
                <a:latin typeface="Times New Roman" panose="02020603050405020304" pitchFamily="18" charset="0"/>
              </a:rPr>
              <a:t>fs</a:t>
            </a:r>
          </a:p>
        </p:txBody>
      </p:sp>
      <p:sp>
        <p:nvSpPr>
          <p:cNvPr id="3119" name="Text Box 46"/>
          <p:cNvSpPr txBox="1">
            <a:spLocks noChangeArrowheads="1"/>
          </p:cNvSpPr>
          <p:nvPr/>
        </p:nvSpPr>
        <p:spPr bwMode="auto">
          <a:xfrm>
            <a:off x="3752836" y="1491654"/>
            <a:ext cx="1076233" cy="30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err="1">
                <a:latin typeface="Times New Roman" panose="02020603050405020304" pitchFamily="18" charset="0"/>
              </a:rPr>
              <a:t>Dark</a:t>
            </a:r>
            <a:r>
              <a:rPr lang="fr-FR" sz="1600" b="1" dirty="0">
                <a:latin typeface="Times New Roman" panose="02020603050405020304" pitchFamily="18" charset="0"/>
              </a:rPr>
              <a:t> Port</a:t>
            </a:r>
          </a:p>
        </p:txBody>
      </p:sp>
      <p:sp>
        <p:nvSpPr>
          <p:cNvPr id="3120" name="Line 47"/>
          <p:cNvSpPr>
            <a:spLocks noChangeShapeType="1"/>
          </p:cNvSpPr>
          <p:nvPr/>
        </p:nvSpPr>
        <p:spPr bwMode="auto">
          <a:xfrm flipV="1">
            <a:off x="3647220" y="1491654"/>
            <a:ext cx="1588" cy="33669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1" name="Text Box 50"/>
          <p:cNvSpPr txBox="1">
            <a:spLocks noChangeArrowheads="1"/>
          </p:cNvSpPr>
          <p:nvPr/>
        </p:nvSpPr>
        <p:spPr bwMode="auto">
          <a:xfrm>
            <a:off x="2246203" y="6281826"/>
            <a:ext cx="60334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BS-1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sp>
        <p:nvSpPr>
          <p:cNvPr id="3122" name="Text Box 51"/>
          <p:cNvSpPr txBox="1">
            <a:spLocks noChangeArrowheads="1"/>
          </p:cNvSpPr>
          <p:nvPr/>
        </p:nvSpPr>
        <p:spPr bwMode="auto">
          <a:xfrm>
            <a:off x="3919997" y="2121195"/>
            <a:ext cx="64983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BS-2</a:t>
            </a:r>
            <a:endParaRPr lang="fr-FR" sz="1600" b="1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50/50</a:t>
            </a:r>
          </a:p>
        </p:txBody>
      </p:sp>
      <p:sp>
        <p:nvSpPr>
          <p:cNvPr id="3124" name="Text Box 53"/>
          <p:cNvSpPr txBox="1">
            <a:spLocks noChangeArrowheads="1"/>
          </p:cNvSpPr>
          <p:nvPr/>
        </p:nvSpPr>
        <p:spPr bwMode="auto">
          <a:xfrm>
            <a:off x="6369545" y="1651514"/>
            <a:ext cx="478314" cy="30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>
                <a:latin typeface="Times New Roman" panose="02020603050405020304" pitchFamily="18" charset="0"/>
              </a:rPr>
              <a:t>M3</a:t>
            </a:r>
          </a:p>
        </p:txBody>
      </p:sp>
      <p:sp>
        <p:nvSpPr>
          <p:cNvPr id="3125" name="Text Box 54"/>
          <p:cNvSpPr txBox="1">
            <a:spLocks noChangeArrowheads="1"/>
          </p:cNvSpPr>
          <p:nvPr/>
        </p:nvSpPr>
        <p:spPr bwMode="auto">
          <a:xfrm>
            <a:off x="6390182" y="4773756"/>
            <a:ext cx="478314" cy="30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>
                <a:latin typeface="Times New Roman" panose="02020603050405020304" pitchFamily="18" charset="0"/>
              </a:rPr>
              <a:t>M4</a:t>
            </a:r>
          </a:p>
        </p:txBody>
      </p:sp>
      <p:sp>
        <p:nvSpPr>
          <p:cNvPr id="3131" name="Text Box 32"/>
          <p:cNvSpPr txBox="1">
            <a:spLocks noChangeArrowheads="1"/>
          </p:cNvSpPr>
          <p:nvPr/>
        </p:nvSpPr>
        <p:spPr bwMode="auto">
          <a:xfrm rot="16200000">
            <a:off x="2715358" y="2949315"/>
            <a:ext cx="1182689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>
                <a:latin typeface="Times New Roman" panose="02020603050405020304" pitchFamily="18" charset="0"/>
              </a:rPr>
              <a:t>Probe-2</a:t>
            </a:r>
          </a:p>
        </p:txBody>
      </p:sp>
      <p:sp>
        <p:nvSpPr>
          <p:cNvPr id="3132" name="Text Box 32"/>
          <p:cNvSpPr txBox="1">
            <a:spLocks noChangeArrowheads="1"/>
          </p:cNvSpPr>
          <p:nvPr/>
        </p:nvSpPr>
        <p:spPr bwMode="auto">
          <a:xfrm>
            <a:off x="4864833" y="1647270"/>
            <a:ext cx="1327150" cy="30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>
                <a:latin typeface="Times New Roman" panose="02020603050405020304" pitchFamily="18" charset="0"/>
              </a:rPr>
              <a:t>Probe-1</a:t>
            </a: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 rot="5400000" flipV="1">
            <a:off x="5311913" y="3301518"/>
            <a:ext cx="2605548" cy="103433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62" name="Line 27"/>
          <p:cNvSpPr>
            <a:spLocks noChangeShapeType="1"/>
          </p:cNvSpPr>
          <p:nvPr/>
        </p:nvSpPr>
        <p:spPr bwMode="auto">
          <a:xfrm flipH="1">
            <a:off x="6463648" y="4540778"/>
            <a:ext cx="340528" cy="270142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DeLLight-0 prototype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1692" y="2533881"/>
            <a:ext cx="168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Polarisation  (</a:t>
            </a:r>
            <a:r>
              <a:rPr lang="fr-FR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/2)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Line 7"/>
          <p:cNvSpPr>
            <a:spLocks noChangeShapeType="1"/>
          </p:cNvSpPr>
          <p:nvPr/>
        </p:nvSpPr>
        <p:spPr bwMode="auto">
          <a:xfrm flipH="1" flipV="1">
            <a:off x="6512415" y="1912254"/>
            <a:ext cx="282575" cy="2489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ZoneTexte 59"/>
          <p:cNvSpPr txBox="1"/>
          <p:nvPr/>
        </p:nvSpPr>
        <p:spPr>
          <a:xfrm>
            <a:off x="7238082" y="1013553"/>
            <a:ext cx="3961341" cy="1123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extinction factor </a:t>
            </a:r>
          </a:p>
          <a:p>
            <a:pPr>
              <a:spcAft>
                <a:spcPts val="600"/>
              </a:spcAft>
            </a:pPr>
            <a:endParaRPr lang="fr-FR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spatial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fr-FR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fr-FR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Line 26"/>
          <p:cNvSpPr>
            <a:spLocks noChangeShapeType="1"/>
          </p:cNvSpPr>
          <p:nvPr/>
        </p:nvSpPr>
        <p:spPr bwMode="auto">
          <a:xfrm flipV="1">
            <a:off x="2522863" y="2091185"/>
            <a:ext cx="14886" cy="3879957"/>
          </a:xfrm>
          <a:prstGeom prst="line">
            <a:avLst/>
          </a:prstGeom>
          <a:noFill/>
          <a:ln w="101520" cap="sq">
            <a:solidFill>
              <a:srgbClr val="B2B2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1" name="Rectangle 38"/>
          <p:cNvSpPr>
            <a:spLocks noChangeArrowheads="1"/>
          </p:cNvSpPr>
          <p:nvPr/>
        </p:nvSpPr>
        <p:spPr bwMode="auto">
          <a:xfrm rot="8220000" flipV="1">
            <a:off x="2277356" y="5999609"/>
            <a:ext cx="549275" cy="89126"/>
          </a:xfrm>
          <a:prstGeom prst="rect">
            <a:avLst/>
          </a:prstGeom>
          <a:solidFill>
            <a:schemeClr val="tx1">
              <a:lumMod val="65000"/>
              <a:lumOff val="35000"/>
              <a:alpha val="7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50" name="Rectangle 38"/>
          <p:cNvSpPr>
            <a:spLocks noChangeArrowheads="1"/>
          </p:cNvSpPr>
          <p:nvPr/>
        </p:nvSpPr>
        <p:spPr bwMode="auto">
          <a:xfrm rot="10800000" flipV="1">
            <a:off x="2165833" y="2672902"/>
            <a:ext cx="706318" cy="114366"/>
          </a:xfrm>
          <a:prstGeom prst="rect">
            <a:avLst/>
          </a:prstGeom>
          <a:solidFill>
            <a:schemeClr val="tx1">
              <a:lumMod val="65000"/>
              <a:lumOff val="35000"/>
              <a:alpha val="7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 flipH="1">
            <a:off x="2359759" y="1887770"/>
            <a:ext cx="344487" cy="25606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1073497" y="3678759"/>
            <a:ext cx="132715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Probe Pulse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~ 10 </a:t>
            </a:r>
            <a:r>
              <a:rPr lang="fr-FR" sz="1600" b="1" dirty="0" smtClean="0">
                <a:latin typeface="Symbol" panose="05050102010706020507" pitchFamily="18" charset="2"/>
              </a:rPr>
              <a:t>m</a:t>
            </a:r>
            <a:r>
              <a:rPr lang="fr-FR" sz="1600" b="1" dirty="0" smtClean="0">
                <a:latin typeface="Times New Roman" panose="02020603050405020304" pitchFamily="18" charset="0"/>
              </a:rPr>
              <a:t>J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 ~ </a:t>
            </a:r>
            <a:r>
              <a:rPr lang="fr-FR" sz="1600" b="1" dirty="0" smtClean="0">
                <a:latin typeface="Times New Roman" panose="02020603050405020304" pitchFamily="18" charset="0"/>
              </a:rPr>
              <a:t>800 </a:t>
            </a:r>
            <a:r>
              <a:rPr lang="fr-FR" sz="1600" b="1" dirty="0" smtClean="0">
                <a:latin typeface="Symbol" panose="05050102010706020507" pitchFamily="18" charset="2"/>
              </a:rPr>
              <a:t>m</a:t>
            </a:r>
            <a:r>
              <a:rPr lang="fr-FR" sz="1600" b="1" dirty="0" smtClean="0">
                <a:latin typeface="Times New Roman" panose="02020603050405020304" pitchFamily="18" charset="0"/>
              </a:rPr>
              <a:t>m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sp>
        <p:nvSpPr>
          <p:cNvPr id="68" name="Line 41"/>
          <p:cNvSpPr>
            <a:spLocks noChangeShapeType="1"/>
          </p:cNvSpPr>
          <p:nvPr/>
        </p:nvSpPr>
        <p:spPr bwMode="auto">
          <a:xfrm flipV="1">
            <a:off x="2518700" y="3901309"/>
            <a:ext cx="1587" cy="594174"/>
          </a:xfrm>
          <a:prstGeom prst="line">
            <a:avLst/>
          </a:prstGeom>
          <a:noFill/>
          <a:ln w="15875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3353951" y="715640"/>
            <a:ext cx="624187" cy="303646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>
                <a:latin typeface="Times New Roman" panose="02020603050405020304" pitchFamily="18" charset="0"/>
              </a:rPr>
              <a:t>CCD</a:t>
            </a:r>
          </a:p>
        </p:txBody>
      </p:sp>
      <p:sp>
        <p:nvSpPr>
          <p:cNvPr id="35" name="Rectangle 38"/>
          <p:cNvSpPr>
            <a:spLocks noChangeArrowheads="1"/>
          </p:cNvSpPr>
          <p:nvPr/>
        </p:nvSpPr>
        <p:spPr bwMode="auto">
          <a:xfrm rot="10215730" flipV="1">
            <a:off x="3300185" y="1186047"/>
            <a:ext cx="706318" cy="87915"/>
          </a:xfrm>
          <a:prstGeom prst="rect">
            <a:avLst/>
          </a:prstGeom>
          <a:solidFill>
            <a:schemeClr val="tx1">
              <a:lumMod val="65000"/>
              <a:lumOff val="35000"/>
              <a:alpha val="7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/>
              <p:cNvSpPr txBox="1"/>
              <p:nvPr/>
            </p:nvSpPr>
            <p:spPr>
              <a:xfrm>
                <a:off x="1847078" y="998995"/>
                <a:ext cx="1360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Filter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±∆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78" y="998995"/>
                <a:ext cx="1360309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1794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099525" y="1012765"/>
                <a:ext cx="11408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𝑛𝑚</m:t>
                      </m:r>
                    </m:oMath>
                  </m:oMathPara>
                </a14:m>
                <a:endPara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525" y="1012765"/>
                <a:ext cx="1140890" cy="3385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8"/>
          <p:cNvSpPr>
            <a:spLocks noChangeArrowheads="1"/>
          </p:cNvSpPr>
          <p:nvPr/>
        </p:nvSpPr>
        <p:spPr bwMode="auto">
          <a:xfrm rot="10800000" flipV="1">
            <a:off x="3308833" y="1458685"/>
            <a:ext cx="706318" cy="87611"/>
          </a:xfrm>
          <a:prstGeom prst="rect">
            <a:avLst/>
          </a:prstGeom>
          <a:solidFill>
            <a:schemeClr val="tx1">
              <a:lumMod val="65000"/>
              <a:lumOff val="35000"/>
              <a:alpha val="7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1825089" y="1314681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Neutral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14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ine 39"/>
          <p:cNvSpPr>
            <a:spLocks noChangeShapeType="1"/>
          </p:cNvSpPr>
          <p:nvPr/>
        </p:nvSpPr>
        <p:spPr bwMode="auto">
          <a:xfrm flipV="1">
            <a:off x="2104761" y="6036358"/>
            <a:ext cx="357962" cy="3158"/>
          </a:xfrm>
          <a:prstGeom prst="line">
            <a:avLst/>
          </a:prstGeom>
          <a:noFill/>
          <a:ln w="101520" cap="sq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542321" y="2040012"/>
            <a:ext cx="4092575" cy="81182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 flipV="1">
            <a:off x="3714873" y="4620423"/>
            <a:ext cx="2867025" cy="107842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 flipV="1">
            <a:off x="6574810" y="4630871"/>
            <a:ext cx="116200" cy="115641"/>
          </a:xfrm>
          <a:prstGeom prst="rtTriangl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 rot="5400000" flipV="1">
            <a:off x="1856505" y="2779588"/>
            <a:ext cx="3611856" cy="99199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 rot="5400000" flipV="1">
            <a:off x="3606265" y="4625840"/>
            <a:ext cx="110614" cy="106532"/>
          </a:xfrm>
          <a:prstGeom prst="rtTriangl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 flipH="1" flipV="1">
            <a:off x="3517691" y="4557727"/>
            <a:ext cx="282575" cy="2489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9" name="Line 26"/>
          <p:cNvSpPr>
            <a:spLocks noChangeShapeType="1"/>
          </p:cNvSpPr>
          <p:nvPr/>
        </p:nvSpPr>
        <p:spPr bwMode="auto">
          <a:xfrm flipH="1" flipV="1">
            <a:off x="2517481" y="3895199"/>
            <a:ext cx="23252" cy="2105100"/>
          </a:xfrm>
          <a:prstGeom prst="line">
            <a:avLst/>
          </a:prstGeom>
          <a:noFill/>
          <a:ln w="101520" cap="sq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5" name="Text Box 32"/>
          <p:cNvSpPr txBox="1">
            <a:spLocks noChangeArrowheads="1"/>
          </p:cNvSpPr>
          <p:nvPr/>
        </p:nvSpPr>
        <p:spPr bwMode="auto">
          <a:xfrm>
            <a:off x="1029430" y="4339771"/>
            <a:ext cx="132715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Probe Pulse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~ 10 </a:t>
            </a:r>
            <a:r>
              <a:rPr lang="fr-FR" sz="1600" b="1" dirty="0" smtClean="0">
                <a:latin typeface="Symbol" panose="05050102010706020507" pitchFamily="18" charset="2"/>
              </a:rPr>
              <a:t>m</a:t>
            </a:r>
            <a:r>
              <a:rPr lang="fr-FR" sz="1600" b="1" dirty="0" smtClean="0">
                <a:latin typeface="Times New Roman" panose="02020603050405020304" pitchFamily="18" charset="0"/>
              </a:rPr>
              <a:t>J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 ~ </a:t>
            </a:r>
            <a:r>
              <a:rPr lang="fr-FR" sz="1600" b="1" dirty="0" smtClean="0">
                <a:latin typeface="Times New Roman" panose="02020603050405020304" pitchFamily="18" charset="0"/>
              </a:rPr>
              <a:t>800 </a:t>
            </a:r>
            <a:r>
              <a:rPr lang="fr-FR" sz="1600" b="1" dirty="0" smtClean="0">
                <a:latin typeface="Symbol" panose="05050102010706020507" pitchFamily="18" charset="2"/>
              </a:rPr>
              <a:t>m</a:t>
            </a:r>
            <a:r>
              <a:rPr lang="fr-FR" sz="1600" b="1" dirty="0" smtClean="0">
                <a:latin typeface="Times New Roman" panose="02020603050405020304" pitchFamily="18" charset="0"/>
              </a:rPr>
              <a:t>m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sp>
        <p:nvSpPr>
          <p:cNvPr id="3106" name="Text Box 33"/>
          <p:cNvSpPr txBox="1">
            <a:spLocks noChangeArrowheads="1"/>
          </p:cNvSpPr>
          <p:nvPr/>
        </p:nvSpPr>
        <p:spPr bwMode="auto">
          <a:xfrm>
            <a:off x="3353951" y="715640"/>
            <a:ext cx="624187" cy="303646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>
                <a:latin typeface="Times New Roman" panose="02020603050405020304" pitchFamily="18" charset="0"/>
              </a:rPr>
              <a:t>CCD</a:t>
            </a:r>
          </a:p>
        </p:txBody>
      </p:sp>
      <p:sp>
        <p:nvSpPr>
          <p:cNvPr id="3108" name="Line 35"/>
          <p:cNvSpPr>
            <a:spLocks noChangeShapeType="1"/>
          </p:cNvSpPr>
          <p:nvPr/>
        </p:nvSpPr>
        <p:spPr bwMode="auto">
          <a:xfrm>
            <a:off x="4971196" y="1908989"/>
            <a:ext cx="620713" cy="141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Line 36"/>
          <p:cNvSpPr>
            <a:spLocks noChangeShapeType="1"/>
          </p:cNvSpPr>
          <p:nvPr/>
        </p:nvSpPr>
        <p:spPr bwMode="auto">
          <a:xfrm>
            <a:off x="3496409" y="2978502"/>
            <a:ext cx="1587" cy="62246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4" name="Line 41"/>
          <p:cNvSpPr>
            <a:spLocks noChangeShapeType="1"/>
          </p:cNvSpPr>
          <p:nvPr/>
        </p:nvSpPr>
        <p:spPr bwMode="auto">
          <a:xfrm flipH="1" flipV="1">
            <a:off x="2514600" y="4495800"/>
            <a:ext cx="15380" cy="583576"/>
          </a:xfrm>
          <a:prstGeom prst="line">
            <a:avLst/>
          </a:prstGeom>
          <a:noFill/>
          <a:ln w="15875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6" name="Rectangle 43"/>
          <p:cNvSpPr>
            <a:spLocks noChangeArrowheads="1"/>
          </p:cNvSpPr>
          <p:nvPr/>
        </p:nvSpPr>
        <p:spPr bwMode="auto">
          <a:xfrm rot="18900000">
            <a:off x="3586896" y="1723664"/>
            <a:ext cx="111125" cy="673397"/>
          </a:xfrm>
          <a:prstGeom prst="rect">
            <a:avLst/>
          </a:prstGeom>
          <a:solidFill>
            <a:srgbClr val="729FC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118" name="Text Box 45"/>
          <p:cNvSpPr txBox="1">
            <a:spLocks noChangeArrowheads="1"/>
          </p:cNvSpPr>
          <p:nvPr/>
        </p:nvSpPr>
        <p:spPr bwMode="auto">
          <a:xfrm>
            <a:off x="962725" y="5693179"/>
            <a:ext cx="829371" cy="67621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 dirty="0" smtClean="0">
                <a:latin typeface="Times New Roman" panose="02020603050405020304" pitchFamily="18" charset="0"/>
              </a:rPr>
              <a:t>100 </a:t>
            </a:r>
            <a:r>
              <a:rPr lang="fr-FR" sz="1800" b="1" dirty="0" smtClean="0">
                <a:latin typeface="Symbol" panose="05050102010706020507" pitchFamily="18" charset="2"/>
              </a:rPr>
              <a:t>m</a:t>
            </a:r>
            <a:r>
              <a:rPr lang="fr-FR" sz="1800" b="1" dirty="0" smtClean="0">
                <a:latin typeface="Times New Roman" panose="02020603050405020304" pitchFamily="18" charset="0"/>
              </a:rPr>
              <a:t>J</a:t>
            </a:r>
            <a:endParaRPr lang="fr-FR" sz="1800" b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b="1" dirty="0" smtClean="0">
                <a:latin typeface="Times New Roman" panose="02020603050405020304" pitchFamily="18" charset="0"/>
              </a:rPr>
              <a:t>100 </a:t>
            </a:r>
            <a:r>
              <a:rPr lang="fr-FR" sz="1800" b="1" dirty="0">
                <a:latin typeface="Times New Roman" panose="02020603050405020304" pitchFamily="18" charset="0"/>
              </a:rPr>
              <a:t>fs</a:t>
            </a:r>
          </a:p>
        </p:txBody>
      </p:sp>
      <p:sp>
        <p:nvSpPr>
          <p:cNvPr id="3120" name="Line 47"/>
          <p:cNvSpPr>
            <a:spLocks noChangeShapeType="1"/>
          </p:cNvSpPr>
          <p:nvPr/>
        </p:nvSpPr>
        <p:spPr bwMode="auto">
          <a:xfrm flipV="1">
            <a:off x="3658106" y="1600514"/>
            <a:ext cx="1588" cy="33669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1" name="Text Box 50"/>
          <p:cNvSpPr txBox="1">
            <a:spLocks noChangeArrowheads="1"/>
          </p:cNvSpPr>
          <p:nvPr/>
        </p:nvSpPr>
        <p:spPr bwMode="auto">
          <a:xfrm>
            <a:off x="2246203" y="6281826"/>
            <a:ext cx="60334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BS-1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sp>
        <p:nvSpPr>
          <p:cNvPr id="3122" name="Text Box 51"/>
          <p:cNvSpPr txBox="1">
            <a:spLocks noChangeArrowheads="1"/>
          </p:cNvSpPr>
          <p:nvPr/>
        </p:nvSpPr>
        <p:spPr bwMode="auto">
          <a:xfrm>
            <a:off x="3919997" y="2121195"/>
            <a:ext cx="64983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BS-2</a:t>
            </a:r>
            <a:endParaRPr lang="fr-FR" sz="1600" b="1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>
                <a:latin typeface="Times New Roman" panose="02020603050405020304" pitchFamily="18" charset="0"/>
              </a:rPr>
              <a:t>50/50</a:t>
            </a:r>
          </a:p>
        </p:txBody>
      </p:sp>
      <p:sp>
        <p:nvSpPr>
          <p:cNvPr id="3124" name="Text Box 53"/>
          <p:cNvSpPr txBox="1">
            <a:spLocks noChangeArrowheads="1"/>
          </p:cNvSpPr>
          <p:nvPr/>
        </p:nvSpPr>
        <p:spPr bwMode="auto">
          <a:xfrm>
            <a:off x="6369545" y="1651514"/>
            <a:ext cx="478314" cy="30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>
                <a:latin typeface="Times New Roman" panose="02020603050405020304" pitchFamily="18" charset="0"/>
              </a:rPr>
              <a:t>M3</a:t>
            </a:r>
          </a:p>
        </p:txBody>
      </p:sp>
      <p:sp>
        <p:nvSpPr>
          <p:cNvPr id="3125" name="Text Box 54"/>
          <p:cNvSpPr txBox="1">
            <a:spLocks noChangeArrowheads="1"/>
          </p:cNvSpPr>
          <p:nvPr/>
        </p:nvSpPr>
        <p:spPr bwMode="auto">
          <a:xfrm>
            <a:off x="6390182" y="4773756"/>
            <a:ext cx="478314" cy="30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>
                <a:latin typeface="Times New Roman" panose="02020603050405020304" pitchFamily="18" charset="0"/>
              </a:rPr>
              <a:t>M4</a:t>
            </a:r>
          </a:p>
        </p:txBody>
      </p:sp>
      <p:sp>
        <p:nvSpPr>
          <p:cNvPr id="3131" name="Text Box 32"/>
          <p:cNvSpPr txBox="1">
            <a:spLocks noChangeArrowheads="1"/>
          </p:cNvSpPr>
          <p:nvPr/>
        </p:nvSpPr>
        <p:spPr bwMode="auto">
          <a:xfrm rot="16200000">
            <a:off x="2715358" y="2949315"/>
            <a:ext cx="1182689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>
                <a:latin typeface="Times New Roman" panose="02020603050405020304" pitchFamily="18" charset="0"/>
              </a:rPr>
              <a:t>Probe-2</a:t>
            </a:r>
          </a:p>
        </p:txBody>
      </p:sp>
      <p:sp>
        <p:nvSpPr>
          <p:cNvPr id="3132" name="Text Box 32"/>
          <p:cNvSpPr txBox="1">
            <a:spLocks noChangeArrowheads="1"/>
          </p:cNvSpPr>
          <p:nvPr/>
        </p:nvSpPr>
        <p:spPr bwMode="auto">
          <a:xfrm>
            <a:off x="4864833" y="1647270"/>
            <a:ext cx="1327150" cy="30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i="1">
                <a:latin typeface="Times New Roman" panose="02020603050405020304" pitchFamily="18" charset="0"/>
              </a:rPr>
              <a:t>Probe-1</a:t>
            </a: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 rot="5400000" flipV="1">
            <a:off x="5311913" y="3301518"/>
            <a:ext cx="2605548" cy="103433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62" name="Line 27"/>
          <p:cNvSpPr>
            <a:spLocks noChangeShapeType="1"/>
          </p:cNvSpPr>
          <p:nvPr/>
        </p:nvSpPr>
        <p:spPr bwMode="auto">
          <a:xfrm flipH="1">
            <a:off x="6463648" y="4540778"/>
            <a:ext cx="340528" cy="270142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DeLLight-0 prototype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4" name="Line 11"/>
          <p:cNvSpPr>
            <a:spLocks noChangeShapeType="1"/>
          </p:cNvSpPr>
          <p:nvPr/>
        </p:nvSpPr>
        <p:spPr bwMode="auto">
          <a:xfrm flipV="1">
            <a:off x="6112386" y="2550075"/>
            <a:ext cx="198437" cy="97615"/>
          </a:xfrm>
          <a:prstGeom prst="line">
            <a:avLst/>
          </a:prstGeom>
          <a:noFill/>
          <a:ln w="75600" cap="sq">
            <a:solidFill>
              <a:srgbClr val="33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AutoShape 13"/>
          <p:cNvSpPr>
            <a:spLocks noChangeArrowheads="1"/>
          </p:cNvSpPr>
          <p:nvPr/>
        </p:nvSpPr>
        <p:spPr bwMode="auto">
          <a:xfrm rot="9420000">
            <a:off x="6876798" y="2458047"/>
            <a:ext cx="139198" cy="3735428"/>
          </a:xfrm>
          <a:custGeom>
            <a:avLst/>
            <a:gdLst>
              <a:gd name="T0" fmla="*/ 3652905 w 21600"/>
              <a:gd name="T1" fmla="*/ 2147483646 h 21600"/>
              <a:gd name="T2" fmla="*/ 2278579 w 21600"/>
              <a:gd name="T3" fmla="*/ 2147483646 h 21600"/>
              <a:gd name="T4" fmla="*/ 904253 w 21600"/>
              <a:gd name="T5" fmla="*/ 2147483646 h 21600"/>
              <a:gd name="T6" fmla="*/ 227857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86 w 21600"/>
              <a:gd name="T13" fmla="*/ 6086 h 21600"/>
              <a:gd name="T14" fmla="*/ 15514 w 21600"/>
              <a:gd name="T15" fmla="*/ 15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571" y="21600"/>
                </a:lnTo>
                <a:lnTo>
                  <a:pt x="1302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Rectangle 43"/>
          <p:cNvSpPr>
            <a:spLocks noChangeArrowheads="1"/>
          </p:cNvSpPr>
          <p:nvPr/>
        </p:nvSpPr>
        <p:spPr bwMode="auto">
          <a:xfrm rot="5400000">
            <a:off x="6575734" y="3211796"/>
            <a:ext cx="104226" cy="693595"/>
          </a:xfrm>
          <a:prstGeom prst="rect">
            <a:avLst/>
          </a:prstGeom>
          <a:solidFill>
            <a:srgbClr val="729FC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3536613" y="5437453"/>
            <a:ext cx="191386" cy="1095484"/>
            <a:chOff x="4912243" y="5340089"/>
            <a:chExt cx="191386" cy="1326527"/>
          </a:xfrm>
        </p:grpSpPr>
        <p:sp>
          <p:nvSpPr>
            <p:cNvPr id="4" name="Triangle rectangle 3"/>
            <p:cNvSpPr/>
            <p:nvPr/>
          </p:nvSpPr>
          <p:spPr>
            <a:xfrm>
              <a:off x="4912243" y="5340089"/>
              <a:ext cx="191386" cy="1326527"/>
            </a:xfrm>
            <a:prstGeom prst="rtTriangle">
              <a:avLst/>
            </a:prstGeom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iangle rectangle 70"/>
            <p:cNvSpPr/>
            <p:nvPr/>
          </p:nvSpPr>
          <p:spPr>
            <a:xfrm rot="10800000">
              <a:off x="4915746" y="5347896"/>
              <a:ext cx="177209" cy="1257673"/>
            </a:xfrm>
            <a:prstGeom prst="rt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Line 39"/>
          <p:cNvSpPr>
            <a:spLocks noChangeShapeType="1"/>
          </p:cNvSpPr>
          <p:nvPr/>
        </p:nvSpPr>
        <p:spPr bwMode="auto">
          <a:xfrm flipV="1">
            <a:off x="2522863" y="6010642"/>
            <a:ext cx="5078239" cy="26601"/>
          </a:xfrm>
          <a:prstGeom prst="line">
            <a:avLst/>
          </a:prstGeom>
          <a:noFill/>
          <a:ln w="101520" cap="sq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AutoShape 21"/>
          <p:cNvSpPr>
            <a:spLocks noChangeArrowheads="1"/>
          </p:cNvSpPr>
          <p:nvPr/>
        </p:nvSpPr>
        <p:spPr bwMode="auto">
          <a:xfrm rot="19067633" flipV="1">
            <a:off x="7383312" y="5848304"/>
            <a:ext cx="469900" cy="230596"/>
          </a:xfrm>
          <a:custGeom>
            <a:avLst/>
            <a:gdLst>
              <a:gd name="T0" fmla="*/ 111193351 w 21600"/>
              <a:gd name="T1" fmla="*/ 0 h 21600"/>
              <a:gd name="T2" fmla="*/ 8679184 w 21600"/>
              <a:gd name="T3" fmla="*/ 15927426 h 21600"/>
              <a:gd name="T4" fmla="*/ 111193351 w 21600"/>
              <a:gd name="T5" fmla="*/ 2498165 h 21600"/>
              <a:gd name="T6" fmla="*/ 213707518 w 21600"/>
              <a:gd name="T7" fmla="*/ 15927426 h 21600"/>
              <a:gd name="T8" fmla="*/ 0 60000 65536"/>
              <a:gd name="T9" fmla="*/ 0 60000 65536"/>
              <a:gd name="T10" fmla="*/ 0 60000 65536"/>
              <a:gd name="T11" fmla="*/ 0 60000 65536"/>
              <a:gd name="T12" fmla="*/ 81 w 21600"/>
              <a:gd name="T13" fmla="*/ 0 h 21600"/>
              <a:gd name="T14" fmla="*/ 21519 w 21600"/>
              <a:gd name="T15" fmla="*/ 119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62" y="9375"/>
                </a:moveTo>
                <a:cubicBezTo>
                  <a:pt x="2265" y="4816"/>
                  <a:pt x="6188" y="1453"/>
                  <a:pt x="10800" y="1453"/>
                </a:cubicBezTo>
                <a:cubicBezTo>
                  <a:pt x="15411" y="1453"/>
                  <a:pt x="19334" y="4816"/>
                  <a:pt x="20037" y="9375"/>
                </a:cubicBezTo>
                <a:lnTo>
                  <a:pt x="21473" y="9153"/>
                </a:lnTo>
                <a:cubicBezTo>
                  <a:pt x="20661" y="3886"/>
                  <a:pt x="16128" y="0"/>
                  <a:pt x="10799" y="0"/>
                </a:cubicBezTo>
                <a:cubicBezTo>
                  <a:pt x="5471" y="0"/>
                  <a:pt x="938" y="3886"/>
                  <a:pt x="126" y="9153"/>
                </a:cubicBezTo>
                <a:lnTo>
                  <a:pt x="1562" y="9375"/>
                </a:lnTo>
                <a:close/>
              </a:path>
            </a:pathLst>
          </a:cu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5" name="Line 42"/>
          <p:cNvSpPr>
            <a:spLocks noChangeShapeType="1"/>
          </p:cNvSpPr>
          <p:nvPr/>
        </p:nvSpPr>
        <p:spPr bwMode="auto">
          <a:xfrm>
            <a:off x="5312249" y="6026883"/>
            <a:ext cx="648586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39"/>
          <p:cNvSpPr>
            <a:spLocks noChangeShapeType="1"/>
          </p:cNvSpPr>
          <p:nvPr/>
        </p:nvSpPr>
        <p:spPr bwMode="auto">
          <a:xfrm rot="16200000" flipH="1" flipV="1">
            <a:off x="2085725" y="3521713"/>
            <a:ext cx="3545" cy="751698"/>
          </a:xfrm>
          <a:prstGeom prst="line">
            <a:avLst/>
          </a:prstGeom>
          <a:noFill/>
          <a:ln w="101520" cap="sq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39"/>
          <p:cNvSpPr>
            <a:spLocks noChangeShapeType="1"/>
          </p:cNvSpPr>
          <p:nvPr/>
        </p:nvSpPr>
        <p:spPr bwMode="auto">
          <a:xfrm rot="16200000" flipV="1">
            <a:off x="2082568" y="3262609"/>
            <a:ext cx="3543" cy="745381"/>
          </a:xfrm>
          <a:prstGeom prst="line">
            <a:avLst/>
          </a:prstGeom>
          <a:noFill/>
          <a:ln w="101520" cap="sq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39"/>
          <p:cNvSpPr>
            <a:spLocks noChangeShapeType="1"/>
          </p:cNvSpPr>
          <p:nvPr/>
        </p:nvSpPr>
        <p:spPr bwMode="auto">
          <a:xfrm rot="16200000">
            <a:off x="1608688" y="3774977"/>
            <a:ext cx="201885" cy="4034"/>
          </a:xfrm>
          <a:prstGeom prst="line">
            <a:avLst/>
          </a:prstGeom>
          <a:noFill/>
          <a:ln w="101520" cap="sq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27"/>
          <p:cNvSpPr>
            <a:spLocks noChangeShapeType="1"/>
          </p:cNvSpPr>
          <p:nvPr/>
        </p:nvSpPr>
        <p:spPr bwMode="auto">
          <a:xfrm rot="16200000" flipH="1">
            <a:off x="1501587" y="3815056"/>
            <a:ext cx="344487" cy="25606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42"/>
          <p:cNvSpPr>
            <a:spLocks noChangeShapeType="1"/>
          </p:cNvSpPr>
          <p:nvPr/>
        </p:nvSpPr>
        <p:spPr bwMode="auto">
          <a:xfrm flipH="1" flipV="1">
            <a:off x="6915171" y="4243867"/>
            <a:ext cx="407149" cy="9861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15946" y="3266772"/>
            <a:ext cx="918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Silica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/>
          </a:p>
        </p:txBody>
      </p: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7035010" y="3579383"/>
            <a:ext cx="252870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spcBef>
                <a:spcPts val="6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err="1" smtClean="0">
                <a:latin typeface="Times New Roman" panose="02020603050405020304" pitchFamily="18" charset="0"/>
              </a:rPr>
              <a:t>Pump</a:t>
            </a:r>
            <a:r>
              <a:rPr lang="fr-FR" sz="1600" b="1" dirty="0" smtClean="0">
                <a:latin typeface="Times New Roman" panose="02020603050405020304" pitchFamily="18" charset="0"/>
              </a:rPr>
              <a:t> pulse</a:t>
            </a:r>
            <a:endParaRPr lang="fr-FR" sz="1600" b="1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</a:rPr>
              <a:t>100 </a:t>
            </a:r>
            <a:r>
              <a:rPr lang="fr-FR" sz="1600" b="1" dirty="0" err="1" smtClean="0">
                <a:latin typeface="Times New Roman" panose="02020603050405020304" pitchFamily="18" charset="0"/>
              </a:rPr>
              <a:t>nJ</a:t>
            </a:r>
            <a:r>
              <a:rPr lang="fr-FR" sz="1600" b="1" dirty="0" smtClean="0">
                <a:latin typeface="Times New Roman" panose="02020603050405020304" pitchFamily="18" charset="0"/>
              </a:rPr>
              <a:t> - 10 </a:t>
            </a:r>
            <a:r>
              <a:rPr lang="fr-FR" sz="1600" b="1" dirty="0" smtClean="0">
                <a:latin typeface="Symbol" panose="05050102010706020507" pitchFamily="18" charset="2"/>
              </a:rPr>
              <a:t>m</a:t>
            </a:r>
            <a:r>
              <a:rPr lang="fr-FR" sz="1600" b="1" dirty="0" smtClean="0">
                <a:latin typeface="Times New Roman" panose="02020603050405020304" pitchFamily="18" charset="0"/>
              </a:rPr>
              <a:t>J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fr-FR" sz="1600" b="1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 ~ </a:t>
            </a:r>
            <a:r>
              <a:rPr lang="fr-FR" sz="1600" b="1" dirty="0">
                <a:latin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lang="fr-FR" sz="1600" b="1" dirty="0" smtClean="0">
                <a:latin typeface="Times New Roman" panose="02020603050405020304" pitchFamily="18" charset="0"/>
              </a:rPr>
              <a:t>00 </a:t>
            </a:r>
            <a:r>
              <a:rPr lang="fr-FR" sz="1600" b="1" dirty="0" smtClean="0">
                <a:latin typeface="Symbol" panose="05050102010706020507" pitchFamily="18" charset="2"/>
              </a:rPr>
              <a:t>m</a:t>
            </a:r>
            <a:r>
              <a:rPr lang="fr-FR" sz="1600" b="1" dirty="0" smtClean="0">
                <a:latin typeface="Times New Roman" panose="02020603050405020304" pitchFamily="18" charset="0"/>
              </a:rPr>
              <a:t>m @ interaction </a:t>
            </a:r>
            <a:endParaRPr lang="fr-FR" sz="1600" b="1" dirty="0">
              <a:latin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1692" y="2533881"/>
            <a:ext cx="168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Polarisation  (</a:t>
            </a:r>
            <a:r>
              <a:rPr lang="fr-FR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/2)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38082" y="1013553"/>
            <a:ext cx="4739439" cy="21852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extinction factor </a:t>
            </a:r>
          </a:p>
          <a:p>
            <a:pPr>
              <a:spcAft>
                <a:spcPts val="600"/>
              </a:spcAft>
            </a:pPr>
            <a:endParaRPr lang="fr-FR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spatial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index gradient </a:t>
            </a:r>
          </a:p>
          <a:p>
            <a:pPr>
              <a:spcAft>
                <a:spcPts val="600"/>
              </a:spcAft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Kerr effet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silica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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of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Line 7"/>
          <p:cNvSpPr>
            <a:spLocks noChangeShapeType="1"/>
          </p:cNvSpPr>
          <p:nvPr/>
        </p:nvSpPr>
        <p:spPr bwMode="auto">
          <a:xfrm rot="16200000" flipH="1" flipV="1">
            <a:off x="1523523" y="3482468"/>
            <a:ext cx="282575" cy="2489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26"/>
          <p:cNvSpPr>
            <a:spLocks noChangeShapeType="1"/>
          </p:cNvSpPr>
          <p:nvPr/>
        </p:nvSpPr>
        <p:spPr bwMode="auto">
          <a:xfrm flipV="1">
            <a:off x="2500626" y="2093204"/>
            <a:ext cx="11220" cy="1544951"/>
          </a:xfrm>
          <a:prstGeom prst="line">
            <a:avLst/>
          </a:prstGeom>
          <a:noFill/>
          <a:ln w="101520" cap="sq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 flipH="1">
            <a:off x="2359759" y="1887770"/>
            <a:ext cx="344487" cy="25606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7"/>
          <p:cNvSpPr>
            <a:spLocks noChangeShapeType="1"/>
          </p:cNvSpPr>
          <p:nvPr/>
        </p:nvSpPr>
        <p:spPr bwMode="auto">
          <a:xfrm flipH="1" flipV="1">
            <a:off x="6512415" y="1912254"/>
            <a:ext cx="282575" cy="2489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7"/>
          <p:cNvSpPr>
            <a:spLocks noChangeShapeType="1"/>
          </p:cNvSpPr>
          <p:nvPr/>
        </p:nvSpPr>
        <p:spPr bwMode="auto">
          <a:xfrm flipH="1" flipV="1">
            <a:off x="2496412" y="3798279"/>
            <a:ext cx="168553" cy="147485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7"/>
          <p:cNvSpPr>
            <a:spLocks noChangeShapeType="1"/>
          </p:cNvSpPr>
          <p:nvPr/>
        </p:nvSpPr>
        <p:spPr bwMode="auto">
          <a:xfrm flipH="1">
            <a:off x="2487982" y="3583376"/>
            <a:ext cx="147485" cy="155911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Rectangle 38"/>
          <p:cNvSpPr>
            <a:spLocks noChangeArrowheads="1"/>
          </p:cNvSpPr>
          <p:nvPr/>
        </p:nvSpPr>
        <p:spPr bwMode="auto">
          <a:xfrm rot="10800000" flipV="1">
            <a:off x="2165833" y="2672902"/>
            <a:ext cx="706318" cy="114366"/>
          </a:xfrm>
          <a:prstGeom prst="rect">
            <a:avLst/>
          </a:prstGeom>
          <a:solidFill>
            <a:schemeClr val="tx1">
              <a:lumMod val="65000"/>
              <a:lumOff val="35000"/>
              <a:alpha val="7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3111" name="Rectangle 38"/>
          <p:cNvSpPr>
            <a:spLocks noChangeArrowheads="1"/>
          </p:cNvSpPr>
          <p:nvPr/>
        </p:nvSpPr>
        <p:spPr bwMode="auto">
          <a:xfrm rot="8220000" flipV="1">
            <a:off x="2277356" y="5999609"/>
            <a:ext cx="549275" cy="89126"/>
          </a:xfrm>
          <a:prstGeom prst="rect">
            <a:avLst/>
          </a:prstGeom>
          <a:solidFill>
            <a:schemeClr val="tx1">
              <a:lumMod val="65000"/>
              <a:lumOff val="35000"/>
              <a:alpha val="7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98304" y="3453654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Delay stage</a:t>
            </a:r>
          </a:p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(time synchro)</a:t>
            </a:r>
            <a:endParaRPr lang="en-US" sz="1600" dirty="0"/>
          </a:p>
        </p:txBody>
      </p:sp>
      <p:sp>
        <p:nvSpPr>
          <p:cNvPr id="57" name="Rectangle 38"/>
          <p:cNvSpPr>
            <a:spLocks noChangeArrowheads="1"/>
          </p:cNvSpPr>
          <p:nvPr/>
        </p:nvSpPr>
        <p:spPr bwMode="auto">
          <a:xfrm rot="10215730" flipV="1">
            <a:off x="3300185" y="1186047"/>
            <a:ext cx="706318" cy="87915"/>
          </a:xfrm>
          <a:prstGeom prst="rect">
            <a:avLst/>
          </a:prstGeom>
          <a:solidFill>
            <a:schemeClr val="tx1">
              <a:lumMod val="65000"/>
              <a:lumOff val="35000"/>
              <a:alpha val="7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1847078" y="998995"/>
                <a:ext cx="1360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Filter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±∆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78" y="998995"/>
                <a:ext cx="1360309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1794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99525" y="1012765"/>
                <a:ext cx="11408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𝑛𝑚</m:t>
                      </m:r>
                    </m:oMath>
                  </m:oMathPara>
                </a14:m>
                <a:endPara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525" y="1012765"/>
                <a:ext cx="1140890" cy="3385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38"/>
          <p:cNvSpPr>
            <a:spLocks noChangeArrowheads="1"/>
          </p:cNvSpPr>
          <p:nvPr/>
        </p:nvSpPr>
        <p:spPr bwMode="auto">
          <a:xfrm rot="10800000" flipV="1">
            <a:off x="3308833" y="1458685"/>
            <a:ext cx="706318" cy="87611"/>
          </a:xfrm>
          <a:prstGeom prst="rect">
            <a:avLst/>
          </a:prstGeom>
          <a:solidFill>
            <a:schemeClr val="tx1">
              <a:lumMod val="65000"/>
              <a:lumOff val="35000"/>
              <a:alpha val="7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1825089" y="1314681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Neutral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58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25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3591" r="7179" b="11111"/>
          <a:stretch/>
        </p:blipFill>
        <p:spPr>
          <a:xfrm>
            <a:off x="862457" y="1267590"/>
            <a:ext cx="4782431" cy="4082644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flipH="1">
            <a:off x="4415995" y="1720320"/>
            <a:ext cx="565210" cy="3881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4251291" y="2787229"/>
            <a:ext cx="97849" cy="16938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226256" y="3257451"/>
            <a:ext cx="2107690" cy="1372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2184929" y="3257451"/>
            <a:ext cx="41327" cy="10749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184929" y="4332433"/>
            <a:ext cx="2087026" cy="125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321919" y="3394683"/>
            <a:ext cx="1627189" cy="108681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4354002" y="2122598"/>
            <a:ext cx="58344" cy="688177"/>
          </a:xfrm>
          <a:prstGeom prst="line">
            <a:avLst/>
          </a:prstGeom>
          <a:ln w="1905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247638" y="5519598"/>
            <a:ext cx="197365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869445" y="5347788"/>
            <a:ext cx="755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DeLLight-0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demonstrator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6411817" y="1333043"/>
                <a:ext cx="5378395" cy="4308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Splitter 50/50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Semrock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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thickness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=3mm)</a:t>
                </a:r>
              </a:p>
              <a:p>
                <a:pPr>
                  <a:spcAft>
                    <a:spcPts val="600"/>
                  </a:spcAft>
                </a:pPr>
                <a:endParaRPr lang="fr-FR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Flat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silver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standard (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l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/10)</a:t>
                </a:r>
              </a:p>
              <a:p>
                <a:pPr>
                  <a:spcAft>
                    <a:spcPts val="600"/>
                  </a:spcAft>
                </a:pPr>
                <a:endParaRPr lang="fr-FR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BS and opposite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controled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piezo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adjuster</a:t>
                </a:r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® 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K1S2P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5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nrad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/mV </a:t>
                </a:r>
              </a:p>
              <a:p>
                <a:pPr>
                  <a:spcAft>
                    <a:spcPts val="600"/>
                  </a:spcAft>
                </a:pPr>
                <a:endParaRPr lang="fr-FR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Dark Output:</a:t>
                </a:r>
              </a:p>
              <a:p>
                <a:pPr marL="742950" lvl="1" indent="-285750">
                  <a:spcAft>
                    <a:spcPts val="600"/>
                  </a:spcAft>
                  <a:buFontTx/>
                  <a:buChar char="-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Filter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Dl </a:t>
                </a:r>
                <a:r>
                  <a:rPr lang="fr-FR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=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nm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@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 nm</a:t>
                </a:r>
              </a:p>
              <a:p>
                <a:pPr marL="742950" lvl="1" indent="-285750">
                  <a:spcAft>
                    <a:spcPts val="600"/>
                  </a:spcAft>
                  <a:buFontTx/>
                  <a:buChar char="-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CCD camera  </a:t>
                </a:r>
                <a:r>
                  <a:rPr lang="fr-F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BASLER</a:t>
                </a:r>
                <a:r>
                  <a:rPr lang="fr-FR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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fr-F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acA1300-60gm</a:t>
                </a: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	1260x1080 pixels</a:t>
                </a: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pixel size = 5.3 </a:t>
                </a:r>
                <a:r>
                  <a:rPr lang="fr-FR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saturation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  <m:sSup>
                      <m:sSupPr>
                        <m:ctrlPr>
                          <a:rPr lang="fr-FR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electrons/pixel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817" y="1333043"/>
                <a:ext cx="5378395" cy="4308872"/>
              </a:xfrm>
              <a:prstGeom prst="rect">
                <a:avLst/>
              </a:prstGeom>
              <a:blipFill rotWithShape="0">
                <a:blip r:embed="rId3"/>
                <a:stretch>
                  <a:fillRect l="-794" t="-990" r="-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2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26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3591" r="7179" b="11111"/>
          <a:stretch/>
        </p:blipFill>
        <p:spPr>
          <a:xfrm>
            <a:off x="862457" y="1267590"/>
            <a:ext cx="4782431" cy="4082644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flipH="1">
            <a:off x="4415995" y="1720320"/>
            <a:ext cx="565210" cy="3881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4218634" y="2787229"/>
            <a:ext cx="97849" cy="16938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226256" y="3257451"/>
            <a:ext cx="2107690" cy="1372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2184929" y="3257451"/>
            <a:ext cx="41327" cy="10749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184929" y="4332433"/>
            <a:ext cx="2087026" cy="125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321919" y="3394683"/>
            <a:ext cx="1627189" cy="108681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4354002" y="2122598"/>
            <a:ext cx="58344" cy="688177"/>
          </a:xfrm>
          <a:prstGeom prst="line">
            <a:avLst/>
          </a:prstGeom>
          <a:ln w="1905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247638" y="5519598"/>
            <a:ext cx="197365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869445" y="5347788"/>
            <a:ext cx="755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DeLLight-0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demonstrator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6411817" y="1333043"/>
                <a:ext cx="5378395" cy="4508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Splitter 50/50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Semrock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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(3mm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thick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600"/>
                  </a:spcAft>
                </a:pPr>
                <a:endParaRPr lang="fr-FR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Flat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silver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standard (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l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/10)</a:t>
                </a:r>
              </a:p>
              <a:p>
                <a:pPr>
                  <a:spcAft>
                    <a:spcPts val="600"/>
                  </a:spcAft>
                </a:pPr>
                <a:endParaRPr lang="fr-FR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BS and opposite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controled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piezo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adjuster</a:t>
                </a:r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® 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K1S2P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5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nrad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/mV </a:t>
                </a:r>
              </a:p>
              <a:p>
                <a:pPr>
                  <a:spcAft>
                    <a:spcPts val="600"/>
                  </a:spcAft>
                </a:pPr>
                <a:endParaRPr lang="fr-FR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Dark Output:</a:t>
                </a:r>
              </a:p>
              <a:p>
                <a:pPr marL="742950" lvl="1" indent="-285750">
                  <a:spcAft>
                    <a:spcPts val="600"/>
                  </a:spcAft>
                  <a:buFontTx/>
                  <a:buChar char="-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Filter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Dl </a:t>
                </a:r>
                <a:r>
                  <a:rPr lang="fr-FR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=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nm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@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 nm</a:t>
                </a:r>
              </a:p>
              <a:p>
                <a:pPr marL="742950" lvl="1" indent="-285750">
                  <a:spcAft>
                    <a:spcPts val="600"/>
                  </a:spcAft>
                  <a:buFontTx/>
                  <a:buChar char="-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CCD camera  </a:t>
                </a:r>
                <a:r>
                  <a:rPr lang="fr-F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BASLER</a:t>
                </a:r>
                <a:r>
                  <a:rPr lang="fr-FR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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fr-F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acA1300-60gm</a:t>
                </a: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	1260x1080 pixels</a:t>
                </a: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pixel size = 5.3 </a:t>
                </a:r>
                <a:r>
                  <a:rPr lang="fr-FR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saturation </a:t>
                </a:r>
                <a14:m>
                  <m:oMath xmlns:m="http://schemas.openxmlformats.org/officeDocument/2006/math"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  <m:sSup>
                      <m:sSupPr>
                        <m:ctrlPr>
                          <a:rPr lang="fr-FR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electrons/pixel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silica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window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(6mm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thick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817" y="1333043"/>
                <a:ext cx="5378395" cy="4508927"/>
              </a:xfrm>
              <a:prstGeom prst="rect">
                <a:avLst/>
              </a:prstGeom>
              <a:blipFill rotWithShape="0">
                <a:blip r:embed="rId3"/>
                <a:stretch>
                  <a:fillRect l="-794" t="-947" r="-340" b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rapèze 2"/>
          <p:cNvSpPr/>
          <p:nvPr/>
        </p:nvSpPr>
        <p:spPr>
          <a:xfrm rot="18081319">
            <a:off x="4787663" y="4229749"/>
            <a:ext cx="293914" cy="244692"/>
          </a:xfrm>
          <a:prstGeom prst="trapezoid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3388376" y="3218142"/>
            <a:ext cx="516047" cy="325925"/>
          </a:xfrm>
          <a:prstGeom prst="irregularSeal1">
            <a:avLst/>
          </a:prstGeom>
          <a:solidFill>
            <a:srgbClr val="C00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iangle isocèle 20"/>
          <p:cNvSpPr/>
          <p:nvPr/>
        </p:nvSpPr>
        <p:spPr>
          <a:xfrm rot="7620000">
            <a:off x="2645452" y="1399925"/>
            <a:ext cx="168893" cy="2492902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riangle isocèle 21"/>
          <p:cNvSpPr/>
          <p:nvPr/>
        </p:nvSpPr>
        <p:spPr>
          <a:xfrm rot="18480000">
            <a:off x="4180330" y="2892012"/>
            <a:ext cx="73726" cy="181459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89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27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822893" y="1006111"/>
                <a:ext cx="6452425" cy="268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Extinction: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ℱ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fr-F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𝜖</m:t>
                    </m:r>
                    <m:r>
                      <a:rPr lang="fr-F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sSup>
                      <m:sSupPr>
                        <m:ctrlPr>
                          <a:rPr lang="fr-FR" sz="24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fr-F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Spatial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</a:t>
                </a:r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Waist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focus as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possible </a:t>
                </a:r>
              </a:p>
              <a:p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+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stability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-probe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overlap</a:t>
                </a:r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93" y="1006111"/>
                <a:ext cx="6452425" cy="2685992"/>
              </a:xfrm>
              <a:prstGeom prst="rect">
                <a:avLst/>
              </a:prstGeom>
              <a:blipFill rotWithShape="0">
                <a:blip r:embed="rId2"/>
                <a:stretch>
                  <a:fillRect l="-1228" b="-3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challenges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7176" y="1974597"/>
            <a:ext cx="7921782" cy="1846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47" y="1022172"/>
            <a:ext cx="7421526" cy="4907557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28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470131" y="5809916"/>
            <a:ext cx="3118161" cy="461665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fr-FR" sz="2400" baseline="300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fr-FR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238587" y="3640210"/>
            <a:ext cx="364944" cy="21226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7252947" y="3610443"/>
            <a:ext cx="635697" cy="22579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Extinction of the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939606" y="790392"/>
            <a:ext cx="3331361" cy="3113544"/>
            <a:chOff x="3939606" y="790392"/>
            <a:chExt cx="3331361" cy="3113544"/>
          </a:xfrm>
        </p:grpSpPr>
        <p:sp>
          <p:nvSpPr>
            <p:cNvPr id="6" name="ZoneTexte 5"/>
            <p:cNvSpPr txBox="1"/>
            <p:nvPr/>
          </p:nvSpPr>
          <p:spPr>
            <a:xfrm>
              <a:off x="3939606" y="790392"/>
              <a:ext cx="3331361" cy="461665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Signal : Extinction </a:t>
              </a:r>
              <a:r>
                <a: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fr-FR" sz="2400" baseline="30000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-</a:t>
              </a:r>
              <a:r>
                <a:rPr lang="fr-FR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Connecteur droit avec flèche 10"/>
            <p:cNvCxnSpPr>
              <a:stCxn id="14" idx="0"/>
            </p:cNvCxnSpPr>
            <p:nvPr/>
          </p:nvCxnSpPr>
          <p:spPr>
            <a:xfrm flipH="1" flipV="1">
              <a:off x="5866327" y="1495578"/>
              <a:ext cx="126562" cy="176010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/>
            <p:cNvSpPr/>
            <p:nvPr/>
          </p:nvSpPr>
          <p:spPr>
            <a:xfrm>
              <a:off x="5669036" y="3255679"/>
              <a:ext cx="647705" cy="64825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5069852" y="2114004"/>
            <a:ext cx="6840688" cy="2257563"/>
            <a:chOff x="5069852" y="2114004"/>
            <a:chExt cx="6840688" cy="2257563"/>
          </a:xfrm>
        </p:grpSpPr>
        <p:sp>
          <p:nvSpPr>
            <p:cNvPr id="7" name="ZoneTexte 6"/>
            <p:cNvSpPr txBox="1"/>
            <p:nvPr/>
          </p:nvSpPr>
          <p:spPr>
            <a:xfrm>
              <a:off x="9514258" y="2114004"/>
              <a:ext cx="2396282" cy="1277273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Interference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the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tail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transverse profile</a:t>
              </a:r>
            </a:p>
            <a:p>
              <a:pPr>
                <a:spcAft>
                  <a:spcPts val="600"/>
                </a:spcAft>
              </a:pP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Surface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defects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V="1">
              <a:off x="6684335" y="2657190"/>
              <a:ext cx="2696308" cy="5744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/>
            <p:cNvSpPr/>
            <p:nvPr/>
          </p:nvSpPr>
          <p:spPr>
            <a:xfrm rot="2922398">
              <a:off x="6076415" y="3609216"/>
              <a:ext cx="281354" cy="552613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Bouée 18"/>
            <p:cNvSpPr/>
            <p:nvPr/>
          </p:nvSpPr>
          <p:spPr>
            <a:xfrm>
              <a:off x="5069852" y="2613105"/>
              <a:ext cx="1805354" cy="1758462"/>
            </a:xfrm>
            <a:prstGeom prst="donut">
              <a:avLst>
                <a:gd name="adj" fmla="val 10950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avec flèche 21"/>
            <p:cNvCxnSpPr>
              <a:stCxn id="24" idx="0"/>
            </p:cNvCxnSpPr>
            <p:nvPr/>
          </p:nvCxnSpPr>
          <p:spPr>
            <a:xfrm flipV="1">
              <a:off x="5810799" y="2364113"/>
              <a:ext cx="3569844" cy="68654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lipse 23"/>
            <p:cNvSpPr/>
            <p:nvPr/>
          </p:nvSpPr>
          <p:spPr>
            <a:xfrm rot="2922398">
              <a:off x="5462522" y="2956686"/>
              <a:ext cx="281354" cy="552613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913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29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0"/>
          <a:stretch/>
        </p:blipFill>
        <p:spPr>
          <a:xfrm>
            <a:off x="2391810" y="1359876"/>
            <a:ext cx="7314595" cy="51051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Extinction of the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83437" y="687372"/>
            <a:ext cx="6250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extinction has been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focalized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entering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inside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Sagnac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367144" y="2086985"/>
            <a:ext cx="5045336" cy="2366682"/>
            <a:chOff x="1194099" y="2624866"/>
            <a:chExt cx="5346550" cy="2280621"/>
          </a:xfrm>
        </p:grpSpPr>
        <p:sp>
          <p:nvSpPr>
            <p:cNvPr id="12" name="Rectangle 11"/>
            <p:cNvSpPr/>
            <p:nvPr/>
          </p:nvSpPr>
          <p:spPr>
            <a:xfrm>
              <a:off x="1194099" y="2624866"/>
              <a:ext cx="5346550" cy="2280621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1285328" y="2725284"/>
              <a:ext cx="5192682" cy="2108012"/>
              <a:chOff x="2275032" y="3704230"/>
              <a:chExt cx="5192682" cy="2108012"/>
            </a:xfrm>
          </p:grpSpPr>
          <p:grpSp>
            <p:nvGrpSpPr>
              <p:cNvPr id="115" name="Groupe 114"/>
              <p:cNvGrpSpPr/>
              <p:nvPr/>
            </p:nvGrpSpPr>
            <p:grpSpPr>
              <a:xfrm>
                <a:off x="2275032" y="3704230"/>
                <a:ext cx="4757400" cy="1730160"/>
                <a:chOff x="2232000" y="1283760"/>
                <a:chExt cx="4757400" cy="1730160"/>
              </a:xfrm>
            </p:grpSpPr>
            <p:sp>
              <p:nvSpPr>
                <p:cNvPr id="124" name="Forme libre 123"/>
                <p:cNvSpPr/>
                <p:nvPr/>
              </p:nvSpPr>
              <p:spPr>
                <a:xfrm>
                  <a:off x="3066840" y="1829880"/>
                  <a:ext cx="3753720" cy="102131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custDash>
                    <a:ds d="144567" sp="144567"/>
                    <a:ds d="144567" sp="144567"/>
                  </a:custDash>
                </a:ln>
              </p:spPr>
              <p:txBody>
                <a:bodyPr vert="horz" wrap="none" lIns="90000" tIns="45000" rIns="90000" bIns="45000" anchor="ctr" anchorCtr="0" compatLnSpc="0">
                  <a:noAutofit/>
                </a:bodyPr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25" name="Connecteur droit 124"/>
                <p:cNvSpPr/>
                <p:nvPr/>
              </p:nvSpPr>
              <p:spPr>
                <a:xfrm>
                  <a:off x="2939400" y="1663559"/>
                  <a:ext cx="253440" cy="302401"/>
                </a:xfrm>
                <a:prstGeom prst="line">
                  <a:avLst/>
                </a:prstGeom>
                <a:noFill/>
                <a:ln w="36000">
                  <a:solidFill>
                    <a:srgbClr val="666666"/>
                  </a:solidFill>
                  <a:prstDash val="solid"/>
                </a:ln>
              </p:spPr>
              <p:txBody>
                <a:bodyPr vert="horz" wrap="none" lIns="108000" tIns="63000" rIns="108000" bIns="63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26" name="Connecteur droit 125"/>
                <p:cNvSpPr/>
                <p:nvPr/>
              </p:nvSpPr>
              <p:spPr>
                <a:xfrm>
                  <a:off x="6698160" y="1672560"/>
                  <a:ext cx="281519" cy="291960"/>
                </a:xfrm>
                <a:prstGeom prst="line">
                  <a:avLst/>
                </a:prstGeom>
                <a:noFill/>
                <a:ln w="36000">
                  <a:solidFill>
                    <a:srgbClr val="333333"/>
                  </a:solidFill>
                  <a:prstDash val="solid"/>
                </a:ln>
              </p:spPr>
              <p:txBody>
                <a:bodyPr vert="horz" wrap="none" lIns="108000" tIns="63000" rIns="108000" bIns="63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27" name="Connecteur droit 126"/>
                <p:cNvSpPr/>
                <p:nvPr/>
              </p:nvSpPr>
              <p:spPr>
                <a:xfrm>
                  <a:off x="2921760" y="2721960"/>
                  <a:ext cx="281520" cy="291960"/>
                </a:xfrm>
                <a:prstGeom prst="line">
                  <a:avLst/>
                </a:prstGeom>
                <a:noFill/>
                <a:ln w="36000">
                  <a:solidFill>
                    <a:srgbClr val="333333"/>
                  </a:solidFill>
                  <a:prstDash val="solid"/>
                </a:ln>
              </p:spPr>
              <p:txBody>
                <a:bodyPr vert="horz" wrap="none" lIns="108000" tIns="63000" rIns="108000" bIns="63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28" name="Connecteur droit 127"/>
                <p:cNvSpPr/>
                <p:nvPr/>
              </p:nvSpPr>
              <p:spPr>
                <a:xfrm flipV="1">
                  <a:off x="6640559" y="2729520"/>
                  <a:ext cx="348841" cy="280080"/>
                </a:xfrm>
                <a:prstGeom prst="line">
                  <a:avLst/>
                </a:prstGeom>
                <a:noFill/>
                <a:ln w="36000">
                  <a:solidFill>
                    <a:srgbClr val="333333"/>
                  </a:solidFill>
                  <a:prstDash val="solid"/>
                </a:ln>
              </p:spPr>
              <p:txBody>
                <a:bodyPr vert="horz" wrap="none" lIns="108000" tIns="63000" rIns="108000" bIns="63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29" name="Connecteur droit 128"/>
                <p:cNvSpPr/>
                <p:nvPr/>
              </p:nvSpPr>
              <p:spPr>
                <a:xfrm>
                  <a:off x="2977200" y="1738079"/>
                  <a:ext cx="3796560" cy="29521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0" name="Connecteur droit 129"/>
                <p:cNvSpPr/>
                <p:nvPr/>
              </p:nvSpPr>
              <p:spPr>
                <a:xfrm>
                  <a:off x="6773760" y="1767600"/>
                  <a:ext cx="15480" cy="1112400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1" name="Connecteur droit 130"/>
                <p:cNvSpPr/>
                <p:nvPr/>
              </p:nvSpPr>
              <p:spPr>
                <a:xfrm flipH="1" flipV="1">
                  <a:off x="3039839" y="2817360"/>
                  <a:ext cx="3742201" cy="62280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2" name="Connecteur droit 131"/>
                <p:cNvSpPr/>
                <p:nvPr/>
              </p:nvSpPr>
              <p:spPr>
                <a:xfrm flipH="1" flipV="1">
                  <a:off x="3018960" y="1288080"/>
                  <a:ext cx="20879" cy="1529639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3" name="Connecteur droit 132"/>
                <p:cNvSpPr/>
                <p:nvPr/>
              </p:nvSpPr>
              <p:spPr>
                <a:xfrm flipV="1">
                  <a:off x="3120479" y="1880999"/>
                  <a:ext cx="3765241" cy="17641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4" name="Connecteur droit 133"/>
                <p:cNvSpPr/>
                <p:nvPr/>
              </p:nvSpPr>
              <p:spPr>
                <a:xfrm flipH="1">
                  <a:off x="6868440" y="1880999"/>
                  <a:ext cx="17640" cy="935281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5" name="Connecteur droit 134"/>
                <p:cNvSpPr/>
                <p:nvPr/>
              </p:nvSpPr>
              <p:spPr>
                <a:xfrm flipH="1">
                  <a:off x="3099240" y="2816639"/>
                  <a:ext cx="3768840" cy="63361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6" name="Connecteur droit 135"/>
                <p:cNvSpPr/>
                <p:nvPr/>
              </p:nvSpPr>
              <p:spPr>
                <a:xfrm flipV="1">
                  <a:off x="3099240" y="1283760"/>
                  <a:ext cx="21239" cy="1595880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7" name="Connecteur droit 136"/>
                <p:cNvSpPr/>
                <p:nvPr/>
              </p:nvSpPr>
              <p:spPr>
                <a:xfrm flipH="1">
                  <a:off x="4920120" y="2851200"/>
                  <a:ext cx="47880" cy="2520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  <a:tailEnd type="arrow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8" name="Connecteur droit 137"/>
                <p:cNvSpPr/>
                <p:nvPr/>
              </p:nvSpPr>
              <p:spPr>
                <a:xfrm flipH="1">
                  <a:off x="3117600" y="1898640"/>
                  <a:ext cx="2879" cy="1010160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39" name="Connecteur droit 138"/>
                <p:cNvSpPr/>
                <p:nvPr/>
              </p:nvSpPr>
              <p:spPr>
                <a:xfrm flipH="1" flipV="1">
                  <a:off x="2682000" y="1734479"/>
                  <a:ext cx="295200" cy="36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0" name="Connecteur droit 139"/>
                <p:cNvSpPr/>
                <p:nvPr/>
              </p:nvSpPr>
              <p:spPr>
                <a:xfrm flipH="1">
                  <a:off x="2684880" y="1898640"/>
                  <a:ext cx="433080" cy="43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1" name="Connecteur droit 140"/>
                <p:cNvSpPr/>
                <p:nvPr/>
              </p:nvSpPr>
              <p:spPr>
                <a:xfrm>
                  <a:off x="2679120" y="1540080"/>
                  <a:ext cx="2880" cy="577080"/>
                </a:xfrm>
                <a:prstGeom prst="line">
                  <a:avLst/>
                </a:prstGeom>
                <a:noFill/>
                <a:ln w="18000">
                  <a:solidFill>
                    <a:srgbClr val="808080"/>
                  </a:solidFill>
                  <a:prstDash val="solid"/>
                  <a:headEnd type="arrow"/>
                  <a:tailEnd type="arrow"/>
                </a:ln>
              </p:spPr>
              <p:txBody>
                <a:bodyPr vert="horz" wrap="none" lIns="99000" tIns="54000" rIns="99000" bIns="54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2" name="Connecteur droit 141"/>
                <p:cNvSpPr/>
                <p:nvPr/>
              </p:nvSpPr>
              <p:spPr>
                <a:xfrm>
                  <a:off x="2990160" y="1738440"/>
                  <a:ext cx="14760" cy="1055520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3" name="Connecteur droit 142"/>
                <p:cNvSpPr/>
                <p:nvPr/>
              </p:nvSpPr>
              <p:spPr>
                <a:xfrm flipH="1" flipV="1">
                  <a:off x="3004560" y="2794320"/>
                  <a:ext cx="3863880" cy="21960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4" name="Connecteur droit 143"/>
                <p:cNvSpPr/>
                <p:nvPr/>
              </p:nvSpPr>
              <p:spPr>
                <a:xfrm flipH="1">
                  <a:off x="3117600" y="2880000"/>
                  <a:ext cx="3656160" cy="28800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5" name="Connecteur droit 144"/>
                <p:cNvSpPr/>
                <p:nvPr/>
              </p:nvSpPr>
              <p:spPr>
                <a:xfrm flipV="1">
                  <a:off x="6781680" y="1791720"/>
                  <a:ext cx="15120" cy="1088280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6" name="Connecteur droit 145"/>
                <p:cNvSpPr/>
                <p:nvPr/>
              </p:nvSpPr>
              <p:spPr>
                <a:xfrm flipH="1" flipV="1">
                  <a:off x="6855119" y="1853999"/>
                  <a:ext cx="4321" cy="962281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7" name="Connecteur droit 146"/>
                <p:cNvSpPr/>
                <p:nvPr/>
              </p:nvSpPr>
              <p:spPr>
                <a:xfrm>
                  <a:off x="3028320" y="1767600"/>
                  <a:ext cx="3835440" cy="86399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8" name="Connecteur droit 147"/>
                <p:cNvSpPr/>
                <p:nvPr/>
              </p:nvSpPr>
              <p:spPr>
                <a:xfrm flipV="1">
                  <a:off x="3120479" y="1809360"/>
                  <a:ext cx="3679200" cy="88920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49" name="Connecteur droit 148"/>
                <p:cNvSpPr/>
                <p:nvPr/>
              </p:nvSpPr>
              <p:spPr>
                <a:xfrm flipH="1" flipV="1">
                  <a:off x="3018960" y="1288080"/>
                  <a:ext cx="9360" cy="491400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0" name="Connecteur droit 149"/>
                <p:cNvSpPr/>
                <p:nvPr/>
              </p:nvSpPr>
              <p:spPr>
                <a:xfrm flipV="1">
                  <a:off x="3117600" y="1283760"/>
                  <a:ext cx="2879" cy="614520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1" name="Connecteur droit 150"/>
                <p:cNvSpPr/>
                <p:nvPr/>
              </p:nvSpPr>
              <p:spPr>
                <a:xfrm flipH="1">
                  <a:off x="2232000" y="1738079"/>
                  <a:ext cx="44712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2" name="Connecteur droit 151"/>
                <p:cNvSpPr/>
                <p:nvPr/>
              </p:nvSpPr>
              <p:spPr>
                <a:xfrm flipH="1">
                  <a:off x="2232000" y="1902240"/>
                  <a:ext cx="44712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3" name="Connecteur droit 152"/>
                <p:cNvSpPr/>
                <p:nvPr/>
              </p:nvSpPr>
              <p:spPr>
                <a:xfrm>
                  <a:off x="2325240" y="1738079"/>
                  <a:ext cx="2196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4" name="Connecteur droit 153"/>
                <p:cNvSpPr/>
                <p:nvPr/>
              </p:nvSpPr>
              <p:spPr>
                <a:xfrm>
                  <a:off x="2320920" y="1902240"/>
                  <a:ext cx="2196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5" name="Connecteur droit 154"/>
                <p:cNvSpPr/>
                <p:nvPr/>
              </p:nvSpPr>
              <p:spPr>
                <a:xfrm>
                  <a:off x="5814360" y="1835280"/>
                  <a:ext cx="47880" cy="0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  <a:tailEnd type="arrow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6" name="Connecteur droit 155"/>
                <p:cNvSpPr/>
                <p:nvPr/>
              </p:nvSpPr>
              <p:spPr>
                <a:xfrm>
                  <a:off x="2992320" y="2050560"/>
                  <a:ext cx="1080" cy="59759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  <a:tailEnd type="arrow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7" name="Connecteur droit 156"/>
                <p:cNvSpPr/>
                <p:nvPr/>
              </p:nvSpPr>
              <p:spPr>
                <a:xfrm>
                  <a:off x="3294360" y="1738079"/>
                  <a:ext cx="47879" cy="0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  <a:tailEnd type="arrow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8" name="Connecteur droit 157"/>
                <p:cNvSpPr/>
                <p:nvPr/>
              </p:nvSpPr>
              <p:spPr>
                <a:xfrm>
                  <a:off x="3121560" y="2050560"/>
                  <a:ext cx="1080" cy="59759"/>
                </a:xfrm>
                <a:prstGeom prst="line">
                  <a:avLst/>
                </a:prstGeom>
                <a:noFill/>
                <a:ln w="0">
                  <a:solidFill>
                    <a:srgbClr val="94476B"/>
                  </a:solidFill>
                  <a:prstDash val="solid"/>
                  <a:tailEnd type="arrow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  <p:sp>
              <p:nvSpPr>
                <p:cNvPr id="159" name="Connecteur droit 158"/>
                <p:cNvSpPr/>
                <p:nvPr/>
              </p:nvSpPr>
              <p:spPr>
                <a:xfrm>
                  <a:off x="3294360" y="1898640"/>
                  <a:ext cx="47879" cy="0"/>
                </a:xfrm>
                <a:prstGeom prst="line">
                  <a:avLst/>
                </a:prstGeom>
                <a:noFill/>
                <a:ln w="0">
                  <a:solidFill>
                    <a:srgbClr val="3465A4"/>
                  </a:solidFill>
                  <a:prstDash val="solid"/>
                  <a:tailEnd type="arrow"/>
                </a:ln>
              </p:spPr>
              <p:txBody>
                <a:bodyPr vert="horz" wrap="non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fr-FR" sz="18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endParaRPr>
                </a:p>
              </p:txBody>
            </p:sp>
          </p:grpSp>
          <p:sp>
            <p:nvSpPr>
              <p:cNvPr id="116" name="Connecteur droit 115"/>
              <p:cNvSpPr/>
              <p:nvPr/>
            </p:nvSpPr>
            <p:spPr>
              <a:xfrm>
                <a:off x="3009431" y="5530509"/>
                <a:ext cx="395496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headEnd type="arrow"/>
                <a:tailEnd type="arrow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Liberation Sans" pitchFamily="18"/>
                  <a:ea typeface="DejaVu Sans" pitchFamily="2"/>
                  <a:cs typeface="Lohit Hindi" pitchFamily="2"/>
                </a:endParaRPr>
              </a:p>
            </p:txBody>
          </p:sp>
          <p:sp>
            <p:nvSpPr>
              <p:cNvPr id="118" name="Connecteur droit 117"/>
              <p:cNvSpPr/>
              <p:nvPr/>
            </p:nvSpPr>
            <p:spPr>
              <a:xfrm>
                <a:off x="7149792" y="4304350"/>
                <a:ext cx="0" cy="10987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headEnd type="arrow"/>
                <a:tailEnd type="arrow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Liberation Sans" pitchFamily="18"/>
                  <a:ea typeface="DejaVu Sans" pitchFamily="2"/>
                  <a:cs typeface="Lohit Hindi" pitchFamily="2"/>
                </a:endParaRPr>
              </a:p>
            </p:txBody>
          </p:sp>
          <p:sp>
            <p:nvSpPr>
              <p:cNvPr id="119" name="ZoneTexte 118"/>
              <p:cNvSpPr txBox="1"/>
              <p:nvPr/>
            </p:nvSpPr>
            <p:spPr>
              <a:xfrm rot="5400000">
                <a:off x="6987834" y="4728493"/>
                <a:ext cx="618120" cy="341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54000" tIns="45000" rIns="54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fr-FR" sz="1300" b="0" i="1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rPr>
                  <a:t>10 cm</a:t>
                </a:r>
              </a:p>
            </p:txBody>
          </p:sp>
          <p:sp>
            <p:nvSpPr>
              <p:cNvPr id="120" name="ZoneTexte 119"/>
              <p:cNvSpPr txBox="1"/>
              <p:nvPr/>
            </p:nvSpPr>
            <p:spPr>
              <a:xfrm>
                <a:off x="4585893" y="5523162"/>
                <a:ext cx="721800" cy="289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algn="ctr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fr-FR" sz="1300" b="0" i="1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rPr>
                  <a:t>30 cm</a:t>
                </a:r>
              </a:p>
            </p:txBody>
          </p:sp>
          <p:sp>
            <p:nvSpPr>
              <p:cNvPr id="121" name="Connecteur droit 120"/>
              <p:cNvSpPr/>
              <p:nvPr/>
            </p:nvSpPr>
            <p:spPr>
              <a:xfrm>
                <a:off x="4963152" y="5002390"/>
                <a:ext cx="0" cy="2343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vert="horz" wrap="non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fr-FR" sz="1800" b="0" i="0" u="none" strike="noStrike" kern="1200">
                  <a:ln>
                    <a:noFill/>
                  </a:ln>
                  <a:latin typeface="Liberation Sans" pitchFamily="18"/>
                  <a:ea typeface="DejaVu Sans" pitchFamily="2"/>
                  <a:cs typeface="Lohit Hindi" pitchFamily="2"/>
                </a:endParaRPr>
              </a:p>
            </p:txBody>
          </p:sp>
          <p:sp>
            <p:nvSpPr>
              <p:cNvPr id="122" name="ZoneTexte 121"/>
              <p:cNvSpPr txBox="1"/>
              <p:nvPr/>
            </p:nvSpPr>
            <p:spPr>
              <a:xfrm>
                <a:off x="4296432" y="4775230"/>
                <a:ext cx="1316160" cy="340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fr-FR" sz="15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rPr>
                  <a:t>waist ~ 50</a:t>
                </a:r>
                <a:r>
                  <a:rPr lang="fr-FR" sz="1500" b="0" i="0" u="none" strike="noStrike" kern="1200">
                    <a:ln>
                      <a:noFill/>
                    </a:ln>
                    <a:latin typeface="Symbol" pitchFamily="18"/>
                    <a:ea typeface="DejaVu Sans" pitchFamily="2"/>
                    <a:cs typeface="Lohit Hindi" pitchFamily="2"/>
                  </a:rPr>
                  <a:t>m</a:t>
                </a:r>
                <a:r>
                  <a:rPr lang="fr-FR" sz="1500" b="0" i="0" u="none" strike="noStrike" kern="1200">
                    <a:ln>
                      <a:noFill/>
                    </a:ln>
                    <a:latin typeface="Liberation Sans" pitchFamily="18"/>
                    <a:ea typeface="DejaVu Sans" pitchFamily="2"/>
                    <a:cs typeface="Lohit Hindi" pitchFamily="2"/>
                  </a:rPr>
                  <a:t>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56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689469" y="1345643"/>
            <a:ext cx="6591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vacuum a non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medium as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mediums ?</a:t>
            </a:r>
            <a:endPara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81802" y="2805960"/>
            <a:ext cx="939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the vacuum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an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vacuum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 constant ?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24534" y="3938075"/>
            <a:ext cx="84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question has been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studied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first time in 1911 in the case of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gravitaion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8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30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0"/>
          <a:stretch/>
        </p:blipFill>
        <p:spPr>
          <a:xfrm>
            <a:off x="2391810" y="1359876"/>
            <a:ext cx="7314595" cy="5105173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5690301" y="3540981"/>
            <a:ext cx="647705" cy="648257"/>
          </a:xfrm>
          <a:prstGeom prst="ellipse">
            <a:avLst/>
          </a:prstGeom>
          <a:noFill/>
          <a:ln w="95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Extinction of the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222740" y="2379785"/>
                <a:ext cx="270803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 =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fr-FR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 smtClean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𝜀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Asymetry (intensity) of the beam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plitter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depends upon the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polarization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40" y="2379785"/>
                <a:ext cx="2708030" cy="1908215"/>
              </a:xfrm>
              <a:prstGeom prst="rect">
                <a:avLst/>
              </a:prstGeom>
              <a:blipFill rotWithShape="0">
                <a:blip r:embed="rId3"/>
                <a:stretch>
                  <a:fillRect l="-2027" t="-1597" b="-4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3880338" y="738555"/>
            <a:ext cx="3974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probe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1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31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t="6941" r="199"/>
          <a:stretch/>
        </p:blipFill>
        <p:spPr>
          <a:xfrm>
            <a:off x="2390400" y="1360800"/>
            <a:ext cx="7297270" cy="51051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Extinction of the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13483" y="743500"/>
            <a:ext cx="6227987" cy="461665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 of the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Extinction ~ 10</a:t>
            </a:r>
            <a:r>
              <a:rPr lang="fr-FR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fr-F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22740" y="2379785"/>
                <a:ext cx="270803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 =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fr-FR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 smtClean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𝜀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Asymetry (intensity) of the beam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plitter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depends upon the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polarization</a:t>
                </a: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40" y="2379785"/>
                <a:ext cx="2708030" cy="1908215"/>
              </a:xfrm>
              <a:prstGeom prst="rect">
                <a:avLst/>
              </a:prstGeom>
              <a:blipFill rotWithShape="0">
                <a:blip r:embed="rId3"/>
                <a:stretch>
                  <a:fillRect l="-2027" t="-1597" b="-4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llipse 7"/>
          <p:cNvSpPr/>
          <p:nvPr/>
        </p:nvSpPr>
        <p:spPr>
          <a:xfrm>
            <a:off x="5690301" y="3540981"/>
            <a:ext cx="647705" cy="648257"/>
          </a:xfrm>
          <a:prstGeom prst="ellipse">
            <a:avLst/>
          </a:prstGeom>
          <a:noFill/>
          <a:ln w="95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56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32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822893" y="1006111"/>
                <a:ext cx="6452425" cy="268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Extinction: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ℱ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fr-F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fr-FR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Spatial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</a:t>
                </a:r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Waist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focus as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possible </a:t>
                </a:r>
              </a:p>
              <a:p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+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stability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-probe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overlap</a:t>
                </a:r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93" y="1006111"/>
                <a:ext cx="6452425" cy="2685992"/>
              </a:xfrm>
              <a:prstGeom prst="rect">
                <a:avLst/>
              </a:prstGeom>
              <a:blipFill rotWithShape="0">
                <a:blip r:embed="rId2"/>
                <a:stretch>
                  <a:fillRect l="-1228" b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challenges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0303" y="2603989"/>
            <a:ext cx="7921782" cy="1846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32372" y="3939721"/>
            <a:ext cx="2743200" cy="365125"/>
          </a:xfrm>
        </p:spPr>
        <p:txBody>
          <a:bodyPr/>
          <a:lstStyle/>
          <a:p>
            <a:fld id="{9EEACDC8-11E5-48E5-9586-C4E4C1966793}" type="slidenum">
              <a:rPr lang="fr-FR" smtClean="0"/>
              <a:t>33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Spatial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54" y="1164769"/>
            <a:ext cx="4108704" cy="3485038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881745" y="4974771"/>
            <a:ext cx="4626428" cy="1676400"/>
            <a:chOff x="696687" y="2808514"/>
            <a:chExt cx="4626428" cy="1676400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0" t="35011" r="17437" b="28948"/>
            <a:stretch/>
          </p:blipFill>
          <p:spPr>
            <a:xfrm>
              <a:off x="696687" y="2808514"/>
              <a:ext cx="4626428" cy="16764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263936" y="3450759"/>
              <a:ext cx="373125" cy="400379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58180" y="3371060"/>
              <a:ext cx="578489" cy="563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916457" y="3430392"/>
              <a:ext cx="373125" cy="400379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810701" y="3346479"/>
              <a:ext cx="578489" cy="563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1371600" y="630282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endParaRPr lang="en-US" i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906485" y="631371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en-US" i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598714" y="4963886"/>
            <a:ext cx="1" cy="17961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315687" y="4858432"/>
                <a:ext cx="191527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m:oMathPara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87" y="4858432"/>
                <a:ext cx="191527" cy="353943"/>
              </a:xfrm>
              <a:prstGeom prst="rect">
                <a:avLst/>
              </a:prstGeom>
              <a:blipFill rotWithShape="0">
                <a:blip r:embed="rId4"/>
                <a:stretch>
                  <a:fillRect l="-29032" r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cteur droit avec flèche 39"/>
          <p:cNvCxnSpPr/>
          <p:nvPr/>
        </p:nvCxnSpPr>
        <p:spPr>
          <a:xfrm flipV="1">
            <a:off x="598714" y="6760029"/>
            <a:ext cx="508362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5540828" y="6460513"/>
                <a:ext cx="188128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28" y="6460513"/>
                <a:ext cx="188128" cy="353943"/>
              </a:xfrm>
              <a:prstGeom prst="rect">
                <a:avLst/>
              </a:prstGeom>
              <a:blipFill rotWithShape="0">
                <a:blip r:embed="rId5"/>
                <a:stretch>
                  <a:fillRect l="-16129" r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 rot="16200000">
                <a:off x="37246" y="2540744"/>
                <a:ext cx="1259897" cy="3835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𝑟𝑎𝑤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𝑠𝑖𝑔𝑛𝑎𝑙</m:t>
                        </m:r>
                      </m:sup>
                    </m:sSub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7246" y="2540744"/>
                <a:ext cx="1259897" cy="383567"/>
              </a:xfrm>
              <a:prstGeom prst="rect">
                <a:avLst/>
              </a:prstGeom>
              <a:blipFill rotWithShape="0">
                <a:blip r:embed="rId6"/>
                <a:stretch>
                  <a:fillRect t="-1449" r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471367" y="4543372"/>
                <a:ext cx="1160254" cy="3820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𝑟𝑎𝑤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𝑟𝑒𝑓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367" y="4543372"/>
                <a:ext cx="1160254" cy="382028"/>
              </a:xfrm>
              <a:prstGeom prst="rect">
                <a:avLst/>
              </a:prstGeom>
              <a:blipFill rotWithShape="0">
                <a:blip r:embed="rId7"/>
                <a:stretch>
                  <a:fillRect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/>
          <p:cNvGrpSpPr/>
          <p:nvPr/>
        </p:nvGrpSpPr>
        <p:grpSpPr>
          <a:xfrm>
            <a:off x="5996245" y="1187971"/>
            <a:ext cx="5654148" cy="3797685"/>
            <a:chOff x="5854731" y="817857"/>
            <a:chExt cx="5654148" cy="342886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8019" y="817857"/>
              <a:ext cx="5330860" cy="3428862"/>
            </a:xfrm>
            <a:prstGeom prst="rect">
              <a:avLst/>
            </a:prstGeom>
          </p:spPr>
        </p:pic>
        <p:grpSp>
          <p:nvGrpSpPr>
            <p:cNvPr id="35" name="Groupe 34"/>
            <p:cNvGrpSpPr/>
            <p:nvPr/>
          </p:nvGrpSpPr>
          <p:grpSpPr>
            <a:xfrm>
              <a:off x="7151914" y="984115"/>
              <a:ext cx="2721429" cy="618754"/>
              <a:chOff x="6041571" y="4859430"/>
              <a:chExt cx="2721429" cy="618754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6501615" y="4859430"/>
                <a:ext cx="176064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sz="1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Without</a:t>
                </a: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correction</a:t>
                </a:r>
                <a:endParaRPr lang="en-US" sz="1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512502" y="5155019"/>
                <a:ext cx="225049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sz="1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</a:t>
                </a: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pointing</a:t>
                </a:r>
                <a:r>
                  <a:rPr lang="fr-FR" sz="1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correction</a:t>
                </a:r>
                <a:endParaRPr lang="en-US" sz="1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2" name="Groupe 21"/>
              <p:cNvGrpSpPr/>
              <p:nvPr/>
            </p:nvGrpSpPr>
            <p:grpSpPr>
              <a:xfrm>
                <a:off x="6041571" y="5043704"/>
                <a:ext cx="428104" cy="293077"/>
                <a:chOff x="6520221" y="2420246"/>
                <a:chExt cx="648000" cy="293077"/>
              </a:xfrm>
            </p:grpSpPr>
            <p:cxnSp>
              <p:nvCxnSpPr>
                <p:cNvPr id="18" name="Connecteur droit 17"/>
                <p:cNvCxnSpPr/>
                <p:nvPr/>
              </p:nvCxnSpPr>
              <p:spPr>
                <a:xfrm>
                  <a:off x="6520221" y="2420246"/>
                  <a:ext cx="648000" cy="0"/>
                </a:xfrm>
                <a:prstGeom prst="line">
                  <a:avLst/>
                </a:prstGeom>
                <a:ln w="12700">
                  <a:solidFill>
                    <a:srgbClr val="00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18"/>
                <p:cNvCxnSpPr/>
                <p:nvPr/>
              </p:nvCxnSpPr>
              <p:spPr>
                <a:xfrm>
                  <a:off x="6520221" y="2713323"/>
                  <a:ext cx="648000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9720995" y="1249428"/>
                  <a:ext cx="1393267" cy="333463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30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𝝈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𝒙</m:t>
                          </m:r>
                        </m:sub>
                      </m:sSub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≅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𝟑𝟓</m:t>
                      </m:r>
                    </m:oMath>
                  </a14:m>
                  <a:r>
                    <a:rPr lang="fr-FR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nm</a:t>
                  </a:r>
                  <a:endPara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0995" y="1249428"/>
                  <a:ext cx="1393267" cy="33346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8197" r="-2632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 rot="16200000">
                  <a:off x="4906677" y="2156497"/>
                  <a:ext cx="2279675" cy="3835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fr-FR" sz="16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fr-FR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𝑐𝑜𝑟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𝑠𝑖𝑔𝑛𝑎𝑙</m:t>
                          </m:r>
                        </m:sup>
                      </m:sSubSup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𝑂𝑁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𝑂𝐹𝐹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600" dirty="0" smtClean="0"/>
                    <a:t> </a:t>
                  </a:r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1600" dirty="0" smtClean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m</a:t>
                  </a:r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m)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906677" y="2156497"/>
                  <a:ext cx="2279675" cy="38356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904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ZoneTexte 46"/>
          <p:cNvSpPr txBox="1"/>
          <p:nvPr/>
        </p:nvSpPr>
        <p:spPr>
          <a:xfrm>
            <a:off x="576942" y="664030"/>
            <a:ext cx="1147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barycenter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a simple square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371601" y="1306285"/>
            <a:ext cx="2209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pointing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fluctuations are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the back-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reflections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BS</a:t>
            </a:r>
            <a:endParaRPr lang="en-US" sz="1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91943" y="1273629"/>
            <a:ext cx="239486" cy="133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e 3"/>
          <p:cNvGrpSpPr/>
          <p:nvPr/>
        </p:nvGrpSpPr>
        <p:grpSpPr>
          <a:xfrm>
            <a:off x="6862527" y="4950623"/>
            <a:ext cx="4381328" cy="1485972"/>
            <a:chOff x="6242041" y="345966"/>
            <a:chExt cx="4381328" cy="14859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6242041" y="345966"/>
                  <a:ext cx="4381328" cy="9269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Aft>
                      <a:spcPts val="300"/>
                    </a:spcAft>
                  </a:pP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Monte-Carlo: CCD (</a:t>
                  </a:r>
                  <a:r>
                    <a:rPr lang="fr-FR" sz="16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BASLER</a:t>
                  </a:r>
                  <a:r>
                    <a:rPr lang="fr-FR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</a:t>
                  </a:r>
                  <a:r>
                    <a:rPr lang="fr-FR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fr-FR" sz="16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acA1300-60gm) 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marL="742950" lvl="1" indent="-285750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Pixel size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𝑝𝑖𝑥</m:t>
                          </m:r>
                        </m:sub>
                      </m:sSub>
                    </m:oMath>
                  </a14:m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5.4×5.4 </a:t>
                  </a:r>
                  <a:r>
                    <a:rPr lang="fr-FR" sz="1600" dirty="0" smtClean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m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fr-FR" sz="16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  <a:p>
                  <a:pPr marL="742950" lvl="1" indent="-285750">
                    <a:spcAft>
                      <a:spcPts val="300"/>
                    </a:spcAft>
                    <a:buFont typeface="Arial" panose="020B0604020202020204" pitchFamily="34" charset="0"/>
                    <a:buChar char="•"/>
                  </a:pP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Charge saturation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fr-FR" sz="16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p>
                      </m:sSubSup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fr-FR" sz="160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</a:t>
                  </a:r>
                  <a:r>
                    <a:rPr lang="fr-FR" sz="1600" baseline="30000" dirty="0" smtClean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-</a:t>
                  </a:r>
                  <a:r>
                    <a:rPr lang="fr-FR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/pixel</a:t>
                  </a:r>
                  <a:endPara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2041" y="345966"/>
                  <a:ext cx="4381328" cy="9269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836" t="-2632"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/>
                <p:cNvSpPr txBox="1"/>
                <p:nvPr/>
              </p:nvSpPr>
              <p:spPr>
                <a:xfrm>
                  <a:off x="6640787" y="1312757"/>
                  <a:ext cx="3779946" cy="5191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US" sz="1600" b="1" dirty="0" smtClean="0"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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fr-FR" sz="16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Photon</m:t>
                          </m:r>
                          <m:r>
                            <m:rPr>
                              <m:nor/>
                            </m:rPr>
                            <a:rPr lang="fr-FR" sz="16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sz="16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statistic</m:t>
                          </m:r>
                          <m:r>
                            <m:rPr>
                              <m:nor/>
                            </m:rPr>
                            <a:rPr lang="fr-FR" sz="1600" b="1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: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≅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𝟑𝟑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nm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sz="1600" b="1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1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fr-FR" sz="1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𝒑𝒊𝒙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600" b="1" i="1" smtClean="0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fr-FR" sz="1600" b="1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𝒆</m:t>
                                  </m:r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b>
                                <m:sup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𝒎𝒂𝒙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a14:m>
                  <a:endParaRPr lang="en-US" sz="1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ZoneTexte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0787" y="1312757"/>
                  <a:ext cx="3779946" cy="51918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8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8660828" y="3581791"/>
                <a:ext cx="19847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RoI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=1.5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0828" y="3581791"/>
                <a:ext cx="1984710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769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4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6228" t="5224" b="3918"/>
          <a:stretch/>
        </p:blipFill>
        <p:spPr>
          <a:xfrm>
            <a:off x="489858" y="936172"/>
            <a:ext cx="6531428" cy="5551713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H="1" flipV="1">
            <a:off x="3362081" y="2468227"/>
            <a:ext cx="15722" cy="37919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34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Spatial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701466" y="6512001"/>
                <a:ext cx="2238240" cy="345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𝑊𝑖𝑛𝑑𝑜𝑤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𝑆𝑖𝑧𝑒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𝑏𝑒𝑎𝑚</m:t>
                          </m:r>
                        </m:sub>
                      </m:sSub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466" y="6512001"/>
                <a:ext cx="2238240" cy="3459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 rot="16200000">
                <a:off x="-415126" y="3236379"/>
                <a:ext cx="1464733" cy="3296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𝑂𝑁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𝑂𝐹𝐹</m:t>
                        </m:r>
                      </m:sup>
                    </m:sSub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(nm)</a:t>
                </a: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15126" y="3236379"/>
                <a:ext cx="1464733" cy="329681"/>
              </a:xfrm>
              <a:prstGeom prst="rect">
                <a:avLst/>
              </a:prstGeom>
              <a:blipFill rotWithShape="0">
                <a:blip r:embed="rId4"/>
                <a:stretch>
                  <a:fillRect l="-22222" t="-2500" r="-27778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/>
          <p:cNvSpPr txBox="1"/>
          <p:nvPr/>
        </p:nvSpPr>
        <p:spPr>
          <a:xfrm>
            <a:off x="2514602" y="620487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vs Monte-Carlo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259950" y="974319"/>
                <a:ext cx="4754572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RoI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≲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𝝈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𝒙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≅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𝟑𝟎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𝟒𝟎</m:t>
                    </m:r>
                  </m:oMath>
                </a14:m>
                <a:r>
                  <a:rPr lang="fr-F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RoI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≳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Fluctuations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of the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interference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profile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950" y="974319"/>
                <a:ext cx="4754572" cy="2169825"/>
              </a:xfrm>
              <a:prstGeom prst="rect">
                <a:avLst/>
              </a:prstGeom>
              <a:blipFill rotWithShape="0">
                <a:blip r:embed="rId5"/>
                <a:stretch>
                  <a:fillRect l="-1154" b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droit avec flèche 3"/>
          <p:cNvCxnSpPr/>
          <p:nvPr/>
        </p:nvCxnSpPr>
        <p:spPr>
          <a:xfrm>
            <a:off x="5891514" y="1990846"/>
            <a:ext cx="0" cy="2662177"/>
          </a:xfrm>
          <a:prstGeom prst="straightConnector1">
            <a:avLst/>
          </a:prstGeom>
          <a:ln w="76200">
            <a:solidFill>
              <a:srgbClr val="C00000">
                <a:alpha val="7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6053560" y="3102015"/>
                <a:ext cx="333425" cy="597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560" y="3102015"/>
                <a:ext cx="333425" cy="5973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1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35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46" y="816429"/>
            <a:ext cx="5723736" cy="54006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 rot="16200000">
                <a:off x="-273612" y="3203722"/>
                <a:ext cx="1464733" cy="3296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𝑂𝑁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𝑂𝐹𝐹</m:t>
                        </m:r>
                      </m:sup>
                    </m:sSub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(nm)</a:t>
                </a: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73612" y="3203722"/>
                <a:ext cx="1464733" cy="329681"/>
              </a:xfrm>
              <a:prstGeom prst="rect">
                <a:avLst/>
              </a:prstGeom>
              <a:blipFill rotWithShape="0">
                <a:blip r:embed="rId3"/>
                <a:stretch>
                  <a:fillRect l="-22222" t="-2490" r="-29630" b="-4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559951" y="6250744"/>
                <a:ext cx="2238240" cy="345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𝑊𝑖𝑛𝑑𝑜𝑤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𝑆𝑖𝑧𝑒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fr-FR" sz="1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𝑏𝑒𝑎𝑚</m:t>
                          </m:r>
                        </m:sub>
                      </m:sSub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951" y="6250744"/>
                <a:ext cx="2238240" cy="3459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 rot="16200000">
                <a:off x="5017984" y="3092232"/>
                <a:ext cx="3184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Attenuation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Factor on Signal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17984" y="3092232"/>
                <a:ext cx="318446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8197" r="-24590" b="-1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cteur droit 9"/>
          <p:cNvCxnSpPr/>
          <p:nvPr/>
        </p:nvCxnSpPr>
        <p:spPr>
          <a:xfrm flipV="1">
            <a:off x="1219200" y="5540829"/>
            <a:ext cx="1371600" cy="3810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2565071" y="5064826"/>
            <a:ext cx="706581" cy="47501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3263736" y="4494810"/>
            <a:ext cx="690747" cy="56803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3952505" y="3218213"/>
            <a:ext cx="1373578" cy="126868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Spatial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H="1" flipV="1">
            <a:off x="3264061" y="1064871"/>
            <a:ext cx="9570" cy="48596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7442521" y="3331564"/>
                <a:ext cx="3514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/5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if 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RoI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1.5×</m:t>
                    </m:r>
                    <m:sSub>
                      <m:sSubPr>
                        <m:ctrlPr>
                          <a:rPr lang="en-US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521" y="3331564"/>
                <a:ext cx="35145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56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259950" y="974319"/>
                <a:ext cx="4754572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RoI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≲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𝝈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𝒙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≅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𝟑𝟎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−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𝟒𝟎</m:t>
                    </m:r>
                  </m:oMath>
                </a14:m>
                <a:r>
                  <a:rPr lang="fr-FR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RoI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≳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Fluctuations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of the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interference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profile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950" y="974319"/>
                <a:ext cx="4754572" cy="2169825"/>
              </a:xfrm>
              <a:prstGeom prst="rect">
                <a:avLst/>
              </a:prstGeom>
              <a:blipFill rotWithShape="0">
                <a:blip r:embed="rId7"/>
                <a:stretch>
                  <a:fillRect l="-1154" b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lèche droite rayée 23"/>
          <p:cNvSpPr/>
          <p:nvPr/>
        </p:nvSpPr>
        <p:spPr>
          <a:xfrm>
            <a:off x="7430947" y="3845435"/>
            <a:ext cx="590309" cy="277793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ZoneTexte 24"/>
          <p:cNvSpPr txBox="1"/>
          <p:nvPr/>
        </p:nvSpPr>
        <p:spPr>
          <a:xfrm>
            <a:off x="8044405" y="3775987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Fluctuation in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tails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must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650867" y="4479403"/>
            <a:ext cx="3076483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substraction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 of the profiles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CCD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uniformity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Etc…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41990" y="5301208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049709" y="4822789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043920" y="4319291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0.3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051639" y="3840872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055500" y="3352806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063219" y="2874387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0.6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051643" y="2370889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0.7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059362" y="1892470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0.8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053575" y="1406343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0.9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061294" y="927924"/>
            <a:ext cx="3770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endParaRPr lang="en-US" sz="12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781050"/>
            <a:ext cx="4972050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Spatial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1605050" y="1952977"/>
                <a:ext cx="3751283" cy="926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CCD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Basler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BASLER</a:t>
                </a:r>
                <a:r>
                  <a:rPr lang="fr-FR" sz="16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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fr-F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acA1300-60gm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𝑝𝑖𝑥</m:t>
                        </m:r>
                      </m:sub>
                    </m:sSub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5.4×5.4 </a:t>
                </a:r>
                <a:r>
                  <a:rPr lang="fr-FR" sz="16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fr-FR" sz="16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 saturation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p>
                    </m:sSubSup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  <m:sSup>
                      <m:sSupPr>
                        <m:ctrlPr>
                          <a:rPr lang="fr-FR" sz="160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</a:t>
                </a:r>
                <a:r>
                  <a:rPr lang="fr-FR" sz="1600" baseline="300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-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/pixel</a:t>
                </a:r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050" y="1952977"/>
                <a:ext cx="3751283" cy="926920"/>
              </a:xfrm>
              <a:prstGeom prst="rect">
                <a:avLst/>
              </a:prstGeom>
              <a:blipFill rotWithShape="0">
                <a:blip r:embed="rId2"/>
                <a:stretch>
                  <a:fillRect l="-812" t="-263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4639436" y="1152392"/>
                <a:ext cx="1563890" cy="572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f>
                      <m:fPr>
                        <m:ctrlPr>
                          <a:rPr lang="fr-FR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fr-FR" b="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𝑝𝑖𝑥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fr-FR" i="1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FR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b="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  <m:r>
                                  <a:rPr lang="fr-FR" b="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b>
                              <m:sup>
                                <m:r>
                                  <a:rPr lang="fr-FR" b="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𝑚𝑎𝑥</m:t>
                                </m:r>
                              </m:sup>
                            </m:sSubSup>
                          </m:e>
                        </m:rad>
                      </m:den>
                    </m:f>
                  </m:oMath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436" y="1152392"/>
                <a:ext cx="1563890" cy="572529"/>
              </a:xfrm>
              <a:prstGeom prst="rect">
                <a:avLst/>
              </a:prstGeom>
              <a:blipFill rotWithShape="0">
                <a:blip r:embed="rId3"/>
                <a:stretch>
                  <a:fillRect l="-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3413157" y="769544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Spatial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the photon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6999406" y="1951471"/>
                <a:ext cx="3751283" cy="926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CCD </a:t>
                </a:r>
                <a:r>
                  <a:rPr lang="fr-FR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Basler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BASLER</a:t>
                </a:r>
                <a:r>
                  <a:rPr lang="fr-FR" sz="16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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𝑝𝑖𝑥</m:t>
                        </m:r>
                      </m:sub>
                    </m:sSub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1.8×1.8 </a:t>
                </a:r>
                <a:r>
                  <a:rPr lang="fr-FR" sz="16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fr-FR" sz="16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 saturation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p>
                    </m:sSubSup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  <m:sSup>
                      <m:sSupPr>
                        <m:ctrlPr>
                          <a:rPr lang="fr-FR" sz="160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</a:t>
                </a:r>
                <a:r>
                  <a:rPr lang="fr-FR" sz="1600" baseline="300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-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/pixel</a:t>
                </a:r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406" y="1951471"/>
                <a:ext cx="3751283" cy="926920"/>
              </a:xfrm>
              <a:prstGeom prst="rect">
                <a:avLst/>
              </a:prstGeom>
              <a:blipFill rotWithShape="0">
                <a:blip r:embed="rId4"/>
                <a:stretch>
                  <a:fillRect l="-812" t="-263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99498" y="3054229"/>
                <a:ext cx="1399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≅</m:t>
                      </m:r>
                      <m:r>
                        <a:rPr lang="fr-FR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fr-FR" b="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98" y="3054229"/>
                <a:ext cx="139961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803728" y="3052722"/>
                <a:ext cx="15454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  ?</a:t>
                </a:r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728" y="3052722"/>
                <a:ext cx="1545488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11667" r="-196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3757186" y="4164596"/>
            <a:ext cx="3048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Work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in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progress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1447800" y="1894114"/>
            <a:ext cx="4071257" cy="1611086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èche droite rayée 10"/>
          <p:cNvSpPr/>
          <p:nvPr/>
        </p:nvSpPr>
        <p:spPr>
          <a:xfrm>
            <a:off x="5889171" y="2471057"/>
            <a:ext cx="576943" cy="304800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à coins arrondis 15"/>
          <p:cNvSpPr/>
          <p:nvPr/>
        </p:nvSpPr>
        <p:spPr>
          <a:xfrm>
            <a:off x="6836228" y="1894114"/>
            <a:ext cx="4071257" cy="1611086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37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822893" y="1006111"/>
                <a:ext cx="9028681" cy="3055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Extinction: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ℱ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fr-F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fr-FR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Spatial </a:t>
                </a:r>
                <a:r>
                  <a:rPr lang="fr-FR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</a:t>
                </a:r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fr-F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ü"/>
                </a:pPr>
                <a:r>
                  <a:rPr lang="fr-F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Demonstration</a:t>
                </a:r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fr-F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</a:t>
                </a:r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:r>
                  <a:rPr lang="fr-F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observing</a:t>
                </a:r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non </a:t>
                </a:r>
                <a:r>
                  <a:rPr lang="fr-F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</a:t>
                </a:r>
                <a:r>
                  <a:rPr lang="fr-F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Kerr </a:t>
                </a:r>
                <a:r>
                  <a:rPr lang="fr-F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</a:t>
                </a:r>
                <a:endParaRPr lang="fr-F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endParaRPr lang="fr-F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893" y="1006111"/>
                <a:ext cx="9028681" cy="3055324"/>
              </a:xfrm>
              <a:prstGeom prst="rect">
                <a:avLst/>
              </a:prstGeom>
              <a:blipFill rotWithShape="0">
                <a:blip r:embed="rId2"/>
                <a:stretch>
                  <a:fillRect l="-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challenges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75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38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51" y="1295228"/>
            <a:ext cx="5576934" cy="308270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85171" y="796704"/>
            <a:ext cx="474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Kerr non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intense laser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vacuum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 constant ?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182702" y="4576527"/>
                <a:ext cx="2847959" cy="353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𝐼</m:t>
                      </m:r>
                      <m:d>
                        <m:dPr>
                          <m:ctrlPr>
                            <a:rPr lang="fr-FR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W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702" y="4576527"/>
                <a:ext cx="2847959" cy="353943"/>
              </a:xfrm>
              <a:prstGeom prst="rect">
                <a:avLst/>
              </a:prstGeom>
              <a:blipFill rotWithShape="0">
                <a:blip r:embed="rId3"/>
                <a:stretch>
                  <a:fillRect l="-214" t="-1724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164591" y="4979406"/>
                <a:ext cx="3456203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silica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3×</m:t>
                    </m:r>
                    <m:sSup>
                      <m:sSupPr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p>
                      <m:sSup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/W</a:t>
                </a:r>
              </a:p>
              <a:p>
                <a:pPr>
                  <a:spcAft>
                    <a:spcPts val="6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air 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≈3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p>
                      <m:sSup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591" y="4979406"/>
                <a:ext cx="3456203" cy="723275"/>
              </a:xfrm>
              <a:prstGeom prst="rect">
                <a:avLst/>
              </a:prstGeom>
              <a:blipFill rotWithShape="0">
                <a:blip r:embed="rId4"/>
                <a:stretch>
                  <a:fillRect l="-1411" t="-5085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06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39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3591" r="7179" b="11111"/>
          <a:stretch/>
        </p:blipFill>
        <p:spPr>
          <a:xfrm>
            <a:off x="176657" y="1278475"/>
            <a:ext cx="4782431" cy="4082644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H="1">
            <a:off x="3730195" y="1731205"/>
            <a:ext cx="565210" cy="3881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565491" y="2798114"/>
            <a:ext cx="97849" cy="16938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540456" y="3268336"/>
            <a:ext cx="2107690" cy="1372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1499129" y="3268336"/>
            <a:ext cx="41327" cy="10749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499129" y="4343318"/>
            <a:ext cx="2087026" cy="125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636119" y="3405568"/>
            <a:ext cx="1627189" cy="108681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3668202" y="2133483"/>
            <a:ext cx="58344" cy="688177"/>
          </a:xfrm>
          <a:prstGeom prst="line">
            <a:avLst/>
          </a:prstGeom>
          <a:ln w="1905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1561838" y="5530483"/>
            <a:ext cx="197365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183645" y="5358673"/>
            <a:ext cx="755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717635" y="2489672"/>
            <a:ext cx="3003277" cy="1609105"/>
            <a:chOff x="7865231" y="1899729"/>
            <a:chExt cx="3003277" cy="1609105"/>
          </a:xfrm>
        </p:grpSpPr>
        <p:sp>
          <p:nvSpPr>
            <p:cNvPr id="18" name="Arc 17"/>
            <p:cNvSpPr/>
            <p:nvPr/>
          </p:nvSpPr>
          <p:spPr>
            <a:xfrm flipH="1">
              <a:off x="10463761" y="3042860"/>
              <a:ext cx="404747" cy="465974"/>
            </a:xfrm>
            <a:prstGeom prst="arc">
              <a:avLst/>
            </a:prstGeom>
            <a:ln w="63500">
              <a:solidFill>
                <a:schemeClr val="tx1"/>
              </a:solidFill>
            </a:ln>
            <a:scene3d>
              <a:camera prst="orthographicFront">
                <a:rot lat="1080000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7865231" y="1899729"/>
              <a:ext cx="2780660" cy="1067015"/>
              <a:chOff x="7865231" y="1899729"/>
              <a:chExt cx="2780660" cy="1067015"/>
            </a:xfrm>
          </p:grpSpPr>
          <p:sp>
            <p:nvSpPr>
              <p:cNvPr id="20" name="Explosion 1 19"/>
              <p:cNvSpPr/>
              <p:nvPr/>
            </p:nvSpPr>
            <p:spPr>
              <a:xfrm>
                <a:off x="9850172" y="2639084"/>
                <a:ext cx="516047" cy="325925"/>
              </a:xfrm>
              <a:prstGeom prst="irregularSeal1">
                <a:avLst/>
              </a:prstGeom>
              <a:solidFill>
                <a:srgbClr val="C000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Triangle isocèle 20"/>
              <p:cNvSpPr/>
              <p:nvPr/>
            </p:nvSpPr>
            <p:spPr>
              <a:xfrm rot="7620000">
                <a:off x="8994832" y="770128"/>
                <a:ext cx="236273" cy="2495475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Triangle isocèle 21"/>
              <p:cNvSpPr/>
              <p:nvPr/>
            </p:nvSpPr>
            <p:spPr>
              <a:xfrm rot="18480000">
                <a:off x="10274089" y="2594941"/>
                <a:ext cx="68082" cy="675523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the non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Kerr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5969468" y="1127805"/>
                <a:ext cx="5141792" cy="2119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taken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June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July 2018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(probe)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(fwhm)</a:t>
                </a:r>
                <a:endPara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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pump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(fwhm)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Duration of the pulses </a:t>
                </a:r>
                <a:r>
                  <a:rPr lang="fr-FR" dirty="0" err="1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 50 – 100 fs 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varies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~12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 down to ~350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nJ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468" y="1127805"/>
                <a:ext cx="5141792" cy="2119234"/>
              </a:xfrm>
              <a:prstGeom prst="rect">
                <a:avLst/>
              </a:prstGeom>
              <a:blipFill rotWithShape="0">
                <a:blip r:embed="rId3"/>
                <a:stretch>
                  <a:fillRect l="-948" r="-118" b="-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5"/>
          <p:cNvCxnSpPr/>
          <p:nvPr/>
        </p:nvCxnSpPr>
        <p:spPr>
          <a:xfrm flipH="1">
            <a:off x="2928257" y="3091543"/>
            <a:ext cx="21772" cy="522514"/>
          </a:xfrm>
          <a:prstGeom prst="line">
            <a:avLst/>
          </a:prstGeom>
          <a:ln w="101600">
            <a:solidFill>
              <a:schemeClr val="accent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5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</a:t>
            </a:fld>
            <a:endParaRPr lang="fr-FR"/>
          </a:p>
        </p:txBody>
      </p:sp>
      <p:pic>
        <p:nvPicPr>
          <p:cNvPr id="4" name="Picture 2" descr="https://upload.wikimedia.org/wikipedia/commons/thumb/b/ba/Eclipse_instruments_at_Sobral.jpg/1280px-Eclipse_instruments_at_Sobr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89" y="4193605"/>
            <a:ext cx="3695570" cy="23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04" y="4137422"/>
            <a:ext cx="3119824" cy="24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873055" y="2306992"/>
                <a:ext cx="112404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generalized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« 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fr-FR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constante</m:t>
                    </m:r>
                  </m:oMath>
                </a14:m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»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relativity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principle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thanks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introduction of a </a:t>
                </a:r>
                <a:r>
                  <a:rPr lang="fr-FR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curved</a:t>
                </a:r>
                <a:r>
                  <a:rPr lang="fr-FR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spacetime</a:t>
                </a:r>
                <a:r>
                  <a:rPr lang="fr-FR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metric</a:t>
                </a:r>
                <a:endPara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55" y="2306992"/>
                <a:ext cx="1124048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43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377071" y="2676524"/>
            <a:ext cx="522115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General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Relativity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geo-metric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no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anymore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vacuum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gravitation ?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32917" y="805758"/>
            <a:ext cx="702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first one to note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affected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the gravitation: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05586" y="3657060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Deflection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light first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Eddington in 1919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7170" y="1143231"/>
            <a:ext cx="10482943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Einstein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‘Über den Einfluss der Schwerkraft auf die Ausbreitung des Lichtes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Annalen der Physik 35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898-908 (1911)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i="1" dirty="0" smtClean="0">
                <a:latin typeface="Times New Roman" panose="02020603050405020304" pitchFamily="18" charset="0"/>
              </a:rPr>
              <a:t>“The </a:t>
            </a:r>
            <a:r>
              <a:rPr lang="en-US" sz="1600" i="1" dirty="0">
                <a:latin typeface="Times New Roman" panose="02020603050405020304" pitchFamily="18" charset="0"/>
              </a:rPr>
              <a:t>constancy of the velocity of light can be maintained only insofar as </a:t>
            </a:r>
            <a:r>
              <a:rPr lang="en-US" sz="1600" i="1" dirty="0" smtClean="0">
                <a:latin typeface="Times New Roman" panose="02020603050405020304" pitchFamily="18" charset="0"/>
              </a:rPr>
              <a:t>one restricts </a:t>
            </a:r>
            <a:r>
              <a:rPr lang="en-US" sz="1600" i="1" dirty="0">
                <a:latin typeface="Times New Roman" panose="02020603050405020304" pitchFamily="18" charset="0"/>
              </a:rPr>
              <a:t>oneself to </a:t>
            </a:r>
            <a:r>
              <a:rPr lang="en-US" sz="1600" i="1" dirty="0" err="1">
                <a:latin typeface="Times New Roman" panose="02020603050405020304" pitchFamily="18" charset="0"/>
              </a:rPr>
              <a:t>spatio</a:t>
            </a:r>
            <a:r>
              <a:rPr lang="en-US" sz="1600" i="1" dirty="0">
                <a:latin typeface="Times New Roman" panose="02020603050405020304" pitchFamily="18" charset="0"/>
              </a:rPr>
              <a:t>-temporal regions of constant gravitational </a:t>
            </a:r>
            <a:r>
              <a:rPr lang="en-US" sz="1600" i="1" dirty="0" smtClean="0">
                <a:latin typeface="Times New Roman" panose="02020603050405020304" pitchFamily="18" charset="0"/>
              </a:rPr>
              <a:t>potential”   (</a:t>
            </a: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A., Ann. Physik 38 (1912) </a:t>
            </a: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1059)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1926771" y="3690257"/>
            <a:ext cx="587829" cy="29391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40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27" y="1306287"/>
            <a:ext cx="6406012" cy="432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3591" r="7179" b="11111"/>
          <a:stretch/>
        </p:blipFill>
        <p:spPr>
          <a:xfrm>
            <a:off x="176657" y="1278475"/>
            <a:ext cx="4782431" cy="4082644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H="1">
            <a:off x="3730195" y="1731205"/>
            <a:ext cx="565210" cy="3881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565491" y="2798114"/>
            <a:ext cx="97849" cy="16938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540456" y="3268336"/>
            <a:ext cx="2107690" cy="1372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1499129" y="3268336"/>
            <a:ext cx="41327" cy="10749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499129" y="4343318"/>
            <a:ext cx="2087026" cy="125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636119" y="3405568"/>
            <a:ext cx="1627189" cy="108681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3668202" y="2133483"/>
            <a:ext cx="58344" cy="688177"/>
          </a:xfrm>
          <a:prstGeom prst="line">
            <a:avLst/>
          </a:prstGeom>
          <a:ln w="1905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1561838" y="5530483"/>
            <a:ext cx="197365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183645" y="5358673"/>
            <a:ext cx="755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717635" y="2489672"/>
            <a:ext cx="3003277" cy="1609105"/>
            <a:chOff x="7865231" y="1899729"/>
            <a:chExt cx="3003277" cy="1609105"/>
          </a:xfrm>
        </p:grpSpPr>
        <p:sp>
          <p:nvSpPr>
            <p:cNvPr id="18" name="Arc 17"/>
            <p:cNvSpPr/>
            <p:nvPr/>
          </p:nvSpPr>
          <p:spPr>
            <a:xfrm flipH="1">
              <a:off x="10463761" y="3042860"/>
              <a:ext cx="404747" cy="465974"/>
            </a:xfrm>
            <a:prstGeom prst="arc">
              <a:avLst/>
            </a:prstGeom>
            <a:ln w="63500">
              <a:solidFill>
                <a:schemeClr val="tx1"/>
              </a:solidFill>
            </a:ln>
            <a:scene3d>
              <a:camera prst="orthographicFront">
                <a:rot lat="1080000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7865231" y="1899729"/>
              <a:ext cx="2780660" cy="1067015"/>
              <a:chOff x="7865231" y="1899729"/>
              <a:chExt cx="2780660" cy="1067015"/>
            </a:xfrm>
          </p:grpSpPr>
          <p:sp>
            <p:nvSpPr>
              <p:cNvPr id="20" name="Explosion 1 19"/>
              <p:cNvSpPr/>
              <p:nvPr/>
            </p:nvSpPr>
            <p:spPr>
              <a:xfrm>
                <a:off x="9850172" y="2639084"/>
                <a:ext cx="516047" cy="325925"/>
              </a:xfrm>
              <a:prstGeom prst="irregularSeal1">
                <a:avLst/>
              </a:prstGeom>
              <a:solidFill>
                <a:srgbClr val="C000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Triangle isocèle 20"/>
              <p:cNvSpPr/>
              <p:nvPr/>
            </p:nvSpPr>
            <p:spPr>
              <a:xfrm rot="7620000">
                <a:off x="8994832" y="770128"/>
                <a:ext cx="236273" cy="2495475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Triangle isocèle 21"/>
              <p:cNvSpPr/>
              <p:nvPr/>
            </p:nvSpPr>
            <p:spPr>
              <a:xfrm rot="18480000">
                <a:off x="10274089" y="2594941"/>
                <a:ext cx="68082" cy="675523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the non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Kerr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09657" y="849086"/>
            <a:ext cx="3853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profiles of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Probe in the interaction area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7477167" y="4000241"/>
                <a:ext cx="2045753" cy="723275"/>
              </a:xfrm>
              <a:prstGeom prst="rect">
                <a:avLst/>
              </a:prstGeom>
              <a:solidFill>
                <a:schemeClr val="bg1">
                  <a:alpha val="87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Φ</m:t>
                    </m:r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(probe)</a:t>
                </a:r>
                <a:r>
                  <a:rPr lang="fr-FR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Φ</m:t>
                    </m:r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pump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400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167" y="4000241"/>
                <a:ext cx="2045753" cy="723275"/>
              </a:xfrm>
              <a:prstGeom prst="rect">
                <a:avLst/>
              </a:prstGeom>
              <a:blipFill rotWithShape="0">
                <a:blip r:embed="rId4"/>
                <a:stretch>
                  <a:fillRect t="-5882" r="-1493" b="-126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24"/>
          <p:cNvCxnSpPr/>
          <p:nvPr/>
        </p:nvCxnSpPr>
        <p:spPr>
          <a:xfrm flipH="1">
            <a:off x="2928257" y="3091543"/>
            <a:ext cx="21772" cy="522514"/>
          </a:xfrm>
          <a:prstGeom prst="line">
            <a:avLst/>
          </a:prstGeom>
          <a:ln w="101600">
            <a:solidFill>
              <a:schemeClr val="accent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41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3591" r="7179" b="11111"/>
          <a:stretch/>
        </p:blipFill>
        <p:spPr>
          <a:xfrm>
            <a:off x="176657" y="1278475"/>
            <a:ext cx="4782431" cy="4082644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H="1">
            <a:off x="3730195" y="1731205"/>
            <a:ext cx="565210" cy="3881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3565491" y="2798114"/>
            <a:ext cx="97849" cy="16938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540456" y="3268336"/>
            <a:ext cx="2107690" cy="1372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1499129" y="3268336"/>
            <a:ext cx="41327" cy="10749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1499129" y="4343318"/>
            <a:ext cx="2087026" cy="125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636119" y="3405568"/>
            <a:ext cx="1627189" cy="108681"/>
          </a:xfrm>
          <a:prstGeom prst="line">
            <a:avLst/>
          </a:prstGeom>
          <a:ln w="190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3668202" y="2133483"/>
            <a:ext cx="58344" cy="688177"/>
          </a:xfrm>
          <a:prstGeom prst="line">
            <a:avLst/>
          </a:prstGeom>
          <a:ln w="1905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1561838" y="5530483"/>
            <a:ext cx="197365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183645" y="5358673"/>
            <a:ext cx="7553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717635" y="2489672"/>
            <a:ext cx="3003277" cy="1609105"/>
            <a:chOff x="7865231" y="1899729"/>
            <a:chExt cx="3003277" cy="1609105"/>
          </a:xfrm>
        </p:grpSpPr>
        <p:sp>
          <p:nvSpPr>
            <p:cNvPr id="18" name="Arc 17"/>
            <p:cNvSpPr/>
            <p:nvPr/>
          </p:nvSpPr>
          <p:spPr>
            <a:xfrm flipH="1">
              <a:off x="10463761" y="3042860"/>
              <a:ext cx="404747" cy="465974"/>
            </a:xfrm>
            <a:prstGeom prst="arc">
              <a:avLst/>
            </a:prstGeom>
            <a:ln w="63500">
              <a:solidFill>
                <a:schemeClr val="tx1"/>
              </a:solidFill>
            </a:ln>
            <a:scene3d>
              <a:camera prst="orthographicFront">
                <a:rot lat="1080000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7865231" y="1899729"/>
              <a:ext cx="2780660" cy="1067015"/>
              <a:chOff x="7865231" y="1899729"/>
              <a:chExt cx="2780660" cy="1067015"/>
            </a:xfrm>
          </p:grpSpPr>
          <p:sp>
            <p:nvSpPr>
              <p:cNvPr id="20" name="Explosion 1 19"/>
              <p:cNvSpPr/>
              <p:nvPr/>
            </p:nvSpPr>
            <p:spPr>
              <a:xfrm>
                <a:off x="9850172" y="2639084"/>
                <a:ext cx="516047" cy="325925"/>
              </a:xfrm>
              <a:prstGeom prst="irregularSeal1">
                <a:avLst/>
              </a:prstGeom>
              <a:solidFill>
                <a:srgbClr val="C00000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Triangle isocèle 20"/>
              <p:cNvSpPr/>
              <p:nvPr/>
            </p:nvSpPr>
            <p:spPr>
              <a:xfrm rot="7620000">
                <a:off x="8994832" y="770128"/>
                <a:ext cx="236273" cy="2495475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Triangle isocèle 21"/>
              <p:cNvSpPr/>
              <p:nvPr/>
            </p:nvSpPr>
            <p:spPr>
              <a:xfrm rot="18480000">
                <a:off x="10274089" y="2594941"/>
                <a:ext cx="68082" cy="675523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23" name="Image 22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00" y="1306800"/>
            <a:ext cx="6404400" cy="432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the non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Kerr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509657" y="849086"/>
            <a:ext cx="3853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profiles of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Probe in the interaction area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7477167" y="4000241"/>
                <a:ext cx="2045753" cy="723275"/>
              </a:xfrm>
              <a:prstGeom prst="rect">
                <a:avLst/>
              </a:prstGeom>
              <a:solidFill>
                <a:schemeClr val="bg1">
                  <a:alpha val="87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Φ</m:t>
                    </m:r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(probe)</a:t>
                </a:r>
                <a:r>
                  <a:rPr lang="fr-FR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800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Φ</m:t>
                    </m:r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pump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400 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167" y="4000241"/>
                <a:ext cx="2045753" cy="723275"/>
              </a:xfrm>
              <a:prstGeom prst="rect">
                <a:avLst/>
              </a:prstGeom>
              <a:blipFill rotWithShape="0">
                <a:blip r:embed="rId4"/>
                <a:stretch>
                  <a:fillRect t="-5882" r="-1493" b="-126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26"/>
          <p:cNvCxnSpPr/>
          <p:nvPr/>
        </p:nvCxnSpPr>
        <p:spPr>
          <a:xfrm flipH="1">
            <a:off x="2928257" y="3113315"/>
            <a:ext cx="21772" cy="522514"/>
          </a:xfrm>
          <a:prstGeom prst="line">
            <a:avLst/>
          </a:prstGeom>
          <a:ln w="101600">
            <a:solidFill>
              <a:schemeClr val="accent1">
                <a:alpha val="6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42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/>
          <a:stretch/>
        </p:blipFill>
        <p:spPr>
          <a:xfrm>
            <a:off x="2438702" y="1050201"/>
            <a:ext cx="7314595" cy="5121771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679744" y="3150940"/>
            <a:ext cx="724829" cy="756364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852658" y="619938"/>
            <a:ext cx="2033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Kerr signal in SiO</a:t>
            </a:r>
            <a:r>
              <a:rPr lang="fr-FR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fr-FR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5327" y="624469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Maximal extinction</a:t>
            </a:r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45429" y="591094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profiles in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output of the Sagnac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4"/>
          <a:stretch/>
        </p:blipFill>
        <p:spPr>
          <a:xfrm>
            <a:off x="2438702" y="1095469"/>
            <a:ext cx="7314595" cy="507650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960335" y="653374"/>
            <a:ext cx="1727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~ 10</a:t>
            </a:r>
            <a:r>
              <a:rPr lang="fr-F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W/cm</a:t>
            </a:r>
            <a:r>
              <a:rPr lang="fr-F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aseline="300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679744" y="3150940"/>
            <a:ext cx="724829" cy="756364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172288" y="612989"/>
            <a:ext cx="164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9053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Kerr signal in SiO</a:t>
            </a:r>
            <a:r>
              <a:rPr lang="fr-FR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fr-FR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5327" y="624469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Maximal extinction</a:t>
            </a:r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45429" y="5910941"/>
            <a:ext cx="355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profiles in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output of the Sagnac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28608" y="709363"/>
            <a:ext cx="218264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2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fr-FR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fr-FR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44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77487" y="185041"/>
            <a:ext cx="20334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6889" y="155446"/>
            <a:ext cx="168761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71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6889" y="155446"/>
            <a:ext cx="168761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rotated</a:t>
            </a:r>
            <a:endParaRPr lang="en-US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5773855" y="185041"/>
            <a:ext cx="16407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24498" y="202369"/>
            <a:ext cx="22980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fr-FR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fr-FR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849086"/>
            <a:ext cx="6574972" cy="589733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46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 rot="16200000">
                <a:off x="-252107" y="1335471"/>
                <a:ext cx="1259897" cy="3835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𝑟𝑎𝑤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𝑠𝑖𝑔𝑛𝑎𝑙</m:t>
                        </m:r>
                      </m:sup>
                    </m:sSub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52107" y="1335471"/>
                <a:ext cx="1259897" cy="383567"/>
              </a:xfrm>
              <a:prstGeom prst="rect">
                <a:avLst/>
              </a:prstGeom>
              <a:blipFill rotWithShape="0">
                <a:blip r:embed="rId3"/>
                <a:stretch>
                  <a:fillRect t="-1449" r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76240" y="3505201"/>
                <a:ext cx="1135790" cy="3820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𝑟𝑎𝑤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𝑟𝑒𝑓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240" y="3505201"/>
                <a:ext cx="1135790" cy="382028"/>
              </a:xfrm>
              <a:prstGeom prst="rect">
                <a:avLst/>
              </a:prstGeom>
              <a:blipFill rotWithShape="0">
                <a:blip r:embed="rId4"/>
                <a:stretch>
                  <a:fillRect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1485519" y="144197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endPara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67949" y="142374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endPara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53867" y="4085684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fr-FR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-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endPara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71243" y="4077078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fr-FR" sz="16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-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endParaRPr lang="en-US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 rot="16200000">
                <a:off x="-326128" y="4502707"/>
                <a:ext cx="1447447" cy="366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/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𝑂𝑁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𝑂𝐹𝐹</m:t>
                        </m:r>
                      </m:sup>
                    </m:sSub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26128" y="4502707"/>
                <a:ext cx="1447447" cy="366832"/>
              </a:xfrm>
              <a:prstGeom prst="rect">
                <a:avLst/>
              </a:prstGeom>
              <a:blipFill rotWithShape="0">
                <a:blip r:embed="rId5"/>
                <a:stretch>
                  <a:fillRect l="-1667" r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37896" y="3516085"/>
                <a:ext cx="1135790" cy="3820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𝑟𝑎𝑤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𝑟𝑒𝑓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896" y="3516085"/>
                <a:ext cx="1135790" cy="382028"/>
              </a:xfrm>
              <a:prstGeom prst="rect">
                <a:avLst/>
              </a:prstGeom>
              <a:blipFill rotWithShape="0">
                <a:blip r:embed="rId6"/>
                <a:stretch>
                  <a:fillRect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 rot="16200000">
                <a:off x="3209551" y="1357243"/>
                <a:ext cx="1259897" cy="3835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𝑟𝑎𝑤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𝑠𝑖𝑔𝑛𝑎𝑙</m:t>
                        </m:r>
                      </m:sup>
                    </m:sSub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209551" y="1357243"/>
                <a:ext cx="1259897" cy="383567"/>
              </a:xfrm>
              <a:prstGeom prst="rect">
                <a:avLst/>
              </a:prstGeom>
              <a:blipFill rotWithShape="0">
                <a:blip r:embed="rId7"/>
                <a:stretch>
                  <a:fillRect t="-1456" r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/>
          <p:cNvSpPr txBox="1"/>
          <p:nvPr/>
        </p:nvSpPr>
        <p:spPr>
          <a:xfrm>
            <a:off x="2307772" y="6553982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easurement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12972" y="6519446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easurement</a:t>
            </a:r>
            <a:endPara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 rot="16200000">
                <a:off x="3124646" y="4494658"/>
                <a:ext cx="1447447" cy="339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fr-FR" sz="16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𝑐𝑜𝑟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𝑂𝑁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𝑂𝐹𝐹</m:t>
                        </m:r>
                      </m:sup>
                    </m:sSub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24646" y="4494658"/>
                <a:ext cx="1447447" cy="339388"/>
              </a:xfrm>
              <a:prstGeom prst="rect">
                <a:avLst/>
              </a:prstGeom>
              <a:blipFill rotWithShape="0">
                <a:blip r:embed="rId8"/>
                <a:stretch>
                  <a:fillRect l="-7143" r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7845361" y="4308109"/>
                <a:ext cx="2290692" cy="27699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𝟏𝟏𝟕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361" y="4308109"/>
                <a:ext cx="2290692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852" r="-1058" b="-23404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/>
          <p:cNvSpPr txBox="1"/>
          <p:nvPr/>
        </p:nvSpPr>
        <p:spPr>
          <a:xfrm>
            <a:off x="7879798" y="1605491"/>
            <a:ext cx="1997663" cy="7232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50 – 100 fs</a:t>
            </a:r>
          </a:p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(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pump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400 </a:t>
            </a:r>
            <a:r>
              <a:rPr lang="fr-FR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438496" y="2474876"/>
            <a:ext cx="150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~ 10</a:t>
            </a:r>
            <a:r>
              <a:rPr lang="fr-F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W/cm</a:t>
            </a:r>
            <a:r>
              <a:rPr lang="fr-F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300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8416470" y="2991189"/>
                <a:ext cx="1984774" cy="451214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b="1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sup>
                      </m:sSup>
                    </m:oMath>
                  </m:oMathPara>
                </a14:m>
                <a:endParaRPr lang="en-US" b="1" baseline="30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470" y="2991189"/>
                <a:ext cx="1984774" cy="45121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lèche droite 26"/>
          <p:cNvSpPr/>
          <p:nvPr/>
        </p:nvSpPr>
        <p:spPr>
          <a:xfrm>
            <a:off x="7928400" y="2566371"/>
            <a:ext cx="345688" cy="20072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èche droite 27"/>
          <p:cNvSpPr/>
          <p:nvPr/>
        </p:nvSpPr>
        <p:spPr>
          <a:xfrm>
            <a:off x="7922100" y="3101272"/>
            <a:ext cx="345688" cy="20072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7759741" y="4788310"/>
            <a:ext cx="290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(200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ON-OFF; 40 sec.)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884331" y="1057813"/>
            <a:ext cx="228043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" y="9053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Kerr signal in SiO</a:t>
            </a:r>
            <a:r>
              <a:rPr lang="fr-FR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fr-FR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7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47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Kerr signal in SiO</a:t>
            </a:r>
            <a:r>
              <a:rPr lang="fr-FR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fr-FR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566057" y="1426029"/>
            <a:ext cx="5216151" cy="5223504"/>
            <a:chOff x="3226789" y="1175657"/>
            <a:chExt cx="5768212" cy="55258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/>
                <p:cNvSpPr txBox="1"/>
                <p:nvPr/>
              </p:nvSpPr>
              <p:spPr>
                <a:xfrm rot="16200000">
                  <a:off x="2535510" y="3453498"/>
                  <a:ext cx="1660134" cy="2775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𝑂𝑁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𝑂𝐹𝐹</m:t>
                          </m:r>
                        </m:sub>
                      </m:sSub>
                    </m:oMath>
                  </a14:m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(</a:t>
                  </a:r>
                  <a:r>
                    <a:rPr lang="en-US" dirty="0" smtClean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m</a:t>
                  </a:r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m)</a:t>
                  </a:r>
                </a:p>
              </p:txBody>
            </p:sp>
          </mc:Choice>
          <mc:Fallback xmlns="">
            <p:sp>
              <p:nvSpPr>
                <p:cNvPr id="5" name="ZoneText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35510" y="3453498"/>
                  <a:ext cx="1660134" cy="27757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30435" t="-4779" r="-50000" b="-51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ZoneTexte 5"/>
            <p:cNvSpPr txBox="1"/>
            <p:nvPr/>
          </p:nvSpPr>
          <p:spPr>
            <a:xfrm>
              <a:off x="5464628" y="6332145"/>
              <a:ext cx="1860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Pump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fr-FR" dirty="0" smtClean="0"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J)</a:t>
              </a:r>
              <a:endPara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4040" y="1175657"/>
              <a:ext cx="5380961" cy="52503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/>
                <p:cNvSpPr txBox="1"/>
                <p:nvPr/>
              </p:nvSpPr>
              <p:spPr>
                <a:xfrm>
                  <a:off x="4350730" y="2364173"/>
                  <a:ext cx="2343847" cy="3822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𝑂𝑁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𝑂𝐹𝐹</m:t>
                            </m:r>
                          </m:sub>
                        </m:sSub>
                        <m:r>
                          <a:rPr lang="fr-FR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𝑝𝑢𝑚𝑝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ZoneTexte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0730" y="2364173"/>
                  <a:ext cx="2343847" cy="38228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818" r="-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ZoneTexte 2"/>
            <p:cNvSpPr txBox="1"/>
            <p:nvPr/>
          </p:nvSpPr>
          <p:spPr>
            <a:xfrm>
              <a:off x="4599160" y="1439501"/>
              <a:ext cx="2215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Preliminary</a:t>
              </a:r>
              <a:r>
                <a:rPr lang="fr-FR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Results</a:t>
              </a:r>
              <a:endPara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6373100" y="1537367"/>
                <a:ext cx="4888871" cy="2739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𝑂𝑁</m:t>
                        </m:r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𝑂𝐹𝐹</m:t>
                        </m:r>
                      </m:sub>
                    </m:sSub>
                  </m:oMath>
                </a14:m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proportional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as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the Kerr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</a:t>
                </a:r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fr-FR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Preliminary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work in progress... 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endParaRPr lang="en-US" sz="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Next steps: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of the Kerr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medium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Kerr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focussed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beams</a:t>
                </a:r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100" y="1537367"/>
                <a:ext cx="4888871" cy="2739789"/>
              </a:xfrm>
              <a:prstGeom prst="rect">
                <a:avLst/>
              </a:prstGeom>
              <a:blipFill rotWithShape="0">
                <a:blip r:embed="rId5"/>
                <a:stretch>
                  <a:fillRect l="-748" t="-1111" r="-873" b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4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48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221259" y="1409400"/>
            <a:ext cx="3865225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ANR Oct. 2018 – Oct. 2021</a:t>
            </a:r>
          </a:p>
          <a:p>
            <a:pPr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Partners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LAL, LPGP, LUMAT, APC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282269" y="2401275"/>
                <a:ext cx="8787919" cy="2139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Program:</a:t>
                </a:r>
              </a:p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DeLLight-0 (2018-2019): 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Kerr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inside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Silica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window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fr-FR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δn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fr-FR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fr-FR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Kerr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inside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pressure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fr-FR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fr-FR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fr-F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fr-FR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DeLLight Phase 1 (2019-2020):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vacuum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Joules &amp; focus 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fr-F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20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  <a:p>
                <a:pPr marL="342900" indent="-342900">
                  <a:spcAft>
                    <a:spcPts val="600"/>
                  </a:spcAft>
                  <a:buFontTx/>
                  <a:buAutoNum type="arabicPeriod"/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DeLLight Phase 2 (2020-2021):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vacuum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focus 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fr-FR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5</a:t>
                </a:r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fr-FR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δn</m:t>
                    </m:r>
                    <m:r>
                      <a:rPr lang="fr-F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fr-FR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269" y="2401275"/>
                <a:ext cx="8787919" cy="2139047"/>
              </a:xfrm>
              <a:prstGeom prst="rect">
                <a:avLst/>
              </a:prstGeom>
              <a:blipFill rotWithShape="0">
                <a:blip r:embed="rId2"/>
                <a:stretch>
                  <a:fillRect l="-555" t="-1709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 for the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endParaRPr lang="fr-FR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5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49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84847" y="1185673"/>
            <a:ext cx="9863406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LASERIX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(LAL, Orsay):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running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2J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30fs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~70 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Hz</a:t>
            </a:r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BELLA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(Berkeley LBNL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running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40J, 30fs 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~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PW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1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APOLLON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laser (Saclay):  </a:t>
            </a:r>
          </a:p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2019: 30 J, 30 fs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~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PW @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0.1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Target: 100 J, 20 fs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PW @  0.1 Hz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laser (developed by LLNL and running @ ELI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Beamlines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Research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Center, Czech Republic)</a:t>
            </a:r>
          </a:p>
          <a:p>
            <a:pPr>
              <a:spcAft>
                <a:spcPts val="600"/>
              </a:spcAft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diode-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petawatt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laser in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Hz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repetition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rate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joules, 28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femtosecond pulse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duration (0.5 PW)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3.3Hz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Target: ~200 Joules, 30 fs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PW @ 10 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63071" y="5420733"/>
                <a:ext cx="4362348" cy="369332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𝚫</m:t>
                    </m:r>
                    <m:sSub>
                      <m:sSubPr>
                        <m:ctrlPr>
                          <a:rPr lang="fr-FR" b="1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𝒙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𝑳𝑨𝑺𝑬𝑹𝑰𝑿</m:t>
                        </m:r>
                      </m:sub>
                    </m:sSub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≈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𝟎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.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𝟎𝟏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nor/>
                      </m:rPr>
                      <a:rPr lang="fr-FR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nm</m:t>
                    </m:r>
                  </m:oMath>
                </a14:m>
                <a:r>
                  <a:rPr lang="en-US" dirty="0" smtClean="0"/>
                  <a:t>   </a:t>
                </a:r>
                <a:r>
                  <a:rPr lang="en-US" dirty="0" smtClean="0"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𝚫</m:t>
                    </m:r>
                    <m:sSub>
                      <m:sSubPr>
                        <m:ctrlPr>
                          <a:rPr lang="fr-FR" b="1" i="1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𝒙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𝑯𝑨𝑷𝑳𝑺</m:t>
                        </m:r>
                      </m:sub>
                    </m:sSub>
                    <m:r>
                      <a:rPr lang="fr-F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≈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𝟏</m:t>
                    </m:r>
                    <m:r>
                      <m:rPr>
                        <m:nor/>
                      </m:rPr>
                      <a:rPr lang="fr-FR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nm</m:t>
                    </m:r>
                  </m:oMath>
                </a14:m>
                <a:r>
                  <a:rPr lang="en-US" dirty="0" smtClean="0">
                    <a:sym typeface="Symbol" panose="05050102010706020507" pitchFamily="18" charset="2"/>
                  </a:rPr>
                  <a:t>   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071" y="5420733"/>
                <a:ext cx="4362348" cy="369332"/>
              </a:xfrm>
              <a:prstGeom prst="rect">
                <a:avLst/>
              </a:prstGeom>
              <a:blipFill rotWithShape="0">
                <a:blip r:embed="rId2"/>
                <a:stretch>
                  <a:fillRect t="-9524" b="-19048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 and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intense laser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  <a:endParaRPr lang="fr-FR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2300071" y="4623430"/>
                <a:ext cx="1677831" cy="5752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bSup>
                            <m:sSubSupPr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071" y="4623430"/>
                <a:ext cx="1677831" cy="5752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1424560" y="4185468"/>
            <a:ext cx="695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Exemple :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Static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1465651" y="2858483"/>
                <a:ext cx="50702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𝒓</m:t>
                    </m:r>
                    <m:r>
                      <a:rPr lang="fr-FR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formally identical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𝟎𝟎</m:t>
                        </m:r>
                      </m:sub>
                    </m:sSub>
                  </m:oMath>
                </a14:m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General Relativity</a:t>
                </a: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651" y="2858483"/>
                <a:ext cx="5070234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202" t="-28889" r="-2163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606403" y="3230254"/>
                <a:ext cx="8441003" cy="655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 Landau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Lifshitz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(1975)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“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static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gravitational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plays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role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a medium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permeabilities</a:t>
                </a:r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FR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00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403" y="3230254"/>
                <a:ext cx="8441003" cy="655179"/>
              </a:xfrm>
              <a:prstGeom prst="rect">
                <a:avLst/>
              </a:prstGeom>
              <a:blipFill rotWithShape="0">
                <a:blip r:embed="rId4"/>
                <a:stretch>
                  <a:fillRect l="-650" t="-6542" r="-506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81C7A-6683-4154-958C-8C74B7E404D5}" type="slidenum">
              <a:rPr lang="en-US" smtClean="0"/>
              <a:t>5</a:t>
            </a:fld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1435495" y="1456534"/>
            <a:ext cx="72378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Euclidean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flat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metric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patial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of </a:t>
            </a:r>
            <a:r>
              <a:rPr lang="fr-FR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fr-FR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fr-FR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fr-FR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 and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inertial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test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2298562" y="5273771"/>
                <a:ext cx="2216504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62" y="5273771"/>
                <a:ext cx="2216504" cy="287323"/>
              </a:xfrm>
              <a:prstGeom prst="rect">
                <a:avLst/>
              </a:prstGeom>
              <a:blipFill rotWithShape="0">
                <a:blip r:embed="rId5"/>
                <a:stretch>
                  <a:fillRect l="-1099" t="-8511" r="-3297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4814506" y="5231843"/>
            <a:ext cx="379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(to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preserve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equivalence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10"/>
          <p:cNvSpPr>
            <a:spLocks/>
          </p:cNvSpPr>
          <p:nvPr/>
        </p:nvSpPr>
        <p:spPr bwMode="auto">
          <a:xfrm>
            <a:off x="2149393" y="4793995"/>
            <a:ext cx="119360" cy="772828"/>
          </a:xfrm>
          <a:prstGeom prst="leftBrace">
            <a:avLst>
              <a:gd name="adj1" fmla="val 56609"/>
              <a:gd name="adj2" fmla="val 50000"/>
            </a:avLst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vacuum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gravitation ?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64299" y="4181635"/>
            <a:ext cx="240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(Wilson-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Dicke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Analogy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39913" y="1013988"/>
            <a:ext cx="842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empirical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initially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Wilson (1921)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Dicke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(1957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6250" y="1457466"/>
            <a:ext cx="3357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Wilson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54 (1921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a-DK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Dicke</a:t>
            </a:r>
            <a:r>
              <a:rPr lang="da-D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Rev. Mod. Phys. </a:t>
            </a:r>
            <a:r>
              <a:rPr lang="da-DK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da-D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363 (1957</a:t>
            </a:r>
            <a:r>
              <a:rPr lang="da-DK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50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550006" y="759064"/>
            <a:ext cx="8621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May 29,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1919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Eddington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deflection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light by 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upload.wikimedia.org/wikipedia/commons/thumb/b/ba/Eclipse_instruments_at_Sobral.jpg/1280px-Eclipse_instruments_at_Sobr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22" y="1141326"/>
            <a:ext cx="3800828" cy="241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35667" y="3594731"/>
            <a:ext cx="9655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20XX,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DeLLight–LASERIX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deflection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light by an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10" y="4003495"/>
            <a:ext cx="4068567" cy="27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51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355772" y="2917371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en-US" sz="5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32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52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383972" y="1638445"/>
                <a:ext cx="7687361" cy="1790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Phase-1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10−15 </m:t>
                    </m:r>
                  </m:oMath>
                </a14:m>
                <a:r>
                  <a:rPr lang="fr-FR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  P=10</a:t>
                </a:r>
                <a:r>
                  <a:rPr lang="fr-FR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mbar</a:t>
                </a: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~ 10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molecules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in the volume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𝑉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sSubSup>
                      <m:sSubSupPr>
                        <m:ctrlPr>
                          <a:rPr lang="fr-FR" b="0" i="1" smtClean="0">
                            <a:latin typeface="Cambria Math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𝑤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×∆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𝑡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×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𝑐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(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∆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𝑡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𝑐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=10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𝜇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𝑠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spcAft>
                    <a:spcPts val="600"/>
                  </a:spcAft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Phase-2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≅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m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P=10</a:t>
                </a:r>
                <a:r>
                  <a:rPr lang="fr-FR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-9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mbar</a:t>
                </a: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 ~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molecule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in the volume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𝑉</m:t>
                    </m:r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sSup>
                      <m:sSupPr>
                        <m:ctrlPr>
                          <a:rPr lang="fr-FR" i="1" smtClean="0">
                            <a:latin typeface="Cambria Math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 smtClean="0">
                                <a:latin typeface="Cambria Math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20 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𝜇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𝑚</m:t>
                            </m:r>
                          </m:e>
                        </m:d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×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10×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∆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𝑡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×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𝑐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72" y="1638445"/>
                <a:ext cx="7687361" cy="1790555"/>
              </a:xfrm>
              <a:prstGeom prst="rect">
                <a:avLst/>
              </a:prstGeom>
              <a:blipFill rotWithShape="0">
                <a:blip r:embed="rId2"/>
                <a:stretch>
                  <a:fillRect l="-634" t="-2381" b="-4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in the interaction area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948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1396546"/>
            <a:ext cx="8311243" cy="473279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53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Simulations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147458" y="794658"/>
            <a:ext cx="3964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due to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-probe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jitter</a:t>
            </a:r>
            <a:endPara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6106887" y="1545772"/>
            <a:ext cx="0" cy="4169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018314" y="2764971"/>
            <a:ext cx="234042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048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e 75"/>
          <p:cNvGrpSpPr/>
          <p:nvPr/>
        </p:nvGrpSpPr>
        <p:grpSpPr>
          <a:xfrm>
            <a:off x="7551838" y="4467255"/>
            <a:ext cx="3673718" cy="1966568"/>
            <a:chOff x="7811146" y="3607446"/>
            <a:chExt cx="3673718" cy="1966568"/>
          </a:xfrm>
        </p:grpSpPr>
        <p:cxnSp>
          <p:nvCxnSpPr>
            <p:cNvPr id="37" name="Connecteur droit 36"/>
            <p:cNvCxnSpPr/>
            <p:nvPr/>
          </p:nvCxnSpPr>
          <p:spPr>
            <a:xfrm flipH="1">
              <a:off x="7811146" y="4538495"/>
              <a:ext cx="3673718" cy="18007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9289420" y="360744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4" name="Groupe 73"/>
            <p:cNvGrpSpPr/>
            <p:nvPr/>
          </p:nvGrpSpPr>
          <p:grpSpPr>
            <a:xfrm>
              <a:off x="9592413" y="3667188"/>
              <a:ext cx="1870505" cy="1906826"/>
              <a:chOff x="9592413" y="3667188"/>
              <a:chExt cx="1870505" cy="1906826"/>
            </a:xfrm>
          </p:grpSpPr>
          <p:sp>
            <p:nvSpPr>
              <p:cNvPr id="57" name="Forme libre 56"/>
              <p:cNvSpPr/>
              <p:nvPr/>
            </p:nvSpPr>
            <p:spPr>
              <a:xfrm rot="5400000">
                <a:off x="9563197" y="4231465"/>
                <a:ext cx="907517" cy="595794"/>
              </a:xfrm>
              <a:custGeom>
                <a:avLst/>
                <a:gdLst>
                  <a:gd name="connsiteX0" fmla="*/ 0 w 1536192"/>
                  <a:gd name="connsiteY0" fmla="*/ 673372 h 686746"/>
                  <a:gd name="connsiteX1" fmla="*/ 365760 w 1536192"/>
                  <a:gd name="connsiteY1" fmla="*/ 563644 h 686746"/>
                  <a:gd name="connsiteX2" fmla="*/ 607161 w 1536192"/>
                  <a:gd name="connsiteY2" fmla="*/ 132047 h 686746"/>
                  <a:gd name="connsiteX3" fmla="*/ 775411 w 1536192"/>
                  <a:gd name="connsiteY3" fmla="*/ 374 h 686746"/>
                  <a:gd name="connsiteX4" fmla="*/ 950976 w 1536192"/>
                  <a:gd name="connsiteY4" fmla="*/ 161308 h 686746"/>
                  <a:gd name="connsiteX5" fmla="*/ 1133856 w 1536192"/>
                  <a:gd name="connsiteY5" fmla="*/ 534383 h 686746"/>
                  <a:gd name="connsiteX6" fmla="*/ 1389888 w 1536192"/>
                  <a:gd name="connsiteY6" fmla="*/ 673372 h 686746"/>
                  <a:gd name="connsiteX7" fmla="*/ 1536192 w 1536192"/>
                  <a:gd name="connsiteY7" fmla="*/ 673372 h 68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192" h="686746">
                    <a:moveTo>
                      <a:pt x="0" y="673372"/>
                    </a:moveTo>
                    <a:cubicBezTo>
                      <a:pt x="132283" y="663618"/>
                      <a:pt x="264567" y="653865"/>
                      <a:pt x="365760" y="563644"/>
                    </a:cubicBezTo>
                    <a:cubicBezTo>
                      <a:pt x="466953" y="473423"/>
                      <a:pt x="538886" y="225925"/>
                      <a:pt x="607161" y="132047"/>
                    </a:cubicBezTo>
                    <a:cubicBezTo>
                      <a:pt x="675436" y="38169"/>
                      <a:pt x="718109" y="-4503"/>
                      <a:pt x="775411" y="374"/>
                    </a:cubicBezTo>
                    <a:cubicBezTo>
                      <a:pt x="832713" y="5251"/>
                      <a:pt x="891235" y="72306"/>
                      <a:pt x="950976" y="161308"/>
                    </a:cubicBezTo>
                    <a:cubicBezTo>
                      <a:pt x="1010717" y="250309"/>
                      <a:pt x="1060704" y="449039"/>
                      <a:pt x="1133856" y="534383"/>
                    </a:cubicBezTo>
                    <a:cubicBezTo>
                      <a:pt x="1207008" y="619727"/>
                      <a:pt x="1322832" y="650207"/>
                      <a:pt x="1389888" y="673372"/>
                    </a:cubicBezTo>
                    <a:cubicBezTo>
                      <a:pt x="1456944" y="696537"/>
                      <a:pt x="1496568" y="684954"/>
                      <a:pt x="1536192" y="67337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orme libre 57"/>
              <p:cNvSpPr/>
              <p:nvPr/>
            </p:nvSpPr>
            <p:spPr>
              <a:xfrm rot="5400000">
                <a:off x="9569166" y="4335194"/>
                <a:ext cx="907517" cy="595794"/>
              </a:xfrm>
              <a:custGeom>
                <a:avLst/>
                <a:gdLst>
                  <a:gd name="connsiteX0" fmla="*/ 0 w 1536192"/>
                  <a:gd name="connsiteY0" fmla="*/ 673372 h 686746"/>
                  <a:gd name="connsiteX1" fmla="*/ 365760 w 1536192"/>
                  <a:gd name="connsiteY1" fmla="*/ 563644 h 686746"/>
                  <a:gd name="connsiteX2" fmla="*/ 607161 w 1536192"/>
                  <a:gd name="connsiteY2" fmla="*/ 132047 h 686746"/>
                  <a:gd name="connsiteX3" fmla="*/ 775411 w 1536192"/>
                  <a:gd name="connsiteY3" fmla="*/ 374 h 686746"/>
                  <a:gd name="connsiteX4" fmla="*/ 950976 w 1536192"/>
                  <a:gd name="connsiteY4" fmla="*/ 161308 h 686746"/>
                  <a:gd name="connsiteX5" fmla="*/ 1133856 w 1536192"/>
                  <a:gd name="connsiteY5" fmla="*/ 534383 h 686746"/>
                  <a:gd name="connsiteX6" fmla="*/ 1389888 w 1536192"/>
                  <a:gd name="connsiteY6" fmla="*/ 673372 h 686746"/>
                  <a:gd name="connsiteX7" fmla="*/ 1536192 w 1536192"/>
                  <a:gd name="connsiteY7" fmla="*/ 673372 h 68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192" h="686746">
                    <a:moveTo>
                      <a:pt x="0" y="673372"/>
                    </a:moveTo>
                    <a:cubicBezTo>
                      <a:pt x="132283" y="663618"/>
                      <a:pt x="264567" y="653865"/>
                      <a:pt x="365760" y="563644"/>
                    </a:cubicBezTo>
                    <a:cubicBezTo>
                      <a:pt x="466953" y="473423"/>
                      <a:pt x="538886" y="225925"/>
                      <a:pt x="607161" y="132047"/>
                    </a:cubicBezTo>
                    <a:cubicBezTo>
                      <a:pt x="675436" y="38169"/>
                      <a:pt x="718109" y="-4503"/>
                      <a:pt x="775411" y="374"/>
                    </a:cubicBezTo>
                    <a:cubicBezTo>
                      <a:pt x="832713" y="5251"/>
                      <a:pt x="891235" y="72306"/>
                      <a:pt x="950976" y="161308"/>
                    </a:cubicBezTo>
                    <a:cubicBezTo>
                      <a:pt x="1010717" y="250309"/>
                      <a:pt x="1060704" y="449039"/>
                      <a:pt x="1133856" y="534383"/>
                    </a:cubicBezTo>
                    <a:cubicBezTo>
                      <a:pt x="1207008" y="619727"/>
                      <a:pt x="1322832" y="650207"/>
                      <a:pt x="1389888" y="673372"/>
                    </a:cubicBezTo>
                    <a:cubicBezTo>
                      <a:pt x="1456944" y="696537"/>
                      <a:pt x="1496568" y="684954"/>
                      <a:pt x="1536192" y="673372"/>
                    </a:cubicBezTo>
                  </a:path>
                </a:pathLst>
              </a:custGeom>
              <a:noFill/>
              <a:ln w="22225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65" name="Connecteur droit 64"/>
              <p:cNvCxnSpPr/>
              <p:nvPr/>
            </p:nvCxnSpPr>
            <p:spPr>
              <a:xfrm>
                <a:off x="10402214" y="4520794"/>
                <a:ext cx="0" cy="160934"/>
              </a:xfrm>
              <a:prstGeom prst="line">
                <a:avLst/>
              </a:prstGeom>
              <a:ln w="28575">
                <a:solidFill>
                  <a:schemeClr val="accent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/>
              <p:cNvSpPr/>
              <p:nvPr/>
            </p:nvSpPr>
            <p:spPr>
              <a:xfrm>
                <a:off x="10249517" y="4084942"/>
                <a:ext cx="2984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chemeClr val="accent1">
                        <a:lumMod val="50000"/>
                      </a:schemeClr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d</a:t>
                </a:r>
                <a:endParaRPr lang="en-US" b="1" dirty="0">
                  <a:solidFill>
                    <a:schemeClr val="accent1">
                      <a:lumMod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9671030" y="3667188"/>
                <a:ext cx="595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E(x)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9615495" y="5204682"/>
                <a:ext cx="82266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E(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+d</a:t>
                </a:r>
                <a:r>
                  <a:rPr lang="fr-FR" i="1" dirty="0" smtClean="0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)</a:t>
                </a:r>
                <a:endParaRPr lang="en-US" i="1" dirty="0">
                  <a:solidFill>
                    <a:srgbClr val="C0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orme libre 38"/>
              <p:cNvSpPr/>
              <p:nvPr/>
            </p:nvSpPr>
            <p:spPr>
              <a:xfrm rot="5400000">
                <a:off x="10491091" y="4458448"/>
                <a:ext cx="907517" cy="595794"/>
              </a:xfrm>
              <a:custGeom>
                <a:avLst/>
                <a:gdLst>
                  <a:gd name="connsiteX0" fmla="*/ 0 w 1536192"/>
                  <a:gd name="connsiteY0" fmla="*/ 673372 h 686746"/>
                  <a:gd name="connsiteX1" fmla="*/ 365760 w 1536192"/>
                  <a:gd name="connsiteY1" fmla="*/ 563644 h 686746"/>
                  <a:gd name="connsiteX2" fmla="*/ 607161 w 1536192"/>
                  <a:gd name="connsiteY2" fmla="*/ 132047 h 686746"/>
                  <a:gd name="connsiteX3" fmla="*/ 775411 w 1536192"/>
                  <a:gd name="connsiteY3" fmla="*/ 374 h 686746"/>
                  <a:gd name="connsiteX4" fmla="*/ 950976 w 1536192"/>
                  <a:gd name="connsiteY4" fmla="*/ 161308 h 686746"/>
                  <a:gd name="connsiteX5" fmla="*/ 1133856 w 1536192"/>
                  <a:gd name="connsiteY5" fmla="*/ 534383 h 686746"/>
                  <a:gd name="connsiteX6" fmla="*/ 1389888 w 1536192"/>
                  <a:gd name="connsiteY6" fmla="*/ 673372 h 686746"/>
                  <a:gd name="connsiteX7" fmla="*/ 1536192 w 1536192"/>
                  <a:gd name="connsiteY7" fmla="*/ 673372 h 68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6192" h="686746">
                    <a:moveTo>
                      <a:pt x="0" y="673372"/>
                    </a:moveTo>
                    <a:cubicBezTo>
                      <a:pt x="132283" y="663618"/>
                      <a:pt x="264567" y="653865"/>
                      <a:pt x="365760" y="563644"/>
                    </a:cubicBezTo>
                    <a:cubicBezTo>
                      <a:pt x="466953" y="473423"/>
                      <a:pt x="538886" y="225925"/>
                      <a:pt x="607161" y="132047"/>
                    </a:cubicBezTo>
                    <a:cubicBezTo>
                      <a:pt x="675436" y="38169"/>
                      <a:pt x="718109" y="-4503"/>
                      <a:pt x="775411" y="374"/>
                    </a:cubicBezTo>
                    <a:cubicBezTo>
                      <a:pt x="832713" y="5251"/>
                      <a:pt x="891235" y="72306"/>
                      <a:pt x="950976" y="161308"/>
                    </a:cubicBezTo>
                    <a:cubicBezTo>
                      <a:pt x="1010717" y="250309"/>
                      <a:pt x="1060704" y="449039"/>
                      <a:pt x="1133856" y="534383"/>
                    </a:cubicBezTo>
                    <a:cubicBezTo>
                      <a:pt x="1207008" y="619727"/>
                      <a:pt x="1322832" y="650207"/>
                      <a:pt x="1389888" y="673372"/>
                    </a:cubicBezTo>
                    <a:cubicBezTo>
                      <a:pt x="1456944" y="696537"/>
                      <a:pt x="1496568" y="684954"/>
                      <a:pt x="1536192" y="673372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0514045" y="5196064"/>
                <a:ext cx="8883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I(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+D</a:t>
                </a:r>
                <a:r>
                  <a:rPr lang="fr-FR" i="1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fr-FR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i="1" dirty="0">
                  <a:solidFill>
                    <a:srgbClr val="C0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" name="Connecteur droit avec flèche 19"/>
              <p:cNvCxnSpPr/>
              <p:nvPr/>
            </p:nvCxnSpPr>
            <p:spPr>
              <a:xfrm>
                <a:off x="9592413" y="3754801"/>
                <a:ext cx="27074" cy="1768176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>
                <a:off x="11462918" y="4520794"/>
                <a:ext cx="0" cy="263347"/>
              </a:xfrm>
              <a:prstGeom prst="line">
                <a:avLst/>
              </a:prstGeom>
              <a:ln w="28575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/>
          <p:cNvSpPr/>
          <p:nvPr/>
        </p:nvSpPr>
        <p:spPr>
          <a:xfrm>
            <a:off x="1190946" y="3311842"/>
            <a:ext cx="6283748" cy="211221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6"/>
          <p:cNvCxnSpPr/>
          <p:nvPr/>
        </p:nvCxnSpPr>
        <p:spPr>
          <a:xfrm flipH="1">
            <a:off x="1103996" y="3272446"/>
            <a:ext cx="6328274" cy="98629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7405819" y="3277143"/>
            <a:ext cx="13226" cy="205242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524846" y="3347592"/>
            <a:ext cx="19838" cy="209469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 flipV="1">
            <a:off x="1289149" y="3244267"/>
            <a:ext cx="6229085" cy="10802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1084158" y="3371075"/>
            <a:ext cx="13226" cy="199606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275924" y="3248963"/>
            <a:ext cx="33063" cy="227316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1084158" y="5348352"/>
            <a:ext cx="6268760" cy="1878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1315601" y="5512734"/>
            <a:ext cx="6301822" cy="18787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 flipV="1">
            <a:off x="7498314" y="5718515"/>
            <a:ext cx="13208" cy="3723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7805082" y="5409830"/>
            <a:ext cx="606693" cy="55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 flipV="1">
            <a:off x="7490539" y="5434415"/>
            <a:ext cx="28184" cy="784204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 flipV="1">
            <a:off x="5001465" y="3310135"/>
            <a:ext cx="2589507" cy="93816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>
            <a:off x="5086214" y="3295929"/>
            <a:ext cx="2379118" cy="15786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>
            <a:off x="7454667" y="5343656"/>
            <a:ext cx="1643982" cy="18010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H="1" flipV="1">
            <a:off x="7608582" y="5488482"/>
            <a:ext cx="1490067" cy="38342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6757632" y="3356487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endParaRPr lang="en-US" dirty="0">
              <a:solidFill>
                <a:srgbClr val="C00000"/>
              </a:solidFill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 rot="2700000" flipH="1">
            <a:off x="814357" y="5448115"/>
            <a:ext cx="711478" cy="286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rot="8100000" flipH="1">
            <a:off x="942781" y="3276909"/>
            <a:ext cx="505328" cy="403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rot="2700000" flipH="1">
            <a:off x="7154754" y="3315066"/>
            <a:ext cx="711478" cy="286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 flipV="1">
            <a:off x="7355448" y="3234873"/>
            <a:ext cx="23920" cy="300548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flipH="1" flipV="1">
            <a:off x="7608607" y="5529957"/>
            <a:ext cx="42777" cy="7104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H="1">
            <a:off x="7452108" y="3299843"/>
            <a:ext cx="5511" cy="2062599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7582155" y="3395170"/>
            <a:ext cx="41880" cy="2094081"/>
          </a:xfrm>
          <a:prstGeom prst="line">
            <a:avLst/>
          </a:prstGeom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flipH="1">
            <a:off x="7412433" y="5306082"/>
            <a:ext cx="1686216" cy="281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 flipH="1" flipV="1">
            <a:off x="7543583" y="5450896"/>
            <a:ext cx="1548452" cy="336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V="1">
            <a:off x="1216410" y="3230176"/>
            <a:ext cx="6162958" cy="4696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H="1">
            <a:off x="1216410" y="3276359"/>
            <a:ext cx="12125" cy="21847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flipH="1">
            <a:off x="1216410" y="5367139"/>
            <a:ext cx="6136509" cy="9862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1123834" y="3352288"/>
            <a:ext cx="19838" cy="20618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1137059" y="3342896"/>
            <a:ext cx="6427462" cy="2818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flipH="1" flipV="1">
            <a:off x="1135958" y="5408625"/>
            <a:ext cx="6362437" cy="524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164566" y="5212397"/>
            <a:ext cx="621271" cy="432375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Amplification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Sagnac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ZoneTexte 84"/>
              <p:cNvSpPr txBox="1"/>
              <p:nvPr/>
            </p:nvSpPr>
            <p:spPr>
              <a:xfrm>
                <a:off x="1908349" y="753777"/>
                <a:ext cx="7028334" cy="761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>
                          <a:latin typeface="Cambria Math" panose="02040503050406030204" pitchFamily="18" charset="0"/>
                        </a:rPr>
                        <m:t>≅2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𝛿𝜖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600"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≪1</m:t>
                          </m:r>
                        </m:e>
                      </m:d>
                    </m:oMath>
                  </m:oMathPara>
                </a14:m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5" name="ZoneTexte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349" y="753777"/>
                <a:ext cx="7028334" cy="76194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/>
              <p:cNvSpPr/>
              <p:nvPr/>
            </p:nvSpPr>
            <p:spPr>
              <a:xfrm>
                <a:off x="1804345" y="1562376"/>
                <a:ext cx="2075633" cy="650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fr-FR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6" name="Rectangl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345" y="1562376"/>
                <a:ext cx="2075633" cy="6505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4316496" y="1576809"/>
                <a:ext cx="3222484" cy="650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fr-FR" sz="16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𝜖𝛿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sty m:val="p"/>
                        </m:rPr>
                        <a:rPr lang="en-US" sz="1600" i="0">
                          <a:latin typeface="Cambria Math" panose="02040503050406030204" pitchFamily="18" charset="0"/>
                        </a:rPr>
                        <m:t>ex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96" y="1576809"/>
                <a:ext cx="3222484" cy="6505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ZoneTexte 76"/>
          <p:cNvSpPr txBox="1"/>
          <p:nvPr/>
        </p:nvSpPr>
        <p:spPr>
          <a:xfrm>
            <a:off x="5637125" y="292909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7971336" y="1505284"/>
                <a:ext cx="2335383" cy="777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𝑥𝐼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subSup"/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den>
                      </m:f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336" y="1505284"/>
                <a:ext cx="2335383" cy="77771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/>
              <p:cNvSpPr/>
              <p:nvPr/>
            </p:nvSpPr>
            <p:spPr>
              <a:xfrm>
                <a:off x="5856941" y="2398261"/>
                <a:ext cx="2570575" cy="5066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Amplification 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0" name="Rectangle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941" y="2398261"/>
                <a:ext cx="2570575" cy="506677"/>
              </a:xfrm>
              <a:prstGeom prst="rect">
                <a:avLst/>
              </a:prstGeom>
              <a:blipFill rotWithShape="0">
                <a:blip r:embed="rId6"/>
                <a:stretch>
                  <a:fillRect l="-2138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Flèche droite 77"/>
          <p:cNvSpPr/>
          <p:nvPr/>
        </p:nvSpPr>
        <p:spPr>
          <a:xfrm>
            <a:off x="3895108" y="1840675"/>
            <a:ext cx="356259" cy="16625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èche droite 91"/>
          <p:cNvSpPr/>
          <p:nvPr/>
        </p:nvSpPr>
        <p:spPr>
          <a:xfrm>
            <a:off x="7562603" y="1838696"/>
            <a:ext cx="356259" cy="16625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lèche droite 93"/>
          <p:cNvSpPr/>
          <p:nvPr/>
        </p:nvSpPr>
        <p:spPr>
          <a:xfrm>
            <a:off x="5185559" y="2608614"/>
            <a:ext cx="356259" cy="16625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/>
              <p:cNvSpPr txBox="1"/>
              <p:nvPr/>
            </p:nvSpPr>
            <p:spPr>
              <a:xfrm>
                <a:off x="1888177" y="2470067"/>
                <a:ext cx="3017621" cy="474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 factor :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ℱ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𝑜𝑢𝑡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fr-FR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fr-FR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177" y="2470067"/>
                <a:ext cx="3017621" cy="474104"/>
              </a:xfrm>
              <a:prstGeom prst="rect">
                <a:avLst/>
              </a:prstGeom>
              <a:blipFill rotWithShape="0">
                <a:blip r:embed="rId7"/>
                <a:stretch>
                  <a:fillRect l="-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84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55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609600"/>
            <a:ext cx="84296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56</a:t>
            </a:fld>
            <a:endParaRPr lang="fr-FR"/>
          </a:p>
        </p:txBody>
      </p:sp>
      <p:pic>
        <p:nvPicPr>
          <p:cNvPr id="3" name="Image 2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51" y="1265274"/>
            <a:ext cx="5400000" cy="50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19026588">
            <a:off x="6326373" y="31897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 sigma</a:t>
            </a:r>
            <a:endParaRPr lang="en-US" dirty="0" err="1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 rot="17886314">
            <a:off x="4311233" y="2353342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dirty="0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sigma</a:t>
            </a:r>
            <a:endParaRPr lang="en-US" dirty="0" err="1" smtClean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 rot="17670693">
            <a:off x="3687456" y="187842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sigma</a:t>
            </a:r>
            <a:endParaRPr lang="en-US" dirty="0" err="1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25701" y="5837275"/>
            <a:ext cx="28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4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9647" y="6262579"/>
            <a:ext cx="5592725" cy="19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775097" y="744279"/>
            <a:ext cx="592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strongly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waist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focus 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8989827" y="754911"/>
                <a:ext cx="1047338" cy="361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bSup>
                    </m:oMath>
                  </m:oMathPara>
                </a14:m>
                <a:endPara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827" y="754911"/>
                <a:ext cx="1047338" cy="361125"/>
              </a:xfrm>
              <a:prstGeom prst="rect">
                <a:avLst/>
              </a:prstGeom>
              <a:blipFill rotWithShape="0">
                <a:blip r:embed="rId3"/>
                <a:stretch>
                  <a:fillRect l="-5233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08158" y="1566632"/>
                <a:ext cx="3459126" cy="587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Extinction 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ℱ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=0.4  </m:t>
                    </m:r>
                    <m:sSup>
                      <m:sSupPr>
                        <m:ctrlPr>
                          <a:rPr lang="fr-FR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fr-F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𝜖</m:t>
                    </m:r>
                    <m:r>
                      <a:rPr lang="fr-F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sSup>
                      <m:sSupPr>
                        <m:ctrlPr>
                          <a:rPr lang="fr-FR" sz="16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fr-FR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fr-FR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</a:t>
                </a:r>
                <a:endParaRPr lang="fr-FR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158" y="1566632"/>
                <a:ext cx="3459126" cy="587597"/>
              </a:xfrm>
              <a:prstGeom prst="rect">
                <a:avLst/>
              </a:prstGeom>
              <a:blipFill rotWithShape="0">
                <a:blip r:embed="rId4"/>
                <a:stretch>
                  <a:fillRect l="-702" t="-1020" b="-1224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44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/>
          <p:cNvSpPr/>
          <p:nvPr/>
        </p:nvSpPr>
        <p:spPr>
          <a:xfrm>
            <a:off x="2418046" y="865834"/>
            <a:ext cx="354058" cy="47800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6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611540" y="915682"/>
            <a:ext cx="11580460" cy="5626632"/>
            <a:chOff x="611540" y="915682"/>
            <a:chExt cx="11580460" cy="562663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2816" y="915682"/>
              <a:ext cx="5619184" cy="52972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ZoneTexte 5"/>
                <p:cNvSpPr txBox="1"/>
                <p:nvPr/>
              </p:nvSpPr>
              <p:spPr>
                <a:xfrm>
                  <a:off x="611540" y="3677747"/>
                  <a:ext cx="6247223" cy="28645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Recent article: </a:t>
                  </a:r>
                  <a:r>
                    <a:rPr lang="fr-FR" sz="16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XS et al. </a:t>
                  </a:r>
                  <a:r>
                    <a:rPr lang="fr-FR" sz="1600" i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Eur</a:t>
                  </a:r>
                  <a:r>
                    <a:rPr lang="fr-FR" sz="16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Phys. J. C 78, 444 (2018)</a:t>
                  </a:r>
                </a:p>
                <a:p>
                  <a:pPr marL="285750" indent="-285750">
                    <a:spcAft>
                      <a:spcPts val="600"/>
                    </a:spcAft>
                    <a:buFont typeface="Wingdings" panose="05000000000000000000" pitchFamily="2" charset="2"/>
                    <a:buChar char="ü"/>
                  </a:pP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Euclidean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static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metric</a:t>
                  </a:r>
                  <a:endPara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285750" indent="-285750">
                    <a:spcAft>
                      <a:spcPts val="600"/>
                    </a:spcAft>
                    <a:buFont typeface="Wingdings" panose="05000000000000000000" pitchFamily="2" charset="2"/>
                    <a:buChar char="ü"/>
                  </a:pPr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Relative variation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)/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is time invariant: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fr-FR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14:m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</m:oMath>
                  </a14:m>
                  <a:endPara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Aft>
                      <a:spcPts val="600"/>
                    </a:spcAft>
                  </a:pP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   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Cosmological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redshift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SN-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Ia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well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fitted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without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dirty="0" smtClean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L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fr-FR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r>
                    <a:rPr lang="fr-FR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8.0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−0.8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+0.2</m:t>
                          </m:r>
                        </m:sup>
                      </m:sSubSup>
                    </m:oMath>
                  </a14:m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Gyr</a:t>
                  </a:r>
                </a:p>
                <a:p>
                  <a:pPr>
                    <a:spcAft>
                      <a:spcPts val="600"/>
                    </a:spcAft>
                  </a:pPr>
                  <a:r>
                    <a:rPr lang="fr-FR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   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Time dilatation of the SN-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Ia</a:t>
                  </a:r>
                  <a:endPara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Aft>
                      <a:spcPts val="600"/>
                    </a:spcAft>
                  </a:pP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fr-FR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 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Evolution of the CMB consistent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with</a:t>
                  </a:r>
                  <a:r>
                    <a:rPr lang="fr-FR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standard </a:t>
                  </a:r>
                  <a:r>
                    <a:rPr lang="fr-FR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cosmology</a:t>
                  </a:r>
                  <a:endPara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ZoneTexte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540" y="3677747"/>
                  <a:ext cx="6247223" cy="286456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780" t="-1064" b="-25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Cosmology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vacuum index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687237" y="774835"/>
                <a:ext cx="1862625" cy="639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fr-FR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sSubSup>
                            <m:sSubSupPr>
                              <m:ctrlPr>
                                <a:rPr lang="fr-FR" sz="20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237" y="774835"/>
                <a:ext cx="1862625" cy="63902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Virage 17"/>
          <p:cNvSpPr/>
          <p:nvPr/>
        </p:nvSpPr>
        <p:spPr>
          <a:xfrm flipV="1">
            <a:off x="2555423" y="1344008"/>
            <a:ext cx="1276349" cy="277964"/>
          </a:xfrm>
          <a:prstGeom prst="ben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85802" y="1877786"/>
                <a:ext cx="5290456" cy="14764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Dicke’s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1=</m:t>
                    </m:r>
                    <m:r>
                      <a:rPr lang="fr-FR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=0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fr-FR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fr-FR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fr-FR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𝜋𝜌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𝑟𝑐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𝑑𝑟</m:t>
                        </m:r>
                      </m:e>
                    </m:nary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increases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</a:t>
                </a:r>
                <a:endPara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fr-FR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 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Hubble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cosmological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redshift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due to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time variation of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both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d>
                      <m:dPr>
                        <m:ctrlPr>
                          <a:rPr lang="fr-FR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atomic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2" y="1877786"/>
                <a:ext cx="5290456" cy="1476430"/>
              </a:xfrm>
              <a:prstGeom prst="rect">
                <a:avLst/>
              </a:prstGeom>
              <a:blipFill rotWithShape="0">
                <a:blip r:embed="rId5"/>
                <a:stretch>
                  <a:fillRect l="-2768" r="-231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3809997" y="1175658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561907" y="2625105"/>
            <a:ext cx="6955751" cy="1277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vacuum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index </a:t>
            </a:r>
          </a:p>
          <a:p>
            <a:pPr algn="ctr">
              <a:spcAft>
                <a:spcPts val="600"/>
              </a:spcAft>
            </a:pP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7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8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851025" y="715239"/>
            <a:ext cx="85391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crucial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mass of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self-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 point charge… 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infinite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!</a:t>
            </a:r>
          </a:p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(By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unsolved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quantum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!…)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38268" y="1865034"/>
            <a:ext cx="453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regularize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Born-Infeld » non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electrodynamics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1158843" y="1955570"/>
            <a:ext cx="525101" cy="21728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385182" y="4223441"/>
                <a:ext cx="2283126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𝐵𝑜𝑟𝑛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𝑀𝑎𝑥𝑤𝑒𝑙𝑙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fr-FR" sz="1600" i="1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𝑁𝐿</m:t>
                          </m:r>
                        </m:sub>
                      </m:sSub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182" y="4223441"/>
                <a:ext cx="2283126" cy="323165"/>
              </a:xfrm>
              <a:prstGeom prst="rect">
                <a:avLst/>
              </a:prstGeom>
              <a:blipFill rotWithShape="0">
                <a:blip r:embed="rId2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3954865" y="4004632"/>
                <a:ext cx="2609304" cy="630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𝑀𝑎𝑥𝑤𝑒𝑙𝑙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sz="16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1600" b="0" i="1" smtClean="0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1600" b="0" i="1" smtClean="0">
                                      <a:latin typeface="Cambria Math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fr-FR" sz="1600" b="0" i="1" smtClean="0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865" y="4004632"/>
                <a:ext cx="2609304" cy="6301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944299" y="4546335"/>
                <a:ext cx="4068037" cy="642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𝑁𝐿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FR" sz="1400" i="1" smtClean="0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𝑎𝑏𝑠</m:t>
                              </m:r>
                            </m:sub>
                            <m: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fr-FR" sz="14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i="1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latin typeface="Cambria Math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FR" sz="1400" i="1">
                                      <a:latin typeface="Cambria Math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400" i="1">
                                      <a:latin typeface="Cambria Math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sSup>
                                <m:sSupPr>
                                  <m:ctrlPr>
                                    <a:rPr lang="fr-FR" sz="1400" i="1">
                                      <a:latin typeface="Cambria Math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400" i="1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FR" sz="1400" i="1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𝑎𝑏𝑠</m:t>
                              </m:r>
                            </m:sub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fr-FR" sz="1400" i="1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i="1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fr-FR" sz="1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E</m:t>
                              </m:r>
                              <m:r>
                                <a:rPr lang="fr-FR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⋅</m:t>
                              </m:r>
                              <m:r>
                                <m:rPr>
                                  <m:nor/>
                                </m:rPr>
                                <a:rPr lang="fr-FR" sz="1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299" y="4546335"/>
                <a:ext cx="4068037" cy="6425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29384" y="2465752"/>
                <a:ext cx="970009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Born and Infeld, in 1934,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proposed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non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interactions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electromagnetic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fields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assuming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absolute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</a:t>
                </a:r>
                <a:r>
                  <a:rPr lang="fr-F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84" y="2465752"/>
                <a:ext cx="970009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503" t="-4673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10"/>
          <p:cNvSpPr>
            <a:spLocks/>
          </p:cNvSpPr>
          <p:nvPr/>
        </p:nvSpPr>
        <p:spPr bwMode="auto">
          <a:xfrm>
            <a:off x="3793405" y="4191725"/>
            <a:ext cx="115757" cy="896313"/>
          </a:xfrm>
          <a:prstGeom prst="leftBrace">
            <a:avLst>
              <a:gd name="adj1" fmla="val 56609"/>
              <a:gd name="adj2" fmla="val 50000"/>
            </a:avLst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34285" y="3090446"/>
            <a:ext cx="4247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Born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Infeld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Proc. R. Soc. A 144, 425 (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1934)</a:t>
            </a:r>
          </a:p>
          <a:p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Fouché et al., Phys.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 93, 093020 (2016)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25782" y="5233413"/>
                <a:ext cx="50005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𝑎𝑏𝑠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is a free parameter of the Born-Infeld theory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782" y="5233413"/>
                <a:ext cx="5000530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 droite 18"/>
          <p:cNvSpPr/>
          <p:nvPr/>
        </p:nvSpPr>
        <p:spPr>
          <a:xfrm>
            <a:off x="1293136" y="5330989"/>
            <a:ext cx="525101" cy="21728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e 10"/>
          <p:cNvGrpSpPr/>
          <p:nvPr/>
        </p:nvGrpSpPr>
        <p:grpSpPr>
          <a:xfrm>
            <a:off x="2770077" y="5785245"/>
            <a:ext cx="6077292" cy="472956"/>
            <a:chOff x="2770077" y="5577021"/>
            <a:chExt cx="6077292" cy="472956"/>
          </a:xfrm>
        </p:grpSpPr>
        <p:sp>
          <p:nvSpPr>
            <p:cNvPr id="7" name="ZoneTexte 6"/>
            <p:cNvSpPr txBox="1"/>
            <p:nvPr/>
          </p:nvSpPr>
          <p:spPr>
            <a:xfrm>
              <a:off x="3503691" y="5622211"/>
              <a:ext cx="4574970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fr-F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Born-Infeld </a:t>
              </a:r>
              <a:r>
                <a:rPr lang="fr-FR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theory</a:t>
              </a:r>
              <a:r>
                <a:rPr lang="fr-F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predicts</a:t>
              </a:r>
              <a:r>
                <a:rPr lang="fr-F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 </a:t>
              </a:r>
              <a:r>
                <a:rPr lang="fr-FR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birefringence</a:t>
              </a:r>
              <a:endPara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077" y="5578527"/>
              <a:ext cx="547131" cy="471450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238" y="5577021"/>
              <a:ext cx="547131" cy="4714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272436" y="3143129"/>
                <a:ext cx="5029069" cy="8850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𝐵𝑜𝑟𝑛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fr-FR" sz="1600" i="1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𝑎𝑏𝑠</m:t>
                          </m:r>
                        </m:sub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fr-FR" sz="160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fr-FR" sz="1600" b="0" i="1" smtClean="0"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fr-FR" sz="1600" b="0" i="1" smtClean="0">
                                      <a:latin typeface="Cambria Math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600" i="1" smtClean="0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fr-FR" sz="1600" i="1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𝑎𝑏𝑠</m:t>
                                      </m:r>
                                    </m:sub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sz="1600" i="1">
                                      <a:latin typeface="Cambria Math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1600" i="1">
                                              <a:latin typeface="Cambria Math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fr-FR" sz="16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E</m:t>
                                          </m:r>
                                          <m:r>
                                            <a:rPr lang="fr-FR" sz="16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⋅</m:t>
                                          </m:r>
                                          <m:r>
                                            <m:rPr>
                                              <m:nor/>
                                            </m:rPr>
                                            <a:rPr lang="fr-FR" sz="16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B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fr-FR" sz="1600" i="1">
                                          <a:latin typeface="Cambria Math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𝑎𝑏𝑠</m:t>
                                      </m:r>
                                    </m:sub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rad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436" y="3143129"/>
                <a:ext cx="5029069" cy="8850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7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ACDC8-11E5-48E5-9586-C4E4C1966793}" type="slidenum">
              <a:rPr lang="fr-FR" smtClean="0"/>
              <a:t>9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 Euler-Heisenberg 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» &amp; non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QED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2306" y="896796"/>
            <a:ext cx="10623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Euler-Heisenberg (1935) :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nonlinearity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coupling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e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</a:t>
            </a:r>
            <a:r>
              <a:rPr lang="fr-FR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virtual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pairs in vacuum</a:t>
            </a:r>
            <a:endParaRPr lang="en-US" dirty="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969785" y="3182822"/>
            <a:ext cx="404812" cy="260350"/>
          </a:xfrm>
          <a:prstGeom prst="rightArrow">
            <a:avLst>
              <a:gd name="adj1" fmla="val 50000"/>
              <a:gd name="adj2" fmla="val 38872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8468728" y="1646941"/>
                <a:ext cx="2903804" cy="5597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  <m:sSubSup>
                            <m:sSubSupPr>
                              <m:ctrlPr>
                                <a:rPr lang="fr-FR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fr-FR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 </m:t>
                      </m:r>
                      <m:sSup>
                        <m:sSupPr>
                          <m:ctrlPr>
                            <a:rPr lang="fr-FR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b="0" i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J</m:t>
                      </m:r>
                      <m:r>
                        <m:rPr>
                          <m:nor/>
                        </m:rPr>
                        <a:rPr lang="fr-FR" b="0" i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p>
                        <m:sSupPr>
                          <m:ctrlPr>
                            <a:rPr lang="fr-FR" b="0" i="1" smtClean="0"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fr-FR" b="0" i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fr-FR" b="0" i="0" smtClean="0"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28" y="1646941"/>
                <a:ext cx="2903804" cy="55970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7232743" y="3148110"/>
                <a:ext cx="693459" cy="38472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≠1</m:t>
                      </m:r>
                    </m:oMath>
                  </m:oMathPara>
                </a14:m>
                <a:endParaRPr lang="fr-FR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743" y="3148110"/>
                <a:ext cx="693459" cy="3847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163649" y="1585616"/>
                <a:ext cx="3999556" cy="719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b="1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fr-FR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+7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fr-FR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𝑬</m:t>
                                      </m:r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d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fr-FR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−7</m:t>
                                  </m:r>
                                  <m:d>
                                    <m:dPr>
                                      <m:ctrlPr>
                                        <a:rPr lang="fr-FR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𝑬</m:t>
                                      </m:r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d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649" y="1585616"/>
                <a:ext cx="3999556" cy="7194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440636" y="1649830"/>
                <a:ext cx="2347437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b="1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𝑷</m:t>
                              </m:r>
                              <m:d>
                                <m:dPr>
                                  <m:ctrlPr>
                                    <a:rPr lang="fr-FR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636" y="1649830"/>
                <a:ext cx="2347437" cy="6178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/>
          <p:cNvSpPr/>
          <p:nvPr/>
        </p:nvSpPr>
        <p:spPr>
          <a:xfrm>
            <a:off x="2701167" y="1502348"/>
            <a:ext cx="1149790" cy="92345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528985" y="4157875"/>
            <a:ext cx="666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derived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Schwinger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QED frame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12179" y="4950364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Schwinger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88029" y="2555935"/>
            <a:ext cx="886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medium</a:t>
            </a:r>
            <a:endParaRPr lang="en-US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79" y="4080207"/>
            <a:ext cx="1819083" cy="1788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4892487" y="4817991"/>
                <a:ext cx="2693430" cy="5710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6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fr-FR" sz="16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=1.3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487" y="4817991"/>
                <a:ext cx="2693430" cy="5710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4901987" y="5397784"/>
                <a:ext cx="2349938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𝑐𝑟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=4.4×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m:oMathPara>
                </a14:m>
                <a:endParaRPr lang="en-US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987" y="5397784"/>
                <a:ext cx="2349938" cy="323165"/>
              </a:xfrm>
              <a:prstGeom prst="rect">
                <a:avLst/>
              </a:prstGeom>
              <a:blipFill rotWithShape="0">
                <a:blip r:embed="rId8"/>
                <a:stretch>
                  <a:fillRect l="-1295" r="-1554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utoShape 10"/>
          <p:cNvSpPr>
            <a:spLocks/>
          </p:cNvSpPr>
          <p:nvPr/>
        </p:nvSpPr>
        <p:spPr bwMode="auto">
          <a:xfrm>
            <a:off x="4712158" y="4937544"/>
            <a:ext cx="156596" cy="751114"/>
          </a:xfrm>
          <a:prstGeom prst="leftBrace">
            <a:avLst>
              <a:gd name="adj1" fmla="val 56609"/>
              <a:gd name="adj2" fmla="val 50000"/>
            </a:avLst>
          </a:prstGeom>
          <a:noFill/>
          <a:ln w="9360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17373" y="3134538"/>
            <a:ext cx="860066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vacuum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refractive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index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an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absolute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constant</a:t>
            </a:r>
          </a:p>
          <a:p>
            <a:pPr>
              <a:spcAft>
                <a:spcPts val="600"/>
              </a:spcAft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large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stressed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intense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941113" y="1850454"/>
            <a:ext cx="404812" cy="260350"/>
          </a:xfrm>
          <a:prstGeom prst="rightArrow">
            <a:avLst>
              <a:gd name="adj1" fmla="val 50000"/>
              <a:gd name="adj2" fmla="val 38872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444230" y="1207301"/>
            <a:ext cx="4107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Heisenberg </a:t>
            </a:r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Euler</a:t>
            </a:r>
            <a:r>
              <a:rPr 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Z. Phys. 98, 714 (1936</a:t>
            </a:r>
            <a:r>
              <a:rPr lang="de-DE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4347" y="4484662"/>
            <a:ext cx="3579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Schwinger, Phys. Rev. 82, 664 (1951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dirty="0" err="1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8723</TotalTime>
  <Words>4570</Words>
  <Application>Microsoft Office PowerPoint</Application>
  <PresentationFormat>Personnalisé</PresentationFormat>
  <Paragraphs>658</Paragraphs>
  <Slides>56</Slides>
  <Notes>7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CNRS/LAL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Xavier Sarazin</dc:creator>
  <cp:lastModifiedBy>visiteur</cp:lastModifiedBy>
  <cp:revision>1085</cp:revision>
  <dcterms:created xsi:type="dcterms:W3CDTF">2016-09-05T13:50:17Z</dcterms:created>
  <dcterms:modified xsi:type="dcterms:W3CDTF">2018-10-09T08:50:22Z</dcterms:modified>
</cp:coreProperties>
</file>