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88" r:id="rId2"/>
    <p:sldMasterId id="2147483900" r:id="rId3"/>
    <p:sldMasterId id="214748387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0" r:id="rId6"/>
    <p:sldId id="271" r:id="rId7"/>
    <p:sldId id="262" r:id="rId8"/>
    <p:sldId id="263" r:id="rId9"/>
    <p:sldId id="264" r:id="rId10"/>
    <p:sldId id="261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9FD"/>
    <a:srgbClr val="438CFF"/>
    <a:srgbClr val="F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8" y="4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E537C62-D783-4EA9-97D3-E3F3304FF50B}" type="datetimeFigureOut">
              <a:rPr lang="fr-FR"/>
              <a:pPr>
                <a:defRPr/>
              </a:pPr>
              <a:t>28/11/2018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8371E5-A21F-44A3-B43F-4BFE392D01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1D69CC1-B03E-4717-B8D8-7E30E61B28DB}" type="datetimeFigureOut">
              <a:rPr lang="fr-FR"/>
              <a:pPr>
                <a:defRPr/>
              </a:pPr>
              <a:t>28/11/2018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ED75F9-F8F4-4101-A94C-A9243CBBE9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ED75F9-F8F4-4101-A94C-A9243CBBE996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866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BandeauNLogosPartenairesThomXTrans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2" y="5920688"/>
            <a:ext cx="8013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4"/>
          <p:cNvSpPr/>
          <p:nvPr/>
        </p:nvSpPr>
        <p:spPr>
          <a:xfrm>
            <a:off x="-7938" y="-7938"/>
            <a:ext cx="863601" cy="5697538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FF6F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10394950" y="3589338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utoShape 2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155575" y="-13335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sp>
        <p:nvSpPr>
          <p:cNvPr id="17" name="AutoShape 4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307975" y="-11811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pic>
        <p:nvPicPr>
          <p:cNvPr id="18" name="Image 3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390900"/>
            <a:ext cx="32194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58" y="1537252"/>
            <a:ext cx="7996998" cy="2000272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358" y="4526424"/>
            <a:ext cx="7996998" cy="9848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9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B963-E37C-4890-9430-B1CC066E9B7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2527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C97D-ACAE-43F8-B147-4EFA81F13F7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362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77D30-4147-4268-A4B8-AB442AB8DC8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876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62FB-0F43-4DEC-A63C-6F6C3061E98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4923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FF6F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15C69-55A3-4861-8B14-4A9E5851284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5756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B0CA-7236-47D0-8826-CC34494EE0D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3734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3817-7772-4FE0-A103-3EC260BEA56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1487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B677-A648-4BCC-9422-A82A5CD50F7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2C28-93D7-463D-B25D-8303C108D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936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B677-A648-4BCC-9422-A82A5CD50F7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2C28-93D7-463D-B25D-8303C108D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365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B677-A648-4BCC-9422-A82A5CD50F7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2C28-93D7-463D-B25D-8303C108D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75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Trebuchet MS" panose="020B0603020202020204" pitchFamily="34" charset="0"/>
              <a:buChar char="—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90A2-E6A7-448E-B49E-571FE4DB3E2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19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B677-A648-4BCC-9422-A82A5CD50F7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2C28-93D7-463D-B25D-8303C108D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452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B677-A648-4BCC-9422-A82A5CD50F7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2C28-93D7-463D-B25D-8303C108D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502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B677-A648-4BCC-9422-A82A5CD50F7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2C28-93D7-463D-B25D-8303C108D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81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B677-A648-4BCC-9422-A82A5CD50F7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2C28-93D7-463D-B25D-8303C108D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935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B677-A648-4BCC-9422-A82A5CD50F7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2C28-93D7-463D-B25D-8303C108D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895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B677-A648-4BCC-9422-A82A5CD50F7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2C28-93D7-463D-B25D-8303C108D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71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B677-A648-4BCC-9422-A82A5CD50F7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2C28-93D7-463D-B25D-8303C108D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295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B677-A648-4BCC-9422-A82A5CD50F7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02C28-93D7-463D-B25D-8303C108D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359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4027-5E3B-4190-AB84-A83D6D4FB361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356-4AF9-4BBF-8E31-483FE4209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947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4027-5E3B-4190-AB84-A83D6D4FB361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356-4AF9-4BBF-8E31-483FE4209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81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F624-6A03-47C3-B09A-60BEDE450A6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732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4027-5E3B-4190-AB84-A83D6D4FB361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356-4AF9-4BBF-8E31-483FE4209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706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4027-5E3B-4190-AB84-A83D6D4FB361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356-4AF9-4BBF-8E31-483FE4209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603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4027-5E3B-4190-AB84-A83D6D4FB361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356-4AF9-4BBF-8E31-483FE4209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128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4027-5E3B-4190-AB84-A83D6D4FB361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356-4AF9-4BBF-8E31-483FE4209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606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4027-5E3B-4190-AB84-A83D6D4FB361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356-4AF9-4BBF-8E31-483FE4209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904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4027-5E3B-4190-AB84-A83D6D4FB361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356-4AF9-4BBF-8E31-483FE4209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127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4027-5E3B-4190-AB84-A83D6D4FB361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356-4AF9-4BBF-8E31-483FE4209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679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4027-5E3B-4190-AB84-A83D6D4FB361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356-4AF9-4BBF-8E31-483FE4209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757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84027-5E3B-4190-AB84-A83D6D4FB361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5356-4AF9-4BBF-8E31-483FE4209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234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4D9-773D-4A04-9F18-BF0FDCCBEF30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7EA6-CC69-40D6-80C9-7E220C0DF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85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0B43-D120-477B-8044-5C9CA00B6EF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82202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4D9-773D-4A04-9F18-BF0FDCCBEF30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7EA6-CC69-40D6-80C9-7E220C0DF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912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4D9-773D-4A04-9F18-BF0FDCCBEF30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7EA6-CC69-40D6-80C9-7E220C0DF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504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4D9-773D-4A04-9F18-BF0FDCCBEF30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7EA6-CC69-40D6-80C9-7E220C0DF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177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4D9-773D-4A04-9F18-BF0FDCCBEF30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7EA6-CC69-40D6-80C9-7E220C0DF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962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4D9-773D-4A04-9F18-BF0FDCCBEF30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7EA6-CC69-40D6-80C9-7E220C0DF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889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4D9-773D-4A04-9F18-BF0FDCCBEF30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7EA6-CC69-40D6-80C9-7E220C0DF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33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4D9-773D-4A04-9F18-BF0FDCCBEF30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7EA6-CC69-40D6-80C9-7E220C0DF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339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4D9-773D-4A04-9F18-BF0FDCCBEF30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7EA6-CC69-40D6-80C9-7E220C0DF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9356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4D9-773D-4A04-9F18-BF0FDCCBEF30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7EA6-CC69-40D6-80C9-7E220C0DF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88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4D9-773D-4A04-9F18-BF0FDCCBEF30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7EA6-CC69-40D6-80C9-7E220C0DF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84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99154"/>
          </a:xfrm>
        </p:spPr>
        <p:txBody>
          <a:bodyPr/>
          <a:lstStyle>
            <a:lvl1pPr>
              <a:defRPr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32CE-67FF-4967-8F9F-3BD163FAB25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4536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86196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0CFA4-A044-4373-9B9F-8A2CD5721FA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2164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5BD8-82BA-4A4B-8D75-D109CBC89C7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9069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D43B8-9B31-4CD2-BB39-3E76241D180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9069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C545-DD22-4B2D-BFDE-338E44DBB6A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8375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0394950" y="3598863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7938" y="4025900"/>
            <a:ext cx="457201" cy="2854325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F6F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7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392238"/>
            <a:ext cx="85979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2638" y="6494463"/>
            <a:ext cx="560387" cy="3079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i="1" smtClean="0">
                <a:solidFill>
                  <a:srgbClr val="FF6F00"/>
                </a:solidFill>
              </a:defRPr>
            </a:lvl1pPr>
          </a:lstStyle>
          <a:p>
            <a:pPr>
              <a:defRPr/>
            </a:pPr>
            <a:fld id="{0672D1B4-6776-4E36-8F5E-DBB9AA7286F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  <p:sp>
        <p:nvSpPr>
          <p:cNvPr id="1039" name="ZoneTexte 20"/>
          <p:cNvSpPr txBox="1">
            <a:spLocks noChangeArrowheads="1"/>
          </p:cNvSpPr>
          <p:nvPr userDrawn="1"/>
        </p:nvSpPr>
        <p:spPr bwMode="auto">
          <a:xfrm>
            <a:off x="661988" y="6518275"/>
            <a:ext cx="2651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fr-FR" sz="1000" i="1" dirty="0" smtClean="0">
                <a:solidFill>
                  <a:srgbClr val="FF6F00"/>
                </a:solidFill>
              </a:rPr>
              <a:t>diagnostic</a:t>
            </a:r>
          </a:p>
        </p:txBody>
      </p:sp>
      <p:sp>
        <p:nvSpPr>
          <p:cNvPr id="1040" name="ZoneTexte 21"/>
          <p:cNvSpPr txBox="1">
            <a:spLocks noChangeArrowheads="1"/>
          </p:cNvSpPr>
          <p:nvPr userDrawn="1"/>
        </p:nvSpPr>
        <p:spPr bwMode="auto">
          <a:xfrm>
            <a:off x="4276725" y="6511925"/>
            <a:ext cx="34829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r>
              <a:rPr lang="fr-FR" sz="900" i="1" dirty="0" smtClean="0"/>
              <a:t>Vincent Chaumat (LAL), 29th </a:t>
            </a:r>
            <a:r>
              <a:rPr lang="fr-FR" sz="900" i="1" dirty="0" err="1" smtClean="0"/>
              <a:t>november</a:t>
            </a:r>
            <a:r>
              <a:rPr lang="fr-FR" sz="900" i="1" dirty="0" smtClean="0"/>
              <a:t> 2018</a:t>
            </a:r>
          </a:p>
        </p:txBody>
      </p:sp>
      <p:pic>
        <p:nvPicPr>
          <p:cNvPr id="1041" name="Image 17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5902325"/>
            <a:ext cx="22272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6F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Trebuchet MS" panose="020B0603020202020204" pitchFamily="34" charset="0"/>
        <a:buChar char="—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B677-A648-4BCC-9422-A82A5CD50F7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02C28-93D7-463D-B25D-8303C108D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69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84027-5E3B-4190-AB84-A83D6D4FB361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5356-4AF9-4BBF-8E31-483FE4209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5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E4D9-773D-4A04-9F18-BF0FDCCBEF30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7EA6-CC69-40D6-80C9-7E220C0DF5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82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89205" y="-113242"/>
            <a:ext cx="8930276" cy="21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FF6F00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6F00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6F00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6F00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6F00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dirty="0" err="1" smtClean="0"/>
              <a:t>ThomX</a:t>
            </a:r>
            <a:r>
              <a:rPr lang="fr-FR" altLang="fr-FR" dirty="0"/>
              <a:t> </a:t>
            </a:r>
            <a:r>
              <a:rPr lang="fr-FR" altLang="fr-FR" dirty="0" smtClean="0"/>
              <a:t>Diagnostics :</a:t>
            </a:r>
          </a:p>
          <a:p>
            <a:r>
              <a:rPr lang="fr-FR" altLang="fr-FR" dirty="0" err="1" smtClean="0"/>
              <a:t>beam</a:t>
            </a:r>
            <a:r>
              <a:rPr lang="fr-FR" altLang="fr-FR" dirty="0" smtClean="0"/>
              <a:t> charge </a:t>
            </a:r>
            <a:r>
              <a:rPr lang="fr-FR" altLang="fr-FR" dirty="0" err="1" smtClean="0"/>
              <a:t>measurements</a:t>
            </a:r>
            <a:endParaRPr lang="fr-FR" altLang="fr-F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 smtClean="0"/>
              <a:t>ICT-3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0CFA4-A044-4373-9B9F-8A2CD5721FA4}" type="slidenum">
              <a:rPr lang="en-US" altLang="fr-FR" smtClean="0"/>
              <a:pPr>
                <a:defRPr/>
              </a:pPr>
              <a:t>10</a:t>
            </a:fld>
            <a:endParaRPr lang="en-US" altLang="fr-FR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14816" y="1413397"/>
            <a:ext cx="9718741" cy="266619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dirty="0" smtClean="0"/>
              <a:t>Analog signal acquisition:</a:t>
            </a:r>
          </a:p>
          <a:p>
            <a:r>
              <a:rPr lang="en-GB" altLang="fr-FR" dirty="0" smtClean="0"/>
              <a:t>The mean amplitude (over 70ns) of the output signal of the ICT for a 1nC charge is around 70mV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altLang="fr-FR" dirty="0" smtClean="0"/>
              <a:t>The </a:t>
            </a:r>
            <a:r>
              <a:rPr lang="en-GB" altLang="fr-FR" dirty="0" err="1" smtClean="0"/>
              <a:t>Wavecatcher</a:t>
            </a:r>
            <a:r>
              <a:rPr lang="en-GB" altLang="fr-FR" dirty="0" smtClean="0"/>
              <a:t> is a 12 bits ADC @ a 3,2GB/s rate ( bit weight 0,6mV)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altLang="fr-FR" dirty="0" smtClean="0"/>
              <a:t>That give a 9pC resolution for 1 acquisition dot.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altLang="fr-FR" dirty="0" smtClean="0"/>
              <a:t>For a 70ns acquisition signal the </a:t>
            </a:r>
            <a:r>
              <a:rPr lang="en-GB" altLang="fr-FR" dirty="0" err="1" smtClean="0"/>
              <a:t>Wavecatcher</a:t>
            </a:r>
            <a:r>
              <a:rPr lang="en-GB" altLang="fr-FR" dirty="0" smtClean="0"/>
              <a:t> make a 225 dots acquisition, increasing the resolution to 0,6pC.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GB" altLang="fr-FR" dirty="0"/>
          </a:p>
          <a:p>
            <a:pPr marL="0" indent="0">
              <a:buFont typeface="Wingdings 3" panose="05040102010807070707" pitchFamily="18" charset="2"/>
              <a:buNone/>
            </a:pPr>
            <a:endParaRPr lang="en-GB" altLang="fr-FR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altLang="fr-FR" dirty="0" smtClean="0"/>
              <a:t>For the maximum beam charge (2nC) The ICT output give a 300mV max amplitude signal far below the </a:t>
            </a:r>
            <a:r>
              <a:rPr lang="en-GB" altLang="fr-FR" dirty="0" err="1" smtClean="0"/>
              <a:t>Wavecatcher</a:t>
            </a:r>
            <a:r>
              <a:rPr lang="en-GB" altLang="fr-FR" dirty="0" smtClean="0"/>
              <a:t> limitation (2,5V) 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GB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3000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7900" cy="698500"/>
          </a:xfrm>
        </p:spPr>
        <p:txBody>
          <a:bodyPr/>
          <a:lstStyle/>
          <a:p>
            <a:r>
              <a:rPr lang="en-GB" altLang="fr-FR" dirty="0" smtClean="0"/>
              <a:t>ICT-4</a:t>
            </a:r>
            <a:endParaRPr lang="fr-FR" altLang="fr-FR" dirty="0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742950" y="1392238"/>
            <a:ext cx="8597900" cy="2666195"/>
          </a:xfrm>
        </p:spPr>
        <p:txBody>
          <a:bodyPr/>
          <a:lstStyle/>
          <a:p>
            <a:r>
              <a:rPr lang="fr-FR" altLang="fr-FR" dirty="0" smtClean="0"/>
              <a:t>Possible </a:t>
            </a:r>
            <a:r>
              <a:rPr lang="fr-FR" altLang="fr-FR" dirty="0" err="1" smtClean="0"/>
              <a:t>deffects</a:t>
            </a:r>
            <a:r>
              <a:rPr lang="fr-FR" altLang="fr-FR" dirty="0" smtClean="0"/>
              <a:t>:</a:t>
            </a:r>
          </a:p>
          <a:p>
            <a:pPr marL="0" indent="0">
              <a:buNone/>
            </a:pPr>
            <a:r>
              <a:rPr lang="fr-FR" altLang="fr-FR" dirty="0" smtClean="0"/>
              <a:t>1- </a:t>
            </a:r>
            <a:r>
              <a:rPr lang="fr-FR" altLang="fr-FR" dirty="0" err="1" smtClean="0"/>
              <a:t>unplugged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cable</a:t>
            </a:r>
            <a:r>
              <a:rPr lang="fr-FR" altLang="fr-FR" dirty="0" smtClean="0"/>
              <a:t> at Wavecatcher or ICT </a:t>
            </a:r>
            <a:r>
              <a:rPr lang="fr-FR" altLang="fr-FR" dirty="0" err="1" smtClean="0"/>
              <a:t>side</a:t>
            </a:r>
            <a:endParaRPr lang="fr-FR" altLang="fr-FR" dirty="0" smtClean="0"/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4F69AC-2744-4FC1-A28B-90083E1A139A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fr-FR">
              <a:solidFill>
                <a:srgbClr val="FF6F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691193" y="3234202"/>
            <a:ext cx="8597900" cy="266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err="1" smtClean="0"/>
              <a:t>Status</a:t>
            </a:r>
            <a:r>
              <a:rPr lang="fr-FR" altLang="fr-FR" dirty="0" smtClean="0"/>
              <a:t>: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altLang="fr-FR" dirty="0" smtClean="0"/>
              <a:t>1- </a:t>
            </a:r>
            <a:r>
              <a:rPr lang="fr-FR" altLang="fr-FR" dirty="0" err="1" smtClean="0"/>
              <a:t>ICTs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installed</a:t>
            </a:r>
            <a:r>
              <a:rPr lang="fr-FR" altLang="fr-FR" dirty="0" smtClean="0"/>
              <a:t> but not </a:t>
            </a:r>
            <a:r>
              <a:rPr lang="fr-FR" altLang="fr-FR" dirty="0" err="1" smtClean="0"/>
              <a:t>yet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connected</a:t>
            </a:r>
            <a:r>
              <a:rPr lang="fr-FR" altLang="fr-FR" dirty="0" smtClean="0"/>
              <a:t> to </a:t>
            </a:r>
            <a:r>
              <a:rPr lang="fr-FR" altLang="fr-FR" dirty="0" err="1" smtClean="0"/>
              <a:t>cable</a:t>
            </a:r>
            <a:endParaRPr lang="fr-FR" altLang="fr-FR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altLang="fr-FR" dirty="0" smtClean="0"/>
              <a:t>2- Wavecatcher Man Machine Interface not </a:t>
            </a:r>
            <a:r>
              <a:rPr lang="fr-FR" altLang="fr-FR" dirty="0" err="1" smtClean="0"/>
              <a:t>yet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ready</a:t>
            </a:r>
            <a:endParaRPr lang="fr-FR" altLang="fr-FR" dirty="0" smtClean="0"/>
          </a:p>
          <a:p>
            <a:pPr marL="0" indent="0">
              <a:buFont typeface="Wingdings 3" panose="05040102010807070707" pitchFamily="18" charset="2"/>
              <a:buNone/>
            </a:pPr>
            <a:endParaRPr lang="fr-FR" altLang="fr-FR" dirty="0" smtClean="0"/>
          </a:p>
          <a:p>
            <a:pPr marL="0" indent="0">
              <a:buFont typeface="Wingdings 3" panose="05040102010807070707" pitchFamily="18" charset="2"/>
              <a:buNone/>
            </a:pPr>
            <a:endParaRPr lang="fr-FR" altLang="fr-FR" dirty="0" smtClean="0"/>
          </a:p>
          <a:p>
            <a:pPr marL="0" indent="0">
              <a:buFont typeface="Wingdings 3" panose="05040102010807070707" pitchFamily="18" charset="2"/>
              <a:buNone/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8325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2469" y="1673174"/>
            <a:ext cx="6747943" cy="554661"/>
          </a:xfrm>
        </p:spPr>
        <p:txBody>
          <a:bodyPr/>
          <a:lstStyle/>
          <a:p>
            <a:r>
              <a:rPr lang="fr-FR" sz="2800" dirty="0" err="1" smtClean="0"/>
              <a:t>Requirements</a:t>
            </a:r>
            <a:endParaRPr lang="fr-FR" sz="28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753762" y="2227835"/>
            <a:ext cx="9005354" cy="344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GB" altLang="fr-FR" sz="2000" dirty="0" smtClean="0"/>
          </a:p>
          <a:p>
            <a:pPr marL="342900" indent="-342900" algn="l">
              <a:buFontTx/>
              <a:buChar char="-"/>
            </a:pPr>
            <a:r>
              <a:rPr lang="en-GB" altLang="fr-FR" sz="2000" dirty="0" smtClean="0"/>
              <a:t>Transfer from Soleil to LAL done</a:t>
            </a:r>
          </a:p>
          <a:p>
            <a:pPr marL="342900" indent="-342900" algn="l">
              <a:buFontTx/>
              <a:buChar char="-"/>
            </a:pPr>
            <a:r>
              <a:rPr lang="en-GB" altLang="fr-FR" sz="2000" dirty="0" smtClean="0"/>
              <a:t>No major component missing</a:t>
            </a:r>
          </a:p>
          <a:p>
            <a:pPr marL="342900" indent="-342900" algn="l">
              <a:buFontTx/>
              <a:buChar char="-"/>
            </a:pPr>
            <a:r>
              <a:rPr lang="en-GB" altLang="fr-FR" sz="2000" dirty="0" smtClean="0"/>
              <a:t>M.M.I. for </a:t>
            </a:r>
            <a:r>
              <a:rPr lang="en-GB" altLang="fr-FR" sz="2000" dirty="0" err="1" smtClean="0"/>
              <a:t>Wavecatcher</a:t>
            </a:r>
            <a:r>
              <a:rPr lang="en-GB" altLang="fr-FR" sz="2000" dirty="0" smtClean="0"/>
              <a:t> has to be developed.</a:t>
            </a:r>
          </a:p>
          <a:p>
            <a:pPr marL="342900" indent="-342900" algn="l">
              <a:buFontTx/>
              <a:buChar char="-"/>
            </a:pPr>
            <a:r>
              <a:rPr lang="en-GB" altLang="fr-FR" sz="2000" dirty="0" smtClean="0"/>
              <a:t>Cable connection from measurer to DAQ has to be test  </a:t>
            </a:r>
            <a:endParaRPr lang="en-GB" altLang="fr-FR" sz="2000" dirty="0" smtClean="0"/>
          </a:p>
          <a:p>
            <a:pPr marL="342900" indent="-342900" algn="l">
              <a:buFontTx/>
              <a:buChar char="-"/>
            </a:pPr>
            <a:endParaRPr lang="en-GB" altLang="fr-FR" sz="2000" dirty="0" smtClean="0"/>
          </a:p>
          <a:p>
            <a:pPr algn="l"/>
            <a:r>
              <a:rPr lang="en-GB" altLang="fr-FR" sz="2000" dirty="0" smtClean="0"/>
              <a:t>Final tests:</a:t>
            </a:r>
            <a:endParaRPr lang="en-GB" altLang="fr-FR" sz="2000" dirty="0" smtClean="0"/>
          </a:p>
          <a:p>
            <a:pPr algn="l"/>
            <a:r>
              <a:rPr lang="en-GB" altLang="fr-FR" sz="2000" dirty="0" smtClean="0"/>
              <a:t>- One day per device (as soon as the beam reach the measurer)</a:t>
            </a:r>
          </a:p>
          <a:p>
            <a:pPr algn="l"/>
            <a:endParaRPr lang="en-GB" altLang="fr-FR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51303" y="-484100"/>
            <a:ext cx="8930276" cy="21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FF6F00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6F00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6F00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6F00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6F00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dirty="0" err="1" smtClean="0"/>
              <a:t>ThomX</a:t>
            </a:r>
            <a:r>
              <a:rPr lang="fr-FR" altLang="fr-FR" dirty="0"/>
              <a:t> </a:t>
            </a:r>
            <a:r>
              <a:rPr lang="fr-FR" altLang="fr-FR" dirty="0" smtClean="0"/>
              <a:t>Diagnostics :</a:t>
            </a:r>
          </a:p>
          <a:p>
            <a:r>
              <a:rPr lang="fr-FR" altLang="fr-FR" dirty="0" err="1" smtClean="0"/>
              <a:t>beam</a:t>
            </a:r>
            <a:r>
              <a:rPr lang="fr-FR" altLang="fr-FR" dirty="0" smtClean="0"/>
              <a:t> charge </a:t>
            </a:r>
            <a:r>
              <a:rPr lang="fr-FR" altLang="fr-FR" dirty="0" err="1" smtClean="0"/>
              <a:t>measurements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1778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/>
              <a:t>Présentation générale du sous-système et de son fonctionnement</a:t>
            </a:r>
          </a:p>
          <a:p>
            <a:r>
              <a:rPr lang="fr-FR" altLang="fr-FR" dirty="0"/>
              <a:t>Etat d'avancement:</a:t>
            </a:r>
          </a:p>
          <a:p>
            <a:pPr lvl="1"/>
            <a:r>
              <a:rPr lang="fr-FR" altLang="fr-FR" dirty="0"/>
              <a:t>Transfert des responsabilités LAL =&gt; SOLEIL (si applicable)</a:t>
            </a:r>
          </a:p>
          <a:p>
            <a:pPr lvl="1"/>
            <a:r>
              <a:rPr lang="fr-FR" altLang="fr-FR" dirty="0"/>
              <a:t>Équipements manquants</a:t>
            </a:r>
          </a:p>
          <a:p>
            <a:pPr lvl="1"/>
            <a:r>
              <a:rPr lang="fr-FR" altLang="fr-FR" dirty="0"/>
              <a:t>Équipements pas encore testés</a:t>
            </a:r>
          </a:p>
          <a:p>
            <a:pPr lvl="1"/>
            <a:r>
              <a:rPr lang="fr-FR" altLang="fr-FR" dirty="0"/>
              <a:t>Équipements pas encore testé avec le CC (si applicable)</a:t>
            </a:r>
          </a:p>
          <a:p>
            <a:pPr lvl="1"/>
            <a:r>
              <a:rPr lang="fr-FR" altLang="fr-FR" dirty="0"/>
              <a:t>Progrès de l'assemblage des composants (si applicable), intervention entreprise extérieure nécessaire (si applicable)</a:t>
            </a:r>
          </a:p>
          <a:p>
            <a:pPr lvl="1"/>
            <a:r>
              <a:rPr lang="fr-FR" altLang="fr-FR" dirty="0"/>
              <a:t>Planning d'installation dans l'igloo (identification des étapes pour l'installation, durée, et date d'installation si celle-ci est définie, dépendance avec d'autres sous-systèmes)</a:t>
            </a:r>
          </a:p>
          <a:p>
            <a:pPr lvl="1"/>
            <a:r>
              <a:rPr lang="fr-FR" altLang="fr-FR" dirty="0"/>
              <a:t>Liste des tests de validation sur site.</a:t>
            </a:r>
          </a:p>
          <a:p>
            <a:pPr lvl="1"/>
            <a:r>
              <a:rPr lang="fr-FR" altLang="fr-FR" dirty="0"/>
              <a:t>Liste des tests de validation sur site avec le CC (si applicable).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790A2-E6A7-448E-B49E-571FE4DB3E2B}" type="slidenum">
              <a:rPr lang="en-US" altLang="fr-FR" smtClean="0"/>
              <a:pPr>
                <a:defRPr/>
              </a:pPr>
              <a:t>2</a:t>
            </a:fld>
            <a:endParaRPr lang="en-US" alt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3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984511" y="2739647"/>
            <a:ext cx="8597900" cy="26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3716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828800" indent="0" algn="ctr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dirty="0" smtClean="0"/>
              <a:t>The standard </a:t>
            </a:r>
            <a:r>
              <a:rPr lang="fr-FR" altLang="fr-FR" dirty="0" err="1" smtClean="0"/>
              <a:t>ThomX</a:t>
            </a:r>
            <a:r>
              <a:rPr lang="fr-FR" altLang="fr-FR" dirty="0" smtClean="0"/>
              <a:t> charge </a:t>
            </a:r>
            <a:r>
              <a:rPr lang="fr-FR" altLang="fr-FR" dirty="0" err="1" smtClean="0"/>
              <a:t>is</a:t>
            </a:r>
            <a:r>
              <a:rPr lang="fr-FR" altLang="fr-FR" dirty="0" smtClean="0"/>
              <a:t> 1nC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dirty="0" err="1" smtClean="0"/>
              <a:t>Linac</a:t>
            </a:r>
            <a:r>
              <a:rPr lang="fr-FR" altLang="fr-FR" dirty="0" smtClean="0"/>
              <a:t> pulse </a:t>
            </a:r>
            <a:r>
              <a:rPr lang="en-GB" altLang="fr-FR" dirty="0" smtClean="0"/>
              <a:t>length</a:t>
            </a:r>
            <a:r>
              <a:rPr lang="fr-FR" altLang="fr-FR" dirty="0" smtClean="0"/>
              <a:t> 4ps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fr-FR" dirty="0" smtClean="0"/>
              <a:t>Ring pulse </a:t>
            </a:r>
            <a:r>
              <a:rPr lang="fr-FR" altLang="fr-FR" dirty="0" err="1" smtClean="0"/>
              <a:t>length</a:t>
            </a:r>
            <a:r>
              <a:rPr lang="fr-FR" altLang="fr-FR" dirty="0" smtClean="0"/>
              <a:t>: 4ps @ injection time  20ps @ extraction Time</a:t>
            </a:r>
          </a:p>
          <a:p>
            <a:pPr algn="l"/>
            <a:endParaRPr lang="fr-FR" altLang="fr-FR" dirty="0" smtClean="0"/>
          </a:p>
          <a:p>
            <a:pPr algn="l"/>
            <a:r>
              <a:rPr lang="fr-FR" altLang="fr-FR" dirty="0" err="1" smtClean="0"/>
              <a:t>Requirements</a:t>
            </a:r>
            <a:r>
              <a:rPr lang="fr-FR" altLang="fr-FR" dirty="0" smtClean="0"/>
              <a:t>: 	Charge </a:t>
            </a:r>
            <a:r>
              <a:rPr lang="fr-FR" altLang="fr-FR" dirty="0" err="1" smtClean="0"/>
              <a:t>measurement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from</a:t>
            </a:r>
            <a:r>
              <a:rPr lang="fr-FR" altLang="fr-FR" dirty="0" smtClean="0"/>
              <a:t> few </a:t>
            </a:r>
            <a:r>
              <a:rPr lang="fr-FR" altLang="fr-FR" dirty="0" err="1" smtClean="0"/>
              <a:t>pC</a:t>
            </a:r>
            <a:r>
              <a:rPr lang="fr-FR" altLang="fr-FR" dirty="0" smtClean="0"/>
              <a:t> to 2nC</a:t>
            </a:r>
          </a:p>
          <a:p>
            <a:pPr algn="l"/>
            <a:r>
              <a:rPr lang="fr-FR" altLang="fr-FR" dirty="0"/>
              <a:t>	</a:t>
            </a:r>
            <a:r>
              <a:rPr lang="fr-FR" altLang="fr-FR" dirty="0" smtClean="0"/>
              <a:t>				</a:t>
            </a:r>
            <a:r>
              <a:rPr lang="fr-FR" altLang="fr-FR" dirty="0" err="1" smtClean="0"/>
              <a:t>Resolution</a:t>
            </a:r>
            <a:r>
              <a:rPr lang="fr-FR" altLang="fr-FR" dirty="0" smtClean="0"/>
              <a:t> +-1pC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818323" y="-298593"/>
            <a:ext cx="8930276" cy="21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rgbClr val="FF6F00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6F00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6F00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6F00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6F00"/>
                </a:solidFill>
                <a:latin typeface="Trebuchet MS" pitchFamily="34" charset="0"/>
                <a:ea typeface="MS PGothic" panose="020B0600070205080204" pitchFamily="34" charset="-128"/>
                <a:cs typeface="MS PGothic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dirty="0" err="1" smtClean="0"/>
              <a:t>ThomX</a:t>
            </a:r>
            <a:r>
              <a:rPr lang="fr-FR" altLang="fr-FR" dirty="0"/>
              <a:t> </a:t>
            </a:r>
            <a:r>
              <a:rPr lang="fr-FR" altLang="fr-FR" dirty="0" smtClean="0"/>
              <a:t>Diagnostics :</a:t>
            </a:r>
          </a:p>
          <a:p>
            <a:r>
              <a:rPr lang="fr-FR" altLang="fr-FR" dirty="0" err="1" smtClean="0"/>
              <a:t>beam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pa</a:t>
            </a:r>
            <a:r>
              <a:rPr lang="fr-FR" altLang="fr-FR" dirty="0" err="1" smtClean="0"/>
              <a:t>rameters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8322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107950" y="2810674"/>
            <a:ext cx="2663825" cy="1865313"/>
          </a:xfrm>
        </p:spPr>
        <p:txBody>
          <a:bodyPr/>
          <a:lstStyle/>
          <a:p>
            <a:r>
              <a:rPr lang="en-GB" altLang="fr-FR" dirty="0" smtClean="0"/>
              <a:t>Two Faraday Cups </a:t>
            </a:r>
          </a:p>
          <a:p>
            <a:r>
              <a:rPr lang="en-GB" altLang="fr-FR" dirty="0" smtClean="0"/>
              <a:t>Three ICTs </a:t>
            </a:r>
          </a:p>
        </p:txBody>
      </p:sp>
      <p:sp>
        <p:nvSpPr>
          <p:cNvPr id="6147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E4F95A-35CA-439B-8CBF-CEBC3C514E34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fr-FR">
              <a:solidFill>
                <a:srgbClr val="FF6F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925" y="427050"/>
            <a:ext cx="9550400" cy="698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Faraday Cups and Integrated Current Transformers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07" y="1442307"/>
            <a:ext cx="7854156" cy="4602045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2466975" y="2919812"/>
            <a:ext cx="304800" cy="1905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3021807" y="1529162"/>
            <a:ext cx="304800" cy="1905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16200000" flipH="1">
            <a:off x="10818714" y="4886631"/>
            <a:ext cx="283368" cy="1656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>
            <a:off x="2466975" y="3305175"/>
            <a:ext cx="304800" cy="190500"/>
          </a:xfrm>
          <a:prstGeom prst="rightArrow">
            <a:avLst/>
          </a:prstGeom>
          <a:solidFill>
            <a:srgbClr val="1F2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5400000">
            <a:off x="8331994" y="2395143"/>
            <a:ext cx="304800" cy="190500"/>
          </a:xfrm>
          <a:prstGeom prst="rightArrow">
            <a:avLst/>
          </a:prstGeom>
          <a:solidFill>
            <a:srgbClr val="1F2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16200000">
            <a:off x="9265449" y="5514975"/>
            <a:ext cx="304800" cy="190500"/>
          </a:xfrm>
          <a:prstGeom prst="rightArrow">
            <a:avLst/>
          </a:prstGeom>
          <a:solidFill>
            <a:srgbClr val="1F2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16200000">
            <a:off x="6305550" y="5667376"/>
            <a:ext cx="304800" cy="190500"/>
          </a:xfrm>
          <a:prstGeom prst="rightArrow">
            <a:avLst/>
          </a:prstGeom>
          <a:solidFill>
            <a:srgbClr val="1F2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579009" y="305380"/>
            <a:ext cx="8597900" cy="698500"/>
          </a:xfrm>
        </p:spPr>
        <p:txBody>
          <a:bodyPr/>
          <a:lstStyle/>
          <a:p>
            <a:r>
              <a:rPr lang="en-GB" altLang="fr-FR" dirty="0" smtClean="0"/>
              <a:t>Faraday </a:t>
            </a:r>
            <a:r>
              <a:rPr lang="en-GB" altLang="fr-FR" dirty="0"/>
              <a:t>C</a:t>
            </a:r>
            <a:r>
              <a:rPr lang="en-GB" altLang="fr-FR" dirty="0" smtClean="0"/>
              <a:t>ups (F.C.)-1 </a:t>
            </a:r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B4AA87-8683-4A79-88F5-D2283A1525D0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fr-FR">
              <a:solidFill>
                <a:srgbClr val="FF6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2808" y="1003880"/>
                <a:ext cx="8597900" cy="5798558"/>
              </a:xfrm>
            </p:spPr>
            <p:txBody>
              <a:bodyPr/>
              <a:lstStyle/>
              <a:p>
                <a:r>
                  <a:rPr lang="en-GB" altLang="fr-FR" dirty="0" smtClean="0"/>
                  <a:t>The F.C. is a conductive piece integrated to a beam dump, isolated from the gun ground.</a:t>
                </a:r>
                <a:endParaRPr lang="en-GB" altLang="fr-FR" dirty="0"/>
              </a:p>
              <a:p>
                <a:r>
                  <a:rPr lang="en-GB" altLang="fr-FR" dirty="0" smtClean="0"/>
                  <a:t>the beam charge, collected by the Faraday cup, flows along a cable to an acquisition system</a:t>
                </a:r>
              </a:p>
              <a:p>
                <a:r>
                  <a:rPr lang="en-GB" altLang="fr-FR" dirty="0" smtClean="0"/>
                  <a:t>Of course, Faraday cup is a destructive diagnostic</a:t>
                </a:r>
              </a:p>
              <a:p>
                <a:pPr marL="0" indent="0">
                  <a:buNone/>
                </a:pPr>
                <a:r>
                  <a:rPr lang="en-GB" b="1" dirty="0" smtClean="0"/>
                  <a:t> Average Power, Max current and Collected charge flush: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a. </a:t>
                </a:r>
                <a:r>
                  <a:rPr lang="en-GB" u="sng" dirty="0" smtClean="0"/>
                  <a:t>Average power</a:t>
                </a:r>
                <a:r>
                  <a:rPr lang="en-GB" dirty="0"/>
                  <a:t>			</a:t>
                </a:r>
                <a:r>
                  <a:rPr lang="en-GB" dirty="0" err="1"/>
                  <a:t>P</a:t>
                </a:r>
                <a:r>
                  <a:rPr lang="en-GB" baseline="-25000" dirty="0" err="1"/>
                  <a:t>moy</a:t>
                </a:r>
                <a:r>
                  <a:rPr lang="en-GB" dirty="0"/>
                  <a:t> = Q E f</a:t>
                </a:r>
              </a:p>
              <a:p>
                <a:pPr marL="0" indent="0">
                  <a:buNone/>
                </a:pPr>
                <a:r>
                  <a:rPr lang="en-GB" dirty="0"/>
                  <a:t>Q = 1nC ; E = 50 </a:t>
                </a:r>
                <a:r>
                  <a:rPr lang="en-GB" dirty="0" err="1"/>
                  <a:t>Mev</a:t>
                </a:r>
                <a:r>
                  <a:rPr lang="en-GB" dirty="0"/>
                  <a:t> ; f = 50 Hz 		=&gt; </a:t>
                </a:r>
                <a:r>
                  <a:rPr lang="en-GB" dirty="0" err="1"/>
                  <a:t>P</a:t>
                </a:r>
                <a:r>
                  <a:rPr lang="en-GB" baseline="-25000" dirty="0" err="1"/>
                  <a:t>moy</a:t>
                </a:r>
                <a:r>
                  <a:rPr lang="en-GB" dirty="0"/>
                  <a:t> = 2.5 W</a:t>
                </a:r>
              </a:p>
              <a:p>
                <a:pPr marL="0" indent="0">
                  <a:buNone/>
                </a:pPr>
                <a:r>
                  <a:rPr lang="en-GB" u="sng" dirty="0"/>
                  <a:t>b. </a:t>
                </a:r>
                <a:r>
                  <a:rPr lang="en-GB" u="sng" dirty="0" smtClean="0"/>
                  <a:t>Max current / Max voltage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With a Gaussian distribution </a:t>
                </a:r>
                <a:r>
                  <a:rPr lang="en-GB" dirty="0" err="1" smtClean="0"/>
                  <a:t>I</a:t>
                </a:r>
                <a:r>
                  <a:rPr lang="en-GB" baseline="-25000" dirty="0" err="1" smtClean="0"/>
                  <a:t>pk</a:t>
                </a:r>
                <a:r>
                  <a:rPr lang="en-GB" dirty="0" smtClean="0"/>
                  <a:t> </a:t>
                </a:r>
                <a:r>
                  <a:rPr lang="en-GB" dirty="0"/>
                  <a:t>=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rad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For a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dirty="0"/>
                  <a:t> = 4 </a:t>
                </a:r>
                <a:r>
                  <a:rPr lang="en-GB" dirty="0" err="1"/>
                  <a:t>ps</a:t>
                </a:r>
                <a:r>
                  <a:rPr lang="en-GB" dirty="0"/>
                  <a:t> (resp. </a:t>
                </a:r>
                <a:r>
                  <a:rPr lang="en-GB" dirty="0" smtClean="0"/>
                  <a:t>20 </a:t>
                </a:r>
                <a:r>
                  <a:rPr lang="en-GB" dirty="0" err="1"/>
                  <a:t>ps</a:t>
                </a:r>
                <a:r>
                  <a:rPr lang="en-GB" dirty="0"/>
                  <a:t>), </a:t>
                </a:r>
                <a:r>
                  <a:rPr lang="en-GB" dirty="0" smtClean="0"/>
                  <a:t>The max current is up to </a:t>
                </a:r>
                <a:r>
                  <a:rPr lang="en-GB" dirty="0"/>
                  <a:t>100 A (resp. </a:t>
                </a:r>
                <a:r>
                  <a:rPr lang="en-GB" dirty="0" smtClean="0"/>
                  <a:t>20A</a:t>
                </a:r>
                <a:r>
                  <a:rPr lang="en-GB" dirty="0"/>
                  <a:t>), </a:t>
                </a:r>
                <a:r>
                  <a:rPr lang="en-GB" dirty="0" smtClean="0"/>
                  <a:t>corresponding to </a:t>
                </a:r>
                <a:r>
                  <a:rPr lang="en-GB" dirty="0"/>
                  <a:t>5kV (resp. </a:t>
                </a:r>
                <a:r>
                  <a:rPr lang="en-GB" dirty="0" smtClean="0"/>
                  <a:t>100 </a:t>
                </a:r>
                <a:r>
                  <a:rPr lang="en-GB" dirty="0"/>
                  <a:t>V) </a:t>
                </a:r>
                <a:r>
                  <a:rPr lang="en-GB" dirty="0" smtClean="0"/>
                  <a:t>for a </a:t>
                </a:r>
                <a:r>
                  <a:rPr lang="en-GB" dirty="0"/>
                  <a:t>50 </a:t>
                </a:r>
                <a:r>
                  <a:rPr lang="en-GB" dirty="0" smtClean="0"/>
                  <a:t>ohms reading impedance.</a:t>
                </a:r>
              </a:p>
              <a:p>
                <a:pPr marL="0" indent="0">
                  <a:buNone/>
                </a:pPr>
                <a:r>
                  <a:rPr lang="en-GB" altLang="fr-FR" i="1" dirty="0" smtClean="0"/>
                  <a:t>The signal must be integrated to have a “reasonable” amplitude !!!</a:t>
                </a:r>
              </a:p>
              <a:p>
                <a:pPr marL="0" indent="0">
                  <a:buNone/>
                </a:pPr>
                <a:r>
                  <a:rPr lang="en-GB" altLang="fr-FR" dirty="0" smtClean="0"/>
                  <a:t>c. In case of unplugged cable  on the faraday cup, we must foresee a resistance (&gt;&gt;50 Ohms) to prevent charge accumulation that can destroy acquisition system.</a:t>
                </a:r>
              </a:p>
            </p:txBody>
          </p:sp>
        </mc:Choice>
        <mc:Fallback xmlns="">
          <p:sp>
            <p:nvSpPr>
              <p:cNvPr id="7172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808" y="1003880"/>
                <a:ext cx="8597900" cy="5798558"/>
              </a:xfrm>
              <a:blipFill>
                <a:blip r:embed="rId2"/>
                <a:stretch>
                  <a:fillRect l="-567" t="-736" r="-5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06" y="2621207"/>
            <a:ext cx="3439005" cy="179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527550" y="138700"/>
            <a:ext cx="8597900" cy="698500"/>
          </a:xfrm>
        </p:spPr>
        <p:txBody>
          <a:bodyPr/>
          <a:lstStyle/>
          <a:p>
            <a:r>
              <a:rPr lang="en-GB" altLang="fr-FR" dirty="0"/>
              <a:t>Faraday </a:t>
            </a:r>
            <a:r>
              <a:rPr lang="en-GB" altLang="fr-FR" dirty="0" smtClean="0"/>
              <a:t>Cups -2 </a:t>
            </a:r>
            <a:endParaRPr lang="en-GB" altLang="fr-FR" dirty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527550" y="837200"/>
            <a:ext cx="9718741" cy="2666195"/>
          </a:xfrm>
        </p:spPr>
        <p:txBody>
          <a:bodyPr/>
          <a:lstStyle/>
          <a:p>
            <a:r>
              <a:rPr lang="en-GB" altLang="fr-FR" dirty="0" smtClean="0"/>
              <a:t>Analog signal integration:</a:t>
            </a:r>
          </a:p>
          <a:p>
            <a:pPr marL="0" indent="0">
              <a:buNone/>
            </a:pPr>
            <a:r>
              <a:rPr lang="en-GB" altLang="fr-FR" dirty="0" smtClean="0"/>
              <a:t>To fit the DAQ input capability (</a:t>
            </a:r>
            <a:r>
              <a:rPr lang="en-GB" altLang="fr-FR" dirty="0" err="1" smtClean="0"/>
              <a:t>Wavecatcher</a:t>
            </a:r>
            <a:r>
              <a:rPr lang="en-GB" altLang="fr-FR" dirty="0" smtClean="0"/>
              <a:t>, 2,5V max </a:t>
            </a:r>
            <a:r>
              <a:rPr lang="en-GB" altLang="fr-FR" dirty="0"/>
              <a:t>128ns memory </a:t>
            </a:r>
            <a:r>
              <a:rPr lang="en-GB" altLang="fr-FR" dirty="0" smtClean="0"/>
              <a:t>depth, 3,2GS/s),</a:t>
            </a:r>
          </a:p>
          <a:p>
            <a:pPr marL="0" indent="0">
              <a:buNone/>
            </a:pPr>
            <a:r>
              <a:rPr lang="en-GB" altLang="fr-FR" dirty="0" smtClean="0"/>
              <a:t>The FC output signal (5KV 4ps) must be integrated:</a:t>
            </a:r>
            <a:endParaRPr lang="en-GB" altLang="fr-FR" dirty="0"/>
          </a:p>
          <a:p>
            <a:pPr marL="0" indent="0">
              <a:buNone/>
            </a:pPr>
            <a:r>
              <a:rPr lang="en-GB" altLang="fr-FR" dirty="0" smtClean="0"/>
              <a:t>The first integration step is done by the length of the cable (LMR 200, 20m)  from the FC to the </a:t>
            </a:r>
            <a:r>
              <a:rPr lang="en-GB" altLang="fr-FR" dirty="0" err="1" smtClean="0"/>
              <a:t>Wavecatcher</a:t>
            </a:r>
            <a:r>
              <a:rPr lang="en-GB" altLang="fr-FR" dirty="0" smtClean="0"/>
              <a:t>.</a:t>
            </a:r>
          </a:p>
          <a:p>
            <a:pPr marL="0" indent="0">
              <a:buNone/>
            </a:pPr>
            <a:r>
              <a:rPr lang="en-GB" altLang="fr-FR" dirty="0" smtClean="0"/>
              <a:t>The second step is done by a 10MHz band pass filter @ the end of the cable.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9F14DA-E71A-4F99-874C-1549BF995183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fr-FR">
              <a:solidFill>
                <a:srgbClr val="FF6F00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1" y="3607497"/>
            <a:ext cx="3368045" cy="2530256"/>
          </a:xfrm>
          <a:prstGeom prst="rect">
            <a:avLst/>
          </a:prstGeom>
          <a:noFill/>
        </p:spPr>
      </p:pic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07" y="3607497"/>
            <a:ext cx="3377318" cy="240591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886378" y="6137753"/>
            <a:ext cx="2204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400" i="1" dirty="0" err="1" smtClean="0"/>
              <a:t>Step</a:t>
            </a:r>
            <a:r>
              <a:rPr lang="fr-FR" altLang="fr-FR" sz="1400" i="1" dirty="0" smtClean="0"/>
              <a:t> 1: </a:t>
            </a:r>
            <a:r>
              <a:rPr lang="fr-FR" altLang="fr-FR" sz="1400" i="1" dirty="0" err="1" smtClean="0"/>
              <a:t>cable</a:t>
            </a:r>
            <a:r>
              <a:rPr lang="fr-FR" altLang="fr-FR" sz="1400" i="1" dirty="0" smtClean="0"/>
              <a:t> </a:t>
            </a:r>
            <a:r>
              <a:rPr lang="fr-FR" altLang="fr-FR" sz="1400" i="1" dirty="0" err="1" smtClean="0"/>
              <a:t>integration</a:t>
            </a:r>
            <a:endParaRPr lang="fr-FR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5793899" y="6049941"/>
            <a:ext cx="2738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400" i="1" dirty="0" err="1" smtClean="0"/>
              <a:t>Step</a:t>
            </a:r>
            <a:r>
              <a:rPr lang="fr-FR" altLang="fr-FR" sz="1400" i="1" dirty="0" smtClean="0"/>
              <a:t> 2: 10MHz </a:t>
            </a:r>
            <a:r>
              <a:rPr lang="fr-FR" altLang="fr-FR" sz="1400" i="1" dirty="0" err="1" smtClean="0"/>
              <a:t>pand</a:t>
            </a:r>
            <a:r>
              <a:rPr lang="fr-FR" altLang="fr-FR" sz="1400" i="1" dirty="0" smtClean="0"/>
              <a:t> </a:t>
            </a:r>
            <a:r>
              <a:rPr lang="fr-FR" altLang="fr-FR" sz="1400" i="1" dirty="0" err="1" smtClean="0"/>
              <a:t>pass</a:t>
            </a:r>
            <a:r>
              <a:rPr lang="fr-FR" altLang="fr-FR" sz="1400" i="1" dirty="0" smtClean="0"/>
              <a:t> </a:t>
            </a:r>
            <a:r>
              <a:rPr lang="fr-FR" altLang="fr-FR" sz="1400" i="1" dirty="0" err="1" smtClean="0"/>
              <a:t>filter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525463" y="272732"/>
            <a:ext cx="8597900" cy="698500"/>
          </a:xfrm>
        </p:spPr>
        <p:txBody>
          <a:bodyPr/>
          <a:lstStyle/>
          <a:p>
            <a:r>
              <a:rPr lang="en-GB" altLang="fr-FR" dirty="0"/>
              <a:t>Faraday cups </a:t>
            </a:r>
            <a:r>
              <a:rPr lang="en-GB" altLang="fr-FR" dirty="0" smtClean="0"/>
              <a:t>-3  </a:t>
            </a:r>
            <a:endParaRPr lang="fr-FR" altLang="fr-FR" dirty="0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742950" y="1392238"/>
            <a:ext cx="8597900" cy="2666195"/>
          </a:xfrm>
        </p:spPr>
        <p:txBody>
          <a:bodyPr/>
          <a:lstStyle/>
          <a:p>
            <a:r>
              <a:rPr lang="fr-FR" altLang="fr-FR" dirty="0" smtClean="0"/>
              <a:t>Possible </a:t>
            </a:r>
            <a:r>
              <a:rPr lang="fr-FR" altLang="fr-FR" dirty="0" err="1" smtClean="0"/>
              <a:t>deffects</a:t>
            </a:r>
            <a:r>
              <a:rPr lang="fr-FR" altLang="fr-FR" dirty="0" smtClean="0"/>
              <a:t>:</a:t>
            </a:r>
          </a:p>
          <a:p>
            <a:pPr marL="0" indent="0">
              <a:buNone/>
            </a:pPr>
            <a:r>
              <a:rPr lang="fr-FR" altLang="fr-FR" dirty="0" smtClean="0"/>
              <a:t>1- </a:t>
            </a:r>
            <a:r>
              <a:rPr lang="fr-FR" altLang="fr-FR" dirty="0" err="1" smtClean="0"/>
              <a:t>wrong</a:t>
            </a:r>
            <a:r>
              <a:rPr lang="fr-FR" altLang="fr-FR" dirty="0" smtClean="0"/>
              <a:t> solder at the Faraday </a:t>
            </a:r>
            <a:r>
              <a:rPr lang="fr-FR" altLang="fr-FR" dirty="0" err="1" smtClean="0"/>
              <a:t>side</a:t>
            </a: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2- </a:t>
            </a:r>
            <a:r>
              <a:rPr lang="fr-FR" altLang="fr-FR" dirty="0" err="1" smtClean="0"/>
              <a:t>unplugged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cable</a:t>
            </a:r>
            <a:r>
              <a:rPr lang="fr-FR" altLang="fr-FR" dirty="0" smtClean="0"/>
              <a:t> at Wavecatcher </a:t>
            </a:r>
            <a:r>
              <a:rPr lang="fr-FR" altLang="fr-FR" dirty="0" err="1" smtClean="0"/>
              <a:t>side</a:t>
            </a:r>
            <a:endParaRPr lang="fr-FR" altLang="fr-FR" dirty="0" smtClean="0"/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4F69AC-2744-4FC1-A28B-90083E1A139A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fr-FR">
              <a:solidFill>
                <a:srgbClr val="FF6F00"/>
              </a:solidFill>
            </a:endParaRPr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13" y="1308100"/>
            <a:ext cx="3417475" cy="178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7008281" y="3096090"/>
            <a:ext cx="338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 dirty="0" err="1"/>
              <a:t>Cable</a:t>
            </a:r>
            <a:r>
              <a:rPr lang="fr-FR" altLang="fr-FR" sz="1200" dirty="0"/>
              <a:t> </a:t>
            </a:r>
            <a:r>
              <a:rPr lang="fr-FR" altLang="fr-FR" sz="1200" dirty="0" err="1"/>
              <a:t>connection</a:t>
            </a:r>
            <a:r>
              <a:rPr lang="fr-FR" altLang="fr-FR" sz="1200" dirty="0"/>
              <a:t> @ the back of a Faraday </a:t>
            </a:r>
            <a:r>
              <a:rPr lang="fr-FR" altLang="fr-FR" sz="1200" dirty="0" err="1"/>
              <a:t>Cup</a:t>
            </a:r>
            <a:endParaRPr lang="fr-FR" altLang="fr-FR" sz="12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42950" y="2933384"/>
            <a:ext cx="8597900" cy="185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err="1" smtClean="0"/>
              <a:t>Status</a:t>
            </a:r>
            <a:r>
              <a:rPr lang="fr-FR" altLang="fr-FR" dirty="0" smtClean="0"/>
              <a:t>: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altLang="fr-FR" dirty="0" smtClean="0"/>
              <a:t>1- Faraday </a:t>
            </a:r>
            <a:r>
              <a:rPr lang="fr-FR" altLang="fr-FR" dirty="0" err="1" smtClean="0"/>
              <a:t>Cups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installed</a:t>
            </a:r>
            <a:r>
              <a:rPr lang="fr-FR" altLang="fr-FR" dirty="0" smtClean="0"/>
              <a:t> but not </a:t>
            </a:r>
            <a:r>
              <a:rPr lang="fr-FR" altLang="fr-FR" dirty="0" err="1" smtClean="0"/>
              <a:t>yet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connected</a:t>
            </a:r>
            <a:r>
              <a:rPr lang="fr-FR" altLang="fr-FR" dirty="0" smtClean="0"/>
              <a:t> to </a:t>
            </a:r>
            <a:r>
              <a:rPr lang="fr-FR" altLang="fr-FR" dirty="0" err="1" smtClean="0"/>
              <a:t>cable</a:t>
            </a:r>
            <a:endParaRPr lang="fr-FR" altLang="fr-FR" dirty="0" smtClean="0"/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altLang="fr-FR" dirty="0" smtClean="0"/>
              <a:t>2- Band </a:t>
            </a:r>
            <a:r>
              <a:rPr lang="fr-FR" altLang="fr-FR" dirty="0" err="1" smtClean="0"/>
              <a:t>pass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filters</a:t>
            </a:r>
            <a:r>
              <a:rPr lang="fr-FR" altLang="fr-FR" dirty="0" smtClean="0"/>
              <a:t> on command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fr-FR" altLang="fr-FR" dirty="0" smtClean="0"/>
              <a:t>3- Wavecatcher Man Machine Interface not </a:t>
            </a:r>
            <a:r>
              <a:rPr lang="fr-FR" altLang="fr-FR" dirty="0" err="1" smtClean="0"/>
              <a:t>yet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ready</a:t>
            </a:r>
            <a:endParaRPr lang="fr-FR" altLang="fr-FR" dirty="0" smtClean="0"/>
          </a:p>
          <a:p>
            <a:pPr marL="0" indent="0">
              <a:buFont typeface="Wingdings 3" panose="05040102010807070707" pitchFamily="18" charset="2"/>
              <a:buNone/>
            </a:pPr>
            <a:endParaRPr lang="fr-FR" altLang="fr-FR" dirty="0" smtClean="0"/>
          </a:p>
          <a:p>
            <a:pPr marL="0" indent="0">
              <a:buFont typeface="Wingdings 3" panose="05040102010807070707" pitchFamily="18" charset="2"/>
              <a:buNone/>
            </a:pPr>
            <a:endParaRPr lang="fr-FR" altLang="fr-FR" dirty="0" smtClean="0"/>
          </a:p>
          <a:p>
            <a:pPr marL="0" indent="0">
              <a:buFont typeface="Wingdings 3" panose="05040102010807070707" pitchFamily="18" charset="2"/>
              <a:buNone/>
            </a:pP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10800000">
            <a:off x="3534879" y="4319692"/>
            <a:ext cx="2099548" cy="1622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577655" y="346352"/>
            <a:ext cx="8597900" cy="698500"/>
          </a:xfrm>
        </p:spPr>
        <p:txBody>
          <a:bodyPr/>
          <a:lstStyle/>
          <a:p>
            <a:r>
              <a:rPr lang="en-GB" altLang="fr-FR" dirty="0" smtClean="0"/>
              <a:t>ICT-1  </a:t>
            </a:r>
            <a:r>
              <a:rPr lang="en-GB" altLang="fr-FR" sz="1800" dirty="0" smtClean="0"/>
              <a:t>(integrated current transformer) (from </a:t>
            </a:r>
            <a:r>
              <a:rPr lang="en-GB" altLang="fr-FR" sz="1800" dirty="0" err="1" smtClean="0"/>
              <a:t>Bergoz</a:t>
            </a:r>
            <a:r>
              <a:rPr lang="en-GB" altLang="fr-FR" sz="1800" dirty="0" smtClean="0"/>
              <a:t> company)</a:t>
            </a:r>
            <a:endParaRPr lang="fr-FR" altLang="fr-FR" sz="1800" dirty="0" smtClean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718972" y="1413440"/>
            <a:ext cx="8597900" cy="2666195"/>
          </a:xfrm>
        </p:spPr>
        <p:txBody>
          <a:bodyPr/>
          <a:lstStyle/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xfrm>
            <a:off x="8718293" y="6181437"/>
            <a:ext cx="560387" cy="30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4F69AC-2744-4FC1-A28B-90083E1A139A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fr-FR">
              <a:solidFill>
                <a:srgbClr val="FF6F00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680780" y="1443503"/>
            <a:ext cx="8597900" cy="15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anose="05000000000000000000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anose="020B0603020202020204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fr-FR" dirty="0" smtClean="0"/>
              <a:t>The ICT is a coil isolated from the beam pipe with a ceramic that cut the ground continuity.</a:t>
            </a:r>
            <a:endParaRPr lang="en-GB" altLang="fr-FR" dirty="0"/>
          </a:p>
          <a:p>
            <a:r>
              <a:rPr lang="en-GB" altLang="fr-FR" dirty="0" smtClean="0"/>
              <a:t>A current is induced in the coil by the electron beam.</a:t>
            </a:r>
          </a:p>
          <a:p>
            <a:r>
              <a:rPr lang="en-GB" altLang="fr-FR" dirty="0" smtClean="0"/>
              <a:t>The ICT is NOT a destructive diagnostic.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GB" altLang="fr-FR" dirty="0" smtClean="0"/>
          </a:p>
        </p:txBody>
      </p:sp>
      <p:sp>
        <p:nvSpPr>
          <p:cNvPr id="12" name="Ellipse 11"/>
          <p:cNvSpPr/>
          <p:nvPr/>
        </p:nvSpPr>
        <p:spPr>
          <a:xfrm>
            <a:off x="7463836" y="4324993"/>
            <a:ext cx="739035" cy="1622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 rot="10800000">
            <a:off x="1174322" y="4310167"/>
            <a:ext cx="739035" cy="1622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 rot="10800000">
            <a:off x="3200579" y="4319693"/>
            <a:ext cx="739035" cy="1622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 rot="10800000">
            <a:off x="1575469" y="4308136"/>
            <a:ext cx="2099548" cy="16220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9346885">
            <a:off x="7442487" y="3805294"/>
            <a:ext cx="931580" cy="338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8361933" y="3585751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Beam</a:t>
            </a:r>
            <a:r>
              <a:rPr lang="fr-FR" dirty="0" smtClean="0"/>
              <a:t> pipe</a:t>
            </a:r>
            <a:endParaRPr lang="fr-FR" dirty="0"/>
          </a:p>
        </p:txBody>
      </p:sp>
      <p:sp>
        <p:nvSpPr>
          <p:cNvPr id="24" name="Flèche droite 23"/>
          <p:cNvSpPr/>
          <p:nvPr/>
        </p:nvSpPr>
        <p:spPr>
          <a:xfrm rot="9346885">
            <a:off x="5478604" y="3685870"/>
            <a:ext cx="1148568" cy="33820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840010" y="3112662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Ceramic</a:t>
            </a:r>
            <a:endParaRPr lang="fr-FR" dirty="0"/>
          </a:p>
        </p:txBody>
      </p:sp>
      <p:sp>
        <p:nvSpPr>
          <p:cNvPr id="23" name="Forme libre 22"/>
          <p:cNvSpPr/>
          <p:nvPr/>
        </p:nvSpPr>
        <p:spPr>
          <a:xfrm>
            <a:off x="3018773" y="5874707"/>
            <a:ext cx="3469709" cy="845761"/>
          </a:xfrm>
          <a:custGeom>
            <a:avLst/>
            <a:gdLst>
              <a:gd name="connsiteX0" fmla="*/ 0 w 3469709"/>
              <a:gd name="connsiteY0" fmla="*/ 50104 h 845761"/>
              <a:gd name="connsiteX1" fmla="*/ 601249 w 3469709"/>
              <a:gd name="connsiteY1" fmla="*/ 701457 h 845761"/>
              <a:gd name="connsiteX2" fmla="*/ 2768252 w 3469709"/>
              <a:gd name="connsiteY2" fmla="*/ 789140 h 845761"/>
              <a:gd name="connsiteX3" fmla="*/ 3469709 w 3469709"/>
              <a:gd name="connsiteY3" fmla="*/ 0 h 84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9709" h="845761">
                <a:moveTo>
                  <a:pt x="0" y="50104"/>
                </a:moveTo>
                <a:cubicBezTo>
                  <a:pt x="69937" y="314194"/>
                  <a:pt x="139874" y="578284"/>
                  <a:pt x="601249" y="701457"/>
                </a:cubicBezTo>
                <a:cubicBezTo>
                  <a:pt x="1062624" y="824630"/>
                  <a:pt x="2290175" y="906049"/>
                  <a:pt x="2768252" y="789140"/>
                </a:cubicBezTo>
                <a:cubicBezTo>
                  <a:pt x="3246329" y="672231"/>
                  <a:pt x="3358019" y="336115"/>
                  <a:pt x="346970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>
            <a:stCxn id="31" idx="3"/>
          </p:cNvCxnSpPr>
          <p:nvPr/>
        </p:nvCxnSpPr>
        <p:spPr>
          <a:xfrm flipV="1">
            <a:off x="2734086" y="6313118"/>
            <a:ext cx="284687" cy="7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85127" y="6135530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Ground </a:t>
            </a:r>
            <a:r>
              <a:rPr lang="fr-FR" dirty="0" err="1" smtClean="0"/>
              <a:t>continuity</a:t>
            </a:r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 rot="10800000">
            <a:off x="3305499" y="4313914"/>
            <a:ext cx="739035" cy="16220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56" y="3308962"/>
            <a:ext cx="2745742" cy="340733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 rot="10800000">
            <a:off x="4705899" y="4345402"/>
            <a:ext cx="1672369" cy="1472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 rot="10800000">
            <a:off x="4633042" y="5479376"/>
            <a:ext cx="1742761" cy="465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5447719" y="4337478"/>
            <a:ext cx="739035" cy="1622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769919" y="4343214"/>
            <a:ext cx="2130553" cy="15995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624906" y="4728619"/>
            <a:ext cx="2100034" cy="568017"/>
          </a:xfrm>
          <a:prstGeom prst="rightArrow">
            <a:avLst/>
          </a:prstGeom>
          <a:noFill/>
          <a:ln>
            <a:solidFill>
              <a:srgbClr val="1F2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1F29FD"/>
                </a:solidFill>
              </a:rPr>
              <a:t>e</a:t>
            </a:r>
            <a:r>
              <a:rPr lang="fr-FR" baseline="30000" dirty="0">
                <a:solidFill>
                  <a:srgbClr val="1F29FD"/>
                </a:solidFill>
              </a:rPr>
              <a:t>-</a:t>
            </a:r>
            <a:r>
              <a:rPr lang="fr-FR" dirty="0">
                <a:solidFill>
                  <a:srgbClr val="1F29FD"/>
                </a:solidFill>
              </a:rPr>
              <a:t> </a:t>
            </a:r>
            <a:r>
              <a:rPr lang="fr-FR" dirty="0" err="1" smtClean="0">
                <a:solidFill>
                  <a:srgbClr val="1F29FD"/>
                </a:solidFill>
              </a:rPr>
              <a:t>beam</a:t>
            </a:r>
            <a:endParaRPr lang="fr-FR" dirty="0">
              <a:solidFill>
                <a:srgbClr val="1F29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863" y="247650"/>
            <a:ext cx="8597900" cy="698500"/>
          </a:xfrm>
        </p:spPr>
        <p:txBody>
          <a:bodyPr/>
          <a:lstStyle/>
          <a:p>
            <a:r>
              <a:rPr lang="en-GB" altLang="fr-FR" dirty="0" smtClean="0"/>
              <a:t>ICT-2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790A2-E6A7-448E-B49E-571FE4DB3E2B}" type="slidenum">
              <a:rPr lang="en-US" altLang="fr-FR" smtClean="0"/>
              <a:pPr>
                <a:defRPr/>
              </a:pPr>
              <a:t>9</a:t>
            </a:fld>
            <a:endParaRPr lang="en-US" altLang="fr-FR"/>
          </a:p>
        </p:txBody>
      </p:sp>
      <p:sp>
        <p:nvSpPr>
          <p:cNvPr id="6" name="Rectangle 5"/>
          <p:cNvSpPr/>
          <p:nvPr/>
        </p:nvSpPr>
        <p:spPr>
          <a:xfrm>
            <a:off x="380761" y="1282989"/>
            <a:ext cx="9495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n-GB" altLang="fr-FR" sz="1800" dirty="0" smtClean="0"/>
              <a:t>Standard response : 1nC beam =&gt; 5nVs charge output (</a:t>
            </a:r>
            <a:r>
              <a:rPr lang="en-GB" altLang="fr-FR" sz="1800" dirty="0" err="1" smtClean="0"/>
              <a:t>ie</a:t>
            </a:r>
            <a:r>
              <a:rPr lang="en-GB" altLang="fr-FR" sz="1800" dirty="0" smtClean="0"/>
              <a:t> 100pC on 50 Ohms)</a:t>
            </a: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987" y="2000652"/>
            <a:ext cx="4351452" cy="225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chaumat\Documents\travail\Phin\mesureur\ICT\mesure ICT1220pCfiltre200MHz-blanc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290" y="1960722"/>
            <a:ext cx="378286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519411" y="40481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1130" algn="just">
              <a:spcAft>
                <a:spcPts val="0"/>
              </a:spcAft>
            </a:pPr>
            <a:r>
              <a:rPr lang="fr-F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 en sortie d’ICT : (scope 20GS/s) 20ns/div 10mV/div</a:t>
            </a:r>
          </a:p>
          <a:p>
            <a:pPr indent="151130" algn="just">
              <a:spcAft>
                <a:spcPts val="0"/>
              </a:spcAft>
            </a:pPr>
            <a:r>
              <a:rPr lang="fr-FR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(Mesure effectuée sur PHIL avec une charge de 220pC)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1130" algn="just">
              <a:spcAft>
                <a:spcPts val="0"/>
              </a:spcAft>
            </a:pPr>
            <a:r>
              <a:rPr lang="fr-F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519411" y="5249810"/>
            <a:ext cx="2808312" cy="1137620"/>
            <a:chOff x="2483768" y="1700808"/>
            <a:chExt cx="2808312" cy="1470357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3131840" y="2708920"/>
              <a:ext cx="21602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3131840" y="1700808"/>
              <a:ext cx="0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2771800" y="2708920"/>
              <a:ext cx="64807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3419872" y="1988840"/>
              <a:ext cx="432048" cy="720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 flipV="1">
              <a:off x="3851920" y="1988840"/>
              <a:ext cx="720080" cy="720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4572000" y="2708920"/>
              <a:ext cx="64807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2987824" y="1988840"/>
              <a:ext cx="864096" cy="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23"/>
            <p:cNvSpPr txBox="1"/>
            <p:nvPr/>
          </p:nvSpPr>
          <p:spPr>
            <a:xfrm>
              <a:off x="2483768" y="2204864"/>
              <a:ext cx="5517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000" dirty="0" err="1" smtClean="0"/>
                <a:t>Vmean</a:t>
              </a:r>
              <a:endParaRPr lang="fr-FR" sz="1000" dirty="0"/>
            </a:p>
          </p:txBody>
        </p:sp>
        <p:sp>
          <p:nvSpPr>
            <p:cNvPr id="20" name="ZoneTexte 24"/>
            <p:cNvSpPr txBox="1"/>
            <p:nvPr/>
          </p:nvSpPr>
          <p:spPr>
            <a:xfrm>
              <a:off x="3707904" y="2348880"/>
              <a:ext cx="2712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000" dirty="0" smtClean="0"/>
                <a:t>Q</a:t>
              </a:r>
              <a:endParaRPr lang="fr-FR" sz="1000" dirty="0"/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3419872" y="2348880"/>
              <a:ext cx="0" cy="36004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3419872" y="2348880"/>
              <a:ext cx="1152128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572000" y="2348880"/>
              <a:ext cx="0" cy="36004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2987824" y="2348880"/>
              <a:ext cx="792088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33"/>
            <p:cNvSpPr txBox="1"/>
            <p:nvPr/>
          </p:nvSpPr>
          <p:spPr>
            <a:xfrm>
              <a:off x="2555776" y="1844824"/>
              <a:ext cx="47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000" dirty="0" err="1" smtClean="0"/>
                <a:t>Vmax</a:t>
              </a:r>
              <a:endParaRPr lang="fr-FR" sz="1000" dirty="0"/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 flipH="1">
              <a:off x="3419872" y="2924944"/>
              <a:ext cx="115212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36"/>
            <p:cNvSpPr txBox="1"/>
            <p:nvPr/>
          </p:nvSpPr>
          <p:spPr>
            <a:xfrm>
              <a:off x="3779912" y="2924944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000" dirty="0" smtClean="0"/>
                <a:t>70ns</a:t>
              </a:r>
              <a:endParaRPr lang="fr-FR" sz="100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1972" y="921272"/>
            <a:ext cx="9495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n-GB" altLang="fr-FR" sz="1800" dirty="0" smtClean="0"/>
              <a:t>The ICT models on </a:t>
            </a:r>
            <a:r>
              <a:rPr lang="en-GB" altLang="fr-FR" sz="1800" dirty="0" err="1" smtClean="0"/>
              <a:t>ThomX</a:t>
            </a:r>
            <a:r>
              <a:rPr lang="en-GB" altLang="fr-FR" sz="1800" dirty="0" smtClean="0"/>
              <a:t>:  ICT-CF6”—60,4-UHV-070-5.0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GB" altLang="fr-FR" sz="18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471971" y="4464302"/>
            <a:ext cx="9495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n-GB" altLang="fr-FR" sz="1800" dirty="0" smtClean="0"/>
              <a:t>ICT calibration by </a:t>
            </a:r>
            <a:r>
              <a:rPr lang="en-GB" altLang="fr-FR" sz="1800" dirty="0" err="1" smtClean="0"/>
              <a:t>Bergoz</a:t>
            </a:r>
            <a:r>
              <a:rPr lang="en-GB" altLang="fr-FR" sz="1800" dirty="0" smtClean="0"/>
              <a:t> : Error to </a:t>
            </a:r>
            <a:r>
              <a:rPr lang="en-GB" altLang="fr-FR" sz="1800" dirty="0" err="1" smtClean="0"/>
              <a:t>sta</a:t>
            </a:r>
            <a:r>
              <a:rPr lang="en-GB" altLang="fr-FR" dirty="0" err="1" smtClean="0"/>
              <a:t>ndar</a:t>
            </a:r>
            <a:r>
              <a:rPr lang="en-GB" altLang="fr-FR" dirty="0" smtClean="0"/>
              <a:t> response: below </a:t>
            </a:r>
            <a:r>
              <a:rPr lang="en-GB" altLang="fr-FR" sz="1800" dirty="0" smtClean="0"/>
              <a:t>0,5%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8712" y="5328370"/>
            <a:ext cx="9495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n-GB" altLang="fr-FR" dirty="0" smtClean="0"/>
              <a:t>Triangle approximation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GB" altLang="fr-FR" dirty="0" smtClean="0"/>
              <a:t>for resolution calculation</a:t>
            </a:r>
            <a:endParaRPr lang="en-GB" altLang="fr-FR" sz="18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21" y="5455950"/>
            <a:ext cx="174307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omX-3">
  <a:themeElements>
    <a:clrScheme name="Personnalisée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8000"/>
      </a:accent1>
      <a:accent2>
        <a:srgbClr val="99663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6633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" id="{4089F4F0-B72F-46AE-8EAE-5C15EE2FFB85}" vid="{57759912-BBD4-45F2-87A9-58135155D958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6836</TotalTime>
  <Words>664</Words>
  <Application>Microsoft Office PowerPoint</Application>
  <PresentationFormat>Grand écran</PresentationFormat>
  <Paragraphs>114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MS PGothic</vt:lpstr>
      <vt:lpstr>Arial</vt:lpstr>
      <vt:lpstr>Calibri</vt:lpstr>
      <vt:lpstr>Calibri Light</vt:lpstr>
      <vt:lpstr>Cambria Math</vt:lpstr>
      <vt:lpstr>Times New Roman</vt:lpstr>
      <vt:lpstr>Trebuchet MS</vt:lpstr>
      <vt:lpstr>Wingdings</vt:lpstr>
      <vt:lpstr>Wingdings 3</vt:lpstr>
      <vt:lpstr>ThomX-3</vt:lpstr>
      <vt:lpstr>1_Conception personnalisée</vt:lpstr>
      <vt:lpstr>2_Conception personnalisée</vt:lpstr>
      <vt:lpstr>Conception personnalisée</vt:lpstr>
      <vt:lpstr>Présentation PowerPoint</vt:lpstr>
      <vt:lpstr>Sommaire</vt:lpstr>
      <vt:lpstr>Présentation PowerPoint</vt:lpstr>
      <vt:lpstr>Faraday Cups and Integrated Current Transformers</vt:lpstr>
      <vt:lpstr>Faraday Cups (F.C.)-1 </vt:lpstr>
      <vt:lpstr>Faraday Cups -2 </vt:lpstr>
      <vt:lpstr>Faraday cups -3  </vt:lpstr>
      <vt:lpstr>ICT-1  (integrated current transformer) (from Bergoz company)</vt:lpstr>
      <vt:lpstr>ICT-2</vt:lpstr>
      <vt:lpstr>ICT-3</vt:lpstr>
      <vt:lpstr>ICT-4</vt:lpstr>
      <vt:lpstr>Requirements</vt:lpstr>
    </vt:vector>
  </TitlesOfParts>
  <Company>LAL - 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agnes vermes</dc:creator>
  <cp:lastModifiedBy>Vincent Chaumat</cp:lastModifiedBy>
  <cp:revision>114</cp:revision>
  <dcterms:created xsi:type="dcterms:W3CDTF">2014-12-08T15:13:57Z</dcterms:created>
  <dcterms:modified xsi:type="dcterms:W3CDTF">2018-11-29T10:37:40Z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