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4" r:id="rId7"/>
    <p:sldId id="262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02" d="100"/>
          <a:sy n="102" d="100"/>
        </p:scale>
        <p:origin x="-1832" y="-104"/>
      </p:cViewPr>
      <p:guideLst>
        <p:guide orient="horz" pos="420"/>
        <p:guide pos="147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F4725B-E68E-0644-9931-C85C385861C2}" type="datetimeFigureOut">
              <a:rPr lang="fr-FR" smtClean="0"/>
              <a:t>02/07/18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E57872-B684-344A-A36F-53E5EF8561CB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87012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3DD8B6-4DC8-9343-9AC8-63E3A0EB8C72}" type="datetimeFigureOut">
              <a:rPr lang="fr-FR" smtClean="0"/>
              <a:t>02/07/18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A243E-12F8-334A-BB4A-3CA6B410EA6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123806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" sz="1400" b="1" i="0" noProof="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5116859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BE21B-6D24-094B-87E7-FFBFB9DDA059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5331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03ED-F07A-0348-AD1C-B74D22D84274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795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58CE7-14D9-CF43-AC24-AD02EA29626F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8173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 txBox="1">
            <a:spLocks noGrp="1"/>
          </p:cNvSpPr>
          <p:nvPr>
            <p:ph type="title"/>
          </p:nvPr>
        </p:nvSpPr>
        <p:spPr>
          <a:xfrm>
            <a:off x="311700" y="740800"/>
            <a:ext cx="2808000" cy="1007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1"/>
          </p:nvPr>
        </p:nvSpPr>
        <p:spPr>
          <a:xfrm>
            <a:off x="311700" y="1852800"/>
            <a:ext cx="2808000" cy="42393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 sz="1400"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 sz="1400"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 sz="1400"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 sz="1400"/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sldNum" idx="12"/>
          </p:nvPr>
        </p:nvSpPr>
        <p:spPr>
          <a:xfrm>
            <a:off x="8472458" y="6217622"/>
            <a:ext cx="548700" cy="524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buNone/>
              <a:defRPr/>
            </a:lvl1pPr>
            <a:lvl2pPr lvl="1">
              <a:spcBef>
                <a:spcPts val="0"/>
              </a:spcBef>
              <a:buNone/>
              <a:defRPr/>
            </a:lvl2pPr>
            <a:lvl3pPr lvl="2">
              <a:spcBef>
                <a:spcPts val="0"/>
              </a:spcBef>
              <a:buNone/>
              <a:defRPr/>
            </a:lvl3pPr>
            <a:lvl4pPr lvl="3">
              <a:spcBef>
                <a:spcPts val="0"/>
              </a:spcBef>
              <a:buNone/>
              <a:defRPr/>
            </a:lvl4pPr>
            <a:lvl5pPr lvl="4">
              <a:spcBef>
                <a:spcPts val="0"/>
              </a:spcBef>
              <a:buNone/>
              <a:defRPr/>
            </a:lvl5pPr>
            <a:lvl6pPr lvl="5">
              <a:spcBef>
                <a:spcPts val="0"/>
              </a:spcBef>
              <a:buNone/>
              <a:defRPr/>
            </a:lvl6pPr>
            <a:lvl7pPr lvl="6">
              <a:spcBef>
                <a:spcPts val="0"/>
              </a:spcBef>
              <a:buNone/>
              <a:defRPr/>
            </a:lvl7pPr>
            <a:lvl8pPr lvl="7">
              <a:spcBef>
                <a:spcPts val="0"/>
              </a:spcBef>
              <a:buNone/>
              <a:defRPr/>
            </a:lvl8pPr>
            <a:lvl9pPr lvl="8">
              <a:spcBef>
                <a:spcPts val="0"/>
              </a:spcBef>
              <a:buNone/>
              <a:defRPr/>
            </a:lvl9pPr>
          </a:lstStyle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42" name="Shape 42" descr="desc-logo.png"/>
          <p:cNvPicPr preferRelativeResize="0"/>
          <p:nvPr/>
        </p:nvPicPr>
        <p:blipFill>
          <a:blip r:embed="rId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85425" y="130300"/>
            <a:ext cx="1835725" cy="1226576"/>
          </a:xfrm>
          <a:prstGeom prst="rect">
            <a:avLst/>
          </a:prstGeom>
          <a:noFill/>
          <a:ln>
            <a:noFill/>
          </a:ln>
        </p:spPr>
      </p:pic>
      <p:sp>
        <p:nvSpPr>
          <p:cNvPr id="43" name="Shape 43"/>
          <p:cNvSpPr/>
          <p:nvPr/>
        </p:nvSpPr>
        <p:spPr>
          <a:xfrm>
            <a:off x="0" y="6727600"/>
            <a:ext cx="9144000" cy="130500"/>
          </a:xfrm>
          <a:prstGeom prst="rect">
            <a:avLst/>
          </a:prstGeom>
          <a:solidFill>
            <a:srgbClr val="A8053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87922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338A3-153A-5944-A045-F7D890B43E40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863971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941693-987F-BD49-A116-CAC846549684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645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9616B-8F10-1742-ADAF-6073D0A6FF49}" type="datetime1">
              <a:rPr lang="fr-FR" smtClean="0"/>
              <a:t>02/07/18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0582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52D16-347D-6242-801C-EB9D969BF11C}" type="datetime1">
              <a:rPr lang="fr-FR" smtClean="0"/>
              <a:t>02/07/18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8484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C9289B-547C-8249-945E-F7E6C0BA4E68}" type="datetime1">
              <a:rPr lang="fr-FR" smtClean="0"/>
              <a:t>02/07/18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7244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43669C-1DB8-BE4D-8FE3-B8800C7432DC}" type="datetime1">
              <a:rPr lang="fr-FR" smtClean="0"/>
              <a:t>02/07/18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2957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DE024-5E9F-C14D-B5ED-55097658E2DD}" type="datetime1">
              <a:rPr lang="fr-FR" smtClean="0"/>
              <a:t>02/07/18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617452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6DFD-83E9-9E46-8704-A6599E71FD77}" type="datetime1">
              <a:rPr lang="fr-FR" smtClean="0"/>
              <a:t>02/07/18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8821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DAF84-B3A4-EC40-8DF7-335CB9EC60D1}" type="datetime1">
              <a:rPr lang="fr-FR" smtClean="0"/>
              <a:t>02/07/18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FCE3F-6438-D34D-8E69-AC52179CE36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265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98825"/>
            <a:ext cx="7772400" cy="2330450"/>
          </a:xfrm>
        </p:spPr>
        <p:txBody>
          <a:bodyPr>
            <a:normAutofit fontScale="90000"/>
          </a:bodyPr>
          <a:lstStyle/>
          <a:p>
            <a:r>
              <a:rPr lang="fr-FR" b="1" dirty="0" smtClean="0">
                <a:solidFill>
                  <a:srgbClr val="FF0000"/>
                </a:solidFill>
              </a:rPr>
              <a:t>Calibration Atmosphérique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DESC-LSST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LAL</a:t>
            </a:r>
            <a:br>
              <a:rPr lang="fr-FR" b="1" dirty="0" smtClean="0">
                <a:solidFill>
                  <a:srgbClr val="FF0000"/>
                </a:solidFill>
              </a:rPr>
            </a:br>
            <a:r>
              <a:rPr lang="fr-FR" b="1" dirty="0" smtClean="0">
                <a:solidFill>
                  <a:srgbClr val="FF0000"/>
                </a:solidFill>
              </a:rPr>
              <a:t>2 juillet 2018</a:t>
            </a:r>
            <a:endParaRPr lang="fr-FR" b="1" dirty="0">
              <a:solidFill>
                <a:srgbClr val="FF0000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pPr algn="l"/>
            <a:r>
              <a:rPr lang="fr-FR" b="1" dirty="0" smtClean="0">
                <a:solidFill>
                  <a:srgbClr val="000000"/>
                </a:solidFill>
              </a:rPr>
              <a:t>Sylvie Dagoret-Campagne</a:t>
            </a:r>
          </a:p>
          <a:p>
            <a:pPr algn="l"/>
            <a:r>
              <a:rPr lang="fr-FR" b="1" dirty="0" smtClean="0">
                <a:solidFill>
                  <a:srgbClr val="000000"/>
                </a:solidFill>
              </a:rPr>
              <a:t>Marc </a:t>
            </a:r>
            <a:r>
              <a:rPr lang="fr-FR" b="1" dirty="0" err="1" smtClean="0">
                <a:solidFill>
                  <a:srgbClr val="000000"/>
                </a:solidFill>
              </a:rPr>
              <a:t>Moniez</a:t>
            </a:r>
            <a:endParaRPr lang="fr-FR" b="1" dirty="0" smtClean="0">
              <a:solidFill>
                <a:srgbClr val="000000"/>
              </a:solidFill>
            </a:endParaRPr>
          </a:p>
          <a:p>
            <a:pPr algn="l"/>
            <a:r>
              <a:rPr lang="fr-FR" b="1" dirty="0" smtClean="0">
                <a:solidFill>
                  <a:srgbClr val="000000"/>
                </a:solidFill>
              </a:rPr>
              <a:t>Jérémy Neveu</a:t>
            </a:r>
          </a:p>
          <a:p>
            <a:pPr algn="l"/>
            <a:r>
              <a:rPr lang="fr-FR" b="1" dirty="0" smtClean="0">
                <a:solidFill>
                  <a:srgbClr val="000000"/>
                </a:solidFill>
              </a:rPr>
              <a:t>Olivier </a:t>
            </a:r>
            <a:r>
              <a:rPr lang="fr-FR" b="1" dirty="0" err="1" smtClean="0">
                <a:solidFill>
                  <a:srgbClr val="000000"/>
                </a:solidFill>
              </a:rPr>
              <a:t>Perdereau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54736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2612" y="155108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Perspectives pour 2019 et au delà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Eté 2018 : Production finale des Hologrammes pour </a:t>
            </a:r>
            <a:r>
              <a:rPr lang="fr-FR" dirty="0" err="1" smtClean="0"/>
              <a:t>Auxtel</a:t>
            </a:r>
            <a:endParaRPr lang="fr-FR" dirty="0" smtClean="0"/>
          </a:p>
          <a:p>
            <a:r>
              <a:rPr lang="fr-FR" dirty="0" smtClean="0"/>
              <a:t>Fin 2018- printemps 2019 : </a:t>
            </a:r>
            <a:r>
              <a:rPr lang="fr-FR" dirty="0" err="1" smtClean="0"/>
              <a:t>AuxTel</a:t>
            </a:r>
            <a:r>
              <a:rPr lang="fr-FR" dirty="0" smtClean="0"/>
              <a:t> </a:t>
            </a:r>
            <a:r>
              <a:rPr lang="fr-FR" dirty="0" err="1" smtClean="0"/>
              <a:t>Commissioning</a:t>
            </a:r>
            <a:r>
              <a:rPr lang="fr-FR" dirty="0"/>
              <a:t> </a:t>
            </a:r>
            <a:r>
              <a:rPr lang="fr-FR" dirty="0" smtClean="0"/>
              <a:t>avec les Hologrammes</a:t>
            </a:r>
          </a:p>
          <a:p>
            <a:r>
              <a:rPr lang="fr-FR" dirty="0" smtClean="0"/>
              <a:t>2019-2020</a:t>
            </a:r>
            <a:endParaRPr lang="fr-FR" dirty="0"/>
          </a:p>
          <a:p>
            <a:pPr lvl="1">
              <a:buFontTx/>
              <a:buChar char="-"/>
            </a:pPr>
            <a:r>
              <a:rPr lang="fr-FR" dirty="0" smtClean="0"/>
              <a:t>Mise en place </a:t>
            </a:r>
            <a:r>
              <a:rPr lang="fr-FR" smtClean="0"/>
              <a:t>du </a:t>
            </a:r>
            <a:r>
              <a:rPr lang="fr-FR" smtClean="0"/>
              <a:t>système </a:t>
            </a:r>
            <a:r>
              <a:rPr lang="fr-FR" dirty="0" smtClean="0"/>
              <a:t>de calibration</a:t>
            </a:r>
          </a:p>
          <a:p>
            <a:pPr lvl="1">
              <a:buFontTx/>
              <a:buChar char="-"/>
            </a:pPr>
            <a:r>
              <a:rPr lang="fr-FR" dirty="0" smtClean="0"/>
              <a:t>Programme extensif de mesure des variations atmosphériques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73830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7991"/>
            <a:ext cx="86868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Présentation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8953" y="1187544"/>
            <a:ext cx="8866094" cy="5386573"/>
          </a:xfrm>
        </p:spPr>
        <p:txBody>
          <a:bodyPr>
            <a:normAutofit fontScale="92500" lnSpcReduction="20000"/>
          </a:bodyPr>
          <a:lstStyle/>
          <a:p>
            <a:r>
              <a:rPr lang="fr-FR" b="1" dirty="0" smtClean="0"/>
              <a:t>Equipe au LAL</a:t>
            </a:r>
          </a:p>
          <a:p>
            <a:r>
              <a:rPr lang="fr-FR" b="1" dirty="0" smtClean="0"/>
              <a:t>Objectifs scientifiques et </a:t>
            </a:r>
            <a:r>
              <a:rPr lang="fr-FR" b="1" dirty="0"/>
              <a:t>c</a:t>
            </a:r>
            <a:r>
              <a:rPr lang="fr-FR" b="1" dirty="0" smtClean="0"/>
              <a:t>ontexte dans DESC</a:t>
            </a:r>
          </a:p>
          <a:p>
            <a:r>
              <a:rPr lang="fr-FR" b="1" dirty="0" smtClean="0"/>
              <a:t>Différents travaux au LAL</a:t>
            </a:r>
          </a:p>
          <a:p>
            <a:pPr lvl="1"/>
            <a:r>
              <a:rPr lang="fr-FR" dirty="0" smtClean="0"/>
              <a:t>Analyse d’images / </a:t>
            </a:r>
            <a:r>
              <a:rPr lang="fr-FR" dirty="0" err="1" smtClean="0"/>
              <a:t>Disperseurs</a:t>
            </a:r>
            <a:endParaRPr lang="fr-FR" dirty="0" smtClean="0"/>
          </a:p>
          <a:p>
            <a:pPr lvl="1"/>
            <a:r>
              <a:rPr lang="fr-FR" dirty="0" smtClean="0"/>
              <a:t>Conception et réalisation des Hologrammes</a:t>
            </a:r>
          </a:p>
          <a:p>
            <a:pPr lvl="1"/>
            <a:r>
              <a:rPr lang="fr-FR" dirty="0" smtClean="0"/>
              <a:t>Banc de caractérisation des Hologrammes</a:t>
            </a:r>
          </a:p>
          <a:p>
            <a:pPr lvl="1"/>
            <a:r>
              <a:rPr lang="fr-FR" dirty="0" smtClean="0"/>
              <a:t>Simulation des performances de la calibration atmosphérique </a:t>
            </a:r>
            <a:r>
              <a:rPr lang="fr-FR" dirty="0" err="1" smtClean="0"/>
              <a:t>AuxTel</a:t>
            </a:r>
            <a:r>
              <a:rPr lang="fr-FR" dirty="0" smtClean="0"/>
              <a:t>/LSST</a:t>
            </a:r>
          </a:p>
          <a:p>
            <a:pPr lvl="1"/>
            <a:r>
              <a:rPr lang="fr-FR" dirty="0" smtClean="0"/>
              <a:t>Participation à </a:t>
            </a:r>
            <a:r>
              <a:rPr lang="fr-FR" b="1" dirty="0" err="1" smtClean="0"/>
              <a:t>StarDice</a:t>
            </a:r>
            <a:r>
              <a:rPr lang="fr-FR" dirty="0" smtClean="0"/>
              <a:t> (Simulation)</a:t>
            </a:r>
          </a:p>
          <a:p>
            <a:r>
              <a:rPr lang="fr-FR" b="1" dirty="0" smtClean="0"/>
              <a:t>Collaborations en France et US</a:t>
            </a:r>
          </a:p>
          <a:p>
            <a:r>
              <a:rPr lang="fr-FR" b="1" dirty="0" smtClean="0"/>
              <a:t>Articles et notes</a:t>
            </a:r>
          </a:p>
          <a:p>
            <a:r>
              <a:rPr lang="fr-FR" b="1" dirty="0" smtClean="0"/>
              <a:t>Perspectives 2019 et au delà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9204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7670" y="-24186"/>
            <a:ext cx="8229600" cy="1143000"/>
          </a:xfrm>
        </p:spPr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Objectifs Scientifiques dans DESC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670" y="1166018"/>
            <a:ext cx="8701741" cy="5555457"/>
          </a:xfrm>
        </p:spPr>
        <p:txBody>
          <a:bodyPr>
            <a:normAutofit/>
          </a:bodyPr>
          <a:lstStyle/>
          <a:p>
            <a:r>
              <a:rPr lang="fr-FR" dirty="0" smtClean="0"/>
              <a:t>Pour chaque visite </a:t>
            </a:r>
            <a:r>
              <a:rPr lang="fr-FR" i="1" dirty="0" smtClean="0"/>
              <a:t>i </a:t>
            </a:r>
            <a:r>
              <a:rPr lang="fr-FR" dirty="0" smtClean="0"/>
              <a:t>prédire et </a:t>
            </a:r>
            <a:r>
              <a:rPr lang="fr-FR" dirty="0" err="1" smtClean="0"/>
              <a:t>airmass</a:t>
            </a:r>
            <a:r>
              <a:rPr lang="fr-FR" dirty="0" smtClean="0"/>
              <a:t> d’observation de LSST </a:t>
            </a:r>
            <a:r>
              <a:rPr lang="fr-FR" i="1" dirty="0" err="1" smtClean="0"/>
              <a:t>z</a:t>
            </a:r>
            <a:r>
              <a:rPr lang="fr-FR" i="1" baseline="-25000" dirty="0" err="1" smtClean="0"/>
              <a:t>i</a:t>
            </a:r>
            <a:endParaRPr lang="fr-FR" i="1" baseline="-25000" dirty="0" smtClean="0"/>
          </a:p>
          <a:p>
            <a:pPr marL="0" indent="0">
              <a:buNone/>
            </a:pPr>
            <a:r>
              <a:rPr lang="fr-FR" i="1" dirty="0" smtClean="0"/>
              <a:t>                                  </a:t>
            </a:r>
            <a:r>
              <a:rPr lang="fr-FR" i="1" dirty="0" err="1" smtClean="0"/>
              <a:t>T</a:t>
            </a:r>
            <a:r>
              <a:rPr lang="fr-FR" i="1" baseline="-25000" dirty="0" err="1" smtClean="0"/>
              <a:t>atm</a:t>
            </a:r>
            <a:r>
              <a:rPr lang="fr-FR" dirty="0" smtClean="0"/>
              <a:t>(</a:t>
            </a:r>
            <a:r>
              <a:rPr lang="fr-FR" i="1" dirty="0" err="1" smtClean="0"/>
              <a:t>λ,z</a:t>
            </a:r>
            <a:r>
              <a:rPr lang="fr-FR" i="1" baseline="-25000" dirty="0" err="1" smtClean="0"/>
              <a:t>i</a:t>
            </a:r>
            <a:r>
              <a:rPr lang="fr-FR" dirty="0" smtClean="0"/>
              <a:t>)</a:t>
            </a:r>
          </a:p>
          <a:p>
            <a:r>
              <a:rPr lang="fr-FR" dirty="0" smtClean="0"/>
              <a:t>Tel que la précision en magnitude pour LSST soit de 10 </a:t>
            </a:r>
            <a:r>
              <a:rPr lang="fr-FR" dirty="0" err="1" smtClean="0"/>
              <a:t>mmag</a:t>
            </a:r>
            <a:r>
              <a:rPr lang="fr-FR" dirty="0" smtClean="0"/>
              <a:t> par visite, quelque soit le filtre, quelque soit la source (étoile, galaxie)</a:t>
            </a:r>
          </a:p>
          <a:p>
            <a:r>
              <a:rPr lang="fr-FR" dirty="0" smtClean="0"/>
              <a:t>Uniformité de cette précision sur tout le ciel pendant 10 ans</a:t>
            </a:r>
          </a:p>
          <a:p>
            <a:r>
              <a:rPr lang="fr-FR" dirty="0" smtClean="0"/>
              <a:t>Modèle de décomposition possible:</a:t>
            </a:r>
          </a:p>
          <a:p>
            <a:pPr marL="0" indent="0">
              <a:buNone/>
            </a:pPr>
            <a:r>
              <a:rPr lang="fr-FR" i="1" dirty="0" err="1" smtClean="0"/>
              <a:t>T</a:t>
            </a:r>
            <a:r>
              <a:rPr lang="fr-FR" i="1" baseline="-25000" dirty="0" err="1" smtClean="0"/>
              <a:t>atm</a:t>
            </a:r>
            <a:r>
              <a:rPr lang="fr-FR" dirty="0" smtClean="0"/>
              <a:t>(</a:t>
            </a:r>
            <a:r>
              <a:rPr lang="fr-FR" i="1" dirty="0" err="1" smtClean="0"/>
              <a:t>λ,z</a:t>
            </a:r>
            <a:r>
              <a:rPr lang="fr-FR" i="1" baseline="-25000" dirty="0" err="1" smtClean="0"/>
              <a:t>i</a:t>
            </a:r>
            <a:r>
              <a:rPr lang="fr-FR" dirty="0" smtClean="0"/>
              <a:t>) = </a:t>
            </a:r>
            <a:r>
              <a:rPr lang="fr-FR" i="1" dirty="0" err="1" smtClean="0"/>
              <a:t>T</a:t>
            </a:r>
            <a:r>
              <a:rPr lang="fr-FR" i="1" baseline="-25000" dirty="0" err="1" smtClean="0"/>
              <a:t>cloud</a:t>
            </a:r>
            <a:r>
              <a:rPr lang="fr-FR" dirty="0" smtClean="0"/>
              <a:t>(</a:t>
            </a:r>
            <a:r>
              <a:rPr lang="fr-FR" i="1" dirty="0" err="1" smtClean="0"/>
              <a:t>z</a:t>
            </a:r>
            <a:r>
              <a:rPr lang="fr-FR" i="1" baseline="-25000" dirty="0" err="1" smtClean="0"/>
              <a:t>i</a:t>
            </a:r>
            <a:r>
              <a:rPr lang="fr-FR" dirty="0" smtClean="0"/>
              <a:t>) </a:t>
            </a:r>
            <a:r>
              <a:rPr lang="fr-FR" i="1" dirty="0" smtClean="0"/>
              <a:t>x</a:t>
            </a:r>
            <a:r>
              <a:rPr lang="fr-FR" dirty="0" smtClean="0"/>
              <a:t> </a:t>
            </a:r>
            <a:r>
              <a:rPr lang="fr-FR" i="1" dirty="0" err="1" smtClean="0"/>
              <a:t>T</a:t>
            </a:r>
            <a:r>
              <a:rPr lang="fr-FR" i="1" baseline="-25000" dirty="0" err="1" smtClean="0"/>
              <a:t>aer</a:t>
            </a:r>
            <a:r>
              <a:rPr lang="fr-FR" dirty="0" smtClean="0"/>
              <a:t>(</a:t>
            </a:r>
            <a:r>
              <a:rPr lang="fr-FR" i="1" dirty="0" err="1" smtClean="0"/>
              <a:t>λ,z</a:t>
            </a:r>
            <a:r>
              <a:rPr lang="fr-FR" i="1" baseline="-25000" dirty="0" err="1" smtClean="0"/>
              <a:t>i</a:t>
            </a:r>
            <a:r>
              <a:rPr lang="fr-FR" dirty="0" smtClean="0"/>
              <a:t>) x </a:t>
            </a:r>
            <a:r>
              <a:rPr lang="fr-FR" i="1" dirty="0" smtClean="0"/>
              <a:t>T</a:t>
            </a:r>
            <a:r>
              <a:rPr lang="fr-FR" i="1" baseline="-25000" dirty="0" smtClean="0"/>
              <a:t>abs</a:t>
            </a:r>
            <a:r>
              <a:rPr lang="fr-FR" dirty="0" smtClean="0"/>
              <a:t>(</a:t>
            </a:r>
            <a:r>
              <a:rPr lang="fr-FR" i="1" dirty="0" err="1" smtClean="0"/>
              <a:t>λ,z</a:t>
            </a:r>
            <a:r>
              <a:rPr lang="fr-FR" i="1" baseline="-25000" dirty="0" err="1" smtClean="0"/>
              <a:t>i</a:t>
            </a:r>
            <a:r>
              <a:rPr lang="fr-FR" dirty="0" smtClean="0"/>
              <a:t>) x </a:t>
            </a:r>
            <a:r>
              <a:rPr lang="fr-FR" dirty="0" err="1" smtClean="0"/>
              <a:t>T</a:t>
            </a:r>
            <a:r>
              <a:rPr lang="fr-FR" baseline="-25000" dirty="0" err="1" smtClean="0"/>
              <a:t>scatt</a:t>
            </a:r>
            <a:r>
              <a:rPr lang="fr-FR" dirty="0" smtClean="0"/>
              <a:t>(</a:t>
            </a:r>
            <a:r>
              <a:rPr lang="fr-FR" i="1" dirty="0" err="1" smtClean="0"/>
              <a:t>λ,z</a:t>
            </a:r>
            <a:r>
              <a:rPr lang="fr-FR" i="1" baseline="-25000" dirty="0" err="1" smtClean="0"/>
              <a:t>i</a:t>
            </a:r>
            <a:r>
              <a:rPr lang="fr-FR" dirty="0" smtClean="0"/>
              <a:t>) 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8E1FCE3F-6438-D34D-8E69-AC52179CE360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8153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529" y="0"/>
            <a:ext cx="9024471" cy="1143000"/>
          </a:xfrm>
        </p:spPr>
        <p:txBody>
          <a:bodyPr>
            <a:noAutofit/>
          </a:bodyPr>
          <a:lstStyle/>
          <a:p>
            <a:r>
              <a:rPr lang="fr-FR" sz="3200" dirty="0" smtClean="0">
                <a:solidFill>
                  <a:srgbClr val="FF0000"/>
                </a:solidFill>
              </a:rPr>
              <a:t>Différents travaux au LAL</a:t>
            </a:r>
            <a:br>
              <a:rPr lang="fr-FR" sz="3200" dirty="0" smtClean="0">
                <a:solidFill>
                  <a:srgbClr val="FF0000"/>
                </a:solidFill>
              </a:rPr>
            </a:br>
            <a:r>
              <a:rPr lang="fr-FR" sz="3200" dirty="0" smtClean="0">
                <a:solidFill>
                  <a:srgbClr val="FF0000"/>
                </a:solidFill>
              </a:rPr>
              <a:t>/ Analyse des Images des </a:t>
            </a:r>
            <a:r>
              <a:rPr lang="fr-FR" sz="3200" dirty="0" err="1" smtClean="0">
                <a:solidFill>
                  <a:srgbClr val="FF0000"/>
                </a:solidFill>
              </a:rPr>
              <a:t>disperseurs</a:t>
            </a:r>
            <a:endParaRPr lang="fr-FR" sz="32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529" y="1166018"/>
            <a:ext cx="8919883" cy="543798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fr-FR" sz="2400" b="1" dirty="0" smtClean="0"/>
              <a:t>Campagne 2016 : </a:t>
            </a:r>
            <a:r>
              <a:rPr lang="fr-FR" sz="2400" b="1" dirty="0" err="1" smtClean="0"/>
              <a:t>Monocam</a:t>
            </a:r>
            <a:r>
              <a:rPr lang="fr-FR" sz="2400" b="1" dirty="0" smtClean="0"/>
              <a:t> (Flagstaff), </a:t>
            </a:r>
            <a:r>
              <a:rPr lang="fr-FR" sz="2400" b="1" dirty="0" err="1" smtClean="0"/>
              <a:t>Ronchi</a:t>
            </a:r>
            <a:endParaRPr lang="fr-FR" sz="2400" b="1" dirty="0" smtClean="0"/>
          </a:p>
          <a:p>
            <a:pPr lvl="1">
              <a:spcBef>
                <a:spcPts val="0"/>
              </a:spcBef>
            </a:pPr>
            <a:r>
              <a:rPr lang="fr-FR" sz="2000" dirty="0" smtClean="0"/>
              <a:t>Observation de quelques CALSPEC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1ere méthode de reconstruction des spectres,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Largeur équivalente de O2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Conclusion : Forte délocalisation du </a:t>
            </a:r>
            <a:r>
              <a:rPr lang="fr-FR" sz="2000" dirty="0" err="1" smtClean="0"/>
              <a:t>Ronchi</a:t>
            </a:r>
            <a:endParaRPr lang="fr-FR" sz="2000" dirty="0" smtClean="0"/>
          </a:p>
          <a:p>
            <a:pPr lvl="1">
              <a:spcBef>
                <a:spcPts val="0"/>
              </a:spcBef>
            </a:pPr>
            <a:r>
              <a:rPr lang="fr-FR" sz="2000" dirty="0" smtClean="0"/>
              <a:t>Modélisation/Simulation des spectres</a:t>
            </a:r>
          </a:p>
          <a:p>
            <a:pPr>
              <a:spcBef>
                <a:spcPts val="0"/>
              </a:spcBef>
            </a:pPr>
            <a:r>
              <a:rPr lang="fr-FR" sz="2400" b="1" dirty="0" smtClean="0"/>
              <a:t>Campagne 2017 : CTIO, </a:t>
            </a:r>
            <a:r>
              <a:rPr lang="fr-FR" sz="2400" b="1" dirty="0" err="1" smtClean="0"/>
              <a:t>Ronchi</a:t>
            </a:r>
            <a:r>
              <a:rPr lang="fr-FR" sz="2400" b="1" dirty="0" smtClean="0"/>
              <a:t> et Hologrammes (4 nuits photométriques/16)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CALSPEC, nébuleuses planétaires, Quasars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Méthode de caractérisation spécifique (« </a:t>
            </a:r>
            <a:r>
              <a:rPr lang="fr-FR" sz="2000" dirty="0" err="1" smtClean="0"/>
              <a:t>en-ligne</a:t>
            </a:r>
            <a:r>
              <a:rPr lang="fr-FR" sz="2000" dirty="0" smtClean="0"/>
              <a:t> ») pour les hologrammes (centre optique)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Extraction des spectres/soustraction de fond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Méthode de calibration en longueur d’onde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Estimation des paramètres atmosphériques, largeurs équivalentes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Modélisation/Simulation des spectres attendus</a:t>
            </a:r>
          </a:p>
          <a:p>
            <a:pPr>
              <a:spcBef>
                <a:spcPts val="0"/>
              </a:spcBef>
            </a:pPr>
            <a:r>
              <a:rPr lang="fr-FR" sz="2400" b="1" dirty="0" smtClean="0"/>
              <a:t>Développements pratiques</a:t>
            </a:r>
          </a:p>
          <a:p>
            <a:pPr lvl="1">
              <a:spcBef>
                <a:spcPts val="0"/>
              </a:spcBef>
            </a:pPr>
            <a:r>
              <a:rPr lang="fr-FR" sz="2000" dirty="0" smtClean="0"/>
              <a:t>Pipeline spécifique d’analyse image-brute </a:t>
            </a:r>
            <a:r>
              <a:rPr lang="fr-FR" sz="2000" dirty="0" smtClean="0">
                <a:sym typeface="Wingdings"/>
              </a:rPr>
              <a:t> spectre étalonné</a:t>
            </a:r>
            <a:endParaRPr lang="fr-FR" sz="2000" dirty="0" smtClean="0"/>
          </a:p>
          <a:p>
            <a:pPr lvl="1">
              <a:spcBef>
                <a:spcPts val="0"/>
              </a:spcBef>
            </a:pPr>
            <a:r>
              <a:rPr lang="fr-FR" sz="2000" dirty="0" smtClean="0"/>
              <a:t>Evaluation de différentes méthodes d’analyse et d’estimation des paramètres atmosphériques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7541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9529" y="0"/>
            <a:ext cx="9024471" cy="1143000"/>
          </a:xfrm>
        </p:spPr>
        <p:txBody>
          <a:bodyPr>
            <a:noAutofit/>
          </a:bodyPr>
          <a:lstStyle/>
          <a:p>
            <a:r>
              <a:rPr lang="fr-FR" sz="3600" dirty="0" smtClean="0">
                <a:solidFill>
                  <a:srgbClr val="FF0000"/>
                </a:solidFill>
              </a:rPr>
              <a:t>Différents travaux au LAL</a:t>
            </a:r>
            <a:br>
              <a:rPr lang="fr-FR" sz="3600" dirty="0" smtClean="0">
                <a:solidFill>
                  <a:srgbClr val="FF0000"/>
                </a:solidFill>
              </a:rPr>
            </a:br>
            <a:r>
              <a:rPr lang="fr-FR" sz="3600" dirty="0" smtClean="0">
                <a:solidFill>
                  <a:srgbClr val="FF0000"/>
                </a:solidFill>
              </a:rPr>
              <a:t>/ Conception et réalisation des Hologrammes</a:t>
            </a:r>
            <a:endParaRPr lang="fr-FR" sz="3600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9529" y="1166018"/>
            <a:ext cx="8919883" cy="5437982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</a:pPr>
            <a:r>
              <a:rPr lang="fr-FR" b="1" dirty="0" smtClean="0"/>
              <a:t>Campagne 2017 : CTIO mai-juin</a:t>
            </a:r>
          </a:p>
          <a:p>
            <a:pPr lvl="1">
              <a:spcBef>
                <a:spcPts val="0"/>
              </a:spcBef>
            </a:pPr>
            <a:r>
              <a:rPr lang="fr-FR" dirty="0" smtClean="0"/>
              <a:t>2 hologrammes de phases</a:t>
            </a:r>
          </a:p>
          <a:p>
            <a:pPr lvl="1">
              <a:spcBef>
                <a:spcPts val="0"/>
              </a:spcBef>
            </a:pPr>
            <a:r>
              <a:rPr lang="fr-FR" dirty="0" smtClean="0"/>
              <a:t>1 hologramme d’amplitude</a:t>
            </a:r>
          </a:p>
          <a:p>
            <a:pPr lvl="1">
              <a:spcBef>
                <a:spcPts val="0"/>
              </a:spcBef>
            </a:pPr>
            <a:r>
              <a:rPr lang="fr-FR" dirty="0" err="1" smtClean="0"/>
              <a:t>Ronchi</a:t>
            </a:r>
            <a:endParaRPr lang="fr-FR" dirty="0"/>
          </a:p>
          <a:p>
            <a:pPr marL="400050">
              <a:spcBef>
                <a:spcPts val="0"/>
              </a:spcBef>
            </a:pPr>
            <a:r>
              <a:rPr lang="fr-FR" b="1" dirty="0" smtClean="0"/>
              <a:t>Pour </a:t>
            </a:r>
            <a:r>
              <a:rPr lang="fr-FR" b="1" dirty="0" err="1" smtClean="0"/>
              <a:t>AuxTel</a:t>
            </a:r>
            <a:r>
              <a:rPr lang="fr-FR" b="1" dirty="0" smtClean="0"/>
              <a:t> 2019</a:t>
            </a:r>
          </a:p>
          <a:p>
            <a:pPr marL="800100" lvl="1">
              <a:spcBef>
                <a:spcPts val="0"/>
              </a:spcBef>
            </a:pPr>
            <a:r>
              <a:rPr lang="fr-FR" dirty="0" smtClean="0"/>
              <a:t>Nouvelle techno : Emulsion bichromatée</a:t>
            </a:r>
          </a:p>
          <a:p>
            <a:pPr marL="800100" lvl="1">
              <a:spcBef>
                <a:spcPts val="0"/>
              </a:spcBef>
            </a:pPr>
            <a:r>
              <a:rPr lang="fr-FR" dirty="0" smtClean="0"/>
              <a:t>Choix de la longueur d’onde du laser</a:t>
            </a:r>
          </a:p>
          <a:p>
            <a:pPr marL="400050">
              <a:spcBef>
                <a:spcPts val="0"/>
              </a:spcBef>
            </a:pPr>
            <a:endParaRPr lang="fr-FR" dirty="0"/>
          </a:p>
          <a:p>
            <a:pPr marL="400050">
              <a:spcBef>
                <a:spcPts val="0"/>
              </a:spcBef>
            </a:pPr>
            <a:r>
              <a:rPr lang="fr-FR" b="1" dirty="0" smtClean="0"/>
              <a:t>Simulation des performances optiques</a:t>
            </a:r>
          </a:p>
          <a:p>
            <a:pPr marL="800100" lvl="1">
              <a:spcBef>
                <a:spcPts val="0"/>
              </a:spcBef>
            </a:pPr>
            <a:r>
              <a:rPr lang="fr-FR" dirty="0" err="1" smtClean="0"/>
              <a:t>BeamFour</a:t>
            </a:r>
            <a:endParaRPr lang="fr-FR" dirty="0" smtClean="0"/>
          </a:p>
          <a:p>
            <a:pPr marL="800100" lvl="1">
              <a:spcBef>
                <a:spcPts val="0"/>
              </a:spcBef>
            </a:pPr>
            <a:r>
              <a:rPr lang="fr-FR" dirty="0" err="1" smtClean="0"/>
              <a:t>Zemax</a:t>
            </a:r>
            <a:endParaRPr lang="fr-FR" dirty="0" smtClean="0"/>
          </a:p>
          <a:p>
            <a:pPr marL="400050">
              <a:spcBef>
                <a:spcPts val="0"/>
              </a:spcBef>
            </a:pPr>
            <a:r>
              <a:rPr lang="fr-FR" sz="2800" i="1" dirty="0" smtClean="0"/>
              <a:t>Quelques difficultés avec les disponibilités du fabriquant pour réaliser notre projet (Risque)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937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Macintosh HD:Users:moniez:Documents:LSST:Atmosphere:Hologramme:schema-faisceau1.pdf"/>
          <p:cNvPicPr/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65761" y="2475"/>
            <a:ext cx="4778240" cy="278494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Espace réservé du numéro de diapositive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-UA" smtClean="0"/>
              <a:t>6</a:t>
            </a:fld>
            <a:endParaRPr lang="uk-UA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0" y="286358"/>
            <a:ext cx="5930518" cy="9829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Verdana"/>
              <a:buNone/>
              <a:defRPr sz="2400" b="0" i="0" u="none" strike="noStrike" cap="none">
                <a:solidFill>
                  <a:srgbClr val="000000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Verdana"/>
              <a:buNone/>
              <a:defRPr sz="2400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r>
              <a:rPr lang="fr-FR" b="1" dirty="0">
                <a:solidFill>
                  <a:srgbClr val="FF0000"/>
                </a:solidFill>
              </a:rPr>
              <a:t>Différents travaux au LAL</a:t>
            </a:r>
            <a:br>
              <a:rPr lang="fr-FR" b="1" dirty="0">
                <a:solidFill>
                  <a:srgbClr val="FF0000"/>
                </a:solidFill>
              </a:rPr>
            </a:br>
            <a:r>
              <a:rPr lang="fr-FR" b="1" dirty="0">
                <a:solidFill>
                  <a:srgbClr val="FF0000"/>
                </a:solidFill>
              </a:rPr>
              <a:t>/ Caractérisation des </a:t>
            </a:r>
            <a:r>
              <a:rPr lang="fr-FR" b="1" dirty="0" err="1">
                <a:solidFill>
                  <a:srgbClr val="FF0000"/>
                </a:solidFill>
              </a:rPr>
              <a:t>dispersers</a:t>
            </a:r>
            <a:r>
              <a:rPr lang="fr-FR" b="1" dirty="0">
                <a:solidFill>
                  <a:srgbClr val="FF0000"/>
                </a:solidFill>
              </a:rPr>
              <a:t> </a:t>
            </a:r>
          </a:p>
          <a:p>
            <a:r>
              <a:rPr lang="fr-FR" b="1" dirty="0">
                <a:solidFill>
                  <a:srgbClr val="FF0000"/>
                </a:solidFill>
              </a:rPr>
              <a:t>sur banc de test « HOLOSPEC </a:t>
            </a:r>
            <a:r>
              <a:rPr lang="fr-FR" b="1" dirty="0" smtClean="0">
                <a:solidFill>
                  <a:srgbClr val="FF0000"/>
                </a:solidFill>
              </a:rPr>
              <a:t>»</a:t>
            </a:r>
            <a:endParaRPr lang="en" b="1" dirty="0">
              <a:solidFill>
                <a:srgbClr val="FF0000"/>
              </a:solidFill>
            </a:endParaRPr>
          </a:p>
        </p:txBody>
      </p:sp>
      <p:pic>
        <p:nvPicPr>
          <p:cNvPr id="2" name="Image 1" descr="IMG_0412.jpg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70797" y="2787419"/>
            <a:ext cx="5273203" cy="3954903"/>
          </a:xfrm>
          <a:prstGeom prst="rect">
            <a:avLst/>
          </a:prstGeom>
        </p:spPr>
      </p:pic>
      <p:cxnSp>
        <p:nvCxnSpPr>
          <p:cNvPr id="6" name="Connecteur droit 5"/>
          <p:cNvCxnSpPr/>
          <p:nvPr/>
        </p:nvCxnSpPr>
        <p:spPr>
          <a:xfrm flipH="1" flipV="1">
            <a:off x="6384216" y="3628872"/>
            <a:ext cx="1417454" cy="635052"/>
          </a:xfrm>
          <a:prstGeom prst="line">
            <a:avLst/>
          </a:prstGeom>
          <a:ln>
            <a:solidFill>
              <a:srgbClr val="FFFF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384216" y="3628871"/>
            <a:ext cx="1202001" cy="362888"/>
          </a:xfrm>
          <a:prstGeom prst="line">
            <a:avLst/>
          </a:prstGeom>
          <a:ln>
            <a:solidFill>
              <a:srgbClr val="FFFF00"/>
            </a:solidFill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avec flèche 16"/>
          <p:cNvCxnSpPr/>
          <p:nvPr/>
        </p:nvCxnSpPr>
        <p:spPr>
          <a:xfrm flipH="1" flipV="1">
            <a:off x="4207006" y="3413408"/>
            <a:ext cx="3278102" cy="578351"/>
          </a:xfrm>
          <a:prstGeom prst="straightConnector1">
            <a:avLst/>
          </a:prstGeom>
          <a:ln>
            <a:solidFill>
              <a:srgbClr val="FFFF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8246587" y="4390257"/>
            <a:ext cx="7745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source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875141" y="3259518"/>
            <a:ext cx="853106" cy="30777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Mirror 1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485108" y="3449018"/>
            <a:ext cx="853106" cy="307777"/>
          </a:xfrm>
          <a:prstGeom prst="rect">
            <a:avLst/>
          </a:prstGeom>
          <a:solidFill>
            <a:srgbClr val="BAA700"/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Mirror </a:t>
            </a:r>
            <a:r>
              <a:rPr lang="fr-FR" b="1" dirty="0">
                <a:solidFill>
                  <a:srgbClr val="FFFF00"/>
                </a:solidFill>
              </a:rPr>
              <a:t>2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3886169" y="2883701"/>
            <a:ext cx="573632" cy="307777"/>
          </a:xfrm>
          <a:prstGeom prst="rect">
            <a:avLst/>
          </a:prstGeom>
          <a:solidFill>
            <a:schemeClr val="accent6">
              <a:lumMod val="50000"/>
            </a:schemeClr>
          </a:solidFill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FFFF00"/>
                </a:solidFill>
              </a:rPr>
              <a:t>CCD</a:t>
            </a:r>
            <a:endParaRPr lang="fr-FR" b="1" dirty="0">
              <a:solidFill>
                <a:srgbClr val="FFFF00"/>
              </a:solidFill>
            </a:endParaRPr>
          </a:p>
        </p:txBody>
      </p:sp>
      <p:sp>
        <p:nvSpPr>
          <p:cNvPr id="3" name="Parallélogramme 2"/>
          <p:cNvSpPr/>
          <p:nvPr/>
        </p:nvSpPr>
        <p:spPr>
          <a:xfrm rot="767526" flipV="1">
            <a:off x="4559974" y="3053028"/>
            <a:ext cx="496731" cy="960524"/>
          </a:xfrm>
          <a:prstGeom prst="parallelogram">
            <a:avLst/>
          </a:prstGeom>
          <a:solidFill>
            <a:schemeClr val="tx2">
              <a:lumMod val="40000"/>
              <a:lumOff val="60000"/>
              <a:alpha val="48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ZoneTexte 6"/>
          <p:cNvSpPr txBox="1"/>
          <p:nvPr/>
        </p:nvSpPr>
        <p:spPr>
          <a:xfrm>
            <a:off x="2344738" y="2798714"/>
            <a:ext cx="1002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err="1" smtClean="0">
                <a:solidFill>
                  <a:srgbClr val="008000"/>
                </a:solidFill>
              </a:rPr>
              <a:t>hologram</a:t>
            </a:r>
            <a:endParaRPr lang="fr-FR" b="1" dirty="0">
              <a:solidFill>
                <a:srgbClr val="008000"/>
              </a:solidFill>
            </a:endParaRPr>
          </a:p>
        </p:txBody>
      </p:sp>
      <p:cxnSp>
        <p:nvCxnSpPr>
          <p:cNvPr id="10" name="Connecteur droit avec flèche 9"/>
          <p:cNvCxnSpPr/>
          <p:nvPr/>
        </p:nvCxnSpPr>
        <p:spPr>
          <a:xfrm>
            <a:off x="2846025" y="3250390"/>
            <a:ext cx="1935151" cy="506405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3982831" y="6111637"/>
            <a:ext cx="124698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20FFFF"/>
                </a:solidFill>
              </a:rPr>
              <a:t>LAL+LPNHE</a:t>
            </a:r>
          </a:p>
          <a:p>
            <a:r>
              <a:rPr lang="fr-FR" b="1" dirty="0" err="1" smtClean="0">
                <a:solidFill>
                  <a:srgbClr val="20FFFF"/>
                </a:solidFill>
              </a:rPr>
              <a:t>project</a:t>
            </a:r>
            <a:endParaRPr lang="fr-FR" b="1" dirty="0">
              <a:solidFill>
                <a:srgbClr val="20FFFF"/>
              </a:solidFill>
            </a:endParaRP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0427" y="4386716"/>
            <a:ext cx="3410164" cy="2089730"/>
          </a:xfrm>
          <a:prstGeom prst="rect">
            <a:avLst/>
          </a:prstGeom>
        </p:spPr>
      </p:pic>
      <p:sp>
        <p:nvSpPr>
          <p:cNvPr id="14" name="ZoneTexte 13"/>
          <p:cNvSpPr txBox="1"/>
          <p:nvPr/>
        </p:nvSpPr>
        <p:spPr>
          <a:xfrm>
            <a:off x="220427" y="3902735"/>
            <a:ext cx="26853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Spot =0.5 </a:t>
            </a:r>
            <a:r>
              <a:rPr lang="fr-FR" b="1" dirty="0" err="1" smtClean="0"/>
              <a:t>arcsec</a:t>
            </a:r>
            <a:r>
              <a:rPr lang="fr-FR" b="1" dirty="0" smtClean="0"/>
              <a:t> &lt;&lt; </a:t>
            </a:r>
            <a:r>
              <a:rPr lang="fr-FR" b="1" dirty="0" err="1" smtClean="0"/>
              <a:t>seeing</a:t>
            </a:r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3802432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pPr lvl="1" algn="ctr" defTabSz="457200" rtl="0">
              <a:spcBef>
                <a:spcPct val="0"/>
              </a:spcBef>
            </a:pPr>
            <a:r>
              <a:rPr lang="fr-FR" sz="3200" dirty="0" smtClean="0">
                <a:solidFill>
                  <a:srgbClr val="FF0000"/>
                </a:solidFill>
              </a:rPr>
              <a:t>Différents travaux au LAL:</a:t>
            </a:r>
            <a:br>
              <a:rPr lang="fr-FR" sz="3200" dirty="0" smtClean="0">
                <a:solidFill>
                  <a:srgbClr val="FF0000"/>
                </a:solidFill>
              </a:rPr>
            </a:br>
            <a:r>
              <a:rPr lang="fr-FR" sz="3200" dirty="0" smtClean="0">
                <a:solidFill>
                  <a:srgbClr val="FF0000"/>
                </a:solidFill>
              </a:rPr>
              <a:t>/ Simulation des performances de la calibration atmosphérique </a:t>
            </a:r>
            <a:r>
              <a:rPr lang="fr-FR" sz="3200" dirty="0" err="1" smtClean="0">
                <a:solidFill>
                  <a:srgbClr val="FF0000"/>
                </a:solidFill>
              </a:rPr>
              <a:t>AuxTel</a:t>
            </a:r>
            <a:r>
              <a:rPr lang="fr-FR" sz="3200" dirty="0" smtClean="0">
                <a:solidFill>
                  <a:srgbClr val="FF0000"/>
                </a:solidFill>
              </a:rPr>
              <a:t>/LSST</a:t>
            </a:r>
            <a:endParaRPr lang="fr-FR" sz="32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7670" y="1658472"/>
            <a:ext cx="8701742" cy="4915646"/>
          </a:xfrm>
        </p:spPr>
        <p:txBody>
          <a:bodyPr>
            <a:normAutofit lnSpcReduction="10000"/>
          </a:bodyPr>
          <a:lstStyle/>
          <a:p>
            <a:r>
              <a:rPr lang="fr-FR" sz="2400" b="1" dirty="0" smtClean="0"/>
              <a:t>Objectif :  Quelle résolution </a:t>
            </a:r>
            <a:r>
              <a:rPr lang="fr-FR" sz="2400" b="1" dirty="0" err="1" smtClean="0"/>
              <a:t>AuxTel</a:t>
            </a:r>
            <a:r>
              <a:rPr lang="fr-FR" sz="2400" b="1" dirty="0" smtClean="0"/>
              <a:t>/LSST pour obtenir 10 </a:t>
            </a:r>
            <a:r>
              <a:rPr lang="fr-FR" sz="2400" b="1" dirty="0" err="1" smtClean="0"/>
              <a:t>mmag</a:t>
            </a:r>
            <a:r>
              <a:rPr lang="fr-FR" sz="2400" b="1" dirty="0" smtClean="0"/>
              <a:t> de résolution/ visite ?</a:t>
            </a:r>
          </a:p>
          <a:p>
            <a:r>
              <a:rPr lang="fr-FR" sz="2400" b="1" dirty="0" smtClean="0"/>
              <a:t>Génération Catalogue de SED réalistes:</a:t>
            </a:r>
          </a:p>
          <a:p>
            <a:pPr lvl="1"/>
            <a:r>
              <a:rPr lang="fr-FR" sz="2000" dirty="0" smtClean="0"/>
              <a:t>Étape 1 ) 12000 SED d’étoiles Pickles  (fait)</a:t>
            </a:r>
          </a:p>
          <a:p>
            <a:pPr lvl="1"/>
            <a:r>
              <a:rPr lang="fr-FR" sz="2000" dirty="0" smtClean="0"/>
              <a:t>Etape 2) Etoiles Gaia (à faire)</a:t>
            </a:r>
          </a:p>
          <a:p>
            <a:r>
              <a:rPr lang="fr-FR" sz="2400" b="1" dirty="0" smtClean="0"/>
              <a:t>Génération réaliste de variations atmosphériques </a:t>
            </a:r>
            <a:r>
              <a:rPr lang="fr-FR" sz="2400" dirty="0" smtClean="0"/>
              <a:t>pour les paramètres /aérosols/ PWV/(ozone)/extinction nuages (fait)</a:t>
            </a:r>
          </a:p>
          <a:p>
            <a:r>
              <a:rPr lang="fr-FR" sz="2400" b="1" dirty="0" smtClean="0"/>
              <a:t>Générer LSST-Magnitudes/Spectres </a:t>
            </a:r>
            <a:r>
              <a:rPr lang="fr-FR" sz="2400" b="1" dirty="0" err="1" smtClean="0"/>
              <a:t>AuxTel</a:t>
            </a:r>
            <a:r>
              <a:rPr lang="fr-FR" sz="2400" b="1" dirty="0" smtClean="0"/>
              <a:t> </a:t>
            </a:r>
            <a:r>
              <a:rPr lang="fr-FR" sz="2400" dirty="0" smtClean="0"/>
              <a:t>conformément à la cadence (par ex: minion2016) </a:t>
            </a:r>
          </a:p>
          <a:p>
            <a:pPr lvl="1"/>
            <a:r>
              <a:rPr lang="fr-FR" sz="2000" dirty="0" smtClean="0"/>
              <a:t>Utilisant LSST_SIM @CCIN2P3 (en cours)</a:t>
            </a:r>
          </a:p>
          <a:p>
            <a:r>
              <a:rPr lang="fr-FR" sz="2400" b="1" dirty="0" smtClean="0"/>
              <a:t>Applications:</a:t>
            </a:r>
          </a:p>
          <a:p>
            <a:pPr lvl="1"/>
            <a:r>
              <a:rPr lang="fr-FR" sz="2000" dirty="0" smtClean="0"/>
              <a:t>MINIDATACHALLENGE (en cours)</a:t>
            </a:r>
          </a:p>
          <a:p>
            <a:pPr lvl="1"/>
            <a:r>
              <a:rPr lang="fr-FR" sz="2000" dirty="0" smtClean="0"/>
              <a:t>UBERCALL (avec F. </a:t>
            </a:r>
            <a:r>
              <a:rPr lang="fr-FR" sz="2000" dirty="0" err="1" smtClean="0"/>
              <a:t>Feinstein</a:t>
            </a:r>
            <a:r>
              <a:rPr lang="fr-FR" sz="2000" dirty="0" smtClean="0"/>
              <a:t> et al)</a:t>
            </a:r>
            <a:endParaRPr lang="fr-FR" sz="20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36163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0520"/>
            <a:ext cx="7969624" cy="726421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Collaborations/Coopérations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8</a:t>
            </a:fld>
            <a:endParaRPr lang="fr-FR"/>
          </a:p>
        </p:txBody>
      </p:sp>
      <p:sp>
        <p:nvSpPr>
          <p:cNvPr id="5" name="Ellipse 4"/>
          <p:cNvSpPr/>
          <p:nvPr/>
        </p:nvSpPr>
        <p:spPr>
          <a:xfrm>
            <a:off x="2256122" y="1688361"/>
            <a:ext cx="3600823" cy="106082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Analyse des Spectres/atmosphère</a:t>
            </a:r>
            <a:endParaRPr lang="fr-FR" sz="2400" b="1" dirty="0">
              <a:solidFill>
                <a:srgbClr val="00000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2256122" y="889472"/>
            <a:ext cx="3600823" cy="644103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b="1" dirty="0" smtClean="0">
                <a:solidFill>
                  <a:schemeClr val="tx1"/>
                </a:solidFill>
              </a:rPr>
              <a:t>Pipeline</a:t>
            </a:r>
            <a:endParaRPr lang="fr-FR" sz="3200" b="1" dirty="0">
              <a:solidFill>
                <a:schemeClr val="tx1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1180357" y="1337708"/>
            <a:ext cx="1075765" cy="2194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/>
          <p:cNvCxnSpPr/>
          <p:nvPr/>
        </p:nvCxnSpPr>
        <p:spPr>
          <a:xfrm>
            <a:off x="5856945" y="1218180"/>
            <a:ext cx="91141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11"/>
          <p:cNvCxnSpPr>
            <a:stCxn id="5" idx="2"/>
          </p:cNvCxnSpPr>
          <p:nvPr/>
        </p:nvCxnSpPr>
        <p:spPr>
          <a:xfrm flipH="1">
            <a:off x="1180357" y="2218773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2"/>
          <p:cNvSpPr txBox="1"/>
          <p:nvPr/>
        </p:nvSpPr>
        <p:spPr>
          <a:xfrm>
            <a:off x="113557" y="109327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LAL</a:t>
            </a:r>
            <a:endParaRPr lang="fr-FR" b="1" dirty="0"/>
          </a:p>
        </p:txBody>
      </p:sp>
      <p:sp>
        <p:nvSpPr>
          <p:cNvPr id="14" name="ZoneTexte 13"/>
          <p:cNvSpPr txBox="1"/>
          <p:nvPr/>
        </p:nvSpPr>
        <p:spPr>
          <a:xfrm>
            <a:off x="6829540" y="952382"/>
            <a:ext cx="3272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?</a:t>
            </a:r>
            <a:endParaRPr lang="fr-FR" sz="2400" b="1" dirty="0"/>
          </a:p>
        </p:txBody>
      </p:sp>
      <p:sp>
        <p:nvSpPr>
          <p:cNvPr id="15" name="ZoneTexte 14"/>
          <p:cNvSpPr txBox="1"/>
          <p:nvPr/>
        </p:nvSpPr>
        <p:spPr>
          <a:xfrm>
            <a:off x="179299" y="1996753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LAL</a:t>
            </a:r>
            <a:endParaRPr lang="fr-FR" b="1" dirty="0"/>
          </a:p>
        </p:txBody>
      </p:sp>
      <p:cxnSp>
        <p:nvCxnSpPr>
          <p:cNvPr id="17" name="Connecteur droit 16"/>
          <p:cNvCxnSpPr>
            <a:stCxn id="5" idx="6"/>
          </p:cNvCxnSpPr>
          <p:nvPr/>
        </p:nvCxnSpPr>
        <p:spPr>
          <a:xfrm>
            <a:off x="5856945" y="2218773"/>
            <a:ext cx="92777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6553200" y="1710604"/>
            <a:ext cx="259352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err="1" smtClean="0"/>
              <a:t>Stubb</a:t>
            </a:r>
            <a:r>
              <a:rPr lang="fr-FR" sz="2400" dirty="0" smtClean="0"/>
              <a:t>/</a:t>
            </a:r>
          </a:p>
          <a:p>
            <a:r>
              <a:rPr lang="fr-FR" sz="2400" dirty="0" smtClean="0"/>
              <a:t>Augustin </a:t>
            </a:r>
            <a:r>
              <a:rPr lang="fr-FR" sz="2400" dirty="0" err="1" smtClean="0"/>
              <a:t>Guyonnet</a:t>
            </a:r>
            <a:endParaRPr lang="fr-FR" sz="2400" dirty="0"/>
          </a:p>
        </p:txBody>
      </p:sp>
      <p:sp>
        <p:nvSpPr>
          <p:cNvPr id="24" name="Ellipse 23"/>
          <p:cNvSpPr/>
          <p:nvPr/>
        </p:nvSpPr>
        <p:spPr>
          <a:xfrm>
            <a:off x="2318876" y="2871704"/>
            <a:ext cx="3600823" cy="1060824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Fabrication Hologrammes</a:t>
            </a:r>
            <a:endParaRPr lang="fr-FR" sz="2400" b="1" dirty="0">
              <a:solidFill>
                <a:srgbClr val="000000"/>
              </a:solidFill>
            </a:endParaRPr>
          </a:p>
        </p:txBody>
      </p:sp>
      <p:cxnSp>
        <p:nvCxnSpPr>
          <p:cNvPr id="25" name="Connecteur droit 24"/>
          <p:cNvCxnSpPr/>
          <p:nvPr/>
        </p:nvCxnSpPr>
        <p:spPr>
          <a:xfrm flipH="1">
            <a:off x="1243111" y="3402116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ZoneTexte 25"/>
          <p:cNvSpPr txBox="1"/>
          <p:nvPr/>
        </p:nvSpPr>
        <p:spPr>
          <a:xfrm>
            <a:off x="243182" y="3226735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LAL</a:t>
            </a:r>
            <a:endParaRPr lang="fr-FR" b="1" dirty="0"/>
          </a:p>
        </p:txBody>
      </p:sp>
      <p:cxnSp>
        <p:nvCxnSpPr>
          <p:cNvPr id="27" name="Connecteur droit 26"/>
          <p:cNvCxnSpPr/>
          <p:nvPr/>
        </p:nvCxnSpPr>
        <p:spPr>
          <a:xfrm>
            <a:off x="5943605" y="3402116"/>
            <a:ext cx="927772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ZoneTexte 27"/>
          <p:cNvSpPr txBox="1"/>
          <p:nvPr/>
        </p:nvSpPr>
        <p:spPr>
          <a:xfrm>
            <a:off x="6345961" y="2970583"/>
            <a:ext cx="280076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Mr </a:t>
            </a:r>
            <a:r>
              <a:rPr lang="fr-FR" sz="2400" dirty="0" err="1" smtClean="0"/>
              <a:t>Gentet</a:t>
            </a:r>
            <a:r>
              <a:rPr lang="fr-FR" sz="2400" dirty="0" smtClean="0"/>
              <a:t>/</a:t>
            </a:r>
          </a:p>
          <a:p>
            <a:r>
              <a:rPr lang="fr-FR" sz="2400" dirty="0" err="1" smtClean="0"/>
              <a:t>Ultimate</a:t>
            </a:r>
            <a:r>
              <a:rPr lang="fr-FR" sz="2400" dirty="0" smtClean="0"/>
              <a:t> </a:t>
            </a:r>
            <a:r>
              <a:rPr lang="fr-FR" sz="2400" dirty="0" err="1" smtClean="0"/>
              <a:t>Holography</a:t>
            </a:r>
            <a:endParaRPr lang="fr-FR" sz="2400" dirty="0"/>
          </a:p>
        </p:txBody>
      </p:sp>
      <p:sp>
        <p:nvSpPr>
          <p:cNvPr id="29" name="Ellipse 28"/>
          <p:cNvSpPr/>
          <p:nvPr/>
        </p:nvSpPr>
        <p:spPr>
          <a:xfrm>
            <a:off x="2344738" y="4052058"/>
            <a:ext cx="3600823" cy="6786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HOLOSPEC</a:t>
            </a:r>
            <a:endParaRPr lang="fr-FR" sz="2400" b="1" dirty="0">
              <a:solidFill>
                <a:srgbClr val="000000"/>
              </a:solidFill>
            </a:endParaRPr>
          </a:p>
        </p:txBody>
      </p:sp>
      <p:cxnSp>
        <p:nvCxnSpPr>
          <p:cNvPr id="30" name="Connecteur droit 29"/>
          <p:cNvCxnSpPr/>
          <p:nvPr/>
        </p:nvCxnSpPr>
        <p:spPr>
          <a:xfrm flipH="1">
            <a:off x="1243111" y="4391224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/>
          <p:nvPr/>
        </p:nvCxnSpPr>
        <p:spPr>
          <a:xfrm flipH="1">
            <a:off x="5945561" y="4404680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ZoneTexte 31"/>
          <p:cNvSpPr txBox="1"/>
          <p:nvPr/>
        </p:nvSpPr>
        <p:spPr>
          <a:xfrm>
            <a:off x="296971" y="4116912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LAL</a:t>
            </a:r>
            <a:endParaRPr lang="fr-FR" b="1" dirty="0"/>
          </a:p>
        </p:txBody>
      </p:sp>
      <p:sp>
        <p:nvSpPr>
          <p:cNvPr id="33" name="ZoneTexte 32"/>
          <p:cNvSpPr txBox="1"/>
          <p:nvPr/>
        </p:nvSpPr>
        <p:spPr>
          <a:xfrm>
            <a:off x="7514382" y="4490130"/>
            <a:ext cx="806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LPNHE</a:t>
            </a:r>
            <a:endParaRPr lang="fr-FR" dirty="0"/>
          </a:p>
        </p:txBody>
      </p:sp>
      <p:sp>
        <p:nvSpPr>
          <p:cNvPr id="34" name="ZoneTexte 33"/>
          <p:cNvSpPr txBox="1"/>
          <p:nvPr/>
        </p:nvSpPr>
        <p:spPr>
          <a:xfrm>
            <a:off x="7112131" y="4110338"/>
            <a:ext cx="17052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L. Le Guillou</a:t>
            </a:r>
            <a:endParaRPr lang="fr-FR" sz="2400" dirty="0"/>
          </a:p>
        </p:txBody>
      </p:sp>
      <p:sp>
        <p:nvSpPr>
          <p:cNvPr id="35" name="Ellipse 34"/>
          <p:cNvSpPr/>
          <p:nvPr/>
        </p:nvSpPr>
        <p:spPr>
          <a:xfrm>
            <a:off x="2344738" y="4938058"/>
            <a:ext cx="3600823" cy="6786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smtClean="0">
                <a:solidFill>
                  <a:srgbClr val="000000"/>
                </a:solidFill>
              </a:rPr>
              <a:t>SIMU/DATA</a:t>
            </a:r>
            <a:endParaRPr lang="fr-FR" sz="2400" b="1" dirty="0">
              <a:solidFill>
                <a:srgbClr val="000000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497138" y="5927396"/>
            <a:ext cx="3600823" cy="678616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dirty="0" err="1" smtClean="0">
                <a:solidFill>
                  <a:srgbClr val="000000"/>
                </a:solidFill>
              </a:rPr>
              <a:t>StarDice</a:t>
            </a:r>
            <a:r>
              <a:rPr lang="fr-FR" sz="2400" b="1" dirty="0" smtClean="0">
                <a:solidFill>
                  <a:srgbClr val="000000"/>
                </a:solidFill>
              </a:rPr>
              <a:t>/</a:t>
            </a:r>
            <a:r>
              <a:rPr lang="fr-FR" sz="2400" b="1" dirty="0" err="1" smtClean="0">
                <a:solidFill>
                  <a:srgbClr val="000000"/>
                </a:solidFill>
              </a:rPr>
              <a:t>Simu</a:t>
            </a:r>
            <a:endParaRPr lang="fr-FR" sz="2400" b="1" dirty="0">
              <a:solidFill>
                <a:srgbClr val="000000"/>
              </a:solidFill>
            </a:endParaRPr>
          </a:p>
        </p:txBody>
      </p:sp>
      <p:cxnSp>
        <p:nvCxnSpPr>
          <p:cNvPr id="37" name="Connecteur droit 36"/>
          <p:cNvCxnSpPr/>
          <p:nvPr/>
        </p:nvCxnSpPr>
        <p:spPr>
          <a:xfrm flipH="1">
            <a:off x="1268973" y="5275741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H="1">
            <a:off x="1421373" y="6249906"/>
            <a:ext cx="1075765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ZoneTexte 38"/>
          <p:cNvSpPr txBox="1"/>
          <p:nvPr/>
        </p:nvSpPr>
        <p:spPr>
          <a:xfrm>
            <a:off x="438344" y="5091075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/>
              <a:t>LAL</a:t>
            </a:r>
            <a:endParaRPr lang="fr-FR" b="1" dirty="0"/>
          </a:p>
        </p:txBody>
      </p:sp>
      <p:cxnSp>
        <p:nvCxnSpPr>
          <p:cNvPr id="41" name="Connecteur droit 40"/>
          <p:cNvCxnSpPr>
            <a:stCxn id="35" idx="6"/>
          </p:cNvCxnSpPr>
          <p:nvPr/>
        </p:nvCxnSpPr>
        <p:spPr>
          <a:xfrm flipV="1">
            <a:off x="5945561" y="5275741"/>
            <a:ext cx="607639" cy="162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/>
          <p:nvPr/>
        </p:nvCxnSpPr>
        <p:spPr>
          <a:xfrm>
            <a:off x="6553200" y="5016370"/>
            <a:ext cx="0" cy="5255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/>
          <p:cNvCxnSpPr/>
          <p:nvPr/>
        </p:nvCxnSpPr>
        <p:spPr>
          <a:xfrm>
            <a:off x="6553200" y="5016370"/>
            <a:ext cx="31817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ZoneTexte 45"/>
          <p:cNvSpPr txBox="1"/>
          <p:nvPr/>
        </p:nvSpPr>
        <p:spPr>
          <a:xfrm>
            <a:off x="6506813" y="4674796"/>
            <a:ext cx="13648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SNLS/Pickles</a:t>
            </a:r>
            <a:endParaRPr lang="fr-FR" dirty="0"/>
          </a:p>
        </p:txBody>
      </p:sp>
      <p:cxnSp>
        <p:nvCxnSpPr>
          <p:cNvPr id="47" name="Connecteur droit 46"/>
          <p:cNvCxnSpPr/>
          <p:nvPr/>
        </p:nvCxnSpPr>
        <p:spPr>
          <a:xfrm>
            <a:off x="6598024" y="5526151"/>
            <a:ext cx="318177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ZoneTexte 47"/>
          <p:cNvSpPr txBox="1"/>
          <p:nvPr/>
        </p:nvSpPr>
        <p:spPr>
          <a:xfrm>
            <a:off x="6614000" y="5152568"/>
            <a:ext cx="6044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Gaia</a:t>
            </a:r>
            <a:endParaRPr lang="fr-FR" dirty="0"/>
          </a:p>
        </p:txBody>
      </p:sp>
      <p:sp>
        <p:nvSpPr>
          <p:cNvPr id="50" name="ZoneTexte 49"/>
          <p:cNvSpPr txBox="1"/>
          <p:nvPr/>
        </p:nvSpPr>
        <p:spPr>
          <a:xfrm>
            <a:off x="6574293" y="5508990"/>
            <a:ext cx="963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err="1" smtClean="0"/>
              <a:t>Ubercall</a:t>
            </a:r>
            <a:endParaRPr lang="fr-FR" dirty="0"/>
          </a:p>
        </p:txBody>
      </p:sp>
      <p:sp>
        <p:nvSpPr>
          <p:cNvPr id="51" name="ZoneTexte 50"/>
          <p:cNvSpPr txBox="1"/>
          <p:nvPr/>
        </p:nvSpPr>
        <p:spPr>
          <a:xfrm>
            <a:off x="7537793" y="4988217"/>
            <a:ext cx="12234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N Regnault</a:t>
            </a:r>
            <a:endParaRPr lang="fr-FR" dirty="0"/>
          </a:p>
        </p:txBody>
      </p:sp>
      <p:sp>
        <p:nvSpPr>
          <p:cNvPr id="52" name="ZoneTexte 51"/>
          <p:cNvSpPr txBox="1"/>
          <p:nvPr/>
        </p:nvSpPr>
        <p:spPr>
          <a:xfrm>
            <a:off x="7593933" y="5500926"/>
            <a:ext cx="11947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F </a:t>
            </a:r>
            <a:r>
              <a:rPr lang="fr-FR" dirty="0" err="1" smtClean="0"/>
              <a:t>Feinstein</a:t>
            </a:r>
            <a:endParaRPr lang="fr-FR" dirty="0"/>
          </a:p>
        </p:txBody>
      </p:sp>
      <p:sp>
        <p:nvSpPr>
          <p:cNvPr id="53" name="ZoneTexte 52"/>
          <p:cNvSpPr txBox="1"/>
          <p:nvPr/>
        </p:nvSpPr>
        <p:spPr>
          <a:xfrm>
            <a:off x="112676" y="5808835"/>
            <a:ext cx="129272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LPNHE</a:t>
            </a:r>
          </a:p>
          <a:p>
            <a:r>
              <a:rPr lang="fr-FR" dirty="0" smtClean="0"/>
              <a:t>CPPM</a:t>
            </a:r>
          </a:p>
          <a:p>
            <a:r>
              <a:rPr lang="fr-FR" dirty="0" smtClean="0"/>
              <a:t>Montpellier</a:t>
            </a:r>
            <a:endParaRPr lang="fr-FR" dirty="0"/>
          </a:p>
        </p:txBody>
      </p:sp>
      <p:cxnSp>
        <p:nvCxnSpPr>
          <p:cNvPr id="55" name="Connecteur droit 54"/>
          <p:cNvCxnSpPr>
            <a:stCxn id="36" idx="6"/>
          </p:cNvCxnSpPr>
          <p:nvPr/>
        </p:nvCxnSpPr>
        <p:spPr>
          <a:xfrm flipV="1">
            <a:off x="6097961" y="6249906"/>
            <a:ext cx="1238157" cy="1679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ZoneTexte 56"/>
          <p:cNvSpPr txBox="1"/>
          <p:nvPr/>
        </p:nvSpPr>
        <p:spPr>
          <a:xfrm>
            <a:off x="6175610" y="6361582"/>
            <a:ext cx="28366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Transmission @ bruit de ciel</a:t>
            </a:r>
            <a:endParaRPr lang="fr-FR" dirty="0"/>
          </a:p>
        </p:txBody>
      </p:sp>
      <p:sp>
        <p:nvSpPr>
          <p:cNvPr id="58" name="ZoneTexte 57"/>
          <p:cNvSpPr txBox="1"/>
          <p:nvPr/>
        </p:nvSpPr>
        <p:spPr>
          <a:xfrm>
            <a:off x="7424735" y="6082038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LAL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63530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FF0000"/>
                </a:solidFill>
              </a:rPr>
              <a:t>Articles et notes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AA : « HOLOSPEC </a:t>
            </a:r>
            <a:r>
              <a:rPr lang="fr-FR" dirty="0" err="1" smtClean="0"/>
              <a:t>project</a:t>
            </a:r>
            <a:r>
              <a:rPr lang="fr-FR" dirty="0" smtClean="0"/>
              <a:t>: An </a:t>
            </a:r>
            <a:r>
              <a:rPr lang="fr-FR" dirty="0" err="1" smtClean="0"/>
              <a:t>holographic</a:t>
            </a:r>
            <a:r>
              <a:rPr lang="fr-FR" dirty="0" smtClean="0"/>
              <a:t> </a:t>
            </a:r>
            <a:r>
              <a:rPr lang="fr-FR" dirty="0" err="1" smtClean="0"/>
              <a:t>spectrograph</a:t>
            </a:r>
            <a:r>
              <a:rPr lang="fr-FR" dirty="0" smtClean="0"/>
              <a:t> for the calibration </a:t>
            </a:r>
            <a:r>
              <a:rPr lang="fr-FR" smtClean="0"/>
              <a:t>of LSST »</a:t>
            </a:r>
            <a:endParaRPr lang="fr-FR" dirty="0"/>
          </a:p>
          <a:p>
            <a:r>
              <a:rPr lang="fr-FR" dirty="0" smtClean="0"/>
              <a:t>Méthode d’Extraction des paramètres atmosphériques</a:t>
            </a:r>
          </a:p>
          <a:p>
            <a:r>
              <a:rPr lang="fr-FR" dirty="0" smtClean="0"/>
              <a:t>Article : Banc de test optique de caractérisation des Hologrammes</a:t>
            </a:r>
          </a:p>
          <a:p>
            <a:r>
              <a:rPr lang="fr-FR" dirty="0" smtClean="0"/>
              <a:t>Notes DESC </a:t>
            </a:r>
            <a:r>
              <a:rPr lang="fr-FR" dirty="0" err="1" smtClean="0"/>
              <a:t>Minidatachallenge</a:t>
            </a:r>
            <a:r>
              <a:rPr lang="fr-FR" dirty="0" smtClean="0"/>
              <a:t>, </a:t>
            </a:r>
            <a:r>
              <a:rPr lang="fr-FR" dirty="0" err="1" smtClean="0"/>
              <a:t>Ubercall</a:t>
            </a:r>
            <a:r>
              <a:rPr lang="fr-FR" dirty="0" smtClean="0"/>
              <a:t>, </a:t>
            </a:r>
            <a:r>
              <a:rPr lang="fr-FR" dirty="0" err="1" smtClean="0"/>
              <a:t>Stardice</a:t>
            </a:r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1FCE3F-6438-D34D-8E69-AC52179CE3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36680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530</Words>
  <Application>Microsoft Macintosh PowerPoint</Application>
  <PresentationFormat>Présentation à l'écran (4:3)</PresentationFormat>
  <Paragraphs>125</Paragraphs>
  <Slides>10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1" baseType="lpstr">
      <vt:lpstr>Thème Office</vt:lpstr>
      <vt:lpstr>Calibration Atmosphérique DESC-LSST LAL 2 juillet 2018</vt:lpstr>
      <vt:lpstr>Présentation</vt:lpstr>
      <vt:lpstr>Objectifs Scientifiques dans DESC</vt:lpstr>
      <vt:lpstr>Différents travaux au LAL / Analyse des Images des disperseurs</vt:lpstr>
      <vt:lpstr>Différents travaux au LAL / Conception et réalisation des Hologrammes</vt:lpstr>
      <vt:lpstr>Présentation PowerPoint</vt:lpstr>
      <vt:lpstr>Différents travaux au LAL: / Simulation des performances de la calibration atmosphérique AuxTel/LSST</vt:lpstr>
      <vt:lpstr>Collaborations/Coopérations</vt:lpstr>
      <vt:lpstr>Articles et notes</vt:lpstr>
      <vt:lpstr>Perspectives pour 2019 et au delà</vt:lpstr>
    </vt:vector>
  </TitlesOfParts>
  <Company>Laboratoire de l'accélérateur linéaire, IN2P3,CNRS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Calibration Atmosphérique DESC-LSST LAL</dc:title>
  <dc:creator>Dagoret-Campagne Sylvie</dc:creator>
  <cp:lastModifiedBy>Dagoret-Campagne Sylvie</cp:lastModifiedBy>
  <cp:revision>33</cp:revision>
  <dcterms:created xsi:type="dcterms:W3CDTF">2018-06-28T08:23:03Z</dcterms:created>
  <dcterms:modified xsi:type="dcterms:W3CDTF">2018-07-02T08:44:05Z</dcterms:modified>
</cp:coreProperties>
</file>