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0" r:id="rId4"/>
    <p:sldId id="266" r:id="rId5"/>
    <p:sldId id="274" r:id="rId6"/>
    <p:sldId id="261" r:id="rId7"/>
    <p:sldId id="263" r:id="rId8"/>
    <p:sldId id="264" r:id="rId9"/>
    <p:sldId id="268" r:id="rId10"/>
    <p:sldId id="265" r:id="rId11"/>
    <p:sldId id="259" r:id="rId12"/>
    <p:sldId id="269" r:id="rId13"/>
    <p:sldId id="270" r:id="rId14"/>
    <p:sldId id="262" r:id="rId15"/>
    <p:sldId id="271" r:id="rId16"/>
    <p:sldId id="272" r:id="rId17"/>
    <p:sldId id="275" r:id="rId18"/>
    <p:sldId id="273" r:id="rId19"/>
    <p:sldId id="276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0A9A"/>
    <a:srgbClr val="DCFFDB"/>
    <a:srgbClr val="D6FFD4"/>
    <a:srgbClr val="C3FFD2"/>
    <a:srgbClr val="FEF6C3"/>
    <a:srgbClr val="EFFFCC"/>
    <a:srgbClr val="FFF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9D6B8-1981-9945-A685-45BCD1C11B09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EFB83-51A4-1148-BFE2-322C17E8AB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59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EFB83-51A4-1148-BFE2-322C17E8AB8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08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48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15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31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83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62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35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42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78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27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76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7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93681-3790-094C-8C1D-B3B638699EDA}" type="datetimeFigureOut">
              <a:rPr lang="fr-FR" smtClean="0"/>
              <a:t>17/06/18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EDFC3-1FE5-2748-A2F9-4ED8187A7F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1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ogle.com/url?sa=i&amp;source=imgres&amp;cd=&amp;ved=2ahUKEwiap_rbqavbAhUMsxQKHeL4BHoQjRx6BAgBEAU&amp;url=https://www.futura-sciences.com/sciences/actualites/matiere-albert-messiah-professeur-nobels-francais-decede-46254/&amp;psig=AOvVaw3_VCqKWCHLYRHwswHhqB61&amp;ust=1527697206471242" TargetMode="External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C3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400" b="1" cap="all" dirty="0" smtClean="0">
                <a:solidFill>
                  <a:srgbClr val="008000"/>
                </a:solidFill>
              </a:rPr>
              <a:t>Les origines </a:t>
            </a:r>
            <a:r>
              <a:rPr lang="fr-FR" sz="3400" b="1" cap="all" dirty="0" err="1" smtClean="0">
                <a:solidFill>
                  <a:srgbClr val="008000"/>
                </a:solidFill>
              </a:rPr>
              <a:t>dE</a:t>
            </a:r>
            <a:r>
              <a:rPr lang="fr-FR" sz="3400" b="1" cap="all" dirty="0" smtClean="0">
                <a:solidFill>
                  <a:srgbClr val="008000"/>
                </a:solidFill>
              </a:rPr>
              <a:t> la physique</a:t>
            </a:r>
            <a:br>
              <a:rPr lang="fr-FR" sz="3400" b="1" cap="all" dirty="0" smtClean="0">
                <a:solidFill>
                  <a:srgbClr val="008000"/>
                </a:solidFill>
              </a:rPr>
            </a:br>
            <a:r>
              <a:rPr lang="fr-FR" sz="3400" b="1" cap="all" dirty="0" smtClean="0">
                <a:solidFill>
                  <a:srgbClr val="008000"/>
                </a:solidFill>
              </a:rPr>
              <a:t>à paris-sud</a:t>
            </a:r>
            <a:endParaRPr lang="fr-FR" sz="3400" b="1" cap="all" dirty="0">
              <a:solidFill>
                <a:srgbClr val="008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21431" y="4631134"/>
            <a:ext cx="5736769" cy="1754624"/>
          </a:xfrm>
        </p:spPr>
        <p:txBody>
          <a:bodyPr>
            <a:normAutofit/>
          </a:bodyPr>
          <a:lstStyle/>
          <a:p>
            <a:r>
              <a:rPr lang="fr-FR" sz="3000" b="1" dirty="0" smtClean="0">
                <a:solidFill>
                  <a:srgbClr val="0000FF"/>
                </a:solidFill>
              </a:rPr>
              <a:t>Pierre Radvanyi</a:t>
            </a:r>
          </a:p>
          <a:p>
            <a:r>
              <a:rPr lang="fr-FR" sz="3000" b="1" dirty="0" smtClean="0">
                <a:solidFill>
                  <a:srgbClr val="0000FF"/>
                </a:solidFill>
              </a:rPr>
              <a:t>SFP  Paris-Sud, Orsay</a:t>
            </a:r>
          </a:p>
          <a:p>
            <a:r>
              <a:rPr lang="fr-FR" sz="3000" b="1" dirty="0" smtClean="0">
                <a:solidFill>
                  <a:srgbClr val="0000FF"/>
                </a:solidFill>
              </a:rPr>
              <a:t>20 juin 2018</a:t>
            </a:r>
            <a:endParaRPr lang="fr-FR" sz="3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8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C3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568" y="508001"/>
            <a:ext cx="3352800" cy="2125579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00FF"/>
                </a:solidFill>
              </a:rPr>
              <a:t>Après la mort de</a:t>
            </a:r>
            <a:br>
              <a:rPr lang="fr-FR" sz="2800" b="1" dirty="0" smtClean="0">
                <a:solidFill>
                  <a:srgbClr val="0000FF"/>
                </a:solidFill>
              </a:rPr>
            </a:br>
            <a:r>
              <a:rPr lang="fr-FR" sz="2800" b="1" dirty="0" smtClean="0">
                <a:solidFill>
                  <a:srgbClr val="0000FF"/>
                </a:solidFill>
              </a:rPr>
              <a:t>Frédéric </a:t>
            </a:r>
            <a:r>
              <a:rPr lang="fr-FR" sz="2800" b="1" dirty="0" err="1" smtClean="0">
                <a:solidFill>
                  <a:srgbClr val="0000FF"/>
                </a:solidFill>
              </a:rPr>
              <a:t>Joliot</a:t>
            </a:r>
            <a:r>
              <a:rPr lang="fr-FR" sz="2800" b="1" dirty="0" smtClean="0">
                <a:solidFill>
                  <a:srgbClr val="0000FF"/>
                </a:solidFill>
              </a:rPr>
              <a:t> </a:t>
            </a:r>
            <a:br>
              <a:rPr lang="fr-FR" sz="2800" b="1" dirty="0" smtClean="0">
                <a:solidFill>
                  <a:srgbClr val="0000FF"/>
                </a:solidFill>
              </a:rPr>
            </a:br>
            <a:r>
              <a:rPr lang="fr-FR" sz="2800" b="1" dirty="0" smtClean="0">
                <a:solidFill>
                  <a:srgbClr val="0000FF"/>
                </a:solidFill>
              </a:rPr>
              <a:t>en août 1958,</a:t>
            </a:r>
            <a:r>
              <a:rPr lang="fr-FR" sz="2800" b="1" dirty="0">
                <a:solidFill>
                  <a:srgbClr val="0000FF"/>
                </a:solidFill>
              </a:rPr>
              <a:t/>
            </a:r>
            <a:br>
              <a:rPr lang="fr-FR" sz="2800" b="1" dirty="0">
                <a:solidFill>
                  <a:srgbClr val="0000FF"/>
                </a:solidFill>
              </a:rPr>
            </a:br>
            <a:r>
              <a:rPr lang="fr-FR" sz="2800" b="1" dirty="0" smtClean="0">
                <a:solidFill>
                  <a:srgbClr val="0000FF"/>
                </a:solidFill>
              </a:rPr>
              <a:t> Jean </a:t>
            </a:r>
            <a:r>
              <a:rPr lang="fr-FR" sz="2800" b="1" dirty="0" err="1" smtClean="0">
                <a:solidFill>
                  <a:srgbClr val="0000FF"/>
                </a:solidFill>
              </a:rPr>
              <a:t>Teillac</a:t>
            </a:r>
            <a:r>
              <a:rPr lang="fr-FR" sz="2800" b="1" dirty="0" smtClean="0">
                <a:solidFill>
                  <a:srgbClr val="0000FF"/>
                </a:solidFill>
              </a:rPr>
              <a:t> devient</a:t>
            </a:r>
            <a:br>
              <a:rPr lang="fr-FR" sz="2800" b="1" dirty="0" smtClean="0">
                <a:solidFill>
                  <a:srgbClr val="0000FF"/>
                </a:solidFill>
              </a:rPr>
            </a:br>
            <a:r>
              <a:rPr lang="fr-FR" sz="2800" b="1" dirty="0" smtClean="0">
                <a:solidFill>
                  <a:srgbClr val="0000FF"/>
                </a:solidFill>
              </a:rPr>
              <a:t>directeur de l’IPN</a:t>
            </a:r>
            <a:br>
              <a:rPr lang="fr-FR" sz="2800" b="1" dirty="0" smtClean="0">
                <a:solidFill>
                  <a:srgbClr val="0000FF"/>
                </a:solidFill>
              </a:rPr>
            </a:br>
            <a:endParaRPr lang="fr-FR" sz="2800" b="1" dirty="0">
              <a:solidFill>
                <a:srgbClr val="0000FF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276" r="13696" b="21276"/>
          <a:stretch/>
        </p:blipFill>
        <p:spPr>
          <a:xfrm>
            <a:off x="417094" y="2804027"/>
            <a:ext cx="2952499" cy="1965325"/>
          </a:xfrm>
        </p:spPr>
      </p:pic>
      <p:sp>
        <p:nvSpPr>
          <p:cNvPr id="5" name="ZoneTexte 4"/>
          <p:cNvSpPr txBox="1"/>
          <p:nvPr/>
        </p:nvSpPr>
        <p:spPr>
          <a:xfrm>
            <a:off x="3569368" y="695158"/>
            <a:ext cx="52671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-Conditions générales de travail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-Services techniques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-Enseignement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-Organisation des expériences au SC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-Divisions physique théorique et </a:t>
            </a:r>
          </a:p>
          <a:p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radiochimie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-Accélérateur Haute Tension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-Transfert du Cyclotron du </a:t>
            </a:r>
          </a:p>
          <a:p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 Collège de 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France à Orsay</a:t>
            </a:r>
            <a:endParaRPr lang="fr-FR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-Vers un accélérateur d’ions lourds (CEV)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-Vers un Tandem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-Arrivée de l’informatique</a:t>
            </a:r>
          </a:p>
          <a:p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° Création du CSNSM (René Bernas)</a:t>
            </a:r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3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Partie de l’accélérateur linéaire en cours d’achèvement</a:t>
            </a:r>
            <a:endParaRPr lang="fr-F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 descr="L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b="13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95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842210"/>
            <a:ext cx="3727116" cy="3743158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23607" r="23607"/>
          <a:stretch>
            <a:fillRect/>
          </a:stretch>
        </p:blipFill>
        <p:spPr>
          <a:xfrm>
            <a:off x="457201" y="360781"/>
            <a:ext cx="3550794" cy="3917114"/>
          </a:xfrm>
        </p:spPr>
      </p:pic>
      <p:sp>
        <p:nvSpPr>
          <p:cNvPr id="5" name="ZoneTexte 4"/>
          <p:cNvSpPr txBox="1"/>
          <p:nvPr/>
        </p:nvSpPr>
        <p:spPr>
          <a:xfrm>
            <a:off x="350253" y="4638842"/>
            <a:ext cx="4061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Hans </a:t>
            </a:r>
            <a:r>
              <a:rPr lang="fr-FR" sz="2400" b="1" dirty="0" err="1" smtClean="0">
                <a:solidFill>
                  <a:srgbClr val="0000FF"/>
                </a:solidFill>
              </a:rPr>
              <a:t>Halban</a:t>
            </a:r>
            <a:r>
              <a:rPr lang="fr-FR" sz="2400" b="1" dirty="0" smtClean="0">
                <a:solidFill>
                  <a:srgbClr val="0000FF"/>
                </a:solidFill>
              </a:rPr>
              <a:t>, </a:t>
            </a:r>
            <a:r>
              <a:rPr lang="fr-FR" sz="2400" dirty="0" smtClean="0">
                <a:solidFill>
                  <a:srgbClr val="0000FF"/>
                </a:solidFill>
              </a:rPr>
              <a:t>venant d’Oxford, est le premier directeur du </a:t>
            </a:r>
            <a:r>
              <a:rPr lang="fr-FR" sz="2400" b="1" dirty="0" smtClean="0">
                <a:solidFill>
                  <a:srgbClr val="0000FF"/>
                </a:solidFill>
              </a:rPr>
              <a:t>LAL</a:t>
            </a:r>
            <a:r>
              <a:rPr lang="fr-FR" sz="2400" dirty="0" smtClean="0">
                <a:solidFill>
                  <a:srgbClr val="0000FF"/>
                </a:solidFill>
              </a:rPr>
              <a:t>. Il vient avec plusieurs de ses collaborateurs.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6" name="Image 5" descr="A.Blanc-Lapier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89" y="2233476"/>
            <a:ext cx="2731978" cy="37883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73053" y="842210"/>
            <a:ext cx="3890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André Blanc-Lapierre,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 venant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d’Alger, lui succède en 1961.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5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29369"/>
            <a:ext cx="8229600" cy="51468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- Amélioration par la CSF de la qualité (durée de vie)     des klystrons.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- Augmentation de l’énergie maximum des électrons.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- Réalisation des spectromètres magnétiques.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- Construction de « l’Igloo ».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-  Installation au LAL de l’accumulateur d’électrons ADA construit au laboratoire national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Italien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de Frascati. Grâce notamment aux efforts de Pierre Marin, l’accumulateur fut transformé en collisionneur électrons-positons. Des accumulateurs-collisionneurs plus grands furent construits, ouvrant la voie aux utilisations du rayonnement synchrotron.</a:t>
            </a:r>
          </a:p>
          <a:p>
            <a:pPr>
              <a:buFontTx/>
              <a:buChar char="-"/>
            </a:pPr>
            <a:endParaRPr lang="fr-F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8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3">
                    <a:lumMod val="50000"/>
                  </a:schemeClr>
                </a:solidFill>
              </a:rPr>
              <a:t>Spectromètre magnétique « Zeus »</a:t>
            </a:r>
            <a:br>
              <a:rPr lang="fr-FR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fr-FR" sz="3200" b="1" dirty="0" smtClean="0">
                <a:solidFill>
                  <a:schemeClr val="accent3">
                    <a:lumMod val="50000"/>
                  </a:schemeClr>
                </a:solidFill>
              </a:rPr>
              <a:t>auprès du LAL</a:t>
            </a:r>
            <a:endParaRPr lang="fr-FR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Espace réservé du contenu 3" descr="LAL_ZE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58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000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FD4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09579"/>
            <a:ext cx="8229600" cy="473242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b="1" i="1" dirty="0">
                <a:solidFill>
                  <a:srgbClr val="D50A9A"/>
                </a:solidFill>
              </a:rPr>
              <a:t>E</a:t>
            </a:r>
            <a:r>
              <a:rPr lang="fr-FR" b="1" i="1" dirty="0" smtClean="0">
                <a:solidFill>
                  <a:srgbClr val="D50A9A"/>
                </a:solidFill>
              </a:rPr>
              <a:t>n 1958, le doyen de la Faculté des sciences a des problèmes avec la construction des </a:t>
            </a:r>
            <a:r>
              <a:rPr lang="fr-FR" b="1" i="1" dirty="0" smtClean="0">
                <a:solidFill>
                  <a:srgbClr val="D50A9A"/>
                </a:solidFill>
              </a:rPr>
              <a:t>nouveaux bâtiments </a:t>
            </a:r>
            <a:r>
              <a:rPr lang="fr-FR" b="1" i="1" dirty="0" smtClean="0">
                <a:solidFill>
                  <a:srgbClr val="D50A9A"/>
                </a:solidFill>
              </a:rPr>
              <a:t>à Jussieu, à cause des marchands de vin. Pressé par le temps, il décide de créer un nouveau 1</a:t>
            </a:r>
            <a:r>
              <a:rPr lang="fr-FR" b="1" i="1" baseline="30000" dirty="0" smtClean="0">
                <a:solidFill>
                  <a:srgbClr val="D50A9A"/>
                </a:solidFill>
              </a:rPr>
              <a:t>er</a:t>
            </a:r>
            <a:r>
              <a:rPr lang="fr-FR" b="1" i="1" dirty="0" smtClean="0">
                <a:solidFill>
                  <a:srgbClr val="D50A9A"/>
                </a:solidFill>
              </a:rPr>
              <a:t> cycle à Orsay.</a:t>
            </a:r>
          </a:p>
          <a:p>
            <a:pPr marL="0" indent="0">
              <a:buNone/>
            </a:pPr>
            <a:endParaRPr lang="fr-FR" b="1" i="1" dirty="0">
              <a:solidFill>
                <a:srgbClr val="D50A9A"/>
              </a:solidFill>
            </a:endParaRPr>
          </a:p>
          <a:p>
            <a:pPr marL="0" indent="0">
              <a:buNone/>
            </a:pPr>
            <a:r>
              <a:rPr lang="fr-FR" b="1" i="1" dirty="0" smtClean="0">
                <a:solidFill>
                  <a:srgbClr val="D50A9A"/>
                </a:solidFill>
              </a:rPr>
              <a:t>Le courage nécessaire pour venir travailler à Orsay.</a:t>
            </a:r>
          </a:p>
          <a:p>
            <a:pPr marL="0" indent="0">
              <a:buNone/>
            </a:pPr>
            <a:endParaRPr lang="fr-FR" b="1" i="1" dirty="0" smtClean="0">
              <a:solidFill>
                <a:srgbClr val="D50A9A"/>
              </a:solidFill>
            </a:endParaRPr>
          </a:p>
          <a:p>
            <a:pPr marL="0" indent="0">
              <a:buNone/>
            </a:pPr>
            <a:r>
              <a:rPr lang="fr-FR" b="1" i="1" dirty="0" smtClean="0">
                <a:solidFill>
                  <a:srgbClr val="D50A9A"/>
                </a:solidFill>
              </a:rPr>
              <a:t>A partir de la fin de 1958 et de l’année 1959, le campus d’Orsay se prépare à devenir une deuxième Faculté des Sciences de l’Université de Paris.</a:t>
            </a:r>
          </a:p>
          <a:p>
            <a:pPr marL="0" indent="0">
              <a:buNone/>
            </a:pPr>
            <a:endParaRPr lang="fr-FR" b="1" i="1" dirty="0">
              <a:solidFill>
                <a:srgbClr val="D50A9A"/>
              </a:solidFill>
            </a:endParaRPr>
          </a:p>
          <a:p>
            <a:pPr marL="0" indent="0">
              <a:buNone/>
            </a:pPr>
            <a:r>
              <a:rPr lang="fr-FR" b="1" i="1" dirty="0" smtClean="0">
                <a:solidFill>
                  <a:srgbClr val="D50A9A"/>
                </a:solidFill>
              </a:rPr>
              <a:t>Par la suite, il sera partie intégrante de l’Université Paris-Sud.</a:t>
            </a:r>
            <a:endParaRPr lang="fr-FR" b="1" i="1" dirty="0">
              <a:solidFill>
                <a:srgbClr val="D50A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3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8257"/>
            <a:ext cx="8229600" cy="834941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0000FF"/>
                </a:solidFill>
              </a:rPr>
              <a:t>Physique des Solides </a:t>
            </a:r>
            <a:r>
              <a:rPr lang="mr-IN" sz="2800" b="1" dirty="0" smtClean="0">
                <a:solidFill>
                  <a:srgbClr val="0000FF"/>
                </a:solidFill>
              </a:rPr>
              <a:t>–</a:t>
            </a:r>
            <a:r>
              <a:rPr lang="fr-FR" sz="2800" b="1" dirty="0" smtClean="0">
                <a:solidFill>
                  <a:srgbClr val="0000FF"/>
                </a:solidFill>
              </a:rPr>
              <a:t> Matière condensée</a:t>
            </a:r>
            <a:endParaRPr lang="fr-FR" sz="2800" b="1" dirty="0">
              <a:solidFill>
                <a:srgbClr val="0000FF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625" r="3774" b="37999"/>
          <a:stretch/>
        </p:blipFill>
        <p:spPr>
          <a:xfrm>
            <a:off x="457200" y="1129304"/>
            <a:ext cx="2657642" cy="2857577"/>
          </a:xfrm>
        </p:spPr>
      </p:pic>
      <p:sp>
        <p:nvSpPr>
          <p:cNvPr id="5" name="ZoneTexte 4"/>
          <p:cNvSpPr txBox="1"/>
          <p:nvPr/>
        </p:nvSpPr>
        <p:spPr>
          <a:xfrm>
            <a:off x="601579" y="4180818"/>
            <a:ext cx="2121795" cy="26314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Jacques Friedel</a:t>
            </a: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55474" y="1309225"/>
            <a:ext cx="555242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</a:rPr>
              <a:t>En 1959, Jacques Friedel et André </a:t>
            </a:r>
            <a:r>
              <a:rPr lang="fr-FR" sz="2400" b="1" dirty="0" err="1" smtClean="0">
                <a:solidFill>
                  <a:srgbClr val="008000"/>
                </a:solidFill>
              </a:rPr>
              <a:t>Guinier</a:t>
            </a:r>
            <a:r>
              <a:rPr lang="fr-FR" sz="2400" b="1" dirty="0" smtClean="0">
                <a:solidFill>
                  <a:srgbClr val="008000"/>
                </a:solidFill>
              </a:rPr>
              <a:t>, </a:t>
            </a:r>
          </a:p>
          <a:p>
            <a:r>
              <a:rPr lang="fr-FR" sz="2400" b="1" dirty="0" smtClean="0">
                <a:solidFill>
                  <a:srgbClr val="008000"/>
                </a:solidFill>
              </a:rPr>
              <a:t>à l’étroit </a:t>
            </a:r>
            <a:r>
              <a:rPr lang="fr-FR" sz="2400" b="1" dirty="0">
                <a:solidFill>
                  <a:srgbClr val="008000"/>
                </a:solidFill>
              </a:rPr>
              <a:t>à</a:t>
            </a:r>
            <a:r>
              <a:rPr lang="fr-FR" sz="2400" b="1" dirty="0" smtClean="0">
                <a:solidFill>
                  <a:srgbClr val="008000"/>
                </a:solidFill>
              </a:rPr>
              <a:t> l’Ecole des Mines, obtiennent </a:t>
            </a:r>
          </a:p>
          <a:p>
            <a:r>
              <a:rPr lang="fr-FR" sz="2400" b="1" dirty="0">
                <a:solidFill>
                  <a:srgbClr val="008000"/>
                </a:solidFill>
              </a:rPr>
              <a:t>l</a:t>
            </a:r>
            <a:r>
              <a:rPr lang="fr-FR" sz="2400" b="1" dirty="0" smtClean="0">
                <a:solidFill>
                  <a:srgbClr val="008000"/>
                </a:solidFill>
              </a:rPr>
              <a:t>e soutien de l’ENS pour faire construire </a:t>
            </a:r>
          </a:p>
          <a:p>
            <a:r>
              <a:rPr lang="fr-FR" sz="2400" b="1" dirty="0" smtClean="0">
                <a:solidFill>
                  <a:srgbClr val="008000"/>
                </a:solidFill>
              </a:rPr>
              <a:t>un laboratoire de physique des solides à </a:t>
            </a:r>
          </a:p>
          <a:p>
            <a:r>
              <a:rPr lang="fr-FR" sz="2400" b="1" dirty="0" smtClean="0">
                <a:solidFill>
                  <a:srgbClr val="008000"/>
                </a:solidFill>
              </a:rPr>
              <a:t>Orsay. Avec Raimond </a:t>
            </a:r>
            <a:r>
              <a:rPr lang="fr-FR" sz="2400" b="1" dirty="0" err="1" smtClean="0">
                <a:solidFill>
                  <a:srgbClr val="008000"/>
                </a:solidFill>
              </a:rPr>
              <a:t>Castaing</a:t>
            </a:r>
            <a:r>
              <a:rPr lang="fr-FR" sz="2400" b="1" dirty="0" smtClean="0">
                <a:solidFill>
                  <a:srgbClr val="008000"/>
                </a:solidFill>
              </a:rPr>
              <a:t> de</a:t>
            </a:r>
          </a:p>
          <a:p>
            <a:r>
              <a:rPr lang="fr-FR" sz="2400" b="1" dirty="0" smtClean="0">
                <a:solidFill>
                  <a:srgbClr val="008000"/>
                </a:solidFill>
              </a:rPr>
              <a:t>Toulouse, ils créeront un fructueux centre</a:t>
            </a:r>
          </a:p>
          <a:p>
            <a:r>
              <a:rPr lang="fr-FR" sz="2400" b="1" dirty="0" smtClean="0">
                <a:solidFill>
                  <a:srgbClr val="008000"/>
                </a:solidFill>
              </a:rPr>
              <a:t> de recherche.  </a:t>
            </a:r>
            <a:endParaRPr lang="fr-FR" sz="2400" b="1" dirty="0">
              <a:solidFill>
                <a:srgbClr val="008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780" y="3823370"/>
            <a:ext cx="2294020" cy="33815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839368" y="4358104"/>
            <a:ext cx="1457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</a:rPr>
              <a:t> André</a:t>
            </a:r>
          </a:p>
          <a:p>
            <a:r>
              <a:rPr lang="fr-FR" sz="2400" b="1" dirty="0" err="1" smtClean="0">
                <a:solidFill>
                  <a:schemeClr val="accent6">
                    <a:lumMod val="50000"/>
                  </a:schemeClr>
                </a:solidFill>
              </a:rPr>
              <a:t>Guinier</a:t>
            </a:r>
            <a:endParaRPr lang="fr-FR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fr-FR" sz="2400" baseline="30000" dirty="0" smtClean="0">
                <a:solidFill>
                  <a:schemeClr val="accent4">
                    <a:lumMod val="75000"/>
                  </a:schemeClr>
                </a:solidFill>
              </a:rPr>
              <a:t>er</a:t>
            </a:r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</a:rPr>
              <a:t> Doyen</a:t>
            </a:r>
          </a:p>
          <a:p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d</a:t>
            </a:r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</a:rPr>
              <a:t>e la Faculté d’Orsay</a:t>
            </a:r>
            <a:endParaRPr lang="fr-FR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7200" y="4785896"/>
            <a:ext cx="4047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FF"/>
                </a:solidFill>
              </a:rPr>
              <a:t>-Structure électronique des métaux et alliages. Science des matériaux</a:t>
            </a:r>
            <a:r>
              <a:rPr lang="fr-FR" sz="2000" dirty="0" smtClean="0">
                <a:solidFill>
                  <a:srgbClr val="0000FF"/>
                </a:solidFill>
              </a:rPr>
              <a:t>.</a:t>
            </a:r>
          </a:p>
          <a:p>
            <a:endParaRPr lang="fr-FR" sz="2000" dirty="0" smtClean="0">
              <a:solidFill>
                <a:srgbClr val="0000FF"/>
              </a:solidFill>
            </a:endParaRPr>
          </a:p>
          <a:p>
            <a:r>
              <a:rPr lang="fr-FR" sz="2000" dirty="0" smtClean="0">
                <a:solidFill>
                  <a:srgbClr val="0000FF"/>
                </a:solidFill>
              </a:rPr>
              <a:t>-Rayons X et structure des matériaux. Cristallographie.</a:t>
            </a:r>
            <a:endParaRPr lang="fr-F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0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rcRect t="6093" b="6093"/>
          <a:stretch>
            <a:fillRect/>
          </a:stretch>
        </p:blipFill>
        <p:spPr>
          <a:xfrm>
            <a:off x="324693" y="508000"/>
            <a:ext cx="2551870" cy="2807368"/>
          </a:xfrm>
        </p:spPr>
      </p:pic>
      <p:sp>
        <p:nvSpPr>
          <p:cNvPr id="8" name="ZoneTexte 7"/>
          <p:cNvSpPr txBox="1"/>
          <p:nvPr/>
        </p:nvSpPr>
        <p:spPr>
          <a:xfrm>
            <a:off x="283412" y="3542631"/>
            <a:ext cx="287019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</a:rPr>
              <a:t> Venant de l’Université</a:t>
            </a:r>
          </a:p>
          <a:p>
            <a:r>
              <a:rPr lang="fr-FR" sz="2000" b="1" dirty="0">
                <a:solidFill>
                  <a:srgbClr val="008000"/>
                </a:solidFill>
              </a:rPr>
              <a:t>d</a:t>
            </a:r>
            <a:r>
              <a:rPr lang="fr-FR" sz="2000" b="1" dirty="0" smtClean="0">
                <a:solidFill>
                  <a:srgbClr val="008000"/>
                </a:solidFill>
              </a:rPr>
              <a:t>e Toulouse, </a:t>
            </a:r>
            <a:r>
              <a:rPr lang="fr-FR" sz="2000" b="1" dirty="0" err="1" smtClean="0">
                <a:solidFill>
                  <a:srgbClr val="008000"/>
                </a:solidFill>
              </a:rPr>
              <a:t>Castaing</a:t>
            </a:r>
            <a:r>
              <a:rPr lang="fr-FR" sz="2000" b="1" dirty="0" smtClean="0">
                <a:solidFill>
                  <a:srgbClr val="008000"/>
                </a:solidFill>
              </a:rPr>
              <a:t> </a:t>
            </a:r>
          </a:p>
          <a:p>
            <a:r>
              <a:rPr lang="fr-FR" sz="2000" b="1" dirty="0">
                <a:solidFill>
                  <a:srgbClr val="008000"/>
                </a:solidFill>
              </a:rPr>
              <a:t>s</a:t>
            </a:r>
            <a:r>
              <a:rPr lang="fr-FR" sz="2000" b="1" dirty="0" smtClean="0">
                <a:solidFill>
                  <a:srgbClr val="008000"/>
                </a:solidFill>
              </a:rPr>
              <a:t>’associe, dés le début, à</a:t>
            </a:r>
          </a:p>
          <a:p>
            <a:r>
              <a:rPr lang="fr-FR" sz="2000" b="1" dirty="0">
                <a:solidFill>
                  <a:srgbClr val="008000"/>
                </a:solidFill>
              </a:rPr>
              <a:t>l</a:t>
            </a:r>
            <a:r>
              <a:rPr lang="fr-FR" sz="2000" b="1" dirty="0" smtClean="0">
                <a:solidFill>
                  <a:srgbClr val="008000"/>
                </a:solidFill>
              </a:rPr>
              <a:t>’initiative de Friedel et</a:t>
            </a:r>
          </a:p>
          <a:p>
            <a:r>
              <a:rPr lang="fr-FR" sz="2000" b="1" dirty="0" err="1" smtClean="0">
                <a:solidFill>
                  <a:srgbClr val="008000"/>
                </a:solidFill>
              </a:rPr>
              <a:t>Guinier</a:t>
            </a:r>
            <a:r>
              <a:rPr lang="fr-FR" sz="2000" b="1" dirty="0" smtClean="0">
                <a:solidFill>
                  <a:srgbClr val="008000"/>
                </a:solidFill>
              </a:rPr>
              <a:t>.</a:t>
            </a:r>
          </a:p>
          <a:p>
            <a:r>
              <a:rPr lang="fr-FR" sz="2000" b="1" dirty="0" smtClean="0">
                <a:solidFill>
                  <a:srgbClr val="008000"/>
                </a:solidFill>
              </a:rPr>
              <a:t>Il invente la microsonde</a:t>
            </a:r>
          </a:p>
          <a:p>
            <a:r>
              <a:rPr lang="fr-FR" sz="2000" b="1" dirty="0">
                <a:solidFill>
                  <a:srgbClr val="008000"/>
                </a:solidFill>
              </a:rPr>
              <a:t>d</a:t>
            </a:r>
            <a:r>
              <a:rPr lang="fr-FR" sz="2000" b="1" dirty="0" smtClean="0">
                <a:solidFill>
                  <a:srgbClr val="008000"/>
                </a:solidFill>
              </a:rPr>
              <a:t>e </a:t>
            </a:r>
            <a:r>
              <a:rPr lang="fr-FR" sz="2000" b="1" dirty="0" err="1" smtClean="0">
                <a:solidFill>
                  <a:srgbClr val="008000"/>
                </a:solidFill>
              </a:rPr>
              <a:t>Castaing</a:t>
            </a:r>
            <a:r>
              <a:rPr lang="fr-FR" sz="2000" b="1" dirty="0" smtClean="0">
                <a:solidFill>
                  <a:srgbClr val="008000"/>
                </a:solidFill>
              </a:rPr>
              <a:t>, analysant la </a:t>
            </a:r>
          </a:p>
          <a:p>
            <a:r>
              <a:rPr lang="fr-FR" sz="2000" b="1" dirty="0">
                <a:solidFill>
                  <a:srgbClr val="008000"/>
                </a:solidFill>
              </a:rPr>
              <a:t>m</a:t>
            </a:r>
            <a:r>
              <a:rPr lang="fr-FR" sz="2000" b="1" dirty="0" smtClean="0">
                <a:solidFill>
                  <a:srgbClr val="008000"/>
                </a:solidFill>
              </a:rPr>
              <a:t>atière grâce aux rayons</a:t>
            </a:r>
          </a:p>
          <a:p>
            <a:r>
              <a:rPr lang="fr-FR" sz="2000" b="1" dirty="0" smtClean="0">
                <a:solidFill>
                  <a:srgbClr val="008000"/>
                </a:solidFill>
              </a:rPr>
              <a:t>X émis sous bombarde-</a:t>
            </a:r>
          </a:p>
          <a:p>
            <a:r>
              <a:rPr lang="fr-FR" sz="2000" b="1" dirty="0">
                <a:solidFill>
                  <a:srgbClr val="008000"/>
                </a:solidFill>
              </a:rPr>
              <a:t>m</a:t>
            </a:r>
            <a:r>
              <a:rPr lang="fr-FR" sz="2000" b="1" dirty="0" smtClean="0">
                <a:solidFill>
                  <a:srgbClr val="008000"/>
                </a:solidFill>
              </a:rPr>
              <a:t>ent d’électrons.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21263" y="521369"/>
            <a:ext cx="2616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Raimond </a:t>
            </a:r>
            <a:r>
              <a:rPr lang="fr-FR" sz="2400" b="1" dirty="0" err="1" smtClean="0">
                <a:solidFill>
                  <a:schemeClr val="accent2">
                    <a:lumMod val="75000"/>
                  </a:schemeClr>
                </a:solidFill>
              </a:rPr>
              <a:t>Castaing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148989" y="1342902"/>
            <a:ext cx="2224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P.-G. de Gennes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790" y="1573735"/>
            <a:ext cx="2101080" cy="297152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421205" y="1894577"/>
            <a:ext cx="19517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</a:rPr>
              <a:t>Après sa thèse, préparée au CEA, de Gennes rejoint en 1961, pour 10 ans, la Physique des Solides à Orsay. </a:t>
            </a:r>
          </a:p>
          <a:p>
            <a:r>
              <a:rPr lang="fr-FR" sz="2000" b="1" dirty="0" smtClean="0">
                <a:solidFill>
                  <a:srgbClr val="008000"/>
                </a:solidFill>
              </a:rPr>
              <a:t>Il devient aussi enseignant.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421206" y="4619581"/>
            <a:ext cx="4142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</a:rPr>
              <a:t>Il étudie la supraconductivité dans les métaux, puis les cristaux liquides.</a:t>
            </a:r>
          </a:p>
          <a:p>
            <a:endParaRPr lang="fr-FR" sz="2000" b="1" dirty="0" smtClean="0">
              <a:solidFill>
                <a:srgbClr val="008000"/>
              </a:solidFill>
            </a:endParaRPr>
          </a:p>
          <a:p>
            <a:r>
              <a:rPr lang="fr-FR" sz="2000" b="1" dirty="0" smtClean="0">
                <a:solidFill>
                  <a:srgbClr val="008000"/>
                </a:solidFill>
              </a:rPr>
              <a:t>En 1991, il recevra le prix Nobel de</a:t>
            </a:r>
          </a:p>
          <a:p>
            <a:r>
              <a:rPr lang="fr-FR" sz="2000" b="1" dirty="0" smtClean="0">
                <a:solidFill>
                  <a:srgbClr val="008000"/>
                </a:solidFill>
              </a:rPr>
              <a:t>Physique.</a:t>
            </a:r>
            <a:endParaRPr lang="fr-FR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3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527" y="414421"/>
            <a:ext cx="8783052" cy="815474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</a:rPr>
              <a:t>Expériences à L’Orme des Merisiers et à Saclay (CEA)</a:t>
            </a:r>
            <a:endParaRPr lang="fr-FR" sz="2800" b="1" dirty="0">
              <a:solidFill>
                <a:srgbClr val="008000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-Premiers contacts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-Organisation générale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-Enceinte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-Règles de sécurité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Hiérarchie et esprit de corps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-Ingénieurs et Physiciens</a:t>
            </a:r>
          </a:p>
          <a:p>
            <a:pPr marL="0" indent="0">
              <a:buNone/>
            </a:pPr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rgbClr val="000090"/>
                </a:solidFill>
              </a:rPr>
              <a:t>° L’ALS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rgbClr val="000090"/>
                </a:solidFill>
              </a:rPr>
              <a:t>° Saturne-2</a:t>
            </a:r>
            <a:endParaRPr lang="fr-FR" sz="2800" b="1" dirty="0">
              <a:solidFill>
                <a:srgbClr val="000090"/>
              </a:solidFill>
            </a:endParaRPr>
          </a:p>
        </p:txBody>
      </p:sp>
      <p:pic>
        <p:nvPicPr>
          <p:cNvPr id="10" name="Image 9" descr="mage result for Albert Messiah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84" y="2499895"/>
            <a:ext cx="3219116" cy="3830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5716696" y="1792009"/>
            <a:ext cx="2722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0090"/>
                </a:solidFill>
              </a:rPr>
              <a:t>        </a:t>
            </a:r>
            <a:r>
              <a:rPr lang="fr-FR" sz="2000" b="1" dirty="0" smtClean="0">
                <a:solidFill>
                  <a:srgbClr val="000090"/>
                </a:solidFill>
              </a:rPr>
              <a:t>Albert </a:t>
            </a:r>
            <a:r>
              <a:rPr lang="fr-FR" sz="2000" b="1" dirty="0" err="1" smtClean="0">
                <a:solidFill>
                  <a:srgbClr val="000090"/>
                </a:solidFill>
              </a:rPr>
              <a:t>Messiah</a:t>
            </a:r>
            <a:endParaRPr lang="fr-FR" sz="2000" b="1" dirty="0" smtClean="0">
              <a:solidFill>
                <a:srgbClr val="000090"/>
              </a:solidFill>
            </a:endParaRPr>
          </a:p>
          <a:p>
            <a:r>
              <a:rPr lang="fr-FR" sz="2000" dirty="0" smtClean="0">
                <a:solidFill>
                  <a:srgbClr val="000090"/>
                </a:solidFill>
              </a:rPr>
              <a:t>Directeur de la Physique</a:t>
            </a:r>
            <a:endParaRPr lang="fr-FR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8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C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7994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FF6600"/>
                </a:solidFill>
              </a:rPr>
              <a:t>Saturne-2 et ses aires expérimentales</a:t>
            </a:r>
            <a:endParaRPr lang="fr-FR" sz="2800" b="1" dirty="0">
              <a:solidFill>
                <a:srgbClr val="FF66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2099" b="12099"/>
          <a:stretch>
            <a:fillRect/>
          </a:stretch>
        </p:blipFill>
        <p:spPr>
          <a:xfrm>
            <a:off x="457200" y="139566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70590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Marie et Irène Curie à l’Institut du Radium (1931)</a:t>
            </a:r>
            <a:endParaRPr lang="fr-FR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 descr="1-Le laboratoire Curie en photos_doc de travail_AKLAPISZ (glissé(e)s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567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6199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Irène Joliot-Curie dans son bureau du laboratoire Curie de l’Institut du Radium à Paris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60ans-IPN003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b="12625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0000FF"/>
                </a:solidFill>
              </a:rPr>
              <a:t>Frédéric </a:t>
            </a:r>
            <a:r>
              <a:rPr lang="fr-FR" sz="3200" b="1" dirty="0" err="1" smtClean="0">
                <a:solidFill>
                  <a:srgbClr val="0000FF"/>
                </a:solidFill>
              </a:rPr>
              <a:t>Joliot</a:t>
            </a:r>
            <a:r>
              <a:rPr lang="fr-FR" sz="3200" b="1" dirty="0" smtClean="0">
                <a:solidFill>
                  <a:srgbClr val="0000FF"/>
                </a:solidFill>
              </a:rPr>
              <a:t> dans son laboratoire du</a:t>
            </a:r>
            <a:br>
              <a:rPr lang="fr-FR" sz="3200" b="1" dirty="0" smtClean="0">
                <a:solidFill>
                  <a:srgbClr val="0000FF"/>
                </a:solidFill>
              </a:rPr>
            </a:br>
            <a:r>
              <a:rPr lang="fr-FR" sz="3200" b="1" dirty="0" smtClean="0">
                <a:solidFill>
                  <a:srgbClr val="0000FF"/>
                </a:solidFill>
              </a:rPr>
              <a:t>Collège de France (années 40)</a:t>
            </a:r>
            <a:endParaRPr lang="fr-FR" sz="3200" b="1" dirty="0">
              <a:solidFill>
                <a:srgbClr val="0000FF"/>
              </a:solidFill>
            </a:endParaRPr>
          </a:p>
        </p:txBody>
      </p:sp>
      <p:pic>
        <p:nvPicPr>
          <p:cNvPr id="4" name="Espace réservé du contenu 3" descr="frederic-jolio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8245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66939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6941"/>
          </a:xfrm>
        </p:spPr>
        <p:txBody>
          <a:bodyPr>
            <a:noAutofit/>
          </a:bodyPr>
          <a:lstStyle/>
          <a:p>
            <a:r>
              <a:rPr lang="fr-FR" sz="2400" b="1" i="1" u="sng" dirty="0" smtClean="0">
                <a:solidFill>
                  <a:srgbClr val="008000"/>
                </a:solidFill>
              </a:rPr>
              <a:t>Evolution des moyens donnés à la recherche</a:t>
            </a:r>
            <a:endParaRPr lang="fr-FR" sz="2400" b="1" i="1" u="sng" dirty="0">
              <a:solidFill>
                <a:srgbClr val="008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1999"/>
            <a:ext cx="8229600" cy="56682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dirty="0" smtClean="0">
                <a:solidFill>
                  <a:srgbClr val="800000"/>
                </a:solidFill>
              </a:rPr>
              <a:t>-Hiver 1953-54: échos des trop faibles moyens de la recherche.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0000FF"/>
                </a:solidFill>
              </a:rPr>
              <a:t>-Avril 1954, conférence publique de F. </a:t>
            </a:r>
            <a:r>
              <a:rPr lang="fr-FR" sz="2400" dirty="0" err="1" smtClean="0">
                <a:solidFill>
                  <a:srgbClr val="0000FF"/>
                </a:solidFill>
              </a:rPr>
              <a:t>Joliot</a:t>
            </a:r>
            <a:r>
              <a:rPr lang="fr-FR" sz="2400" dirty="0" smtClean="0">
                <a:solidFill>
                  <a:srgbClr val="0000FF"/>
                </a:solidFill>
              </a:rPr>
              <a:t>: sans nouveaux accélérateurs, les chercheurs français seront mal formés pour bien utiliser le CERN (qui venait de démarrer).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0000FF"/>
                </a:solidFill>
              </a:rPr>
              <a:t>-Juin 1954, Irène écrit dans </a:t>
            </a:r>
            <a:r>
              <a:rPr lang="fr-FR" sz="2400" i="1" dirty="0" smtClean="0">
                <a:solidFill>
                  <a:srgbClr val="0000FF"/>
                </a:solidFill>
              </a:rPr>
              <a:t>Le Monde: </a:t>
            </a:r>
            <a:r>
              <a:rPr lang="fr-FR" sz="2400" dirty="0" smtClean="0">
                <a:solidFill>
                  <a:srgbClr val="0000FF"/>
                </a:solidFill>
              </a:rPr>
              <a:t>il faut plus de moyens!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-19 juin 1954, formation du gouvernement Mendès-France.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</a:rPr>
              <a:t>Longchambon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 devient secrétaire d’état à la recherche.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008000"/>
                </a:solidFill>
              </a:rPr>
              <a:t>-Juillet 1954, création du 3</a:t>
            </a:r>
            <a:r>
              <a:rPr lang="fr-FR" sz="2400" baseline="30000" dirty="0" smtClean="0">
                <a:solidFill>
                  <a:srgbClr val="008000"/>
                </a:solidFill>
              </a:rPr>
              <a:t>ème</a:t>
            </a:r>
            <a:r>
              <a:rPr lang="fr-FR" sz="2400" dirty="0" smtClean="0">
                <a:solidFill>
                  <a:srgbClr val="008000"/>
                </a:solidFill>
              </a:rPr>
              <a:t> cycle (en nov. 1955, lancement du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8000"/>
                </a:solidFill>
              </a:rPr>
              <a:t>3</a:t>
            </a:r>
            <a:r>
              <a:rPr lang="fr-FR" sz="2400" baseline="30000" dirty="0">
                <a:solidFill>
                  <a:srgbClr val="008000"/>
                </a:solidFill>
              </a:rPr>
              <a:t>ème</a:t>
            </a:r>
            <a:r>
              <a:rPr lang="fr-FR" sz="2400" dirty="0">
                <a:solidFill>
                  <a:srgbClr val="008000"/>
                </a:solidFill>
              </a:rPr>
              <a:t> cycle </a:t>
            </a:r>
            <a:r>
              <a:rPr lang="fr-FR" sz="2400" dirty="0" smtClean="0">
                <a:solidFill>
                  <a:srgbClr val="008000"/>
                </a:solidFill>
              </a:rPr>
              <a:t>de physique nucléaire, accompagné de crédits).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-Irène (I. Radium) présente un projet de SC à construire par Philips; Rocard (ENS) un linéaire à électrons à construire par la CSF.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008000"/>
                </a:solidFill>
              </a:rPr>
              <a:t>-Les deux projets sont acceptés; un grand terrain leur est accordé à Orsay (l’acquisition définitive par l’Université du domaine de Launay n’a pas encore eu lieu). </a:t>
            </a:r>
          </a:p>
          <a:p>
            <a:pPr marL="0" indent="0">
              <a:buNone/>
            </a:pPr>
            <a:r>
              <a:rPr lang="fr-FR" sz="2400" b="1" dirty="0" smtClean="0">
                <a:solidFill>
                  <a:srgbClr val="000090"/>
                </a:solidFill>
              </a:rPr>
              <a:t>		°°° Février 1956 : Mort d’Irène Joliot-Curie °°°</a:t>
            </a:r>
            <a:endParaRPr lang="fr-FR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2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385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/>
            </a:r>
            <a:br>
              <a:rPr lang="fr-FR" sz="3200" b="1" dirty="0" smtClean="0">
                <a:solidFill>
                  <a:srgbClr val="FF0000"/>
                </a:solidFill>
              </a:rPr>
            </a:br>
            <a:r>
              <a:rPr lang="fr-FR" sz="3200" b="1" dirty="0" smtClean="0">
                <a:solidFill>
                  <a:srgbClr val="FF0000"/>
                </a:solidFill>
              </a:rPr>
              <a:t>Construction </a:t>
            </a:r>
            <a:r>
              <a:rPr lang="fr-FR" sz="3200" b="1" dirty="0">
                <a:solidFill>
                  <a:srgbClr val="FF0000"/>
                </a:solidFill>
              </a:rPr>
              <a:t>du bâtiment </a:t>
            </a:r>
            <a:r>
              <a:rPr lang="fr-FR" sz="3200" b="1" dirty="0" smtClean="0">
                <a:solidFill>
                  <a:srgbClr val="FF0000"/>
                </a:solidFill>
              </a:rPr>
              <a:t>du synchrocyclotron</a:t>
            </a:r>
            <a:br>
              <a:rPr lang="fr-FR" sz="3200" b="1" dirty="0" smtClean="0">
                <a:solidFill>
                  <a:srgbClr val="FF0000"/>
                </a:solidFill>
              </a:rPr>
            </a:b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" name="Espace réservé du contenu 3" descr="60ans-IPN004.jpg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r="1567" b="14757"/>
          <a:stretch/>
        </p:blipFill>
        <p:spPr>
          <a:xfrm>
            <a:off x="1635787" y="1417638"/>
            <a:ext cx="6192158" cy="52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0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Frédéric Joliot-Curie prend des photos sur le </a:t>
            </a:r>
            <a:r>
              <a:rPr lang="fr-FR" sz="3200" b="1" dirty="0" smtClean="0">
                <a:solidFill>
                  <a:srgbClr val="FF0000"/>
                </a:solidFill>
              </a:rPr>
              <a:t>chantier de l’IPN à Orsay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60ans-IPN009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8" b="6438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14463" y="1311276"/>
            <a:ext cx="3497384" cy="4687032"/>
          </a:xfrm>
        </p:spPr>
        <p:txBody>
          <a:bodyPr>
            <a:normAutofit/>
          </a:bodyPr>
          <a:lstStyle/>
          <a:p>
            <a:r>
              <a:rPr lang="fr-FR" sz="3100" dirty="0">
                <a:solidFill>
                  <a:srgbClr val="FF0000"/>
                </a:solidFill>
              </a:rPr>
              <a:t>Discussion de chantier avec </a:t>
            </a:r>
            <a:r>
              <a:rPr lang="fr-FR" sz="3100" dirty="0" smtClean="0">
                <a:solidFill>
                  <a:srgbClr val="FF0000"/>
                </a:solidFill>
              </a:rPr>
              <a:t/>
            </a:r>
            <a:br>
              <a:rPr lang="fr-FR" sz="3100" dirty="0" smtClean="0">
                <a:solidFill>
                  <a:srgbClr val="FF0000"/>
                </a:solidFill>
              </a:rPr>
            </a:br>
            <a:r>
              <a:rPr lang="fr-FR" sz="3100" dirty="0" smtClean="0">
                <a:solidFill>
                  <a:srgbClr val="FF0000"/>
                </a:solidFill>
              </a:rPr>
              <a:t>F</a:t>
            </a:r>
            <a:r>
              <a:rPr lang="fr-FR" sz="3100" dirty="0">
                <a:solidFill>
                  <a:srgbClr val="FF0000"/>
                </a:solidFill>
              </a:rPr>
              <a:t>. </a:t>
            </a:r>
            <a:r>
              <a:rPr lang="fr-FR" sz="3100" dirty="0" err="1">
                <a:solidFill>
                  <a:srgbClr val="FF0000"/>
                </a:solidFill>
              </a:rPr>
              <a:t>Joliot</a:t>
            </a:r>
            <a:r>
              <a:rPr lang="fr-FR" sz="3100" dirty="0">
                <a:solidFill>
                  <a:srgbClr val="FF0000"/>
                </a:solidFill>
              </a:rPr>
              <a:t> (1957)</a:t>
            </a:r>
            <a:br>
              <a:rPr lang="fr-FR" sz="3100" dirty="0">
                <a:solidFill>
                  <a:srgbClr val="FF0000"/>
                </a:solidFill>
              </a:rPr>
            </a:br>
            <a:r>
              <a:rPr lang="fr-FR" sz="3100" i="1" dirty="0">
                <a:solidFill>
                  <a:srgbClr val="008000"/>
                </a:solidFill>
              </a:rPr>
              <a:t>de gauche à droite: J. </a:t>
            </a:r>
            <a:r>
              <a:rPr lang="fr-FR" sz="3100" i="1" dirty="0" err="1">
                <a:solidFill>
                  <a:srgbClr val="008000"/>
                </a:solidFill>
              </a:rPr>
              <a:t>Teillac</a:t>
            </a:r>
            <a:r>
              <a:rPr lang="fr-FR" sz="3100" i="1" dirty="0">
                <a:solidFill>
                  <a:srgbClr val="008000"/>
                </a:solidFill>
              </a:rPr>
              <a:t>, R. Bernas, F. </a:t>
            </a:r>
            <a:r>
              <a:rPr lang="fr-FR" sz="3100" i="1" dirty="0" err="1">
                <a:solidFill>
                  <a:srgbClr val="008000"/>
                </a:solidFill>
              </a:rPr>
              <a:t>Joliot</a:t>
            </a:r>
            <a:r>
              <a:rPr lang="fr-FR" sz="3100" i="1" dirty="0">
                <a:solidFill>
                  <a:srgbClr val="008000"/>
                </a:solidFill>
              </a:rPr>
              <a:t>, </a:t>
            </a:r>
            <a:r>
              <a:rPr lang="fr-FR" sz="3100" i="1" dirty="0" smtClean="0">
                <a:solidFill>
                  <a:srgbClr val="008000"/>
                </a:solidFill>
              </a:rPr>
              <a:t/>
            </a:r>
            <a:br>
              <a:rPr lang="fr-FR" sz="3100" i="1" dirty="0" smtClean="0">
                <a:solidFill>
                  <a:srgbClr val="008000"/>
                </a:solidFill>
              </a:rPr>
            </a:br>
            <a:r>
              <a:rPr lang="fr-FR" sz="3100" i="1" dirty="0" smtClean="0">
                <a:solidFill>
                  <a:srgbClr val="008000"/>
                </a:solidFill>
              </a:rPr>
              <a:t>A</a:t>
            </a:r>
            <a:r>
              <a:rPr lang="fr-FR" sz="3100" i="1" dirty="0">
                <a:solidFill>
                  <a:srgbClr val="008000"/>
                </a:solidFill>
              </a:rPr>
              <a:t>. </a:t>
            </a:r>
            <a:r>
              <a:rPr lang="fr-FR" sz="3100" i="1" dirty="0" err="1">
                <a:solidFill>
                  <a:srgbClr val="008000"/>
                </a:solidFill>
              </a:rPr>
              <a:t>Ligonnière</a:t>
            </a:r>
            <a:r>
              <a:rPr lang="fr-FR" sz="3100" i="1" dirty="0">
                <a:solidFill>
                  <a:srgbClr val="008000"/>
                </a:solidFill>
              </a:rPr>
              <a:t/>
            </a:r>
            <a:br>
              <a:rPr lang="fr-FR" sz="3100" i="1" dirty="0">
                <a:solidFill>
                  <a:srgbClr val="008000"/>
                </a:solidFill>
              </a:rPr>
            </a:br>
            <a:r>
              <a:rPr lang="fr-FR" sz="3100" i="1" dirty="0">
                <a:solidFill>
                  <a:srgbClr val="008000"/>
                </a:solidFill>
              </a:rPr>
              <a:t>de dos: M. </a:t>
            </a:r>
            <a:r>
              <a:rPr lang="fr-FR" sz="3100" i="1" dirty="0" err="1">
                <a:solidFill>
                  <a:srgbClr val="008000"/>
                </a:solidFill>
              </a:rPr>
              <a:t>Riou</a:t>
            </a:r>
            <a:r>
              <a:rPr lang="fr-FR" i="1" dirty="0">
                <a:solidFill>
                  <a:srgbClr val="008000"/>
                </a:solidFill>
              </a:rPr>
              <a:t/>
            </a:r>
            <a:br>
              <a:rPr lang="fr-FR" i="1" dirty="0">
                <a:solidFill>
                  <a:srgbClr val="008000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03386"/>
            <a:ext cx="4564185" cy="5754932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" name="Espace réservé du contenu 3" descr="60ans-IPN010.jpg"/>
          <p:cNvPicPr>
            <a:picLocks noGrp="1" noChangeAspect="1"/>
          </p:cNvPicPr>
          <p:nvPr/>
        </p:nvPicPr>
        <p:blipFill>
          <a:blip r:embed="rId2"/>
          <a:srcRect l="-67384" r="-67384"/>
          <a:stretch>
            <a:fillRect/>
          </a:stretch>
        </p:blipFill>
        <p:spPr>
          <a:xfrm>
            <a:off x="-1712834" y="1159904"/>
            <a:ext cx="9634155" cy="529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9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FDB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Conditions et atmosphère lors de</a:t>
            </a:r>
            <a:b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l’ installation de l’IPN à Orsay (1957,1958)</a:t>
            </a:r>
            <a:endParaRPr lang="fr-F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52316"/>
            <a:ext cx="8229600" cy="3973847"/>
          </a:xfrm>
        </p:spPr>
        <p:txBody>
          <a:bodyPr/>
          <a:lstStyle/>
          <a:p>
            <a:pPr>
              <a:buFontTx/>
              <a:buChar char="-"/>
            </a:pPr>
            <a:r>
              <a:rPr lang="fr-FR" dirty="0" smtClean="0">
                <a:solidFill>
                  <a:srgbClr val="008000"/>
                </a:solidFill>
              </a:rPr>
              <a:t>Les conditions de travail (horaires, vacances</a:t>
            </a:r>
            <a:r>
              <a:rPr lang="mr-IN" dirty="0" smtClean="0">
                <a:solidFill>
                  <a:srgbClr val="008000"/>
                </a:solidFill>
              </a:rPr>
              <a:t>…</a:t>
            </a:r>
            <a:r>
              <a:rPr lang="fr-FR" dirty="0" smtClean="0">
                <a:solidFill>
                  <a:srgbClr val="00800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8000"/>
                </a:solidFill>
              </a:rPr>
              <a:t>Transports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8000"/>
                </a:solidFill>
              </a:rPr>
              <a:t>Repas (1</a:t>
            </a:r>
            <a:r>
              <a:rPr lang="fr-FR" baseline="30000" dirty="0" smtClean="0">
                <a:solidFill>
                  <a:srgbClr val="008000"/>
                </a:solidFill>
              </a:rPr>
              <a:t>ère</a:t>
            </a:r>
            <a:r>
              <a:rPr lang="fr-FR" dirty="0" smtClean="0">
                <a:solidFill>
                  <a:srgbClr val="008000"/>
                </a:solidFill>
              </a:rPr>
              <a:t> Cantine)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8000"/>
                </a:solidFill>
              </a:rPr>
              <a:t>Café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8000"/>
                </a:solidFill>
              </a:rPr>
              <a:t>Radioprotection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08000"/>
                </a:solidFill>
              </a:rPr>
              <a:t>-  </a:t>
            </a:r>
            <a:r>
              <a:rPr lang="mr-IN" dirty="0" smtClean="0">
                <a:solidFill>
                  <a:srgbClr val="008000"/>
                </a:solidFill>
              </a:rPr>
              <a:t>…</a:t>
            </a:r>
            <a:endParaRPr lang="fr-FR" dirty="0">
              <a:solidFill>
                <a:srgbClr val="008000"/>
              </a:solidFill>
            </a:endParaRPr>
          </a:p>
          <a:p>
            <a:pPr>
              <a:buFontTx/>
              <a:buChar char="-"/>
            </a:pPr>
            <a:endParaRPr lang="fr-FR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6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760</Words>
  <Application>Microsoft Macintosh PowerPoint</Application>
  <PresentationFormat>Présentation à l'écran (4:3)</PresentationFormat>
  <Paragraphs>175</Paragraphs>
  <Slides>19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Les origines dE la physique à paris-sud</vt:lpstr>
      <vt:lpstr>Marie et Irène Curie à l’Institut du Radium (1931)</vt:lpstr>
      <vt:lpstr>Irène Joliot-Curie dans son bureau du laboratoire Curie de l’Institut du Radium à Paris</vt:lpstr>
      <vt:lpstr>Frédéric Joliot dans son laboratoire du Collège de France (années 40)</vt:lpstr>
      <vt:lpstr>Evolution des moyens donnés à la recherche</vt:lpstr>
      <vt:lpstr> Construction du bâtiment du synchrocyclotron </vt:lpstr>
      <vt:lpstr>Frédéric Joliot-Curie prend des photos sur le chantier de l’IPN à Orsay</vt:lpstr>
      <vt:lpstr>Discussion de chantier avec  F. Joliot (1957) de gauche à droite: J. Teillac, R. Bernas, F. Joliot,  A. Ligonnière de dos: M. Riou </vt:lpstr>
      <vt:lpstr>Conditions et atmosphère lors de l’ installation de l’IPN à Orsay (1957,1958)</vt:lpstr>
      <vt:lpstr>Après la mort de Frédéric Joliot  en août 1958,  Jean Teillac devient directeur de l’IPN </vt:lpstr>
      <vt:lpstr>Partie de l’accélérateur linéaire en cours d’achèvement</vt:lpstr>
      <vt:lpstr>Présentation PowerPoint</vt:lpstr>
      <vt:lpstr>Présentation PowerPoint</vt:lpstr>
      <vt:lpstr>Spectromètre magnétique « Zeus » auprès du LAL</vt:lpstr>
      <vt:lpstr>Présentation PowerPoint</vt:lpstr>
      <vt:lpstr>Physique des Solides – Matière condensée</vt:lpstr>
      <vt:lpstr>Présentation PowerPoint</vt:lpstr>
      <vt:lpstr>Expériences à L’Orme des Merisiers et à Saclay (CEA)</vt:lpstr>
      <vt:lpstr>Saturne-2 et ses aires expérimentales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origines dr la physique à paris-sud</dc:title>
  <dc:creator>Pierre Radvanyi</dc:creator>
  <cp:lastModifiedBy>Pierre Radvanyi</cp:lastModifiedBy>
  <cp:revision>107</cp:revision>
  <dcterms:created xsi:type="dcterms:W3CDTF">2018-05-17T17:39:51Z</dcterms:created>
  <dcterms:modified xsi:type="dcterms:W3CDTF">2018-06-17T16:13:36Z</dcterms:modified>
</cp:coreProperties>
</file>