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891" r:id="rId2"/>
    <p:sldMasterId id="2147483853" r:id="rId3"/>
    <p:sldMasterId id="2147483879" r:id="rId4"/>
    <p:sldMasterId id="2147483828" r:id="rId5"/>
    <p:sldMasterId id="2147483841" r:id="rId6"/>
    <p:sldMasterId id="2147483816" r:id="rId7"/>
    <p:sldMasterId id="2147483804" r:id="rId8"/>
    <p:sldMasterId id="2147483792" r:id="rId9"/>
    <p:sldMasterId id="2147483780" r:id="rId10"/>
    <p:sldMasterId id="2147483756" r:id="rId11"/>
    <p:sldMasterId id="2147483732" r:id="rId12"/>
    <p:sldMasterId id="2147483768" r:id="rId13"/>
    <p:sldMasterId id="2147483744" r:id="rId14"/>
    <p:sldMasterId id="2147483720" r:id="rId15"/>
    <p:sldMasterId id="2147483708" r:id="rId16"/>
    <p:sldMasterId id="2147483696" r:id="rId17"/>
    <p:sldMasterId id="2147483903" r:id="rId18"/>
    <p:sldMasterId id="2147483915" r:id="rId19"/>
    <p:sldMasterId id="2147483939" r:id="rId20"/>
    <p:sldMasterId id="2147483975" r:id="rId21"/>
  </p:sldMasterIdLst>
  <p:notesMasterIdLst>
    <p:notesMasterId r:id="rId59"/>
  </p:notesMasterIdLst>
  <p:handoutMasterIdLst>
    <p:handoutMasterId r:id="rId60"/>
  </p:handoutMasterIdLst>
  <p:sldIdLst>
    <p:sldId id="470" r:id="rId22"/>
    <p:sldId id="469" r:id="rId23"/>
    <p:sldId id="516" r:id="rId24"/>
    <p:sldId id="477" r:id="rId25"/>
    <p:sldId id="515" r:id="rId26"/>
    <p:sldId id="387" r:id="rId27"/>
    <p:sldId id="483" r:id="rId28"/>
    <p:sldId id="452" r:id="rId29"/>
    <p:sldId id="484" r:id="rId30"/>
    <p:sldId id="482" r:id="rId31"/>
    <p:sldId id="486" r:id="rId32"/>
    <p:sldId id="487" r:id="rId33"/>
    <p:sldId id="489" r:id="rId34"/>
    <p:sldId id="455" r:id="rId35"/>
    <p:sldId id="491" r:id="rId36"/>
    <p:sldId id="492" r:id="rId37"/>
    <p:sldId id="494" r:id="rId38"/>
    <p:sldId id="495" r:id="rId39"/>
    <p:sldId id="496" r:id="rId40"/>
    <p:sldId id="518" r:id="rId41"/>
    <p:sldId id="458" r:id="rId42"/>
    <p:sldId id="497" r:id="rId43"/>
    <p:sldId id="498" r:id="rId44"/>
    <p:sldId id="500" r:id="rId45"/>
    <p:sldId id="520" r:id="rId46"/>
    <p:sldId id="499" r:id="rId47"/>
    <p:sldId id="521" r:id="rId48"/>
    <p:sldId id="461" r:id="rId49"/>
    <p:sldId id="504" r:id="rId50"/>
    <p:sldId id="505" r:id="rId51"/>
    <p:sldId id="512" r:id="rId52"/>
    <p:sldId id="510" r:id="rId53"/>
    <p:sldId id="509" r:id="rId54"/>
    <p:sldId id="522" r:id="rId55"/>
    <p:sldId id="440" r:id="rId56"/>
    <p:sldId id="513" r:id="rId57"/>
    <p:sldId id="517" r:id="rId58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0B"/>
    <a:srgbClr val="E84C0E"/>
    <a:srgbClr val="EC6B0A"/>
    <a:srgbClr val="37609C"/>
    <a:srgbClr val="006699"/>
    <a:srgbClr val="0000FF"/>
    <a:srgbClr val="0066FF"/>
    <a:srgbClr val="006666"/>
    <a:srgbClr val="FF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3" autoAdjust="0"/>
    <p:restoredTop sz="93584" autoAdjust="0"/>
  </p:normalViewPr>
  <p:slideViewPr>
    <p:cSldViewPr snapToGrid="0">
      <p:cViewPr>
        <p:scale>
          <a:sx n="80" d="100"/>
          <a:sy n="80" d="100"/>
        </p:scale>
        <p:origin x="-970" y="-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890" y="-78"/>
      </p:cViewPr>
      <p:guideLst>
        <p:guide orient="horz" pos="3127"/>
        <p:guide pos="210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D57DB8D2-6898-4668-8234-4F6A8391CB56}" type="datetimeFigureOut">
              <a:rPr lang="fr-FR" smtClean="0"/>
              <a:pPr/>
              <a:t>07/10/2018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FBEBB956-700F-410A-86C1-A0FC3C3694E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85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BF679739-928E-4DD1-87DD-25ABEE783821}" type="datetimeFigureOut">
              <a:rPr lang="fr-FR" smtClean="0"/>
              <a:pPr/>
              <a:t>07/10/2018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7225D8-577E-4217-B82C-50633FFF7E8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4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36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635858" indent="-37182224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36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072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6090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145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7596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8270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14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1812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370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139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26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736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28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111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6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816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495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308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981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2690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42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4882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4530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835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0206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24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4030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59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59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883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359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9952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3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7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43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4213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6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180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36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6850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91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279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386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35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840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85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73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84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323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7211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14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913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686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978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7485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65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575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0387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8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546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56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093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707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6397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3100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330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379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013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853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60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629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7057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812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524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830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001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3354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937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8470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07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3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229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865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0196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980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4046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248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222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673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586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880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230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142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8385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2293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4011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46326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3070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0727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713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1724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993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751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6029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033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862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144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286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352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6466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42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34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2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9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7032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869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92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0413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1191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860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4128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474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55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16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62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814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8720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0574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4440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41300" y="60134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88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Journées projets IN2P3 - 22/11/2016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17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Journées projets IN2P3 - 22/11/2016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2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8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1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7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9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8302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6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17699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63696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357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195736" y="0"/>
            <a:ext cx="6830164" cy="1470025"/>
          </a:xfrm>
        </p:spPr>
        <p:txBody>
          <a:bodyPr/>
          <a:lstStyle/>
          <a:p>
            <a:r>
              <a:rPr lang="fr-FR" dirty="0" smtClean="0"/>
              <a:t>Institut National de Physique Nucléaire et de Physique des Particules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403648" y="4149080"/>
            <a:ext cx="6400800" cy="14401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Projets « Calcul &amp; Données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8362381" y="65324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4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699792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fr-FR" dirty="0" smtClean="0"/>
              <a:t>Calcul &amp; Données</a:t>
            </a:r>
            <a:br>
              <a:rPr lang="fr-FR" dirty="0" smtClean="0"/>
            </a:br>
            <a:r>
              <a:rPr lang="fr-FR" dirty="0" smtClean="0"/>
              <a:t>Les défis scientifique pour le calcul </a:t>
            </a:r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251520" y="6505599"/>
            <a:ext cx="105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22/11/2016</a:t>
            </a:r>
            <a:endParaRPr lang="fr-FR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3707904" y="6505599"/>
            <a:ext cx="1135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V. Beckmann</a:t>
            </a:r>
            <a:endParaRPr lang="fr-FR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8388424" y="6433591"/>
            <a:ext cx="39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DC9FB6B-617F-1943-8D61-1D61108D59D1}" type="slidenum">
              <a:rPr lang="fr-FR" sz="1400" smtClean="0">
                <a:solidFill>
                  <a:srgbClr val="7F7F7F"/>
                </a:solidFill>
              </a:rPr>
              <a:pPr/>
              <a:t>‹N°›</a:t>
            </a:fld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628800"/>
            <a:ext cx="9180512" cy="14401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20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62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084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79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6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5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4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708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191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207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022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18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85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7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80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35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73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2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3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49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1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59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43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94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90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40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3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36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7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89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51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71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6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470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617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230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14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725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0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98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37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78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55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27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0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801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66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0448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1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6122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72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2415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4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945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17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91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9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83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625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8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99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220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397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00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21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67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13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770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0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044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7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183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982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7220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895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1084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634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47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0341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656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1684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1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41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11560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>
                <a:solidFill>
                  <a:schemeClr val="tx1"/>
                </a:solidFill>
              </a:rPr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6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8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2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7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39552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3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0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pitchFamily="-109" charset="-128"/>
              </a:rPr>
              <a:t>J-L. Biarrotte - Rencontres Accélérateurs SFP - 08/10/2018</a:t>
            </a: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6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8784976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95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9792" y="6356351"/>
            <a:ext cx="3744416" cy="3850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J-L. Biarrotte - Rencontres Accélérateurs SFP - 08/10/2018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 baseline="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9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0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J-L. Biarrotte - Rencontres Accélérateurs SFP - 08/10/2018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39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42.png"/><Relationship Id="rId5" Type="http://schemas.openxmlformats.org/officeDocument/2006/relationships/image" Target="../media/image28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openxmlformats.org/officeDocument/2006/relationships/image" Target="../media/image43.png"/><Relationship Id="rId10" Type="http://schemas.openxmlformats.org/officeDocument/2006/relationships/image" Target="../media/image46.jpeg"/><Relationship Id="rId4" Type="http://schemas.openxmlformats.org/officeDocument/2006/relationships/image" Target="../media/image28.jpeg"/><Relationship Id="rId9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jpeg"/><Relationship Id="rId4" Type="http://schemas.openxmlformats.org/officeDocument/2006/relationships/image" Target="../media/image54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29.png"/><Relationship Id="rId5" Type="http://schemas.openxmlformats.org/officeDocument/2006/relationships/image" Target="../media/image58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24.jpe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8.jpeg"/><Relationship Id="rId18" Type="http://schemas.openxmlformats.org/officeDocument/2006/relationships/image" Target="../media/image8.png"/><Relationship Id="rId3" Type="http://schemas.openxmlformats.org/officeDocument/2006/relationships/image" Target="../media/image24.jpeg"/><Relationship Id="rId7" Type="http://schemas.openxmlformats.org/officeDocument/2006/relationships/image" Target="../media/image74.jpeg"/><Relationship Id="rId12" Type="http://schemas.openxmlformats.org/officeDocument/2006/relationships/image" Target="../media/image77.png"/><Relationship Id="rId17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58.jpe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5" Type="http://schemas.openxmlformats.org/officeDocument/2006/relationships/image" Target="../media/image80.jpeg"/><Relationship Id="rId10" Type="http://schemas.openxmlformats.org/officeDocument/2006/relationships/image" Target="../media/image31.jpeg"/><Relationship Id="rId4" Type="http://schemas.openxmlformats.org/officeDocument/2006/relationships/image" Target="../media/image72.png"/><Relationship Id="rId9" Type="http://schemas.openxmlformats.org/officeDocument/2006/relationships/image" Target="../media/image68.png"/><Relationship Id="rId1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4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86.jpeg"/><Relationship Id="rId5" Type="http://schemas.openxmlformats.org/officeDocument/2006/relationships/image" Target="../media/image58.jpeg"/><Relationship Id="rId4" Type="http://schemas.openxmlformats.org/officeDocument/2006/relationships/image" Target="../media/image31.jpeg"/><Relationship Id="rId9" Type="http://schemas.openxmlformats.org/officeDocument/2006/relationships/image" Target="../media/image8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4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91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3.xml"/><Relationship Id="rId6" Type="http://schemas.microsoft.com/office/2007/relationships/hdphoto" Target="../media/hdphoto2.wdp"/><Relationship Id="rId11" Type="http://schemas.openxmlformats.org/officeDocument/2006/relationships/image" Target="../media/image94.jpeg"/><Relationship Id="rId5" Type="http://schemas.openxmlformats.org/officeDocument/2006/relationships/image" Target="../media/image90.png"/><Relationship Id="rId10" Type="http://schemas.openxmlformats.org/officeDocument/2006/relationships/image" Target="../media/image93.jpeg"/><Relationship Id="rId4" Type="http://schemas.microsoft.com/office/2007/relationships/hdphoto" Target="../media/hdphoto1.wdp"/><Relationship Id="rId9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32001"/>
            <a:ext cx="9144000" cy="12231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31985" y="3235556"/>
            <a:ext cx="8770501" cy="173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</a:pPr>
            <a:r>
              <a:rPr kumimoji="0" lang="fr-FR" sz="4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R&amp;D Accélérateurs à l’IN2P3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fr-FR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750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Rencontres Accélérateurs SFP 2018</a:t>
            </a:r>
            <a:r>
              <a:rPr kumimoji="0" lang="fr-FR" sz="2500" b="0" i="0" u="none" strike="noStrike" kern="1200" cap="none" spc="0" normalizeH="0" noProof="0" dirty="0" smtClean="0">
                <a:ln>
                  <a:noFill/>
                </a:ln>
                <a:solidFill>
                  <a:srgbClr val="FF750B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@ARRONAX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750B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4842510"/>
            <a:ext cx="2346960" cy="1893570"/>
          </a:xfrm>
          <a:prstGeom prst="rect">
            <a:avLst/>
          </a:prstGeom>
        </p:spPr>
      </p:pic>
      <p:pic>
        <p:nvPicPr>
          <p:cNvPr id="8" name="Picture 2" descr="https://s1-ssl.dmcdn.net/K_icz/x250-iR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1841"/>
          <a:stretch/>
        </p:blipFill>
        <p:spPr bwMode="auto">
          <a:xfrm>
            <a:off x="0" y="1304925"/>
            <a:ext cx="91440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532" y="58705"/>
            <a:ext cx="1959644" cy="1112053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4488181" y="5312638"/>
            <a:ext cx="440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7F7F7F"/>
                </a:solidFill>
              </a:rPr>
              <a:t>Jean-Luc BIARROTTE, CNRS/IN2P3</a:t>
            </a:r>
          </a:p>
          <a:p>
            <a:pPr algn="r"/>
            <a:r>
              <a:rPr lang="fr-FR" sz="1400" dirty="0" smtClean="0">
                <a:solidFill>
                  <a:srgbClr val="7F7F7F"/>
                </a:solidFill>
              </a:rPr>
              <a:t>jlbiarrotte@admin.in2p3.fr</a:t>
            </a:r>
            <a:endParaRPr lang="fr-FR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37222" r="51406" b="4861"/>
          <a:stretch/>
        </p:blipFill>
        <p:spPr bwMode="auto">
          <a:xfrm>
            <a:off x="609599" y="1066800"/>
            <a:ext cx="6791325" cy="570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8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Novembre 2017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0" y="912815"/>
            <a:ext cx="914400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Picture 1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54" y="3737254"/>
            <a:ext cx="2479146" cy="54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8" y="4606925"/>
            <a:ext cx="958851" cy="5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54" y="5470524"/>
            <a:ext cx="798821" cy="6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5543551"/>
            <a:ext cx="977668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6" y="4660900"/>
            <a:ext cx="977770" cy="43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SRHI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-219075" y="904875"/>
            <a:ext cx="9363075" cy="794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13878" y="1151282"/>
            <a:ext cx="9130122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2. Structurer la communauté R&amp;D ions stables et R&amp;D ions radioactifs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Travail prospectif  </a:t>
            </a:r>
            <a:r>
              <a:rPr lang="fr-FR" sz="2000" dirty="0" smtClean="0">
                <a:cs typeface="Times New Roman" pitchFamily="18" charset="0"/>
              </a:rPr>
              <a:t>en cours, </a:t>
            </a:r>
            <a:r>
              <a:rPr lang="fr-FR" sz="2000" dirty="0" smtClean="0">
                <a:cs typeface="Times New Roman" pitchFamily="18" charset="0"/>
              </a:rPr>
              <a:t>en forte interaction avec les physiciens </a:t>
            </a:r>
            <a:r>
              <a:rPr lang="fr-FR" sz="2000" dirty="0" smtClean="0">
                <a:cs typeface="Times New Roman" pitchFamily="18" charset="0"/>
              </a:rPr>
              <a:t>nucléaires </a:t>
            </a:r>
            <a:r>
              <a:rPr lang="fr-FR" sz="2000" dirty="0" smtClean="0">
                <a:cs typeface="Times New Roman" pitchFamily="18" charset="0"/>
              </a:rPr>
              <a:t/>
            </a:r>
            <a:br>
              <a:rPr lang="fr-FR" sz="2000" dirty="0" smtClean="0">
                <a:cs typeface="Times New Roman" pitchFamily="18" charset="0"/>
              </a:rPr>
            </a:b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Quels ions exotiques? Avec quels ions stables? Avec </a:t>
            </a:r>
            <a:r>
              <a:rPr lang="fr-FR" i="1" dirty="0">
                <a:solidFill>
                  <a:schemeClr val="accent1"/>
                </a:solidFill>
                <a:cs typeface="Times New Roman" pitchFamily="18" charset="0"/>
              </a:rPr>
              <a:t>q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uelles technologies (sources, ECS, boosters, </a:t>
            </a:r>
            <a:r>
              <a:rPr lang="fr-FR" i="1" dirty="0" err="1" smtClean="0">
                <a:solidFill>
                  <a:schemeClr val="accent1"/>
                </a:solidFill>
                <a:cs typeface="Times New Roman" pitchFamily="18" charset="0"/>
              </a:rPr>
              <a:t>coolers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…)? Quels rendements intégrés? </a:t>
            </a:r>
            <a:r>
              <a:rPr lang="fr-FR" i="1" dirty="0">
                <a:solidFill>
                  <a:schemeClr val="accent1"/>
                </a:solidFill>
                <a:cs typeface="Times New Roman" pitchFamily="18" charset="0"/>
              </a:rPr>
              <a:t>Quels flux possibles?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A quels coûts ? </a:t>
            </a:r>
            <a:b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</a:b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A quelles échéances raisonnables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? Quel SPIRAL2-Phase 2?</a:t>
            </a:r>
            <a:endParaRPr lang="fr-FR" sz="1600" i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04825" y="2933700"/>
            <a:ext cx="7762875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Excellent travail prospectif  inter-laboratoires </a:t>
            </a:r>
            <a:r>
              <a:rPr lang="fr-FR" dirty="0" smtClean="0"/>
              <a:t>en </a:t>
            </a:r>
            <a:r>
              <a:rPr lang="fr-FR" dirty="0" smtClean="0"/>
              <a:t>cours sur: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MP IONS-radioactifs (P. </a:t>
            </a:r>
            <a:r>
              <a:rPr lang="fr-FR" dirty="0" smtClean="0"/>
              <a:t>Delahaye, GANIL) 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MP IONS-stables (T. </a:t>
            </a:r>
            <a:r>
              <a:rPr lang="fr-FR" dirty="0" smtClean="0"/>
              <a:t>Thuillier, LPSC)</a:t>
            </a:r>
            <a:endParaRPr lang="fr-FR" dirty="0" smtClean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969034"/>
            <a:ext cx="3467101" cy="24537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4000498"/>
            <a:ext cx="3254376" cy="244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9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SRHI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228600" y="912815"/>
            <a:ext cx="937260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85774" y="2771775"/>
            <a:ext cx="5105402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Réorganisation </a:t>
            </a:r>
            <a:r>
              <a:rPr lang="fr-FR" dirty="0"/>
              <a:t>profonde en cours au GANIL: projets, plannings, structure, </a:t>
            </a:r>
            <a:r>
              <a:rPr lang="fr-FR" dirty="0" smtClean="0"/>
              <a:t>fonctionnement…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CSI </a:t>
            </a:r>
            <a:r>
              <a:rPr lang="fr-FR" dirty="0"/>
              <a:t>physique nucléaire de basse énergie </a:t>
            </a:r>
            <a:br>
              <a:rPr lang="fr-FR" dirty="0"/>
            </a:br>
            <a:r>
              <a:rPr lang="fr-FR" dirty="0"/>
              <a:t>(26-27 Octobre 2017) et différents colloques 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Mise en place d’un processus de labellisation des plateformes de recherche </a:t>
            </a:r>
            <a:r>
              <a:rPr lang="fr-FR" dirty="0" smtClean="0"/>
              <a:t>IN2P3</a:t>
            </a:r>
            <a:endParaRPr lang="fr-FR" dirty="0"/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0" y="1065557"/>
            <a:ext cx="9130122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cs typeface="Times New Roman" pitchFamily="18" charset="0"/>
              </a:rPr>
              <a:t>3</a:t>
            </a:r>
            <a:r>
              <a:rPr lang="fr-FR" sz="2400" b="1" dirty="0" smtClean="0">
                <a:cs typeface="Times New Roman" pitchFamily="18" charset="0"/>
              </a:rPr>
              <a:t>. Améliorer nos plateformes existantes, établir un </a:t>
            </a:r>
            <a:r>
              <a:rPr lang="fr-FR" sz="2400" b="1" dirty="0" err="1" smtClean="0">
                <a:cs typeface="Times New Roman" pitchFamily="18" charset="0"/>
              </a:rPr>
              <a:t>roadmap</a:t>
            </a:r>
            <a:r>
              <a:rPr lang="fr-FR" sz="2400" b="1" dirty="0" smtClean="0">
                <a:cs typeface="Times New Roman" pitchFamily="18" charset="0"/>
              </a:rPr>
              <a:t> à 10+ ans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Mise </a:t>
            </a:r>
            <a:r>
              <a:rPr lang="fr-FR" sz="2000" dirty="0" smtClean="0">
                <a:cs typeface="Times New Roman" pitchFamily="18" charset="0"/>
              </a:rPr>
              <a:t>en service </a:t>
            </a:r>
            <a:r>
              <a:rPr lang="fr-FR" sz="2000" dirty="0" smtClean="0">
                <a:cs typeface="Times New Roman" pitchFamily="18" charset="0"/>
              </a:rPr>
              <a:t>de l’upgrade </a:t>
            </a:r>
            <a:r>
              <a:rPr lang="fr-FR" sz="2000" dirty="0" smtClean="0">
                <a:cs typeface="Times New Roman" pitchFamily="18" charset="0"/>
              </a:rPr>
              <a:t>SPIRAL1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–&gt;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effectué avec succès cet été 2018</a:t>
            </a:r>
            <a:endParaRPr lang="fr-FR" dirty="0" smtClean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Dessiner l’avenir de GANIL (+ALTO) et de la physique nucléaire ISOL en France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Améliorer </a:t>
            </a:r>
            <a:r>
              <a:rPr lang="fr-FR" sz="2000" dirty="0">
                <a:cs typeface="Times New Roman" pitchFamily="18" charset="0"/>
              </a:rPr>
              <a:t>structuration + pilotage + visibilité de nos plateformes de </a:t>
            </a:r>
            <a:r>
              <a:rPr lang="fr-FR" sz="2000" dirty="0" smtClean="0">
                <a:cs typeface="Times New Roman" pitchFamily="18" charset="0"/>
              </a:rPr>
              <a:t>recherche</a:t>
            </a:r>
            <a:endParaRPr lang="fr-FR" sz="2000" dirty="0"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2709642"/>
            <a:ext cx="2819399" cy="392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38629" r="13367" b="23511"/>
          <a:stretch/>
        </p:blipFill>
        <p:spPr bwMode="auto">
          <a:xfrm>
            <a:off x="314325" y="4586463"/>
            <a:ext cx="5514975" cy="210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8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40" y="952207"/>
            <a:ext cx="3925881" cy="214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14 Novembre 2017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476250" y="912815"/>
            <a:ext cx="96202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5316" r="5669"/>
          <a:stretch/>
        </p:blipFill>
        <p:spPr bwMode="auto">
          <a:xfrm>
            <a:off x="5313045" y="2876220"/>
            <a:ext cx="3830955" cy="398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ZoneTexte 51"/>
          <p:cNvSpPr txBox="1"/>
          <p:nvPr/>
        </p:nvSpPr>
        <p:spPr>
          <a:xfrm>
            <a:off x="285750" y="617873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37609C"/>
                </a:solidFill>
              </a:rPr>
              <a:t>Plateformes </a:t>
            </a:r>
            <a:r>
              <a:rPr lang="fr-FR" sz="1400" i="1" dirty="0" smtClean="0">
                <a:solidFill>
                  <a:srgbClr val="37609C"/>
                </a:solidFill>
              </a:rPr>
              <a:t>accélérateur labellisées depuis (ou en cours) : </a:t>
            </a:r>
            <a:r>
              <a:rPr lang="fr-FR" sz="1400" i="1" dirty="0" smtClean="0">
                <a:solidFill>
                  <a:srgbClr val="37609C"/>
                </a:solidFill>
              </a:rPr>
              <a:t/>
            </a:r>
            <a:br>
              <a:rPr lang="fr-FR" sz="1400" i="1" dirty="0" smtClean="0">
                <a:solidFill>
                  <a:srgbClr val="37609C"/>
                </a:solidFill>
              </a:rPr>
            </a:br>
            <a:r>
              <a:rPr lang="fr-FR" sz="1400" i="1" dirty="0" smtClean="0">
                <a:solidFill>
                  <a:srgbClr val="37609C"/>
                </a:solidFill>
              </a:rPr>
              <a:t>ARRONAX, </a:t>
            </a:r>
            <a:r>
              <a:rPr lang="fr-FR" sz="1400" i="1" dirty="0" smtClean="0">
                <a:solidFill>
                  <a:srgbClr val="37609C"/>
                </a:solidFill>
              </a:rPr>
              <a:t>ANAFIRE, GANIL</a:t>
            </a:r>
            <a:endParaRPr lang="fr-FR" sz="1400" i="1" dirty="0" smtClean="0">
              <a:solidFill>
                <a:srgbClr val="37609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19722" r="51406" b="11666"/>
          <a:stretch/>
        </p:blipFill>
        <p:spPr bwMode="auto">
          <a:xfrm>
            <a:off x="0" y="981075"/>
            <a:ext cx="5229226" cy="52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6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47801" y="1589320"/>
            <a:ext cx="7696200" cy="3712028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ACCELERATORS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&amp; TECHNOLOGIES</a:t>
            </a:r>
            <a:endParaRPr lang="fr-FR" sz="80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39334" y="3284220"/>
            <a:ext cx="8839200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 smtClean="0">
                <a:solidFill>
                  <a:schemeClr val="tx2"/>
                </a:solidFill>
                <a:latin typeface="+mj-lt"/>
              </a:rPr>
              <a:t>SCPL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Superconducting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 RF </a:t>
            </a: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Cavities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, </a:t>
            </a:r>
            <a:br>
              <a:rPr lang="fr-FR" sz="4000" b="1" dirty="0" smtClean="0">
                <a:solidFill>
                  <a:schemeClr val="tx2"/>
                </a:solidFill>
                <a:latin typeface="+mj-lt"/>
              </a:rPr>
            </a:b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high-power Proton </a:t>
            </a: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Linacs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 &amp; ADS </a:t>
            </a:r>
            <a:br>
              <a:rPr lang="fr-FR" sz="4000" b="1" dirty="0" smtClean="0">
                <a:solidFill>
                  <a:schemeClr val="tx2"/>
                </a:solidFill>
                <a:latin typeface="+mj-lt"/>
              </a:rPr>
            </a:br>
            <a:endParaRPr lang="fr-FR" sz="4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0"/>
            <a:ext cx="9144000" cy="712078"/>
          </a:xfrm>
          <a:prstGeom prst="rect">
            <a:avLst/>
          </a:prstGeom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27" y="5724175"/>
            <a:ext cx="1959644" cy="1112053"/>
          </a:xfrm>
          <a:prstGeom prst="rect">
            <a:avLst/>
          </a:prstGeom>
          <a:noFill/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638800" y="6616700"/>
            <a:ext cx="35052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13878" y="970307"/>
            <a:ext cx="9130122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1. Sécuriser nos engagements sur les </a:t>
            </a:r>
            <a:r>
              <a:rPr lang="fr-FR" sz="2400" b="1" dirty="0" err="1" smtClean="0">
                <a:cs typeface="Times New Roman" pitchFamily="18" charset="0"/>
              </a:rPr>
              <a:t>TGIRs</a:t>
            </a:r>
            <a:r>
              <a:rPr lang="fr-FR" sz="2400" b="1" dirty="0" smtClean="0">
                <a:cs typeface="Times New Roman" pitchFamily="18" charset="0"/>
              </a:rPr>
              <a:t> en cours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ESS </a:t>
            </a:r>
            <a:r>
              <a:rPr lang="fr-FR" dirty="0" smtClean="0">
                <a:cs typeface="Times New Roman" pitchFamily="18" charset="0"/>
              </a:rPr>
              <a:t>(</a:t>
            </a:r>
            <a:r>
              <a:rPr lang="fr-FR" dirty="0" err="1" smtClean="0">
                <a:cs typeface="Times New Roman" pitchFamily="18" charset="0"/>
              </a:rPr>
              <a:t>cryomodules</a:t>
            </a:r>
            <a:r>
              <a:rPr lang="fr-FR" dirty="0" smtClean="0">
                <a:cs typeface="Times New Roman" pitchFamily="18" charset="0"/>
              </a:rPr>
              <a:t> </a:t>
            </a:r>
            <a:r>
              <a:rPr lang="fr-FR" dirty="0" err="1" smtClean="0">
                <a:cs typeface="Times New Roman" pitchFamily="18" charset="0"/>
              </a:rPr>
              <a:t>spoke</a:t>
            </a:r>
            <a:r>
              <a:rPr lang="fr-FR" dirty="0" smtClean="0">
                <a:cs typeface="Times New Roman" pitchFamily="18" charset="0"/>
              </a:rPr>
              <a:t>, distribution </a:t>
            </a:r>
            <a:r>
              <a:rPr lang="fr-FR" dirty="0" err="1" smtClean="0">
                <a:cs typeface="Times New Roman" pitchFamily="18" charset="0"/>
              </a:rPr>
              <a:t>cryo</a:t>
            </a:r>
            <a:r>
              <a:rPr lang="fr-FR" dirty="0" smtClean="0">
                <a:cs typeface="Times New Roman" pitchFamily="18" charset="0"/>
              </a:rPr>
              <a:t>…)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1</a:t>
            </a:r>
            <a:r>
              <a:rPr lang="fr-FR" i="1" baseline="30000" dirty="0" smtClean="0">
                <a:solidFill>
                  <a:schemeClr val="accent1"/>
                </a:solidFill>
                <a:cs typeface="Times New Roman" pitchFamily="18" charset="0"/>
              </a:rPr>
              <a:t>er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 faisceau sur dump 2021, sur cible 2022 </a:t>
            </a:r>
            <a:endParaRPr lang="fr-FR" sz="2000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FAIR </a:t>
            </a:r>
            <a:r>
              <a:rPr lang="fr-FR" dirty="0" smtClean="0">
                <a:cs typeface="Times New Roman" pitchFamily="18" charset="0"/>
              </a:rPr>
              <a:t>(proton </a:t>
            </a:r>
            <a:r>
              <a:rPr lang="fr-FR" dirty="0" err="1" smtClean="0">
                <a:cs typeface="Times New Roman" pitchFamily="18" charset="0"/>
              </a:rPr>
              <a:t>linac</a:t>
            </a:r>
            <a:r>
              <a:rPr lang="fr-FR" dirty="0" smtClean="0">
                <a:cs typeface="Times New Roman" pitchFamily="18" charset="0"/>
              </a:rPr>
              <a:t> RF sources &amp; alimentations)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contributions jusqu’à fin 2021</a:t>
            </a:r>
            <a:endParaRPr lang="fr-FR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SCPL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-95250" y="904875"/>
            <a:ext cx="9239250" cy="794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7798" y="2370660"/>
            <a:ext cx="459422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u="sng" dirty="0" smtClean="0"/>
              <a:t>FAIR</a:t>
            </a:r>
            <a:r>
              <a:rPr lang="fr-FR" dirty="0" smtClean="0"/>
              <a:t> (IPNO, </a:t>
            </a:r>
            <a:r>
              <a:rPr lang="fr-FR" dirty="0" smtClean="0"/>
              <a:t>CENBG): 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</a:t>
            </a:r>
            <a:r>
              <a:rPr lang="fr-FR" dirty="0" smtClean="0"/>
              <a:t>ignature des 2 contrats </a:t>
            </a:r>
            <a:r>
              <a:rPr lang="fr-FR" dirty="0" smtClean="0"/>
              <a:t>IK </a:t>
            </a:r>
            <a:r>
              <a:rPr lang="fr-FR" dirty="0" smtClean="0"/>
              <a:t>le 23 Juin 2017, </a:t>
            </a:r>
            <a:br>
              <a:rPr lang="fr-FR" dirty="0" smtClean="0"/>
            </a:br>
            <a:r>
              <a:rPr lang="fr-FR" dirty="0" smtClean="0"/>
              <a:t>pour un montant </a:t>
            </a:r>
            <a:r>
              <a:rPr lang="fr-FR" dirty="0" smtClean="0"/>
              <a:t>d’env. </a:t>
            </a:r>
            <a:r>
              <a:rPr lang="fr-FR" dirty="0" smtClean="0"/>
              <a:t>6.5M€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Klystrons </a:t>
            </a:r>
            <a:r>
              <a:rPr lang="fr-FR" dirty="0" smtClean="0"/>
              <a:t>livrés</a:t>
            </a:r>
            <a:endParaRPr lang="fr-FR" dirty="0" smtClean="0"/>
          </a:p>
        </p:txBody>
      </p:sp>
      <p:sp>
        <p:nvSpPr>
          <p:cNvPr id="29" name="ZoneTexte 28"/>
          <p:cNvSpPr txBox="1"/>
          <p:nvPr/>
        </p:nvSpPr>
        <p:spPr>
          <a:xfrm>
            <a:off x="4874682" y="4186178"/>
            <a:ext cx="4145494" cy="23083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u="sng" dirty="0" smtClean="0"/>
              <a:t>ESS</a:t>
            </a:r>
            <a:r>
              <a:rPr lang="fr-FR" dirty="0" smtClean="0"/>
              <a:t> (IPNO):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S</a:t>
            </a:r>
            <a:r>
              <a:rPr lang="fr-FR" dirty="0" smtClean="0"/>
              <a:t>ignature de 2 contrats </a:t>
            </a:r>
            <a:r>
              <a:rPr lang="fr-FR" dirty="0" smtClean="0"/>
              <a:t>IK </a:t>
            </a:r>
            <a:r>
              <a:rPr lang="fr-FR" dirty="0" smtClean="0"/>
              <a:t>‘</a:t>
            </a:r>
            <a:r>
              <a:rPr lang="fr-FR" dirty="0" err="1" smtClean="0"/>
              <a:t>cryomodules</a:t>
            </a:r>
            <a:r>
              <a:rPr lang="fr-FR" dirty="0" smtClean="0"/>
              <a:t> </a:t>
            </a:r>
            <a:r>
              <a:rPr lang="fr-FR" dirty="0" err="1" smtClean="0"/>
              <a:t>Spoke</a:t>
            </a:r>
            <a:r>
              <a:rPr lang="fr-FR" dirty="0" smtClean="0"/>
              <a:t>’ et ‘</a:t>
            </a:r>
            <a:r>
              <a:rPr lang="fr-FR" dirty="0" err="1" smtClean="0"/>
              <a:t>distrib</a:t>
            </a:r>
            <a:r>
              <a:rPr lang="fr-FR" dirty="0" smtClean="0"/>
              <a:t>. </a:t>
            </a:r>
            <a:r>
              <a:rPr lang="fr-FR" dirty="0" smtClean="0"/>
              <a:t>cryogénique’ </a:t>
            </a:r>
            <a:r>
              <a:rPr lang="fr-FR" dirty="0" smtClean="0"/>
              <a:t>(fin </a:t>
            </a:r>
            <a:r>
              <a:rPr lang="fr-FR" dirty="0" smtClean="0"/>
              <a:t>2016) pour un montant </a:t>
            </a:r>
            <a:r>
              <a:rPr lang="fr-FR" dirty="0" smtClean="0"/>
              <a:t>d’env. 20M</a:t>
            </a:r>
            <a:r>
              <a:rPr lang="fr-FR" dirty="0" smtClean="0"/>
              <a:t>€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Fabrication </a:t>
            </a:r>
            <a:r>
              <a:rPr lang="fr-FR" dirty="0" smtClean="0"/>
              <a:t>série </a:t>
            </a:r>
            <a:r>
              <a:rPr lang="fr-FR" dirty="0" smtClean="0"/>
              <a:t>26 cavités </a:t>
            </a:r>
            <a:r>
              <a:rPr lang="fr-FR" dirty="0" smtClean="0"/>
              <a:t>en </a:t>
            </a:r>
            <a:r>
              <a:rPr lang="fr-FR" dirty="0" smtClean="0"/>
              <a:t>cours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Revue RSP IN2P3 (Juillet 2017)  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Récente annonce ESS d’un shift planning d’environ </a:t>
            </a:r>
            <a:r>
              <a:rPr lang="fr-FR" dirty="0" smtClean="0"/>
              <a:t>1,5 </a:t>
            </a:r>
            <a:r>
              <a:rPr lang="fr-FR" dirty="0" smtClean="0"/>
              <a:t>an</a:t>
            </a:r>
            <a:endParaRPr lang="fr-FR" dirty="0"/>
          </a:p>
        </p:txBody>
      </p:sp>
      <p:pic>
        <p:nvPicPr>
          <p:cNvPr id="30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>
          <a:xfrm>
            <a:off x="-1" y="3851665"/>
            <a:ext cx="4772025" cy="3006335"/>
          </a:xfrm>
          <a:prstGeom prst="rect">
            <a:avLst/>
          </a:prstGeom>
        </p:spPr>
      </p:pic>
      <p:pic>
        <p:nvPicPr>
          <p:cNvPr id="33" name="Picture 2" descr="Groundbreaking ceremony on the FAIR construction si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23013"/>
          <a:stretch/>
        </p:blipFill>
        <p:spPr bwMode="auto">
          <a:xfrm>
            <a:off x="4886324" y="2208805"/>
            <a:ext cx="4257675" cy="173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0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26389" r="51406" b="4028"/>
          <a:stretch/>
        </p:blipFill>
        <p:spPr bwMode="auto">
          <a:xfrm>
            <a:off x="1743074" y="914747"/>
            <a:ext cx="5848351" cy="594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13 Août 2018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476250" y="912815"/>
            <a:ext cx="96202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" name="Picture 13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90" y="3319985"/>
            <a:ext cx="1700579" cy="9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2" y="3199341"/>
            <a:ext cx="2319867" cy="12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13877" y="960782"/>
            <a:ext cx="9215847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cs typeface="Times New Roman" pitchFamily="18" charset="0"/>
              </a:rPr>
              <a:t>2</a:t>
            </a:r>
            <a:r>
              <a:rPr lang="fr-FR" sz="2400" b="1" dirty="0" smtClean="0">
                <a:cs typeface="Times New Roman" pitchFamily="18" charset="0"/>
              </a:rPr>
              <a:t>. Conserver et </a:t>
            </a:r>
            <a:r>
              <a:rPr lang="fr-FR" sz="2400" b="1" dirty="0" smtClean="0">
                <a:cs typeface="Times New Roman" pitchFamily="18" charset="0"/>
              </a:rPr>
              <a:t>assumer </a:t>
            </a:r>
            <a:r>
              <a:rPr lang="fr-FR" sz="2400" b="1" dirty="0" smtClean="0">
                <a:cs typeface="Times New Roman" pitchFamily="18" charset="0"/>
              </a:rPr>
              <a:t>notre leadership sur les </a:t>
            </a:r>
            <a:r>
              <a:rPr lang="fr-FR" sz="2400" b="1" dirty="0" smtClean="0">
                <a:cs typeface="Times New Roman" pitchFamily="18" charset="0"/>
              </a:rPr>
              <a:t>ADS</a:t>
            </a:r>
            <a:endParaRPr lang="fr-FR" sz="2400" b="1" dirty="0" smtClean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R&amp;D </a:t>
            </a:r>
            <a:r>
              <a:rPr lang="fr-FR" sz="2000" dirty="0" smtClean="0">
                <a:cs typeface="Times New Roman" pitchFamily="18" charset="0"/>
              </a:rPr>
              <a:t>orientée fiabilité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Projet MYRTE jusqu’en 2019 </a:t>
            </a:r>
            <a:endParaRPr lang="fr-FR" sz="2000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cs typeface="Times New Roman" pitchFamily="18" charset="0"/>
              </a:rPr>
              <a:t>P</a:t>
            </a:r>
            <a:r>
              <a:rPr lang="fr-FR" sz="2000" dirty="0" smtClean="0">
                <a:cs typeface="Times New Roman" pitchFamily="18" charset="0"/>
              </a:rPr>
              <a:t>hase préparatoire de MYRRHA ph.1 (100 MeV)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–&gt; prototypage jusqu’à fin 2020</a:t>
            </a:r>
            <a:endParaRPr lang="fr-FR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Se préparer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pour une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phase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de construction de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MYRRHA </a:t>
            </a:r>
            <a:r>
              <a:rPr lang="fr-FR" i="1" dirty="0">
                <a:solidFill>
                  <a:schemeClr val="accent1"/>
                </a:solidFill>
                <a:cs typeface="Times New Roman" pitchFamily="18" charset="0"/>
              </a:rPr>
              <a:t>–&gt;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stratégie industrialisation?</a:t>
            </a: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SCPL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180975" y="912815"/>
            <a:ext cx="9324975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28056" y="2700860"/>
            <a:ext cx="6510869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Signature d’un « </a:t>
            </a:r>
            <a:r>
              <a:rPr lang="fr-FR" dirty="0" err="1" smtClean="0"/>
              <a:t>cooperation</a:t>
            </a:r>
            <a:r>
              <a:rPr lang="fr-FR" dirty="0" smtClean="0"/>
              <a:t> agreement on ADS » pour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préparer </a:t>
            </a:r>
            <a:r>
              <a:rPr lang="fr-FR" dirty="0" err="1" smtClean="0"/>
              <a:t>Myrrha</a:t>
            </a:r>
            <a:r>
              <a:rPr lang="fr-FR" dirty="0" smtClean="0"/>
              <a:t> 100 MeV (coût total 6.5M€) le 5 Juillet </a:t>
            </a:r>
            <a:r>
              <a:rPr lang="fr-FR" dirty="0" smtClean="0"/>
              <a:t>2017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Décision </a:t>
            </a:r>
            <a:r>
              <a:rPr lang="fr-FR" dirty="0" smtClean="0"/>
              <a:t>pour construction par la Belgique: </a:t>
            </a:r>
            <a:r>
              <a:rPr lang="fr-FR" dirty="0" smtClean="0"/>
              <a:t>annoncée été 2018… </a:t>
            </a:r>
            <a:endParaRPr lang="fr-FR" dirty="0" smtClean="0"/>
          </a:p>
        </p:txBody>
      </p:sp>
      <p:pic>
        <p:nvPicPr>
          <p:cNvPr id="27" name="Picture 13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46" y="4481965"/>
            <a:ext cx="1167020" cy="68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427"/>
            <a:ext cx="4986867" cy="280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Résultat de recherche d'images pour &quot;myrrha logo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9" y="5217884"/>
            <a:ext cx="1605492" cy="143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IPN\MYRTE\Cavités\1 Livraison\Photos Réception Myrte\CAV-HT-02\DSC02485.JPG"/>
          <p:cNvPicPr>
            <a:picLocks noChangeAspect="1" noChangeArrowheads="1"/>
          </p:cNvPicPr>
          <p:nvPr/>
        </p:nvPicPr>
        <p:blipFill rotWithShape="1">
          <a:blip r:embed="rId7" cstate="print"/>
          <a:srcRect l="17260" r="10131"/>
          <a:stretch/>
        </p:blipFill>
        <p:spPr bwMode="auto">
          <a:xfrm>
            <a:off x="6876147" y="2648465"/>
            <a:ext cx="2267853" cy="1754867"/>
          </a:xfrm>
          <a:prstGeom prst="rect">
            <a:avLst/>
          </a:prstGeom>
          <a:noFill/>
        </p:spPr>
      </p:pic>
      <p:pic>
        <p:nvPicPr>
          <p:cNvPr id="43" name="Picture 10" descr="Afficher l'image d'orig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88" y="5157264"/>
            <a:ext cx="1049646" cy="8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15" y="4519090"/>
            <a:ext cx="1293283" cy="6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Résultat de recherche d'images pour &quot;LAL logo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10" y="5291412"/>
            <a:ext cx="1105958" cy="6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Résultat de recherche d'images pour &quot;sckcen&quot;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6" b="20945"/>
          <a:stretch/>
        </p:blipFill>
        <p:spPr bwMode="auto">
          <a:xfrm>
            <a:off x="6835776" y="5892736"/>
            <a:ext cx="1529291" cy="9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07 Septembre 2018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409575" y="912815"/>
            <a:ext cx="9553575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17072" r="29946" b="6169"/>
          <a:stretch/>
        </p:blipFill>
        <p:spPr bwMode="auto">
          <a:xfrm>
            <a:off x="1619672" y="956345"/>
            <a:ext cx="6028814" cy="5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13878" y="989357"/>
            <a:ext cx="913012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3. Poursuivre l’effort de R&amp;D, le structurer et le focaliser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Instru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. faisceau </a:t>
            </a:r>
            <a:r>
              <a:rPr lang="fr-FR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fr-FR" dirty="0" err="1">
                <a:solidFill>
                  <a:prstClr val="black"/>
                </a:solidFill>
                <a:cs typeface="Times New Roman" pitchFamily="18" charset="0"/>
              </a:rPr>
              <a:t>bcp</a:t>
            </a:r>
            <a:r>
              <a:rPr lang="fr-FR" dirty="0">
                <a:solidFill>
                  <a:prstClr val="black"/>
                </a:solidFill>
                <a:cs typeface="Times New Roman" pitchFamily="18" charset="0"/>
              </a:rPr>
              <a:t> d’acteurs dispersés)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création réseau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IN2P3 ‘</a:t>
            </a:r>
            <a:r>
              <a:rPr lang="fr-FR" i="1" dirty="0" err="1">
                <a:solidFill>
                  <a:srgbClr val="4F81BD"/>
                </a:solidFill>
                <a:cs typeface="Times New Roman" pitchFamily="18" charset="0"/>
              </a:rPr>
              <a:t>instru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. faisceau’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SRF </a:t>
            </a:r>
            <a:r>
              <a:rPr lang="fr-FR" dirty="0" smtClean="0">
                <a:solidFill>
                  <a:prstClr val="black"/>
                </a:solidFill>
                <a:cs typeface="Times New Roman" pitchFamily="18" charset="0"/>
              </a:rPr>
              <a:t>(SC </a:t>
            </a:r>
            <a:r>
              <a:rPr lang="fr-FR" dirty="0" err="1" smtClean="0">
                <a:solidFill>
                  <a:prstClr val="black"/>
                </a:solidFill>
                <a:cs typeface="Times New Roman" pitchFamily="18" charset="0"/>
              </a:rPr>
              <a:t>multi-couches</a:t>
            </a:r>
            <a:r>
              <a:rPr lang="fr-FR" dirty="0" smtClean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fr-FR" dirty="0" smtClean="0">
                <a:solidFill>
                  <a:prstClr val="black"/>
                </a:solidFill>
                <a:cs typeface="Times New Roman" pitchFamily="18" charset="0"/>
              </a:rPr>
              <a:t>haut </a:t>
            </a:r>
            <a:r>
              <a:rPr lang="fr-FR" dirty="0" err="1" smtClean="0">
                <a:solidFill>
                  <a:prstClr val="black"/>
                </a:solidFill>
                <a:cs typeface="Times New Roman" pitchFamily="18" charset="0"/>
              </a:rPr>
              <a:t>Qo</a:t>
            </a:r>
            <a:r>
              <a:rPr lang="fr-FR" dirty="0" smtClean="0">
                <a:solidFill>
                  <a:prstClr val="black"/>
                </a:solidFill>
                <a:cs typeface="Times New Roman" pitchFamily="18" charset="0"/>
              </a:rPr>
              <a:t>…)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2 Master-Projets - </a:t>
            </a:r>
            <a:r>
              <a:rPr lang="fr-FR" i="1" dirty="0" err="1" smtClean="0">
                <a:solidFill>
                  <a:schemeClr val="accent1"/>
                </a:solidFill>
                <a:cs typeface="Times New Roman" pitchFamily="18" charset="0"/>
              </a:rPr>
              <a:t>roadmap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 à définir avec l’IRFU </a:t>
            </a:r>
            <a:endParaRPr lang="fr-FR" sz="2000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Focaliser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la R&amp;D pour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rester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compétitif à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l’international </a:t>
            </a:r>
            <a:endParaRPr lang="fr-FR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SCPL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0" y="904875"/>
            <a:ext cx="9144000" cy="794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767790" y="2987666"/>
            <a:ext cx="4122211" cy="34163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3</a:t>
            </a:r>
            <a:r>
              <a:rPr lang="fr-FR" dirty="0" smtClean="0"/>
              <a:t> nouvelles thèses ont débuté en 2017 sur les aspects recherche SRF à l’IPNO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Nouveaux records de performances pour les cavités ESS (traitement thermique 600°C</a:t>
            </a:r>
            <a:r>
              <a:rPr lang="fr-FR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Financement SESAME 2018 (IN2P3/CEA): AXE SRF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Collaboration  IN2P3/FNAL lancée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Discussions avec DOE pour une possible participation à PIP2 (et LBNF/DUNE)</a:t>
            </a:r>
            <a:endParaRPr lang="fr-FR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3646" b="5903"/>
          <a:stretch/>
        </p:blipFill>
        <p:spPr bwMode="auto">
          <a:xfrm>
            <a:off x="333375" y="2987466"/>
            <a:ext cx="3990975" cy="309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47801" y="1589320"/>
            <a:ext cx="7696200" cy="3712028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ACCELERATORS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&amp; TECHNOLOGIES</a:t>
            </a:r>
            <a:endParaRPr lang="fr-FR" sz="80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95943" y="3050139"/>
            <a:ext cx="8839200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 smtClean="0">
                <a:solidFill>
                  <a:schemeClr val="tx2"/>
                </a:solidFill>
                <a:latin typeface="+mj-lt"/>
              </a:rPr>
              <a:t> Panorama général</a:t>
            </a:r>
            <a:endParaRPr lang="fr-FR" sz="7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0"/>
            <a:ext cx="9144000" cy="712078"/>
          </a:xfrm>
          <a:prstGeom prst="rect">
            <a:avLst/>
          </a:prstGeom>
        </p:spPr>
      </p:pic>
      <p:pic>
        <p:nvPicPr>
          <p:cNvPr id="10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252" y="4981225"/>
            <a:ext cx="1959644" cy="1112053"/>
          </a:xfrm>
          <a:prstGeom prst="rect">
            <a:avLst/>
          </a:prstGeom>
          <a:noFill/>
        </p:spPr>
      </p:pic>
      <p:sp>
        <p:nvSpPr>
          <p:cNvPr id="3" name="AutoShape 2" descr="Résultat de recherche d'images pour &quot;insu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6067425" y="6616700"/>
            <a:ext cx="3076575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dirty="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24 Juillet 2018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133350" y="912815"/>
            <a:ext cx="92773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7" t="20554" r="12888" b="53192"/>
          <a:stretch/>
        </p:blipFill>
        <p:spPr bwMode="auto">
          <a:xfrm>
            <a:off x="1312590" y="974254"/>
            <a:ext cx="6870820" cy="180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14287" r="13798" b="23116"/>
          <a:stretch/>
        </p:blipFill>
        <p:spPr bwMode="auto">
          <a:xfrm>
            <a:off x="1797596" y="3209925"/>
            <a:ext cx="5973829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81026" r="13798" b="11071"/>
          <a:stretch/>
        </p:blipFill>
        <p:spPr bwMode="auto">
          <a:xfrm>
            <a:off x="1259632" y="2765226"/>
            <a:ext cx="6624736" cy="5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16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47801" y="1589320"/>
            <a:ext cx="7696200" cy="3712028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ACCELERATORS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&amp; TECHNOLOGIES</a:t>
            </a:r>
            <a:endParaRPr lang="fr-FR" sz="80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85054" y="2976445"/>
            <a:ext cx="8839200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 smtClean="0">
                <a:solidFill>
                  <a:schemeClr val="tx2"/>
                </a:solidFill>
                <a:latin typeface="+mj-lt"/>
              </a:rPr>
              <a:t>LPAC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Laser Plasma </a:t>
            </a: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Acceleration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, </a:t>
            </a:r>
            <a:br>
              <a:rPr lang="fr-FR" sz="4000" b="1" dirty="0" smtClean="0">
                <a:solidFill>
                  <a:schemeClr val="tx2"/>
                </a:solidFill>
                <a:latin typeface="+mj-lt"/>
              </a:rPr>
            </a:b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high-</a:t>
            </a: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energy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Colliders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, synchrotrons</a:t>
            </a:r>
            <a:endParaRPr lang="fr-FR" sz="4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0"/>
            <a:ext cx="9144000" cy="712078"/>
          </a:xfrm>
          <a:prstGeom prst="rect">
            <a:avLst/>
          </a:prstGeom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27" y="5724175"/>
            <a:ext cx="1959644" cy="1112053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981700" y="6616700"/>
            <a:ext cx="31623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13878" y="970307"/>
            <a:ext cx="913012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1. </a:t>
            </a:r>
            <a:r>
              <a:rPr lang="fr-FR" sz="2400" b="1" dirty="0" smtClean="0">
                <a:cs typeface="Times New Roman" pitchFamily="18" charset="0"/>
              </a:rPr>
              <a:t>Renforcer notre </a:t>
            </a:r>
            <a:r>
              <a:rPr lang="fr-FR" sz="2400" b="1" dirty="0" smtClean="0">
                <a:cs typeface="Times New Roman" pitchFamily="18" charset="0"/>
              </a:rPr>
              <a:t>collaboration avec le CERN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Participation à l’expérience UA9, au projet FCC </a:t>
            </a:r>
            <a:r>
              <a:rPr lang="fr-FR" dirty="0" smtClean="0">
                <a:cs typeface="Times New Roman" pitchFamily="18" charset="0"/>
              </a:rPr>
              <a:t>(</a:t>
            </a:r>
            <a:r>
              <a:rPr lang="fr-FR" dirty="0" smtClean="0">
                <a:cs typeface="Times New Roman" pitchFamily="18" charset="0"/>
              </a:rPr>
              <a:t>collimation, source e+, vacuum)</a:t>
            </a:r>
            <a:endParaRPr lang="fr-FR" sz="1600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/>
              <a:t>Explorer </a:t>
            </a:r>
            <a:r>
              <a:rPr lang="fr-FR" sz="2000" dirty="0" smtClean="0"/>
              <a:t>les autres opportunités </a:t>
            </a:r>
            <a:r>
              <a:rPr lang="fr-FR" dirty="0" smtClean="0"/>
              <a:t>(HL-LHC, </a:t>
            </a:r>
            <a:r>
              <a:rPr lang="fr-FR" dirty="0" smtClean="0"/>
              <a:t>HE-LHC</a:t>
            </a:r>
            <a:r>
              <a:rPr lang="fr-FR" dirty="0" smtClean="0"/>
              <a:t>…</a:t>
            </a:r>
            <a:r>
              <a:rPr lang="fr-FR" dirty="0" smtClean="0"/>
              <a:t>)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-&gt; discussions en cours</a:t>
            </a: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LPAC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171450" y="912815"/>
            <a:ext cx="93154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95790" y="2311389"/>
            <a:ext cx="8534553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Update </a:t>
            </a:r>
            <a:r>
              <a:rPr lang="fr-FR" dirty="0" smtClean="0"/>
              <a:t>du </a:t>
            </a:r>
            <a:r>
              <a:rPr lang="fr-FR" dirty="0" err="1" smtClean="0"/>
              <a:t>MoU</a:t>
            </a:r>
            <a:r>
              <a:rPr lang="fr-FR" dirty="0" smtClean="0"/>
              <a:t> FCC </a:t>
            </a:r>
            <a:r>
              <a:rPr lang="fr-FR" dirty="0" smtClean="0"/>
              <a:t>(en signature) avec </a:t>
            </a:r>
            <a:r>
              <a:rPr lang="fr-FR" dirty="0" smtClean="0"/>
              <a:t>2 nouvelles contributions du LAL </a:t>
            </a:r>
            <a:br>
              <a:rPr lang="fr-FR" dirty="0" smtClean="0"/>
            </a:br>
            <a:r>
              <a:rPr lang="fr-FR" dirty="0" smtClean="0"/>
              <a:t>(positron source for FCC-</a:t>
            </a:r>
            <a:r>
              <a:rPr lang="fr-FR" dirty="0" err="1" smtClean="0"/>
              <a:t>ee</a:t>
            </a:r>
            <a:r>
              <a:rPr lang="fr-FR" dirty="0" smtClean="0"/>
              <a:t>, </a:t>
            </a:r>
            <a:r>
              <a:rPr lang="fr-FR" dirty="0" err="1" smtClean="0"/>
              <a:t>dynamic</a:t>
            </a:r>
            <a:r>
              <a:rPr lang="fr-FR" dirty="0" smtClean="0"/>
              <a:t> pressure due to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clouds</a:t>
            </a:r>
            <a:r>
              <a:rPr lang="fr-FR" dirty="0" smtClean="0"/>
              <a:t> for FCC-</a:t>
            </a:r>
            <a:r>
              <a:rPr lang="fr-FR" dirty="0" err="1" smtClean="0"/>
              <a:t>hh</a:t>
            </a:r>
            <a:r>
              <a:rPr lang="fr-FR" dirty="0" smtClean="0"/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Signature </a:t>
            </a:r>
            <a:r>
              <a:rPr lang="fr-FR" dirty="0" err="1" smtClean="0"/>
              <a:t>MoU</a:t>
            </a:r>
            <a:r>
              <a:rPr lang="fr-FR" dirty="0" smtClean="0"/>
              <a:t> HL-LHC (15 Mars 2018)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Représentation </a:t>
            </a:r>
            <a:r>
              <a:rPr lang="fr-FR" dirty="0" smtClean="0"/>
              <a:t>FR </a:t>
            </a:r>
            <a:r>
              <a:rPr lang="fr-FR" dirty="0" smtClean="0"/>
              <a:t>au </a:t>
            </a:r>
            <a:r>
              <a:rPr lang="fr-FR" dirty="0" err="1" smtClean="0"/>
              <a:t>Knowledge</a:t>
            </a:r>
            <a:r>
              <a:rPr lang="fr-FR" dirty="0" smtClean="0"/>
              <a:t> Transfer </a:t>
            </a:r>
            <a:r>
              <a:rPr lang="fr-FR" dirty="0" smtClean="0"/>
              <a:t>Forum</a:t>
            </a:r>
            <a:endParaRPr lang="fr-FR" dirty="0" smtClean="0"/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6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155575" y="-2909888"/>
            <a:ext cx="971550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3940628"/>
            <a:ext cx="4153987" cy="259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11" y="3922465"/>
            <a:ext cx="2307090" cy="268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8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9 Mai 2017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-190500" y="904875"/>
            <a:ext cx="9334500" cy="794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6134100" y="6654800"/>
            <a:ext cx="30734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24" name="Picture 2" descr="Linac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6170"/>
            <a:ext cx="6550919" cy="43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31944" r="37969" b="55695"/>
          <a:stretch/>
        </p:blipFill>
        <p:spPr bwMode="auto">
          <a:xfrm>
            <a:off x="442231" y="947058"/>
            <a:ext cx="5476876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45000" r="28281" b="44583"/>
          <a:stretch/>
        </p:blipFill>
        <p:spPr bwMode="auto">
          <a:xfrm>
            <a:off x="2019300" y="1724025"/>
            <a:ext cx="6686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Résultat de recherche d'images pour &quot;linac 4 inauguration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235708"/>
            <a:ext cx="3552825" cy="236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19" y="2634343"/>
            <a:ext cx="1375181" cy="6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1" y="3508829"/>
            <a:ext cx="977899" cy="43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40" y="2667000"/>
            <a:ext cx="1093371" cy="62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13878" y="970307"/>
            <a:ext cx="913012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cs typeface="Times New Roman" pitchFamily="18" charset="0"/>
              </a:rPr>
              <a:t>2</a:t>
            </a:r>
            <a:r>
              <a:rPr lang="fr-FR" sz="2400" b="1" dirty="0" smtClean="0">
                <a:cs typeface="Times New Roman" pitchFamily="18" charset="0"/>
              </a:rPr>
              <a:t>. Conserver </a:t>
            </a:r>
            <a:r>
              <a:rPr lang="fr-FR" sz="2400" b="1" dirty="0" smtClean="0">
                <a:cs typeface="Times New Roman" pitchFamily="18" charset="0"/>
              </a:rPr>
              <a:t>notre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>
                <a:cs typeface="Times New Roman" pitchFamily="18" charset="0"/>
              </a:rPr>
              <a:t>expertise sur les collisionneurs e+ e-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cs typeface="Times New Roman" pitchFamily="18" charset="0"/>
              </a:rPr>
              <a:t>Commissioning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 err="1" smtClean="0">
                <a:cs typeface="Times New Roman" pitchFamily="18" charset="0"/>
              </a:rPr>
              <a:t>SuperKEKB</a:t>
            </a:r>
            <a:r>
              <a:rPr lang="fr-FR" sz="2000" dirty="0" smtClean="0">
                <a:cs typeface="Times New Roman" pitchFamily="18" charset="0"/>
              </a:rPr>
              <a:t>-BEAST </a:t>
            </a:r>
            <a:r>
              <a:rPr lang="fr-FR" dirty="0" smtClean="0">
                <a:cs typeface="Times New Roman" pitchFamily="18" charset="0"/>
              </a:rPr>
              <a:t>(</a:t>
            </a:r>
            <a:r>
              <a:rPr lang="fr-FR" dirty="0" err="1" smtClean="0">
                <a:cs typeface="Times New Roman" pitchFamily="18" charset="0"/>
              </a:rPr>
              <a:t>luminomètre</a:t>
            </a:r>
            <a:r>
              <a:rPr lang="fr-FR" dirty="0" smtClean="0">
                <a:cs typeface="Times New Roman" pitchFamily="18" charset="0"/>
              </a:rPr>
              <a:t>, bruit de fond IP)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2017/2018</a:t>
            </a:r>
            <a:endParaRPr lang="fr-FR" sz="1600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/>
              <a:t>Etre prêt pour un éventuel ILC </a:t>
            </a:r>
            <a:r>
              <a:rPr lang="fr-FR" dirty="0" smtClean="0"/>
              <a:t>(R&amp;D ATF2, CLIC, coupleurs, source e+…)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suspense!?</a:t>
            </a: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LPAC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95250" y="912815"/>
            <a:ext cx="92392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84906" y="2344048"/>
            <a:ext cx="8534553" cy="14773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Analyse du bruit de fond à l’IP (BEAST), IPHC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Analyse des data </a:t>
            </a:r>
            <a:r>
              <a:rPr lang="fr-FR" dirty="0" err="1" smtClean="0"/>
              <a:t>luminomètre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 smtClean="0"/>
              <a:t>run</a:t>
            </a:r>
            <a:r>
              <a:rPr lang="fr-FR" dirty="0" smtClean="0"/>
              <a:t> </a:t>
            </a:r>
            <a:r>
              <a:rPr lang="fr-FR" dirty="0" smtClean="0"/>
              <a:t>I ‘single </a:t>
            </a:r>
            <a:r>
              <a:rPr lang="fr-FR" dirty="0" err="1" smtClean="0"/>
              <a:t>beam</a:t>
            </a:r>
            <a:r>
              <a:rPr lang="fr-FR" dirty="0" smtClean="0"/>
              <a:t>’ et </a:t>
            </a:r>
            <a:r>
              <a:rPr lang="fr-FR" dirty="0" err="1" smtClean="0"/>
              <a:t>run</a:t>
            </a:r>
            <a:r>
              <a:rPr lang="fr-FR" dirty="0" smtClean="0"/>
              <a:t> II ‘</a:t>
            </a:r>
            <a:r>
              <a:rPr lang="fr-FR" dirty="0" err="1" smtClean="0"/>
              <a:t>collider</a:t>
            </a:r>
            <a:r>
              <a:rPr lang="fr-FR" dirty="0" smtClean="0"/>
              <a:t>’), LAL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 Signature « </a:t>
            </a:r>
            <a:r>
              <a:rPr lang="fr-FR" dirty="0" err="1" smtClean="0"/>
              <a:t>cooperation</a:t>
            </a:r>
            <a:r>
              <a:rPr lang="fr-FR" dirty="0" smtClean="0"/>
              <a:t> agreement on the R&amp;D for high </a:t>
            </a:r>
            <a:r>
              <a:rPr lang="fr-FR" dirty="0" err="1" smtClean="0"/>
              <a:t>luminosity</a:t>
            </a:r>
            <a:r>
              <a:rPr lang="fr-FR" dirty="0" smtClean="0"/>
              <a:t> </a:t>
            </a:r>
            <a:r>
              <a:rPr lang="fr-FR" dirty="0" err="1" smtClean="0"/>
              <a:t>colliders</a:t>
            </a:r>
            <a:r>
              <a:rPr lang="fr-FR" dirty="0" smtClean="0"/>
              <a:t> » entre IN2P3 et KEK (21 Juillet 2017) 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Entrée </a:t>
            </a:r>
            <a:r>
              <a:rPr lang="fr-FR" dirty="0" smtClean="0"/>
              <a:t>France dans Belle-II (</a:t>
            </a:r>
            <a:r>
              <a:rPr lang="fr-FR" dirty="0" err="1" smtClean="0"/>
              <a:t>MoU</a:t>
            </a:r>
            <a:r>
              <a:rPr lang="fr-FR" dirty="0" smtClean="0"/>
              <a:t> signé 26 Octobre 2017)</a:t>
            </a:r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6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155575" y="-2909888"/>
            <a:ext cx="971550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Image 6" descr="plumeInFinalDesySetup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3" y="4177041"/>
            <a:ext cx="3548739" cy="236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79179" y="6018096"/>
            <a:ext cx="4540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bg1"/>
                </a:solidFill>
                <a:latin typeface="Verdana" pitchFamily="34" charset="0"/>
              </a:rPr>
              <a:t>BEAST </a:t>
            </a:r>
            <a:r>
              <a:rPr lang="fr-FR" altLang="fr-FR" sz="1400" dirty="0" err="1">
                <a:solidFill>
                  <a:schemeClr val="bg1"/>
                </a:solidFill>
                <a:latin typeface="Verdana" pitchFamily="34" charset="0"/>
              </a:rPr>
              <a:t>sensors</a:t>
            </a:r>
            <a:r>
              <a:rPr lang="fr-FR" altLang="fr-FR" sz="1400" dirty="0">
                <a:solidFill>
                  <a:schemeClr val="bg1"/>
                </a:solidFill>
                <a:latin typeface="Verdana" pitchFamily="34" charset="0"/>
              </a:rPr>
              <a:t> sur maquette </a:t>
            </a:r>
            <a:br>
              <a:rPr lang="fr-FR" altLang="fr-FR" sz="14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fr-FR" altLang="fr-FR" sz="1400" dirty="0" err="1">
                <a:solidFill>
                  <a:schemeClr val="bg1"/>
                </a:solidFill>
                <a:latin typeface="Verdana" pitchFamily="34" charset="0"/>
              </a:rPr>
              <a:t>beam</a:t>
            </a:r>
            <a:r>
              <a:rPr lang="fr-FR" altLang="fr-FR" sz="1400" dirty="0">
                <a:solidFill>
                  <a:schemeClr val="bg1"/>
                </a:solidFill>
                <a:latin typeface="Verdana" pitchFamily="34" charset="0"/>
              </a:rPr>
              <a:t> pipe @DESY – Déc. </a:t>
            </a:r>
            <a:r>
              <a:rPr lang="fr-FR" altLang="fr-FR" sz="1400" dirty="0" smtClean="0">
                <a:solidFill>
                  <a:schemeClr val="bg1"/>
                </a:solidFill>
                <a:latin typeface="Verdana" pitchFamily="34" charset="0"/>
              </a:rPr>
              <a:t>2016 </a:t>
            </a:r>
            <a:endParaRPr lang="fr-FR" altLang="fr-F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1506" name="Picture 2" descr="http://www.iphc.cnrs.fr/local/cache-vignettes/L700xH467/belle2-pic4-fa5e4.jpg?15097244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36122"/>
            <a:ext cx="3456818" cy="23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155980" y="6083407"/>
            <a:ext cx="3607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latin typeface="Verdana" pitchFamily="34" charset="0"/>
              </a:rPr>
              <a:t>Cérémonie lever drapeau FR Belle II </a:t>
            </a:r>
            <a:br>
              <a:rPr lang="fr-FR" altLang="fr-FR" sz="1400" dirty="0" smtClean="0">
                <a:latin typeface="Verdana" pitchFamily="34" charset="0"/>
              </a:rPr>
            </a:br>
            <a:r>
              <a:rPr lang="fr-FR" altLang="fr-FR" sz="1400" dirty="0" smtClean="0">
                <a:latin typeface="Verdana" pitchFamily="34" charset="0"/>
              </a:rPr>
              <a:t>(11 Oct. 2017) </a:t>
            </a:r>
            <a:endParaRPr lang="fr-FR" altLang="fr-FR" sz="1400" dirty="0">
              <a:latin typeface="Verdana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95057" y="5344886"/>
            <a:ext cx="54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1042" r="55721" b="771"/>
          <a:stretch/>
        </p:blipFill>
        <p:spPr bwMode="auto">
          <a:xfrm>
            <a:off x="7907368" y="2876550"/>
            <a:ext cx="827058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05" y="1962149"/>
            <a:ext cx="1581070" cy="7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854075"/>
            <a:ext cx="9144000" cy="7938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6" name="Picture 8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5279834"/>
            <a:ext cx="1381125" cy="7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79" y="4051300"/>
            <a:ext cx="1446521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5772150" y="6616700"/>
            <a:ext cx="337185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" y="76605"/>
            <a:ext cx="1296144" cy="681284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1547664" y="-283255"/>
            <a:ext cx="7272808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26 Avril 2018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25417" r="37500"/>
          <a:stretch/>
        </p:blipFill>
        <p:spPr bwMode="auto">
          <a:xfrm>
            <a:off x="1162050" y="890587"/>
            <a:ext cx="626516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987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135919" y="2707352"/>
            <a:ext cx="4931381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LLR+LAL: préparation salle LFA </a:t>
            </a:r>
            <a:r>
              <a:rPr lang="fr-FR" dirty="0" smtClean="0"/>
              <a:t>CILEX </a:t>
            </a:r>
            <a:br>
              <a:rPr lang="fr-FR" dirty="0" smtClean="0"/>
            </a:br>
            <a:r>
              <a:rPr lang="fr-FR" dirty="0" smtClean="0"/>
              <a:t>(1</a:t>
            </a:r>
            <a:r>
              <a:rPr lang="fr-FR" baseline="30000" dirty="0" smtClean="0"/>
              <a:t>er</a:t>
            </a:r>
            <a:r>
              <a:rPr lang="fr-FR" dirty="0" smtClean="0"/>
              <a:t> tir en enceinte LFA: fin 2018 / début 2019) 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LLR: développement code PIC dédié (SMILEI)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CENBG: </a:t>
            </a:r>
            <a:r>
              <a:rPr lang="fr-FR" dirty="0" smtClean="0"/>
              <a:t>nouveau développement </a:t>
            </a:r>
            <a:r>
              <a:rPr lang="fr-FR" dirty="0"/>
              <a:t>CSA </a:t>
            </a:r>
            <a:endParaRPr lang="fr-FR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3" y="3969204"/>
            <a:ext cx="5290457" cy="297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0960"/>
            <a:ext cx="1974394" cy="209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LPAC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76200" y="912815"/>
            <a:ext cx="922020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3878" y="970307"/>
            <a:ext cx="9130122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cs typeface="Times New Roman" pitchFamily="18" charset="0"/>
              </a:rPr>
              <a:t>3</a:t>
            </a:r>
            <a:r>
              <a:rPr lang="fr-FR" sz="2400" b="1" dirty="0" smtClean="0">
                <a:cs typeface="Times New Roman" pitchFamily="18" charset="0"/>
              </a:rPr>
              <a:t>. Amplifier l’effort de R&amp;D sur l’accélération laser-plasma </a:t>
            </a:r>
            <a:r>
              <a:rPr lang="fr-FR" b="1" dirty="0" smtClean="0">
                <a:cs typeface="Times New Roman" pitchFamily="18" charset="0"/>
              </a:rPr>
              <a:t>(électrons, ions)</a:t>
            </a:r>
            <a:r>
              <a:rPr lang="fr-FR" sz="2400" b="1" dirty="0" smtClean="0">
                <a:cs typeface="Times New Roman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Trouver sa place dans la course internationale</a:t>
            </a:r>
            <a:r>
              <a:rPr lang="fr-FR" dirty="0" smtClean="0">
                <a:cs typeface="Times New Roman" pitchFamily="18" charset="0"/>
              </a:rPr>
              <a:t>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et EU cf. </a:t>
            </a:r>
            <a:r>
              <a:rPr lang="fr-FR" i="1" dirty="0" err="1" smtClean="0">
                <a:solidFill>
                  <a:schemeClr val="accent1"/>
                </a:solidFill>
                <a:cs typeface="Times New Roman" pitchFamily="18" charset="0"/>
              </a:rPr>
              <a:t>Eupraxia</a:t>
            </a:r>
            <a:endParaRPr lang="fr-FR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Focaliser vers la démonstration de faisabilité d’un accélérateur laser-plasma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Structurer l’activité FR en créant un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GdR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dédié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err="1" smtClean="0">
                <a:solidFill>
                  <a:srgbClr val="4F81BD"/>
                </a:solidFill>
                <a:cs typeface="Times New Roman" pitchFamily="18" charset="0"/>
              </a:rPr>
              <a:t>roadmap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 FR à 10 ans </a:t>
            </a:r>
            <a:endParaRPr lang="fr-FR" i="1" dirty="0">
              <a:solidFill>
                <a:srgbClr val="4F81BD"/>
              </a:solidFill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0" t="8433" r="5333"/>
          <a:stretch/>
        </p:blipFill>
        <p:spPr bwMode="auto">
          <a:xfrm>
            <a:off x="1807030" y="5497286"/>
            <a:ext cx="1882966" cy="121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http://www.cenbg.in2p3.fr/plugins/kitcnrs-4010/images/logo-cenbg-peti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6157458"/>
            <a:ext cx="1401081" cy="7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08" y="4124194"/>
            <a:ext cx="1179594" cy="534891"/>
          </a:xfrm>
          <a:prstGeom prst="rect">
            <a:avLst/>
          </a:prstGeom>
        </p:spPr>
      </p:pic>
      <p:pic>
        <p:nvPicPr>
          <p:cNvPr id="39" name="Imag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55022" y="6259286"/>
            <a:ext cx="1712778" cy="503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82" y="4800600"/>
            <a:ext cx="666903" cy="38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79" y="2545897"/>
            <a:ext cx="2799904" cy="155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1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0" y="854075"/>
            <a:ext cx="9144000" cy="7938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5848350" y="6616700"/>
            <a:ext cx="329565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" y="76605"/>
            <a:ext cx="1296144" cy="681284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 bwMode="auto">
          <a:xfrm>
            <a:off x="1547664" y="-283255"/>
            <a:ext cx="7272808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03 Septembre 2018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02" y="907579"/>
            <a:ext cx="5850396" cy="23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57346"/>
            <a:ext cx="4968552" cy="370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152143"/>
            <a:ext cx="1270000" cy="7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ésultat de recherche d'images pour &quot;celia bordeaux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4268"/>
            <a:ext cx="1606550" cy="6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ésultat de recherche d'images pour &quot;cenbg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928661"/>
            <a:ext cx="1768475" cy="6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57" y="2123944"/>
            <a:ext cx="1179594" cy="534891"/>
          </a:xfrm>
          <a:prstGeom prst="rect">
            <a:avLst/>
          </a:prstGeom>
        </p:spPr>
      </p:pic>
      <p:pic>
        <p:nvPicPr>
          <p:cNvPr id="19" name="Picture 9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6" y="4556124"/>
            <a:ext cx="1139824" cy="51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ésultat de recherche d'images pour &quot;DAM cea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4" y="5929714"/>
            <a:ext cx="1295401" cy="5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Résultat de recherche d'images pour &quot;LCP orsay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12" descr="Résultat de recherche d'images pour &quot;LCP orsay&quot;"/>
          <p:cNvSpPr>
            <a:spLocks noChangeAspect="1" noChangeArrowheads="1"/>
          </p:cNvSpPr>
          <p:nvPr/>
        </p:nvSpPr>
        <p:spPr bwMode="auto">
          <a:xfrm>
            <a:off x="155575" y="-2193925"/>
            <a:ext cx="52387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78" name="Picture 14" descr="Résultat de recherche d'images pour &quot;LCP orsay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4956497"/>
            <a:ext cx="711200" cy="6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Résultat de recherche d'images pour &quot;IRAMIS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5042090"/>
            <a:ext cx="1476375" cy="8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Résultat de recherche d'images pour &quot;LOA cnrs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2076979"/>
            <a:ext cx="977900" cy="10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Résultat de recherche d'images pour &quot;LPGP orsay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18556"/>
            <a:ext cx="1298575" cy="9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Résultat de recherche d'images pour &quot;LULI palaiseau&quot;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152775"/>
            <a:ext cx="1371479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Résultat de recherche d'images pour &quot;LUMAT&quot;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5819775"/>
            <a:ext cx="1711804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Accueil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1" y="3724275"/>
            <a:ext cx="1242154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567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47801" y="1589320"/>
            <a:ext cx="7696200" cy="3712028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ACCELERATORS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&amp; TECHNOLOGIES</a:t>
            </a:r>
            <a:endParaRPr lang="fr-FR" sz="80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2397" y="2970349"/>
            <a:ext cx="8839200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 smtClean="0">
                <a:solidFill>
                  <a:schemeClr val="tx2"/>
                </a:solidFill>
                <a:latin typeface="+mj-lt"/>
              </a:rPr>
              <a:t>IELS</a:t>
            </a:r>
            <a:endParaRPr lang="fr-FR" sz="7200" b="1" dirty="0" smtClean="0">
              <a:solidFill>
                <a:schemeClr val="tx2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Innovative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 Electron </a:t>
            </a: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Sources </a:t>
            </a:r>
            <a:endParaRPr lang="fr-FR" sz="4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0"/>
            <a:ext cx="9144000" cy="712078"/>
          </a:xfrm>
          <a:prstGeom prst="rect">
            <a:avLst/>
          </a:prstGeom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27" y="5724175"/>
            <a:ext cx="1959644" cy="1112053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657850" y="6616700"/>
            <a:ext cx="348615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IELS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219075" y="912815"/>
            <a:ext cx="9363075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0129" y="3101956"/>
            <a:ext cx="4430639" cy="34163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u="sng" dirty="0" err="1" smtClean="0"/>
              <a:t>ThomX</a:t>
            </a:r>
            <a:r>
              <a:rPr lang="fr-FR" dirty="0" smtClean="0"/>
              <a:t> </a:t>
            </a:r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smtClean="0"/>
              <a:t>Chantier IGLEX terminé (31 Janvier 2017</a:t>
            </a:r>
            <a:r>
              <a:rPr lang="fr-FR" dirty="0" smtClean="0"/>
              <a:t>)</a:t>
            </a:r>
          </a:p>
          <a:p>
            <a:r>
              <a:rPr lang="fr-FR" dirty="0" smtClean="0"/>
              <a:t>- Retard: demande </a:t>
            </a:r>
            <a:r>
              <a:rPr lang="fr-FR" dirty="0"/>
              <a:t>de prolongation </a:t>
            </a:r>
            <a:r>
              <a:rPr lang="fr-FR" dirty="0" err="1"/>
              <a:t>Equipex</a:t>
            </a:r>
            <a:r>
              <a:rPr lang="fr-FR" dirty="0"/>
              <a:t> en cours</a:t>
            </a: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u="sng" dirty="0" smtClean="0"/>
              <a:t>ELI-NP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blocage </a:t>
            </a:r>
            <a:r>
              <a:rPr lang="fr-FR" dirty="0" smtClean="0"/>
              <a:t>juridique </a:t>
            </a:r>
            <a:r>
              <a:rPr lang="fr-FR" dirty="0" smtClean="0"/>
              <a:t>IFIN-HH/</a:t>
            </a:r>
            <a:r>
              <a:rPr lang="fr-FR" dirty="0" err="1" smtClean="0"/>
              <a:t>EurogammaS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2 ans de </a:t>
            </a:r>
            <a:r>
              <a:rPr lang="fr-FR" dirty="0" smtClean="0"/>
              <a:t>retard </a:t>
            </a:r>
            <a:r>
              <a:rPr lang="fr-FR" dirty="0" smtClean="0"/>
              <a:t>anticipé 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contexte difficile ELI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Candidature </a:t>
            </a:r>
            <a:r>
              <a:rPr lang="fr-FR" dirty="0" err="1"/>
              <a:t>LAL+Amplitude</a:t>
            </a:r>
            <a:r>
              <a:rPr lang="fr-FR" dirty="0"/>
              <a:t> ANR </a:t>
            </a:r>
            <a:r>
              <a:rPr lang="fr-FR" dirty="0" err="1"/>
              <a:t>LabCom</a:t>
            </a:r>
            <a:r>
              <a:rPr lang="fr-FR" dirty="0"/>
              <a:t> refusée à </a:t>
            </a:r>
            <a:r>
              <a:rPr lang="fr-FR" dirty="0" smtClean="0"/>
              <a:t>l’oral</a:t>
            </a:r>
            <a:endParaRPr lang="fr-FR" dirty="0" smtClean="0"/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13878" y="970307"/>
            <a:ext cx="913012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cs typeface="Times New Roman" pitchFamily="18" charset="0"/>
              </a:rPr>
              <a:t>1</a:t>
            </a:r>
            <a:r>
              <a:rPr lang="fr-FR" sz="2400" b="1" dirty="0" smtClean="0">
                <a:cs typeface="Times New Roman" pitchFamily="18" charset="0"/>
              </a:rPr>
              <a:t>. </a:t>
            </a:r>
            <a:r>
              <a:rPr lang="fr-FR" sz="2400" b="1" dirty="0" smtClean="0">
                <a:cs typeface="Times New Roman" pitchFamily="18" charset="0"/>
              </a:rPr>
              <a:t>Asseoir notre savoir-faire sur les sources X et </a:t>
            </a:r>
            <a:r>
              <a:rPr lang="el-GR" sz="2400" b="1" dirty="0" smtClean="0">
                <a:cs typeface="Times New Roman" pitchFamily="18" charset="0"/>
              </a:rPr>
              <a:t>γ</a:t>
            </a:r>
            <a:r>
              <a:rPr lang="fr-FR" sz="2400" b="1" dirty="0" smtClean="0">
                <a:cs typeface="Times New Roman" pitchFamily="18" charset="0"/>
              </a:rPr>
              <a:t> Compton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Achever la construction de </a:t>
            </a:r>
            <a:r>
              <a:rPr lang="fr-FR" sz="2000" dirty="0" err="1" smtClean="0">
                <a:cs typeface="Times New Roman" pitchFamily="18" charset="0"/>
              </a:rPr>
              <a:t>ThomX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err="1" smtClean="0">
                <a:solidFill>
                  <a:srgbClr val="4F81BD"/>
                </a:solidFill>
                <a:cs typeface="Times New Roman" pitchFamily="18" charset="0"/>
              </a:rPr>
              <a:t>commissioning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: 2019;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1</a:t>
            </a:r>
            <a:r>
              <a:rPr lang="fr-FR" i="1" baseline="30000" dirty="0" smtClean="0">
                <a:solidFill>
                  <a:srgbClr val="4F81BD"/>
                </a:solidFill>
                <a:cs typeface="Times New Roman" pitchFamily="18" charset="0"/>
              </a:rPr>
              <a:t>er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 rayons X: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fin 2019/2020?</a:t>
            </a:r>
            <a:endParaRPr lang="fr-FR" sz="2000" dirty="0" smtClean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Sécuriser notre engagement </a:t>
            </a:r>
            <a:r>
              <a:rPr lang="fr-FR" sz="2000" dirty="0" smtClean="0">
                <a:cs typeface="Times New Roman" pitchFamily="18" charset="0"/>
              </a:rPr>
              <a:t>sur ELI-NP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jusqu’à fin 2021 (si le projet se poursuit!)</a:t>
            </a:r>
            <a:endParaRPr lang="fr-FR" sz="2000" dirty="0" smtClean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Renforcer la R&amp;D « Electron-Laser Interaction » </a:t>
            </a:r>
            <a:r>
              <a:rPr lang="fr-FR" dirty="0" smtClean="0">
                <a:cs typeface="Times New Roman" pitchFamily="18" charset="0"/>
              </a:rPr>
              <a:t>(cavité 1 MW, R&amp;D mode </a:t>
            </a:r>
            <a:r>
              <a:rPr lang="fr-FR" dirty="0" err="1" smtClean="0">
                <a:cs typeface="Times New Roman" pitchFamily="18" charset="0"/>
              </a:rPr>
              <a:t>burst</a:t>
            </a:r>
            <a:r>
              <a:rPr lang="fr-FR" dirty="0" smtClean="0">
                <a:cs typeface="Times New Roman" pitchFamily="18" charset="0"/>
              </a:rPr>
              <a:t>…)</a:t>
            </a:r>
            <a:r>
              <a:rPr lang="fr-FR" sz="2000" dirty="0" smtClean="0">
                <a:cs typeface="Times New Roman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/>
              <a:t>Définir </a:t>
            </a:r>
            <a:r>
              <a:rPr lang="fr-FR" sz="2000" dirty="0" smtClean="0"/>
              <a:t>l’avenir de </a:t>
            </a:r>
            <a:r>
              <a:rPr lang="fr-FR" sz="2000" dirty="0" err="1" smtClean="0"/>
              <a:t>ThomX</a:t>
            </a:r>
            <a:r>
              <a:rPr lang="fr-FR" sz="2000" dirty="0" smtClean="0"/>
              <a:t>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-&gt;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valorisation? </a:t>
            </a:r>
            <a:endParaRPr lang="fr-FR" sz="2000" dirty="0">
              <a:cs typeface="Times New Roman" pitchFamily="18" charset="0"/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5810250" y="6616700"/>
            <a:ext cx="333375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35621" r="51094" b="1806"/>
          <a:stretch/>
        </p:blipFill>
        <p:spPr bwMode="auto">
          <a:xfrm>
            <a:off x="4572000" y="2705100"/>
            <a:ext cx="4572000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9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76374" y="-315913"/>
            <a:ext cx="7667625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Activités Accélérateur en 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France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9" name="Picture 25" descr="cnrsin2p3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44" y="1070611"/>
            <a:ext cx="1584416" cy="899120"/>
          </a:xfrm>
          <a:prstGeom prst="rect">
            <a:avLst/>
          </a:prstGeom>
          <a:noFill/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6143625" y="6616700"/>
            <a:ext cx="3000375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34" name="Picture 3" descr="IN2P3_labos_2008_2"/>
          <p:cNvPicPr>
            <a:picLocks noChangeAspect="1" noChangeArrowheads="1"/>
          </p:cNvPicPr>
          <p:nvPr/>
        </p:nvPicPr>
        <p:blipFill rotWithShape="1">
          <a:blip r:embed="rId4"/>
          <a:srcRect t="1379" r="8565"/>
          <a:stretch/>
        </p:blipFill>
        <p:spPr bwMode="auto">
          <a:xfrm>
            <a:off x="2552921" y="1141638"/>
            <a:ext cx="4716016" cy="508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4451555" y="3886312"/>
            <a:ext cx="930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6666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+ARRONAX</a:t>
            </a:r>
            <a:endParaRPr lang="fr-FR" sz="900" dirty="0">
              <a:solidFill>
                <a:srgbClr val="006666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necteur droit 37"/>
          <p:cNvCxnSpPr>
            <a:cxnSpLocks noChangeShapeType="1"/>
          </p:cNvCxnSpPr>
          <p:nvPr/>
        </p:nvCxnSpPr>
        <p:spPr bwMode="auto">
          <a:xfrm>
            <a:off x="3661683" y="1836169"/>
            <a:ext cx="211892" cy="38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9" name="Connecteur droit 38"/>
          <p:cNvCxnSpPr>
            <a:cxnSpLocks noChangeShapeType="1"/>
          </p:cNvCxnSpPr>
          <p:nvPr/>
        </p:nvCxnSpPr>
        <p:spPr bwMode="auto">
          <a:xfrm>
            <a:off x="3298932" y="2345471"/>
            <a:ext cx="285750" cy="1588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0" name="Connecteur droit 39"/>
          <p:cNvCxnSpPr>
            <a:cxnSpLocks noChangeShapeType="1"/>
          </p:cNvCxnSpPr>
          <p:nvPr/>
        </p:nvCxnSpPr>
        <p:spPr bwMode="auto">
          <a:xfrm>
            <a:off x="3737883" y="2315141"/>
            <a:ext cx="377138" cy="1527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2" name="Connecteur droit 41"/>
          <p:cNvCxnSpPr>
            <a:cxnSpLocks noChangeShapeType="1"/>
          </p:cNvCxnSpPr>
          <p:nvPr/>
        </p:nvCxnSpPr>
        <p:spPr bwMode="auto">
          <a:xfrm>
            <a:off x="3364926" y="2108132"/>
            <a:ext cx="214313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3" name="Connecteur droit 42"/>
          <p:cNvCxnSpPr>
            <a:cxnSpLocks noChangeShapeType="1"/>
          </p:cNvCxnSpPr>
          <p:nvPr/>
        </p:nvCxnSpPr>
        <p:spPr bwMode="auto">
          <a:xfrm>
            <a:off x="3958141" y="3256527"/>
            <a:ext cx="345778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4" name="Connecteur droit 43"/>
          <p:cNvCxnSpPr>
            <a:cxnSpLocks noChangeShapeType="1"/>
          </p:cNvCxnSpPr>
          <p:nvPr/>
        </p:nvCxnSpPr>
        <p:spPr bwMode="auto">
          <a:xfrm flipV="1">
            <a:off x="4591050" y="4086049"/>
            <a:ext cx="623085" cy="176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5" name="Connecteur droit 44"/>
          <p:cNvCxnSpPr>
            <a:cxnSpLocks noChangeShapeType="1"/>
          </p:cNvCxnSpPr>
          <p:nvPr/>
        </p:nvCxnSpPr>
        <p:spPr bwMode="auto">
          <a:xfrm>
            <a:off x="4048126" y="5167198"/>
            <a:ext cx="399937" cy="3143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6" name="Connecteur droit 45"/>
          <p:cNvCxnSpPr>
            <a:cxnSpLocks noChangeShapeType="1"/>
          </p:cNvCxnSpPr>
          <p:nvPr/>
        </p:nvCxnSpPr>
        <p:spPr bwMode="auto">
          <a:xfrm>
            <a:off x="5769534" y="5024737"/>
            <a:ext cx="214312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7" name="Connecteur droit 46"/>
          <p:cNvCxnSpPr>
            <a:cxnSpLocks noChangeShapeType="1"/>
          </p:cNvCxnSpPr>
          <p:nvPr/>
        </p:nvCxnSpPr>
        <p:spPr bwMode="auto">
          <a:xfrm>
            <a:off x="6115271" y="5240457"/>
            <a:ext cx="28575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8" name="Connecteur droit 47"/>
          <p:cNvCxnSpPr>
            <a:cxnSpLocks noChangeShapeType="1"/>
          </p:cNvCxnSpPr>
          <p:nvPr/>
        </p:nvCxnSpPr>
        <p:spPr bwMode="auto">
          <a:xfrm>
            <a:off x="6298913" y="4559080"/>
            <a:ext cx="28575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9" name="Connecteur droit 48"/>
          <p:cNvCxnSpPr>
            <a:cxnSpLocks noChangeShapeType="1"/>
          </p:cNvCxnSpPr>
          <p:nvPr/>
        </p:nvCxnSpPr>
        <p:spPr bwMode="auto">
          <a:xfrm flipV="1">
            <a:off x="6339569" y="3550612"/>
            <a:ext cx="230568" cy="57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50" name="Connecteur droit 49"/>
          <p:cNvCxnSpPr>
            <a:cxnSpLocks noChangeShapeType="1"/>
          </p:cNvCxnSpPr>
          <p:nvPr/>
        </p:nvCxnSpPr>
        <p:spPr bwMode="auto">
          <a:xfrm>
            <a:off x="3958141" y="3103777"/>
            <a:ext cx="229184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51" name="Ellipse 50"/>
          <p:cNvSpPr/>
          <p:nvPr/>
        </p:nvSpPr>
        <p:spPr>
          <a:xfrm>
            <a:off x="2216357" y="2908413"/>
            <a:ext cx="1731818" cy="81049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Caen / Normandie</a:t>
            </a:r>
            <a:endParaRPr lang="fr-FR" sz="1600" dirty="0"/>
          </a:p>
        </p:txBody>
      </p:sp>
      <p:sp>
        <p:nvSpPr>
          <p:cNvPr id="52" name="Ellipse 51"/>
          <p:cNvSpPr/>
          <p:nvPr/>
        </p:nvSpPr>
        <p:spPr>
          <a:xfrm>
            <a:off x="4550847" y="2347305"/>
            <a:ext cx="1828800" cy="81049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Orsay / Saclay</a:t>
            </a:r>
            <a:endParaRPr lang="fr-FR" sz="1600" dirty="0"/>
          </a:p>
        </p:txBody>
      </p:sp>
      <p:sp>
        <p:nvSpPr>
          <p:cNvPr id="53" name="Ellipse 52"/>
          <p:cNvSpPr/>
          <p:nvPr/>
        </p:nvSpPr>
        <p:spPr>
          <a:xfrm>
            <a:off x="5479103" y="5319103"/>
            <a:ext cx="1731818" cy="81049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Grenoble / Alpes</a:t>
            </a:r>
            <a:endParaRPr lang="fr-FR" sz="1600" dirty="0"/>
          </a:p>
        </p:txBody>
      </p:sp>
      <p:sp>
        <p:nvSpPr>
          <p:cNvPr id="54" name="Ellipse 53"/>
          <p:cNvSpPr/>
          <p:nvPr/>
        </p:nvSpPr>
        <p:spPr>
          <a:xfrm>
            <a:off x="3255447" y="4072196"/>
            <a:ext cx="1149927" cy="45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Nantes</a:t>
            </a:r>
            <a:endParaRPr lang="fr-FR" sz="1600" dirty="0"/>
          </a:p>
        </p:txBody>
      </p:sp>
      <p:sp>
        <p:nvSpPr>
          <p:cNvPr id="55" name="Ellipse 54"/>
          <p:cNvSpPr/>
          <p:nvPr/>
        </p:nvSpPr>
        <p:spPr>
          <a:xfrm>
            <a:off x="3297009" y="5208269"/>
            <a:ext cx="1420093" cy="45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Bordeaux</a:t>
            </a:r>
            <a:endParaRPr lang="fr-FR" sz="1600" dirty="0"/>
          </a:p>
        </p:txBody>
      </p:sp>
      <p:sp>
        <p:nvSpPr>
          <p:cNvPr id="56" name="Ellipse 55"/>
          <p:cNvSpPr/>
          <p:nvPr/>
        </p:nvSpPr>
        <p:spPr>
          <a:xfrm>
            <a:off x="5589939" y="3594215"/>
            <a:ext cx="1579419" cy="45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Strasbourg</a:t>
            </a:r>
            <a:endParaRPr lang="fr-FR" sz="1600" dirty="0"/>
          </a:p>
        </p:txBody>
      </p:sp>
      <p:sp>
        <p:nvSpPr>
          <p:cNvPr id="58" name="ZoneTexte 57"/>
          <p:cNvSpPr txBox="1">
            <a:spLocks noChangeArrowheads="1"/>
          </p:cNvSpPr>
          <p:nvPr/>
        </p:nvSpPr>
        <p:spPr bwMode="auto">
          <a:xfrm>
            <a:off x="76200" y="2080617"/>
            <a:ext cx="31718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Env. </a:t>
            </a:r>
            <a:r>
              <a:rPr lang="fr-FR" b="1" dirty="0" smtClean="0">
                <a:latin typeface="+mj-lt"/>
                <a:cs typeface="Times New Roman" pitchFamily="18" charset="0"/>
              </a:rPr>
              <a:t>300 </a:t>
            </a:r>
            <a:r>
              <a:rPr lang="fr-FR" b="1" dirty="0" smtClean="0">
                <a:latin typeface="+mj-lt"/>
                <a:cs typeface="Times New Roman" pitchFamily="18" charset="0"/>
              </a:rPr>
              <a:t>ETP (</a:t>
            </a:r>
            <a:r>
              <a:rPr lang="fr-FR" b="1" dirty="0" smtClean="0">
                <a:latin typeface="+mj-lt"/>
                <a:cs typeface="Times New Roman" pitchFamily="18" charset="0"/>
              </a:rPr>
              <a:t>incl. GANIL-CNRS) </a:t>
            </a:r>
            <a:r>
              <a:rPr lang="fr-FR" b="1" dirty="0" smtClean="0">
                <a:latin typeface="+mj-lt"/>
                <a:cs typeface="Times New Roman" pitchFamily="18" charset="0"/>
              </a:rPr>
              <a:t>dans</a:t>
            </a:r>
            <a:r>
              <a:rPr lang="fr-FR" b="1" dirty="0" smtClean="0">
                <a:latin typeface="+mj-lt"/>
                <a:cs typeface="Times New Roman" pitchFamily="18" charset="0"/>
              </a:rPr>
              <a:t> </a:t>
            </a:r>
            <a:r>
              <a:rPr lang="fr-FR" b="1" dirty="0" smtClean="0">
                <a:latin typeface="+mj-lt"/>
                <a:cs typeface="Times New Roman" pitchFamily="18" charset="0"/>
              </a:rPr>
              <a:t>13 </a:t>
            </a:r>
            <a:r>
              <a:rPr lang="fr-FR" b="1" dirty="0" smtClean="0">
                <a:latin typeface="+mj-lt"/>
                <a:cs typeface="Times New Roman" pitchFamily="18" charset="0"/>
              </a:rPr>
              <a:t>labos </a:t>
            </a:r>
            <a:r>
              <a:rPr lang="fr-FR" b="1" dirty="0" smtClean="0">
                <a:latin typeface="+mj-lt"/>
                <a:cs typeface="Times New Roman" pitchFamily="18" charset="0"/>
              </a:rPr>
              <a:t/>
            </a:r>
            <a:br>
              <a:rPr lang="fr-FR" b="1" dirty="0" smtClean="0">
                <a:latin typeface="+mj-lt"/>
                <a:cs typeface="Times New Roman" pitchFamily="18" charset="0"/>
              </a:rPr>
            </a:br>
            <a:endParaRPr lang="fr-FR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 b="2317"/>
          <a:stretch/>
        </p:blipFill>
        <p:spPr bwMode="auto">
          <a:xfrm>
            <a:off x="7326629" y="1222421"/>
            <a:ext cx="1626871" cy="72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3034235" y="1562212"/>
            <a:ext cx="531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IRFU</a:t>
            </a:r>
            <a:endParaRPr lang="fr-FR" sz="900" b="1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474720" y="1714500"/>
            <a:ext cx="91440" cy="9906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3128283" y="1759969"/>
            <a:ext cx="293097" cy="251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70" name="ZoneTexte 69"/>
          <p:cNvSpPr txBox="1">
            <a:spLocks noChangeArrowheads="1"/>
          </p:cNvSpPr>
          <p:nvPr/>
        </p:nvSpPr>
        <p:spPr bwMode="auto">
          <a:xfrm>
            <a:off x="5836920" y="2027277"/>
            <a:ext cx="3307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Env.</a:t>
            </a:r>
            <a:r>
              <a:rPr lang="fr-FR" b="1" dirty="0" smtClean="0">
                <a:latin typeface="+mj-lt"/>
                <a:cs typeface="Times New Roman" pitchFamily="18" charset="0"/>
              </a:rPr>
              <a:t> </a:t>
            </a:r>
            <a:r>
              <a:rPr lang="fr-FR" b="1" dirty="0">
                <a:latin typeface="+mj-lt"/>
                <a:cs typeface="Times New Roman" pitchFamily="18" charset="0"/>
              </a:rPr>
              <a:t>2</a:t>
            </a:r>
            <a:r>
              <a:rPr lang="fr-FR" b="1" dirty="0" smtClean="0">
                <a:latin typeface="+mj-lt"/>
                <a:cs typeface="Times New Roman" pitchFamily="18" charset="0"/>
              </a:rPr>
              <a:t>00 ETP (incl</a:t>
            </a:r>
            <a:r>
              <a:rPr lang="fr-FR" b="1" dirty="0" smtClean="0">
                <a:latin typeface="+mj-lt"/>
                <a:cs typeface="Times New Roman" pitchFamily="18" charset="0"/>
              </a:rPr>
              <a:t>. GANIL-CEA</a:t>
            </a:r>
            <a:r>
              <a:rPr lang="fr-FR" b="1" dirty="0" smtClean="0">
                <a:latin typeface="+mj-lt"/>
                <a:cs typeface="Times New Roman" pitchFamily="18" charset="0"/>
              </a:rPr>
              <a:t>) dans 2 labos</a:t>
            </a:r>
            <a:endParaRPr lang="fr-FR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18360" r="25503" b="8373"/>
          <a:stretch/>
        </p:blipFill>
        <p:spPr bwMode="auto">
          <a:xfrm>
            <a:off x="0" y="3959412"/>
            <a:ext cx="2956560" cy="28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ZoneTexte 73"/>
          <p:cNvSpPr txBox="1">
            <a:spLocks noChangeArrowheads="1"/>
          </p:cNvSpPr>
          <p:nvPr/>
        </p:nvSpPr>
        <p:spPr bwMode="auto">
          <a:xfrm>
            <a:off x="0" y="3505557"/>
            <a:ext cx="2697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Total: environ </a:t>
            </a:r>
            <a:r>
              <a:rPr lang="fr-FR" sz="3600" b="1" dirty="0" smtClean="0">
                <a:latin typeface="+mj-lt"/>
                <a:cs typeface="Times New Roman" pitchFamily="18" charset="0"/>
              </a:rPr>
              <a:t>500</a:t>
            </a:r>
            <a:r>
              <a:rPr lang="fr-FR" sz="20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b="1" dirty="0" smtClean="0">
                <a:latin typeface="+mj-lt"/>
                <a:cs typeface="Times New Roman" pitchFamily="18" charset="0"/>
              </a:rPr>
              <a:t>ETP</a:t>
            </a:r>
            <a:endParaRPr lang="fr-FR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053" name="Picture 5" descr="Accue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1" y="5742608"/>
            <a:ext cx="731519" cy="3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ZoneTexte 76"/>
          <p:cNvSpPr txBox="1">
            <a:spLocks noChangeArrowheads="1"/>
          </p:cNvSpPr>
          <p:nvPr/>
        </p:nvSpPr>
        <p:spPr bwMode="auto">
          <a:xfrm>
            <a:off x="6696075" y="3939897"/>
            <a:ext cx="2447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+ </a:t>
            </a:r>
            <a:r>
              <a:rPr lang="fr-FR" b="1" dirty="0" smtClean="0">
                <a:latin typeface="+mj-lt"/>
                <a:cs typeface="Times New Roman" pitchFamily="18" charset="0"/>
              </a:rPr>
              <a:t>2 sociétés civiles, pilotées par l’INP</a:t>
            </a:r>
            <a:endParaRPr lang="fr-FR" b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7381875" y="5196840"/>
            <a:ext cx="17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International </a:t>
            </a:r>
            <a:br>
              <a:rPr lang="fr-FR" sz="1200" dirty="0" smtClean="0"/>
            </a:br>
            <a:r>
              <a:rPr lang="fr-FR" sz="1200" dirty="0" smtClean="0"/>
              <a:t>(21 </a:t>
            </a:r>
            <a:r>
              <a:rPr lang="fr-FR" sz="1200" dirty="0" smtClean="0"/>
              <a:t>partenaires, </a:t>
            </a:r>
            <a:r>
              <a:rPr lang="fr-FR" sz="1200" dirty="0" smtClean="0"/>
              <a:t>FR 7.5%)</a:t>
            </a:r>
            <a:endParaRPr lang="fr-FR" sz="1200" dirty="0"/>
          </a:p>
        </p:txBody>
      </p:sp>
      <p:sp>
        <p:nvSpPr>
          <p:cNvPr id="73" name="AutoShape 7" descr="Résultat de recherche d'images pour &quot;esrf synchrotr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5" name="AutoShape 9" descr="Résultat de recherche d'images pour &quot;esrf synchrotro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9" name="Picture 11" descr="Résultat de recherche d'images pour &quot;esrf synchrotron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74" y="4617720"/>
            <a:ext cx="822726" cy="6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oneTexte 82"/>
          <p:cNvSpPr txBox="1"/>
          <p:nvPr/>
        </p:nvSpPr>
        <p:spPr>
          <a:xfrm>
            <a:off x="7557135" y="6073140"/>
            <a:ext cx="160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Français </a:t>
            </a: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(CNRS 72%, CEA 28%)</a:t>
            </a:r>
            <a:endParaRPr lang="fr-FR" sz="1200" dirty="0"/>
          </a:p>
        </p:txBody>
      </p:sp>
      <p:sp>
        <p:nvSpPr>
          <p:cNvPr id="84" name="ZoneTexte 83"/>
          <p:cNvSpPr txBox="1"/>
          <p:nvPr/>
        </p:nvSpPr>
        <p:spPr>
          <a:xfrm>
            <a:off x="2767535" y="1821292"/>
            <a:ext cx="62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SOLEIL</a:t>
            </a:r>
            <a:endParaRPr lang="fr-FR" sz="9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3345180" y="1882140"/>
            <a:ext cx="91440" cy="990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6440375" y="5006452"/>
            <a:ext cx="62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ESRF</a:t>
            </a:r>
            <a:endParaRPr lang="fr-FR" sz="9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408420" y="5036820"/>
            <a:ext cx="91440" cy="990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/>
          <p:cNvCxnSpPr/>
          <p:nvPr/>
        </p:nvCxnSpPr>
        <p:spPr>
          <a:xfrm>
            <a:off x="0" y="830580"/>
            <a:ext cx="9144000" cy="6033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7" name="Picture 25" descr="cnrsin2p3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12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/>
      <p:bldP spid="66" grpId="0"/>
      <p:bldP spid="6" grpId="0" animBg="1"/>
      <p:bldP spid="70" grpId="0"/>
      <p:bldP spid="74" grpId="0"/>
      <p:bldP spid="77" grpId="0"/>
      <p:bldP spid="79" grpId="0"/>
      <p:bldP spid="83" grpId="0"/>
      <p:bldP spid="84" grpId="0"/>
      <p:bldP spid="85" grpId="0" animBg="1"/>
      <p:bldP spid="86" grpId="0"/>
      <p:bldP spid="8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13877" y="1065557"/>
            <a:ext cx="9415873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cs typeface="Times New Roman" pitchFamily="18" charset="0"/>
              </a:rPr>
              <a:t>2</a:t>
            </a:r>
            <a:r>
              <a:rPr lang="fr-FR" sz="2400" b="1" dirty="0" smtClean="0">
                <a:cs typeface="Times New Roman" pitchFamily="18" charset="0"/>
              </a:rPr>
              <a:t>. </a:t>
            </a:r>
            <a:r>
              <a:rPr lang="fr-FR" sz="2400" b="1" dirty="0" smtClean="0">
                <a:cs typeface="Times New Roman" pitchFamily="18" charset="0"/>
              </a:rPr>
              <a:t>Poursuivre la R&amp;D sources et injecteurs e- du futur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R&amp;D injecteurs </a:t>
            </a:r>
            <a:r>
              <a:rPr lang="fr-FR" sz="2000" dirty="0" smtClean="0">
                <a:cs typeface="Times New Roman" pitchFamily="18" charset="0"/>
              </a:rPr>
              <a:t>de haute brillance, paquets courts… </a:t>
            </a:r>
            <a:r>
              <a:rPr lang="fr-FR" dirty="0" smtClean="0">
                <a:cs typeface="Times New Roman" pitchFamily="18" charset="0"/>
              </a:rPr>
              <a:t>(</a:t>
            </a:r>
            <a:r>
              <a:rPr lang="fr-FR" dirty="0" err="1" smtClean="0">
                <a:cs typeface="Times New Roman" pitchFamily="18" charset="0"/>
              </a:rPr>
              <a:t>sub-ps</a:t>
            </a:r>
            <a:r>
              <a:rPr lang="fr-FR" dirty="0" smtClean="0">
                <a:cs typeface="Times New Roman" pitchFamily="18" charset="0"/>
              </a:rPr>
              <a:t>, R&amp;D avec PHIL…)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Explorer </a:t>
            </a:r>
            <a:r>
              <a:rPr lang="fr-FR" sz="2000" dirty="0">
                <a:cs typeface="Times New Roman" pitchFamily="18" charset="0"/>
              </a:rPr>
              <a:t>la faisabilité d’accueillir un démonstrateur ERL de type </a:t>
            </a:r>
            <a:r>
              <a:rPr lang="fr-FR" sz="2000" dirty="0" smtClean="0">
                <a:cs typeface="Times New Roman" pitchFamily="18" charset="0"/>
              </a:rPr>
              <a:t>mini-PERLE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cs typeface="Times New Roman" pitchFamily="18" charset="0"/>
              </a:rPr>
              <a:t>Soutien au développement des nouvelles sources de lumière </a:t>
            </a:r>
            <a:r>
              <a:rPr lang="fr-FR" sz="1600" dirty="0">
                <a:cs typeface="Times New Roman" pitchFamily="18" charset="0"/>
              </a:rPr>
              <a:t>(</a:t>
            </a:r>
            <a:r>
              <a:rPr lang="fr-FR" sz="1600" dirty="0" smtClean="0">
                <a:cs typeface="Times New Roman" pitchFamily="18" charset="0"/>
              </a:rPr>
              <a:t>LCLS2, LUNEX5@SOLEIL)</a:t>
            </a:r>
            <a:endParaRPr lang="fr-FR" sz="1600" dirty="0">
              <a:cs typeface="Times New Roman" pitchFamily="18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IELS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912815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50222" y="2659725"/>
            <a:ext cx="8534553" cy="14773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Premières synchronisation PHIL/</a:t>
            </a:r>
            <a:r>
              <a:rPr lang="fr-FR" dirty="0" err="1" smtClean="0"/>
              <a:t>LaseriX</a:t>
            </a:r>
            <a:r>
              <a:rPr lang="fr-FR" dirty="0" smtClean="0"/>
              <a:t> </a:t>
            </a:r>
            <a:r>
              <a:rPr lang="fr-FR" dirty="0" smtClean="0"/>
              <a:t>- </a:t>
            </a:r>
            <a:r>
              <a:rPr lang="fr-FR" dirty="0" smtClean="0"/>
              <a:t>LAL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Mesures paquets courts à Clio (</a:t>
            </a:r>
            <a:r>
              <a:rPr lang="fr-FR" dirty="0" err="1" smtClean="0"/>
              <a:t>Coherent</a:t>
            </a:r>
            <a:r>
              <a:rPr lang="fr-FR" dirty="0" smtClean="0"/>
              <a:t> Smith Purcell) - LAL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Développement source e- intense SPEEP (plasma dense excité par laser) - CENBG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err="1" smtClean="0"/>
              <a:t>MoU</a:t>
            </a:r>
            <a:r>
              <a:rPr lang="fr-FR" dirty="0" smtClean="0"/>
              <a:t> en préparation pour lancer un TDR </a:t>
            </a:r>
            <a:r>
              <a:rPr lang="fr-FR" dirty="0" err="1" smtClean="0"/>
              <a:t>PERLE@Orsay</a:t>
            </a:r>
            <a:r>
              <a:rPr lang="fr-FR" dirty="0" smtClean="0"/>
              <a:t> en 2019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(synergie </a:t>
            </a:r>
            <a:r>
              <a:rPr lang="fr-FR" dirty="0" smtClean="0"/>
              <a:t>envisagée </a:t>
            </a:r>
            <a:r>
              <a:rPr lang="fr-FR" dirty="0" smtClean="0"/>
              <a:t>avec EIC - </a:t>
            </a:r>
            <a:r>
              <a:rPr lang="fr-FR" dirty="0" err="1" smtClean="0"/>
              <a:t>Jlab+BNL</a:t>
            </a:r>
            <a:r>
              <a:rPr lang="fr-FR" dirty="0" smtClean="0"/>
              <a:t>)</a:t>
            </a:r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70479"/>
            <a:ext cx="4158343" cy="268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174176" y="4265495"/>
            <a:ext cx="32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 smtClean="0">
                <a:solidFill>
                  <a:srgbClr val="FFFF00"/>
                </a:solidFill>
                <a:latin typeface="Verdana" pitchFamily="34" charset="0"/>
              </a:rPr>
              <a:t>Perle@Orsay</a:t>
            </a:r>
            <a:r>
              <a:rPr lang="fr-FR" altLang="fr-FR" sz="1200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fr-FR" altLang="fr-FR" sz="1200" dirty="0" err="1" smtClean="0">
                <a:solidFill>
                  <a:srgbClr val="FFFF00"/>
                </a:solidFill>
                <a:latin typeface="Verdana" pitchFamily="34" charset="0"/>
              </a:rPr>
              <a:t>layout</a:t>
            </a:r>
            <a:r>
              <a:rPr lang="fr-FR" altLang="fr-FR" sz="1200" dirty="0" smtClean="0">
                <a:solidFill>
                  <a:srgbClr val="FFFF00"/>
                </a:solidFill>
                <a:latin typeface="Verdana" pitchFamily="34" charset="0"/>
              </a:rPr>
              <a:t>            (J-</a:t>
            </a:r>
            <a:r>
              <a:rPr lang="fr-FR" altLang="fr-FR" sz="1200" dirty="0" err="1" smtClean="0">
                <a:solidFill>
                  <a:srgbClr val="FFFF00"/>
                </a:solidFill>
                <a:latin typeface="Verdana" pitchFamily="34" charset="0"/>
              </a:rPr>
              <a:t>Lab</a:t>
            </a:r>
            <a:r>
              <a:rPr lang="fr-FR" altLang="fr-FR" sz="1200" dirty="0" smtClean="0">
                <a:solidFill>
                  <a:srgbClr val="FFFF00"/>
                </a:solidFill>
                <a:latin typeface="Verdana" pitchFamily="34" charset="0"/>
              </a:rPr>
              <a:t>)</a:t>
            </a:r>
            <a:endParaRPr lang="fr-FR" altLang="fr-FR" sz="1200" dirty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728" r="4517" b="1"/>
          <a:stretch/>
        </p:blipFill>
        <p:spPr bwMode="auto">
          <a:xfrm>
            <a:off x="4561115" y="4201887"/>
            <a:ext cx="4582885" cy="265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5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FAIT MARQUANT – 1 Septembre 2017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912815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" name="Picture 9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67" y="5555342"/>
            <a:ext cx="1149349" cy="51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10" y="4517572"/>
            <a:ext cx="1309460" cy="7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xfel.eu/sites/site_xfel-gmbh/content/e63581/e265427/e272506/e272511/16-03-09-537_811_e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3314"/>
            <a:ext cx="7688457" cy="37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23819" r="38192" b="57173"/>
          <a:stretch/>
        </p:blipFill>
        <p:spPr bwMode="auto">
          <a:xfrm>
            <a:off x="0" y="979714"/>
            <a:ext cx="4582887" cy="115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57" y="946833"/>
            <a:ext cx="3320143" cy="2341643"/>
          </a:xfrm>
          <a:prstGeom prst="rect">
            <a:avLst/>
          </a:prstGeom>
        </p:spPr>
      </p:pic>
      <p:pic>
        <p:nvPicPr>
          <p:cNvPr id="26" name="Picture 4" descr="Afficher l'image d'origi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83" y="3461657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54663" r="38192" b="28660"/>
          <a:stretch/>
        </p:blipFill>
        <p:spPr bwMode="auto">
          <a:xfrm>
            <a:off x="1208311" y="2057401"/>
            <a:ext cx="4582887" cy="101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5857875" y="6616700"/>
            <a:ext cx="3286125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47801" y="1589320"/>
            <a:ext cx="7696200" cy="3712028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ACCELERATORS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&amp; TECHNOLOGIES</a:t>
            </a:r>
            <a:endParaRPr lang="fr-FR" sz="80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52397" y="2970349"/>
            <a:ext cx="8839200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 smtClean="0">
                <a:solidFill>
                  <a:schemeClr val="tx2"/>
                </a:solidFill>
                <a:latin typeface="+mj-lt"/>
              </a:rPr>
              <a:t>CONCLUSION</a:t>
            </a:r>
            <a:endParaRPr lang="fr-FR" sz="4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0"/>
            <a:ext cx="9144000" cy="712078"/>
          </a:xfrm>
          <a:prstGeom prst="rect">
            <a:avLst/>
          </a:prstGeom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27" y="5724175"/>
            <a:ext cx="1959644" cy="1112053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895975" y="6616700"/>
            <a:ext cx="3248025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6248400" y="6511925"/>
            <a:ext cx="2895600" cy="241300"/>
          </a:xfrm>
        </p:spPr>
        <p:txBody>
          <a:bodyPr/>
          <a:lstStyle/>
          <a:p>
            <a:r>
              <a:rPr lang="fr-FR" sz="900" dirty="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Les priorités stratégiques en 4 points généraux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133350" y="912815"/>
            <a:ext cx="92773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095375" y="990131"/>
            <a:ext cx="691515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 err="1" smtClean="0">
                <a:cs typeface="Times New Roman" pitchFamily="18" charset="0"/>
              </a:rPr>
              <a:t>Participate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dirty="0">
                <a:cs typeface="Times New Roman" pitchFamily="18" charset="0"/>
              </a:rPr>
              <a:t>to </a:t>
            </a:r>
            <a:r>
              <a:rPr lang="fr-FR" sz="2400" b="1" dirty="0">
                <a:cs typeface="Times New Roman" pitchFamily="18" charset="0"/>
              </a:rPr>
              <a:t>world-class </a:t>
            </a:r>
            <a:r>
              <a:rPr lang="fr-FR" sz="2400" b="1" dirty="0" err="1" smtClean="0">
                <a:cs typeface="Times New Roman" pitchFamily="18" charset="0"/>
              </a:rPr>
              <a:t>particle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accelerator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projects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dirty="0" err="1" smtClean="0">
                <a:cs typeface="Times New Roman" pitchFamily="18" charset="0"/>
              </a:rPr>
              <a:t>development</a:t>
            </a:r>
            <a:r>
              <a:rPr lang="fr-FR" sz="2400" dirty="0" smtClean="0">
                <a:cs typeface="Times New Roman" pitchFamily="18" charset="0"/>
              </a:rPr>
              <a:t> &amp; construction</a:t>
            </a:r>
            <a:endParaRPr lang="fr-FR" sz="2400" dirty="0">
              <a:cs typeface="Times New Roman" pitchFamily="18" charset="0"/>
            </a:endParaRP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-9526" y="809982"/>
            <a:ext cx="11049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7200" b="1" dirty="0" smtClean="0">
                <a:solidFill>
                  <a:srgbClr val="37609C"/>
                </a:solidFill>
                <a:latin typeface="+mj-lt"/>
                <a:cs typeface="Times New Roman" pitchFamily="18" charset="0"/>
              </a:rPr>
              <a:t>#1</a:t>
            </a:r>
            <a:endParaRPr lang="fr-FR" sz="4400" b="1" dirty="0" smtClean="0">
              <a:solidFill>
                <a:srgbClr val="37609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1114425" y="2461051"/>
            <a:ext cx="691515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 err="1">
                <a:cs typeface="Times New Roman" pitchFamily="18" charset="0"/>
              </a:rPr>
              <a:t>Sustain</a:t>
            </a:r>
            <a:r>
              <a:rPr lang="fr-FR" sz="2400" dirty="0">
                <a:cs typeface="Times New Roman" pitchFamily="18" charset="0"/>
              </a:rPr>
              <a:t> an </a:t>
            </a:r>
            <a:r>
              <a:rPr lang="fr-FR" sz="2400" b="1" dirty="0" err="1">
                <a:cs typeface="Times New Roman" pitchFamily="18" charset="0"/>
              </a:rPr>
              <a:t>ambitious</a:t>
            </a:r>
            <a:r>
              <a:rPr lang="fr-FR" sz="2400" b="1" dirty="0">
                <a:cs typeface="Times New Roman" pitchFamily="18" charset="0"/>
              </a:rPr>
              <a:t> </a:t>
            </a:r>
            <a:r>
              <a:rPr lang="fr-FR" sz="2400" b="1" dirty="0" err="1">
                <a:cs typeface="Times New Roman" pitchFamily="18" charset="0"/>
              </a:rPr>
              <a:t>accelerator</a:t>
            </a:r>
            <a:r>
              <a:rPr lang="fr-FR" sz="2400" b="1" dirty="0">
                <a:cs typeface="Times New Roman" pitchFamily="18" charset="0"/>
              </a:rPr>
              <a:t> </a:t>
            </a:r>
            <a:r>
              <a:rPr lang="fr-FR" sz="2400" b="1" dirty="0" smtClean="0">
                <a:cs typeface="Times New Roman" pitchFamily="18" charset="0"/>
              </a:rPr>
              <a:t>R&amp;D program </a:t>
            </a:r>
            <a:r>
              <a:rPr lang="fr-FR" sz="2400" b="1" dirty="0">
                <a:cs typeface="Times New Roman" pitchFamily="18" charset="0"/>
              </a:rPr>
              <a:t/>
            </a:r>
            <a:br>
              <a:rPr lang="fr-FR" sz="2400" b="1" dirty="0">
                <a:cs typeface="Times New Roman" pitchFamily="18" charset="0"/>
              </a:rPr>
            </a:br>
            <a:r>
              <a:rPr lang="fr-FR" sz="2400" dirty="0">
                <a:cs typeface="Times New Roman" pitchFamily="18" charset="0"/>
              </a:rPr>
              <a:t>on </a:t>
            </a:r>
            <a:r>
              <a:rPr lang="fr-FR" sz="2400" dirty="0" err="1">
                <a:cs typeface="Times New Roman" pitchFamily="18" charset="0"/>
              </a:rPr>
              <a:t>selected</a:t>
            </a:r>
            <a:r>
              <a:rPr lang="fr-FR" sz="2400" dirty="0">
                <a:cs typeface="Times New Roman" pitchFamily="18" charset="0"/>
              </a:rPr>
              <a:t> </a:t>
            </a:r>
            <a:r>
              <a:rPr lang="fr-FR" sz="2400" dirty="0" smtClean="0">
                <a:cs typeface="Times New Roman" pitchFamily="18" charset="0"/>
              </a:rPr>
              <a:t>areas</a:t>
            </a:r>
            <a:endParaRPr lang="fr-FR" sz="2400" dirty="0">
              <a:cs typeface="Times New Roman" pitchFamily="18" charset="0"/>
            </a:endParaRP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9524" y="2280902"/>
            <a:ext cx="11049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7200" b="1" dirty="0" smtClean="0">
                <a:solidFill>
                  <a:srgbClr val="FF750B"/>
                </a:solidFill>
                <a:latin typeface="+mj-lt"/>
                <a:cs typeface="Times New Roman" pitchFamily="18" charset="0"/>
              </a:rPr>
              <a:t>#2</a:t>
            </a:r>
            <a:endParaRPr lang="fr-FR" sz="4400" b="1" dirty="0" smtClean="0">
              <a:solidFill>
                <a:srgbClr val="FF750B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1114425" y="5374243"/>
            <a:ext cx="691515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 err="1" smtClean="0">
                <a:cs typeface="Times New Roman" pitchFamily="18" charset="0"/>
              </a:rPr>
              <a:t>Develop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partnerships</a:t>
            </a:r>
            <a:r>
              <a:rPr lang="fr-FR" sz="2400" dirty="0" smtClean="0">
                <a:cs typeface="Times New Roman" pitchFamily="18" charset="0"/>
              </a:rPr>
              <a:t> </a:t>
            </a:r>
            <a:br>
              <a:rPr lang="fr-FR" sz="2400" dirty="0" smtClean="0">
                <a:cs typeface="Times New Roman" pitchFamily="18" charset="0"/>
              </a:rPr>
            </a:br>
            <a:r>
              <a:rPr lang="fr-FR" sz="2400" dirty="0" smtClean="0">
                <a:cs typeface="Times New Roman" pitchFamily="18" charset="0"/>
              </a:rPr>
              <a:t>&amp; propose </a:t>
            </a:r>
            <a:r>
              <a:rPr lang="fr-FR" sz="2400" b="1" dirty="0" err="1" smtClean="0">
                <a:cs typeface="Times New Roman" pitchFamily="18" charset="0"/>
              </a:rPr>
              <a:t>innovative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accelerators</a:t>
            </a:r>
            <a:r>
              <a:rPr lang="fr-FR" sz="2400" b="1" dirty="0" smtClean="0">
                <a:cs typeface="Times New Roman" pitchFamily="18" charset="0"/>
              </a:rPr>
              <a:t> for applications</a:t>
            </a:r>
            <a:endParaRPr lang="fr-FR" sz="2400" b="1" dirty="0">
              <a:cs typeface="Times New Roman" pitchFamily="18" charset="0"/>
            </a:endParaRPr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9524" y="5194094"/>
            <a:ext cx="11049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72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#4</a:t>
            </a:r>
            <a:endParaRPr lang="fr-FR" sz="4400" b="1" dirty="0" smtClean="0"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1143000" y="3923831"/>
            <a:ext cx="691515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 err="1" smtClean="0">
                <a:cs typeface="Times New Roman" pitchFamily="18" charset="0"/>
              </a:rPr>
              <a:t>Develop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dirty="0" err="1" smtClean="0">
                <a:cs typeface="Times New Roman" pitchFamily="18" charset="0"/>
              </a:rPr>
              <a:t>forefront</a:t>
            </a:r>
            <a:r>
              <a:rPr lang="fr-FR" sz="2400" dirty="0" smtClean="0">
                <a:cs typeface="Times New Roman" pitchFamily="18" charset="0"/>
              </a:rPr>
              <a:t> </a:t>
            </a:r>
            <a:r>
              <a:rPr lang="fr-FR" sz="2400" b="1" dirty="0" err="1">
                <a:cs typeface="Times New Roman" pitchFamily="18" charset="0"/>
              </a:rPr>
              <a:t>research</a:t>
            </a:r>
            <a:r>
              <a:rPr lang="fr-FR" sz="2400" b="1" dirty="0">
                <a:cs typeface="Times New Roman" pitchFamily="18" charset="0"/>
              </a:rPr>
              <a:t> </a:t>
            </a:r>
            <a:r>
              <a:rPr lang="fr-FR" sz="2400" b="1" dirty="0" err="1">
                <a:cs typeface="Times New Roman" pitchFamily="18" charset="0"/>
              </a:rPr>
              <a:t>infrastrutures</a:t>
            </a:r>
            <a:r>
              <a:rPr lang="fr-FR" sz="2400" b="1" dirty="0">
                <a:cs typeface="Times New Roman" pitchFamily="18" charset="0"/>
              </a:rPr>
              <a:t> </a:t>
            </a:r>
            <a:r>
              <a:rPr lang="fr-FR" sz="2400" b="1" dirty="0" smtClean="0">
                <a:cs typeface="Times New Roman" pitchFamily="18" charset="0"/>
              </a:rPr>
              <a:t/>
            </a:r>
            <a:br>
              <a:rPr lang="fr-FR" sz="2400" b="1" dirty="0" smtClean="0">
                <a:cs typeface="Times New Roman" pitchFamily="18" charset="0"/>
              </a:rPr>
            </a:br>
            <a:r>
              <a:rPr lang="fr-FR" sz="2400" dirty="0" smtClean="0">
                <a:cs typeface="Times New Roman" pitchFamily="18" charset="0"/>
              </a:rPr>
              <a:t>and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technological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platforms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endParaRPr lang="fr-FR" sz="2400" b="1" dirty="0">
              <a:cs typeface="Times New Roman" pitchFamily="18" charset="0"/>
            </a:endParaRPr>
          </a:p>
        </p:txBody>
      </p: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38099" y="3743682"/>
            <a:ext cx="11049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72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#3</a:t>
            </a:r>
            <a:endParaRPr lang="fr-FR" sz="4400" b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ZoneTexte 32"/>
          <p:cNvSpPr txBox="1">
            <a:spLocks noChangeArrowheads="1"/>
          </p:cNvSpPr>
          <p:nvPr/>
        </p:nvSpPr>
        <p:spPr bwMode="auto">
          <a:xfrm>
            <a:off x="1033052" y="1808507"/>
            <a:ext cx="8539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smtClean="0">
                <a:cs typeface="Times New Roman" pitchFamily="18" charset="0"/>
              </a:rPr>
              <a:t>en gardant en tête la mission de l’IN2P3: Physique Nucléaire &amp; Physique des Particules (tout en restant ‘</a:t>
            </a:r>
            <a:r>
              <a:rPr lang="fr-FR" i="1" dirty="0" err="1" smtClean="0">
                <a:cs typeface="Times New Roman" pitchFamily="18" charset="0"/>
              </a:rPr>
              <a:t>Corporate</a:t>
            </a:r>
            <a:r>
              <a:rPr lang="fr-FR" i="1" dirty="0" smtClean="0">
                <a:cs typeface="Times New Roman" pitchFamily="18" charset="0"/>
              </a:rPr>
              <a:t> CNRS’ vis-à-vis de nos collègues de l’INP)</a:t>
            </a:r>
            <a:endParaRPr lang="fr-FR" sz="1400" i="1" dirty="0">
              <a:cs typeface="Times New Roman" pitchFamily="18" charset="0"/>
            </a:endParaRPr>
          </a:p>
        </p:txBody>
      </p:sp>
      <p:sp>
        <p:nvSpPr>
          <p:cNvPr id="34" name="ZoneTexte 33"/>
          <p:cNvSpPr txBox="1">
            <a:spLocks noChangeArrowheads="1"/>
          </p:cNvSpPr>
          <p:nvPr/>
        </p:nvSpPr>
        <p:spPr bwMode="auto">
          <a:xfrm>
            <a:off x="1128302" y="3275357"/>
            <a:ext cx="79299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smtClean="0">
                <a:cs typeface="Times New Roman" pitchFamily="18" charset="0"/>
              </a:rPr>
              <a:t>en faisant des choix stratégiques forts (</a:t>
            </a:r>
            <a:r>
              <a:rPr lang="fr-FR" i="1" dirty="0" err="1" smtClean="0">
                <a:cs typeface="Times New Roman" pitchFamily="18" charset="0"/>
              </a:rPr>
              <a:t>ie</a:t>
            </a:r>
            <a:r>
              <a:rPr lang="fr-FR" i="1" dirty="0" smtClean="0">
                <a:cs typeface="Times New Roman" pitchFamily="18" charset="0"/>
              </a:rPr>
              <a:t> en renforçant nos expertises de niveau international et en essayant d’en développer de nouvelles de façon ciblée)</a:t>
            </a:r>
            <a:endParaRPr lang="fr-FR" sz="1400" i="1" dirty="0">
              <a:cs typeface="Times New Roman" pitchFamily="18" charset="0"/>
            </a:endParaRPr>
          </a:p>
        </p:txBody>
      </p: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1090202" y="6211669"/>
            <a:ext cx="79299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smtClean="0">
                <a:cs typeface="Times New Roman" pitchFamily="18" charset="0"/>
              </a:rPr>
              <a:t>dans les applications énergie et santé mais pas seulement </a:t>
            </a:r>
            <a:br>
              <a:rPr lang="fr-FR" i="1" dirty="0" smtClean="0">
                <a:cs typeface="Times New Roman" pitchFamily="18" charset="0"/>
              </a:rPr>
            </a:br>
            <a:r>
              <a:rPr lang="fr-FR" i="1" dirty="0" smtClean="0">
                <a:cs typeface="Times New Roman" pitchFamily="18" charset="0"/>
              </a:rPr>
              <a:t>(et en collaboration avec le monde industriel)</a:t>
            </a:r>
          </a:p>
        </p:txBody>
      </p:sp>
      <p:sp>
        <p:nvSpPr>
          <p:cNvPr id="37" name="ZoneTexte 36"/>
          <p:cNvSpPr txBox="1">
            <a:spLocks noChangeArrowheads="1"/>
          </p:cNvSpPr>
          <p:nvPr/>
        </p:nvSpPr>
        <p:spPr bwMode="auto">
          <a:xfrm>
            <a:off x="1090203" y="4770782"/>
            <a:ext cx="7406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err="1" smtClean="0">
                <a:cs typeface="Times New Roman" pitchFamily="18" charset="0"/>
              </a:rPr>
              <a:t>ie</a:t>
            </a:r>
            <a:r>
              <a:rPr lang="fr-FR" i="1" dirty="0" smtClean="0">
                <a:cs typeface="Times New Roman" pitchFamily="18" charset="0"/>
              </a:rPr>
              <a:t> renforcer la stratégie de développement du GANIL et de nos infrastructures de recherche et technologiques</a:t>
            </a:r>
          </a:p>
        </p:txBody>
      </p:sp>
    </p:spTree>
    <p:extLst>
      <p:ext uri="{BB962C8B-B14F-4D97-AF65-F5344CB8AC3E}">
        <p14:creationId xmlns:p14="http://schemas.microsoft.com/office/powerpoint/2010/main" val="41795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Se donner les moyens de sa stratégie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133350" y="912815"/>
            <a:ext cx="92773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2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https://fcc.web.cern.ch/spl_images/Spotlight_CNRS/CNRS_Fig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6939" y="970307"/>
            <a:ext cx="913012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STRUCTURER NOS ACTIVITES et peser à l’international</a:t>
            </a:r>
            <a:endParaRPr lang="fr-FR" sz="2400" b="1" dirty="0" smtClean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cs typeface="Times New Roman" pitchFamily="18" charset="0"/>
              </a:rPr>
              <a:t>En interne IN2P3 (processus bien avancé): </a:t>
            </a:r>
            <a:br>
              <a:rPr lang="fr-FR" dirty="0" smtClean="0">
                <a:cs typeface="Times New Roman" pitchFamily="18" charset="0"/>
              </a:rPr>
            </a:b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création des Master-Projets et de leur système de suivi, mise en place de la labellisation des plateformes, restructuration des labos d’Orsay (en cours)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mise en place de réseaux métier, création des projets de R&amp;D transverse, décloisonnement des labos en général…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cs typeface="Times New Roman" pitchFamily="18" charset="0"/>
              </a:rPr>
              <a:t>Nationalement (processus en démarrage) :</a:t>
            </a:r>
            <a:br>
              <a:rPr lang="fr-FR" dirty="0" smtClean="0">
                <a:cs typeface="Times New Roman" pitchFamily="18" charset="0"/>
              </a:rPr>
            </a:b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création du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GdR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APPEL (en cours), réorganisation du GANIL (en cours), coordination nationale CNRS/CEA sur la stratégie accélérateur FR (à faire avec CEA et INP)</a:t>
            </a:r>
            <a:endParaRPr lang="fr-FR" dirty="0" smtClean="0">
              <a:cs typeface="Times New Roman" pitchFamily="18" charset="0"/>
            </a:endParaRPr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13878" y="3675407"/>
            <a:ext cx="937777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ANCRER LA DISCIPLINE DANS LA SOCIETE et être attractif</a:t>
            </a:r>
            <a:endParaRPr lang="fr-FR" sz="2400" b="1" dirty="0" smtClean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cs typeface="Times New Roman" pitchFamily="18" charset="0"/>
              </a:rPr>
              <a:t>Assumer que la R&amp;D accélérateurs, c’est à la fois de la recherche…</a:t>
            </a:r>
            <a:br>
              <a:rPr lang="fr-FR" dirty="0" smtClean="0">
                <a:cs typeface="Times New Roman" pitchFamily="18" charset="0"/>
              </a:rPr>
            </a:b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mise en place d’équipes de recherche accélérateurs thématiques (en cours), augmentation des bourses de thèses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et 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post-docs, incitations à publier et enseigner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fr-FR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cs typeface="Times New Roman" pitchFamily="18" charset="0"/>
              </a:rPr>
              <a:t>… et de l’innovation</a:t>
            </a:r>
            <a:br>
              <a:rPr lang="fr-FR" dirty="0" smtClean="0">
                <a:cs typeface="Times New Roman" pitchFamily="18" charset="0"/>
              </a:rPr>
            </a:b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tentatives création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LabCom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, discussions avec industriels sur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qqes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projets précis…</a:t>
            </a:r>
            <a:endParaRPr lang="fr-FR" dirty="0" smtClean="0">
              <a:cs typeface="Times New Roman" pitchFamily="18" charset="0"/>
            </a:endParaRP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13878" y="5895082"/>
            <a:ext cx="91301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ET SURTOUT SAVOIR CHOISIR, </a:t>
            </a:r>
            <a:br>
              <a:rPr lang="fr-FR" sz="2400" b="1" dirty="0" smtClean="0">
                <a:cs typeface="Times New Roman" pitchFamily="18" charset="0"/>
              </a:rPr>
            </a:br>
            <a:r>
              <a:rPr lang="fr-FR" b="1" dirty="0" smtClean="0">
                <a:cs typeface="Times New Roman" pitchFamily="18" charset="0"/>
              </a:rPr>
              <a:t>car on en peut pas tout faire au risque de se disperser et de décrocher </a:t>
            </a:r>
            <a:endParaRPr lang="fr-FR" sz="2400" b="1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22476"/>
            <a:ext cx="9144000" cy="12231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7624" y="-73868"/>
            <a:ext cx="7772400" cy="1470025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006699"/>
                </a:solidFill>
              </a:rPr>
              <a:t>Institut</a:t>
            </a:r>
            <a:r>
              <a:rPr lang="fr-FR" sz="2400" baseline="0" dirty="0" smtClean="0">
                <a:solidFill>
                  <a:srgbClr val="006699"/>
                </a:solidFill>
              </a:rPr>
              <a:t> National de </a:t>
            </a:r>
            <a:r>
              <a:rPr lang="fr-FR" sz="2400" dirty="0" smtClean="0">
                <a:solidFill>
                  <a:srgbClr val="FF750B"/>
                </a:solidFill>
              </a:rPr>
              <a:t>P</a:t>
            </a:r>
            <a:r>
              <a:rPr lang="fr-FR" sz="2400" baseline="0" dirty="0" smtClean="0">
                <a:solidFill>
                  <a:srgbClr val="FF750B"/>
                </a:solidFill>
              </a:rPr>
              <a:t>hysique </a:t>
            </a:r>
            <a:r>
              <a:rPr lang="fr-FR" sz="2400" dirty="0">
                <a:solidFill>
                  <a:srgbClr val="FF750B"/>
                </a:solidFill>
              </a:rPr>
              <a:t>N</a:t>
            </a:r>
            <a:r>
              <a:rPr lang="fr-FR" sz="2400" baseline="0" dirty="0" smtClean="0">
                <a:solidFill>
                  <a:srgbClr val="FF750B"/>
                </a:solidFill>
              </a:rPr>
              <a:t>ucléaire </a:t>
            </a:r>
            <a:r>
              <a:rPr lang="fr-FR" sz="2400" baseline="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sz="2400" baseline="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2400" baseline="0" dirty="0" smtClean="0">
                <a:solidFill>
                  <a:srgbClr val="006699"/>
                </a:solidFill>
              </a:rPr>
              <a:t>et de </a:t>
            </a:r>
            <a:r>
              <a:rPr lang="fr-FR" sz="2400" dirty="0">
                <a:solidFill>
                  <a:srgbClr val="FF750B"/>
                </a:solidFill>
              </a:rPr>
              <a:t>P</a:t>
            </a:r>
            <a:r>
              <a:rPr lang="fr-FR" sz="2400" baseline="0" dirty="0" smtClean="0">
                <a:solidFill>
                  <a:srgbClr val="FF750B"/>
                </a:solidFill>
              </a:rPr>
              <a:t>hysique des Particules</a:t>
            </a:r>
            <a:endParaRPr lang="fr-FR" sz="2400" dirty="0">
              <a:solidFill>
                <a:srgbClr val="FF750B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31985" y="3235556"/>
            <a:ext cx="8607215" cy="173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0"/>
              </a:spcBef>
            </a:pPr>
            <a:r>
              <a:rPr lang="fr-FR" sz="4600" dirty="0" smtClean="0">
                <a:solidFill>
                  <a:sysClr val="windowText" lastClr="000000"/>
                </a:solidFill>
              </a:rPr>
              <a:t>THANK YOU FOR YOUR ATTENTION!</a:t>
            </a:r>
            <a:r>
              <a:rPr lang="fr-FR" sz="3200" dirty="0" smtClean="0">
                <a:solidFill>
                  <a:sysClr val="windowText" lastClr="000000"/>
                </a:solidFill>
              </a:rPr>
              <a:t/>
            </a:r>
            <a:br>
              <a:rPr lang="fr-FR" sz="3200" dirty="0" smtClean="0">
                <a:solidFill>
                  <a:sysClr val="windowText" lastClr="000000"/>
                </a:solidFill>
              </a:rPr>
            </a:br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84540" y="528215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7F7F7F"/>
                </a:solidFill>
              </a:rPr>
              <a:t>jlbiarrotte@admin.in2p3.fr</a:t>
            </a:r>
            <a:endParaRPr lang="fr-FR" dirty="0">
              <a:solidFill>
                <a:srgbClr val="7F7F7F"/>
              </a:solidFill>
            </a:endParaRPr>
          </a:p>
        </p:txBody>
      </p:sp>
      <p:pic>
        <p:nvPicPr>
          <p:cNvPr id="14" name="Picture 2" descr="https://s1-ssl.dmcdn.net/K_icz/x250-iR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1841"/>
          <a:stretch/>
        </p:blipFill>
        <p:spPr bwMode="auto">
          <a:xfrm>
            <a:off x="0" y="1304925"/>
            <a:ext cx="91440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ficher l'image d'origine"/>
          <p:cNvPicPr>
            <a:picLocks noChangeAspect="1" noChangeArrowheads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900"/>
          <a:stretch/>
        </p:blipFill>
        <p:spPr bwMode="auto">
          <a:xfrm>
            <a:off x="0" y="1294040"/>
            <a:ext cx="9144000" cy="177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35" y="-247650"/>
            <a:ext cx="22860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5" descr="cnrsin2p3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  <p:sp>
        <p:nvSpPr>
          <p:cNvPr id="16" name="Ellipse 15"/>
          <p:cNvSpPr/>
          <p:nvPr/>
        </p:nvSpPr>
        <p:spPr>
          <a:xfrm>
            <a:off x="3771900" y="4533900"/>
            <a:ext cx="5495925" cy="22479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-133350" y="3457575"/>
            <a:ext cx="5000625" cy="16383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286250" y="2181225"/>
            <a:ext cx="5000625" cy="2028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-190500" y="1028700"/>
            <a:ext cx="5000625" cy="2143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4458486" y="2390306"/>
            <a:ext cx="4485489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Push </a:t>
            </a:r>
            <a:r>
              <a:rPr lang="fr-FR" sz="2000" dirty="0" err="1" smtClean="0">
                <a:solidFill>
                  <a:prstClr val="white"/>
                </a:solidFill>
                <a:cs typeface="Times New Roman" pitchFamily="18" charset="0"/>
              </a:rPr>
              <a:t>towards</a:t>
            </a: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b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</a:b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higher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intensity</a:t>
            </a:r>
            <a:r>
              <a:rPr lang="fr-FR" sz="20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&amp;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luminosity</a:t>
            </a:r>
            <a:endParaRPr lang="fr-FR" sz="2000" b="1" dirty="0" smtClean="0">
              <a:solidFill>
                <a:prstClr val="white"/>
              </a:solidFill>
              <a:cs typeface="Times New Roman" pitchFamily="18" charset="0"/>
            </a:endParaRP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Particle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sources and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injectors</a:t>
            </a:r>
            <a:endParaRPr lang="fr-FR" sz="1600" dirty="0" smtClean="0">
              <a:solidFill>
                <a:prstClr val="white"/>
              </a:solidFill>
              <a:cs typeface="Times New Roman" pitchFamily="18" charset="0"/>
            </a:endParaRP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High-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current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/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low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emittance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beams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High-power RF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systems</a:t>
            </a:r>
            <a:endParaRPr lang="fr-F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-342900" y="3546038"/>
            <a:ext cx="511673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Push </a:t>
            </a:r>
            <a:r>
              <a:rPr lang="fr-FR" sz="2000" dirty="0" err="1" smtClean="0">
                <a:solidFill>
                  <a:prstClr val="white"/>
                </a:solidFill>
                <a:cs typeface="Times New Roman" pitchFamily="18" charset="0"/>
              </a:rPr>
              <a:t>towards</a:t>
            </a: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b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</a:b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higher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beam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quality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&amp;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reliability</a:t>
            </a:r>
            <a:endParaRPr lang="fr-FR" sz="2000" b="1" dirty="0">
              <a:solidFill>
                <a:prstClr val="white"/>
              </a:solidFill>
              <a:cs typeface="Times New Roman" pitchFamily="18" charset="0"/>
            </a:endParaRP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Increase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performance &amp;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efficiency</a:t>
            </a:r>
            <a:endParaRPr lang="fr-FR" sz="1600" dirty="0" smtClean="0">
              <a:solidFill>
                <a:prstClr val="white"/>
              </a:solidFill>
              <a:cs typeface="Times New Roman" pitchFamily="18" charset="0"/>
            </a:endParaRP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Increase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safety</a:t>
            </a:r>
            <a:endParaRPr lang="fr-FR" sz="1600" dirty="0" smtClean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-209550" y="1275881"/>
            <a:ext cx="4869087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Push </a:t>
            </a:r>
            <a:r>
              <a:rPr lang="fr-FR" sz="2000" dirty="0" err="1">
                <a:solidFill>
                  <a:prstClr val="white"/>
                </a:solidFill>
                <a:cs typeface="Times New Roman" pitchFamily="18" charset="0"/>
              </a:rPr>
              <a:t>towards</a:t>
            </a:r>
            <a:r>
              <a:rPr lang="fr-FR" sz="20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/>
            </a:r>
            <a:b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</a:b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higher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energies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&amp;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higher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gradients</a:t>
            </a: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Superconducting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technologies (RF,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magnets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)</a:t>
            </a: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Next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prstClr val="white"/>
                </a:solidFill>
                <a:cs typeface="Times New Roman" pitchFamily="18" charset="0"/>
              </a:rPr>
              <a:t>generation</a:t>
            </a:r>
            <a:r>
              <a:rPr lang="fr-FR" sz="16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prstClr val="white"/>
                </a:solidFill>
                <a:cs typeface="Times New Roman" pitchFamily="18" charset="0"/>
              </a:rPr>
              <a:t>colliders</a:t>
            </a:r>
            <a:r>
              <a:rPr lang="fr-FR" sz="1600" dirty="0">
                <a:solidFill>
                  <a:prstClr val="white"/>
                </a:solidFill>
                <a:cs typeface="Times New Roman" pitchFamily="18" charset="0"/>
              </a:rPr>
              <a:t> (ILC, CLIC, 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FCC…)</a:t>
            </a:r>
            <a:endParaRPr lang="fr-FR" sz="1600" dirty="0">
              <a:solidFill>
                <a:prstClr val="white"/>
              </a:solidFill>
              <a:cs typeface="Times New Roman" pitchFamily="18" charset="0"/>
            </a:endParaRP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Laser-plasma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acceleration</a:t>
            </a:r>
            <a:endParaRPr lang="fr-FR" sz="16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3524251" y="4590203"/>
            <a:ext cx="558165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 err="1" smtClean="0">
                <a:solidFill>
                  <a:prstClr val="white"/>
                </a:solidFill>
                <a:cs typeface="Times New Roman" pitchFamily="18" charset="0"/>
              </a:rPr>
              <a:t>Make</a:t>
            </a: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white"/>
                </a:solidFill>
                <a:cs typeface="Times New Roman" pitchFamily="18" charset="0"/>
              </a:rPr>
              <a:t>accelerators</a:t>
            </a:r>
            <a: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br>
              <a:rPr lang="fr-FR" sz="2000" dirty="0" smtClean="0">
                <a:solidFill>
                  <a:prstClr val="white"/>
                </a:solidFill>
                <a:cs typeface="Times New Roman" pitchFamily="18" charset="0"/>
              </a:rPr>
            </a:b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available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to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societal</a:t>
            </a:r>
            <a:r>
              <a:rPr lang="fr-FR" sz="2000" b="1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  <a:cs typeface="Times New Roman" pitchFamily="18" charset="0"/>
              </a:rPr>
              <a:t>needs</a:t>
            </a:r>
            <a:endParaRPr lang="fr-FR" sz="2000" b="1" dirty="0" smtClean="0">
              <a:solidFill>
                <a:prstClr val="white"/>
              </a:solidFill>
              <a:cs typeface="Times New Roman" pitchFamily="18" charset="0"/>
            </a:endParaRP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Health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(hadron-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therapy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, radio-isotopes, AB-NCT?)</a:t>
            </a: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Application to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energy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(fusion, ADS)</a:t>
            </a:r>
          </a:p>
          <a:p>
            <a:pPr marL="742950" lvl="1" indent="-285750" algn="ctr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Compact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accelerators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for light sources, neutron sources and </a:t>
            </a:r>
            <a:r>
              <a:rPr lang="fr-FR" sz="1600" dirty="0" err="1" smtClean="0">
                <a:solidFill>
                  <a:prstClr val="white"/>
                </a:solidFill>
                <a:cs typeface="Times New Roman" pitchFamily="18" charset="0"/>
              </a:rPr>
              <a:t>interdisciplinary</a:t>
            </a:r>
            <a:r>
              <a:rPr lang="fr-FR" sz="1600" dirty="0" smtClean="0">
                <a:solidFill>
                  <a:prstClr val="white"/>
                </a:solidFill>
                <a:cs typeface="Times New Roman" pitchFamily="18" charset="0"/>
              </a:rPr>
              <a:t> applications</a:t>
            </a:r>
          </a:p>
        </p:txBody>
      </p:sp>
      <p:sp>
        <p:nvSpPr>
          <p:cNvPr id="31" name="Titre 1"/>
          <p:cNvSpPr>
            <a:spLocks noGrp="1"/>
          </p:cNvSpPr>
          <p:nvPr>
            <p:ph type="ctrTitle"/>
          </p:nvPr>
        </p:nvSpPr>
        <p:spPr>
          <a:xfrm>
            <a:off x="0" y="-315913"/>
            <a:ext cx="91440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Accelerator R&amp;D in France – </a:t>
            </a:r>
            <a:r>
              <a:rPr lang="fr-FR" sz="3400" b="1" dirty="0" err="1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riving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forces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796136" y="5542307"/>
            <a:ext cx="460851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SUPERCONDUCTING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526668" y="5791200"/>
            <a:ext cx="389754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CRYOTECHNOLOGY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042619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PLATFORMS 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771920" y="5570039"/>
            <a:ext cx="2533753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LASERS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747678" y="1113197"/>
            <a:ext cx="9067800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ACCELERATOR R&amp;D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INTENSE BEAMS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ION SOURCES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966412">
            <a:off x="4666409" y="3790220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0" y="2385682"/>
            <a:ext cx="45678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accelerating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cavities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cryotechnology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ources &amp;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injectors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Radioactive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Plasma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acceleration, laser/beam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interactions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dynamics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colliders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 final focus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Beam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nstrumentation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Related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technologies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(RF,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vacuum…)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054136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471234">
            <a:off x="6400126" y="4091703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59564">
            <a:off x="7597367" y="2381252"/>
            <a:ext cx="1413123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1" y="2366737"/>
            <a:ext cx="2213949" cy="166046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280530" y="3613716"/>
            <a:ext cx="341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CSNSM/Jean François Dars,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Desy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Hamburg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CNRS/IN2P3</a:t>
            </a:r>
            <a:b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28750" y="57207"/>
            <a:ext cx="771525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Expertises </a:t>
            </a:r>
            <a:r>
              <a:rPr lang="fr-FR" sz="3400" b="1" dirty="0">
                <a:solidFill>
                  <a:schemeClr val="accent1">
                    <a:lumMod val="75000"/>
                  </a:schemeClr>
                </a:solidFill>
              </a:rPr>
              <a:t>Accélérateurs @IN2P3</a:t>
            </a:r>
            <a:endParaRPr lang="fr-FR" sz="3400" b="1" dirty="0"/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ACCELERATOR RESEARCH &amp; DEVELOPMENTS</a:t>
            </a:r>
            <a:endParaRPr lang="fr-FR" sz="2800" b="1" dirty="0">
              <a:solidFill>
                <a:srgbClr val="1F497D"/>
              </a:solidFill>
              <a:latin typeface="Calibri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2" descr="D:\SPIRAL2_project\GANILphotos\SAM_19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75894"/>
            <a:ext cx="2432649" cy="1824488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29300" y="6616700"/>
            <a:ext cx="33147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-646" r="676" b="14101"/>
          <a:stretch/>
        </p:blipFill>
        <p:spPr>
          <a:xfrm>
            <a:off x="5236029" y="3958753"/>
            <a:ext cx="2667000" cy="153590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30" name="Picture 25" descr="cnrsin2p3o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49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3122" r="19380" b="7361"/>
          <a:stretch/>
        </p:blipFill>
        <p:spPr bwMode="auto">
          <a:xfrm>
            <a:off x="350813" y="887186"/>
            <a:ext cx="5470573" cy="559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Activités A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ccélérateurs @IN2P3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687536" y="3676650"/>
            <a:ext cx="2775858" cy="5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6600" b="1" dirty="0" smtClean="0">
                <a:latin typeface="+mj-lt"/>
                <a:cs typeface="Times New Roman" pitchFamily="18" charset="0"/>
                <a:sym typeface="Symbol"/>
              </a:rPr>
              <a:t></a:t>
            </a:r>
            <a:r>
              <a:rPr lang="fr-FR" sz="6600" b="1" dirty="0" smtClean="0">
                <a:latin typeface="+mj-lt"/>
                <a:cs typeface="Times New Roman" pitchFamily="18" charset="0"/>
              </a:rPr>
              <a:t>380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 ETP</a:t>
            </a: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4397823" y="3954905"/>
            <a:ext cx="117565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1100" i="1" dirty="0" smtClean="0">
                <a:latin typeface="+mj-lt"/>
                <a:cs typeface="Times New Roman" pitchFamily="18" charset="0"/>
              </a:rPr>
              <a:t>incl. GANIL-CEA</a:t>
            </a:r>
            <a:endParaRPr lang="fr-FR" sz="16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75209" y="6335230"/>
            <a:ext cx="496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ETP </a:t>
            </a:r>
            <a:r>
              <a:rPr lang="fr-FR" sz="1600" i="1" dirty="0" smtClean="0"/>
              <a:t>2017 Accélérateurs </a:t>
            </a:r>
            <a:r>
              <a:rPr lang="fr-FR" sz="1600" i="1" dirty="0" smtClean="0"/>
              <a:t>(Master-Projets &amp; Plateformes) </a:t>
            </a:r>
            <a:endParaRPr lang="fr-FR" sz="1600" i="1" dirty="0"/>
          </a:p>
        </p:txBody>
      </p:sp>
      <p:pic>
        <p:nvPicPr>
          <p:cNvPr id="24" name="Picture 25" descr="cnrsin2p3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981700" y="6616700"/>
            <a:ext cx="31623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4618" r="21748" b="7361"/>
          <a:stretch/>
        </p:blipFill>
        <p:spPr bwMode="auto">
          <a:xfrm>
            <a:off x="6052394" y="2038350"/>
            <a:ext cx="309160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6614370" y="3086100"/>
            <a:ext cx="211455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020"/>
              </a:lnSpc>
              <a:spcAft>
                <a:spcPts val="1200"/>
              </a:spcAft>
            </a:pPr>
            <a:r>
              <a:rPr lang="fr-FR" sz="2400" b="1" dirty="0" err="1">
                <a:latin typeface="+mj-lt"/>
                <a:cs typeface="Times New Roman" pitchFamily="18" charset="0"/>
                <a:sym typeface="Symbol"/>
              </a:rPr>
              <a:t>d</a:t>
            </a:r>
            <a:r>
              <a:rPr lang="fr-FR" sz="2400" b="1" dirty="0" err="1" smtClean="0">
                <a:latin typeface="+mj-lt"/>
                <a:cs typeface="Times New Roman" pitchFamily="18" charset="0"/>
                <a:sym typeface="Symbol"/>
              </a:rPr>
              <a:t>t</a:t>
            </a:r>
            <a:r>
              <a:rPr lang="fr-FR" sz="2400" b="1" dirty="0" smtClean="0">
                <a:latin typeface="+mj-lt"/>
                <a:cs typeface="Times New Roman" pitchFamily="18" charset="0"/>
                <a:sym typeface="Symbol"/>
              </a:rPr>
              <a:t> </a:t>
            </a:r>
            <a:br>
              <a:rPr lang="fr-FR" sz="2400" b="1" dirty="0" smtClean="0">
                <a:latin typeface="+mj-lt"/>
                <a:cs typeface="Times New Roman" pitchFamily="18" charset="0"/>
                <a:sym typeface="Symbol"/>
              </a:rPr>
            </a:br>
            <a:r>
              <a:rPr lang="fr-FR" sz="3600" b="1" dirty="0" smtClean="0">
                <a:latin typeface="+mj-lt"/>
                <a:cs typeface="Times New Roman" pitchFamily="18" charset="0"/>
                <a:sym typeface="Symbol"/>
              </a:rPr>
              <a:t></a:t>
            </a:r>
            <a:r>
              <a:rPr lang="fr-FR" sz="3600" b="1" dirty="0" smtClean="0">
                <a:latin typeface="+mj-lt"/>
                <a:cs typeface="Times New Roman" pitchFamily="18" charset="0"/>
              </a:rPr>
              <a:t>250 </a:t>
            </a:r>
            <a:r>
              <a:rPr lang="fr-FR" sz="2400" b="1" dirty="0" smtClean="0">
                <a:latin typeface="+mj-lt"/>
                <a:cs typeface="Times New Roman" pitchFamily="18" charset="0"/>
              </a:rPr>
              <a:t>ETP </a:t>
            </a:r>
            <a:br>
              <a:rPr lang="fr-FR" sz="2400" b="1" dirty="0" smtClean="0">
                <a:latin typeface="+mj-lt"/>
                <a:cs typeface="Times New Roman" pitchFamily="18" charset="0"/>
              </a:rPr>
            </a:br>
            <a:r>
              <a:rPr lang="fr-FR" sz="2400" b="1" dirty="0" smtClean="0">
                <a:latin typeface="+mj-lt"/>
                <a:cs typeface="Times New Roman" pitchFamily="18" charset="0"/>
              </a:rPr>
              <a:t>sur Projets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123459" y="5211280"/>
            <a:ext cx="3172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ETP </a:t>
            </a:r>
            <a:r>
              <a:rPr lang="fr-FR" sz="1400" i="1" dirty="0" smtClean="0"/>
              <a:t>2017 Master-Projets Accélérateurs</a:t>
            </a:r>
            <a:endParaRPr lang="fr-FR" sz="1400" i="1" dirty="0"/>
          </a:p>
        </p:txBody>
      </p:sp>
      <p:sp>
        <p:nvSpPr>
          <p:cNvPr id="29" name="ZoneTexte 28"/>
          <p:cNvSpPr txBox="1">
            <a:spLocks noChangeArrowheads="1"/>
          </p:cNvSpPr>
          <p:nvPr/>
        </p:nvSpPr>
        <p:spPr bwMode="auto">
          <a:xfrm>
            <a:off x="8377917" y="3173177"/>
            <a:ext cx="1175658" cy="41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700" i="1" dirty="0" smtClean="0">
                <a:latin typeface="+mj-lt"/>
                <a:cs typeface="Times New Roman" pitchFamily="18" charset="0"/>
              </a:rPr>
              <a:t>incl. GANIL-CEA</a:t>
            </a:r>
            <a:endParaRPr lang="fr-FR" sz="1000" i="1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3966" r="19757" b="6196"/>
          <a:stretch/>
        </p:blipFill>
        <p:spPr bwMode="auto">
          <a:xfrm>
            <a:off x="2068286" y="1998656"/>
            <a:ext cx="4800600" cy="476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16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lateformes accélérateur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@IN2P3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5" descr="cnrsin2p3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019800" y="6616700"/>
            <a:ext cx="31242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3341916" y="4354286"/>
            <a:ext cx="277585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6600" b="1" dirty="0" smtClean="0">
                <a:latin typeface="+mj-lt"/>
                <a:cs typeface="Times New Roman" pitchFamily="18" charset="0"/>
                <a:sym typeface="Symbol"/>
              </a:rPr>
              <a:t></a:t>
            </a:r>
            <a:r>
              <a:rPr lang="fr-FR" sz="6600" b="1" dirty="0" smtClean="0">
                <a:latin typeface="+mj-lt"/>
                <a:cs typeface="Times New Roman" pitchFamily="18" charset="0"/>
              </a:rPr>
              <a:t>130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 ETP</a:t>
            </a:r>
            <a:endParaRPr lang="fr-FR" sz="3000" i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61" y="1741436"/>
            <a:ext cx="1091817" cy="110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 descr="Résultat de recherche d'images pour &quot;supratech ipn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3" t="16239" r="24577"/>
          <a:stretch/>
        </p:blipFill>
        <p:spPr bwMode="auto">
          <a:xfrm>
            <a:off x="117023" y="3166929"/>
            <a:ext cx="1105372" cy="11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80" y="5741461"/>
            <a:ext cx="1100002" cy="11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01" y="937860"/>
            <a:ext cx="1083445" cy="109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1" y="933449"/>
            <a:ext cx="1106409" cy="112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 descr="Résultat de recherche d'images pour &quot;supratech ipn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t="16239" r="49488"/>
          <a:stretch/>
        </p:blipFill>
        <p:spPr bwMode="auto">
          <a:xfrm>
            <a:off x="1004209" y="4333877"/>
            <a:ext cx="1075337" cy="11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Résultat de recherche d'images pour &quot;supratech ipn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r="74173"/>
          <a:stretch/>
        </p:blipFill>
        <p:spPr bwMode="auto">
          <a:xfrm>
            <a:off x="1333500" y="2781300"/>
            <a:ext cx="1100002" cy="11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associé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204494"/>
            <a:ext cx="2286000" cy="5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https://phil.lal.in2p3.fr/plugins/kitcnrs/images/logo_PHI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6" descr="https://phil.lal.in2p3.fr/plugins/kitcnrs/images/logo_PHIL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268677"/>
            <a:ext cx="1244600" cy="512547"/>
          </a:xfrm>
          <a:prstGeom prst="rect">
            <a:avLst/>
          </a:prstGeom>
        </p:spPr>
      </p:pic>
      <p:pic>
        <p:nvPicPr>
          <p:cNvPr id="2066" name="Picture 18" descr="Résultat de recherche d'images pour &quot;arronax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1" y="3276600"/>
            <a:ext cx="952499" cy="9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anafire ipnl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3" y="1583878"/>
            <a:ext cx="1296307" cy="8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>
            <a:spLocks noChangeArrowheads="1"/>
          </p:cNvSpPr>
          <p:nvPr/>
        </p:nvSpPr>
        <p:spPr bwMode="auto">
          <a:xfrm>
            <a:off x="5074098" y="5526530"/>
            <a:ext cx="117565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1100" i="1" dirty="0" smtClean="0">
                <a:latin typeface="+mj-lt"/>
                <a:cs typeface="Times New Roman" pitchFamily="18" charset="0"/>
              </a:rPr>
              <a:t>incl. GANIL-CEA</a:t>
            </a:r>
            <a:endParaRPr lang="fr-FR" sz="16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207198" y="6550223"/>
            <a:ext cx="4963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ETP </a:t>
            </a:r>
            <a:r>
              <a:rPr lang="fr-FR" sz="1400" i="1" dirty="0" smtClean="0"/>
              <a:t>2017 Plateformes Accélérateurs 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6522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4" t="8062" r="16410" b="7477"/>
          <a:stretch/>
        </p:blipFill>
        <p:spPr bwMode="auto">
          <a:xfrm>
            <a:off x="628649" y="1000125"/>
            <a:ext cx="5667375" cy="564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6383111" y="5140088"/>
            <a:ext cx="2579914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6600" b="1" dirty="0">
                <a:latin typeface="+mj-lt"/>
                <a:cs typeface="Times New Roman" pitchFamily="18" charset="0"/>
              </a:rPr>
              <a:t>4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programmes de recherche</a:t>
            </a:r>
            <a:endParaRPr lang="fr-FR" sz="30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905500" y="6616700"/>
            <a:ext cx="323850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725" y="1566181"/>
            <a:ext cx="32766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IELS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smtClean="0"/>
              <a:t>Electron Sources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324350" y="966107"/>
            <a:ext cx="375557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LPAC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Laser Plasma </a:t>
            </a:r>
            <a:r>
              <a:rPr lang="fr-FR" dirty="0" err="1" smtClean="0"/>
              <a:t>Acceleration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high-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Colliders</a:t>
            </a:r>
            <a:r>
              <a:rPr lang="fr-FR" dirty="0" smtClean="0"/>
              <a:t>, synchrotrons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489984" y="4495799"/>
            <a:ext cx="3320141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SRHI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Stable &amp; Radioactive Heavy-Ions production &amp; </a:t>
            </a:r>
            <a:r>
              <a:rPr lang="fr-FR" dirty="0" err="1" smtClean="0"/>
              <a:t>acceleration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265963" y="2862560"/>
            <a:ext cx="343988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SCPL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Superconducting</a:t>
            </a:r>
            <a:r>
              <a:rPr lang="fr-FR" dirty="0" smtClean="0"/>
              <a:t> RF </a:t>
            </a:r>
            <a:r>
              <a:rPr lang="fr-FR" dirty="0" err="1"/>
              <a:t>C</a:t>
            </a:r>
            <a:r>
              <a:rPr lang="fr-FR" dirty="0" err="1" smtClean="0"/>
              <a:t>avities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high-power Proton </a:t>
            </a:r>
            <a:r>
              <a:rPr lang="fr-FR" dirty="0" err="1" smtClean="0"/>
              <a:t>Linac</a:t>
            </a:r>
            <a:r>
              <a:rPr lang="fr-FR" dirty="0" smtClean="0"/>
              <a:t> &amp; ADS 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5" descr="cnrsin2p3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  <p:sp>
        <p:nvSpPr>
          <p:cNvPr id="22" name="Titre 1"/>
          <p:cNvSpPr>
            <a:spLocks noGrp="1"/>
          </p:cNvSpPr>
          <p:nvPr>
            <p:ph type="ctrTitle"/>
          </p:nvPr>
        </p:nvSpPr>
        <p:spPr>
          <a:xfrm>
            <a:off x="1371600" y="-315913"/>
            <a:ext cx="77724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R&amp;D Accélérateurs @IN2P3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00199" y="6474023"/>
            <a:ext cx="3548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ETP </a:t>
            </a:r>
            <a:r>
              <a:rPr lang="fr-FR" sz="1400" i="1" dirty="0" smtClean="0"/>
              <a:t>2017 Master-Projets Accélérateurs  IN2P3</a:t>
            </a:r>
            <a:endParaRPr lang="fr-FR" sz="1400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5931354" y="3829052"/>
            <a:ext cx="99332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ESS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425166" y="4197804"/>
            <a:ext cx="957945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MYRRHA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472916" y="4207329"/>
            <a:ext cx="2251984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SRF – fort gradient haut </a:t>
            </a:r>
            <a:r>
              <a:rPr lang="fr-FR" sz="1400" dirty="0" err="1" smtClean="0"/>
              <a:t>Qo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39537" y="5519054"/>
            <a:ext cx="144780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SPIRAL 2 </a:t>
            </a:r>
            <a:r>
              <a:rPr lang="fr-FR" sz="1400" dirty="0" err="1" smtClean="0"/>
              <a:t>linac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177143" y="5542186"/>
            <a:ext cx="761999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S3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3065689" y="5543548"/>
            <a:ext cx="859971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DESIR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4015470" y="5557154"/>
            <a:ext cx="1578430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SPIRAL 1 upgrade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534887" y="5919104"/>
            <a:ext cx="144780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IONS - radioactifs</a:t>
            </a:r>
            <a:endParaRPr lang="fr-FR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3068412" y="5928629"/>
            <a:ext cx="144780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IONS - stables</a:t>
            </a:r>
            <a:endParaRPr lang="fr-FR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88447" y="2277708"/>
            <a:ext cx="1088571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THOM-X</a:t>
            </a:r>
            <a:endParaRPr lang="fr-FR" sz="1400" dirty="0"/>
          </a:p>
        </p:txBody>
      </p:sp>
      <p:sp>
        <p:nvSpPr>
          <p:cNvPr id="34" name="ZoneTexte 33"/>
          <p:cNvSpPr txBox="1"/>
          <p:nvPr/>
        </p:nvSpPr>
        <p:spPr>
          <a:xfrm>
            <a:off x="1230085" y="2274986"/>
            <a:ext cx="1088571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ELI-NP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2397579" y="2284512"/>
            <a:ext cx="974272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PRAE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7187291" y="3826329"/>
            <a:ext cx="957945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FAIR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687160" y="2636936"/>
            <a:ext cx="130356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Paquets Courts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4431845" y="2281912"/>
            <a:ext cx="85997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FLC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6332762" y="2296879"/>
            <a:ext cx="85997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ALP-e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4638672" y="1939011"/>
            <a:ext cx="160020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SuperKEKB</a:t>
            </a:r>
            <a:r>
              <a:rPr lang="fr-FR" sz="1400" dirty="0" smtClean="0"/>
              <a:t>-BEAST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384345" y="2291437"/>
            <a:ext cx="85997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FCC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7256687" y="2315929"/>
            <a:ext cx="85997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ALP-ions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2058760" y="2646461"/>
            <a:ext cx="59871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ILE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381747" y="1948536"/>
            <a:ext cx="1600203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LHC upgrade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041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re 1"/>
          <p:cNvSpPr txBox="1">
            <a:spLocks/>
          </p:cNvSpPr>
          <p:nvPr/>
        </p:nvSpPr>
        <p:spPr bwMode="auto">
          <a:xfrm>
            <a:off x="1371600" y="-315913"/>
            <a:ext cx="7772400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3400" b="1" dirty="0">
                <a:solidFill>
                  <a:schemeClr val="accent1">
                    <a:lumMod val="75000"/>
                  </a:schemeClr>
                </a:solidFill>
              </a:rPr>
              <a:t>R&amp;D Accélérateurs @IN2P3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b="1460"/>
          <a:stretch/>
        </p:blipFill>
        <p:spPr bwMode="auto">
          <a:xfrm>
            <a:off x="0" y="923925"/>
            <a:ext cx="947215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32" name="Connecteur droit 31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8" name="Picture 25" descr="cnrsin2p3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1371600" cy="778352"/>
          </a:xfrm>
          <a:prstGeom prst="rect">
            <a:avLst/>
          </a:prstGeom>
          <a:noFill/>
        </p:spPr>
      </p:pic>
      <p:sp>
        <p:nvSpPr>
          <p:cNvPr id="2" name="Ellipse 1"/>
          <p:cNvSpPr/>
          <p:nvPr/>
        </p:nvSpPr>
        <p:spPr>
          <a:xfrm>
            <a:off x="142875" y="1076325"/>
            <a:ext cx="3257550" cy="2171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181350" y="2705100"/>
            <a:ext cx="857250" cy="4286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5553075" y="6616700"/>
            <a:ext cx="3590925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28649" y="6550223"/>
            <a:ext cx="3548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ETP </a:t>
            </a:r>
            <a:r>
              <a:rPr lang="fr-FR" sz="1400" i="1" dirty="0" smtClean="0"/>
              <a:t>2017 Master-Projets Accélérateurs  IN2P3</a:t>
            </a:r>
            <a:endParaRPr lang="fr-FR" sz="1400" i="1" dirty="0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3483" r="59978" b="60083"/>
          <a:stretch/>
        </p:blipFill>
        <p:spPr bwMode="auto">
          <a:xfrm>
            <a:off x="4089329" y="3095625"/>
            <a:ext cx="4730821" cy="3171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ZoneTexte 41"/>
          <p:cNvSpPr txBox="1">
            <a:spLocks noChangeArrowheads="1"/>
          </p:cNvSpPr>
          <p:nvPr/>
        </p:nvSpPr>
        <p:spPr bwMode="auto">
          <a:xfrm>
            <a:off x="5678260" y="1901588"/>
            <a:ext cx="289423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6600" b="1" dirty="0" smtClean="0">
                <a:latin typeface="+mj-lt"/>
                <a:cs typeface="Times New Roman" pitchFamily="18" charset="0"/>
              </a:rPr>
              <a:t>32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 </a:t>
            </a:r>
            <a:br>
              <a:rPr lang="fr-FR" sz="3200" b="1" dirty="0" smtClean="0">
                <a:latin typeface="+mj-lt"/>
                <a:cs typeface="Times New Roman" pitchFamily="18" charset="0"/>
              </a:rPr>
            </a:br>
            <a:r>
              <a:rPr lang="fr-FR" sz="3200" b="1" dirty="0" smtClean="0">
                <a:latin typeface="+mj-lt"/>
                <a:cs typeface="Times New Roman" pitchFamily="18" charset="0"/>
              </a:rPr>
              <a:t>Master-Projets</a:t>
            </a:r>
            <a:endParaRPr lang="fr-FR" sz="3000" i="1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3898" y="6267227"/>
            <a:ext cx="9144000" cy="712078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47801" y="1589320"/>
            <a:ext cx="7696200" cy="3712028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ACCELERATORS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8000" b="1" dirty="0" smtClean="0">
                <a:solidFill>
                  <a:schemeClr val="accent5">
                    <a:lumMod val="40000"/>
                    <a:lumOff val="60000"/>
                    <a:alpha val="53000"/>
                  </a:schemeClr>
                </a:solidFill>
                <a:latin typeface="Arial Narrow" pitchFamily="34" charset="0"/>
                <a:ea typeface="+mj-ea"/>
              </a:rPr>
              <a:t>&amp; TECHNOLOGIES</a:t>
            </a:r>
            <a:endParaRPr lang="fr-FR" sz="8000" b="1" dirty="0">
              <a:solidFill>
                <a:schemeClr val="accent5">
                  <a:lumMod val="40000"/>
                  <a:lumOff val="60000"/>
                  <a:alpha val="53000"/>
                </a:schemeClr>
              </a:solidFill>
              <a:latin typeface="Arial Narrow" pitchFamily="34" charset="0"/>
              <a:ea typeface="+mj-ea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67062" y="2982595"/>
            <a:ext cx="8839200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200" b="1" dirty="0" smtClean="0">
                <a:solidFill>
                  <a:schemeClr val="tx2"/>
                </a:solidFill>
                <a:latin typeface="+mj-lt"/>
              </a:rPr>
              <a:t>SRHI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smtClean="0">
                <a:solidFill>
                  <a:schemeClr val="tx2"/>
                </a:solidFill>
                <a:latin typeface="+mj-lt"/>
              </a:rPr>
              <a:t>Stable &amp; Radioactive Heavy-Ions production and </a:t>
            </a:r>
            <a:r>
              <a:rPr lang="fr-FR" sz="4000" b="1" dirty="0" err="1" smtClean="0">
                <a:solidFill>
                  <a:schemeClr val="tx2"/>
                </a:solidFill>
                <a:latin typeface="+mj-lt"/>
              </a:rPr>
              <a:t>acceleration</a:t>
            </a:r>
            <a:endParaRPr lang="fr-FR" sz="4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0" y="0"/>
            <a:ext cx="9144000" cy="712078"/>
          </a:xfrm>
          <a:prstGeom prst="rect">
            <a:avLst/>
          </a:prstGeom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27" y="5724175"/>
            <a:ext cx="1959644" cy="1112053"/>
          </a:xfrm>
          <a:prstGeom prst="rect">
            <a:avLst/>
          </a:prstGeo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924550" y="6616700"/>
            <a:ext cx="3219450" cy="241300"/>
          </a:xfrm>
        </p:spPr>
        <p:txBody>
          <a:bodyPr/>
          <a:lstStyle/>
          <a:p>
            <a:r>
              <a:rPr lang="fr-FR" dirty="0" smtClean="0">
                <a:solidFill>
                  <a:srgbClr val="4BACC6">
                    <a:lumMod val="50000"/>
                  </a:srgbClr>
                </a:solidFill>
              </a:rPr>
              <a:t>J-L. Biarrotte - Rencontres Accélérateurs SFP - 08/10/2018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900" smtClean="0"/>
              <a:t>J-L. Biarrotte - Rencontres Accélérateurs SFP - 08/10/2018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283255"/>
            <a:ext cx="7272808" cy="1470026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SRHI – Priorités &amp; </a:t>
            </a:r>
            <a:r>
              <a:rPr lang="fr-FR" sz="2800" b="1" dirty="0" err="1" smtClean="0">
                <a:solidFill>
                  <a:schemeClr val="accent1">
                    <a:lumMod val="75000"/>
                  </a:schemeClr>
                </a:solidFill>
              </a:rPr>
              <a:t>Roadmap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 flipV="1">
            <a:off x="-209550" y="912815"/>
            <a:ext cx="9353550" cy="1585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183243" y="0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13878" y="1036982"/>
            <a:ext cx="9130122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1. Terminer la construction et le </a:t>
            </a:r>
            <a:r>
              <a:rPr lang="fr-FR" sz="2400" b="1" dirty="0" err="1" smtClean="0">
                <a:cs typeface="Times New Roman" pitchFamily="18" charset="0"/>
              </a:rPr>
              <a:t>commissioning</a:t>
            </a:r>
            <a:r>
              <a:rPr lang="fr-FR" sz="2400" b="1" dirty="0" smtClean="0">
                <a:cs typeface="Times New Roman" pitchFamily="18" charset="0"/>
              </a:rPr>
              <a:t> de SPIRAL2 ph1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SPIRAL2-LINAC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</a:t>
            </a:r>
            <a:r>
              <a:rPr lang="fr-FR" i="1" dirty="0" err="1" smtClean="0">
                <a:solidFill>
                  <a:schemeClr val="accent1"/>
                </a:solidFill>
                <a:cs typeface="Times New Roman" pitchFamily="18" charset="0"/>
              </a:rPr>
              <a:t>commissioning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fr-FR" i="1" dirty="0" err="1" smtClean="0">
                <a:solidFill>
                  <a:schemeClr val="accent1"/>
                </a:solidFill>
                <a:cs typeface="Times New Roman" pitchFamily="18" charset="0"/>
              </a:rPr>
              <a:t>linac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 supra (2019) et premières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expériences NFS (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2020?) </a:t>
            </a:r>
            <a:endParaRPr lang="fr-FR" i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SPIRAL2-S3 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-&gt; premières expériences S3 (</a:t>
            </a:r>
            <a:r>
              <a:rPr lang="fr-FR" i="1" dirty="0" smtClean="0">
                <a:solidFill>
                  <a:schemeClr val="accent1"/>
                </a:solidFill>
                <a:cs typeface="Times New Roman" pitchFamily="18" charset="0"/>
              </a:rPr>
              <a:t>2021/22?)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SPIRAL2-DESIR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–&gt;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premiers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faisceaux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DESIR vers 2024/25?</a:t>
            </a:r>
            <a:endParaRPr lang="fr-FR" sz="2000" dirty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Upgrade </a:t>
            </a:r>
            <a:r>
              <a:rPr lang="fr-FR" sz="2000" dirty="0">
                <a:cs typeface="Times New Roman" pitchFamily="18" charset="0"/>
              </a:rPr>
              <a:t>SPIRAL2 injecteur A/Q=7 </a:t>
            </a:r>
            <a:r>
              <a:rPr lang="fr-FR" i="1" dirty="0">
                <a:solidFill>
                  <a:srgbClr val="4F81BD"/>
                </a:solidFill>
                <a:cs typeface="Times New Roman" pitchFamily="18" charset="0"/>
              </a:rPr>
              <a:t>–&gt; être prêt à construire dès que S3 est </a:t>
            </a:r>
            <a:r>
              <a:rPr lang="fr-FR" i="1" dirty="0" smtClean="0">
                <a:solidFill>
                  <a:srgbClr val="4F81BD"/>
                </a:solidFill>
                <a:cs typeface="Times New Roman" pitchFamily="18" charset="0"/>
              </a:rPr>
              <a:t>opérationnel</a:t>
            </a:r>
            <a:endParaRPr lang="fr-FR" sz="2000" i="1" dirty="0"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3349" y="3400425"/>
            <a:ext cx="4076701" cy="31393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Autorisations ASN </a:t>
            </a:r>
            <a:r>
              <a:rPr lang="fr-FR" dirty="0" err="1" smtClean="0"/>
              <a:t>MeS</a:t>
            </a:r>
            <a:r>
              <a:rPr lang="fr-FR" dirty="0" smtClean="0"/>
              <a:t> SPIRAL2 mises </a:t>
            </a:r>
            <a:r>
              <a:rPr lang="fr-FR" dirty="0" smtClean="0"/>
              <a:t>en suspens (été 2017</a:t>
            </a:r>
            <a:r>
              <a:rPr lang="fr-FR" dirty="0" smtClean="0"/>
              <a:t>) </a:t>
            </a:r>
            <a:br>
              <a:rPr lang="fr-FR" dirty="0" smtClean="0"/>
            </a:br>
            <a:r>
              <a:rPr lang="fr-FR" dirty="0" smtClean="0"/>
              <a:t>-&gt; en attente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Livraison 1</a:t>
            </a:r>
            <a:r>
              <a:rPr lang="fr-FR" baseline="30000" dirty="0" smtClean="0"/>
              <a:t>er</a:t>
            </a:r>
            <a:r>
              <a:rPr lang="fr-FR" dirty="0" smtClean="0"/>
              <a:t> triplet </a:t>
            </a:r>
            <a:r>
              <a:rPr lang="fr-FR" dirty="0" err="1" smtClean="0"/>
              <a:t>multipôles</a:t>
            </a:r>
            <a:r>
              <a:rPr lang="fr-FR" dirty="0" smtClean="0"/>
              <a:t> S3 (sept 2018)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Consolidation projet DESIR et lancement </a:t>
            </a:r>
            <a:r>
              <a:rPr lang="fr-FR" dirty="0"/>
              <a:t>construction </a:t>
            </a:r>
            <a:r>
              <a:rPr lang="fr-FR" dirty="0" smtClean="0"/>
              <a:t>bâtiment (sept 2018)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Revues projets IN2P3/IRFU </a:t>
            </a:r>
            <a:br>
              <a:rPr lang="fr-FR" dirty="0"/>
            </a:br>
            <a:r>
              <a:rPr lang="fr-FR" dirty="0"/>
              <a:t>(S3 fév. 2018, SP2-LINAC début </a:t>
            </a:r>
            <a:r>
              <a:rPr lang="fr-FR" dirty="0" smtClean="0"/>
              <a:t>2019…)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4" y="3329552"/>
            <a:ext cx="4886326" cy="311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52519</TotalTime>
  <Words>1790</Words>
  <Application>Microsoft Office PowerPoint</Application>
  <PresentationFormat>Affichage à l'écran (4:3)</PresentationFormat>
  <Paragraphs>359</Paragraphs>
  <Slides>37</Slides>
  <Notes>35</Notes>
  <HiddenSlides>0</HiddenSlides>
  <MMClips>0</MMClips>
  <ScaleCrop>false</ScaleCrop>
  <HeadingPairs>
    <vt:vector size="4" baseType="variant">
      <vt:variant>
        <vt:lpstr>Thème</vt:lpstr>
      </vt:variant>
      <vt:variant>
        <vt:i4>21</vt:i4>
      </vt:variant>
      <vt:variant>
        <vt:lpstr>Titres des diapositives</vt:lpstr>
      </vt:variant>
      <vt:variant>
        <vt:i4>37</vt:i4>
      </vt:variant>
    </vt:vector>
  </HeadingPairs>
  <TitlesOfParts>
    <vt:vector size="58" baseType="lpstr">
      <vt:lpstr>14_Conception personnalisée</vt:lpstr>
      <vt:lpstr>16_Conception personnalisée</vt:lpstr>
      <vt:lpstr>13_Conception personnalisée</vt:lpstr>
      <vt:lpstr>15_Conception personnalisée</vt:lpstr>
      <vt:lpstr>11_Conception personnalisée</vt:lpstr>
      <vt:lpstr>12_Conception personnalisée</vt:lpstr>
      <vt:lpstr>10_Conception personnalisée</vt:lpstr>
      <vt:lpstr>9_Conception personnalisée</vt:lpstr>
      <vt:lpstr>8_Conception personnalisée</vt:lpstr>
      <vt:lpstr>7_Conception personnalisée</vt:lpstr>
      <vt:lpstr>5_Conception personnalisée</vt:lpstr>
      <vt:lpstr>3_Conception personnalisée</vt:lpstr>
      <vt:lpstr>6_Conception personnalisée</vt:lpstr>
      <vt:lpstr>4_Conception personnalisée</vt:lpstr>
      <vt:lpstr>2_Conception personnalisée</vt:lpstr>
      <vt:lpstr>1_Conception personnalisée</vt:lpstr>
      <vt:lpstr>Conception personnalisée</vt:lpstr>
      <vt:lpstr>17_Conception personnalisée</vt:lpstr>
      <vt:lpstr>18_Conception personnalisée</vt:lpstr>
      <vt:lpstr>4_Thème Office</vt:lpstr>
      <vt:lpstr>5_Thème Office</vt:lpstr>
      <vt:lpstr>Présentation PowerPoint</vt:lpstr>
      <vt:lpstr>Présentation PowerPoint</vt:lpstr>
      <vt:lpstr>Activités Accélérateur en France</vt:lpstr>
      <vt:lpstr>Activités Accélérateurs @IN2P3</vt:lpstr>
      <vt:lpstr>Plateformes accélérateur @IN2P3</vt:lpstr>
      <vt:lpstr>R&amp;D Accélérateurs @IN2P3</vt:lpstr>
      <vt:lpstr>Présentation PowerPoint</vt:lpstr>
      <vt:lpstr>Présentation PowerPoint</vt:lpstr>
      <vt:lpstr>SRHI – Priorités &amp; Roadmap</vt:lpstr>
      <vt:lpstr>FAIT MARQUANT – 8 Novembre 2017</vt:lpstr>
      <vt:lpstr>SRHI – Priorités &amp; Roadmap</vt:lpstr>
      <vt:lpstr>SRHI – Priorités &amp; Roadmap</vt:lpstr>
      <vt:lpstr>FAIT MARQUANT – 14 Novembre 2017</vt:lpstr>
      <vt:lpstr>Présentation PowerPoint</vt:lpstr>
      <vt:lpstr>SCPL – Priorités &amp; Roadmap</vt:lpstr>
      <vt:lpstr>FAIT MARQUANT – 13 Août 2018</vt:lpstr>
      <vt:lpstr>SCPL – Priorités &amp; Roadmap</vt:lpstr>
      <vt:lpstr>FAIT MARQUANT – 07 Septembre 2018</vt:lpstr>
      <vt:lpstr>SCPL – Priorités &amp; Roadmap</vt:lpstr>
      <vt:lpstr>FAIT MARQUANT – 24 Juillet 2018</vt:lpstr>
      <vt:lpstr>Présentation PowerPoint</vt:lpstr>
      <vt:lpstr>LPAC – Priorités &amp; Roadmap</vt:lpstr>
      <vt:lpstr>FAIT MARQUANT – 9 Mai 2017</vt:lpstr>
      <vt:lpstr>LPAC – Priorités &amp; Roadmap</vt:lpstr>
      <vt:lpstr>Présentation PowerPoint</vt:lpstr>
      <vt:lpstr>LPAC – Priorités &amp; Roadmap</vt:lpstr>
      <vt:lpstr>Présentation PowerPoint</vt:lpstr>
      <vt:lpstr>Présentation PowerPoint</vt:lpstr>
      <vt:lpstr>IELS – Priorités &amp; Roadmap</vt:lpstr>
      <vt:lpstr>IELS – Priorités &amp; Roadmap</vt:lpstr>
      <vt:lpstr>FAIT MARQUANT – 1 Septembre 2017</vt:lpstr>
      <vt:lpstr>Présentation PowerPoint</vt:lpstr>
      <vt:lpstr>Les priorités stratégiques en 4 points généraux </vt:lpstr>
      <vt:lpstr>Se donner les moyens de sa stratégie  </vt:lpstr>
      <vt:lpstr>Institut National de Physique Nucléaire  et de Physique des Particules</vt:lpstr>
      <vt:lpstr>Accelerator R&amp;D in France – Driving forces</vt:lpstr>
      <vt:lpstr>Expertises Accélérateurs @IN2P3</vt:lpstr>
    </vt:vector>
  </TitlesOfParts>
  <Company>CNRS DR16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IN2P3</dc:title>
  <dc:creator>CANTREL Christina</dc:creator>
  <cp:lastModifiedBy>$biarrott</cp:lastModifiedBy>
  <cp:revision>1392</cp:revision>
  <cp:lastPrinted>2016-11-23T14:47:03Z</cp:lastPrinted>
  <dcterms:created xsi:type="dcterms:W3CDTF">2012-06-11T11:27:03Z</dcterms:created>
  <dcterms:modified xsi:type="dcterms:W3CDTF">2018-10-08T08:59:04Z</dcterms:modified>
</cp:coreProperties>
</file>