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6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A3609-6EAE-4123-9B53-FFE599F84617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DC036-307C-494A-A52B-328071419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2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84DC68-B162-4BB5-A014-F000D14B6DB2}" type="slidenum">
              <a:rPr lang="fr-FR" sz="1700">
                <a:solidFill>
                  <a:prstClr val="black"/>
                </a:solidFill>
              </a:rPr>
              <a:pPr/>
              <a:t>3</a:t>
            </a:fld>
            <a:endParaRPr lang="fr-FR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4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84DC68-B162-4BB5-A014-F000D14B6DB2}" type="slidenum">
              <a:rPr lang="fr-FR" sz="1700">
                <a:solidFill>
                  <a:prstClr val="black"/>
                </a:solidFill>
              </a:rPr>
              <a:pPr/>
              <a:t>4</a:t>
            </a:fld>
            <a:endParaRPr lang="fr-FR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6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736816"/>
            <a:ext cx="7772400" cy="3384375"/>
          </a:xfrm>
        </p:spPr>
        <p:txBody>
          <a:bodyPr>
            <a:normAutofit/>
          </a:bodyPr>
          <a:lstStyle>
            <a:lvl1pPr>
              <a:defRPr sz="4400" b="1" cap="all" baseline="0"/>
            </a:lvl1pPr>
          </a:lstStyle>
          <a:p>
            <a:r>
              <a:rPr lang="fr-FR" dirty="0" smtClean="0"/>
              <a:t>Cliquez pour ajouter</a:t>
            </a:r>
            <a:br>
              <a:rPr lang="fr-FR" dirty="0" smtClean="0"/>
            </a:br>
            <a:r>
              <a:rPr lang="fr-FR" dirty="0" smtClean="0"/>
              <a:t>un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27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fr-FR" dirty="0" smtClean="0"/>
              <a:t>Cliquez pour ajouter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fr-FR" dirty="0" smtClean="0"/>
              <a:t>Cliquez pour ajouter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7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Le Service Prévention des Risques, le 20/03/2018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8082-1568-4ED9-A924-A7BD01229BC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7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Cliquez pour ajouter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ajouter un texte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ajouter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ajouter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ajouter un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Ajoutez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ajouter un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Ajoutez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1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0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ajouter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dirty="0" smtClean="0"/>
              <a:t>Cliquez pour ajouter un texte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dirty="0" smtClean="0"/>
              <a:t>Cliquez pour ajouter un texte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ajouter un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474367"/>
            <a:ext cx="9144000" cy="411021"/>
          </a:xfrm>
          <a:prstGeom prst="rect">
            <a:avLst/>
          </a:prstGeom>
          <a:gradFill flip="none" rotWithShape="1">
            <a:gsLst>
              <a:gs pos="0">
                <a:srgbClr val="0099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9" name="Picture 2" descr="Z:\Echange\__logo a utiliser\arronax_rectangle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33" y="6474367"/>
            <a:ext cx="1319609" cy="3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Systeme Management Qualité\01_ Service AQ\04 - Audits\02 - Audits externes\AFNOR_ISO 9001\06. Logo\Logo AFAQ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39" y="6395295"/>
            <a:ext cx="504900" cy="4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539553" y="649287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8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3600" kern="1200" baseline="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w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Visites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Arronax</a:t>
            </a:r>
            <a:r>
              <a:rPr lang="en-US" dirty="0" smtClean="0">
                <a:latin typeface="Comic Sans MS" panose="030F0702030302020204" pitchFamily="66" charset="0"/>
              </a:rPr>
              <a:t>/ICO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8411" y="3951948"/>
            <a:ext cx="799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Ce sont les 10 ans d’Arronax, et vous </a:t>
            </a:r>
            <a:r>
              <a:rPr lang="fr-FR" dirty="0" smtClean="0">
                <a:latin typeface="Comic Sans MS" panose="030F0702030302020204" pitchFamily="66" charset="0"/>
              </a:rPr>
              <a:t>l’avez compris, nous serons sous l’égide </a:t>
            </a:r>
            <a:r>
              <a:rPr lang="fr-FR" dirty="0" smtClean="0">
                <a:latin typeface="Comic Sans MS" panose="030F0702030302020204" pitchFamily="66" charset="0"/>
              </a:rPr>
              <a:t>des voyages de </a:t>
            </a:r>
            <a:r>
              <a:rPr lang="fr-FR" dirty="0" smtClean="0">
                <a:latin typeface="Comic Sans MS" panose="030F0702030302020204" pitchFamily="66" charset="0"/>
              </a:rPr>
              <a:t>Jules Verne:</a:t>
            </a:r>
            <a:endParaRPr lang="fr-FR" dirty="0">
              <a:latin typeface="Comic Sans MS" panose="030F0702030302020204" pitchFamily="66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420577" y="4870944"/>
            <a:ext cx="5817505" cy="1416903"/>
            <a:chOff x="1682746" y="5257044"/>
            <a:chExt cx="5035529" cy="107486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5024" y="5483397"/>
              <a:ext cx="1243251" cy="819532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2746" y="5498092"/>
              <a:ext cx="1264924" cy="83381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7468" y="5498092"/>
              <a:ext cx="1264925" cy="83382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2393" y="5498092"/>
              <a:ext cx="1220957" cy="80483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028679" y="5267221"/>
              <a:ext cx="1161622" cy="25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Comic Sans MS" panose="030F0702030302020204" pitchFamily="66" charset="0"/>
                </a:rPr>
                <a:t>Tour du monde </a:t>
              </a:r>
              <a:r>
                <a:rPr lang="en-US" sz="800" dirty="0" err="1" smtClean="0">
                  <a:latin typeface="Comic Sans MS" panose="030F0702030302020204" pitchFamily="66" charset="0"/>
                </a:rPr>
                <a:t>en</a:t>
              </a:r>
              <a:r>
                <a:rPr lang="en-US" sz="800" dirty="0" smtClean="0">
                  <a:latin typeface="Comic Sans MS" panose="030F0702030302020204" pitchFamily="66" charset="0"/>
                </a:rPr>
                <a:t> 80 </a:t>
              </a:r>
              <a:r>
                <a:rPr lang="en-US" sz="800" dirty="0" err="1" smtClean="0">
                  <a:latin typeface="Comic Sans MS" panose="030F0702030302020204" pitchFamily="66" charset="0"/>
                </a:rPr>
                <a:t>jours</a:t>
              </a:r>
              <a:endParaRPr lang="fr-FR" sz="8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20453" y="5267221"/>
              <a:ext cx="1161622" cy="25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Comic Sans MS" panose="030F0702030302020204" pitchFamily="66" charset="0"/>
                </a:rPr>
                <a:t>20000 </a:t>
              </a:r>
              <a:r>
                <a:rPr lang="en-US" sz="800" dirty="0" err="1" smtClean="0">
                  <a:latin typeface="Comic Sans MS" panose="030F0702030302020204" pitchFamily="66" charset="0"/>
                </a:rPr>
                <a:t>lieues</a:t>
              </a:r>
              <a:r>
                <a:rPr lang="en-US" sz="800" dirty="0" smtClean="0">
                  <a:latin typeface="Comic Sans MS" panose="030F0702030302020204" pitchFamily="66" charset="0"/>
                </a:rPr>
                <a:t> sous les </a:t>
              </a:r>
              <a:r>
                <a:rPr lang="en-US" sz="800" dirty="0" err="1" smtClean="0">
                  <a:latin typeface="Comic Sans MS" panose="030F0702030302020204" pitchFamily="66" charset="0"/>
                </a:rPr>
                <a:t>mers</a:t>
              </a:r>
              <a:endParaRPr lang="fr-FR" sz="800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475024" y="5257044"/>
              <a:ext cx="1161622" cy="16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Comic Sans MS" panose="030F0702030302020204" pitchFamily="66" charset="0"/>
                </a:rPr>
                <a:t>Voyages </a:t>
              </a:r>
              <a:r>
                <a:rPr lang="en-US" sz="800" dirty="0" err="1" smtClean="0">
                  <a:latin typeface="Comic Sans MS" panose="030F0702030302020204" pitchFamily="66" charset="0"/>
                </a:rPr>
                <a:t>Extraodinaires</a:t>
              </a:r>
              <a:endParaRPr lang="fr-FR" sz="8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767837" y="5282647"/>
              <a:ext cx="1161622" cy="16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Comic Sans MS" panose="030F0702030302020204" pitchFamily="66" charset="0"/>
                </a:rPr>
                <a:t>De la Terre a la Lune</a:t>
              </a:r>
              <a:endParaRPr lang="fr-FR" sz="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00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269"/>
            <a:ext cx="8229600" cy="801412"/>
          </a:xfrm>
        </p:spPr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Groupes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748" y="75537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Pour la </a:t>
            </a:r>
            <a:r>
              <a:rPr lang="en-US" dirty="0" err="1" smtClean="0">
                <a:latin typeface="Comic Sans MS" panose="030F0702030302020204" pitchFamily="66" charset="0"/>
              </a:rPr>
              <a:t>visite</a:t>
            </a:r>
            <a:r>
              <a:rPr lang="en-US" dirty="0">
                <a:latin typeface="Comic Sans MS" panose="030F0702030302020204" pitchFamily="66" charset="0"/>
              </a:rPr>
              <a:t>,</a:t>
            </a:r>
            <a:r>
              <a:rPr lang="en-US" dirty="0" smtClean="0">
                <a:latin typeface="Comic Sans MS" panose="030F0702030302020204" pitchFamily="66" charset="0"/>
              </a:rPr>
              <a:t> 4 </a:t>
            </a:r>
            <a:r>
              <a:rPr lang="en-US" dirty="0" err="1" smtClean="0">
                <a:latin typeface="Comic Sans MS" panose="030F0702030302020204" pitchFamily="66" charset="0"/>
              </a:rPr>
              <a:t>Groupes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couleur</a:t>
            </a:r>
            <a:r>
              <a:rPr lang="en-US" dirty="0" smtClean="0">
                <a:latin typeface="Comic Sans MS" panose="030F0702030302020204" pitchFamily="66" charset="0"/>
              </a:rPr>
              <a:t> du badge 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indique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votre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groupe</a:t>
            </a:r>
            <a:endParaRPr lang="en-US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Vos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accompagnants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durant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les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visites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Atul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Sengar</a:t>
            </a:r>
            <a:endParaRPr lang="en-US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2"/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Maddalena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Maeitta</a:t>
            </a:r>
            <a:endParaRPr lang="en-US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2"/>
            <a:r>
              <a:rPr lang="en-US" dirty="0" err="1">
                <a:latin typeface="Comic Sans MS" panose="030F0702030302020204" pitchFamily="66" charset="0"/>
              </a:rPr>
              <a:t>Mattia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Mazza</a:t>
            </a:r>
            <a:endParaRPr lang="en-US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Etienne </a:t>
            </a:r>
            <a:r>
              <a:rPr lang="en-US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Migron</a:t>
            </a:r>
            <a:endParaRPr lang="en-US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2</a:t>
            </a:fld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29614" y="2224488"/>
            <a:ext cx="795130" cy="1313089"/>
            <a:chOff x="529614" y="2224488"/>
            <a:chExt cx="795130" cy="1313089"/>
          </a:xfrm>
        </p:grpSpPr>
        <p:sp>
          <p:nvSpPr>
            <p:cNvPr id="6" name="Rectangle 5"/>
            <p:cNvSpPr/>
            <p:nvPr/>
          </p:nvSpPr>
          <p:spPr>
            <a:xfrm>
              <a:off x="529614" y="2587733"/>
              <a:ext cx="785191" cy="2233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9553" y="2958902"/>
              <a:ext cx="775252" cy="2154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9492" y="3322147"/>
              <a:ext cx="775252" cy="2154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614" y="2224488"/>
              <a:ext cx="775252" cy="2154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846444" y="2220526"/>
            <a:ext cx="2981739" cy="1472387"/>
            <a:chOff x="3846444" y="2220526"/>
            <a:chExt cx="2981739" cy="1472387"/>
          </a:xfrm>
        </p:grpSpPr>
        <p:sp>
          <p:nvSpPr>
            <p:cNvPr id="11" name="Accolade fermante 10"/>
            <p:cNvSpPr/>
            <p:nvPr/>
          </p:nvSpPr>
          <p:spPr>
            <a:xfrm>
              <a:off x="3846444" y="2220526"/>
              <a:ext cx="387626" cy="7344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ccolade fermante 11"/>
            <p:cNvSpPr/>
            <p:nvPr/>
          </p:nvSpPr>
          <p:spPr>
            <a:xfrm>
              <a:off x="3846444" y="2958499"/>
              <a:ext cx="387626" cy="7344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383157" y="2220526"/>
              <a:ext cx="244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Vers</a:t>
              </a:r>
              <a:r>
                <a:rPr lang="en-US" dirty="0" smtClean="0"/>
                <a:t> </a:t>
              </a:r>
              <a:r>
                <a:rPr lang="en-US" dirty="0" err="1" smtClean="0"/>
                <a:t>Arronax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83157" y="3137481"/>
              <a:ext cx="244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Vers</a:t>
              </a:r>
              <a:r>
                <a:rPr lang="en-US" dirty="0" smtClean="0"/>
                <a:t> ICO</a:t>
              </a:r>
              <a:endParaRPr lang="fr-FR" dirty="0"/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02" y="3760698"/>
            <a:ext cx="3657968" cy="2713247"/>
          </a:xfrm>
          <a:prstGeom prst="rect">
            <a:avLst/>
          </a:prstGeom>
        </p:spPr>
      </p:pic>
      <p:pic>
        <p:nvPicPr>
          <p:cNvPr id="18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66" y="3947335"/>
            <a:ext cx="643083" cy="1850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1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1242"/>
            <a:ext cx="643083" cy="1850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3"/>
          <a:stretch/>
        </p:blipFill>
        <p:spPr>
          <a:xfrm>
            <a:off x="4718389" y="4181064"/>
            <a:ext cx="437060" cy="26301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3"/>
          <a:stretch/>
        </p:blipFill>
        <p:spPr>
          <a:xfrm>
            <a:off x="2822791" y="5455980"/>
            <a:ext cx="437060" cy="2630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47463" y="4932655"/>
            <a:ext cx="13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pause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47463" y="4296032"/>
            <a:ext cx="13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656205" y="5644298"/>
            <a:ext cx="13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30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courbée vers la gauche 2"/>
          <p:cNvSpPr/>
          <p:nvPr/>
        </p:nvSpPr>
        <p:spPr bwMode="auto">
          <a:xfrm>
            <a:off x="4218843" y="2170237"/>
            <a:ext cx="1414096" cy="2756388"/>
          </a:xfrm>
          <a:prstGeom prst="curvedLeftArrow">
            <a:avLst>
              <a:gd name="adj1" fmla="val 21774"/>
              <a:gd name="adj2" fmla="val 49600"/>
              <a:gd name="adj3" fmla="val 2420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337" tIns="36169" rIns="72337" bIns="36169" anchor="ctr"/>
          <a:lstStyle/>
          <a:p>
            <a:pPr algn="ctr">
              <a:defRPr/>
            </a:pPr>
            <a:endParaRPr lang="fr-FR" sz="1421" dirty="0">
              <a:solidFill>
                <a:srgbClr val="4F81BD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 bwMode="auto">
          <a:xfrm flipH="1" flipV="1">
            <a:off x="2917583" y="2044215"/>
            <a:ext cx="1285143" cy="2668465"/>
          </a:xfrm>
          <a:prstGeom prst="curvedLeftArrow">
            <a:avLst>
              <a:gd name="adj1" fmla="val 21774"/>
              <a:gd name="adj2" fmla="val 49600"/>
              <a:gd name="adj3" fmla="val 2420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337" tIns="36169" rIns="72337" bIns="36169" anchor="ctr"/>
          <a:lstStyle/>
          <a:p>
            <a:pPr algn="ctr">
              <a:defRPr/>
            </a:pPr>
            <a:endParaRPr lang="fr-FR" sz="1421">
              <a:solidFill>
                <a:srgbClr val="4F81BD"/>
              </a:solidFill>
            </a:endParaRP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5511315" y="2477967"/>
            <a:ext cx="1969477" cy="5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>
                <a:solidFill>
                  <a:srgbClr val="C0504D"/>
                </a:solidFill>
              </a:rPr>
              <a:t>2</a:t>
            </a:r>
            <a:r>
              <a:rPr lang="fr-FR" sz="1303" b="1" dirty="0">
                <a:solidFill>
                  <a:prstClr val="black"/>
                </a:solidFill>
              </a:rPr>
              <a:t>/ revêtu votre </a:t>
            </a:r>
            <a:r>
              <a:rPr lang="fr-FR" sz="1303" b="1" i="1" dirty="0">
                <a:solidFill>
                  <a:prstClr val="black"/>
                </a:solidFill>
              </a:rPr>
              <a:t>blouse</a:t>
            </a:r>
            <a:r>
              <a:rPr lang="fr-FR" sz="1303" b="1" i="1" u="sng" dirty="0">
                <a:solidFill>
                  <a:prstClr val="black"/>
                </a:solidFill>
              </a:rPr>
              <a:t> fermé</a:t>
            </a:r>
            <a:endParaRPr lang="fr-FR" sz="1303" b="1" i="1" dirty="0">
              <a:solidFill>
                <a:prstClr val="black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616822" y="3565284"/>
            <a:ext cx="2272811" cy="7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>
                <a:solidFill>
                  <a:srgbClr val="C0504D"/>
                </a:solidFill>
              </a:rPr>
              <a:t>3</a:t>
            </a:r>
            <a:r>
              <a:rPr lang="fr-FR" sz="1303" b="1" dirty="0">
                <a:solidFill>
                  <a:prstClr val="black"/>
                </a:solidFill>
              </a:rPr>
              <a:t>/ </a:t>
            </a:r>
            <a:r>
              <a:rPr lang="fr-FR" sz="1303" b="1" i="1" u="sng" dirty="0">
                <a:solidFill>
                  <a:prstClr val="black"/>
                </a:solidFill>
              </a:rPr>
              <a:t>activé le dosimètre actif</a:t>
            </a:r>
            <a:r>
              <a:rPr lang="fr-FR" sz="1303" b="1" dirty="0">
                <a:solidFill>
                  <a:prstClr val="black"/>
                </a:solidFill>
              </a:rPr>
              <a:t> au niveau de la borne en mode visiteur</a:t>
            </a:r>
          </a:p>
        </p:txBody>
      </p:sp>
      <p:sp>
        <p:nvSpPr>
          <p:cNvPr id="1037" name="Text Box 6"/>
          <p:cNvSpPr txBox="1">
            <a:spLocks noChangeArrowheads="1"/>
          </p:cNvSpPr>
          <p:nvPr/>
        </p:nvSpPr>
        <p:spPr bwMode="auto">
          <a:xfrm>
            <a:off x="4548557" y="4627686"/>
            <a:ext cx="2079381" cy="5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>
                <a:solidFill>
                  <a:srgbClr val="C0504D"/>
                </a:solidFill>
              </a:rPr>
              <a:t>4</a:t>
            </a:r>
            <a:r>
              <a:rPr lang="fr-FR" sz="1303" b="1" dirty="0">
                <a:solidFill>
                  <a:prstClr val="black"/>
                </a:solidFill>
              </a:rPr>
              <a:t>/ accroché le </a:t>
            </a:r>
            <a:r>
              <a:rPr lang="fr-FR" sz="1303" b="1" i="1" u="sng" dirty="0">
                <a:solidFill>
                  <a:prstClr val="black"/>
                </a:solidFill>
              </a:rPr>
              <a:t>dosimètre</a:t>
            </a:r>
            <a:r>
              <a:rPr lang="fr-FR" sz="1303" b="1" dirty="0">
                <a:solidFill>
                  <a:prstClr val="black"/>
                </a:solidFill>
              </a:rPr>
              <a:t> opérationnel </a:t>
            </a:r>
            <a:r>
              <a:rPr lang="fr-FR" sz="1303" b="1" dirty="0" smtClean="0">
                <a:solidFill>
                  <a:prstClr val="black"/>
                </a:solidFill>
              </a:rPr>
              <a:t>à la poitrine</a:t>
            </a:r>
            <a:endParaRPr lang="fr-FR" sz="1303" b="1" dirty="0">
              <a:solidFill>
                <a:prstClr val="black"/>
              </a:solidFill>
            </a:endParaRPr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2647952" y="1453662"/>
            <a:ext cx="2910255" cy="5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>
                <a:solidFill>
                  <a:srgbClr val="C0504D"/>
                </a:solidFill>
              </a:rPr>
              <a:t>1</a:t>
            </a:r>
            <a:r>
              <a:rPr lang="fr-FR" sz="1303" b="1" dirty="0">
                <a:solidFill>
                  <a:prstClr val="black"/>
                </a:solidFill>
              </a:rPr>
              <a:t>/ pris vos précautions car il n’y a </a:t>
            </a:r>
            <a:r>
              <a:rPr lang="fr-FR" sz="1303" b="1" i="1" u="sng" dirty="0">
                <a:solidFill>
                  <a:prstClr val="black"/>
                </a:solidFill>
              </a:rPr>
              <a:t>pas de toilettes</a:t>
            </a:r>
            <a:r>
              <a:rPr lang="fr-FR" sz="1303" b="1" dirty="0">
                <a:solidFill>
                  <a:prstClr val="black"/>
                </a:solidFill>
              </a:rPr>
              <a:t> à l’intérieur de la zone</a:t>
            </a:r>
          </a:p>
        </p:txBody>
      </p:sp>
      <p:sp>
        <p:nvSpPr>
          <p:cNvPr id="1040" name="Text Box 9"/>
          <p:cNvSpPr txBox="1">
            <a:spLocks noChangeArrowheads="1"/>
          </p:cNvSpPr>
          <p:nvPr/>
        </p:nvSpPr>
        <p:spPr bwMode="auto">
          <a:xfrm>
            <a:off x="1487367" y="4689775"/>
            <a:ext cx="2312377" cy="3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 smtClean="0">
                <a:solidFill>
                  <a:srgbClr val="C0504D"/>
                </a:solidFill>
              </a:rPr>
              <a:t>5</a:t>
            </a:r>
            <a:r>
              <a:rPr lang="fr-FR" sz="1303" b="1" dirty="0" smtClean="0">
                <a:solidFill>
                  <a:prstClr val="black"/>
                </a:solidFill>
              </a:rPr>
              <a:t>/ </a:t>
            </a:r>
            <a:r>
              <a:rPr lang="fr-FR" sz="1303" b="1" dirty="0">
                <a:solidFill>
                  <a:prstClr val="black"/>
                </a:solidFill>
              </a:rPr>
              <a:t>revêtu vos </a:t>
            </a:r>
            <a:r>
              <a:rPr lang="fr-FR" sz="1303" b="1" i="1" u="sng" dirty="0">
                <a:solidFill>
                  <a:prstClr val="black"/>
                </a:solidFill>
              </a:rPr>
              <a:t>sur-chaussures</a:t>
            </a:r>
          </a:p>
        </p:txBody>
      </p:sp>
      <p:sp>
        <p:nvSpPr>
          <p:cNvPr id="1041" name="Text Box 12"/>
          <p:cNvSpPr txBox="1">
            <a:spLocks noChangeArrowheads="1"/>
          </p:cNvSpPr>
          <p:nvPr/>
        </p:nvSpPr>
        <p:spPr bwMode="auto">
          <a:xfrm>
            <a:off x="31754" y="3568001"/>
            <a:ext cx="2919047" cy="7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 smtClean="0">
                <a:solidFill>
                  <a:srgbClr val="C0504D"/>
                </a:solidFill>
              </a:rPr>
              <a:t>6</a:t>
            </a:r>
            <a:r>
              <a:rPr lang="fr-FR" sz="1303" b="1" dirty="0" smtClean="0">
                <a:solidFill>
                  <a:prstClr val="black"/>
                </a:solidFill>
              </a:rPr>
              <a:t>/ </a:t>
            </a:r>
            <a:r>
              <a:rPr lang="fr-FR" sz="1303" b="1" dirty="0">
                <a:solidFill>
                  <a:prstClr val="black"/>
                </a:solidFill>
              </a:rPr>
              <a:t>vous devez </a:t>
            </a:r>
            <a:r>
              <a:rPr lang="fr-FR" sz="1303" b="1" u="sng" dirty="0">
                <a:solidFill>
                  <a:prstClr val="black"/>
                </a:solidFill>
              </a:rPr>
              <a:t>suivre votre référent</a:t>
            </a:r>
            <a:r>
              <a:rPr lang="fr-FR" sz="1303" b="1" dirty="0">
                <a:solidFill>
                  <a:prstClr val="black"/>
                </a:solidFill>
              </a:rPr>
              <a:t> et entrer seulement dans les locaux indiqué par celui-ci</a:t>
            </a:r>
            <a:endParaRPr lang="fr-FR" sz="1303" b="1" i="1" u="sng" dirty="0">
              <a:solidFill>
                <a:prstClr val="black"/>
              </a:solidFill>
            </a:endParaRPr>
          </a:p>
        </p:txBody>
      </p:sp>
      <p:grpSp>
        <p:nvGrpSpPr>
          <p:cNvPr id="4114" name="Group 23"/>
          <p:cNvGrpSpPr>
            <a:grpSpLocks/>
          </p:cNvGrpSpPr>
          <p:nvPr/>
        </p:nvGrpSpPr>
        <p:grpSpPr bwMode="auto">
          <a:xfrm>
            <a:off x="5530363" y="1349623"/>
            <a:ext cx="886559" cy="945173"/>
            <a:chOff x="5497" y="2771"/>
            <a:chExt cx="476" cy="476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7" y="2801"/>
              <a:ext cx="416" cy="4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049" name="Line 22"/>
            <p:cNvSpPr>
              <a:spLocks noChangeShapeType="1"/>
            </p:cNvSpPr>
            <p:nvPr/>
          </p:nvSpPr>
          <p:spPr bwMode="auto">
            <a:xfrm rot="5400000">
              <a:off x="5497" y="2771"/>
              <a:ext cx="476" cy="4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421">
                <a:solidFill>
                  <a:prstClr val="black"/>
                </a:solidFill>
              </a:endParaRPr>
            </a:p>
          </p:txBody>
        </p:sp>
        <p:sp>
          <p:nvSpPr>
            <p:cNvPr id="1048" name="Line 21"/>
            <p:cNvSpPr>
              <a:spLocks noChangeShapeType="1"/>
            </p:cNvSpPr>
            <p:nvPr/>
          </p:nvSpPr>
          <p:spPr bwMode="auto">
            <a:xfrm>
              <a:off x="5497" y="2771"/>
              <a:ext cx="476" cy="4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FR" sz="1421">
                <a:solidFill>
                  <a:prstClr val="black"/>
                </a:solidFill>
              </a:endParaRPr>
            </a:p>
          </p:txBody>
        </p:sp>
      </p:grpSp>
      <p:pic>
        <p:nvPicPr>
          <p:cNvPr id="4117" name="Picture 27" descr="Résultat de recherche d'images pour &quot;port de blouse obligatoir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210" r="18597" b="7162"/>
          <a:stretch>
            <a:fillRect/>
          </a:stretch>
        </p:blipFill>
        <p:spPr bwMode="auto">
          <a:xfrm>
            <a:off x="7477858" y="1273547"/>
            <a:ext cx="1594337" cy="21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38"/>
          <p:cNvSpPr txBox="1">
            <a:spLocks noChangeArrowheads="1"/>
          </p:cNvSpPr>
          <p:nvPr/>
        </p:nvSpPr>
        <p:spPr bwMode="auto">
          <a:xfrm>
            <a:off x="3262679" y="6566834"/>
            <a:ext cx="2571751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292" dirty="0">
                <a:solidFill>
                  <a:prstClr val="black"/>
                </a:solidFill>
                <a:latin typeface="Calibri"/>
              </a:rPr>
              <a:t>Service de Prévention des Risques</a:t>
            </a:r>
          </a:p>
        </p:txBody>
      </p:sp>
      <p:pic>
        <p:nvPicPr>
          <p:cNvPr id="4120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5" y="3132994"/>
            <a:ext cx="46892" cy="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" r="8318"/>
          <a:stretch>
            <a:fillRect/>
          </a:stretch>
        </p:blipFill>
        <p:spPr bwMode="auto">
          <a:xfrm>
            <a:off x="5430525" y="5442314"/>
            <a:ext cx="930520" cy="9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48" y="4429980"/>
            <a:ext cx="1883912" cy="13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0" y="53107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 dirty="0"/>
              <a:t>VOUS ENTREZ EN ZONE REGLEMENTEE</a:t>
            </a:r>
          </a:p>
          <a:p>
            <a:pPr>
              <a:defRPr/>
            </a:pPr>
            <a:r>
              <a:rPr lang="fr-FR" sz="3200" b="1" u="sng" dirty="0"/>
              <a:t>Vérifiez que vous avez réalisé les actions suivantes</a:t>
            </a:r>
          </a:p>
          <a:p>
            <a:endParaRPr lang="fr-FR" sz="3200" b="1" dirty="0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60855" y="2352322"/>
            <a:ext cx="2919047" cy="5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 smtClean="0">
                <a:solidFill>
                  <a:srgbClr val="C0504D"/>
                </a:solidFill>
              </a:rPr>
              <a:t>7</a:t>
            </a:r>
            <a:r>
              <a:rPr lang="fr-FR" sz="1303" b="1" dirty="0" smtClean="0">
                <a:solidFill>
                  <a:prstClr val="black"/>
                </a:solidFill>
              </a:rPr>
              <a:t>/ </a:t>
            </a:r>
            <a:r>
              <a:rPr lang="fr-FR" sz="1303" b="1" dirty="0">
                <a:solidFill>
                  <a:prstClr val="black"/>
                </a:solidFill>
              </a:rPr>
              <a:t>En zone réglementée </a:t>
            </a:r>
            <a:r>
              <a:rPr lang="fr-FR" sz="1303" b="1" u="sng" dirty="0">
                <a:solidFill>
                  <a:prstClr val="black"/>
                </a:solidFill>
              </a:rPr>
              <a:t>on ne touche à rien</a:t>
            </a:r>
            <a:r>
              <a:rPr lang="fr-FR" sz="1303" b="1" dirty="0">
                <a:solidFill>
                  <a:prstClr val="black"/>
                </a:solidFill>
              </a:rPr>
              <a:t> sans l’accord de votre référent</a:t>
            </a:r>
            <a:endParaRPr lang="fr-FR" sz="1303" b="1" i="1" u="sng" dirty="0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-202" r="22273" b="202"/>
          <a:stretch/>
        </p:blipFill>
        <p:spPr>
          <a:xfrm>
            <a:off x="2149150" y="5020789"/>
            <a:ext cx="1054279" cy="14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courbée vers la gauche 2"/>
          <p:cNvSpPr/>
          <p:nvPr/>
        </p:nvSpPr>
        <p:spPr bwMode="auto">
          <a:xfrm>
            <a:off x="4218843" y="2170237"/>
            <a:ext cx="1414096" cy="2756388"/>
          </a:xfrm>
          <a:prstGeom prst="curvedLeftArrow">
            <a:avLst>
              <a:gd name="adj1" fmla="val 21774"/>
              <a:gd name="adj2" fmla="val 49600"/>
              <a:gd name="adj3" fmla="val 2420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337" tIns="36169" rIns="72337" bIns="36169" anchor="ctr"/>
          <a:lstStyle/>
          <a:p>
            <a:pPr algn="ctr">
              <a:defRPr/>
            </a:pPr>
            <a:endParaRPr lang="fr-FR" sz="1421" dirty="0">
              <a:solidFill>
                <a:srgbClr val="4F81BD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 bwMode="auto">
          <a:xfrm flipH="1" flipV="1">
            <a:off x="2917583" y="2044215"/>
            <a:ext cx="1285143" cy="2668465"/>
          </a:xfrm>
          <a:prstGeom prst="curvedLeftArrow">
            <a:avLst>
              <a:gd name="adj1" fmla="val 21774"/>
              <a:gd name="adj2" fmla="val 49600"/>
              <a:gd name="adj3" fmla="val 2420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337" tIns="36169" rIns="72337" bIns="36169" anchor="ctr"/>
          <a:lstStyle/>
          <a:p>
            <a:pPr algn="ctr">
              <a:defRPr/>
            </a:pPr>
            <a:endParaRPr lang="fr-FR" sz="1421">
              <a:solidFill>
                <a:srgbClr val="4F81BD"/>
              </a:solidFill>
            </a:endParaRP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5710306" y="3485569"/>
            <a:ext cx="1969477" cy="7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>
                <a:solidFill>
                  <a:srgbClr val="C0504D"/>
                </a:solidFill>
              </a:rPr>
              <a:t>2</a:t>
            </a:r>
            <a:r>
              <a:rPr lang="fr-FR" sz="1303" b="1" dirty="0">
                <a:solidFill>
                  <a:prstClr val="black"/>
                </a:solidFill>
              </a:rPr>
              <a:t>/ </a:t>
            </a:r>
            <a:r>
              <a:rPr lang="fr-FR" sz="1303" b="1" dirty="0" smtClean="0">
                <a:solidFill>
                  <a:prstClr val="black"/>
                </a:solidFill>
              </a:rPr>
              <a:t>Après le résultat négatif, passez de l’autre coté du banc</a:t>
            </a:r>
            <a:endParaRPr lang="fr-FR" sz="1303" b="1" i="1" dirty="0">
              <a:solidFill>
                <a:prstClr val="black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3918121" y="4872059"/>
            <a:ext cx="2272811" cy="7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>
                <a:solidFill>
                  <a:srgbClr val="C0504D"/>
                </a:solidFill>
              </a:rPr>
              <a:t>3</a:t>
            </a:r>
            <a:r>
              <a:rPr lang="fr-FR" sz="1303" b="1" dirty="0">
                <a:solidFill>
                  <a:prstClr val="black"/>
                </a:solidFill>
              </a:rPr>
              <a:t>/ </a:t>
            </a:r>
            <a:r>
              <a:rPr lang="fr-FR" sz="1303" b="1" dirty="0" smtClean="0">
                <a:solidFill>
                  <a:prstClr val="black"/>
                </a:solidFill>
              </a:rPr>
              <a:t>La personne possédant le dosimètre le dépose dans la borne afin de le désactiver</a:t>
            </a:r>
            <a:endParaRPr lang="fr-FR" sz="1303" b="1" dirty="0">
              <a:solidFill>
                <a:prstClr val="black"/>
              </a:solidFill>
            </a:endParaRPr>
          </a:p>
        </p:txBody>
      </p:sp>
      <p:sp>
        <p:nvSpPr>
          <p:cNvPr id="1037" name="Text Box 6"/>
          <p:cNvSpPr txBox="1">
            <a:spLocks noChangeArrowheads="1"/>
          </p:cNvSpPr>
          <p:nvPr/>
        </p:nvSpPr>
        <p:spPr bwMode="auto">
          <a:xfrm>
            <a:off x="1211039" y="4340990"/>
            <a:ext cx="2266950" cy="7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 smtClean="0">
                <a:solidFill>
                  <a:srgbClr val="C0504D"/>
                </a:solidFill>
              </a:rPr>
              <a:t>4</a:t>
            </a:r>
            <a:r>
              <a:rPr lang="fr-FR" sz="1303" b="1" dirty="0" smtClean="0">
                <a:solidFill>
                  <a:prstClr val="black"/>
                </a:solidFill>
              </a:rPr>
              <a:t>/ retirez votre blouse et vos sur-chaussures et les déposer dans le bac déchet</a:t>
            </a:r>
            <a:endParaRPr lang="fr-FR" sz="1303" b="1" dirty="0">
              <a:solidFill>
                <a:prstClr val="black"/>
              </a:solidFill>
            </a:endParaRPr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2157945" y="943100"/>
            <a:ext cx="3520352" cy="9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>
                <a:solidFill>
                  <a:srgbClr val="C0504D"/>
                </a:solidFill>
              </a:rPr>
              <a:t>1</a:t>
            </a:r>
            <a:r>
              <a:rPr lang="fr-FR" sz="1303" b="1" dirty="0">
                <a:solidFill>
                  <a:prstClr val="black"/>
                </a:solidFill>
              </a:rPr>
              <a:t>/ </a:t>
            </a:r>
            <a:r>
              <a:rPr lang="fr-FR" sz="1303" b="1" dirty="0" smtClean="0">
                <a:solidFill>
                  <a:prstClr val="black"/>
                </a:solidFill>
              </a:rPr>
              <a:t>passage obligatoire sur contrôleur mains / pieds</a:t>
            </a:r>
          </a:p>
          <a:p>
            <a:pPr algn="ctr" eaLnBrk="1" hangingPunct="1">
              <a:defRPr/>
            </a:pPr>
            <a:r>
              <a:rPr lang="fr-FR" sz="1303" b="1" dirty="0" smtClean="0">
                <a:solidFill>
                  <a:prstClr val="black"/>
                </a:solidFill>
              </a:rPr>
              <a:t>Montez délicatement sur l’appareil (Fragile) / Posez les mains sans appuyer fortement</a:t>
            </a:r>
            <a:endParaRPr lang="fr-FR" sz="1303" b="1" dirty="0">
              <a:solidFill>
                <a:prstClr val="black"/>
              </a:solidFill>
            </a:endParaRPr>
          </a:p>
        </p:txBody>
      </p:sp>
      <p:sp>
        <p:nvSpPr>
          <p:cNvPr id="1040" name="Text Box 9"/>
          <p:cNvSpPr txBox="1">
            <a:spLocks noChangeArrowheads="1"/>
          </p:cNvSpPr>
          <p:nvPr/>
        </p:nvSpPr>
        <p:spPr bwMode="auto">
          <a:xfrm>
            <a:off x="401106" y="2687146"/>
            <a:ext cx="2312377" cy="7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4" tIns="38263" rIns="76524" bIns="38263">
            <a:spAutoFit/>
          </a:bodyPr>
          <a:lstStyle>
            <a:lvl1pPr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85900" eaLnBrk="0" hangingPunct="0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859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fr-FR" sz="1835" b="1" dirty="0" smtClean="0">
                <a:solidFill>
                  <a:srgbClr val="C0504D"/>
                </a:solidFill>
              </a:rPr>
              <a:t>5</a:t>
            </a:r>
            <a:r>
              <a:rPr lang="fr-FR" sz="1303" b="1" dirty="0" smtClean="0">
                <a:solidFill>
                  <a:prstClr val="black"/>
                </a:solidFill>
              </a:rPr>
              <a:t>/ Vous pouvez sortir du vestiaire et attendre votre référent dans le couloir</a:t>
            </a:r>
            <a:endParaRPr lang="fr-FR" sz="1303" b="1" i="1" u="sng" dirty="0">
              <a:solidFill>
                <a:prstClr val="black"/>
              </a:solidFill>
            </a:endParaRPr>
          </a:p>
        </p:txBody>
      </p:sp>
      <p:sp>
        <p:nvSpPr>
          <p:cNvPr id="29" name="ZoneTexte 38"/>
          <p:cNvSpPr txBox="1">
            <a:spLocks noChangeArrowheads="1"/>
          </p:cNvSpPr>
          <p:nvPr/>
        </p:nvSpPr>
        <p:spPr bwMode="auto">
          <a:xfrm>
            <a:off x="3262679" y="6566834"/>
            <a:ext cx="2571751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292" dirty="0">
                <a:solidFill>
                  <a:prstClr val="black"/>
                </a:solidFill>
                <a:latin typeface="Calibri"/>
              </a:rPr>
              <a:t>Service de Prévention des Risques</a:t>
            </a:r>
          </a:p>
        </p:txBody>
      </p:sp>
      <p:pic>
        <p:nvPicPr>
          <p:cNvPr id="412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5" y="3132994"/>
            <a:ext cx="46892" cy="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75" y="4874177"/>
            <a:ext cx="1883912" cy="13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31753" y="53107"/>
            <a:ext cx="904044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 dirty="0"/>
              <a:t>VOUS </a:t>
            </a:r>
            <a:r>
              <a:rPr lang="fr-FR" sz="3200" b="1" dirty="0" smtClean="0"/>
              <a:t>SORTEZ DE </a:t>
            </a:r>
            <a:r>
              <a:rPr lang="fr-FR" sz="3200" b="1" dirty="0"/>
              <a:t>ZONE REGLEMENTEE</a:t>
            </a:r>
          </a:p>
          <a:p>
            <a:endParaRPr lang="fr-FR" sz="3200" b="1" dirty="0"/>
          </a:p>
        </p:txBody>
      </p:sp>
      <p:pic>
        <p:nvPicPr>
          <p:cNvPr id="23" name="Picture 10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97" y="1218995"/>
            <a:ext cx="1391661" cy="20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0" y="4703826"/>
            <a:ext cx="1124234" cy="14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7866"/>
            <a:ext cx="8229600" cy="811351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Pour commencer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334641"/>
            <a:ext cx="3692456" cy="48528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04" y="3617734"/>
            <a:ext cx="3288610" cy="23738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40965" y="1242391"/>
            <a:ext cx="345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G1: reste dans l’amphithéâtre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G2: va vers l’accueil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G3 et G4 </a:t>
            </a:r>
            <a:r>
              <a:rPr lang="fr-FR" dirty="0" smtClean="0">
                <a:latin typeface="Comic Sans MS" panose="030F0702030302020204" pitchFamily="66" charset="0"/>
              </a:rPr>
              <a:t>va </a:t>
            </a:r>
            <a:r>
              <a:rPr lang="fr-FR" dirty="0" smtClean="0">
                <a:latin typeface="Comic Sans MS" panose="030F0702030302020204" pitchFamily="66" charset="0"/>
              </a:rPr>
              <a:t>en face de l’amphi vers l’extérieur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22317" y="2655894"/>
            <a:ext cx="38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Attention sur la route: les règles de circulation s’appliquent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40965" y="5991581"/>
            <a:ext cx="41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 virtuelle 3d: voir en salle de pause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9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261" y="42372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omic Sans MS" panose="030F0702030302020204" pitchFamily="66" charset="0"/>
              </a:rPr>
              <a:t>Bonne </a:t>
            </a:r>
            <a:r>
              <a:rPr lang="en-US" sz="5400" b="1" dirty="0" err="1" smtClean="0">
                <a:latin typeface="Comic Sans MS" panose="030F0702030302020204" pitchFamily="66" charset="0"/>
              </a:rPr>
              <a:t>visite</a:t>
            </a:r>
            <a:endParaRPr lang="fr-FR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9471" y="2304283"/>
            <a:ext cx="5188226" cy="80506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Et merci pour </a:t>
            </a:r>
            <a:r>
              <a:rPr lang="en-US" dirty="0" err="1" smtClean="0">
                <a:latin typeface="Comic Sans MS" panose="030F0702030302020204" pitchFamily="66" charset="0"/>
              </a:rPr>
              <a:t>votre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ttention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DECBCB-5F99-43B6-8AC6-55E3DADD8C74}" type="slidenum">
              <a:rPr lang="fr-FR" smtClean="0">
                <a:solidFill>
                  <a:prstClr val="white"/>
                </a:solidFill>
              </a:rPr>
              <a:pPr/>
              <a:t>6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0832" y="4246639"/>
            <a:ext cx="539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Suivez </a:t>
            </a:r>
            <a:r>
              <a:rPr lang="fr-FR" dirty="0"/>
              <a:t>vos </a:t>
            </a:r>
            <a:r>
              <a:rPr lang="fr-FR" dirty="0" smtClean="0"/>
              <a:t>accompagnants</a:t>
            </a:r>
          </a:p>
          <a:p>
            <a:r>
              <a:rPr lang="fr-FR" dirty="0" smtClean="0"/>
              <a:t>- Visite se termine a 11:55/12:00</a:t>
            </a:r>
          </a:p>
          <a:p>
            <a:r>
              <a:rPr lang="fr-FR" dirty="0" smtClean="0"/>
              <a:t>- Bus tous les 20 min a l’arrêt </a:t>
            </a:r>
            <a:r>
              <a:rPr lang="fr-FR" dirty="0" err="1" smtClean="0"/>
              <a:t>Biogen</a:t>
            </a:r>
            <a:r>
              <a:rPr lang="fr-FR" dirty="0" smtClean="0"/>
              <a:t>-ouest</a:t>
            </a:r>
          </a:p>
          <a:p>
            <a:r>
              <a:rPr lang="fr-FR" smtClean="0"/>
              <a:t>Ex 12:12 </a:t>
            </a:r>
            <a:r>
              <a:rPr lang="fr-FR" dirty="0" smtClean="0"/>
              <a:t>vers Bobby Sand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3408476"/>
            <a:ext cx="3140765" cy="28570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49279" y="4766435"/>
            <a:ext cx="86470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Arret</a:t>
            </a:r>
            <a:r>
              <a:rPr lang="fr-FR" sz="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fr-FR" sz="6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biogen</a:t>
            </a:r>
            <a:r>
              <a:rPr lang="fr-FR" sz="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-ouest</a:t>
            </a:r>
            <a:endParaRPr lang="fr-FR" sz="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5241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352</Words>
  <Application>Microsoft Office PowerPoint</Application>
  <PresentationFormat>Affichage à l'écran (4:3)</PresentationFormat>
  <Paragraphs>57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Wingdings</vt:lpstr>
      <vt:lpstr>1_Thème Office</vt:lpstr>
      <vt:lpstr>Visites Arronax/ICO</vt:lpstr>
      <vt:lpstr>Groupes</vt:lpstr>
      <vt:lpstr>Présentation PowerPoint</vt:lpstr>
      <vt:lpstr>Présentation PowerPoint</vt:lpstr>
      <vt:lpstr>Pour commencer</vt:lpstr>
      <vt:lpstr>Bonne visite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perrigaud</dc:creator>
  <cp:lastModifiedBy>freddy poirier</cp:lastModifiedBy>
  <cp:revision>17</cp:revision>
  <dcterms:created xsi:type="dcterms:W3CDTF">2018-10-05T09:41:22Z</dcterms:created>
  <dcterms:modified xsi:type="dcterms:W3CDTF">2018-10-07T20:53:08Z</dcterms:modified>
</cp:coreProperties>
</file>