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49" r:id="rId2"/>
    <p:sldId id="337" r:id="rId3"/>
    <p:sldId id="256" r:id="rId4"/>
    <p:sldId id="336" r:id="rId5"/>
    <p:sldId id="322" r:id="rId6"/>
    <p:sldId id="323" r:id="rId7"/>
    <p:sldId id="324" r:id="rId8"/>
    <p:sldId id="325" r:id="rId9"/>
    <p:sldId id="330" r:id="rId10"/>
    <p:sldId id="331" r:id="rId11"/>
    <p:sldId id="332" r:id="rId12"/>
    <p:sldId id="333" r:id="rId13"/>
    <p:sldId id="334" r:id="rId14"/>
    <p:sldId id="282" r:id="rId15"/>
    <p:sldId id="285" r:id="rId16"/>
    <p:sldId id="287" r:id="rId17"/>
    <p:sldId id="286" r:id="rId18"/>
    <p:sldId id="289" r:id="rId19"/>
    <p:sldId id="297" r:id="rId20"/>
    <p:sldId id="296" r:id="rId21"/>
    <p:sldId id="299" r:id="rId22"/>
    <p:sldId id="298" r:id="rId23"/>
    <p:sldId id="295" r:id="rId24"/>
    <p:sldId id="290" r:id="rId25"/>
    <p:sldId id="276" r:id="rId26"/>
    <p:sldId id="267" r:id="rId27"/>
    <p:sldId id="300" r:id="rId28"/>
    <p:sldId id="288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59" r:id="rId42"/>
    <p:sldId id="314" r:id="rId43"/>
    <p:sldId id="315" r:id="rId44"/>
    <p:sldId id="316" r:id="rId45"/>
    <p:sldId id="317" r:id="rId46"/>
    <p:sldId id="360" r:id="rId47"/>
    <p:sldId id="318" r:id="rId48"/>
    <p:sldId id="319" r:id="rId49"/>
    <p:sldId id="342" r:id="rId50"/>
    <p:sldId id="343" r:id="rId51"/>
    <p:sldId id="344" r:id="rId52"/>
    <p:sldId id="345" r:id="rId53"/>
    <p:sldId id="346" r:id="rId54"/>
    <p:sldId id="347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61" r:id="rId64"/>
    <p:sldId id="362" r:id="rId65"/>
    <p:sldId id="363" r:id="rId66"/>
    <p:sldId id="364" r:id="rId67"/>
    <p:sldId id="365" r:id="rId6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0"/>
    <a:srgbClr val="BB3F99"/>
    <a:srgbClr val="4C4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6" autoAdjust="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A0EF1-E821-6349-868F-3FA2154051F6}" type="datetimeFigureOut">
              <a:rPr lang="fr-FR" smtClean="0"/>
              <a:t>26/03/18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54F87-2188-6545-BCEE-65B3670EE9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33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BE38-22B5-A34F-91B3-8E5BDA1C17E0}" type="datetimeFigureOut">
              <a:rPr lang="fr-FR" smtClean="0"/>
              <a:t>26/03/18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E189-BB1E-3445-9CB1-103022D168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555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E4B9-61D3-184F-A26D-B2F7B0D8F896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3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DD4-F571-BB40-AF25-C9A4D629AB50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5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E8AD-677B-0D42-91E5-BB4C4E81E019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6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0441-690E-3D49-955A-459B199A62C4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2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2E0E-604D-E049-8254-BA1D7DAEAFA3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40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6548-E7EE-2E41-A720-8C95902C5A0D}" type="datetime1">
              <a:rPr lang="en-US" smtClean="0"/>
              <a:t>26/03/18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07AA-10B4-2C48-90C4-64BCBA9CAA38}" type="datetime1">
              <a:rPr lang="en-US" smtClean="0"/>
              <a:t>26/03/18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57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5849-0F8B-BB4D-AA2D-5DC3CBAB417A}" type="datetime1">
              <a:rPr lang="en-US" smtClean="0"/>
              <a:t>26/03/18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3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050-76EC-D64A-8B49-62F21798E528}" type="datetime1">
              <a:rPr lang="en-US" smtClean="0"/>
              <a:t>26/03/18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4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D741-3DE3-6344-BB66-6DB9232C80B5}" type="datetime1">
              <a:rPr lang="en-US" smtClean="0"/>
              <a:t>26/03/18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8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C25-90C8-DF4B-912D-64E63327034E}" type="datetime1">
              <a:rPr lang="en-US" smtClean="0"/>
              <a:t>26/03/18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3115-188F-5B42-BC16-4549E970171B}" type="datetime1">
              <a:rPr lang="en-US" smtClean="0"/>
              <a:t>26/03/18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5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5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32" Type="http://schemas.openxmlformats.org/officeDocument/2006/relationships/image" Target="../media/image34.png"/><Relationship Id="rId9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33" Type="http://schemas.openxmlformats.org/officeDocument/2006/relationships/image" Target="../media/image35.png"/><Relationship Id="rId34" Type="http://schemas.openxmlformats.org/officeDocument/2006/relationships/image" Target="../media/image36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Vitalii</a:t>
            </a:r>
            <a:r>
              <a:rPr lang="fr-FR" dirty="0" smtClean="0"/>
              <a:t>, </a:t>
            </a:r>
            <a:r>
              <a:rPr lang="fr-FR" dirty="0" err="1" smtClean="0"/>
              <a:t>fabrice</a:t>
            </a:r>
            <a:r>
              <a:rPr lang="fr-FR" dirty="0" smtClean="0"/>
              <a:t>, </a:t>
            </a:r>
            <a:r>
              <a:rPr lang="fr-FR" dirty="0" err="1" smtClean="0"/>
              <a:t>frederic</a:t>
            </a:r>
            <a:r>
              <a:rPr lang="fr-FR" dirty="0" smtClean="0"/>
              <a:t>, Yasmine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8000" dirty="0" smtClean="0">
                <a:solidFill>
                  <a:srgbClr val="0000FF"/>
                </a:solidFill>
                <a:latin typeface="Times"/>
                <a:cs typeface="Times"/>
              </a:rPr>
              <a:t>LHCb</a:t>
            </a:r>
            <a:endParaRPr lang="fr-FR" sz="8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02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687EF-B70A-7C48-9164-293D19447BC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4819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3661172" y="1876425"/>
            <a:ext cx="13358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anti-D</a:t>
            </a:r>
            <a:r>
              <a:rPr lang="en-US" baseline="32000">
                <a:ea typeface="ＭＳ Ｐゴシック" charset="0"/>
                <a:cs typeface="ＭＳ Ｐゴシック" charset="0"/>
              </a:rPr>
              <a:t>0</a:t>
            </a:r>
            <a:r>
              <a:rPr lang="en-US">
                <a:ea typeface="ＭＳ Ｐゴシック" charset="0"/>
                <a:cs typeface="ＭＳ Ｐゴシック" charset="0"/>
              </a:rPr>
              <a:t> meson</a:t>
            </a:r>
          </a:p>
        </p:txBody>
      </p:sp>
      <p:sp>
        <p:nvSpPr>
          <p:cNvPr id="34821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2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Charm antiquark</a:t>
            </a:r>
          </a:p>
        </p:txBody>
      </p:sp>
      <p:sp>
        <p:nvSpPr>
          <p:cNvPr id="34823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4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quark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 flipV="1">
            <a:off x="751905" y="1437193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751905" y="1439189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904305" y="1938539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904305" y="2406462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654191" y="701886"/>
            <a:ext cx="6600055" cy="23081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172170" y="1562465"/>
            <a:ext cx="16896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Collision </a:t>
            </a:r>
            <a:endParaRPr lang="fr-FR" sz="3200" dirty="0">
              <a:latin typeface="Times"/>
              <a:cs typeface="Time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403035" y="4631094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3035" y="4633090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555435" y="5132440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55435" y="5132440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1305321" y="4411848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823300" y="4756366"/>
            <a:ext cx="2726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Autre Collision </a:t>
            </a:r>
            <a:endParaRPr lang="fr-FR" sz="3200" dirty="0">
              <a:latin typeface="Times"/>
              <a:cs typeface="Times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4549928" y="5734056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549928" y="5734056"/>
            <a:ext cx="3725065" cy="91913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2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9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3960033" y="1971962"/>
            <a:ext cx="1470392" cy="45320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960033" y="2174497"/>
            <a:ext cx="915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Times"/>
                <a:cs typeface="Times"/>
              </a:rPr>
              <a:t>D</a:t>
            </a:r>
            <a:r>
              <a:rPr lang="fr-FR" sz="5400" baseline="30000" dirty="0" smtClean="0">
                <a:latin typeface="Times"/>
                <a:cs typeface="Times"/>
              </a:rPr>
              <a:t>0</a:t>
            </a:r>
            <a:r>
              <a:rPr lang="fr-FR" sz="5400" dirty="0" smtClean="0">
                <a:latin typeface="Times"/>
                <a:cs typeface="Times"/>
              </a:rPr>
              <a:t> </a:t>
            </a:r>
            <a:endParaRPr lang="fr-FR" sz="5400" dirty="0">
              <a:latin typeface="Times"/>
              <a:cs typeface="Times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5769132" y="4881766"/>
            <a:ext cx="1785355" cy="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10848" y="4301125"/>
            <a:ext cx="69998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On peut mesurer cette </a:t>
            </a:r>
            <a:r>
              <a:rPr lang="fr-FR" sz="3200" b="1" dirty="0" smtClean="0">
                <a:solidFill>
                  <a:srgbClr val="660066"/>
                </a:solidFill>
                <a:latin typeface="Times"/>
                <a:cs typeface="Times"/>
              </a:rPr>
              <a:t>distance</a:t>
            </a:r>
            <a:r>
              <a:rPr lang="fr-FR" sz="3200" dirty="0" smtClean="0">
                <a:latin typeface="Times"/>
                <a:cs typeface="Times"/>
              </a:rPr>
              <a:t> </a:t>
            </a:r>
          </a:p>
          <a:p>
            <a:r>
              <a:rPr lang="fr-FR" sz="3200" dirty="0" smtClean="0">
                <a:latin typeface="Times"/>
                <a:cs typeface="Times"/>
              </a:rPr>
              <a:t>Et on connaît la </a:t>
            </a:r>
            <a:r>
              <a:rPr lang="fr-FR" sz="3200" b="1" dirty="0" smtClean="0">
                <a:solidFill>
                  <a:srgbClr val="FF6600"/>
                </a:solidFill>
                <a:latin typeface="Times"/>
                <a:cs typeface="Times"/>
              </a:rPr>
              <a:t>vitesse</a:t>
            </a:r>
            <a:r>
              <a:rPr lang="fr-FR" sz="3200" dirty="0" smtClean="0">
                <a:latin typeface="Times"/>
                <a:cs typeface="Times"/>
              </a:rPr>
              <a:t> du D</a:t>
            </a:r>
            <a:r>
              <a:rPr lang="fr-FR" sz="3200" baseline="30000" dirty="0" smtClean="0">
                <a:latin typeface="Times"/>
                <a:cs typeface="Times"/>
              </a:rPr>
              <a:t>0</a:t>
            </a:r>
            <a:r>
              <a:rPr lang="fr-FR" sz="3200" dirty="0" smtClean="0">
                <a:latin typeface="Times"/>
                <a:cs typeface="Times"/>
              </a:rPr>
              <a:t>. </a:t>
            </a:r>
          </a:p>
          <a:p>
            <a:r>
              <a:rPr lang="fr-FR" sz="3200" dirty="0" smtClean="0">
                <a:latin typeface="Times"/>
                <a:cs typeface="Times"/>
              </a:rPr>
              <a:t>Donc on peut mesurer son </a:t>
            </a:r>
            <a:r>
              <a:rPr lang="fr-FR" sz="3200" b="1" dirty="0" smtClean="0">
                <a:solidFill>
                  <a:srgbClr val="FF6600"/>
                </a:solidFill>
                <a:latin typeface="Times"/>
                <a:cs typeface="Times"/>
              </a:rPr>
              <a:t>temps de vie</a:t>
            </a:r>
            <a:r>
              <a:rPr lang="fr-FR" sz="3200" dirty="0" smtClean="0">
                <a:latin typeface="Times"/>
                <a:cs typeface="Times"/>
              </a:rPr>
              <a:t> ! </a:t>
            </a:r>
            <a:endParaRPr lang="fr-FR" sz="3200" dirty="0">
              <a:latin typeface="Times"/>
              <a:cs typeface="Times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037763" y="219856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435718" y="161029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5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Des événements dans </a:t>
            </a:r>
            <a:r>
              <a:rPr lang="fr-FR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398"/>
            <a:ext cx="9144000" cy="47936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84" y="274638"/>
            <a:ext cx="1693238" cy="132321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04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22471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Est ce que tous les événements enregistres par </a:t>
            </a:r>
            <a:r>
              <a:rPr lang="fr-FR" sz="3600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 sont intéressants?</a:t>
            </a:r>
            <a:b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</a:br>
            <a:endParaRPr lang="fr-FR" sz="36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latin typeface="Times New Roman"/>
                <a:cs typeface="Times New Roman"/>
              </a:rPr>
              <a:t>Bruit de fond</a:t>
            </a:r>
            <a:endParaRPr lang="fr-FR" sz="36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2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Tous les événements produits sont ils intéressants?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latin typeface="Times New Roman"/>
                <a:cs typeface="Times New Roman"/>
              </a:rPr>
              <a:t>Bruit de fond</a:t>
            </a:r>
            <a:endParaRPr lang="fr-FR" sz="3600" dirty="0">
              <a:latin typeface="Times New Roman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38" y="4092326"/>
            <a:ext cx="2259792" cy="21964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85" y="4092326"/>
            <a:ext cx="2499264" cy="24473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5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73" y="3906936"/>
            <a:ext cx="3760088" cy="28116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2" y="1561115"/>
            <a:ext cx="3345508" cy="21841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88" y="1561115"/>
            <a:ext cx="3578712" cy="22546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4282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94570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60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01350" y="1025702"/>
            <a:ext cx="1936058" cy="151797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r>
              <a:rPr lang="fr-FR" sz="5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5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>
            <a:stCxn id="6" idx="6"/>
            <a:endCxn id="12" idx="1"/>
          </p:cNvCxnSpPr>
          <p:nvPr/>
        </p:nvCxnSpPr>
        <p:spPr>
          <a:xfrm>
            <a:off x="2137408" y="1784690"/>
            <a:ext cx="1981327" cy="63797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18735" y="1639475"/>
            <a:ext cx="2331014" cy="1566379"/>
          </a:xfrm>
          <a:prstGeom prst="rect">
            <a:avLst/>
          </a:prstGeom>
          <a:solidFill>
            <a:srgbClr val="BB3F99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Variable discriminante ?</a:t>
            </a:r>
            <a:endParaRPr lang="fr-FR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8334" y="3259349"/>
            <a:ext cx="2132148" cy="140300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Masse invariante du D</a:t>
            </a:r>
            <a:r>
              <a:rPr lang="fr-FR" sz="3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32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710482" y="2850078"/>
            <a:ext cx="1408253" cy="8869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946373" y="3737030"/>
            <a:ext cx="2132148" cy="140300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Séparation du signal et du bruit de fond</a:t>
            </a:r>
            <a:endParaRPr lang="fr-FR" sz="2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Connecteur droit avec flèche 27"/>
          <p:cNvCxnSpPr>
            <a:stCxn id="20" idx="3"/>
            <a:endCxn id="26" idx="1"/>
          </p:cNvCxnSpPr>
          <p:nvPr/>
        </p:nvCxnSpPr>
        <p:spPr>
          <a:xfrm>
            <a:off x="2710482" y="3960853"/>
            <a:ext cx="3235891" cy="4776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44408" y="5140038"/>
            <a:ext cx="2132148" cy="140300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sz="3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32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5" name="Connecteur droit avec flèche 34"/>
          <p:cNvCxnSpPr>
            <a:endCxn id="33" idx="3"/>
          </p:cNvCxnSpPr>
          <p:nvPr/>
        </p:nvCxnSpPr>
        <p:spPr>
          <a:xfrm flipH="1">
            <a:off x="3776556" y="4901197"/>
            <a:ext cx="2169817" cy="9403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5" y="1784690"/>
            <a:ext cx="1627493" cy="116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23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83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2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de la voiture ?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Flèche vers la droite 6"/>
          <p:cNvSpPr/>
          <p:nvPr/>
        </p:nvSpPr>
        <p:spPr>
          <a:xfrm rot="9249533">
            <a:off x="3726211" y="3184751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de la voiture ?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0842" y="5882071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Rouge, Verte, Jaune, Bleue etc…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9" name="Flèche vers la droite 8"/>
          <p:cNvSpPr/>
          <p:nvPr/>
        </p:nvSpPr>
        <p:spPr>
          <a:xfrm rot="9319532">
            <a:off x="3375256" y="5535638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83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68" y="1741237"/>
            <a:ext cx="2457785" cy="15154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06" y="1417638"/>
            <a:ext cx="2176379" cy="1514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5087" y="3270096"/>
            <a:ext cx="35702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3200" dirty="0" smtClean="0">
                <a:latin typeface="Times New Roman"/>
                <a:cs typeface="Times New Roman"/>
              </a:rPr>
              <a:t>de la voiture ?</a:t>
            </a:r>
            <a:endParaRPr lang="fr-FR" sz="32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7462" y="3943466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Rouge, Verte, Jaune, Bleue etc…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09320" y="5213795"/>
            <a:ext cx="7213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Plus le nombre de personnes a qui on </a:t>
            </a:r>
          </a:p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pose la question est grand </a:t>
            </a:r>
          </a:p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Plus on a de chance de s’approcher de la vérité  ! </a:t>
            </a:r>
            <a:endParaRPr lang="fr-FR" sz="28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Flèche vers la droite 11"/>
          <p:cNvSpPr/>
          <p:nvPr/>
        </p:nvSpPr>
        <p:spPr>
          <a:xfrm rot="2552547">
            <a:off x="307682" y="5041334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9824536">
            <a:off x="3375255" y="3771006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10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Une mesure sans son incertitude?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22" y="1417638"/>
            <a:ext cx="3562026" cy="45832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87922" y="6093796"/>
            <a:ext cx="3751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 New Roman"/>
                <a:cs typeface="Times New Roman"/>
              </a:rPr>
              <a:t>Cela n’a pas de sens ! </a:t>
            </a:r>
            <a:endParaRPr lang="fr-FR" sz="32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1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                              </a:t>
            </a:r>
            <a:r>
              <a:rPr lang="fr-FR" sz="6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(100/√N)%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359820" y="19938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277856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absolue.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0.01%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 flipH="1">
            <a:off x="4926059" y="4948333"/>
            <a:ext cx="3845975" cy="504825"/>
          </a:xfrm>
          <a:prstGeom prst="rightArrow">
            <a:avLst>
              <a:gd name="adj1" fmla="val 63213"/>
              <a:gd name="adj2" fmla="val 165846"/>
            </a:avLst>
          </a:prstGeom>
          <a:solidFill>
            <a:srgbClr val="FFFF00"/>
          </a:solidFill>
          <a:ln w="25400">
            <a:solidFill>
              <a:srgbClr val="B3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 dirty="0" smtClean="0">
                <a:latin typeface="Times New Roman"/>
                <a:cs typeface="Times New Roman"/>
              </a:rPr>
              <a:t>Précision mondiale 0.35 % </a:t>
            </a:r>
            <a:endParaRPr lang="fr-FR" dirty="0">
              <a:latin typeface="Times New Roman"/>
              <a:cs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5" y="4917882"/>
            <a:ext cx="4424947" cy="5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Chaque « coup » correspond a un événement !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Chaque « coup » correspond a un événement !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0434" y="6181547"/>
            <a:ext cx="760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  <a:latin typeface="Times New Roman"/>
                <a:cs typeface="Times New Roman"/>
              </a:rPr>
              <a:t>Nous allons récolter vos résultats pour les discuter avec les collègues au CERN !</a:t>
            </a:r>
            <a:endParaRPr lang="fr-FR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73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Concepts importants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 rot="21122654">
            <a:off x="681492" y="1781299"/>
            <a:ext cx="2323269" cy="15179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Mesure</a:t>
            </a:r>
            <a:r>
              <a:rPr lang="fr-FR" sz="4000" dirty="0" smtClean="0">
                <a:latin typeface="Times New Roman"/>
                <a:cs typeface="Times New Roman"/>
              </a:rPr>
              <a:t> 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349" y="1781299"/>
            <a:ext cx="2323269" cy="151797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Précision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 rot="813164">
            <a:off x="6363531" y="1933699"/>
            <a:ext cx="2323269" cy="1517976"/>
          </a:xfrm>
          <a:prstGeom prst="rect">
            <a:avLst/>
          </a:prstGeom>
          <a:solidFill>
            <a:srgbClr val="4C4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 rot="20606052">
            <a:off x="353007" y="4747846"/>
            <a:ext cx="2323269" cy="151797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Bruit de fond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 rot="21434413">
            <a:off x="2279839" y="3354327"/>
            <a:ext cx="2323269" cy="15179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Masse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 rot="875075">
            <a:off x="6052307" y="3720805"/>
            <a:ext cx="2323269" cy="1517976"/>
          </a:xfrm>
          <a:prstGeom prst="rect">
            <a:avLst/>
          </a:prstGeom>
          <a:solidFill>
            <a:srgbClr val="BB3F99"/>
          </a:solidFill>
          <a:ln>
            <a:solidFill>
              <a:srgbClr val="BB3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Histo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 rot="1610560">
            <a:off x="4321116" y="4404990"/>
            <a:ext cx="2323269" cy="15179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Temps de vie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0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00" y="367654"/>
            <a:ext cx="2717510" cy="537974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29</a:t>
            </a:fld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085110" y="484634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8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baseline="300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0</a:t>
            </a:r>
            <a:br>
              <a:rPr lang="fr-FR" baseline="30000" dirty="0" smtClean="0">
                <a:solidFill>
                  <a:srgbClr val="4C48FF"/>
                </a:solidFill>
                <a:latin typeface="Times New Roman"/>
                <a:cs typeface="Times New Roman"/>
              </a:rPr>
            </a:br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avec le détecteur </a:t>
            </a:r>
            <a:r>
              <a:rPr lang="fr-FR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baseline="300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52235"/>
            <a:ext cx="6400800" cy="1752600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Masterclass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@ LAL -  2018</a:t>
            </a:r>
          </a:p>
          <a:p>
            <a:r>
              <a:rPr lang="fr-FR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Vitalii</a:t>
            </a:r>
            <a:r>
              <a:rPr lang="fr-FR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Lisovskyi, Fabrice </a:t>
            </a:r>
            <a:r>
              <a:rPr lang="fr-FR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Desse</a:t>
            </a:r>
            <a:r>
              <a:rPr lang="fr-FR" dirty="0" smtClean="0">
                <a:solidFill>
                  <a:srgbClr val="FF0000"/>
                </a:solidFill>
                <a:latin typeface="Times New Roman"/>
                <a:cs typeface="Times New Roman"/>
              </a:rPr>
              <a:t> Yasmine Amhis</a:t>
            </a:r>
            <a:endParaRPr lang="fr-FR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2"/>
            <a:ext cx="9151144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893" y="0"/>
            <a:ext cx="9122569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Pourquoi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s’intéresser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à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l’anti-matière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?</a:t>
            </a:r>
            <a:endParaRPr lang="en-US" sz="3000" dirty="0">
              <a:solidFill>
                <a:srgbClr val="FFFFFF"/>
              </a:solidFill>
              <a:latin typeface="Baghdad" charset="0"/>
              <a:ea typeface="ＭＳ Ｐゴシック" charset="0"/>
              <a:cs typeface="ＭＳ Ｐゴシック" charset="0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3482301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0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53" y="0"/>
            <a:ext cx="3661794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31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085110" y="484634"/>
            <a:ext cx="3468090" cy="23730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83" y="-136525"/>
            <a:ext cx="3726898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32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705100" y="3058212"/>
            <a:ext cx="2407854" cy="22226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9" y="1427781"/>
            <a:ext cx="7368669" cy="40982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33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2172500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" y="1389681"/>
            <a:ext cx="7803103" cy="441232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89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7" y="1101573"/>
            <a:ext cx="7936775" cy="445463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35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1397" y="3526135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25" y="1173096"/>
            <a:ext cx="8037029" cy="44503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36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17725" y="3609693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4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1110927"/>
            <a:ext cx="7702849" cy="42081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37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11924" y="34760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8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0963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38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963328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028434" y="465582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073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39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74710" y="6099711"/>
            <a:ext cx="309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Avenir Black"/>
                <a:cs typeface="Avenir Black"/>
              </a:rPr>
              <a:t>SUPER IMPORTANT </a:t>
            </a:r>
            <a:endParaRPr lang="fr-FR" sz="24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0716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"/>
                <a:cs typeface="Times"/>
              </a:rPr>
              <a:t>Le détecteur LHCb</a:t>
            </a:r>
            <a:endParaRPr lang="fr-FR" dirty="0">
              <a:latin typeface="Times"/>
              <a:cs typeface="Time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92882"/>
            <a:ext cx="6350000" cy="47625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7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956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40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679014" y="128678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5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7" y="840706"/>
            <a:ext cx="7767805" cy="51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0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1" y="610950"/>
            <a:ext cx="8337791" cy="551938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2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43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61289" y="30415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634"/>
            <a:ext cx="9144000" cy="603366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44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7998" y="3208617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683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3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46</a:t>
            </a:fld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344340" y="2038808"/>
            <a:ext cx="4010160" cy="173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4246105" y="3256756"/>
            <a:ext cx="4292194" cy="5200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011169" y="3542846"/>
            <a:ext cx="666341" cy="467924"/>
          </a:xfrm>
          <a:prstGeom prst="ellipse">
            <a:avLst/>
          </a:prstGeom>
          <a:solidFill>
            <a:srgbClr val="4C48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2"/>
          </p:cNvCxnSpPr>
          <p:nvPr/>
        </p:nvCxnSpPr>
        <p:spPr>
          <a:xfrm flipH="1">
            <a:off x="1637482" y="3776808"/>
            <a:ext cx="2373687" cy="551482"/>
          </a:xfrm>
          <a:prstGeom prst="line">
            <a:avLst/>
          </a:prstGeom>
          <a:ln w="3810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7" idx="4"/>
          </p:cNvCxnSpPr>
          <p:nvPr/>
        </p:nvCxnSpPr>
        <p:spPr>
          <a:xfrm>
            <a:off x="1287603" y="3196484"/>
            <a:ext cx="349879" cy="1131806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954432" y="2728560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011169" y="2728560"/>
            <a:ext cx="83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Times New Roman"/>
                <a:cs typeface="Times New Roman"/>
              </a:rPr>
              <a:t>D</a:t>
            </a:r>
            <a:r>
              <a:rPr lang="fr-FR" sz="4800" baseline="30000" dirty="0" smtClean="0">
                <a:latin typeface="Times New Roman"/>
                <a:cs typeface="Times New Roman"/>
              </a:rPr>
              <a:t>0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37482" y="3708283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90 </a:t>
            </a:r>
            <a:r>
              <a:rPr lang="fr-FR" dirty="0" err="1" smtClean="0">
                <a:latin typeface="Times New Roman"/>
                <a:cs typeface="Times New Roman"/>
              </a:rPr>
              <a:t>degres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6783" y="1637730"/>
            <a:ext cx="244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Times New Roman"/>
                <a:cs typeface="Times New Roman"/>
              </a:rPr>
              <a:t>Collision 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1154940" y="2728560"/>
            <a:ext cx="1434174" cy="3316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287603" y="3060208"/>
            <a:ext cx="1301511" cy="1362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0" y="3017236"/>
            <a:ext cx="1453911" cy="1792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66783" y="2728560"/>
            <a:ext cx="1020820" cy="2618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938733" y="2697132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916521" y="367653"/>
            <a:ext cx="4621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Times New Roman"/>
                <a:cs typeface="Times New Roman"/>
              </a:rPr>
              <a:t>Paramètre d’impact </a:t>
            </a:r>
            <a:endParaRPr lang="fr-FR"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834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5070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47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4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88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48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411846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41" y="1166842"/>
            <a:ext cx="837955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/>
                <a:cs typeface="Times New Roman"/>
              </a:rPr>
              <a:t> </a:t>
            </a:r>
            <a:r>
              <a:rPr lang="fr-FR" sz="2400" dirty="0">
                <a:latin typeface="Times New Roman"/>
                <a:cs typeface="Times New Roman"/>
              </a:rPr>
              <a:t>L’ordinateur sert uniquement à réaliser les </a:t>
            </a:r>
            <a:r>
              <a:rPr lang="fr-FR" sz="2400" dirty="0" smtClean="0">
                <a:latin typeface="Times New Roman"/>
                <a:cs typeface="Times New Roman"/>
              </a:rPr>
              <a:t>exercices </a:t>
            </a:r>
            <a:r>
              <a:rPr lang="fr-FR" sz="2400" dirty="0" err="1" smtClean="0">
                <a:latin typeface="Times New Roman"/>
                <a:cs typeface="Times New Roman"/>
              </a:rPr>
              <a:t>LHCb</a:t>
            </a:r>
            <a:endParaRPr lang="fr-FR" sz="2400" dirty="0">
              <a:latin typeface="Times New Roman"/>
              <a:cs typeface="Times New Roman"/>
            </a:endParaRPr>
          </a:p>
          <a:p>
            <a:r>
              <a:rPr lang="fr-FR" sz="2400" dirty="0">
                <a:latin typeface="Times New Roman"/>
                <a:cs typeface="Times New Roman"/>
              </a:rPr>
              <a:t> Pas de « surf » sur internet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lit pas sa messagerie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n’envoie pas d’e-mails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met pas sa page Facebook à jour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télécharge rien, ni chanson, ni film, ni …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Pas de jeu en ligne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Etc. Etc. Etc.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En fin de journée vous présenterez vos résultats à d’autres </a:t>
            </a:r>
            <a:r>
              <a:rPr lang="fr-FR" sz="2400" dirty="0" smtClean="0">
                <a:latin typeface="Times New Roman"/>
                <a:cs typeface="Times New Roman"/>
              </a:rPr>
              <a:t>lycéens et </a:t>
            </a:r>
            <a:r>
              <a:rPr lang="fr-FR" sz="2400" dirty="0">
                <a:latin typeface="Times New Roman"/>
                <a:cs typeface="Times New Roman"/>
              </a:rPr>
              <a:t>à des </a:t>
            </a:r>
            <a:r>
              <a:rPr lang="fr-FR" sz="2400" dirty="0" smtClean="0">
                <a:latin typeface="Times New Roman"/>
                <a:cs typeface="Times New Roman"/>
              </a:rPr>
              <a:t>chercheurs  </a:t>
            </a:r>
            <a:r>
              <a:rPr lang="fr-FR" sz="2400" dirty="0">
                <a:latin typeface="Times New Roman"/>
                <a:cs typeface="Times New Roman"/>
              </a:rPr>
              <a:t>du LHC !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A vous d’être scientifiques, productifs et … rigoureux !!!!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0" y="5741412"/>
            <a:ext cx="3475115" cy="46224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2843802" y="5321825"/>
            <a:ext cx="2954242" cy="1283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2996202" y="5584134"/>
            <a:ext cx="2954242" cy="7869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3407" y="262309"/>
            <a:ext cx="49483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/>
                <a:cs typeface="Times New Roman"/>
              </a:rPr>
              <a:t>Rappels au cas où …</a:t>
            </a:r>
          </a:p>
          <a:p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482" y="1848863"/>
            <a:ext cx="1543955" cy="2097595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3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7964-3DB2-1345-888A-45D9714C3F87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2227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8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9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2299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30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1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2297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8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2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2295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6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3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2293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4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4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2291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2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5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2289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0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6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2287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8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7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2285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6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8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2283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4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9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0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1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2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3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4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5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6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7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48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2281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2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9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2279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0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0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2277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8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1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2275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6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2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2273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4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3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2271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2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4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2269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0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5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2267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8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6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2265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6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57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8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9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0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1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2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2263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4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31151-4D63-E448-BD15-E5507452B7F5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Le but de l’exercice est :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donnez un aperçu des données du LHC.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a sélectionner des particules détectées par </a:t>
            </a:r>
            <a:r>
              <a:rPr lang="fr-FR" dirty="0" err="1" smtClean="0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a “ajuster” les données pour mesurer des propriétés des particules.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ce que sont les effets systématiques dans une mesure.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457200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L’exercice – a vous de jouer !  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26" y="3905250"/>
            <a:ext cx="3194384" cy="22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E53209-0B56-AB4F-97E4-87045F88839C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2" y="1238250"/>
            <a:ext cx="51577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/>
          </p:cNvSpPr>
          <p:nvPr/>
        </p:nvSpPr>
        <p:spPr bwMode="auto">
          <a:xfrm>
            <a:off x="914400" y="5467350"/>
            <a:ext cx="743664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Evénements  D</a:t>
            </a:r>
            <a:r>
              <a:rPr lang="fr-FR" baseline="32000" dirty="0" smtClean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→Kπ des données de 2012,  on commence par la distribution de la masse invariante.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Données pour l’exercice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1610A-AA38-FB41-B674-EB48E1A27E88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76250"/>
            <a:ext cx="420320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/>
          </p:cNvSpPr>
          <p:nvPr/>
        </p:nvSpPr>
        <p:spPr bwMode="auto">
          <a:xfrm>
            <a:off x="290795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Event display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754438" y="5328977"/>
            <a:ext cx="73866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 smtClean="0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est un détecteur instrumenté vers l’avant, il est difficile de regarder tout le détecteur en même temps.  On fait des Zooms près du point d’interaction  pour trouver des vertex déplacés.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75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C587F-566C-444D-9BD2-7F264270E21C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59394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outils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pour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l’analyse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82" y="952500"/>
            <a:ext cx="6346329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84DF3-C678-BA43-B3B1-73D6DA77871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60418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événement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“simple”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952500"/>
            <a:ext cx="629185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Oval 3"/>
          <p:cNvSpPr>
            <a:spLocks/>
          </p:cNvSpPr>
          <p:nvPr/>
        </p:nvSpPr>
        <p:spPr bwMode="auto">
          <a:xfrm>
            <a:off x="4864894" y="5353050"/>
            <a:ext cx="321469" cy="428625"/>
          </a:xfrm>
          <a:prstGeom prst="ellipse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133431" y="1995657"/>
            <a:ext cx="1832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On arrive a isoler</a:t>
            </a:r>
          </a:p>
          <a:p>
            <a:r>
              <a:rPr lang="fr-FR" dirty="0" smtClean="0">
                <a:latin typeface="Times New Roman"/>
                <a:cs typeface="Times New Roman"/>
              </a:rPr>
              <a:t> simplement les </a:t>
            </a:r>
          </a:p>
          <a:p>
            <a:r>
              <a:rPr lang="fr-FR" dirty="0">
                <a:latin typeface="Times New Roman"/>
                <a:cs typeface="Times New Roman"/>
              </a:rPr>
              <a:t>d</a:t>
            </a:r>
            <a:r>
              <a:rPr lang="fr-FR" dirty="0" smtClean="0">
                <a:latin typeface="Times New Roman"/>
                <a:cs typeface="Times New Roman"/>
              </a:rPr>
              <a:t>eux traces du D</a:t>
            </a:r>
            <a:r>
              <a:rPr lang="fr-FR" baseline="30000" dirty="0" smtClean="0">
                <a:latin typeface="Times New Roman"/>
                <a:cs typeface="Times New Roman"/>
              </a:rPr>
              <a:t>0</a:t>
            </a:r>
            <a:endParaRPr lang="fr-FR" baseline="30000" dirty="0">
              <a:latin typeface="Times New Roman"/>
              <a:cs typeface="Times New Roman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5420961" y="1533466"/>
            <a:ext cx="524124" cy="923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186363" y="2457322"/>
            <a:ext cx="75872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</p:txBody>
      </p:sp>
    </p:spTree>
    <p:extLst>
      <p:ext uri="{BB962C8B-B14F-4D97-AF65-F5344CB8AC3E}">
        <p14:creationId xmlns:p14="http://schemas.microsoft.com/office/powerpoint/2010/main" val="3672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</p:txBody>
      </p:sp>
    </p:spTree>
    <p:extLst>
      <p:ext uri="{BB962C8B-B14F-4D97-AF65-F5344CB8AC3E}">
        <p14:creationId xmlns:p14="http://schemas.microsoft.com/office/powerpoint/2010/main" val="15605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</p:txBody>
      </p:sp>
    </p:spTree>
    <p:extLst>
      <p:ext uri="{BB962C8B-B14F-4D97-AF65-F5344CB8AC3E}">
        <p14:creationId xmlns:p14="http://schemas.microsoft.com/office/powerpoint/2010/main" val="344487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58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0.01% </a:t>
            </a:r>
            <a:endParaRPr lang="fr-FR" dirty="0">
              <a:solidFill>
                <a:srgbClr val="BB3F99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82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EB8BC-0331-3F42-9F39-E28C0EB18422}" type="slidenum">
              <a:rPr lang="fr-FR" smtClean="0"/>
              <a:pPr>
                <a:defRPr/>
              </a:pPr>
              <a:t>59</a:t>
            </a:fld>
            <a:endParaRPr lang="fr-FR" dirty="0"/>
          </a:p>
        </p:txBody>
      </p:sp>
      <p:sp>
        <p:nvSpPr>
          <p:cNvPr id="63490" name="Rectangle 1"/>
          <p:cNvSpPr>
            <a:spLocks/>
          </p:cNvSpPr>
          <p:nvPr/>
        </p:nvSpPr>
        <p:spPr bwMode="auto">
          <a:xfrm>
            <a:off x="300179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Estimer le temps de vie du D</a:t>
            </a:r>
            <a:r>
              <a:rPr lang="fr-FR" sz="4000" baseline="30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! 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9" y="952500"/>
            <a:ext cx="7480927" cy="40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/>
          </p:cNvSpPr>
          <p:nvPr/>
        </p:nvSpPr>
        <p:spPr bwMode="auto">
          <a:xfrm>
            <a:off x="1144076" y="5089910"/>
            <a:ext cx="731175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2800" dirty="0" smtClean="0">
                <a:latin typeface="Times New Roman"/>
                <a:ea typeface="ＭＳ Ｐゴシック" charset="0"/>
                <a:cs typeface="Times New Roman"/>
              </a:rPr>
              <a:t>Un fois que vous aurez fini de chercher des événements, vous allez utiliser un plus gros échantillon de données pour mesurer le temps de vie du D</a:t>
            </a:r>
            <a:r>
              <a:rPr lang="fr-FR" sz="2800" baseline="30000" dirty="0" smtClean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sz="2800" dirty="0" smtClean="0">
                <a:latin typeface="Times New Roman"/>
                <a:ea typeface="ＭＳ Ｐゴシック" charset="0"/>
                <a:cs typeface="Times New Roman"/>
              </a:rPr>
              <a:t>.</a:t>
            </a:r>
            <a:endParaRPr lang="fr-FR" sz="2800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41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2E8B0-CAB3-9444-A588-E030CB2F6E14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5325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3" name="Group 12"/>
          <p:cNvGrpSpPr>
            <a:grpSpLocks/>
          </p:cNvGrpSpPr>
          <p:nvPr/>
        </p:nvGrpSpPr>
        <p:grpSpPr bwMode="auto">
          <a:xfrm>
            <a:off x="407194" y="1743075"/>
            <a:ext cx="3629025" cy="2800350"/>
            <a:chOff x="0" y="0"/>
            <a:chExt cx="4064" cy="2352"/>
          </a:xfrm>
        </p:grpSpPr>
        <p:sp>
          <p:nvSpPr>
            <p:cNvPr id="53263" name="Oval 4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4" name="Oval 5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5" name="Oval 6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6" name="Rectangle 7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67" name="Oval 8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8" name="Rectangle 9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9" name="Rectangle 10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70" name="Rectangle 11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grpSp>
        <p:nvGrpSpPr>
          <p:cNvPr id="53254" name="Group 21"/>
          <p:cNvGrpSpPr>
            <a:grpSpLocks/>
          </p:cNvGrpSpPr>
          <p:nvPr/>
        </p:nvGrpSpPr>
        <p:grpSpPr bwMode="auto">
          <a:xfrm>
            <a:off x="4986338" y="1743075"/>
            <a:ext cx="3629025" cy="2800350"/>
            <a:chOff x="0" y="0"/>
            <a:chExt cx="4064" cy="2352"/>
          </a:xfrm>
        </p:grpSpPr>
        <p:sp>
          <p:nvSpPr>
            <p:cNvPr id="53255" name="Oval 13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6" name="Oval 14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7" name="Oval 15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8" name="Rectangle 16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59" name="Oval 17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0" name="Rectangle 18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1" name="Rectangle 19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62" name="Rectangle 20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sp>
        <p:nvSpPr>
          <p:cNvPr id="2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collision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C0C88-A59D-964C-B469-D57F9197F88D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65538" name="Rectangle 1"/>
          <p:cNvSpPr>
            <a:spLocks/>
          </p:cNvSpPr>
          <p:nvPr/>
        </p:nvSpPr>
        <p:spPr bwMode="auto">
          <a:xfrm>
            <a:off x="348781" y="339569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Ajuster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la masse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5539" name="Rectangle 2"/>
          <p:cNvSpPr>
            <a:spLocks/>
          </p:cNvSpPr>
          <p:nvPr/>
        </p:nvSpPr>
        <p:spPr bwMode="auto">
          <a:xfrm>
            <a:off x="-855197" y="2634252"/>
            <a:ext cx="63007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La première </a:t>
            </a:r>
            <a:r>
              <a:rPr lang="en-US" sz="3200" dirty="0" err="1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tape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d’ajuster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la masse </a:t>
            </a:r>
          </a:p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pour identifier</a:t>
            </a:r>
          </a:p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le signal et le bruit de fond</a:t>
            </a:r>
            <a:endParaRPr lang="en-US" sz="3200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5" y="1989098"/>
            <a:ext cx="3961159" cy="372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573AAD-29D7-3546-8ABC-8E872D7452CF}" type="slidenum">
              <a:rPr lang="fr-FR" smtClean="0"/>
              <a:pPr>
                <a:defRPr/>
              </a:pPr>
              <a:t>61</a:t>
            </a:fld>
            <a:endParaRPr lang="fr-FR" dirty="0"/>
          </a:p>
        </p:txBody>
      </p:sp>
      <p:sp>
        <p:nvSpPr>
          <p:cNvPr id="66562" name="Rectangle 1"/>
          <p:cNvSpPr>
            <a:spLocks/>
          </p:cNvSpPr>
          <p:nvPr/>
        </p:nvSpPr>
        <p:spPr bwMode="auto">
          <a:xfrm>
            <a:off x="304600" y="47625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 les distributions des autres variables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32" y="1856133"/>
            <a:ext cx="385881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355292" y="2351799"/>
            <a:ext cx="377766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3200" dirty="0" smtClean="0">
                <a:latin typeface="Times New Roman"/>
                <a:ea typeface="ＭＳ Ｐゴシック" charset="0"/>
                <a:cs typeface="Times New Roman"/>
              </a:rPr>
              <a:t>Maintenant, vous pouvez estimer les distributions des autres variables du signal et du bruit de fond </a:t>
            </a:r>
            <a:endParaRPr lang="fr-FR" sz="3200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51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85F56-F2A4-E047-899D-70191F891DC8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67586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les distributions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7587" name="Rectangle 2"/>
          <p:cNvSpPr>
            <a:spLocks/>
          </p:cNvSpPr>
          <p:nvPr/>
        </p:nvSpPr>
        <p:spPr bwMode="auto">
          <a:xfrm>
            <a:off x="457200" y="838986"/>
            <a:ext cx="2368950" cy="27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On fait la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mesure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du temps de vie  du D</a:t>
            </a:r>
            <a:r>
              <a:rPr lang="en-US" sz="3600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!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ce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votre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resultat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en accord avec le PDG?</a:t>
            </a:r>
            <a:endParaRPr lang="en-US" sz="36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05" y="1234874"/>
            <a:ext cx="4801757" cy="45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/>
          <p:cNvSpPr/>
          <p:nvPr/>
        </p:nvSpPr>
        <p:spPr>
          <a:xfrm>
            <a:off x="6841900" y="6031083"/>
            <a:ext cx="1171490" cy="4274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6E9A45-EB44-3944-8AD1-2860B754005A}" type="slidenum">
              <a:rPr lang="en-US"/>
              <a:pPr>
                <a:defRPr/>
              </a:pPr>
              <a:t>63</a:t>
            </a:fld>
            <a:endParaRPr lang="en-US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5" name="Rectangle 4"/>
          <p:cNvSpPr>
            <a:spLocks/>
          </p:cNvSpPr>
          <p:nvPr/>
        </p:nvSpPr>
        <p:spPr bwMode="auto">
          <a:xfrm>
            <a:off x="7708106" y="4057650"/>
            <a:ext cx="79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Faisceau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7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6328" name="Rectangle 7"/>
          <p:cNvSpPr>
            <a:spLocks/>
          </p:cNvSpPr>
          <p:nvPr/>
        </p:nvSpPr>
        <p:spPr bwMode="auto">
          <a:xfrm>
            <a:off x="3322737" y="5981700"/>
            <a:ext cx="2361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baseline="-6000" dirty="0" err="1"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ea typeface="ＭＳ Ｐゴシック" charset="0"/>
                <a:cs typeface="ＭＳ Ｐゴシック" charset="0"/>
              </a:rPr>
              <a:t> =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impulsion transverse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E</a:t>
            </a:r>
            <a:r>
              <a:rPr lang="en-US" baseline="-6000" dirty="0" smtClean="0"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=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energie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transverse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22951" r="-21387"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B3A78-C177-534D-A4B5-24C151F10B84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49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1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4" name="Rectangle 9"/>
          <p:cNvSpPr>
            <a:spLocks/>
          </p:cNvSpPr>
          <p:nvPr/>
        </p:nvSpPr>
        <p:spPr bwMode="auto">
          <a:xfrm>
            <a:off x="433983" y="1524000"/>
            <a:ext cx="15388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</p:txBody>
      </p:sp>
      <p:sp>
        <p:nvSpPr>
          <p:cNvPr id="12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8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0496C-C198-7D4E-97C2-4262169D55F8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3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5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8" name="Rectangle 9"/>
          <p:cNvSpPr>
            <a:spLocks/>
          </p:cNvSpPr>
          <p:nvPr/>
        </p:nvSpPr>
        <p:spPr bwMode="auto">
          <a:xfrm>
            <a:off x="433983" y="1524000"/>
            <a:ext cx="1538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</p:txBody>
      </p:sp>
      <p:sp>
        <p:nvSpPr>
          <p:cNvPr id="58379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4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24986-953C-D747-A1C9-F24767213E62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7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9398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9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9401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2" name="Rectangle 9"/>
          <p:cNvSpPr>
            <a:spLocks/>
          </p:cNvSpPr>
          <p:nvPr/>
        </p:nvSpPr>
        <p:spPr bwMode="auto">
          <a:xfrm>
            <a:off x="433983" y="1524000"/>
            <a:ext cx="15388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080774"/>
                </a:solidFill>
                <a:ea typeface="ＭＳ Ｐゴシック" charset="0"/>
                <a:cs typeface="ＭＳ Ｐゴシック" charset="0"/>
              </a:rPr>
              <a:t>MUONS</a:t>
            </a: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 flipH="1">
            <a:off x="2736056" y="3486150"/>
            <a:ext cx="4993481" cy="457200"/>
          </a:xfrm>
          <a:prstGeom prst="line">
            <a:avLst/>
          </a:prstGeom>
          <a:noFill/>
          <a:ln w="50800">
            <a:solidFill>
              <a:srgbClr val="080774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73A51-9D08-6048-AF93-885E1ABE78FE}" type="slidenum">
              <a:rPr lang="en-US"/>
              <a:pPr>
                <a:defRPr/>
              </a:pPr>
              <a:t>67</a:t>
            </a:fld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52500"/>
            <a:ext cx="649366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/>
          </p:cNvSpPr>
          <p:nvPr/>
        </p:nvSpPr>
        <p:spPr bwMode="auto">
          <a:xfrm>
            <a:off x="5614988" y="3695700"/>
            <a:ext cx="2107406" cy="457200"/>
          </a:xfrm>
          <a:prstGeom prst="rect">
            <a:avLst/>
          </a:prstGeom>
          <a:noFill/>
          <a:ln w="50800">
            <a:solidFill>
              <a:srgbClr val="B3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5614988" y="2343150"/>
            <a:ext cx="2107406" cy="457200"/>
          </a:xfrm>
          <a:prstGeom prst="rect">
            <a:avLst/>
          </a:prstGeom>
          <a:noFill/>
          <a:ln w="50800">
            <a:solidFill>
              <a:srgbClr val="029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48258" y="5848350"/>
            <a:ext cx="843676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dirty="0" smtClean="0">
                <a:ea typeface="ＭＳ Ｐゴシック" charset="0"/>
                <a:cs typeface="ＭＳ Ｐゴシック" charset="0"/>
              </a:rPr>
              <a:t>Les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durées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de vie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sont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très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variées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vous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allez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en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mesurez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une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particulièrement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petite..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Combien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de temps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vit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une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particule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</a:t>
            </a:r>
            <a:endParaRPr lang="en-US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225DF-E1AB-2340-9F8F-C939E991672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4275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6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7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78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435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9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435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0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434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434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2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434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3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434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4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434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5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433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6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433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8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9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0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1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2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3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4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5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96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433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7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433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8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433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9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432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0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432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1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432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2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432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3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432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4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431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305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6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7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8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9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10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4311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2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89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431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collision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A1AC9-5FA0-764A-A19F-6370155C9F3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5299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0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1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02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539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539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4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538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5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538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6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538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7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538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8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538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9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537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10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537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11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2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3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4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5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6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7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8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9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20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537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1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537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2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537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3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536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4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536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5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536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6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536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7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536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8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535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29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0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1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2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3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4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5335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6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13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535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38" name="Picture 82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80" y="535186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9" name="Picture 83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9" y="541020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28" name="Group 96"/>
          <p:cNvGrpSpPr>
            <a:grpSpLocks/>
          </p:cNvGrpSpPr>
          <p:nvPr/>
        </p:nvGrpSpPr>
        <p:grpSpPr bwMode="auto">
          <a:xfrm>
            <a:off x="3604022" y="4437460"/>
            <a:ext cx="2179737" cy="2366963"/>
            <a:chOff x="0" y="0"/>
            <a:chExt cx="2440" cy="1988"/>
          </a:xfrm>
        </p:grpSpPr>
        <p:pic>
          <p:nvPicPr>
            <p:cNvPr id="55342" name="Picture 84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334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3" name="Picture 85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384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4" name="Picture 86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11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5" name="Picture 87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314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6" name="Picture 88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304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7" name="Picture 89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" y="-24"/>
              <a:ext cx="504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8" name="Picture 90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858"/>
              <a:ext cx="1032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9" name="Picture 91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1314"/>
              <a:ext cx="12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0" name="Picture 92"/>
            <p:cNvPicPr>
              <a:picLocks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" y="650"/>
              <a:ext cx="200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1" name="Picture 93"/>
            <p:cNvPicPr>
              <a:picLocks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" y="1328"/>
              <a:ext cx="2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2" name="Picture 94"/>
            <p:cNvPicPr>
              <a:picLocks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122"/>
              <a:ext cx="74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3" name="Picture 95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" y="1202"/>
              <a:ext cx="760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129" name="Picture 97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657725"/>
            <a:ext cx="40719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collision…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C9F819-C1FE-1340-90CB-9FF49147CF8E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33795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6" name="Rectangle 3"/>
          <p:cNvSpPr>
            <a:spLocks/>
          </p:cNvSpPr>
          <p:nvPr/>
        </p:nvSpPr>
        <p:spPr bwMode="auto">
          <a:xfrm>
            <a:off x="3918347" y="1876425"/>
            <a:ext cx="9047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D</a:t>
            </a:r>
            <a:r>
              <a:rPr lang="fr-FR" baseline="32000" dirty="0" smtClean="0">
                <a:ea typeface="ＭＳ Ｐゴシック" charset="0"/>
                <a:cs typeface="ＭＳ Ｐゴシック" charset="0"/>
              </a:rPr>
              <a:t>0</a:t>
            </a:r>
            <a:r>
              <a:rPr lang="fr-FR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ea typeface="ＭＳ Ｐゴシック" charset="0"/>
                <a:cs typeface="ＭＳ Ｐゴシック" charset="0"/>
              </a:rPr>
              <a:t>meson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 smtClean="0">
                <a:ea typeface="ＭＳ Ｐゴシック" charset="0"/>
                <a:cs typeface="ＭＳ Ｐゴシック" charset="0"/>
              </a:rPr>
              <a:t>Charm</a:t>
            </a:r>
            <a:r>
              <a:rPr lang="fr-FR" dirty="0" smtClean="0">
                <a:ea typeface="ＭＳ Ｐゴシック" charset="0"/>
                <a:cs typeface="ＭＳ Ｐゴシック" charset="0"/>
              </a:rPr>
              <a:t> quark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9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800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fr-FR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antiquark</a:t>
            </a:r>
            <a:endParaRPr lang="fr-FR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1313</Words>
  <Application>Microsoft Macintosh PowerPoint</Application>
  <PresentationFormat>Présentation à l'écran (4:3)</PresentationFormat>
  <Paragraphs>274</Paragraphs>
  <Slides>67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68" baseType="lpstr">
      <vt:lpstr>Thème Office</vt:lpstr>
      <vt:lpstr>Vitalii, fabrice, frederic, Yasmine</vt:lpstr>
      <vt:lpstr>Présentation PowerPoint</vt:lpstr>
      <vt:lpstr>Mesure du temps de vie du D0 avec le détecteur LHCb</vt:lpstr>
      <vt:lpstr>Le détecteur LHCb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événements dans LHCb</vt:lpstr>
      <vt:lpstr>Est ce que tous les événements enregistres par LHCb sont intéressants? </vt:lpstr>
      <vt:lpstr>Tous les événements produits sont ils intéressants?</vt:lpstr>
      <vt:lpstr>Comment isoler les événements de signal?</vt:lpstr>
      <vt:lpstr>Présentation PowerPoint</vt:lpstr>
      <vt:lpstr>Soyons précis </vt:lpstr>
      <vt:lpstr>Soyons précis </vt:lpstr>
      <vt:lpstr>Soyons précis </vt:lpstr>
      <vt:lpstr>Soyons précis </vt:lpstr>
      <vt:lpstr>Une mesure sans son incertitude?</vt:lpstr>
      <vt:lpstr>Présentation PowerPoint</vt:lpstr>
      <vt:lpstr>Présentation PowerPoint</vt:lpstr>
      <vt:lpstr>Présentation PowerPoint</vt:lpstr>
      <vt:lpstr>Présentation PowerPoint</vt:lpstr>
      <vt:lpstr>Concepts importants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Yasmine</dc:creator>
  <cp:lastModifiedBy>Yasmine</cp:lastModifiedBy>
  <cp:revision>432</cp:revision>
  <dcterms:created xsi:type="dcterms:W3CDTF">2014-03-17T12:01:06Z</dcterms:created>
  <dcterms:modified xsi:type="dcterms:W3CDTF">2018-03-26T15:54:19Z</dcterms:modified>
</cp:coreProperties>
</file>