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021137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992187" y="768350"/>
            <a:ext cx="5114925" cy="3836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orange@lal.in2p3.fr" TargetMode="External"/><Relationship Id="rId4" Type="http://schemas.openxmlformats.org/officeDocument/2006/relationships/hyperlink" Target="mailto:narnaud@lal.in2p3.fr" TargetMode="External"/><Relationship Id="rId10" Type="http://schemas.openxmlformats.org/officeDocument/2006/relationships/image" Target="../media/image11.jpg"/><Relationship Id="rId9" Type="http://schemas.openxmlformats.org/officeDocument/2006/relationships/image" Target="../media/image15.jpg"/><Relationship Id="rId5" Type="http://schemas.openxmlformats.org/officeDocument/2006/relationships/image" Target="../media/image1.jp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24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Relationship Id="rId4" Type="http://schemas.openxmlformats.org/officeDocument/2006/relationships/image" Target="../media/image2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witter.com/lalorsay" TargetMode="External"/><Relationship Id="rId4" Type="http://schemas.openxmlformats.org/officeDocument/2006/relationships/hyperlink" Target="https://twitter.com/in2p3_cnrs" TargetMode="External"/><Relationship Id="rId5" Type="http://schemas.openxmlformats.org/officeDocument/2006/relationships/hyperlink" Target="https://twitter.com/physicsIMC" TargetMode="External"/><Relationship Id="rId6" Type="http://schemas.openxmlformats.org/officeDocument/2006/relationships/hyperlink" Target="https://www.facebook.com/InternationalParticlePhysicsMasterclasses" TargetMode="External"/><Relationship Id="rId7" Type="http://schemas.openxmlformats.org/officeDocument/2006/relationships/hyperlink" Target="https://fr-fr.facebook.com/cnrs.f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indico.lal.in2p3.fr/category/123" TargetMode="External"/><Relationship Id="rId4" Type="http://schemas.openxmlformats.org/officeDocument/2006/relationships/hyperlink" Target="http://www.physicsmasterclasses.org/" TargetMode="External"/><Relationship Id="rId10" Type="http://schemas.openxmlformats.org/officeDocument/2006/relationships/image" Target="../media/image30.jpg"/><Relationship Id="rId9" Type="http://schemas.openxmlformats.org/officeDocument/2006/relationships/image" Target="../media/image27.png"/><Relationship Id="rId5" Type="http://schemas.openxmlformats.org/officeDocument/2006/relationships/hyperlink" Target="http://www.in2p3.fr/physique_pour_tous/aulycee/introduction.htm" TargetMode="External"/><Relationship Id="rId6" Type="http://schemas.openxmlformats.org/officeDocument/2006/relationships/hyperlink" Target="http://elementaire.web.lal.in2p3.fr/" TargetMode="External"/><Relationship Id="rId7" Type="http://schemas.openxmlformats.org/officeDocument/2006/relationships/hyperlink" Target="http://www.passeport2i.fr/" TargetMode="External"/><Relationship Id="rId8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4.jpg"/><Relationship Id="rId5" Type="http://schemas.openxmlformats.org/officeDocument/2006/relationships/image" Target="../media/image17.jpg"/><Relationship Id="rId6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6.jpg"/><Relationship Id="rId6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69850" y="1366837"/>
            <a:ext cx="9002712" cy="2117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 de </a:t>
            </a:r>
            <a:r>
              <a:rPr b="1" i="0" lang="en-US" sz="3200" u="none" cap="none" strike="noStrik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br>
              <a:rPr b="1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Masterclasse internationale »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</a:t>
            </a:r>
            <a:br>
              <a:rPr b="1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i="0" lang="en-US" sz="3200" u="none" cap="none" strike="noStrik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aboratoire de l’</a:t>
            </a:r>
            <a:r>
              <a:rPr b="1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i="0" lang="en-US" sz="3200" u="none" cap="none" strike="noStrik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ccélérateur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i="0" lang="en-US" sz="3200" u="none" cap="none" strike="noStrik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inéaire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1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br>
              <a:rPr b="1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16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BB0C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Nicolas </a:t>
            </a:r>
            <a:r>
              <a:rPr b="1" lang="en-US" sz="2400">
                <a:solidFill>
                  <a:srgbClr val="BB0C06"/>
                </a:solidFill>
              </a:rPr>
              <a:t>MORANGE</a:t>
            </a:r>
            <a:r>
              <a:rPr b="1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en-US" sz="2400" u="sng">
                <a:solidFill>
                  <a:schemeClr val="hlink"/>
                </a:solidFill>
                <a:hlinkClick r:id="rId3"/>
              </a:rPr>
              <a:t>morange@lal.in2p3.fr</a:t>
            </a:r>
            <a:r>
              <a:rPr b="1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i="0" sz="2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2400">
                <a:solidFill>
                  <a:srgbClr val="BB0C06"/>
                </a:solidFill>
              </a:rPr>
              <a:t>Nicolas ARNAUD</a:t>
            </a:r>
            <a:r>
              <a:rPr b="1" lang="en-US" sz="2400">
                <a:solidFill>
                  <a:schemeClr val="dk1"/>
                </a:solidFill>
              </a:rPr>
              <a:t>(</a:t>
            </a:r>
            <a:r>
              <a:rPr b="1" lang="en-US" sz="2400" u="sng">
                <a:solidFill>
                  <a:schemeClr val="hlink"/>
                </a:solidFill>
                <a:hlinkClick r:id="rId4"/>
              </a:rPr>
              <a:t>narnaud@lal.in2p3.fr</a:t>
            </a:r>
            <a:r>
              <a:rPr b="1" lang="en-US" sz="2400">
                <a:solidFill>
                  <a:schemeClr val="dk1"/>
                </a:solidFill>
              </a:rPr>
              <a:t>)</a:t>
            </a:r>
            <a:endParaRPr b="1" sz="2400"/>
          </a:p>
        </p:txBody>
      </p:sp>
      <p:pic>
        <p:nvPicPr>
          <p:cNvPr descr="l-coul-300" id="89" name="Shape 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1512" y="7937"/>
            <a:ext cx="1828800" cy="12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88900" y="4192587"/>
            <a:ext cx="5532437" cy="22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i="0" lang="en-US" sz="2800" u="none" cap="none" strike="noStrik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Objectifs &amp; Questions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Les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MasterClasses 201</a:t>
            </a: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i="0" lang="en-US" sz="2800" u="none" cap="none" strike="noStrik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Où trouver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 d’informations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30687" y="3665537"/>
            <a:ext cx="3924300" cy="15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59662" y="5257800"/>
            <a:ext cx="16668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p://narnaud@mailer.lal.in2p3.fr:143/fetch%3EUID%3E.INBOX%3E600018?part=1.2&amp;type=image/jpeg&amp;filename=IN2P3-Q_SignVcopie.jpg" id="93" name="Shape 93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imap://narnaud@mailer.lal.in2p3.fr:143/fetch%3EUID%3E.INBOX%3E600018?part=1.2&amp;type=image/jpeg&amp;filename=IN2P3-Q_SignVcopie.jpg" id="94" name="Shape 94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imap://narnaud@mailer.lal.in2p3.fr:143/fetch%3EUID%3E.INBOX%3E600018?part=1.2&amp;type=image/jpeg&amp;filename=IN2P3-Q_SignVcopie.jpg" id="95" name="Shape 95"/>
          <p:cNvSpPr txBox="1"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3375" y="4762"/>
            <a:ext cx="1260475" cy="125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75462" y="57150"/>
            <a:ext cx="2020887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17975" y="57150"/>
            <a:ext cx="2519362" cy="12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03187" y="552450"/>
            <a:ext cx="8713787" cy="609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 d’un détecteur du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 en salle informatique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b="1" i="0" lang="en-US" sz="20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 de vraies données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enregistrées au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b="1" i="0" lang="en-US" sz="20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 d’une mesure physique,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transmission des résultats au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Analyser des vraies données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du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 un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privilège rare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 mesure scientifique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 en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s’amusant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C:\Users\narnaud\Documents\Communication\Master classe\2012\2012-MasterclassesPhoto\DSC_0526.JPG"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26616"/>
          <a:stretch/>
        </p:blipFill>
        <p:spPr>
          <a:xfrm>
            <a:off x="4278312" y="819150"/>
            <a:ext cx="4889500" cy="239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87" y="631825"/>
            <a:ext cx="4157662" cy="2827337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4225" y="3595687"/>
            <a:ext cx="4267200" cy="271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85737" y="552450"/>
            <a:ext cx="3019425" cy="1444625"/>
          </a:xfrm>
          <a:prstGeom prst="rect">
            <a:avLst/>
          </a:prstGeom>
          <a:noFill/>
          <a:ln cap="flat" cmpd="sng" w="38100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103187" y="2965450"/>
            <a:ext cx="1335087" cy="425450"/>
          </a:xfrm>
          <a:prstGeom prst="rect">
            <a:avLst/>
          </a:prstGeom>
          <a:noFill/>
          <a:ln cap="flat" cmpd="sng" w="38100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03187" y="4802187"/>
            <a:ext cx="8366125" cy="2051050"/>
          </a:xfrm>
          <a:prstGeom prst="rect">
            <a:avLst/>
          </a:prstGeom>
          <a:noFill/>
          <a:ln cap="flat" cmpd="sng" w="38100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Shape 197"/>
          <p:cNvSpPr txBox="1"/>
          <p:nvPr/>
        </p:nvSpPr>
        <p:spPr>
          <a:xfrm rot="-1560000">
            <a:off x="1720850" y="2155825"/>
            <a:ext cx="7502525" cy="768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Parties de l’agenda communes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209550" y="881062"/>
            <a:ext cx="7554912" cy="1076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1" i="0" sz="1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Activités en deux sous-groupes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-9525" y="2130425"/>
            <a:ext cx="276225" cy="1208087"/>
          </a:xfrm>
          <a:prstGeom prst="leftBrace">
            <a:avLst>
              <a:gd fmla="val 410" name="adj1"/>
              <a:gd fmla="val 50000" name="adj2"/>
            </a:avLst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26987" y="3516312"/>
            <a:ext cx="257175" cy="1206500"/>
          </a:xfrm>
          <a:prstGeom prst="leftBrace">
            <a:avLst>
              <a:gd fmla="val 384" name="adj1"/>
              <a:gd fmla="val 50000" name="adj2"/>
            </a:avLst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103187" y="552450"/>
            <a:ext cx="9040812" cy="640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</a:t>
            </a: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LAL avec des membres du personnel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 en duplex avec le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b="1" i="0" lang="en-US" sz="20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anglais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</a:t>
            </a: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deux volontaires 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présenter nos résultats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213" name="Shape 213"/>
          <p:cNvSpPr txBox="1"/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96837" y="2794000"/>
            <a:ext cx="8383587" cy="1938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Echanges directs entre vous et les modérateurs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Ils vous poseront des questions et vous pourrez le faire également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L’accent « frenchy » est très apprécié des anglophones 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 parlez le « même anglais » que vos camarades étrangers !</a:t>
            </a:r>
            <a:endParaRPr/>
          </a:p>
        </p:txBody>
      </p:sp>
      <p:pic>
        <p:nvPicPr>
          <p:cNvPr descr="C:\Users\narnaud\Documents\Communication\Master classe\2012\2012-MasterclassesPhoto\DSC_0569.JPG"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11659"/>
          <a:stretch/>
        </p:blipFill>
        <p:spPr>
          <a:xfrm>
            <a:off x="4659312" y="593725"/>
            <a:ext cx="4213225" cy="2481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arnaud\Documents\Communication\Master classe\2012\2012-MasterclassesPhotos23Mars\DSC_0719.JPG" id="217" name="Shape 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837" y="663575"/>
            <a:ext cx="3509962" cy="234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139700" y="899925"/>
            <a:ext cx="8871000" cy="569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votre journée Masterclasse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 a plu, faites-le (nous) savoir 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parlez-en sur vos réseaux sociaux préférés 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Textes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etc.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Dans le respect des bonnes pratiques et des règles de « bonne conduite 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Pendant les pauses / après la Masterclasse – mais pas pendant les sessions …</a:t>
            </a:r>
            <a:endParaRPr b="0" i="0" sz="2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Twitter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Compte du LAL : 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@LALOrsay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Compte du CNRS/IN2P3 : 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@IN2P3_CNRS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Compte officiel des Masterclasses : 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@physicsIMC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Hashtag : #LHCIMC1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Facebook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Page des Masterclasses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https://www.facebook.com/InternationalParticlePhysicsMasterclasses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Page du CNRS : 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https://fr-fr.facebook.com/cnrs.fr</a:t>
            </a: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217300" y="3397275"/>
            <a:ext cx="5657700" cy="1606500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6030912" y="4073525"/>
            <a:ext cx="1012825" cy="254000"/>
          </a:xfrm>
          <a:prstGeom prst="leftArrow">
            <a:avLst>
              <a:gd fmla="val 2700" name="adj1"/>
              <a:gd fmla="val 50000" name="adj2"/>
            </a:avLst>
          </a:prstGeom>
          <a:solidFill>
            <a:srgbClr val="2A3781"/>
          </a:solidFill>
          <a:ln cap="flat" cmpd="sng" w="38100">
            <a:solidFill>
              <a:srgbClr val="2A37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71437" y="28575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en savoir plus</a:t>
            </a: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96837" y="549275"/>
            <a:ext cx="8050212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Les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transparents présentés aujourd’hui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 disponibles sur internet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Trouvez votre session sur la page 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https://indico.lal.in2p3.fr/category/123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Site web des MasterClasses du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http://www.physicsmasterclasses.org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L’Ecole des deux Infinis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CNRS/IN2P3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http://www.in2p3.fr/physique_pour_tous/aulycee/introduction.htm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La revue de vulgarisation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Élémentaire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http://elementaire.web.lal.in2p3.fr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Passeport pour les 2 Infinis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http://www.passeport2i.fr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03700" y="3898900"/>
            <a:ext cx="2084387" cy="29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26200" y="3497262"/>
            <a:ext cx="2630487" cy="327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Shape 236"/>
          <p:cNvCxnSpPr/>
          <p:nvPr/>
        </p:nvCxnSpPr>
        <p:spPr>
          <a:xfrm>
            <a:off x="8378825" y="6673850"/>
            <a:ext cx="696912" cy="0"/>
          </a:xfrm>
          <a:prstGeom prst="straightConnector1">
            <a:avLst/>
          </a:prstGeom>
          <a:noFill/>
          <a:ln cap="flat" cmpd="sng" w="63500">
            <a:solidFill>
              <a:srgbClr val="C00000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pic>
        <p:nvPicPr>
          <p:cNvPr descr="C:\Users\narnaud\Documents\Communication\Passeport pour les 2 Infinis\Réédition\Couverture_Passeport_2_light.jpg" id="237" name="Shape 2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3875" y="5021262"/>
            <a:ext cx="2725737" cy="17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90487" y="19050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coulisses …</a:t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96837" y="542925"/>
            <a:ext cx="800735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Masterclasses demandent une longue organisation en amont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1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i="1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Normalement vous ne devriez pas vous en rendre compte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1" sz="100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Merci à tous ceux qui participent cette année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orateurs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auteurs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transparents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guides du musée Sciences ACO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encadrants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séance de TP sur informatique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participants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à la discussion sur les métiers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informatique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G. Perrin, T. Roulet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infra &amp; logistique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F. Dupuis, M. Ivakno, N. Sevestre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Dominique Bony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chargée de communication au LAL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tous ceux/toutes celles que j’ai oublié(e)s bien involontairement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L’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nternational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article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hysics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utreach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roup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IPPOG)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Sans lequel les Masterclasses n’existeraient pas</a:t>
            </a:r>
            <a:endParaRPr b="0" i="0" sz="2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Enfin le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CNRS/IN2P3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le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LabEx P2IO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leur participation financière</a:t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80962" y="9525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Objectifs &amp; Questions</a:t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Découvrir le monde des particules élémentaires et l’intérêt de leur étude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Utiliser de vraies données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2010 et 2012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par les expérience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ATLAS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sur le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le grand collisionneur du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Participer à une vidéoconférence en anglais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 rassemble des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chercheurs du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des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lycéens d’autres pays européens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Quels sont les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constituants fondamentaux de la matière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Les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 élémentaires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Comment peut-on les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pour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étudier leurs propriétés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Quelles sont les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forces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qui gouvernent ces particules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 sait-on en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Quelles sont les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grandes questions ouvertes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va-t-on apprendre avec les résultats du LHC au CERN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http://lhcb-public.web.cern.ch/lhcb-public/Images2013/BsMuMu2013.png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1425" y="1341437"/>
            <a:ext cx="3240087" cy="232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tlas.web.cern.ch/Atlas/GROUPS/PHYSICS/CONFNOTES/ATLAS-CONF-2011-161/fig_13.png"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5537" y="3686175"/>
            <a:ext cx="2771775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80962" y="0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Masterclasses du CERN</a:t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92075" y="552450"/>
            <a:ext cx="9051925" cy="594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Masterclasses existent depuis 2005 en partenariat avec le CERN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plus grand laboratoire de physique des particules du monde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En 201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plus de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10 000 lycéens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pays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tous les continents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Amériques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Afrique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Asie-Pacifique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passeront, comme vous,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une journée dans environ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210 laboratoires et universités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sessions 201</a:t>
            </a:r>
            <a:r>
              <a:rPr lang="en-US" sz="200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s’étalent sur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six semaines.</a:t>
            </a:r>
            <a:endParaRPr/>
          </a:p>
          <a:p>
            <a:pPr indent="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 similaire pour toutes les sessions Masterclasses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Mini-conférences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présenter notre discipline et ses problématiques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Travaux pratiques sur ordinateurs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utilisant de </a:t>
            </a:r>
            <a:r>
              <a:rPr b="0" i="0" lang="en-US" sz="20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 données du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 vidéo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(en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avec le CERN pour terminer la journée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 </a:t>
            </a:r>
            <a:r>
              <a:rPr b="1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aboratoire de l’</a:t>
            </a:r>
            <a:r>
              <a:rPr b="1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ccélérateur </a:t>
            </a:r>
            <a:r>
              <a:rPr b="1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inéaire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1" i="0" lang="en-US" sz="20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participe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aux Masterclasses pour la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b="0" baseline="3000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ème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année consécutive (2009-201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2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1" i="0" sz="2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Bienvenue !</a:t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</a:t>
            </a:r>
            <a:r>
              <a:rPr b="1" i="0" lang="en-US" sz="20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c’est maintenant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Mini-conférences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b="1" i="0" lang="en-US" sz="20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 et interactions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b="1" i="0" lang="en-US" sz="20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CERN et le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</a:t>
            </a: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LAL </a:t>
            </a: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avec des membres du personnel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d’ACO </a:t>
            </a: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l’Anneau de Collisions </a:t>
            </a: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d’Orsay (ACO)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https://atlas.web.cern.ch/Atlas/GROUPS/PHYSICS/PAPERS/HIGG-2012-27/fig_004.png" id="136" name="Shape 136"/>
          <p:cNvPicPr preferRelativeResize="0"/>
          <p:nvPr/>
        </p:nvPicPr>
        <p:blipFill rotWithShape="1">
          <a:blip r:embed="rId3">
            <a:alphaModFix/>
          </a:blip>
          <a:srcRect b="52423" l="0" r="0" t="0"/>
          <a:stretch/>
        </p:blipFill>
        <p:spPr>
          <a:xfrm>
            <a:off x="4397375" y="3752850"/>
            <a:ext cx="4448175" cy="300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25" y="3014662"/>
            <a:ext cx="4316412" cy="3843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N" id="138" name="Shape 138"/>
          <p:cNvPicPr preferRelativeResize="0"/>
          <p:nvPr/>
        </p:nvPicPr>
        <p:blipFill rotWithShape="1">
          <a:blip r:embed="rId5">
            <a:alphaModFix/>
          </a:blip>
          <a:srcRect b="14059" l="0" r="0" t="5079"/>
          <a:stretch/>
        </p:blipFill>
        <p:spPr>
          <a:xfrm>
            <a:off x="3419475" y="654050"/>
            <a:ext cx="4929187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103187" y="552450"/>
            <a:ext cx="8713787" cy="855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 sur les métiers du LAL avec des membres du personnel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-604837" y="2492375"/>
            <a:ext cx="8728075" cy="24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LAL est un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très gros laboratoire du CNRS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~120 chercheurs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~180 ingénieurs, techniciens et administratifs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→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très grand variété de métiers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Informatique, électronique, mécanique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Services financier, personnel, missions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Infrastructures, logistique, organisation de conférences …</a:t>
            </a:r>
            <a:endParaRPr/>
          </a:p>
        </p:txBody>
      </p:sp>
      <p:pic>
        <p:nvPicPr>
          <p:cNvPr descr="fig12-Planck-HFI"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0525" y="304800"/>
            <a:ext cx="2233612" cy="1673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d parts assembly"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8275" y="2701925"/>
            <a:ext cx="2162175" cy="1619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:\Users\narnaud\Documents\Communication\Master classe\2012\2012-MasterclassesPhotos23Mars\CSC_0636.JPG" id="149" name="Shape 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8975" y="4941887"/>
            <a:ext cx="2808287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arnaud\Documents\Communication\LAL\P2IO\Lettre P2IO\IMAG0170.jpg" id="150" name="Shape 1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87" y="552450"/>
            <a:ext cx="2730500" cy="154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</a:t>
            </a: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 avec des membres du </a:t>
            </a: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personnel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 de l’Anneau de Collisions d’Orsay (ACO)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-627062" y="3032125"/>
            <a:ext cx="9077325" cy="4094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nneau de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ollisions d’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collisionneur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une très riche histoire scientifique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 fonctionnement de 1962 à 1988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Parfaitement préservé par une équipe de passionnés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Inscrit à l’inventaire supplémentaire des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Monuments Historiques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musée de la Matière et de la Lumière</a:t>
            </a:r>
            <a:endParaRPr b="0" i="0" sz="20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→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Pas/peu d’équivalents au monde 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[à ma connaissance]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→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occasion unique de visiter un « mini-LHC 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1" i="0" sz="200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1" i="0" sz="200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1" i="0" sz="200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1" i="0" sz="200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9787" y="5275262"/>
            <a:ext cx="1195387" cy="134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5800" y="644525"/>
            <a:ext cx="3238500" cy="2430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arnaud\Documents\Communication\Master classe\2012\2012-MasterclassesPhoto\DSC_0547.JPG" id="161" name="Shape 161"/>
          <p:cNvPicPr preferRelativeResize="0"/>
          <p:nvPr/>
        </p:nvPicPr>
        <p:blipFill rotWithShape="1">
          <a:blip r:embed="rId5">
            <a:alphaModFix/>
          </a:blip>
          <a:srcRect b="0" l="0" r="0" t="22441"/>
          <a:stretch/>
        </p:blipFill>
        <p:spPr>
          <a:xfrm>
            <a:off x="79375" y="644525"/>
            <a:ext cx="3511550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arnaud\Documents\Communication\LAL\LNF\BTML 2013\Photos BTML 2013\Photos LAL\DSC_0301.JPG" id="162" name="Shape 162"/>
          <p:cNvPicPr preferRelativeResize="0"/>
          <p:nvPr/>
        </p:nvPicPr>
        <p:blipFill rotWithShape="1">
          <a:blip r:embed="rId6">
            <a:alphaModFix/>
          </a:blip>
          <a:srcRect b="25453" l="0" r="0" t="31108"/>
          <a:stretch/>
        </p:blipFill>
        <p:spPr>
          <a:xfrm>
            <a:off x="2319337" y="5581650"/>
            <a:ext cx="42132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Déjeuner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t/>
            </a:r>
            <a:endParaRPr b="0" i="0" sz="100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C:\Users\narnaud\Desktop\LesQuatreSaisonsOrsay.jpg" id="170" name="Shape 170"/>
          <p:cNvPicPr preferRelativeResize="0"/>
          <p:nvPr/>
        </p:nvPicPr>
        <p:blipFill rotWithShape="1">
          <a:blip r:embed="rId3">
            <a:alphaModFix/>
          </a:blip>
          <a:srcRect b="14932" l="25172" r="0" t="14649"/>
          <a:stretch/>
        </p:blipFill>
        <p:spPr>
          <a:xfrm>
            <a:off x="1201737" y="3924300"/>
            <a:ext cx="6726237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1771650" y="4308475"/>
            <a:ext cx="5097462" cy="10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Corbeille de </a:t>
            </a:r>
            <a:r>
              <a:rPr b="1" i="0" lang="en-US" sz="20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fruits</a:t>
            </a:r>
            <a:r>
              <a:rPr b="0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frais offerte pour le dessert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pense à votre santé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b="0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Peut-être une découverte pour certains … ☺</a:t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1627187" y="2865437"/>
            <a:ext cx="5006975" cy="708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Offert par le </a:t>
            </a:r>
            <a:r>
              <a:rPr b="1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Subventionné par </a:t>
            </a:r>
            <a:r>
              <a:rPr b="1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l’IN2P3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le </a:t>
            </a:r>
            <a:r>
              <a:rPr b="1" i="0" lang="en-US" sz="200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LabEx P2IO</a:t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406525" y="2863850"/>
            <a:ext cx="230187" cy="708025"/>
          </a:xfrm>
          <a:prstGeom prst="leftBrace">
            <a:avLst>
              <a:gd fmla="val 585" name="adj1"/>
              <a:gd fmla="val 50000" name="adj2"/>
            </a:avLst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1387" y="617537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1062" y="617537"/>
            <a:ext cx="22860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0187" y="596900"/>
            <a:ext cx="2813050" cy="176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èle par défaut">
  <a:themeElements>
    <a:clrScheme name="Personnalisé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