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2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15/12/17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7" Type="http://schemas.openxmlformats.org/officeDocument/2006/relationships/image" Target="../media/image5.jpeg"/><Relationship Id="rId8" Type="http://schemas.microsoft.com/office/2007/relationships/hdphoto" Target="../media/hdphoto3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0.jpeg"/><Relationship Id="rId5" Type="http://schemas.microsoft.com/office/2007/relationships/hdphoto" Target="../media/hdphoto6.wdp"/><Relationship Id="rId6" Type="http://schemas.openxmlformats.org/officeDocument/2006/relationships/image" Target="../media/image11.jpeg"/><Relationship Id="rId7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9.wdp"/><Relationship Id="rId5" Type="http://schemas.openxmlformats.org/officeDocument/2006/relationships/image" Target="../media/image16.jpeg"/><Relationship Id="rId6" Type="http://schemas.microsoft.com/office/2007/relationships/hdphoto" Target="../media/hdphoto10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1.wdp"/><Relationship Id="rId5" Type="http://schemas.openxmlformats.org/officeDocument/2006/relationships/image" Target="../media/image19.jpeg"/><Relationship Id="rId6" Type="http://schemas.microsoft.com/office/2007/relationships/hdphoto" Target="../media/hdphoto12.wdp"/><Relationship Id="rId7" Type="http://schemas.openxmlformats.org/officeDocument/2006/relationships/image" Target="../media/image20.jpeg"/><Relationship Id="rId8" Type="http://schemas.microsoft.com/office/2007/relationships/hdphoto" Target="../media/hdphoto13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PAON4: fit des franges d’interférences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J.E Campagne</a:t>
            </a:r>
          </a:p>
          <a:p>
            <a:r>
              <a:rPr lang="fr-FR" dirty="0" smtClean="0"/>
              <a:t>18 </a:t>
            </a:r>
            <a:r>
              <a:rPr lang="fr-FR" dirty="0" err="1" smtClean="0"/>
              <a:t>Dec</a:t>
            </a:r>
            <a:r>
              <a:rPr lang="fr-FR" dirty="0" smtClean="0"/>
              <a:t>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73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r>
              <a:rPr lang="fr-FR" dirty="0" err="1" smtClean="0"/>
              <a:t>CasA</a:t>
            </a:r>
            <a:r>
              <a:rPr lang="fr-FR" dirty="0" smtClean="0"/>
              <a:t> 31 </a:t>
            </a:r>
            <a:r>
              <a:rPr lang="fr-FR" dirty="0" err="1" smtClean="0"/>
              <a:t>Oct</a:t>
            </a:r>
            <a:r>
              <a:rPr lang="fr-FR" dirty="0" smtClean="0"/>
              <a:t> 17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7638"/>
            <a:ext cx="7162800" cy="5041900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7330247" y="274638"/>
            <a:ext cx="1344606" cy="1224557"/>
            <a:chOff x="3945656" y="2013704"/>
            <a:chExt cx="1344606" cy="1224557"/>
          </a:xfrm>
          <a:solidFill>
            <a:schemeClr val="bg1"/>
          </a:solidFill>
        </p:grpSpPr>
        <p:sp>
          <p:nvSpPr>
            <p:cNvPr id="5" name="Ellipse 4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grp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grp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20298" y="2798919"/>
            <a:ext cx="1580965" cy="1166217"/>
            <a:chOff x="220298" y="2798919"/>
            <a:chExt cx="1580965" cy="1166217"/>
          </a:xfrm>
        </p:grpSpPr>
        <p:sp>
          <p:nvSpPr>
            <p:cNvPr id="10" name="Rectangle 9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15498" y="2941456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temps</a:t>
              </a:r>
              <a:endParaRPr lang="fr-FR" dirty="0"/>
            </a:p>
          </p:txBody>
        </p:sp>
        <p:grpSp>
          <p:nvGrpSpPr>
            <p:cNvPr id="12" name="Grouper 11"/>
            <p:cNvGrpSpPr/>
            <p:nvPr/>
          </p:nvGrpSpPr>
          <p:grpSpPr>
            <a:xfrm>
              <a:off x="457200" y="2941456"/>
              <a:ext cx="1197659" cy="839172"/>
              <a:chOff x="457200" y="3058078"/>
              <a:chExt cx="1197659" cy="839172"/>
            </a:xfrm>
          </p:grpSpPr>
          <p:cxnSp>
            <p:nvCxnSpPr>
              <p:cNvPr id="14" name="Connecteur droit avec flèche 13"/>
              <p:cNvCxnSpPr/>
              <p:nvPr/>
            </p:nvCxnSpPr>
            <p:spPr>
              <a:xfrm>
                <a:off x="457200" y="3058078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618528" y="3411296"/>
              <a:ext cx="2969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5832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de stabilité des phases </a:t>
            </a:r>
            <a:r>
              <a:rPr lang="fr-FR" dirty="0" err="1" smtClean="0"/>
              <a:t>inst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11009" y="1422858"/>
            <a:ext cx="8102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Phases </a:t>
            </a:r>
            <a:r>
              <a:rPr lang="fr-FR" dirty="0" smtClean="0">
                <a:solidFill>
                  <a:srgbClr val="FF0000"/>
                </a:solidFill>
              </a:rPr>
              <a:t>du 31 </a:t>
            </a:r>
            <a:r>
              <a:rPr lang="fr-FR" dirty="0" err="1" smtClean="0">
                <a:solidFill>
                  <a:srgbClr val="FF0000"/>
                </a:solidFill>
              </a:rPr>
              <a:t>Oct</a:t>
            </a:r>
            <a:r>
              <a:rPr lang="fr-FR" dirty="0" smtClean="0">
                <a:solidFill>
                  <a:srgbClr val="FF0000"/>
                </a:solidFill>
              </a:rPr>
              <a:t> 17 </a:t>
            </a:r>
            <a:r>
              <a:rPr lang="fr-FR" dirty="0" smtClean="0"/>
              <a:t>appliquées telles quelles sur l’observation </a:t>
            </a:r>
            <a:r>
              <a:rPr lang="fr-FR" dirty="0" smtClean="0">
                <a:solidFill>
                  <a:srgbClr val="FF0000"/>
                </a:solidFill>
              </a:rPr>
              <a:t>du 25 </a:t>
            </a:r>
            <a:r>
              <a:rPr lang="fr-FR" dirty="0" err="1" smtClean="0">
                <a:solidFill>
                  <a:srgbClr val="FF0000"/>
                </a:solidFill>
              </a:rPr>
              <a:t>Nov</a:t>
            </a:r>
            <a:r>
              <a:rPr lang="fr-FR" dirty="0" smtClean="0">
                <a:solidFill>
                  <a:srgbClr val="FF0000"/>
                </a:solidFill>
              </a:rPr>
              <a:t> 17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7498710" y="4014291"/>
            <a:ext cx="1580965" cy="1166217"/>
            <a:chOff x="362844" y="2727679"/>
            <a:chExt cx="1580965" cy="1166217"/>
          </a:xfrm>
        </p:grpSpPr>
        <p:sp>
          <p:nvSpPr>
            <p:cNvPr id="11" name="Rectangle 10"/>
            <p:cNvSpPr/>
            <p:nvPr/>
          </p:nvSpPr>
          <p:spPr>
            <a:xfrm>
              <a:off x="362844" y="272767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15498" y="2941456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temps</a:t>
              </a:r>
              <a:endParaRPr lang="fr-FR" dirty="0"/>
            </a:p>
          </p:txBody>
        </p:sp>
        <p:grpSp>
          <p:nvGrpSpPr>
            <p:cNvPr id="13" name="Grouper 12"/>
            <p:cNvGrpSpPr/>
            <p:nvPr/>
          </p:nvGrpSpPr>
          <p:grpSpPr>
            <a:xfrm>
              <a:off x="457200" y="2941456"/>
              <a:ext cx="1197659" cy="839172"/>
              <a:chOff x="457200" y="3058078"/>
              <a:chExt cx="1197659" cy="839172"/>
            </a:xfrm>
          </p:grpSpPr>
          <p:cxnSp>
            <p:nvCxnSpPr>
              <p:cNvPr id="15" name="Connecteur droit avec flèche 14"/>
              <p:cNvCxnSpPr/>
              <p:nvPr/>
            </p:nvCxnSpPr>
            <p:spPr>
              <a:xfrm>
                <a:off x="457200" y="3058078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618528" y="3411296"/>
              <a:ext cx="2969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n</a:t>
              </a:r>
              <a:endParaRPr lang="fr-FR" dirty="0"/>
            </a:p>
          </p:txBody>
        </p:sp>
      </p:grpSp>
      <p:pic>
        <p:nvPicPr>
          <p:cNvPr id="17" name="Image 16" descr="img_1H2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08" y="1736546"/>
            <a:ext cx="7766191" cy="2588730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7498710" y="2580757"/>
            <a:ext cx="1344606" cy="1224557"/>
            <a:chOff x="3945656" y="2013704"/>
            <a:chExt cx="1344606" cy="1224557"/>
          </a:xfrm>
        </p:grpSpPr>
        <p:sp>
          <p:nvSpPr>
            <p:cNvPr id="19" name="Ellipse 18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23" name="Image 22" descr="img_3H4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08" y="4382270"/>
            <a:ext cx="7766191" cy="2588731"/>
          </a:xfrm>
          <a:prstGeom prst="rect">
            <a:avLst/>
          </a:prstGeom>
        </p:spPr>
      </p:pic>
      <p:grpSp>
        <p:nvGrpSpPr>
          <p:cNvPr id="24" name="Grouper 23"/>
          <p:cNvGrpSpPr/>
          <p:nvPr/>
        </p:nvGrpSpPr>
        <p:grpSpPr>
          <a:xfrm>
            <a:off x="7539683" y="5350665"/>
            <a:ext cx="1344606" cy="1224557"/>
            <a:chOff x="3945656" y="2013704"/>
            <a:chExt cx="1344606" cy="1224557"/>
          </a:xfrm>
        </p:grpSpPr>
        <p:sp>
          <p:nvSpPr>
            <p:cNvPr id="25" name="Ellipse 24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209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7507015" y="1426368"/>
            <a:ext cx="1344606" cy="1224557"/>
            <a:chOff x="3945656" y="2013704"/>
            <a:chExt cx="1344606" cy="1224557"/>
          </a:xfrm>
        </p:grpSpPr>
        <p:sp>
          <p:nvSpPr>
            <p:cNvPr id="5" name="Ellipse 4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9" name="Image 8" descr="img_1H3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1" y="570332"/>
            <a:ext cx="7827070" cy="2609023"/>
          </a:xfrm>
          <a:prstGeom prst="rect">
            <a:avLst/>
          </a:prstGeom>
        </p:spPr>
      </p:pic>
      <p:pic>
        <p:nvPicPr>
          <p:cNvPr id="10" name="Image 9" descr="img_1H4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73" y="3412829"/>
            <a:ext cx="7808169" cy="2602723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7507015" y="4131485"/>
            <a:ext cx="1344606" cy="1224557"/>
            <a:chOff x="3945656" y="2013704"/>
            <a:chExt cx="1344606" cy="1224557"/>
          </a:xfrm>
        </p:grpSpPr>
        <p:sp>
          <p:nvSpPr>
            <p:cNvPr id="12" name="Ellipse 11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noFill/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7507015" y="2829720"/>
            <a:ext cx="1580965" cy="1166217"/>
            <a:chOff x="362844" y="2727679"/>
            <a:chExt cx="1580965" cy="1166217"/>
          </a:xfrm>
        </p:grpSpPr>
        <p:sp>
          <p:nvSpPr>
            <p:cNvPr id="17" name="Rectangle 16"/>
            <p:cNvSpPr/>
            <p:nvPr/>
          </p:nvSpPr>
          <p:spPr>
            <a:xfrm>
              <a:off x="362844" y="272767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15498" y="2941456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temps</a:t>
              </a:r>
              <a:endParaRPr lang="fr-FR" dirty="0"/>
            </a:p>
          </p:txBody>
        </p:sp>
        <p:grpSp>
          <p:nvGrpSpPr>
            <p:cNvPr id="19" name="Grouper 18"/>
            <p:cNvGrpSpPr/>
            <p:nvPr/>
          </p:nvGrpSpPr>
          <p:grpSpPr>
            <a:xfrm>
              <a:off x="457200" y="2941456"/>
              <a:ext cx="1197659" cy="839172"/>
              <a:chOff x="457200" y="3058078"/>
              <a:chExt cx="1197659" cy="839172"/>
            </a:xfrm>
          </p:grpSpPr>
          <p:cxnSp>
            <p:nvCxnSpPr>
              <p:cNvPr id="21" name="Connecteur droit avec flèche 20"/>
              <p:cNvCxnSpPr/>
              <p:nvPr/>
            </p:nvCxnSpPr>
            <p:spPr>
              <a:xfrm>
                <a:off x="457200" y="3058078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618528" y="3411296"/>
              <a:ext cx="2969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67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H3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78" y="478621"/>
            <a:ext cx="7920789" cy="2640263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7507015" y="1193124"/>
            <a:ext cx="1344606" cy="1224557"/>
            <a:chOff x="3945656" y="2013704"/>
            <a:chExt cx="1344606" cy="1224557"/>
          </a:xfrm>
        </p:grpSpPr>
        <p:sp>
          <p:nvSpPr>
            <p:cNvPr id="4" name="Ellipse 3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5" name="Ellipse 4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7507015" y="4429518"/>
            <a:ext cx="1344606" cy="1224557"/>
            <a:chOff x="3945656" y="2013704"/>
            <a:chExt cx="1344606" cy="1224557"/>
          </a:xfrm>
        </p:grpSpPr>
        <p:sp>
          <p:nvSpPr>
            <p:cNvPr id="9" name="Ellipse 8"/>
            <p:cNvSpPr/>
            <p:nvPr/>
          </p:nvSpPr>
          <p:spPr>
            <a:xfrm>
              <a:off x="3945656" y="2480051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4506532" y="2480051"/>
              <a:ext cx="391865" cy="36528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4898397" y="2013704"/>
              <a:ext cx="391865" cy="365280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4898397" y="2872981"/>
              <a:ext cx="391865" cy="365280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pic>
        <p:nvPicPr>
          <p:cNvPr id="15" name="Image 14" descr="img_2H4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78" y="3575733"/>
            <a:ext cx="7920789" cy="2640263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7507015" y="2829720"/>
            <a:ext cx="1580965" cy="1166217"/>
            <a:chOff x="362844" y="2727679"/>
            <a:chExt cx="1580965" cy="1166217"/>
          </a:xfrm>
        </p:grpSpPr>
        <p:sp>
          <p:nvSpPr>
            <p:cNvPr id="17" name="Rectangle 16"/>
            <p:cNvSpPr/>
            <p:nvPr/>
          </p:nvSpPr>
          <p:spPr>
            <a:xfrm>
              <a:off x="362844" y="272767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915498" y="2941456"/>
              <a:ext cx="81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temps</a:t>
              </a:r>
              <a:endParaRPr lang="fr-FR" dirty="0"/>
            </a:p>
          </p:txBody>
        </p:sp>
        <p:grpSp>
          <p:nvGrpSpPr>
            <p:cNvPr id="19" name="Grouper 18"/>
            <p:cNvGrpSpPr/>
            <p:nvPr/>
          </p:nvGrpSpPr>
          <p:grpSpPr>
            <a:xfrm>
              <a:off x="457200" y="2941456"/>
              <a:ext cx="1197659" cy="839172"/>
              <a:chOff x="457200" y="3058078"/>
              <a:chExt cx="1197659" cy="839172"/>
            </a:xfrm>
          </p:grpSpPr>
          <p:cxnSp>
            <p:nvCxnSpPr>
              <p:cNvPr id="21" name="Connecteur droit avec flèche 20"/>
              <p:cNvCxnSpPr/>
              <p:nvPr/>
            </p:nvCxnSpPr>
            <p:spPr>
              <a:xfrm>
                <a:off x="457200" y="3058078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/>
              <p:cNvCxnSpPr/>
              <p:nvPr/>
            </p:nvCxnSpPr>
            <p:spPr>
              <a:xfrm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618528" y="3411296"/>
              <a:ext cx="2969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20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CasA</a:t>
            </a:r>
            <a:r>
              <a:rPr lang="fr-FR" dirty="0" smtClean="0"/>
              <a:t> 31Oct17</a:t>
            </a:r>
          </a:p>
          <a:p>
            <a:pPr lvl="1"/>
            <a:r>
              <a:rPr lang="fr-FR" dirty="0" smtClean="0"/>
              <a:t>Modèle et fit des </a:t>
            </a:r>
            <a:r>
              <a:rPr lang="fr-FR" dirty="0" err="1" smtClean="0"/>
              <a:t>Auto-corrélations</a:t>
            </a:r>
            <a:r>
              <a:rPr lang="fr-FR" dirty="0" smtClean="0"/>
              <a:t>; </a:t>
            </a:r>
          </a:p>
          <a:p>
            <a:pPr lvl="1"/>
            <a:r>
              <a:rPr lang="fr-FR" dirty="0" smtClean="0"/>
              <a:t>Modèle et fit des Cross-corrélations</a:t>
            </a:r>
          </a:p>
          <a:p>
            <a:pPr lvl="1"/>
            <a:r>
              <a:rPr lang="fr-FR" dirty="0" smtClean="0"/>
              <a:t>Modèle et fit des phases instrumentales</a:t>
            </a:r>
          </a:p>
          <a:p>
            <a:pPr lvl="1"/>
            <a:r>
              <a:rPr lang="fr-FR" dirty="0" smtClean="0"/>
              <a:t>Rotation de phases</a:t>
            </a:r>
          </a:p>
          <a:p>
            <a:endParaRPr lang="fr-FR" dirty="0" smtClean="0"/>
          </a:p>
          <a:p>
            <a:r>
              <a:rPr lang="fr-FR" dirty="0" smtClean="0"/>
              <a:t>Phases de </a:t>
            </a:r>
            <a:r>
              <a:rPr lang="fr-FR" dirty="0" err="1" smtClean="0"/>
              <a:t>CasA</a:t>
            </a:r>
            <a:r>
              <a:rPr lang="fr-FR" dirty="0" smtClean="0"/>
              <a:t> 31 </a:t>
            </a:r>
            <a:r>
              <a:rPr lang="fr-FR" dirty="0" err="1" smtClean="0"/>
              <a:t>Oct</a:t>
            </a:r>
            <a:r>
              <a:rPr lang="fr-FR" dirty="0" smtClean="0"/>
              <a:t> 17 appliquées sur </a:t>
            </a:r>
            <a:r>
              <a:rPr lang="fr-FR" dirty="0" err="1" smtClean="0"/>
              <a:t>CasA</a:t>
            </a:r>
            <a:r>
              <a:rPr lang="fr-FR" dirty="0" smtClean="0"/>
              <a:t> 25 </a:t>
            </a:r>
            <a:r>
              <a:rPr lang="fr-FR" dirty="0" err="1" smtClean="0"/>
              <a:t>Nov</a:t>
            </a:r>
            <a:r>
              <a:rPr lang="fr-FR" dirty="0" smtClean="0"/>
              <a:t> 17.</a:t>
            </a:r>
          </a:p>
          <a:p>
            <a:endParaRPr lang="fr-FR" dirty="0"/>
          </a:p>
          <a:p>
            <a:r>
              <a:rPr lang="fr-FR" dirty="0" smtClean="0"/>
              <a:t>Pour plus de </a:t>
            </a:r>
            <a:r>
              <a:rPr lang="fr-FR" dirty="0"/>
              <a:t>détails voir </a:t>
            </a:r>
            <a:r>
              <a:rPr lang="fr-FR" dirty="0" err="1"/>
              <a:t>https</a:t>
            </a:r>
            <a:r>
              <a:rPr lang="fr-FR" dirty="0"/>
              <a:t>://bao-radio.lal.in2p3.fr/</a:t>
            </a:r>
            <a:r>
              <a:rPr lang="fr-FR" dirty="0" err="1"/>
              <a:t>index.php</a:t>
            </a:r>
            <a:r>
              <a:rPr lang="fr-FR" dirty="0"/>
              <a:t>/PAON4/Analyses</a:t>
            </a:r>
          </a:p>
        </p:txBody>
      </p:sp>
    </p:spTree>
    <p:extLst>
      <p:ext uri="{BB962C8B-B14F-4D97-AF65-F5344CB8AC3E}">
        <p14:creationId xmlns:p14="http://schemas.microsoft.com/office/powerpoint/2010/main" val="88938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Usage du transit de Cas 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43095" y="1388525"/>
            <a:ext cx="3610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Source  brillante et « ponctuelle »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3044" y="1805590"/>
            <a:ext cx="7462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</a:t>
            </a:r>
            <a:r>
              <a:rPr lang="fr-FR" sz="2400" dirty="0" err="1" smtClean="0">
                <a:solidFill>
                  <a:srgbClr val="FF0000"/>
                </a:solidFill>
              </a:rPr>
              <a:t>Auto-corrélations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: voie par voie séparément (4 auto) et fréquence par fréquence.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204" y="2738340"/>
            <a:ext cx="7937500" cy="673100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652183" y="3466223"/>
            <a:ext cx="78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endParaRPr lang="fr-FR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5036239" y="2551431"/>
            <a:ext cx="155448" cy="1720018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6200000">
            <a:off x="7015819" y="2577725"/>
            <a:ext cx="155448" cy="1720018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295184" y="3531769"/>
            <a:ext cx="151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Fond linéaire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04" y="3901101"/>
            <a:ext cx="4470400" cy="584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4485301"/>
            <a:ext cx="2937986" cy="7008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674" y="5404326"/>
            <a:ext cx="4170138" cy="96911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593923" y="6488668"/>
            <a:ext cx="296074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/>
              <a:t>a</a:t>
            </a:r>
            <a:r>
              <a:rPr lang="fr-FR" baseline="-25000" dirty="0" err="1" smtClean="0"/>
              <a:t>z</a:t>
            </a:r>
            <a:r>
              <a:rPr lang="fr-FR" baseline="-25000" dirty="0" smtClean="0"/>
              <a:t> </a:t>
            </a:r>
            <a:r>
              <a:rPr lang="fr-FR" dirty="0" smtClean="0"/>
              <a:t>: défaut de pointé azimut</a:t>
            </a:r>
            <a:endParaRPr lang="fr-FR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5808219" y="3980696"/>
            <a:ext cx="3071604" cy="2602331"/>
            <a:chOff x="5808219" y="3980696"/>
            <a:chExt cx="3071604" cy="2602331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08219" y="3980696"/>
              <a:ext cx="3071604" cy="26023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7709" y="4877277"/>
              <a:ext cx="368300" cy="292100"/>
            </a:xfrm>
            <a:prstGeom prst="rect">
              <a:avLst/>
            </a:prstGeom>
          </p:spPr>
        </p:pic>
      </p:grpSp>
      <p:sp>
        <p:nvSpPr>
          <p:cNvPr id="21" name="ZoneTexte 20"/>
          <p:cNvSpPr txBox="1"/>
          <p:nvPr/>
        </p:nvSpPr>
        <p:spPr>
          <a:xfrm>
            <a:off x="3585224" y="4527600"/>
            <a:ext cx="2133918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D: diamètre effectif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79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</a:t>
            </a:r>
            <a:r>
              <a:rPr lang="fr-FR" dirty="0" err="1" smtClean="0"/>
              <a:t>CasA</a:t>
            </a:r>
            <a:r>
              <a:rPr lang="fr-FR" dirty="0" smtClean="0"/>
              <a:t> 31 </a:t>
            </a:r>
            <a:r>
              <a:rPr lang="fr-FR" dirty="0" err="1" smtClean="0"/>
              <a:t>Oct</a:t>
            </a:r>
            <a:r>
              <a:rPr lang="fr-FR" dirty="0" smtClean="0"/>
              <a:t> 17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861" y="1438333"/>
            <a:ext cx="6517166" cy="53614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932544" y="888906"/>
            <a:ext cx="117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1349MHz</a:t>
            </a:r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6479362" y="15508"/>
            <a:ext cx="1384403" cy="1256923"/>
            <a:chOff x="220298" y="2798919"/>
            <a:chExt cx="1580965" cy="1166217"/>
          </a:xfrm>
        </p:grpSpPr>
        <p:sp>
          <p:nvSpPr>
            <p:cNvPr id="6" name="Rectangle 5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931434" y="3411296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</a:t>
              </a:r>
              <a:r>
                <a:rPr lang="fr-FR" dirty="0" smtClean="0"/>
                <a:t>(rad)</a:t>
              </a:r>
              <a:endParaRPr lang="fr-FR" dirty="0"/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0" name="Connecteur droit avec flèche 9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529535" y="2880077"/>
              <a:ext cx="67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(</a:t>
              </a:r>
              <a:r>
                <a:rPr lang="fr-FR" dirty="0" err="1" smtClean="0">
                  <a:solidFill>
                    <a:srgbClr val="000000"/>
                  </a:solidFill>
                  <a:cs typeface="Symbol" charset="2"/>
                </a:rPr>
                <a:t>a.u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)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8865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0953" y="469657"/>
            <a:ext cx="583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Cross-corrélations </a:t>
            </a:r>
            <a:r>
              <a:rPr lang="fr-FR" dirty="0" smtClean="0"/>
              <a:t>: fit combiné des 6 cross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7638" y="1112733"/>
            <a:ext cx="663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 smtClean="0">
                <a:solidFill>
                  <a:srgbClr val="FF0000"/>
                </a:solidFill>
              </a:rPr>
              <a:t>défauts en azimut</a:t>
            </a:r>
            <a:r>
              <a:rPr lang="fr-FR" dirty="0" smtClean="0"/>
              <a:t> (</a:t>
            </a:r>
            <a:r>
              <a:rPr lang="fr-FR" dirty="0" err="1" smtClean="0"/>
              <a:t>a</a:t>
            </a:r>
            <a:r>
              <a:rPr lang="fr-FR" baseline="-25000" dirty="0" err="1" smtClean="0"/>
              <a:t>z</a:t>
            </a:r>
            <a:r>
              <a:rPr lang="fr-FR" dirty="0" smtClean="0"/>
              <a:t>) et les </a:t>
            </a:r>
            <a:r>
              <a:rPr lang="fr-FR" dirty="0" smtClean="0">
                <a:solidFill>
                  <a:srgbClr val="FF0000"/>
                </a:solidFill>
              </a:rPr>
              <a:t>diamètres effectifs </a:t>
            </a:r>
            <a:r>
              <a:rPr lang="fr-FR" dirty="0" smtClean="0"/>
              <a:t>(D)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sont </a:t>
            </a:r>
            <a:r>
              <a:rPr lang="fr-FR" dirty="0" smtClean="0">
                <a:solidFill>
                  <a:srgbClr val="FF0000"/>
                </a:solidFill>
              </a:rPr>
              <a:t>fixés</a:t>
            </a:r>
            <a:r>
              <a:rPr lang="fr-FR" dirty="0" smtClean="0"/>
              <a:t> aux valeurs estimées à partir des </a:t>
            </a:r>
            <a:r>
              <a:rPr lang="fr-FR" dirty="0" err="1" smtClean="0"/>
              <a:t>auto-corrélations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75197"/>
            <a:ext cx="9144000" cy="670241"/>
          </a:xfrm>
          <a:prstGeom prst="rect">
            <a:avLst/>
          </a:prstGeom>
          <a:ln>
            <a:solidFill>
              <a:srgbClr val="3366FF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953" y="3408363"/>
            <a:ext cx="6273800" cy="787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34866" y="3356531"/>
            <a:ext cx="2112273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Moyenne géométrique des </a:t>
            </a:r>
            <a:r>
              <a:rPr lang="fr-FR" dirty="0" err="1" smtClean="0"/>
              <a:t>beams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0154" y="4331693"/>
            <a:ext cx="633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</a:t>
            </a:r>
            <a:r>
              <a:rPr lang="fr-FR" baseline="-25000" dirty="0" smtClean="0"/>
              <a:t>b</a:t>
            </a:r>
            <a:r>
              <a:rPr lang="fr-FR" dirty="0" smtClean="0"/>
              <a:t>: normalisation ici prise indépendante de N</a:t>
            </a:r>
            <a:r>
              <a:rPr lang="fr-FR" baseline="-25000" dirty="0" smtClean="0"/>
              <a:t>a</a:t>
            </a:r>
            <a:r>
              <a:rPr lang="fr-FR" dirty="0" smtClean="0"/>
              <a:t> (cf. auto-</a:t>
            </a:r>
            <a:r>
              <a:rPr lang="fr-FR" dirty="0" err="1" smtClean="0"/>
              <a:t>corr</a:t>
            </a:r>
            <a:r>
              <a:rPr lang="fr-FR" dirty="0" smtClean="0"/>
              <a:t>)</a:t>
            </a:r>
            <a:endParaRPr lang="fr-FR" baseline="-25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76" y="4873940"/>
            <a:ext cx="5016500" cy="673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8876" y="5973618"/>
            <a:ext cx="470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Vecteur des </a:t>
            </a:r>
            <a:r>
              <a:rPr lang="fr-FR" dirty="0" smtClean="0">
                <a:solidFill>
                  <a:srgbClr val="FF0000"/>
                </a:solidFill>
              </a:rPr>
              <a:t>lignes de base fixées </a:t>
            </a:r>
            <a:r>
              <a:rPr lang="fr-FR" dirty="0" smtClean="0"/>
              <a:t>au valeur géométrique (fit instable sinon)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4185651" y="5403468"/>
            <a:ext cx="12959" cy="5701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35537" y="4835066"/>
            <a:ext cx="765757" cy="673100"/>
          </a:xfrm>
          <a:prstGeom prst="ellipse">
            <a:avLst/>
          </a:prstGeom>
          <a:noFill/>
          <a:ln w="190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6107255" y="5008220"/>
            <a:ext cx="2686853" cy="369332"/>
          </a:xfrm>
          <a:prstGeom prst="rect">
            <a:avLst/>
          </a:prstGeom>
          <a:solidFill>
            <a:srgbClr val="F6AEFF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Déphasage instrumental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4" idx="6"/>
            <a:endCxn id="15" idx="1"/>
          </p:cNvCxnSpPr>
          <p:nvPr/>
        </p:nvCxnSpPr>
        <p:spPr>
          <a:xfrm>
            <a:off x="5301294" y="5171616"/>
            <a:ext cx="805961" cy="212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411083" y="5973618"/>
            <a:ext cx="1503912" cy="646331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 = 0</a:t>
            </a:r>
          </a:p>
          <a:p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(x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,y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,z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1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) = 0</a:t>
            </a:r>
            <a:endParaRPr lang="fr-FR" b="1" dirty="0">
              <a:solidFill>
                <a:srgbClr val="FFFFFF"/>
              </a:solidFill>
              <a:cs typeface="Symbol" charset="2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14753" y="5649670"/>
            <a:ext cx="130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convention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995530" y="1995525"/>
            <a:ext cx="1147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Fond plat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2034399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Partie réelle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73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Exemple: </a:t>
            </a:r>
            <a:r>
              <a:rPr lang="fr-FR" dirty="0" err="1"/>
              <a:t>CasA</a:t>
            </a:r>
            <a:r>
              <a:rPr lang="fr-FR" dirty="0"/>
              <a:t> 31 </a:t>
            </a:r>
            <a:r>
              <a:rPr lang="fr-FR" dirty="0" err="1"/>
              <a:t>Oct</a:t>
            </a:r>
            <a:r>
              <a:rPr lang="fr-FR" dirty="0"/>
              <a:t> 17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71421" y="923605"/>
            <a:ext cx="11725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1349MHz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52506"/>
            <a:ext cx="9144000" cy="5505494"/>
          </a:xfrm>
          <a:prstGeom prst="rect">
            <a:avLst/>
          </a:prstGeom>
        </p:spPr>
      </p:pic>
      <p:grpSp>
        <p:nvGrpSpPr>
          <p:cNvPr id="6" name="Grouper 5"/>
          <p:cNvGrpSpPr/>
          <p:nvPr/>
        </p:nvGrpSpPr>
        <p:grpSpPr>
          <a:xfrm>
            <a:off x="6544156" y="36014"/>
            <a:ext cx="1384403" cy="1256923"/>
            <a:chOff x="220298" y="2798919"/>
            <a:chExt cx="1580965" cy="1166217"/>
          </a:xfrm>
        </p:grpSpPr>
        <p:sp>
          <p:nvSpPr>
            <p:cNvPr id="7" name="Rectangle 6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31434" y="3411296"/>
              <a:ext cx="800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h</a:t>
              </a:r>
              <a:r>
                <a:rPr lang="fr-FR" dirty="0" smtClean="0"/>
                <a:t>(rad)</a:t>
              </a:r>
              <a:endParaRPr lang="fr-FR" dirty="0"/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529535" y="2880077"/>
              <a:ext cx="67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(</a:t>
              </a:r>
              <a:r>
                <a:rPr lang="fr-FR" dirty="0" err="1" smtClean="0">
                  <a:solidFill>
                    <a:srgbClr val="000000"/>
                  </a:solidFill>
                  <a:cs typeface="Symbol" charset="2"/>
                </a:rPr>
                <a:t>a.u</a:t>
              </a:r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)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97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59" y="1313974"/>
            <a:ext cx="5939836" cy="54403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phases instrumentales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44112" y="751561"/>
            <a:ext cx="941283" cy="369332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FFFFFF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FFFFFF"/>
                </a:solidFill>
                <a:cs typeface="Symbol" charset="2"/>
              </a:rPr>
              <a:t> = 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94223" y="1597181"/>
            <a:ext cx="11504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93699" y="1597181"/>
            <a:ext cx="11504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94223" y="4302299"/>
            <a:ext cx="11504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1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26787" y="6074444"/>
            <a:ext cx="115041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mr-IN" b="1" dirty="0" smtClean="0">
                <a:solidFill>
                  <a:srgbClr val="000000"/>
                </a:solidFill>
                <a:cs typeface="Symbol" charset="2"/>
              </a:rPr>
              <a:t>–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220298" y="2798919"/>
            <a:ext cx="1580965" cy="1166217"/>
            <a:chOff x="220298" y="2798919"/>
            <a:chExt cx="1580965" cy="1166217"/>
          </a:xfrm>
        </p:grpSpPr>
        <p:sp>
          <p:nvSpPr>
            <p:cNvPr id="21" name="Rectangle 20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931434" y="3411296"/>
              <a:ext cx="72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Freq</a:t>
              </a:r>
              <a:r>
                <a:rPr lang="fr-FR" dirty="0" smtClean="0"/>
                <a:t>.</a:t>
              </a:r>
              <a:endParaRPr lang="fr-FR" dirty="0"/>
            </a:p>
          </p:txBody>
        </p:sp>
        <p:grpSp>
          <p:nvGrpSpPr>
            <p:cNvPr id="20" name="Grouper 19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633606" y="2941456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DF</a:t>
              </a:r>
              <a:r>
                <a:rPr lang="fr-FR" b="1" dirty="0" smtClean="0">
                  <a:solidFill>
                    <a:srgbClr val="000000"/>
                  </a:solidFill>
                  <a:cs typeface="Symbol" charset="2"/>
                </a:rPr>
                <a:t> 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5572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697538"/>
            <a:ext cx="6094481" cy="477963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phases </a:t>
            </a:r>
            <a:r>
              <a:rPr lang="fr-FR" dirty="0" smtClean="0"/>
              <a:t>instrumentales (modèles)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300" y="4492700"/>
            <a:ext cx="2959100" cy="635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17258" y="4549649"/>
            <a:ext cx="204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Forme « linéaire »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300" y="5212353"/>
            <a:ext cx="5727700" cy="6604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16300" y="5872753"/>
            <a:ext cx="2660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Forme « dents de scie »</a:t>
            </a: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6686701" y="2345389"/>
            <a:ext cx="1580965" cy="1166217"/>
            <a:chOff x="220298" y="2798919"/>
            <a:chExt cx="1580965" cy="1166217"/>
          </a:xfrm>
        </p:grpSpPr>
        <p:sp>
          <p:nvSpPr>
            <p:cNvPr id="12" name="Rectangle 11"/>
            <p:cNvSpPr/>
            <p:nvPr/>
          </p:nvSpPr>
          <p:spPr>
            <a:xfrm>
              <a:off x="220298" y="2798919"/>
              <a:ext cx="1580965" cy="1166217"/>
            </a:xfrm>
            <a:prstGeom prst="rect">
              <a:avLst/>
            </a:prstGeom>
            <a:solidFill>
              <a:srgbClr val="CCFFCC"/>
            </a:solidFill>
            <a:ln w="19050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931434" y="3411296"/>
              <a:ext cx="72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Freq</a:t>
              </a:r>
              <a:r>
                <a:rPr lang="fr-FR" dirty="0" smtClean="0"/>
                <a:t>.</a:t>
              </a:r>
              <a:endParaRPr lang="fr-FR" dirty="0"/>
            </a:p>
          </p:txBody>
        </p:sp>
        <p:grpSp>
          <p:nvGrpSpPr>
            <p:cNvPr id="14" name="Grouper 13"/>
            <p:cNvGrpSpPr/>
            <p:nvPr/>
          </p:nvGrpSpPr>
          <p:grpSpPr>
            <a:xfrm>
              <a:off x="457200" y="2941456"/>
              <a:ext cx="1197659" cy="842268"/>
              <a:chOff x="457200" y="3058078"/>
              <a:chExt cx="1197659" cy="842268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>
                <a:off x="457200" y="3900346"/>
                <a:ext cx="119765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flipV="1">
                <a:off x="480010" y="3058078"/>
                <a:ext cx="0" cy="83917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633606" y="2941456"/>
              <a:ext cx="10186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 smtClean="0">
                  <a:solidFill>
                    <a:srgbClr val="000000"/>
                  </a:solidFill>
                  <a:cs typeface="Symbol" charset="2"/>
                </a:rPr>
                <a:t>Résidus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542319" y="1976057"/>
            <a:ext cx="5489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>
                <a:solidFill>
                  <a:srgbClr val="000000"/>
                </a:solidFill>
                <a:latin typeface="Symbol" charset="2"/>
                <a:cs typeface="Symbol" charset="2"/>
              </a:rPr>
              <a:t>2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r>
              <a:rPr lang="fr-FR" b="1" dirty="0" smtClean="0">
                <a:solidFill>
                  <a:srgbClr val="000000"/>
                </a:solidFill>
                <a:cs typeface="Symbol" charset="2"/>
              </a:rPr>
              <a:t>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41795" y="1976057"/>
            <a:ext cx="5489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3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542319" y="4468647"/>
            <a:ext cx="5489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F</a:t>
            </a:r>
            <a:r>
              <a:rPr lang="fr-FR" b="1" baseline="-25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4</a:t>
            </a:r>
            <a:r>
              <a:rPr lang="fr-FR" b="1" baseline="-25000" dirty="0" smtClean="0">
                <a:solidFill>
                  <a:srgbClr val="000000"/>
                </a:solidFill>
                <a:cs typeface="Symbol" charset="2"/>
              </a:rPr>
              <a:t>H</a:t>
            </a:r>
            <a:endParaRPr lang="fr-FR" b="1" dirty="0" smtClean="0">
              <a:solidFill>
                <a:srgbClr val="000000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03576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Rotation de phases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1" y="1240357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L’idée est en </a:t>
            </a:r>
            <a:r>
              <a:rPr lang="fr-FR" dirty="0" smtClean="0">
                <a:solidFill>
                  <a:srgbClr val="FF0000"/>
                </a:solidFill>
              </a:rPr>
              <a:t>premier</a:t>
            </a:r>
            <a:r>
              <a:rPr lang="fr-FR" dirty="0" smtClean="0"/>
              <a:t> lieu de </a:t>
            </a:r>
            <a:r>
              <a:rPr lang="fr-FR" dirty="0" smtClean="0">
                <a:solidFill>
                  <a:srgbClr val="FF0000"/>
                </a:solidFill>
              </a:rPr>
              <a:t>corriger les cartes Temps-Fréquence des phases instrumentales</a:t>
            </a:r>
            <a:r>
              <a:rPr lang="fr-FR" dirty="0" smtClean="0"/>
              <a:t> pour pouvoir amorcer le </a:t>
            </a:r>
            <a:r>
              <a:rPr lang="fr-FR" dirty="0" err="1" smtClean="0"/>
              <a:t>map-making</a:t>
            </a:r>
            <a:r>
              <a:rPr lang="fr-FR" dirty="0" smtClean="0"/>
              <a:t>.</a:t>
            </a:r>
          </a:p>
          <a:p>
            <a:pPr algn="just"/>
            <a:r>
              <a:rPr lang="fr-FR" dirty="0" smtClean="0"/>
              <a:t>En </a:t>
            </a:r>
            <a:r>
              <a:rPr lang="fr-FR" dirty="0" smtClean="0">
                <a:solidFill>
                  <a:srgbClr val="FF0000"/>
                </a:solidFill>
              </a:rPr>
              <a:t>second</a:t>
            </a:r>
            <a:r>
              <a:rPr lang="fr-FR" dirty="0" smtClean="0"/>
              <a:t> lieu on peut aussi vouloir </a:t>
            </a:r>
            <a:r>
              <a:rPr lang="fr-FR" dirty="0" smtClean="0">
                <a:solidFill>
                  <a:srgbClr val="FF0000"/>
                </a:solidFill>
              </a:rPr>
              <a:t>garder que les phases E-W</a:t>
            </a:r>
            <a:r>
              <a:rPr lang="fr-FR" dirty="0" smtClean="0"/>
              <a:t> pour tous les couples de voies et voir si les franges d’interférences sont « synchrones ».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150" y="2986090"/>
            <a:ext cx="3706195" cy="350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4" y="2986090"/>
            <a:ext cx="4744119" cy="6942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4" y="4524434"/>
            <a:ext cx="4873706" cy="6311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4" y="5155561"/>
            <a:ext cx="1883937" cy="9212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86381" y="5155561"/>
            <a:ext cx="5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N-S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51726" y="5739980"/>
            <a:ext cx="143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« Vertical »=0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5342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>
        <a:noFill/>
        <a:ln w="19050" cmpd="sng">
          <a:solidFill>
            <a:srgbClr val="3366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356</Words>
  <Application>Microsoft Macintosh PowerPoint</Application>
  <PresentationFormat>Présentation à l'écran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Ajdacency</vt:lpstr>
      <vt:lpstr>PAON4: fit des franges d’interférences</vt:lpstr>
      <vt:lpstr>PLAN</vt:lpstr>
      <vt:lpstr>Usage du transit de Cas A</vt:lpstr>
      <vt:lpstr>Exemple: CasA 31 Oct 17</vt:lpstr>
      <vt:lpstr>Présentation PowerPoint</vt:lpstr>
      <vt:lpstr>Exemple: CasA 31 Oct 17</vt:lpstr>
      <vt:lpstr>Les phases instrumentales</vt:lpstr>
      <vt:lpstr>Les phases instrumentales (modèles)</vt:lpstr>
      <vt:lpstr>Rotation de phases</vt:lpstr>
      <vt:lpstr>Exemple CasA 31 Oct 17</vt:lpstr>
      <vt:lpstr>Test de stabilité des phases inst.</vt:lpstr>
      <vt:lpstr>Présentation PowerPoint</vt:lpstr>
      <vt:lpstr>Présentation PowerPoint</vt:lpstr>
    </vt:vector>
  </TitlesOfParts>
  <Company>LAL/CNRS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PAON4: fit des franges d’interférences</dc:title>
  <dc:creator>Jean-Eric Campagne</dc:creator>
  <cp:lastModifiedBy>Jean-Eric Campagne</cp:lastModifiedBy>
  <cp:revision>57</cp:revision>
  <dcterms:created xsi:type="dcterms:W3CDTF">2017-12-15T09:10:52Z</dcterms:created>
  <dcterms:modified xsi:type="dcterms:W3CDTF">2017-12-15T13:46:22Z</dcterms:modified>
</cp:coreProperties>
</file>