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65" r:id="rId2"/>
    <p:sldId id="430" r:id="rId3"/>
    <p:sldId id="272" r:id="rId4"/>
    <p:sldId id="273" r:id="rId5"/>
    <p:sldId id="274" r:id="rId6"/>
    <p:sldId id="331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360" r:id="rId17"/>
    <p:sldId id="292" r:id="rId18"/>
    <p:sldId id="293" r:id="rId19"/>
    <p:sldId id="431" r:id="rId20"/>
    <p:sldId id="425" r:id="rId21"/>
    <p:sldId id="435" r:id="rId22"/>
    <p:sldId id="287" r:id="rId23"/>
    <p:sldId id="288" r:id="rId24"/>
    <p:sldId id="289" r:id="rId25"/>
    <p:sldId id="290" r:id="rId26"/>
    <p:sldId id="428" r:id="rId27"/>
    <p:sldId id="429" r:id="rId28"/>
    <p:sldId id="427" r:id="rId29"/>
    <p:sldId id="325" r:id="rId30"/>
    <p:sldId id="434" r:id="rId3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65" autoAdjust="0"/>
  </p:normalViewPr>
  <p:slideViewPr>
    <p:cSldViewPr snapToGrid="0">
      <p:cViewPr varScale="1">
        <p:scale>
          <a:sx n="77" d="100"/>
          <a:sy n="77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48E4C7-DCBD-42FE-BD80-6F845B72C705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5F43376-85F0-418C-9365-53E62CEAC8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00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80422-4969-4A94-9F45-E7EF1546EA02}" type="slidenum">
              <a:rPr lang="fr-FR"/>
              <a:pPr/>
              <a:t>2</a:t>
            </a:fld>
            <a:endParaRPr lang="fr-FR"/>
          </a:p>
        </p:txBody>
      </p:sp>
      <p:sp>
        <p:nvSpPr>
          <p:cNvPr id="85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b="1" dirty="0" smtClean="0"/>
              <a:t>Physique des particules</a:t>
            </a:r>
            <a:r>
              <a:rPr lang="fr-FR" sz="2400" dirty="0" smtClean="0"/>
              <a:t>: </a:t>
            </a:r>
            <a:r>
              <a:rPr lang="fr-FR" sz="2400" dirty="0" smtClean="0">
                <a:solidFill>
                  <a:schemeClr val="accent2"/>
                </a:solidFill>
              </a:rPr>
              <a:t>branche de la physique qui étudie les briques élémentaires de la matière et leurs interactions</a:t>
            </a:r>
          </a:p>
          <a:p>
            <a:pPr lvl="1"/>
            <a:r>
              <a:rPr lang="fr-FR" sz="1800" dirty="0" smtClean="0"/>
              <a:t>Comprendre quels sont les constituants « élémentaires » de la matière et leurs origines/caractéristiques (du </a:t>
            </a:r>
            <a:r>
              <a:rPr lang="fr-FR" sz="1800" dirty="0" err="1" smtClean="0"/>
              <a:t>Big</a:t>
            </a:r>
            <a:r>
              <a:rPr lang="fr-FR" sz="1800" dirty="0" smtClean="0"/>
              <a:t> Bang à nos jours)</a:t>
            </a:r>
          </a:p>
          <a:p>
            <a:pPr lvl="1"/>
            <a:r>
              <a:rPr lang="fr-FR" sz="1800" dirty="0" smtClean="0"/>
              <a:t>Décrire (ou découvrir) les interactions entre ces particules élémentaires</a:t>
            </a:r>
          </a:p>
          <a:p>
            <a:pPr marL="457200" lvl="1" indent="0">
              <a:buNone/>
            </a:pPr>
            <a:endParaRPr lang="fr-FR" sz="1800" dirty="0" smtClean="0"/>
          </a:p>
          <a:p>
            <a:pPr marL="457200" lvl="1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2400" dirty="0" smtClean="0"/>
              <a:t>Discipline qui a vu le jour à la </a:t>
            </a:r>
            <a:r>
              <a:rPr lang="fr-FR" sz="2400" dirty="0" smtClean="0">
                <a:solidFill>
                  <a:schemeClr val="accent2"/>
                </a:solidFill>
              </a:rPr>
              <a:t>fin du XIXe siècle </a:t>
            </a:r>
            <a:r>
              <a:rPr lang="fr-FR" sz="2400" dirty="0" smtClean="0"/>
              <a:t>(découverte de l’électron en 1897) suivi par l’avènement de la théorie de la </a:t>
            </a:r>
            <a:r>
              <a:rPr lang="fr-FR" sz="2400" dirty="0" smtClean="0">
                <a:solidFill>
                  <a:schemeClr val="accent2"/>
                </a:solidFill>
              </a:rPr>
              <a:t>relativité restreinte </a:t>
            </a:r>
            <a:r>
              <a:rPr lang="fr-FR" sz="2400" dirty="0" smtClean="0"/>
              <a:t>et de la </a:t>
            </a:r>
            <a:r>
              <a:rPr lang="fr-FR" sz="2400" dirty="0" smtClean="0">
                <a:solidFill>
                  <a:schemeClr val="accent2"/>
                </a:solidFill>
              </a:rPr>
              <a:t>mécanique quantique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fr-FR" sz="2400" dirty="0" smtClean="0">
                <a:cs typeface="Times New Roman" panose="02020603050405020304" pitchFamily="18" charset="0"/>
              </a:rPr>
              <a:t>Théorie quantique des champs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olidFill>
                  <a:schemeClr val="accent2"/>
                </a:solidFill>
              </a:rPr>
              <a:t>Succession de découvertes expérimentales et prédictions théoriques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Univers</a:t>
            </a:r>
            <a:r>
              <a:rPr lang="en-US" dirty="0" smtClean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</a:t>
            </a:r>
            <a:r>
              <a:rPr lang="en-US" dirty="0" err="1"/>
              <a:t>compléxité</a:t>
            </a:r>
            <a:r>
              <a:rPr lang="en-US" dirty="0"/>
              <a:t> et </a:t>
            </a:r>
            <a:r>
              <a:rPr lang="en-US" dirty="0" err="1"/>
              <a:t>diversité</a:t>
            </a:r>
            <a:endParaRPr lang="en-US" dirty="0"/>
          </a:p>
          <a:p>
            <a:r>
              <a:rPr lang="en-US" dirty="0" err="1"/>
              <a:t>Pt</a:t>
            </a:r>
            <a:r>
              <a:rPr lang="en-US" dirty="0"/>
              <a:t> </a:t>
            </a:r>
            <a:r>
              <a:rPr lang="en-US" dirty="0" err="1"/>
              <a:t>commun</a:t>
            </a:r>
            <a:r>
              <a:rPr lang="en-US" dirty="0"/>
              <a:t> entre </a:t>
            </a:r>
            <a:r>
              <a:rPr lang="en-US" dirty="0" err="1"/>
              <a:t>ces</a:t>
            </a:r>
            <a:r>
              <a:rPr lang="en-US" dirty="0"/>
              <a:t> objects </a:t>
            </a:r>
            <a:r>
              <a:rPr lang="en-US" dirty="0" err="1"/>
              <a:t>qiu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des </a:t>
            </a:r>
            <a:r>
              <a:rPr lang="en-US" dirty="0" err="1"/>
              <a:t>comportements</a:t>
            </a:r>
            <a:r>
              <a:rPr lang="en-US" dirty="0"/>
              <a:t> </a:t>
            </a:r>
            <a:r>
              <a:rPr lang="en-US" dirty="0" err="1"/>
              <a:t>differents</a:t>
            </a:r>
            <a:endParaRPr lang="en-US" dirty="0"/>
          </a:p>
          <a:p>
            <a:r>
              <a:rPr lang="en-US" dirty="0"/>
              <a:t>La science a </a:t>
            </a:r>
            <a:r>
              <a:rPr lang="en-US" dirty="0" err="1"/>
              <a:t>prouvé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objets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constitués</a:t>
            </a:r>
            <a:r>
              <a:rPr lang="en-US" dirty="0"/>
              <a:t> des memes </a:t>
            </a:r>
            <a:r>
              <a:rPr lang="en-US" dirty="0" err="1"/>
              <a:t>briques</a:t>
            </a:r>
            <a:r>
              <a:rPr lang="en-US" dirty="0"/>
              <a:t> </a:t>
            </a:r>
            <a:r>
              <a:rPr lang="en-US" dirty="0" err="1"/>
              <a:t>fondamentales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7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r>
              <a:rPr lang="fr-FR" dirty="0" smtClean="0"/>
              <a:t>Un système est symétrique quand on le transforme en laissant sa forme inchangée.</a:t>
            </a:r>
          </a:p>
          <a:p>
            <a:pPr defTabSz="990478">
              <a:defRPr/>
            </a:pPr>
            <a:r>
              <a:rPr lang="fr-FR" sz="1200" dirty="0" smtClean="0"/>
              <a:t>notion de causalité à modifier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3376-85F0-418C-9365-53E62CEAC81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181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3376-85F0-418C-9365-53E62CEAC81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036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53C215-A305-45F6-973E-AD776D0BB6B9}" type="slidenum">
              <a:rPr lang="fr-FR"/>
              <a:pPr/>
              <a:t>18</a:t>
            </a:fld>
            <a:endParaRPr lang="fr-FR"/>
          </a:p>
        </p:txBody>
      </p:sp>
      <p:sp>
        <p:nvSpPr>
          <p:cNvPr id="85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300" dirty="0"/>
              <a:t>Certains phénomènes physiques sont décrits pas des équations qui ont certaines symétries, mais les solutions de ces équations n'ont pas forcément les mêmes symétries.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07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L’ensemble</a:t>
            </a:r>
            <a:r>
              <a:rPr lang="en-GB" dirty="0" smtClean="0"/>
              <a:t> des solution </a:t>
            </a:r>
            <a:r>
              <a:rPr lang="en-GB" dirty="0" err="1" smtClean="0"/>
              <a:t>respectent</a:t>
            </a:r>
            <a:r>
              <a:rPr lang="en-GB" baseline="0" dirty="0" smtClean="0"/>
              <a:t> la </a:t>
            </a:r>
            <a:r>
              <a:rPr lang="en-GB" baseline="0" smtClean="0"/>
              <a:t>symétrie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43376-85F0-418C-9365-53E62CEAC81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2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B99B7-4FC4-4FCE-B381-A264D2207494}" type="slidenum">
              <a:rPr lang="fr-FR" altLang="fr-FR" smtClean="0"/>
              <a:pPr eaLnBrk="1" hangingPunct="1">
                <a:spcBef>
                  <a:spcPct val="0"/>
                </a:spcBef>
              </a:pPr>
              <a:t>22</a:t>
            </a:fld>
            <a:endParaRPr lang="fr-FR" alt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fr-FR" smtClean="0"/>
              <a:t>Il faut imaginer que les particules n’ont pas de masse mais des skis</a:t>
            </a:r>
          </a:p>
          <a:p>
            <a:r>
              <a:rPr lang="en-US" altLang="fr-FR" smtClean="0"/>
              <a:t>Masse = mesure de la mauvaise qualité du fartage</a:t>
            </a:r>
          </a:p>
          <a:p>
            <a:pPr eaLnBrk="1" hangingPunct="1">
              <a:spcBef>
                <a:spcPct val="0"/>
              </a:spcBef>
            </a:pPr>
            <a:endParaRPr lang="en-GB" altLang="fr-FR" smtClean="0">
              <a:solidFill>
                <a:srgbClr val="262626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GB" altLang="fr-FR" smtClean="0">
              <a:solidFill>
                <a:srgbClr val="262626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fr-FR" smtClean="0">
                <a:solidFill>
                  <a:srgbClr val="262626"/>
                </a:solidFill>
                <a:sym typeface="Wingdings" pitchFamily="2" charset="2"/>
              </a:rPr>
              <a:t>Early universe: symmetric phase, fundamental particles are massless                  </a:t>
            </a:r>
            <a:r>
              <a:rPr lang="en-US" altLang="fr-FR" smtClean="0">
                <a:solidFill>
                  <a:srgbClr val="262626"/>
                </a:solidFill>
                <a:sym typeface="Wingdings" pitchFamily="2" charset="2"/>
              </a:rPr>
              <a:t> gauge symmetry is respected</a:t>
            </a:r>
          </a:p>
          <a:p>
            <a:pPr eaLnBrk="1" hangingPunct="1"/>
            <a:r>
              <a:rPr lang="en-US" altLang="fr-FR" smtClean="0"/>
              <a:t>Apparision du champ de higgs 10-10s apres le big bang</a:t>
            </a:r>
          </a:p>
        </p:txBody>
      </p:sp>
    </p:spTree>
    <p:extLst>
      <p:ext uri="{BB962C8B-B14F-4D97-AF65-F5344CB8AC3E}">
        <p14:creationId xmlns:p14="http://schemas.microsoft.com/office/powerpoint/2010/main" val="226049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B99B7-4FC4-4FCE-B381-A264D2207494}" type="slidenum">
              <a:rPr lang="fr-FR" altLang="fr-FR" smtClean="0"/>
              <a:pPr eaLnBrk="1" hangingPunct="1">
                <a:spcBef>
                  <a:spcPct val="0"/>
                </a:spcBef>
              </a:pPr>
              <a:t>23</a:t>
            </a:fld>
            <a:endParaRPr lang="fr-FR" altLang="fr-FR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fr-FR" smtClean="0"/>
              <a:t>Il faut imaginer que les particules n’ont pas de masse mais des skis</a:t>
            </a:r>
          </a:p>
          <a:p>
            <a:r>
              <a:rPr lang="en-US" altLang="fr-FR" smtClean="0"/>
              <a:t>Masse = mesure de la mauvaise qualité du fartage</a:t>
            </a:r>
          </a:p>
          <a:p>
            <a:pPr eaLnBrk="1" hangingPunct="1">
              <a:spcBef>
                <a:spcPct val="0"/>
              </a:spcBef>
            </a:pPr>
            <a:endParaRPr lang="en-GB" altLang="fr-FR" smtClean="0">
              <a:solidFill>
                <a:srgbClr val="262626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endParaRPr lang="en-GB" altLang="fr-FR" smtClean="0">
              <a:solidFill>
                <a:srgbClr val="262626"/>
              </a:solidFill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fr-FR" smtClean="0">
                <a:solidFill>
                  <a:srgbClr val="262626"/>
                </a:solidFill>
                <a:sym typeface="Wingdings" pitchFamily="2" charset="2"/>
              </a:rPr>
              <a:t>Early universe: symmetric phase, fundamental particles are massless                  </a:t>
            </a:r>
            <a:r>
              <a:rPr lang="en-US" altLang="fr-FR" smtClean="0">
                <a:solidFill>
                  <a:srgbClr val="262626"/>
                </a:solidFill>
                <a:sym typeface="Wingdings" pitchFamily="2" charset="2"/>
              </a:rPr>
              <a:t> gauge symmetry is respected</a:t>
            </a:r>
          </a:p>
          <a:p>
            <a:pPr eaLnBrk="1" hangingPunct="1"/>
            <a:r>
              <a:rPr lang="en-US" altLang="fr-FR" smtClean="0"/>
              <a:t>Apparision du champ de higgs 10-10s apres le big bang</a:t>
            </a:r>
          </a:p>
        </p:txBody>
      </p:sp>
    </p:spTree>
    <p:extLst>
      <p:ext uri="{BB962C8B-B14F-4D97-AF65-F5344CB8AC3E}">
        <p14:creationId xmlns:p14="http://schemas.microsoft.com/office/powerpoint/2010/main" val="2777543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9B38B4-9140-48A7-A9D9-94C0E17BEC74}" type="slidenum">
              <a:rPr lang="fr-FR" altLang="fr-FR" smtClean="0"/>
              <a:pPr eaLnBrk="1" hangingPunct="1">
                <a:spcBef>
                  <a:spcPct val="0"/>
                </a:spcBef>
              </a:pPr>
              <a:t>24</a:t>
            </a:fld>
            <a:endParaRPr lang="fr-FR" alt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1357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40C37-22D2-46D3-8D28-C8180C9D77AF}" type="slidenum">
              <a:rPr lang="fr-FR"/>
              <a:pPr/>
              <a:t>29</a:t>
            </a:fld>
            <a:endParaRPr lang="fr-FR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Connaître les constituants fondamentaux (primordiaux) de l’univers.</a:t>
            </a:r>
          </a:p>
          <a:p>
            <a:r>
              <a:rPr lang="fr-FR"/>
              <a:t>→Comprendre les forces et les mécanismes qui gouvernent leurs interactions</a:t>
            </a:r>
          </a:p>
          <a:p>
            <a:r>
              <a:rPr lang="fr-FR"/>
              <a:t>→Formaliser et décrire les lois fondamentales de l’univers dans un cadre</a:t>
            </a:r>
          </a:p>
          <a:p>
            <a:r>
              <a:rPr lang="fr-FR"/>
              <a:t>théorique unifié.</a:t>
            </a:r>
          </a:p>
          <a:p>
            <a:r>
              <a:rPr lang="fr-FR"/>
              <a:t>Sonder la matière à des échelles de plus en plus petites</a:t>
            </a:r>
          </a:p>
          <a:p>
            <a:r>
              <a:rPr lang="fr-FR"/>
              <a:t>• Les accélérateurs jouent le rôle de super-microscopes</a:t>
            </a:r>
          </a:p>
          <a:p>
            <a:r>
              <a:rPr lang="fr-FR"/>
              <a:t> Reproduire les conditions des premiers instants de l’Univers</a:t>
            </a:r>
          </a:p>
          <a:p>
            <a:r>
              <a:rPr lang="fr-FR"/>
              <a:t>• Les accélérateurs jouent le rôle de machines à remonter</a:t>
            </a:r>
          </a:p>
          <a:p>
            <a:r>
              <a:rPr lang="fr-FR"/>
              <a:t>le temps</a:t>
            </a:r>
          </a:p>
          <a:p>
            <a:r>
              <a:rPr lang="fr-FR"/>
              <a:t>L’action du boson de higgs est l’equivalent</a:t>
            </a:r>
          </a:p>
        </p:txBody>
      </p:sp>
    </p:spTree>
    <p:extLst>
      <p:ext uri="{BB962C8B-B14F-4D97-AF65-F5344CB8AC3E}">
        <p14:creationId xmlns:p14="http://schemas.microsoft.com/office/powerpoint/2010/main" val="174733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495510-D9DC-462A-835B-4B74F4010ED5}" type="slidenum">
              <a:rPr lang="fr-FR" altLang="fr-FR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Taille</a:t>
            </a:r>
          </a:p>
          <a:p>
            <a:pPr eaLnBrk="1" hangingPunct="1"/>
            <a:r>
              <a:rPr lang="fr-FR" altLang="fr-FR" smtClean="0"/>
              <a:t>Propriéte de l’atome depend de ces constituents</a:t>
            </a:r>
          </a:p>
          <a:p>
            <a:pPr eaLnBrk="1" hangingPunct="1"/>
            <a:r>
              <a:rPr lang="fr-FR" altLang="fr-FR" smtClean="0"/>
              <a:t>99.99% de vide</a:t>
            </a:r>
          </a:p>
        </p:txBody>
      </p:sp>
    </p:spTree>
    <p:extLst>
      <p:ext uri="{BB962C8B-B14F-4D97-AF65-F5344CB8AC3E}">
        <p14:creationId xmlns:p14="http://schemas.microsoft.com/office/powerpoint/2010/main" val="327507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32ED45-CDC3-40C6-85CF-C5853B117276}" type="slidenum">
              <a:rPr lang="fr-FR" altLang="fr-FR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22475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509E1E-3025-4DF1-9D70-23FE74C4E66B}" type="slidenum">
              <a:rPr lang="fr-FR" altLang="fr-FR" smtClean="0"/>
              <a:pPr eaLnBrk="1" hangingPunct="1">
                <a:spcBef>
                  <a:spcPct val="0"/>
                </a:spcBef>
              </a:pPr>
              <a:t>5</a:t>
            </a:fld>
            <a:endParaRPr lang="fr-FR" alt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En physique des particules, une interaction par un echange de particule. Ainsi 2 particules interagissent en échangeant une particule</a:t>
            </a:r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Quark up +2/3</a:t>
            </a:r>
          </a:p>
          <a:p>
            <a:pPr eaLnBrk="1" hangingPunct="1"/>
            <a:r>
              <a:rPr lang="fr-FR" altLang="fr-FR" smtClean="0"/>
              <a:t>Quark down -1/3</a:t>
            </a:r>
          </a:p>
          <a:p>
            <a:pPr eaLnBrk="1" hangingPunct="1"/>
            <a:r>
              <a:rPr lang="fr-FR" altLang="fr-FR" smtClean="0"/>
              <a:t>Transition interaction forte </a:t>
            </a:r>
            <a:r>
              <a:rPr lang="fr-FR" altLang="fr-FR" smtClean="0">
                <a:sym typeface="Wingdings" pitchFamily="2" charset="2"/>
              </a:rPr>
              <a:t>&lt; -- &gt;</a:t>
            </a:r>
            <a:r>
              <a:rPr lang="fr-FR" altLang="fr-FR" smtClean="0"/>
              <a:t> interaction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  <a:p>
            <a:pPr eaLnBrk="1" hangingPunct="1"/>
            <a:r>
              <a:rPr lang="fr-FR" altLang="fr-FR" smtClean="0"/>
              <a:t>Quarks et confinement</a:t>
            </a:r>
          </a:p>
        </p:txBody>
      </p:sp>
    </p:spTree>
    <p:extLst>
      <p:ext uri="{BB962C8B-B14F-4D97-AF65-F5344CB8AC3E}">
        <p14:creationId xmlns:p14="http://schemas.microsoft.com/office/powerpoint/2010/main" val="44887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399EBC-FF42-4323-BB32-202DFE41E668}" type="slidenum">
              <a:rPr lang="fr-FR" altLang="fr-FR" smtClean="0"/>
              <a:pPr eaLnBrk="1" hangingPunct="1">
                <a:spcBef>
                  <a:spcPct val="0"/>
                </a:spcBef>
              </a:pPr>
              <a:t>7</a:t>
            </a:fld>
            <a:endParaRPr lang="fr-FR" alt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mtClean="0"/>
              <a:t>M_gamma=0  =</a:t>
            </a:r>
            <a:r>
              <a:rPr lang="fr-FR" altLang="fr-FR" smtClean="0">
                <a:sym typeface="Wingdings" pitchFamily="2" charset="2"/>
              </a:rPr>
              <a:t> portée infini</a:t>
            </a:r>
          </a:p>
          <a:p>
            <a:pPr eaLnBrk="1" hangingPunct="1"/>
            <a:r>
              <a:rPr lang="fr-FR" altLang="fr-FR" smtClean="0"/>
              <a:t>Répulsion entre objets de </a:t>
            </a:r>
          </a:p>
          <a:p>
            <a:pPr eaLnBrk="1" hangingPunct="1"/>
            <a:r>
              <a:rPr lang="fr-FR" altLang="fr-FR" smtClean="0"/>
              <a:t>charges électriques identiques</a:t>
            </a:r>
          </a:p>
          <a:p>
            <a:pPr eaLnBrk="1" hangingPunct="1"/>
            <a:r>
              <a:rPr lang="fr-FR" altLang="fr-FR" smtClean="0"/>
              <a:t>(attraction si charges opposées)</a:t>
            </a:r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78357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6A40A1-51A2-4D93-99D8-E3A5299A2F4F}" type="slidenum">
              <a:rPr lang="fr-FR" altLang="fr-FR" smtClean="0"/>
              <a:pPr eaLnBrk="1" hangingPunct="1">
                <a:spcBef>
                  <a:spcPct val="0"/>
                </a:spcBef>
              </a:pPr>
              <a:t>8</a:t>
            </a:fld>
            <a:endParaRPr lang="fr-FR" alt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Analogie avec </a:t>
            </a:r>
            <a:r>
              <a:rPr lang="fr-FR" altLang="fr-FR" dirty="0" err="1" smtClean="0"/>
              <a:t>elastique</a:t>
            </a:r>
            <a:endParaRPr lang="fr-FR" altLang="fr-FR" dirty="0" smtClean="0"/>
          </a:p>
          <a:p>
            <a:pPr eaLnBrk="1" hangingPunct="1"/>
            <a:r>
              <a:rPr lang="en-US" altLang="fr-FR" dirty="0" smtClean="0"/>
              <a:t>Confinement </a:t>
            </a:r>
            <a:r>
              <a:rPr lang="en-US" altLang="fr-FR" dirty="0" err="1" smtClean="0"/>
              <a:t>millenaire</a:t>
            </a:r>
            <a:r>
              <a:rPr lang="en-US" altLang="fr-FR" dirty="0" smtClean="0"/>
              <a:t> 1 million de dollar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57185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2B95BB-32C9-4A8F-B539-389B361BAE78}" type="slidenum">
              <a:rPr lang="fr-FR" altLang="fr-FR" smtClean="0"/>
              <a:pPr eaLnBrk="1" hangingPunct="1">
                <a:spcBef>
                  <a:spcPct val="0"/>
                </a:spcBef>
              </a:pPr>
              <a:t>9</a:t>
            </a:fld>
            <a:endParaRPr lang="fr-FR" alt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Evolution de la constant de </a:t>
            </a:r>
            <a:r>
              <a:rPr lang="en-US" dirty="0" err="1" smtClean="0"/>
              <a:t>couplage</a:t>
            </a:r>
            <a:r>
              <a:rPr lang="en-US" dirty="0" smtClean="0"/>
              <a:t> </a:t>
            </a:r>
            <a:r>
              <a:rPr lang="en-US" dirty="0" err="1" smtClean="0"/>
              <a:t>faible</a:t>
            </a:r>
            <a:r>
              <a:rPr lang="en-US" dirty="0" smtClean="0"/>
              <a:t>, </a:t>
            </a:r>
            <a:r>
              <a:rPr lang="en-US" dirty="0" err="1" smtClean="0"/>
              <a:t>théorie</a:t>
            </a:r>
            <a:r>
              <a:rPr lang="en-US" dirty="0" smtClean="0"/>
              <a:t> de Fermi</a:t>
            </a:r>
          </a:p>
          <a:p>
            <a:pPr lvl="1"/>
            <a:r>
              <a:rPr lang="en-US" dirty="0" smtClean="0"/>
              <a:t>ALphaFermi~10-6 (au </a:t>
            </a:r>
            <a:r>
              <a:rPr lang="en-US" dirty="0" err="1" smtClean="0"/>
              <a:t>sein</a:t>
            </a:r>
            <a:r>
              <a:rPr lang="en-US" dirty="0" smtClean="0"/>
              <a:t> du proton)</a:t>
            </a:r>
            <a:endParaRPr lang="fr-FR" dirty="0" smtClean="0"/>
          </a:p>
          <a:p>
            <a:endParaRPr lang="fr-FR" sz="1300" dirty="0" smtClean="0"/>
          </a:p>
          <a:p>
            <a:endParaRPr lang="fr-FR" sz="1300" dirty="0" smtClean="0"/>
          </a:p>
          <a:p>
            <a:endParaRPr lang="fr-FR" sz="1300" dirty="0" smtClean="0"/>
          </a:p>
          <a:p>
            <a:r>
              <a:rPr lang="fr-FR" sz="1300" dirty="0" smtClean="0"/>
              <a:t>Les </a:t>
            </a:r>
            <a:r>
              <a:rPr lang="fr-FR" sz="1300" dirty="0"/>
              <a:t>mécanismes principaux qui conduisent à la production d’énergie dans</a:t>
            </a:r>
          </a:p>
          <a:p>
            <a:r>
              <a:rPr lang="fr-FR" sz="1300" dirty="0"/>
              <a:t>le Soleil sont représentés sur la figure ci-dessous. L’amorce de ces réactions</a:t>
            </a:r>
          </a:p>
          <a:p>
            <a:r>
              <a:rPr lang="fr-FR" sz="1300" dirty="0"/>
              <a:t>provient de la fusion de deux protons pour former du </a:t>
            </a:r>
            <a:r>
              <a:rPr lang="fr-FR" sz="1300" b="1" dirty="0"/>
              <a:t>deutérium</a:t>
            </a:r>
            <a:r>
              <a:rPr lang="fr-FR" sz="1300" dirty="0"/>
              <a:t>. Il s’agit d’une</a:t>
            </a:r>
          </a:p>
          <a:p>
            <a:r>
              <a:rPr lang="fr-FR" sz="1300" dirty="0"/>
              <a:t>réaction dite « bêta inverse » dans laquelle l’un des protons se transforme en</a:t>
            </a:r>
          </a:p>
          <a:p>
            <a:r>
              <a:rPr lang="fr-FR" sz="1300" dirty="0"/>
              <a:t>neutron accompagné d’un positron (ou anti électron) et d’un neutrino-e.</a:t>
            </a:r>
          </a:p>
          <a:p>
            <a:endParaRPr lang="fr-FR" altLang="fr-FR" dirty="0" smtClean="0"/>
          </a:p>
          <a:p>
            <a:pPr lvl="1" eaLnBrk="1" hangingPunct="1"/>
            <a:r>
              <a:rPr lang="fr-FR" altLang="fr-FR" dirty="0" smtClean="0"/>
              <a:t>où l’hydrogène est converti en hélium</a:t>
            </a:r>
          </a:p>
          <a:p>
            <a:pPr defTabSz="990381">
              <a:defRPr/>
            </a:pPr>
            <a:r>
              <a:rPr lang="en-US" altLang="en-US" dirty="0"/>
              <a:t>Interactions are also responsible for decay</a:t>
            </a:r>
          </a:p>
          <a:p>
            <a:pPr eaLnBrk="1" hangingPunct="1"/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35050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  <a:lvl2pPr marL="804684" indent="-30949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2pPr>
            <a:lvl3pPr marL="1237976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3pPr>
            <a:lvl4pPr marL="1733167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4pPr>
            <a:lvl5pPr marL="2228358" indent="-24759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5pPr>
            <a:lvl6pPr marL="2723548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6pPr>
            <a:lvl7pPr marL="321873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7pPr>
            <a:lvl8pPr marL="371392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8pPr>
            <a:lvl9pPr marL="4209119" indent="-247596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78D80C-A492-4146-B478-B4083B7803CB}" type="slidenum">
              <a:rPr lang="fr-FR" altLang="fr-FR" smtClean="0"/>
              <a:pPr eaLnBrk="1" hangingPunct="1">
                <a:spcBef>
                  <a:spcPct val="0"/>
                </a:spcBef>
              </a:pPr>
              <a:t>10</a:t>
            </a:fld>
            <a:endParaRPr lang="fr-FR" altLang="fr-FR" smtClean="0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4021294" y="9721107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38" tIns="49520" rIns="99038" bIns="49520" anchor="b"/>
          <a:lstStyle>
            <a:lvl1pPr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90A2307-34A8-43F6-8A74-DBB80919F774}" type="slidenum">
              <a:rPr lang="fr-FR" altLang="fr-FR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>
              <a:latin typeface="Calibri" pitchFamily="34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defTabSz="495190">
              <a:spcBef>
                <a:spcPct val="0"/>
              </a:spcBef>
            </a:pPr>
            <a:r>
              <a:rPr lang="fr-FR" altLang="fr-FR" smtClean="0"/>
              <a:t>où l’hydrogène est converti en hélium</a:t>
            </a:r>
          </a:p>
          <a:p>
            <a:pPr defTabSz="495190">
              <a:spcBef>
                <a:spcPct val="0"/>
              </a:spcBef>
            </a:pPr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90008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BD82B-68AC-4A3A-AEDD-1CB0265D1FEE}" type="slidenum">
              <a:rPr lang="fr-FR"/>
              <a:pPr/>
              <a:t>15</a:t>
            </a:fld>
            <a:endParaRPr lang="fr-FR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71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ró_Blue I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OGO-L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65735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984" y="188640"/>
            <a:ext cx="7772400" cy="1470025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6724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022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824" y="30480"/>
            <a:ext cx="8805664" cy="508000"/>
          </a:xfrm>
        </p:spPr>
        <p:txBody>
          <a:bodyPr>
            <a:noAutofit/>
          </a:bodyPr>
          <a:lstStyle>
            <a:lvl1pPr algn="l">
              <a:defRPr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120" y="620687"/>
            <a:ext cx="8971280" cy="6125017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 sz="2600">
                <a:latin typeface="Tw Cen MT" panose="020B0602020104020603" pitchFamily="34" charset="0"/>
              </a:defRPr>
            </a:lvl1pPr>
            <a:lvl2pPr marL="742950" indent="-285750">
              <a:buClr>
                <a:schemeClr val="accent2"/>
              </a:buClr>
              <a:buFont typeface="Wingdings" pitchFamily="2" charset="2"/>
              <a:buChar char="§"/>
              <a:defRPr sz="2000">
                <a:latin typeface="Tw Cen MT" panose="020B0602020104020603" pitchFamily="34" charset="0"/>
              </a:defRPr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sz="1800">
                <a:latin typeface="Tw Cen MT" panose="020B0602020104020603" pitchFamily="34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600">
                <a:latin typeface="Tw Cen MT" panose="020B0602020104020603" pitchFamily="34" charset="0"/>
              </a:defRPr>
            </a:lvl4pPr>
            <a:lvl5pPr marL="2057400" indent="-228600">
              <a:buClr>
                <a:schemeClr val="accent4"/>
              </a:buClr>
              <a:buFont typeface="Wingdings" pitchFamily="2" charset="2"/>
              <a:buChar char="§"/>
              <a:defRPr sz="1600">
                <a:latin typeface="Tw Cen MT" panose="020B0602020104020603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32813" y="6534150"/>
            <a:ext cx="608012" cy="293688"/>
          </a:xfrm>
        </p:spPr>
        <p:txBody>
          <a:bodyPr/>
          <a:lstStyle>
            <a:lvl1pPr>
              <a:defRPr sz="1400" smtClean="0"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3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99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0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41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32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11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00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4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B5E2D8D-4943-46D1-8E55-B413B7EBB4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56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1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30.emf"/><Relationship Id="rId4" Type="http://schemas.openxmlformats.org/officeDocument/2006/relationships/image" Target="../media/image22.png"/><Relationship Id="rId9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wmf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251520" y="1179515"/>
            <a:ext cx="6400800" cy="1752600"/>
          </a:xfrm>
        </p:spPr>
        <p:txBody>
          <a:bodyPr/>
          <a:lstStyle/>
          <a:p>
            <a:r>
              <a:rPr lang="fr-FR" dirty="0" smtClean="0"/>
              <a:t>Nikola Makovec</a:t>
            </a:r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Introduction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anchor="ctr"/>
          <a:lstStyle/>
          <a:p>
            <a:pPr eaLnBrk="1" hangingPunct="1"/>
            <a:r>
              <a:rPr lang="en-US" altLang="fr-FR" sz="2400" smtClean="0"/>
              <a:t>La gravitation</a:t>
            </a:r>
          </a:p>
        </p:txBody>
      </p:sp>
      <p:sp>
        <p:nvSpPr>
          <p:cNvPr id="91141" name="Rectangle 3"/>
          <p:cNvSpPr>
            <a:spLocks noGrp="1" noChangeArrowheads="1"/>
          </p:cNvSpPr>
          <p:nvPr>
            <p:ph idx="1"/>
          </p:nvPr>
        </p:nvSpPr>
        <p:spPr>
          <a:xfrm>
            <a:off x="71120" y="620688"/>
            <a:ext cx="5064902" cy="583091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200" dirty="0" err="1" smtClean="0"/>
              <a:t>Responsable</a:t>
            </a:r>
            <a:r>
              <a:rPr lang="en-US" sz="2200" dirty="0" smtClean="0"/>
              <a:t> </a:t>
            </a:r>
            <a:r>
              <a:rPr lang="en-US" sz="2200" dirty="0"/>
              <a:t>de la </a:t>
            </a:r>
            <a:r>
              <a:rPr lang="en-US" sz="2200" dirty="0" err="1"/>
              <a:t>pesanteur</a:t>
            </a:r>
            <a:r>
              <a:rPr lang="en-US" sz="2200" dirty="0"/>
              <a:t>, des </a:t>
            </a:r>
            <a:r>
              <a:rPr lang="en-US" sz="2200" dirty="0" err="1"/>
              <a:t>marées</a:t>
            </a:r>
            <a:r>
              <a:rPr lang="en-US" sz="2200" dirty="0"/>
              <a:t>, </a:t>
            </a:r>
            <a:r>
              <a:rPr lang="en-US" sz="2200" dirty="0" smtClean="0"/>
              <a:t>des </a:t>
            </a:r>
            <a:r>
              <a:rPr lang="en-US" sz="2200" dirty="0" err="1"/>
              <a:t>mouvements</a:t>
            </a:r>
            <a:r>
              <a:rPr lang="en-US" sz="2200" dirty="0"/>
              <a:t> des </a:t>
            </a:r>
            <a:r>
              <a:rPr lang="en-US" sz="2200" dirty="0" err="1"/>
              <a:t>astres</a:t>
            </a:r>
            <a:r>
              <a:rPr lang="en-US" sz="2200" dirty="0"/>
              <a:t>, … </a:t>
            </a:r>
            <a:endParaRPr lang="en-US" sz="2200" dirty="0" smtClean="0"/>
          </a:p>
          <a:p>
            <a:pPr eaLnBrk="1" hangingPunct="1">
              <a:defRPr/>
            </a:pPr>
            <a:endParaRPr lang="en-US" sz="800" dirty="0"/>
          </a:p>
          <a:p>
            <a:pPr marL="0" indent="0" eaLnBrk="1" hangingPunct="1">
              <a:buNone/>
              <a:defRPr/>
            </a:pPr>
            <a:r>
              <a:rPr lang="fr-FR" altLang="fr-FR" sz="2200" dirty="0" smtClean="0"/>
              <a:t>Force complètement négligeable à l’échelle du noyau</a:t>
            </a:r>
          </a:p>
          <a:p>
            <a:pPr lvl="1" eaLnBrk="1" hangingPunct="1">
              <a:defRPr/>
            </a:pPr>
            <a:r>
              <a:rPr lang="fr-FR" altLang="fr-FR" sz="2000" dirty="0" smtClean="0"/>
              <a:t>10</a:t>
            </a:r>
            <a:r>
              <a:rPr lang="fr-FR" altLang="fr-FR" sz="2000" baseline="30000" dirty="0" smtClean="0"/>
              <a:t>-33 </a:t>
            </a:r>
            <a:r>
              <a:rPr lang="fr-FR" altLang="fr-FR" sz="2000" baseline="30000" dirty="0"/>
              <a:t> </a:t>
            </a:r>
            <a:r>
              <a:rPr lang="fr-FR" altLang="fr-FR" sz="2000" dirty="0" smtClean="0"/>
              <a:t>fois plus faible que l’interaction faible</a:t>
            </a:r>
          </a:p>
          <a:p>
            <a:pPr lvl="1" eaLnBrk="1" hangingPunct="1">
              <a:defRPr/>
            </a:pPr>
            <a:r>
              <a:rPr lang="fr-FR" altLang="fr-FR" sz="2000" dirty="0" smtClean="0"/>
              <a:t>Mais portée infinie et interaction uniquement  attractive</a:t>
            </a:r>
          </a:p>
          <a:p>
            <a:pPr marL="344487" lvl="1" indent="0" eaLnBrk="1" hangingPunct="1">
              <a:buNone/>
              <a:defRPr/>
            </a:pPr>
            <a:r>
              <a:rPr lang="fr-FR" altLang="fr-FR" sz="2000" dirty="0">
                <a:sym typeface="Symbol"/>
              </a:rPr>
              <a:t> </a:t>
            </a:r>
            <a:r>
              <a:rPr lang="fr-FR" altLang="fr-FR" sz="2000" dirty="0" smtClean="0">
                <a:sym typeface="Symbol"/>
              </a:rPr>
              <a:t>   </a:t>
            </a:r>
            <a:r>
              <a:rPr lang="fr-FR" altLang="fr-FR" sz="2000" dirty="0" smtClean="0"/>
              <a:t>dominante à grande échelle</a:t>
            </a:r>
          </a:p>
          <a:p>
            <a:pPr marL="344487" lvl="1" indent="0" eaLnBrk="1" hangingPunct="1">
              <a:buFont typeface="Wingdings" pitchFamily="2" charset="2"/>
              <a:buNone/>
              <a:defRPr/>
            </a:pPr>
            <a:endParaRPr lang="fr-FR" altLang="fr-FR" sz="800" dirty="0" smtClean="0"/>
          </a:p>
          <a:p>
            <a:pPr marL="0" indent="0" eaLnBrk="1" hangingPunct="1">
              <a:buNone/>
              <a:defRPr/>
            </a:pPr>
            <a:r>
              <a:rPr lang="fr-FR" altLang="fr-FR" sz="2200" dirty="0" smtClean="0"/>
              <a:t>Décrite par la relativité générale</a:t>
            </a:r>
          </a:p>
          <a:p>
            <a:pPr lvl="1" eaLnBrk="1" hangingPunct="1">
              <a:defRPr/>
            </a:pPr>
            <a:r>
              <a:rPr lang="fr-FR" altLang="fr-FR" sz="2000" dirty="0" smtClean="0"/>
              <a:t>La gravitation est issue d’une déformation de l’espace temps</a:t>
            </a:r>
            <a:endParaRPr lang="fr-FR" altLang="fr-FR" sz="2200" dirty="0" smtClean="0"/>
          </a:p>
          <a:p>
            <a:pPr lvl="1" eaLnBrk="1" hangingPunct="1">
              <a:defRPr/>
            </a:pPr>
            <a:endParaRPr lang="fr-FR" altLang="fr-FR" sz="2000" dirty="0" smtClean="0"/>
          </a:p>
          <a:p>
            <a:pPr lvl="1" eaLnBrk="1" hangingPunct="1">
              <a:defRPr/>
            </a:pPr>
            <a:endParaRPr lang="fr-FR" altLang="fr-FR" sz="2000" dirty="0" smtClean="0"/>
          </a:p>
          <a:p>
            <a:pPr lvl="1" eaLnBrk="1" hangingPunct="1">
              <a:defRPr/>
            </a:pPr>
            <a:endParaRPr lang="fr-FR" altLang="fr-FR" sz="2000" dirty="0" smtClean="0"/>
          </a:p>
        </p:txBody>
      </p:sp>
      <p:sp>
        <p:nvSpPr>
          <p:cNvPr id="1536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CBDA8E-227B-465A-8778-FD9715597324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656590" y="6083300"/>
            <a:ext cx="3898900" cy="425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>
                <a:latin typeface="Calibri" pitchFamily="34" charset="0"/>
              </a:rPr>
              <a:t>Médiateur hypothétique : </a:t>
            </a:r>
            <a:r>
              <a:rPr lang="fr-FR" altLang="fr-FR" sz="2000" b="1">
                <a:solidFill>
                  <a:srgbClr val="FF0000"/>
                </a:solidFill>
                <a:latin typeface="Calibri" pitchFamily="34" charset="0"/>
              </a:rPr>
              <a:t>graviton</a:t>
            </a:r>
            <a:endParaRPr lang="fr-FR" altLang="fr-FR" sz="2000" b="1" baseline="300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367" name="Image 8" descr="Eclipsing_binary_star_animation_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Image 11" descr="espacetemp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3292475"/>
            <a:ext cx="3565525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s3.amazonaws.com/readers/2010/05/13/newtonmanzana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192" y="764704"/>
            <a:ext cx="2944808" cy="220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40082B-0178-4DC5-8C98-FBA7DD3BEB8A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2740025" y="6127750"/>
            <a:ext cx="4016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155700" y="0"/>
            <a:ext cx="20955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231900" y="5549900"/>
            <a:ext cx="13589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2" name="Rectangle 1"/>
          <p:cNvSpPr/>
          <p:nvPr/>
        </p:nvSpPr>
        <p:spPr bwMode="auto">
          <a:xfrm>
            <a:off x="0" y="5648325"/>
            <a:ext cx="9144000" cy="159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03450" y="292099"/>
            <a:ext cx="6437630" cy="5356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98550" y="4562158"/>
            <a:ext cx="1217930" cy="17621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-5400000">
            <a:off x="-723742" y="2720182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</a:rPr>
              <a:t>Matière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 rot="-5400000">
            <a:off x="-1734818" y="2638098"/>
            <a:ext cx="4965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</a:rPr>
              <a:t>Leptons                 Quarks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31900" y="2447610"/>
            <a:ext cx="5499416" cy="1194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40082B-0178-4DC5-8C98-FBA7DD3BEB8A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2740025" y="6127750"/>
            <a:ext cx="4016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155700" y="0"/>
            <a:ext cx="20955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231900" y="5549900"/>
            <a:ext cx="13589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2" name="Rectangle 1"/>
          <p:cNvSpPr/>
          <p:nvPr/>
        </p:nvSpPr>
        <p:spPr bwMode="auto">
          <a:xfrm>
            <a:off x="0" y="5648325"/>
            <a:ext cx="9144000" cy="159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03450" y="292099"/>
            <a:ext cx="6437630" cy="5356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-5400000">
            <a:off x="-723742" y="2720182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</a:rPr>
              <a:t>Matière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 rot="-5400000">
            <a:off x="-1734818" y="2638098"/>
            <a:ext cx="4965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</a:rPr>
              <a:t>Leptons                 Quarks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31900" y="2447610"/>
            <a:ext cx="5499416" cy="1194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40082B-0178-4DC5-8C98-FBA7DD3BEB8A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 dirty="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2740025" y="6127750"/>
            <a:ext cx="4016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155700" y="0"/>
            <a:ext cx="20955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2" name="Rectangle 1"/>
          <p:cNvSpPr/>
          <p:nvPr/>
        </p:nvSpPr>
        <p:spPr bwMode="auto">
          <a:xfrm>
            <a:off x="0" y="5587365"/>
            <a:ext cx="9144000" cy="159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81609" y="292099"/>
            <a:ext cx="4659470" cy="5356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-5400000">
            <a:off x="-723742" y="2720182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</a:rPr>
              <a:t>Matière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 rot="-5400000">
            <a:off x="-1734818" y="2638098"/>
            <a:ext cx="4965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</a:rPr>
              <a:t>Leptons                 Quarks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31900" y="2447610"/>
            <a:ext cx="5499416" cy="1194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Accolade fermante 9"/>
          <p:cNvSpPr/>
          <p:nvPr/>
        </p:nvSpPr>
        <p:spPr bwMode="auto">
          <a:xfrm rot="5400000">
            <a:off x="2946975" y="4858525"/>
            <a:ext cx="327304" cy="1681002"/>
          </a:xfrm>
          <a:prstGeom prst="rightBrac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Accolade fermante 24"/>
          <p:cNvSpPr/>
          <p:nvPr/>
        </p:nvSpPr>
        <p:spPr bwMode="auto">
          <a:xfrm rot="5400000">
            <a:off x="1574342" y="5248810"/>
            <a:ext cx="341274" cy="916941"/>
          </a:xfrm>
          <a:prstGeom prst="rightBrac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92860" y="5847438"/>
            <a:ext cx="2497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en-US" sz="2000" dirty="0" smtClean="0">
                <a:solidFill>
                  <a:schemeClr val="bg1"/>
                </a:solidFill>
              </a:rPr>
              <a:t>table      instable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05542" y="4847073"/>
            <a:ext cx="7024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Q=0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05542" y="3922115"/>
            <a:ext cx="8066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Q=-1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129342" y="884779"/>
            <a:ext cx="95410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Q=2/3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144582" y="1702545"/>
            <a:ext cx="105830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Q=-1/3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377697" y="538480"/>
            <a:ext cx="0" cy="190913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6172201" y="524284"/>
            <a:ext cx="3356" cy="404771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 rot="5400000">
            <a:off x="5170991" y="480787"/>
            <a:ext cx="24096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Int. </a:t>
            </a:r>
            <a:r>
              <a:rPr lang="fr-FR" dirty="0" smtClean="0">
                <a:solidFill>
                  <a:schemeClr val="bg1"/>
                </a:solidFill>
              </a:rPr>
              <a:t>Faible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Electromagnétisme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Int</a:t>
            </a:r>
            <a:r>
              <a:rPr lang="fr-FR" dirty="0">
                <a:solidFill>
                  <a:schemeClr val="bg1"/>
                </a:solidFill>
              </a:rPr>
              <a:t>. Forte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7007517" y="584178"/>
            <a:ext cx="21403" cy="5064146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333" y="4031122"/>
            <a:ext cx="1254646" cy="45980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-122333" y="6512265"/>
            <a:ext cx="894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+ </a:t>
            </a:r>
            <a:r>
              <a:rPr lang="fr-FR" dirty="0" err="1" smtClean="0">
                <a:solidFill>
                  <a:schemeClr val="bg1"/>
                </a:solidFill>
              </a:rPr>
              <a:t>anti-particules</a:t>
            </a:r>
            <a:r>
              <a:rPr lang="fr-FR" dirty="0">
                <a:solidFill>
                  <a:schemeClr val="bg1"/>
                </a:solidFill>
              </a:rPr>
              <a:t>: même masse et </a:t>
            </a:r>
            <a:r>
              <a:rPr lang="fr-FR" dirty="0" smtClean="0">
                <a:solidFill>
                  <a:schemeClr val="bg1"/>
                </a:solidFill>
              </a:rPr>
              <a:t>spin mais nombres quantiques opposés</a:t>
            </a:r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40082B-0178-4DC5-8C98-FBA7DD3BEB8A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2740025" y="6127750"/>
            <a:ext cx="4016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155700" y="0"/>
            <a:ext cx="20955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231900" y="5549900"/>
            <a:ext cx="13589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2" name="Rectangle 1"/>
          <p:cNvSpPr/>
          <p:nvPr/>
        </p:nvSpPr>
        <p:spPr bwMode="auto">
          <a:xfrm>
            <a:off x="0" y="5648325"/>
            <a:ext cx="9144000" cy="159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981609" y="292099"/>
            <a:ext cx="1916271" cy="53562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 rot="-5400000">
            <a:off x="-723742" y="2720182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</a:rPr>
              <a:t>Matière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 rot="-5400000">
            <a:off x="-1734818" y="2638098"/>
            <a:ext cx="4965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</a:rPr>
              <a:t>Leptons                 Quarks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231900" y="2447610"/>
            <a:ext cx="2749708" cy="1194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97220" y="3910650"/>
            <a:ext cx="2749708" cy="1639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39744" y="452914"/>
            <a:ext cx="1617424" cy="1639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963804" y="6028583"/>
            <a:ext cx="653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Fermions                                             Bosons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Accolade ouvrante 4"/>
          <p:cNvSpPr/>
          <p:nvPr/>
        </p:nvSpPr>
        <p:spPr>
          <a:xfrm rot="16200000">
            <a:off x="2431349" y="4480746"/>
            <a:ext cx="355193" cy="270559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ccolade ouvrante 19"/>
          <p:cNvSpPr/>
          <p:nvPr/>
        </p:nvSpPr>
        <p:spPr>
          <a:xfrm rot="16200000">
            <a:off x="6934069" y="4494598"/>
            <a:ext cx="355193" cy="2705599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963805" y="6298213"/>
            <a:ext cx="653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Spin 1/2                                              Spin 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Modèle Standard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0E9C7-D759-4F6E-ACE5-00F09E9A49DC}" type="slidenum">
              <a:rPr lang="fr-FR" altLang="en-US"/>
              <a:pPr/>
              <a:t>15</a:t>
            </a:fld>
            <a:endParaRPr lang="fr-FR" alt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" y="702894"/>
            <a:ext cx="9132216" cy="58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/>
              <a:t>M</a:t>
            </a:r>
            <a:r>
              <a:rPr lang="fr-FR" dirty="0" smtClean="0"/>
              <a:t>odèle Standard (1960-1970)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altLang="fr-FR" dirty="0" smtClean="0"/>
              <a:t>Décrit </a:t>
            </a:r>
            <a:r>
              <a:rPr lang="fr-FR" altLang="fr-FR" dirty="0"/>
              <a:t>dans un même cadre les particules élémentaires et les interactions </a:t>
            </a:r>
            <a:r>
              <a:rPr lang="fr-FR" altLang="fr-FR" dirty="0">
                <a:solidFill>
                  <a:schemeClr val="accent2"/>
                </a:solidFill>
              </a:rPr>
              <a:t>forte et </a:t>
            </a:r>
            <a:r>
              <a:rPr lang="fr-FR" altLang="fr-FR" dirty="0" smtClean="0">
                <a:solidFill>
                  <a:schemeClr val="accent2"/>
                </a:solidFill>
              </a:rPr>
              <a:t>électrofaible </a:t>
            </a:r>
            <a:r>
              <a:rPr lang="fr-FR" altLang="fr-FR" dirty="0" smtClean="0"/>
              <a:t>(mais </a:t>
            </a:r>
            <a:r>
              <a:rPr lang="fr-FR" altLang="fr-FR" dirty="0"/>
              <a:t>pas la gravitation</a:t>
            </a:r>
            <a:r>
              <a:rPr lang="fr-FR" altLang="fr-FR" dirty="0" smtClean="0"/>
              <a:t>!)</a:t>
            </a:r>
          </a:p>
          <a:p>
            <a:pPr lvl="1"/>
            <a:endParaRPr lang="fr-FR" altLang="fr-FR" sz="2600" dirty="0"/>
          </a:p>
          <a:p>
            <a:pPr marL="0" indent="0">
              <a:buNone/>
            </a:pPr>
            <a:r>
              <a:rPr lang="fr-FR" altLang="fr-FR" dirty="0"/>
              <a:t>Testé expérimentalement avec </a:t>
            </a:r>
            <a:r>
              <a:rPr lang="fr-FR" altLang="fr-FR" dirty="0">
                <a:solidFill>
                  <a:schemeClr val="accent2"/>
                </a:solidFill>
              </a:rPr>
              <a:t>grande précision </a:t>
            </a:r>
            <a:endParaRPr lang="fr-FR" altLang="fr-FR" dirty="0" smtClean="0">
              <a:solidFill>
                <a:schemeClr val="accent2"/>
              </a:solidFill>
            </a:endParaRPr>
          </a:p>
          <a:p>
            <a:endParaRPr lang="fr-FR" altLang="fr-FR" dirty="0"/>
          </a:p>
          <a:p>
            <a:pPr marL="0" indent="0">
              <a:buNone/>
            </a:pPr>
            <a:r>
              <a:rPr lang="fr-FR" altLang="fr-FR" dirty="0" smtClean="0"/>
              <a:t>Basé sur:</a:t>
            </a:r>
            <a:endParaRPr lang="fr-FR" dirty="0" smtClean="0"/>
          </a:p>
          <a:p>
            <a:pPr lvl="1"/>
            <a:r>
              <a:rPr lang="fr-FR" sz="2600" dirty="0" smtClean="0">
                <a:solidFill>
                  <a:schemeClr val="accent2"/>
                </a:solidFill>
              </a:rPr>
              <a:t>Mécanique Quantique: fin du déterminisme classique</a:t>
            </a:r>
          </a:p>
          <a:p>
            <a:pPr lvl="2"/>
            <a:r>
              <a:rPr lang="fr-FR" sz="2600" dirty="0"/>
              <a:t>Processus </a:t>
            </a:r>
            <a:r>
              <a:rPr lang="fr-FR" sz="2600" dirty="0" smtClean="0"/>
              <a:t>discontinus, principe de superposition, </a:t>
            </a:r>
            <a:r>
              <a:rPr lang="fr-FR" sz="2600" dirty="0"/>
              <a:t>dualité onde-particule, </a:t>
            </a:r>
            <a:r>
              <a:rPr lang="fr-FR" sz="2600" dirty="0" err="1"/>
              <a:t>indeterminisme</a:t>
            </a:r>
            <a:r>
              <a:rPr lang="fr-FR" sz="2600" dirty="0"/>
              <a:t> </a:t>
            </a:r>
            <a:r>
              <a:rPr lang="fr-FR" sz="2600" dirty="0" smtClean="0"/>
              <a:t>quantique, </a:t>
            </a:r>
            <a:r>
              <a:rPr lang="fr-FR" sz="2600" dirty="0"/>
              <a:t>p</a:t>
            </a:r>
            <a:r>
              <a:rPr lang="fr-FR" sz="2600" dirty="0" smtClean="0"/>
              <a:t>rincipe d’incertitude d’Heisenberg</a:t>
            </a:r>
          </a:p>
          <a:p>
            <a:pPr lvl="2"/>
            <a:endParaRPr lang="fr-FR" sz="2600" dirty="0" smtClean="0"/>
          </a:p>
          <a:p>
            <a:pPr lvl="1"/>
            <a:r>
              <a:rPr lang="fr-FR" sz="2600" dirty="0" smtClean="0">
                <a:solidFill>
                  <a:schemeClr val="accent2"/>
                </a:solidFill>
              </a:rPr>
              <a:t>Relativité restreinte: fin du temps absolu</a:t>
            </a:r>
          </a:p>
          <a:p>
            <a:pPr lvl="2"/>
            <a:r>
              <a:rPr lang="fr-FR" sz="2600" dirty="0"/>
              <a:t>Espace et temps </a:t>
            </a:r>
            <a:r>
              <a:rPr lang="fr-FR" sz="2600" dirty="0" smtClean="0"/>
              <a:t>reliés, le temps n’est pas absolu, loi </a:t>
            </a:r>
            <a:r>
              <a:rPr lang="fr-FR" sz="2600" dirty="0"/>
              <a:t>de composition </a:t>
            </a:r>
            <a:r>
              <a:rPr lang="fr-FR" sz="2600" dirty="0" smtClean="0"/>
              <a:t>des vitesses modifiée, Simultanéité dépendant du référentiel, équivalence </a:t>
            </a:r>
            <a:r>
              <a:rPr lang="fr-FR" sz="2600" dirty="0"/>
              <a:t>entre </a:t>
            </a:r>
            <a:r>
              <a:rPr lang="fr-FR" sz="2600" dirty="0" smtClean="0"/>
              <a:t>énergie et matière</a:t>
            </a:r>
          </a:p>
          <a:p>
            <a:pPr lvl="2"/>
            <a:endParaRPr lang="fr-FR" sz="2600" dirty="0" smtClean="0"/>
          </a:p>
          <a:p>
            <a:pPr lvl="2"/>
            <a:endParaRPr lang="fr-FR" sz="2600" dirty="0" smtClean="0"/>
          </a:p>
          <a:p>
            <a:pPr lvl="1"/>
            <a:r>
              <a:rPr lang="fr-FR" sz="2600" dirty="0" smtClean="0">
                <a:solidFill>
                  <a:schemeClr val="accent2"/>
                </a:solidFill>
              </a:rPr>
              <a:t>Symétrie</a:t>
            </a:r>
            <a:r>
              <a:rPr lang="fr-FR" sz="2600" dirty="0" smtClean="0"/>
              <a:t>:</a:t>
            </a:r>
          </a:p>
          <a:p>
            <a:pPr lvl="2"/>
            <a:r>
              <a:rPr lang="fr-FR" sz="2600" dirty="0" smtClean="0"/>
              <a:t>Loi de conservation, invariance de jauge, structure des interactions, brisure de symétrie</a:t>
            </a:r>
          </a:p>
          <a:p>
            <a:pPr lvl="1"/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2D8D-4943-46D1-8E55-B413B7EBB4FC}" type="slidenum">
              <a:rPr lang="fr-FR" smtClean="0"/>
              <a:t>16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09758" y="4804607"/>
                <a:ext cx="136171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fr-FR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fr-FR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758" y="4804607"/>
                <a:ext cx="1361719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36149" y="2122922"/>
                <a:ext cx="1045671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i="1" dirty="0"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l-GR" sz="2000" i="1" dirty="0">
                          <a:latin typeface="Cambria Math" panose="02040503050406030204" pitchFamily="18" charset="0"/>
                        </a:rPr>
                        <m:t>ν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149" y="2122922"/>
                <a:ext cx="1045671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37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Invariance de jauge en électromagnétisme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6579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2200" dirty="0" smtClean="0"/>
                  <a:t>Le champ électromagnétique peut être construit à partir du potentiel électrique V et le potentiel vecteur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endParaRPr lang="fr-FR" sz="2200" dirty="0" smtClean="0"/>
              </a:p>
              <a:p>
                <a:pPr>
                  <a:lnSpc>
                    <a:spcPct val="90000"/>
                  </a:lnSpc>
                </a:pPr>
                <a:endParaRPr lang="fr-FR" sz="2200" dirty="0"/>
              </a:p>
              <a:p>
                <a:pPr>
                  <a:lnSpc>
                    <a:spcPct val="90000"/>
                  </a:lnSpc>
                </a:pPr>
                <a:endParaRPr lang="fr-FR" sz="2200" dirty="0"/>
              </a:p>
              <a:p>
                <a:pPr>
                  <a:lnSpc>
                    <a:spcPct val="90000"/>
                  </a:lnSpc>
                </a:pPr>
                <a:endParaRPr lang="fr-FR" sz="22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2200" dirty="0"/>
                  <a:t>On peut changer localement V 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2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2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fr-FR" sz="2200" dirty="0"/>
                  <a:t> sans modifier le champ électromagnétique </a:t>
                </a:r>
                <a:r>
                  <a:rPr lang="fr-FR" sz="2200" dirty="0">
                    <a:sym typeface="Symbol" panose="05050102010706020507" pitchFamily="18" charset="2"/>
                  </a:rPr>
                  <a:t> </a:t>
                </a:r>
                <a:r>
                  <a:rPr lang="fr-FR" sz="2200" dirty="0">
                    <a:solidFill>
                      <a:schemeClr val="accent2"/>
                    </a:solidFill>
                  </a:rPr>
                  <a:t>invariance de jauge</a:t>
                </a:r>
              </a:p>
              <a:p>
                <a:pPr>
                  <a:lnSpc>
                    <a:spcPct val="90000"/>
                  </a:lnSpc>
                </a:pPr>
                <a:endParaRPr lang="fr-FR" sz="2200" dirty="0">
                  <a:solidFill>
                    <a:srgbClr val="990099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fr-FR" sz="2200" dirty="0"/>
              </a:p>
              <a:p>
                <a:pPr>
                  <a:lnSpc>
                    <a:spcPct val="90000"/>
                  </a:lnSpc>
                </a:pPr>
                <a:endParaRPr lang="fr-FR" sz="22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2200" dirty="0"/>
                  <a:t>L’ensemble de ces transformations forme un groupe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fr-FR" sz="2000" dirty="0"/>
                  <a:t>groupe unitaire U(</a:t>
                </a:r>
                <a:r>
                  <a:rPr lang="fr-FR" sz="2000" i="1" dirty="0"/>
                  <a:t>1</a:t>
                </a:r>
                <a:r>
                  <a:rPr lang="fr-FR" sz="2000" dirty="0" smtClean="0"/>
                  <a:t>): groupe des rotations à 1 dimension </a:t>
                </a:r>
                <a:endParaRPr lang="fr-FR" sz="2000" dirty="0"/>
              </a:p>
              <a:p>
                <a:pPr>
                  <a:lnSpc>
                    <a:spcPct val="90000"/>
                  </a:lnSpc>
                </a:pPr>
                <a:endParaRPr lang="fr-FR" sz="2200" dirty="0"/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fr-FR" sz="2200" dirty="0"/>
                  <a:t>Le concept d’</a:t>
                </a:r>
                <a:r>
                  <a:rPr lang="fr-FR" sz="2200" dirty="0">
                    <a:solidFill>
                      <a:schemeClr val="accent2"/>
                    </a:solidFill>
                  </a:rPr>
                  <a:t>invariance de jauge </a:t>
                </a:r>
                <a:r>
                  <a:rPr lang="fr-FR" sz="2200" dirty="0"/>
                  <a:t>est le point de départ de la construction du </a:t>
                </a:r>
                <a:r>
                  <a:rPr lang="fr-FR" sz="2200" dirty="0">
                    <a:solidFill>
                      <a:schemeClr val="accent2"/>
                    </a:solidFill>
                  </a:rPr>
                  <a:t>Modèle Standard</a:t>
                </a:r>
                <a:r>
                  <a:rPr lang="fr-FR" sz="2200" dirty="0"/>
                  <a:t>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fr-FR" sz="2000" dirty="0"/>
                  <a:t>Groupe de symétrie: SU(3)</a:t>
                </a:r>
                <a:r>
                  <a:rPr lang="fr-FR" sz="2000" baseline="-25000" dirty="0" err="1"/>
                  <a:t>c</a:t>
                </a:r>
                <a:r>
                  <a:rPr lang="fr-FR" sz="2000" dirty="0" err="1">
                    <a:sym typeface="Symbol" panose="05050102010706020507" pitchFamily="18" charset="2"/>
                  </a:rPr>
                  <a:t>SU</a:t>
                </a:r>
                <a:r>
                  <a:rPr lang="fr-FR" sz="2000" dirty="0">
                    <a:sym typeface="Symbol" panose="05050102010706020507" pitchFamily="18" charset="2"/>
                  </a:rPr>
                  <a:t>(2)</a:t>
                </a:r>
                <a:r>
                  <a:rPr lang="fr-FR" sz="2000" baseline="-25000" dirty="0">
                    <a:sym typeface="Symbol" panose="05050102010706020507" pitchFamily="18" charset="2"/>
                  </a:rPr>
                  <a:t>L</a:t>
                </a:r>
                <a:r>
                  <a:rPr lang="fr-FR" sz="2000" dirty="0">
                    <a:sym typeface="Symbol" panose="05050102010706020507" pitchFamily="18" charset="2"/>
                  </a:rPr>
                  <a:t> U(1)</a:t>
                </a:r>
                <a:r>
                  <a:rPr lang="fr-FR" sz="2000" baseline="-25000" dirty="0">
                    <a:sym typeface="Symbol" panose="05050102010706020507" pitchFamily="18" charset="2"/>
                  </a:rPr>
                  <a:t>Y</a:t>
                </a:r>
              </a:p>
            </p:txBody>
          </p:sp>
        </mc:Choice>
        <mc:Fallback>
          <p:sp>
            <p:nvSpPr>
              <p:cNvPr id="1176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84" t="-1194" r="-1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1EBD90F5-E0A3-49C7-BC8D-27833B47053E}" type="slidenum">
              <a:rPr lang="fr-FR" altLang="en-US"/>
              <a:pPr/>
              <a:t>17</a:t>
            </a:fld>
            <a:endParaRPr lang="fr-FR" altLang="en-US"/>
          </a:p>
        </p:txBody>
      </p:sp>
      <p:pic>
        <p:nvPicPr>
          <p:cNvPr id="1176581" name="Picture 5" descr="&#10;\left\{&#10;\begin{matrix}&#10;V &amp; \rightarrow &amp; V - \partial_t f \\&#10;\overrightarrow{A} &amp; \rightarrow &amp; \overrightarrow{A} + \overrightarrow{\nabla} f&#10;\end{matrix}\right.&#10;\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3275831"/>
            <a:ext cx="22002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6586" name="Group 10"/>
          <p:cNvGrpSpPr>
            <a:grpSpLocks/>
          </p:cNvGrpSpPr>
          <p:nvPr/>
        </p:nvGrpSpPr>
        <p:grpSpPr bwMode="auto">
          <a:xfrm>
            <a:off x="3214688" y="1455738"/>
            <a:ext cx="2701925" cy="958850"/>
            <a:chOff x="2209" y="1141"/>
            <a:chExt cx="1702" cy="604"/>
          </a:xfrm>
        </p:grpSpPr>
        <p:pic>
          <p:nvPicPr>
            <p:cNvPr id="1176583" name="Picture 7" descr="\overrightarrow{B} \ = \ \overrightarrow{\mathrm{rot}} \ \overrightarrow{A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" y="1141"/>
              <a:ext cx="876" cy="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6585" name="Picture 9" descr="\overrightarrow{E} \ = \ - \ \overrightarrow{\mathrm{grad}} \ V \ - \ \frac{\partial \overrightarrow{A}}{\partial t}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" y="1335"/>
              <a:ext cx="1696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1215" y="1082972"/>
            <a:ext cx="2415529" cy="11907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1215" y="2354401"/>
            <a:ext cx="3062241" cy="636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1215" y="3193255"/>
            <a:ext cx="2660489" cy="10840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4653" y="3275831"/>
            <a:ext cx="2059835" cy="40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 mécanisme de Higgs</a:t>
            </a:r>
            <a:endParaRPr lang="en-US"/>
          </a:p>
        </p:txBody>
      </p:sp>
      <p:sp>
        <p:nvSpPr>
          <p:cNvPr id="80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Invariance de jauge </a:t>
            </a:r>
          </a:p>
          <a:p>
            <a:pPr>
              <a:buFont typeface="Wingdings" panose="05000000000000000000" pitchFamily="2" charset="2"/>
              <a:buNone/>
            </a:pPr>
            <a:r>
              <a:rPr lang="fr-FR" sz="2400" dirty="0">
                <a:sym typeface="Symbol" panose="05050102010706020507" pitchFamily="18" charset="2"/>
              </a:rPr>
              <a:t>	  </a:t>
            </a:r>
            <a:r>
              <a:rPr lang="fr-FR" sz="2000" dirty="0"/>
              <a:t>masse=0  </a:t>
            </a:r>
            <a:r>
              <a:rPr lang="fr-FR" sz="2000" dirty="0">
                <a:sym typeface="Symbol" panose="05050102010706020507" pitchFamily="18" charset="2"/>
              </a:rPr>
              <a:t> v=c</a:t>
            </a:r>
            <a:endParaRPr lang="fr-FR" sz="2400" dirty="0"/>
          </a:p>
          <a:p>
            <a:pPr>
              <a:buFont typeface="Wingdings" panose="05000000000000000000" pitchFamily="2" charset="2"/>
              <a:buNone/>
            </a:pPr>
            <a:r>
              <a:rPr lang="fr-FR" sz="2400" dirty="0">
                <a:sym typeface="Symbol" panose="05050102010706020507" pitchFamily="18" charset="2"/>
              </a:rPr>
              <a:t>    </a:t>
            </a:r>
            <a:r>
              <a:rPr lang="fr-FR" sz="2400" dirty="0" smtClean="0">
                <a:sym typeface="Symbol" panose="05050102010706020507" pitchFamily="18" charset="2"/>
              </a:rPr>
              <a:t>  </a:t>
            </a:r>
            <a:r>
              <a:rPr lang="fr-FR" sz="2000" dirty="0">
                <a:sym typeface="Symbol" panose="05050102010706020507" pitchFamily="18" charset="2"/>
              </a:rPr>
              <a:t>contradiction avec l’expérience</a:t>
            </a:r>
            <a:endParaRPr lang="fr-FR" sz="1900" dirty="0"/>
          </a:p>
          <a:p>
            <a:pPr>
              <a:buFont typeface="Wingdings" panose="05000000000000000000" pitchFamily="2" charset="2"/>
              <a:buNone/>
            </a:pPr>
            <a:endParaRPr lang="fr-FR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fr-FR" sz="2400" dirty="0" smtClean="0">
                <a:sym typeface="Symbol" panose="05050102010706020507" pitchFamily="18" charset="2"/>
              </a:rPr>
              <a:t>Solution: </a:t>
            </a:r>
            <a:r>
              <a:rPr lang="fr-FR" sz="2400" dirty="0">
                <a:solidFill>
                  <a:schemeClr val="accent2"/>
                </a:solidFill>
              </a:rPr>
              <a:t>Mécanisme de </a:t>
            </a:r>
            <a:r>
              <a:rPr lang="fr-FR" sz="2400" dirty="0" smtClean="0">
                <a:solidFill>
                  <a:schemeClr val="accent2"/>
                </a:solidFill>
              </a:rPr>
              <a:t>Brout-</a:t>
            </a:r>
            <a:r>
              <a:rPr lang="fr-FR" sz="2400" dirty="0" err="1" smtClean="0">
                <a:solidFill>
                  <a:schemeClr val="accent2"/>
                </a:solidFill>
              </a:rPr>
              <a:t>Englert</a:t>
            </a:r>
            <a:r>
              <a:rPr lang="fr-FR" sz="2400" dirty="0" smtClean="0">
                <a:solidFill>
                  <a:schemeClr val="accent2"/>
                </a:solidFill>
              </a:rPr>
              <a:t>-</a:t>
            </a:r>
            <a:r>
              <a:rPr lang="fr-FR" sz="2400" dirty="0" err="1" smtClean="0">
                <a:solidFill>
                  <a:schemeClr val="accent2"/>
                </a:solidFill>
              </a:rPr>
              <a:t>Higgs</a:t>
            </a:r>
            <a:endParaRPr lang="en-US" sz="2100" dirty="0" smtClean="0"/>
          </a:p>
          <a:p>
            <a:pPr lvl="1"/>
            <a:r>
              <a:rPr lang="en-US" sz="2100" dirty="0" err="1" smtClean="0"/>
              <a:t>Brisure</a:t>
            </a:r>
            <a:r>
              <a:rPr lang="en-US" sz="2100" dirty="0" smtClean="0"/>
              <a:t> </a:t>
            </a:r>
            <a:r>
              <a:rPr lang="en-US" sz="2100" dirty="0" err="1" smtClean="0"/>
              <a:t>spontanée</a:t>
            </a:r>
            <a:r>
              <a:rPr lang="en-US" sz="2100" dirty="0" smtClean="0"/>
              <a:t> de </a:t>
            </a:r>
            <a:r>
              <a:rPr lang="en-US" sz="2100" dirty="0" err="1" smtClean="0"/>
              <a:t>symétrie</a:t>
            </a:r>
            <a:endParaRPr lang="en-US" sz="2100" dirty="0" smtClean="0"/>
          </a:p>
          <a:p>
            <a:pPr lvl="1"/>
            <a:endParaRPr lang="en-US" sz="1400" dirty="0"/>
          </a:p>
          <a:p>
            <a:pPr lvl="1"/>
            <a:r>
              <a:rPr lang="en-US" sz="2100" dirty="0" err="1" smtClean="0"/>
              <a:t>L’action</a:t>
            </a:r>
            <a:r>
              <a:rPr lang="en-US" sz="2100" dirty="0" smtClean="0"/>
              <a:t> </a:t>
            </a:r>
            <a:r>
              <a:rPr lang="en-US" sz="2100" dirty="0"/>
              <a:t>du champ de Higgs </a:t>
            </a:r>
            <a:r>
              <a:rPr lang="en-US" sz="2100" dirty="0" err="1"/>
              <a:t>est</a:t>
            </a:r>
            <a:r>
              <a:rPr lang="en-US" sz="2100" dirty="0"/>
              <a:t> </a:t>
            </a:r>
            <a:r>
              <a:rPr lang="en-US" sz="2100" dirty="0" err="1"/>
              <a:t>équivalent</a:t>
            </a:r>
            <a:r>
              <a:rPr lang="en-US" sz="2100" dirty="0"/>
              <a:t> </a:t>
            </a:r>
            <a:endParaRPr lang="en-US" sz="2100" dirty="0" smtClean="0"/>
          </a:p>
          <a:p>
            <a:pPr marL="45720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à </a:t>
            </a:r>
            <a:r>
              <a:rPr lang="en-US" sz="2100" dirty="0" err="1"/>
              <a:t>une</a:t>
            </a:r>
            <a:r>
              <a:rPr lang="en-US" sz="2100" dirty="0"/>
              <a:t> </a:t>
            </a:r>
            <a:r>
              <a:rPr lang="en-US" sz="2100" dirty="0" err="1" smtClean="0"/>
              <a:t>sorte</a:t>
            </a:r>
            <a:r>
              <a:rPr lang="en-US" sz="2100" dirty="0"/>
              <a:t> </a:t>
            </a:r>
            <a:r>
              <a:rPr lang="en-US" sz="2100" dirty="0" smtClean="0"/>
              <a:t>de </a:t>
            </a:r>
            <a:r>
              <a:rPr lang="en-US" sz="2100" dirty="0" err="1"/>
              <a:t>viscosité</a:t>
            </a:r>
            <a:r>
              <a:rPr lang="en-US" sz="2100" dirty="0"/>
              <a:t> du </a:t>
            </a:r>
            <a:r>
              <a:rPr lang="en-US" sz="2100" dirty="0" smtClean="0"/>
              <a:t>vide</a:t>
            </a:r>
          </a:p>
          <a:p>
            <a:pPr marL="457200" lvl="1" indent="0">
              <a:buNone/>
            </a:pPr>
            <a:endParaRPr lang="fr-FR" sz="1200" dirty="0"/>
          </a:p>
          <a:p>
            <a:pPr lvl="1"/>
            <a:r>
              <a:rPr lang="fr-FR" sz="2100" dirty="0"/>
              <a:t>Découvert en 1964 par:</a:t>
            </a:r>
          </a:p>
          <a:p>
            <a:pPr lvl="2"/>
            <a:r>
              <a:rPr lang="fr-FR" sz="1400" dirty="0"/>
              <a:t>P</a:t>
            </a:r>
            <a:r>
              <a:rPr lang="fr-FR" sz="1400" dirty="0" smtClean="0"/>
              <a:t>. </a:t>
            </a:r>
            <a:r>
              <a:rPr lang="fr-FR" sz="1400" dirty="0" err="1" smtClean="0"/>
              <a:t>Higgs</a:t>
            </a:r>
            <a:endParaRPr lang="fr-FR" sz="1400" dirty="0"/>
          </a:p>
          <a:p>
            <a:pPr lvl="2"/>
            <a:r>
              <a:rPr lang="en-US" sz="1400" dirty="0"/>
              <a:t>R. </a:t>
            </a:r>
            <a:r>
              <a:rPr lang="en-US" sz="1400" dirty="0" err="1"/>
              <a:t>Brout</a:t>
            </a:r>
            <a:r>
              <a:rPr lang="en-US" sz="1400" dirty="0"/>
              <a:t> and F. </a:t>
            </a:r>
            <a:r>
              <a:rPr lang="en-US" sz="1400" dirty="0" err="1"/>
              <a:t>Englert</a:t>
            </a:r>
            <a:r>
              <a:rPr lang="en-US" sz="1400" dirty="0"/>
              <a:t>; </a:t>
            </a:r>
          </a:p>
          <a:p>
            <a:pPr lvl="2"/>
            <a:r>
              <a:rPr lang="en-US" sz="1400" dirty="0"/>
              <a:t>G. </a:t>
            </a:r>
            <a:r>
              <a:rPr lang="en-US" sz="1400" dirty="0" err="1"/>
              <a:t>Guralnik</a:t>
            </a:r>
            <a:r>
              <a:rPr lang="en-US" sz="1400" dirty="0"/>
              <a:t>, C. R. Hagen, and T. Kibble</a:t>
            </a:r>
          </a:p>
          <a:p>
            <a:pPr lvl="2"/>
            <a:endParaRPr lang="en-US" sz="1400" dirty="0"/>
          </a:p>
          <a:p>
            <a:pPr lvl="2">
              <a:buFont typeface="Wingdings" panose="05000000000000000000" pitchFamily="2" charset="2"/>
              <a:buNone/>
            </a:pPr>
            <a:endParaRPr lang="en-US" sz="4200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BC4EFCAD-C7D1-4F64-85C9-F1D724B9F593}" type="slidenum">
              <a:rPr lang="fr-FR" altLang="en-US"/>
              <a:pPr/>
              <a:t>18</a:t>
            </a:fld>
            <a:endParaRPr lang="fr-FR" altLang="en-US"/>
          </a:p>
        </p:txBody>
      </p:sp>
      <p:pic>
        <p:nvPicPr>
          <p:cNvPr id="800776" name="Picture 8" descr="4Mak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23234"/>
            <a:ext cx="217328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0777" name="Text Box 9"/>
          <p:cNvSpPr txBox="1">
            <a:spLocks noChangeArrowheads="1"/>
          </p:cNvSpPr>
          <p:nvPr/>
        </p:nvSpPr>
        <p:spPr bwMode="auto">
          <a:xfrm>
            <a:off x="7275512" y="6007259"/>
            <a:ext cx="1338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1" dirty="0"/>
              <a:t>Peter Higgs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29571"/>
            <a:ext cx="6962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La masse quantifie l'inertie du </a:t>
            </a:r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corps: Plus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sym typeface="Symbol" panose="05050102010706020507" pitchFamily="18" charset="2"/>
              </a:rPr>
              <a:t>un objet est massif plus il est difficile à mettre en mouvement</a:t>
            </a:r>
          </a:p>
          <a:p>
            <a:pPr lvl="2">
              <a:buFont typeface="Wingdings" panose="05000000000000000000" pitchFamily="2" charset="2"/>
              <a:buNone/>
            </a:pPr>
            <a:endParaRPr lang="fr-FR" sz="1600" dirty="0"/>
          </a:p>
        </p:txBody>
      </p:sp>
      <p:pic>
        <p:nvPicPr>
          <p:cNvPr id="8" name="Picture 6" descr="C:\My Documents\ATLAS\StdMod2\mass_sca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72" y="912098"/>
            <a:ext cx="2013670" cy="185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Résultat de recherche d'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831" y="2348880"/>
            <a:ext cx="2984947" cy="198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58" y="2442863"/>
            <a:ext cx="2906486" cy="4302841"/>
          </a:xfrm>
          <a:prstGeom prst="rect">
            <a:avLst/>
          </a:prstGeom>
        </p:spPr>
      </p:pic>
      <p:sp>
        <p:nvSpPr>
          <p:cNvPr id="120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Brisure spontanée de symétrie</a:t>
            </a:r>
          </a:p>
        </p:txBody>
      </p:sp>
      <p:sp>
        <p:nvSpPr>
          <p:cNvPr id="1204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latin typeface="+mn-lt"/>
              </a:rPr>
              <a:t>Certains phénomènes physiques sont décrits pas des équations qui ont certaines symétries, mais les solutions de ces équations n'ont pas forcément les mêmes symétries. </a:t>
            </a:r>
          </a:p>
          <a:p>
            <a:r>
              <a:rPr lang="fr-FR" sz="1600" dirty="0">
                <a:latin typeface="+mn-lt"/>
              </a:rPr>
              <a:t>Exemple: une barre cylindrique, soumise à une force de compression. </a:t>
            </a:r>
          </a:p>
        </p:txBody>
      </p:sp>
      <p:sp>
        <p:nvSpPr>
          <p:cNvPr id="2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0B2A58C-3916-41C1-B361-5E69F216D9CA}" type="slidenum">
              <a:rPr lang="fr-FR" altLang="en-US"/>
              <a:pPr/>
              <a:t>19</a:t>
            </a:fld>
            <a:endParaRPr lang="fr-FR" altLang="en-US"/>
          </a:p>
        </p:txBody>
      </p:sp>
      <p:grpSp>
        <p:nvGrpSpPr>
          <p:cNvPr id="1204231" name="Group 7"/>
          <p:cNvGrpSpPr>
            <a:grpSpLocks/>
          </p:cNvGrpSpPr>
          <p:nvPr/>
        </p:nvGrpSpPr>
        <p:grpSpPr bwMode="auto">
          <a:xfrm>
            <a:off x="7072313" y="3133725"/>
            <a:ext cx="733425" cy="954088"/>
            <a:chOff x="5142" y="804"/>
            <a:chExt cx="396" cy="548"/>
          </a:xfrm>
        </p:grpSpPr>
        <p:grpSp>
          <p:nvGrpSpPr>
            <p:cNvPr id="1204232" name="Group 8"/>
            <p:cNvGrpSpPr>
              <a:grpSpLocks/>
            </p:cNvGrpSpPr>
            <p:nvPr/>
          </p:nvGrpSpPr>
          <p:grpSpPr bwMode="auto">
            <a:xfrm>
              <a:off x="5152" y="856"/>
              <a:ext cx="312" cy="392"/>
              <a:chOff x="4776" y="856"/>
              <a:chExt cx="688" cy="688"/>
            </a:xfrm>
          </p:grpSpPr>
          <p:sp>
            <p:nvSpPr>
              <p:cNvPr id="1204233" name="Line 9"/>
              <p:cNvSpPr>
                <a:spLocks noChangeShapeType="1"/>
              </p:cNvSpPr>
              <p:nvPr/>
            </p:nvSpPr>
            <p:spPr bwMode="auto">
              <a:xfrm>
                <a:off x="5032" y="1280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4234" name="Line 10"/>
              <p:cNvSpPr>
                <a:spLocks noChangeShapeType="1"/>
              </p:cNvSpPr>
              <p:nvPr/>
            </p:nvSpPr>
            <p:spPr bwMode="auto">
              <a:xfrm flipV="1">
                <a:off x="5032" y="856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4235" name="Line 11"/>
              <p:cNvSpPr>
                <a:spLocks noChangeShapeType="1"/>
              </p:cNvSpPr>
              <p:nvPr/>
            </p:nvSpPr>
            <p:spPr bwMode="auto">
              <a:xfrm flipH="1">
                <a:off x="4776" y="1280"/>
                <a:ext cx="256" cy="2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04236" name="Text Box 12"/>
            <p:cNvSpPr txBox="1">
              <a:spLocks noChangeArrowheads="1"/>
            </p:cNvSpPr>
            <p:nvPr/>
          </p:nvSpPr>
          <p:spPr bwMode="auto">
            <a:xfrm>
              <a:off x="5270" y="804"/>
              <a:ext cx="13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z</a:t>
              </a:r>
            </a:p>
          </p:txBody>
        </p:sp>
        <p:sp>
          <p:nvSpPr>
            <p:cNvPr id="1204237" name="Text Box 13"/>
            <p:cNvSpPr txBox="1">
              <a:spLocks noChangeArrowheads="1"/>
            </p:cNvSpPr>
            <p:nvPr/>
          </p:nvSpPr>
          <p:spPr bwMode="auto">
            <a:xfrm>
              <a:off x="5398" y="1068"/>
              <a:ext cx="14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dirty="0"/>
                <a:t>x</a:t>
              </a:r>
            </a:p>
          </p:txBody>
        </p:sp>
        <p:sp>
          <p:nvSpPr>
            <p:cNvPr id="1204238" name="Text Box 14"/>
            <p:cNvSpPr txBox="1">
              <a:spLocks noChangeArrowheads="1"/>
            </p:cNvSpPr>
            <p:nvPr/>
          </p:nvSpPr>
          <p:spPr bwMode="auto">
            <a:xfrm>
              <a:off x="5142" y="1212"/>
              <a:ext cx="14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y</a:t>
              </a:r>
            </a:p>
          </p:txBody>
        </p:sp>
      </p:grpSp>
      <p:pic>
        <p:nvPicPr>
          <p:cNvPr id="120424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513138"/>
            <a:ext cx="30178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4242" name="Rectangle 18"/>
          <p:cNvSpPr>
            <a:spLocks noChangeArrowheads="1"/>
          </p:cNvSpPr>
          <p:nvPr/>
        </p:nvSpPr>
        <p:spPr bwMode="auto">
          <a:xfrm>
            <a:off x="469900" y="2354263"/>
            <a:ext cx="37465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 dirty="0"/>
              <a:t>X(z) et Y(z) les déviations par rapport à la coordonnée verticale dans les directions x et y de l’axe de la barre au point z.</a:t>
            </a:r>
          </a:p>
        </p:txBody>
      </p:sp>
      <p:pic>
        <p:nvPicPr>
          <p:cNvPr id="12042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387850"/>
            <a:ext cx="3155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4247" name="Rectangle 23"/>
          <p:cNvSpPr>
            <a:spLocks noChangeArrowheads="1"/>
          </p:cNvSpPr>
          <p:nvPr/>
        </p:nvSpPr>
        <p:spPr bwMode="auto">
          <a:xfrm>
            <a:off x="403225" y="5503863"/>
            <a:ext cx="421481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40000"/>
              <a:buFont typeface="Wingdings" panose="05000000000000000000" pitchFamily="2" charset="2"/>
              <a:buNone/>
            </a:pPr>
            <a:r>
              <a:rPr lang="fr-FR" sz="1600"/>
              <a:t>Le système est symétrique par rotation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SzPct val="140000"/>
              <a:buFont typeface="Wingdings" panose="05000000000000000000" pitchFamily="2" charset="2"/>
              <a:buNone/>
            </a:pPr>
            <a:r>
              <a:rPr lang="fr-FR" sz="1600"/>
              <a:t>autour de l’axe des z.</a:t>
            </a:r>
          </a:p>
        </p:txBody>
      </p:sp>
      <p:sp>
        <p:nvSpPr>
          <p:cNvPr id="1204250" name="Rectangle 26"/>
          <p:cNvSpPr>
            <a:spLocks noChangeArrowheads="1"/>
          </p:cNvSpPr>
          <p:nvPr/>
        </p:nvSpPr>
        <p:spPr bwMode="auto">
          <a:xfrm>
            <a:off x="6805613" y="6086475"/>
            <a:ext cx="107950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4251" name="Rectangle 27"/>
          <p:cNvSpPr>
            <a:spLocks noChangeArrowheads="1"/>
          </p:cNvSpPr>
          <p:nvPr/>
        </p:nvSpPr>
        <p:spPr bwMode="auto">
          <a:xfrm>
            <a:off x="6800850" y="6118225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04252" name="Rectangle 28"/>
          <p:cNvSpPr>
            <a:spLocks noChangeArrowheads="1"/>
          </p:cNvSpPr>
          <p:nvPr/>
        </p:nvSpPr>
        <p:spPr bwMode="auto">
          <a:xfrm>
            <a:off x="6662738" y="6091238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46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05A34-5D4F-47A1-B808-6F4844237C23}" type="slidenum">
              <a:rPr lang="fr-FR" altLang="en-US"/>
              <a:pPr/>
              <a:t>2</a:t>
            </a:fld>
            <a:endParaRPr lang="fr-FR" altLang="en-US"/>
          </a:p>
        </p:txBody>
      </p:sp>
      <p:pic>
        <p:nvPicPr>
          <p:cNvPr id="845835" name="Picture 11" descr="http://images.toocharger.com/img/graphiques/fonds_d_ecran/espace/l_univers/l_univers.2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838200"/>
            <a:ext cx="91567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5865" name="Rectangle 41"/>
          <p:cNvSpPr>
            <a:spLocks noChangeArrowheads="1"/>
          </p:cNvSpPr>
          <p:nvPr/>
        </p:nvSpPr>
        <p:spPr bwMode="auto">
          <a:xfrm>
            <a:off x="5638800" y="5029200"/>
            <a:ext cx="1828800" cy="1828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45841" name="Picture 17" descr="noir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5057775"/>
            <a:ext cx="2879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853" name="Picture 29" descr="400_F_31590813_Zb9V83qy5I19AEg7zg4Aa69oKb15WF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5777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5836" name="Rectangle 12"/>
          <p:cNvSpPr>
            <a:spLocks noChangeArrowheads="1"/>
          </p:cNvSpPr>
          <p:nvPr/>
        </p:nvSpPr>
        <p:spPr bwMode="auto">
          <a:xfrm>
            <a:off x="0" y="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Particules élémentaires : blocs fondamentaux sans structure interne qui constituent l'ensemble de la matière </a:t>
            </a:r>
          </a:p>
        </p:txBody>
      </p:sp>
      <p:pic>
        <p:nvPicPr>
          <p:cNvPr id="845843" name="Picture 19" descr="8723909-planete-terre-isolee-sur-fond-no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057775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845" name="Picture 21" descr="10857065-homme-de-vitruve-sous-les-rayons-x-isole-sur-fond-no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5334000"/>
            <a:ext cx="1500187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5847" name="Picture 23" descr="5900015-plumes-de-cygne-blanc-sur-fond-noi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7775"/>
            <a:ext cx="24892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5854" name="Line 30"/>
          <p:cNvSpPr>
            <a:spLocks noChangeShapeType="1"/>
          </p:cNvSpPr>
          <p:nvPr/>
        </p:nvSpPr>
        <p:spPr bwMode="auto">
          <a:xfrm>
            <a:off x="0" y="50546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3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Brisure spontanée de symétrie</a:t>
            </a:r>
          </a:p>
        </p:txBody>
      </p:sp>
      <p:sp>
        <p:nvSpPr>
          <p:cNvPr id="1211396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>
                <a:latin typeface="+mn-lt"/>
              </a:rPr>
              <a:t>Certains phénomènes physiques sont décrits pas des équations qui ont certaines symétries, mais les solutions de ces équations n'ont pas forcément les mêmes symétries. </a:t>
            </a:r>
          </a:p>
          <a:p>
            <a:r>
              <a:rPr lang="fr-FR" sz="1600" dirty="0">
                <a:latin typeface="+mn-lt"/>
              </a:rPr>
              <a:t>Exemple: une barre cylindrique, soumise à une force de compression. </a:t>
            </a:r>
          </a:p>
        </p:txBody>
      </p:sp>
      <p:sp>
        <p:nvSpPr>
          <p:cNvPr id="2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3F3C7E36-2702-4F6A-B7BA-A2A43B812C57}" type="slidenum">
              <a:rPr lang="fr-FR" altLang="en-US"/>
              <a:pPr/>
              <a:t>20</a:t>
            </a:fld>
            <a:endParaRPr lang="fr-FR" altLang="en-US"/>
          </a:p>
        </p:txBody>
      </p:sp>
      <p:grpSp>
        <p:nvGrpSpPr>
          <p:cNvPr id="1211397" name="Group 5"/>
          <p:cNvGrpSpPr>
            <a:grpSpLocks/>
          </p:cNvGrpSpPr>
          <p:nvPr/>
        </p:nvGrpSpPr>
        <p:grpSpPr bwMode="auto">
          <a:xfrm>
            <a:off x="5194300" y="2311400"/>
            <a:ext cx="3119438" cy="4394200"/>
            <a:chOff x="2784" y="1800"/>
            <a:chExt cx="1685" cy="2520"/>
          </a:xfrm>
        </p:grpSpPr>
        <p:pic>
          <p:nvPicPr>
            <p:cNvPr id="1211398" name="Picture 6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62"/>
            <a:stretch>
              <a:fillRect/>
            </a:stretch>
          </p:blipFill>
          <p:spPr bwMode="auto">
            <a:xfrm>
              <a:off x="2784" y="1800"/>
              <a:ext cx="1685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1399" name="Text Box 7"/>
            <p:cNvSpPr txBox="1">
              <a:spLocks noChangeArrowheads="1"/>
            </p:cNvSpPr>
            <p:nvPr/>
          </p:nvSpPr>
          <p:spPr bwMode="auto">
            <a:xfrm>
              <a:off x="3934" y="3077"/>
              <a:ext cx="403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tx2"/>
                  </a:solidFill>
                </a:rPr>
                <a:t>Energie</a:t>
              </a:r>
            </a:p>
            <a:p>
              <a:r>
                <a:rPr lang="fr-FR">
                  <a:solidFill>
                    <a:schemeClr val="tx2"/>
                  </a:solidFill>
                </a:rPr>
                <a:t>potentiel</a:t>
              </a:r>
            </a:p>
          </p:txBody>
        </p:sp>
      </p:grpSp>
      <p:grpSp>
        <p:nvGrpSpPr>
          <p:cNvPr id="1211400" name="Group 8"/>
          <p:cNvGrpSpPr>
            <a:grpSpLocks/>
          </p:cNvGrpSpPr>
          <p:nvPr/>
        </p:nvGrpSpPr>
        <p:grpSpPr bwMode="auto">
          <a:xfrm>
            <a:off x="7072313" y="3133725"/>
            <a:ext cx="733425" cy="954088"/>
            <a:chOff x="5142" y="804"/>
            <a:chExt cx="396" cy="548"/>
          </a:xfrm>
        </p:grpSpPr>
        <p:grpSp>
          <p:nvGrpSpPr>
            <p:cNvPr id="1211401" name="Group 9"/>
            <p:cNvGrpSpPr>
              <a:grpSpLocks/>
            </p:cNvGrpSpPr>
            <p:nvPr/>
          </p:nvGrpSpPr>
          <p:grpSpPr bwMode="auto">
            <a:xfrm>
              <a:off x="5152" y="856"/>
              <a:ext cx="312" cy="392"/>
              <a:chOff x="4776" y="856"/>
              <a:chExt cx="688" cy="688"/>
            </a:xfrm>
          </p:grpSpPr>
          <p:sp>
            <p:nvSpPr>
              <p:cNvPr id="1211402" name="Line 10"/>
              <p:cNvSpPr>
                <a:spLocks noChangeShapeType="1"/>
              </p:cNvSpPr>
              <p:nvPr/>
            </p:nvSpPr>
            <p:spPr bwMode="auto">
              <a:xfrm>
                <a:off x="5032" y="1280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1403" name="Line 11"/>
              <p:cNvSpPr>
                <a:spLocks noChangeShapeType="1"/>
              </p:cNvSpPr>
              <p:nvPr/>
            </p:nvSpPr>
            <p:spPr bwMode="auto">
              <a:xfrm flipV="1">
                <a:off x="5032" y="856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1404" name="Line 12"/>
              <p:cNvSpPr>
                <a:spLocks noChangeShapeType="1"/>
              </p:cNvSpPr>
              <p:nvPr/>
            </p:nvSpPr>
            <p:spPr bwMode="auto">
              <a:xfrm flipH="1">
                <a:off x="4776" y="1280"/>
                <a:ext cx="256" cy="2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11405" name="Text Box 13"/>
            <p:cNvSpPr txBox="1">
              <a:spLocks noChangeArrowheads="1"/>
            </p:cNvSpPr>
            <p:nvPr/>
          </p:nvSpPr>
          <p:spPr bwMode="auto">
            <a:xfrm>
              <a:off x="5270" y="804"/>
              <a:ext cx="135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z</a:t>
              </a:r>
            </a:p>
          </p:txBody>
        </p:sp>
        <p:sp>
          <p:nvSpPr>
            <p:cNvPr id="1211406" name="Text Box 14"/>
            <p:cNvSpPr txBox="1">
              <a:spLocks noChangeArrowheads="1"/>
            </p:cNvSpPr>
            <p:nvPr/>
          </p:nvSpPr>
          <p:spPr bwMode="auto">
            <a:xfrm>
              <a:off x="5398" y="1068"/>
              <a:ext cx="140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x</a:t>
              </a:r>
            </a:p>
          </p:txBody>
        </p:sp>
        <p:sp>
          <p:nvSpPr>
            <p:cNvPr id="1211407" name="Text Box 15"/>
            <p:cNvSpPr txBox="1">
              <a:spLocks noChangeArrowheads="1"/>
            </p:cNvSpPr>
            <p:nvPr/>
          </p:nvSpPr>
          <p:spPr bwMode="auto">
            <a:xfrm>
              <a:off x="5142" y="1212"/>
              <a:ext cx="14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/>
                <a:t>y</a:t>
              </a:r>
            </a:p>
          </p:txBody>
        </p:sp>
      </p:grpSp>
      <p:pic>
        <p:nvPicPr>
          <p:cNvPr id="1211410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3513138"/>
            <a:ext cx="301783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11" name="Rectangle 19"/>
          <p:cNvSpPr>
            <a:spLocks noChangeArrowheads="1"/>
          </p:cNvSpPr>
          <p:nvPr/>
        </p:nvSpPr>
        <p:spPr bwMode="auto">
          <a:xfrm>
            <a:off x="469900" y="2354263"/>
            <a:ext cx="37465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1600"/>
              <a:t>X(z) et Y(z) les déviations par rapport à la coordonnée verticale dans les directions x et y de l’axe de la barre au point z.</a:t>
            </a:r>
          </a:p>
        </p:txBody>
      </p:sp>
      <p:pic>
        <p:nvPicPr>
          <p:cNvPr id="121141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387850"/>
            <a:ext cx="31559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1414" name="Rectangle 22"/>
          <p:cNvSpPr>
            <a:spLocks noChangeArrowheads="1"/>
          </p:cNvSpPr>
          <p:nvPr/>
        </p:nvSpPr>
        <p:spPr bwMode="auto">
          <a:xfrm>
            <a:off x="403225" y="5503863"/>
            <a:ext cx="4214813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66"/>
              </a:buClr>
              <a:buSzPct val="140000"/>
              <a:buFont typeface="Wingdings" panose="05000000000000000000" pitchFamily="2" charset="2"/>
              <a:buNone/>
            </a:pPr>
            <a:r>
              <a:rPr lang="fr-FR" sz="1600"/>
              <a:t>Le système est symétrique par rotation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SzPct val="140000"/>
              <a:buFont typeface="Wingdings" panose="05000000000000000000" pitchFamily="2" charset="2"/>
              <a:buNone/>
            </a:pPr>
            <a:r>
              <a:rPr lang="fr-FR" sz="1600"/>
              <a:t>autour de l’axe des z.</a:t>
            </a:r>
          </a:p>
        </p:txBody>
      </p:sp>
      <p:sp>
        <p:nvSpPr>
          <p:cNvPr id="1211415" name="Rectangle 23"/>
          <p:cNvSpPr>
            <a:spLocks noChangeArrowheads="1"/>
          </p:cNvSpPr>
          <p:nvPr/>
        </p:nvSpPr>
        <p:spPr bwMode="auto">
          <a:xfrm>
            <a:off x="6838950" y="6086475"/>
            <a:ext cx="990600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1416" name="Rectangle 24"/>
          <p:cNvSpPr>
            <a:spLocks noChangeArrowheads="1"/>
          </p:cNvSpPr>
          <p:nvPr/>
        </p:nvSpPr>
        <p:spPr bwMode="auto">
          <a:xfrm>
            <a:off x="6805613" y="6086475"/>
            <a:ext cx="107950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1417" name="Rectangle 25"/>
          <p:cNvSpPr>
            <a:spLocks noChangeArrowheads="1"/>
          </p:cNvSpPr>
          <p:nvPr/>
        </p:nvSpPr>
        <p:spPr bwMode="auto">
          <a:xfrm>
            <a:off x="6800850" y="6118225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1418" name="Rectangle 26"/>
          <p:cNvSpPr>
            <a:spLocks noChangeArrowheads="1"/>
          </p:cNvSpPr>
          <p:nvPr/>
        </p:nvSpPr>
        <p:spPr bwMode="auto">
          <a:xfrm>
            <a:off x="6662738" y="6091238"/>
            <a:ext cx="88900" cy="88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1419" name="Freeform 27"/>
          <p:cNvSpPr>
            <a:spLocks/>
          </p:cNvSpPr>
          <p:nvPr/>
        </p:nvSpPr>
        <p:spPr bwMode="auto">
          <a:xfrm>
            <a:off x="6657975" y="6124575"/>
            <a:ext cx="100013" cy="23813"/>
          </a:xfrm>
          <a:custGeom>
            <a:avLst/>
            <a:gdLst>
              <a:gd name="T0" fmla="*/ 0 w 63"/>
              <a:gd name="T1" fmla="*/ 12 h 15"/>
              <a:gd name="T2" fmla="*/ 20 w 63"/>
              <a:gd name="T3" fmla="*/ 15 h 15"/>
              <a:gd name="T4" fmla="*/ 42 w 63"/>
              <a:gd name="T5" fmla="*/ 12 h 15"/>
              <a:gd name="T6" fmla="*/ 63 w 63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15">
                <a:moveTo>
                  <a:pt x="0" y="12"/>
                </a:moveTo>
                <a:cubicBezTo>
                  <a:pt x="6" y="13"/>
                  <a:pt x="13" y="15"/>
                  <a:pt x="20" y="15"/>
                </a:cubicBezTo>
                <a:cubicBezTo>
                  <a:pt x="27" y="15"/>
                  <a:pt x="35" y="14"/>
                  <a:pt x="42" y="12"/>
                </a:cubicBezTo>
                <a:cubicBezTo>
                  <a:pt x="49" y="10"/>
                  <a:pt x="60" y="2"/>
                  <a:pt x="63" y="0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1420" name="Oval 28"/>
          <p:cNvSpPr>
            <a:spLocks noChangeArrowheads="1"/>
          </p:cNvSpPr>
          <p:nvPr/>
        </p:nvSpPr>
        <p:spPr bwMode="auto">
          <a:xfrm>
            <a:off x="6629400" y="6045200"/>
            <a:ext cx="101600" cy="101600"/>
          </a:xfrm>
          <a:prstGeom prst="ellipse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7323293" y="6372808"/>
            <a:ext cx="1120911" cy="37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2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Brisure spontanée de symétrie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2800" dirty="0"/>
              <a:t>Un mécanisme similaire s’applique au potentiel du champ de Higgs qui est invariant de jauge mais l’état fondamental (</a:t>
            </a:r>
            <a:r>
              <a:rPr lang="fr-FR" sz="2800" dirty="0" err="1"/>
              <a:t>cad</a:t>
            </a:r>
            <a:r>
              <a:rPr lang="fr-FR" sz="2800" dirty="0"/>
              <a:t> de plus basse énergie) ne possède plus la </a:t>
            </a:r>
            <a:r>
              <a:rPr lang="fr-FR" sz="2800" dirty="0" smtClean="0"/>
              <a:t>symétrie SU(3)</a:t>
            </a:r>
            <a:r>
              <a:rPr lang="fr-FR" sz="2800" baseline="-25000" dirty="0" err="1" smtClean="0"/>
              <a:t>c</a:t>
            </a:r>
            <a:r>
              <a:rPr lang="fr-FR" sz="2800" dirty="0" err="1">
                <a:sym typeface="Symbol" panose="05050102010706020507" pitchFamily="18" charset="2"/>
              </a:rPr>
              <a:t>SU</a:t>
            </a:r>
            <a:r>
              <a:rPr lang="fr-FR" sz="2800" dirty="0">
                <a:sym typeface="Symbol" panose="05050102010706020507" pitchFamily="18" charset="2"/>
              </a:rPr>
              <a:t>(2)</a:t>
            </a:r>
            <a:r>
              <a:rPr lang="fr-FR" sz="2800" baseline="-25000" dirty="0">
                <a:sym typeface="Symbol" panose="05050102010706020507" pitchFamily="18" charset="2"/>
              </a:rPr>
              <a:t>L</a:t>
            </a:r>
            <a:r>
              <a:rPr lang="fr-FR" sz="2800" dirty="0">
                <a:sym typeface="Symbol" panose="05050102010706020507" pitchFamily="18" charset="2"/>
              </a:rPr>
              <a:t> U(1)</a:t>
            </a:r>
            <a:r>
              <a:rPr lang="fr-FR" sz="2800" baseline="-25000" dirty="0">
                <a:sym typeface="Symbol" panose="05050102010706020507" pitchFamily="18" charset="2"/>
              </a:rPr>
              <a:t>Y</a:t>
            </a:r>
            <a:r>
              <a:rPr lang="fr-FR" sz="2800" dirty="0">
                <a:sym typeface="Symbol" panose="05050102010706020507" pitchFamily="18" charset="2"/>
              </a:rPr>
              <a:t>  </a:t>
            </a:r>
            <a:r>
              <a:rPr lang="fr-FR" sz="2800" dirty="0" smtClean="0">
                <a:sym typeface="Symbol" panose="05050102010706020507" pitchFamily="18" charset="2"/>
              </a:rPr>
              <a:t>qui se brise en la symétrie </a:t>
            </a:r>
            <a:r>
              <a:rPr lang="fr-FR" sz="2800" dirty="0"/>
              <a:t>SU(3)</a:t>
            </a:r>
            <a:r>
              <a:rPr lang="fr-FR" sz="2800" baseline="-25000" dirty="0"/>
              <a:t>C</a:t>
            </a:r>
            <a:r>
              <a:rPr lang="fr-FR" sz="2800" dirty="0">
                <a:sym typeface="Symbol" panose="05050102010706020507" pitchFamily="18" charset="2"/>
              </a:rPr>
              <a:t> </a:t>
            </a:r>
            <a:r>
              <a:rPr lang="fr-FR" sz="2800" dirty="0" smtClean="0">
                <a:sym typeface="Symbol" panose="05050102010706020507" pitchFamily="18" charset="2"/>
              </a:rPr>
              <a:t>U(1)</a:t>
            </a:r>
            <a:r>
              <a:rPr lang="fr-FR" sz="2800" baseline="-25000" dirty="0" smtClean="0">
                <a:sym typeface="Symbol" panose="05050102010706020507" pitchFamily="18" charset="2"/>
              </a:rPr>
              <a:t>Q</a:t>
            </a: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 smtClean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endParaRPr lang="fr-FR" sz="2800" baseline="-25000" dirty="0">
              <a:sym typeface="Symbol" panose="05050102010706020507" pitchFamily="18" charset="2"/>
            </a:endParaRPr>
          </a:p>
          <a:p>
            <a:pPr>
              <a:buClr>
                <a:schemeClr val="tx1"/>
              </a:buClr>
            </a:pPr>
            <a:r>
              <a:rPr lang="fr-FR" sz="2800" dirty="0" smtClean="0"/>
              <a:t>La </a:t>
            </a:r>
            <a:r>
              <a:rPr lang="fr-FR" sz="2800" dirty="0"/>
              <a:t>symétrie électrofaible a été brisée 10</a:t>
            </a:r>
            <a:r>
              <a:rPr lang="fr-FR" sz="2800" baseline="30000" dirty="0"/>
              <a:t>-11</a:t>
            </a:r>
            <a:r>
              <a:rPr lang="fr-FR" sz="2800" dirty="0"/>
              <a:t> secondes après le </a:t>
            </a:r>
            <a:r>
              <a:rPr lang="fr-FR" sz="2800" dirty="0" err="1"/>
              <a:t>big</a:t>
            </a:r>
            <a:r>
              <a:rPr lang="fr-FR" sz="2800" dirty="0"/>
              <a:t> bang</a:t>
            </a:r>
          </a:p>
          <a:p>
            <a:pPr>
              <a:buClr>
                <a:schemeClr val="tx1"/>
              </a:buClr>
            </a:pPr>
            <a:endParaRPr lang="fr-FR" sz="2800" dirty="0"/>
          </a:p>
          <a:p>
            <a:pPr>
              <a:buClr>
                <a:schemeClr val="tx1"/>
              </a:buClr>
            </a:pPr>
            <a:r>
              <a:rPr lang="fr-FR" sz="2800" dirty="0"/>
              <a:t> Les particules deviennent massives après la brisure spontanée de la symétrie électrofaible</a:t>
            </a:r>
          </a:p>
          <a:p>
            <a:endParaRPr lang="fr-FR" sz="2800" baseline="-25000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2D8D-4943-46D1-8E55-B413B7EBB4FC}" type="slidenum">
              <a:rPr lang="fr-FR" smtClean="0"/>
              <a:t>21</a:t>
            </a:fld>
            <a:endParaRPr lang="fr-FR"/>
          </a:p>
        </p:txBody>
      </p:sp>
      <p:pic>
        <p:nvPicPr>
          <p:cNvPr id="5" name="Picture 6" descr="higgs-mecanis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72" y="1739347"/>
            <a:ext cx="5012823" cy="32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16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73034" y="0"/>
            <a:ext cx="7859845" cy="523220"/>
          </a:xfrm>
        </p:spPr>
        <p:txBody>
          <a:bodyPr/>
          <a:lstStyle/>
          <a:p>
            <a:pPr eaLnBrk="1" hangingPunct="1"/>
            <a:r>
              <a:rPr lang="fr-FR" altLang="fr-FR" dirty="0"/>
              <a:t>Le mécanisme de Brout-</a:t>
            </a:r>
            <a:r>
              <a:rPr lang="fr-FR" altLang="fr-FR" dirty="0" err="1"/>
              <a:t>Englert</a:t>
            </a:r>
            <a:r>
              <a:rPr lang="fr-FR" altLang="fr-FR" dirty="0"/>
              <a:t>-Higgs</a:t>
            </a:r>
            <a:endParaRPr lang="en-US" alt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2D8D-4943-46D1-8E55-B413B7EBB4FC}" type="slidenum">
              <a:rPr lang="fr-FR" smtClean="0"/>
              <a:t>22</a:t>
            </a:fld>
            <a:endParaRPr lang="fr-FR"/>
          </a:p>
        </p:txBody>
      </p:sp>
      <p:pic>
        <p:nvPicPr>
          <p:cNvPr id="117762" name="Picture 2" descr="http://www.chambe-aix.com/photographies/concours_photos_savoie/photos/champ-neige-val-thorens-claire-lagar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2440" y="0"/>
            <a:ext cx="1024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38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Le mécanisme de Brout-</a:t>
            </a:r>
            <a:r>
              <a:rPr lang="fr-FR" altLang="fr-FR" dirty="0" err="1"/>
              <a:t>Englert</a:t>
            </a:r>
            <a:r>
              <a:rPr lang="fr-FR" altLang="fr-FR" dirty="0"/>
              <a:t>-Higgs</a:t>
            </a:r>
            <a:endParaRPr lang="en-US" altLang="fr-FR" dirty="0" smtClean="0"/>
          </a:p>
        </p:txBody>
      </p:sp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3D3D5F3-E930-421A-93F3-63BEC72A5A09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grpSp>
        <p:nvGrpSpPr>
          <p:cNvPr id="2" name="Groupe 1"/>
          <p:cNvGrpSpPr>
            <a:grpSpLocks/>
          </p:cNvGrpSpPr>
          <p:nvPr/>
        </p:nvGrpSpPr>
        <p:grpSpPr bwMode="auto">
          <a:xfrm>
            <a:off x="1143000" y="731838"/>
            <a:ext cx="7785100" cy="1643062"/>
            <a:chOff x="1143000" y="731838"/>
            <a:chExt cx="7785100" cy="1643062"/>
          </a:xfrm>
        </p:grpSpPr>
        <p:pic>
          <p:nvPicPr>
            <p:cNvPr id="20511" name="Picture 3" descr="ski_fond_nordiq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731838"/>
              <a:ext cx="2197100" cy="1643062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512" name="Group 61"/>
            <p:cNvGrpSpPr>
              <a:grpSpLocks/>
            </p:cNvGrpSpPr>
            <p:nvPr/>
          </p:nvGrpSpPr>
          <p:grpSpPr bwMode="auto">
            <a:xfrm>
              <a:off x="1143000" y="914400"/>
              <a:ext cx="4114800" cy="685800"/>
              <a:chOff x="720" y="576"/>
              <a:chExt cx="2592" cy="4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720" y="1008"/>
                <a:ext cx="2592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med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4" name="Text Box 49"/>
              <p:cNvSpPr txBox="1">
                <a:spLocks noChangeArrowheads="1"/>
              </p:cNvSpPr>
              <p:nvPr/>
            </p:nvSpPr>
            <p:spPr bwMode="auto">
              <a:xfrm>
                <a:off x="1026" y="576"/>
                <a:ext cx="19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000"/>
                  <a:t>Le photon: masse nulle</a:t>
                </a:r>
              </a:p>
            </p:txBody>
          </p:sp>
        </p:grpSp>
      </p:grpSp>
      <p:sp>
        <p:nvSpPr>
          <p:cNvPr id="20485" name="Text Box 54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 b="1"/>
              <a:t>L’action du champ de Higgs est équivalent à une sorte de viscosité du vide</a:t>
            </a:r>
          </a:p>
        </p:txBody>
      </p:sp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1152525" y="2578100"/>
            <a:ext cx="7770813" cy="1644650"/>
            <a:chOff x="1152525" y="2578100"/>
            <a:chExt cx="7770813" cy="1644650"/>
          </a:xfrm>
        </p:grpSpPr>
        <p:grpSp>
          <p:nvGrpSpPr>
            <p:cNvPr id="20504" name="Group 62"/>
            <p:cNvGrpSpPr>
              <a:grpSpLocks/>
            </p:cNvGrpSpPr>
            <p:nvPr/>
          </p:nvGrpSpPr>
          <p:grpSpPr bwMode="auto">
            <a:xfrm>
              <a:off x="1152525" y="2819400"/>
              <a:ext cx="4084638" cy="725488"/>
              <a:chOff x="726" y="1776"/>
              <a:chExt cx="2573" cy="457"/>
            </a:xfrm>
          </p:grpSpPr>
          <p:grpSp>
            <p:nvGrpSpPr>
              <p:cNvPr id="20506" name="Group 48"/>
              <p:cNvGrpSpPr>
                <a:grpSpLocks/>
              </p:cNvGrpSpPr>
              <p:nvPr/>
            </p:nvGrpSpPr>
            <p:grpSpPr bwMode="auto">
              <a:xfrm>
                <a:off x="726" y="2137"/>
                <a:ext cx="2573" cy="96"/>
                <a:chOff x="950" y="2137"/>
                <a:chExt cx="1853" cy="96"/>
              </a:xfrm>
            </p:grpSpPr>
            <p:cxnSp>
              <p:nvCxnSpPr>
                <p:cNvPr id="140" name="Straight Connector 139"/>
                <p:cNvCxnSpPr/>
                <p:nvPr/>
              </p:nvCxnSpPr>
              <p:spPr>
                <a:xfrm flipV="1">
                  <a:off x="950" y="2137"/>
                  <a:ext cx="736" cy="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1686" y="2137"/>
                  <a:ext cx="567" cy="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flipV="1">
                  <a:off x="2253" y="2137"/>
                  <a:ext cx="550" cy="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507" name="Text Box 50"/>
              <p:cNvSpPr txBox="1">
                <a:spLocks noChangeArrowheads="1"/>
              </p:cNvSpPr>
              <p:nvPr/>
            </p:nvSpPr>
            <p:spPr bwMode="auto">
              <a:xfrm>
                <a:off x="1008" y="1776"/>
                <a:ext cx="20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000"/>
                  <a:t>L’électron: petite masse</a:t>
                </a:r>
              </a:p>
            </p:txBody>
          </p:sp>
        </p:grpSp>
        <p:pic>
          <p:nvPicPr>
            <p:cNvPr id="20505" name="Picture 55" descr="balade-raquettes-hiver-reallon-7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000" y="2578100"/>
              <a:ext cx="2192338" cy="164465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e 3"/>
          <p:cNvGrpSpPr>
            <a:grpSpLocks/>
          </p:cNvGrpSpPr>
          <p:nvPr/>
        </p:nvGrpSpPr>
        <p:grpSpPr bwMode="auto">
          <a:xfrm>
            <a:off x="1143000" y="4452938"/>
            <a:ext cx="7766050" cy="1943100"/>
            <a:chOff x="1143000" y="4452938"/>
            <a:chExt cx="7766050" cy="1943100"/>
          </a:xfrm>
        </p:grpSpPr>
        <p:pic>
          <p:nvPicPr>
            <p:cNvPr id="20488" name="Picture 5" descr="walking-in-deep-sno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3" y="4452938"/>
              <a:ext cx="2192337" cy="1643062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89" name="Group 63"/>
            <p:cNvGrpSpPr>
              <a:grpSpLocks/>
            </p:cNvGrpSpPr>
            <p:nvPr/>
          </p:nvGrpSpPr>
          <p:grpSpPr bwMode="auto">
            <a:xfrm>
              <a:off x="1143000" y="4730750"/>
              <a:ext cx="4108450" cy="1068388"/>
              <a:chOff x="720" y="2980"/>
              <a:chExt cx="2588" cy="673"/>
            </a:xfrm>
          </p:grpSpPr>
          <p:grpSp>
            <p:nvGrpSpPr>
              <p:cNvPr id="20491" name="Group 38"/>
              <p:cNvGrpSpPr>
                <a:grpSpLocks/>
              </p:cNvGrpSpPr>
              <p:nvPr/>
            </p:nvGrpSpPr>
            <p:grpSpPr bwMode="auto">
              <a:xfrm>
                <a:off x="720" y="3390"/>
                <a:ext cx="2588" cy="263"/>
                <a:chOff x="671" y="3462"/>
                <a:chExt cx="2588" cy="263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 flipV="1">
                  <a:off x="671" y="3532"/>
                  <a:ext cx="593" cy="7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 flipH="1" flipV="1">
                  <a:off x="1056" y="3490"/>
                  <a:ext cx="166" cy="2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V="1">
                  <a:off x="1014" y="3628"/>
                  <a:ext cx="593" cy="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>
                  <a:off x="1525" y="3544"/>
                  <a:ext cx="167" cy="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6200000" flipH="1">
                  <a:off x="1629" y="3446"/>
                  <a:ext cx="263" cy="2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5400000">
                  <a:off x="1849" y="3618"/>
                  <a:ext cx="167" cy="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 flipH="1" flipV="1">
                  <a:off x="2056" y="3362"/>
                  <a:ext cx="96" cy="2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16200000" flipV="1">
                  <a:off x="2180" y="3548"/>
                  <a:ext cx="192" cy="4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flipV="1">
                  <a:off x="2299" y="3558"/>
                  <a:ext cx="342" cy="9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6200000" flipV="1">
                  <a:off x="2687" y="3517"/>
                  <a:ext cx="166" cy="2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2994" y="3460"/>
                  <a:ext cx="166" cy="3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 w="med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492" name="Text Box 51"/>
              <p:cNvSpPr txBox="1">
                <a:spLocks noChangeArrowheads="1"/>
              </p:cNvSpPr>
              <p:nvPr/>
            </p:nvSpPr>
            <p:spPr bwMode="auto">
              <a:xfrm>
                <a:off x="864" y="2980"/>
                <a:ext cx="225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fr-FR" sz="2000"/>
                  <a:t>Le boson Z: grande masse</a:t>
                </a:r>
              </a:p>
            </p:txBody>
          </p:sp>
        </p:grpSp>
        <p:sp>
          <p:nvSpPr>
            <p:cNvPr id="20490" name="Rectangle 64"/>
            <p:cNvSpPr>
              <a:spLocks noChangeArrowheads="1"/>
            </p:cNvSpPr>
            <p:nvPr/>
          </p:nvSpPr>
          <p:spPr bwMode="auto">
            <a:xfrm>
              <a:off x="6796088" y="6151563"/>
              <a:ext cx="20304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fr-FR" sz="1000">
                  <a:solidFill>
                    <a:srgbClr val="262626"/>
                  </a:solidFill>
                  <a:sym typeface="Wingdings" pitchFamily="2" charset="2"/>
                </a:rPr>
                <a:t>Plus difficile à mettre en mvt</a:t>
              </a:r>
              <a:endParaRPr lang="fr-FR" altLang="fr-FR" sz="1000">
                <a:solidFill>
                  <a:srgbClr val="262626"/>
                </a:solidFill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46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fr-FR" smtClean="0"/>
              <a:t>Le boson de Higgs</a:t>
            </a:r>
          </a:p>
        </p:txBody>
      </p:sp>
      <p:sp>
        <p:nvSpPr>
          <p:cNvPr id="2150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25248C6-6AB6-49D0-A104-9C519A118898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839687" name="Rectangle 7"/>
          <p:cNvSpPr>
            <a:spLocks noChangeArrowheads="1"/>
          </p:cNvSpPr>
          <p:nvPr/>
        </p:nvSpPr>
        <p:spPr bwMode="auto">
          <a:xfrm>
            <a:off x="527050" y="792163"/>
            <a:ext cx="8302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fr-FR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Boson de Higgs = quanta du champ de Higgs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0" y="6146800"/>
            <a:ext cx="914400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Le boson de Higgs joue un rôle central dans le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 b="1"/>
              <a:t>mécanisme qui explique la masse des particules élémentaires</a:t>
            </a:r>
          </a:p>
        </p:txBody>
      </p:sp>
      <p:pic>
        <p:nvPicPr>
          <p:cNvPr id="117762" name="Picture 2" descr="http://www.mondial-infos.fr/wp-content/uploads/2010/12/flocon-nei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225" y="1584960"/>
            <a:ext cx="3997959" cy="399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4915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240082B-0178-4DC5-8C98-FBA7DD3BEB8A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6" descr="iceberg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8325"/>
            <a:ext cx="9137650" cy="108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2740025" y="6127750"/>
            <a:ext cx="4016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1155700" y="0"/>
            <a:ext cx="20955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1231900" y="5549900"/>
            <a:ext cx="13589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 rot="-5400000">
            <a:off x="-723742" y="2720182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600" b="1" dirty="0">
                <a:solidFill>
                  <a:schemeClr val="bg1"/>
                </a:solidFill>
              </a:rPr>
              <a:t>Matière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5648325"/>
            <a:ext cx="9144000" cy="1590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-1734818" y="2638098"/>
            <a:ext cx="4965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bg1"/>
                </a:solidFill>
              </a:rPr>
              <a:t>Leptons                 Quarks</a:t>
            </a:r>
            <a:endParaRPr lang="fr-FR" altLang="fr-FR" sz="2400" b="1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86300" y="368319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Spin 0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995316" y="1675052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Spin 1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-174092" y="118162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Spin 1/2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DCFE6F63-9387-43E0-B845-728ECCE6EA19}" type="slidenum">
              <a:rPr lang="fr-FR" altLang="en-US" sz="1200" smtClean="0">
                <a:solidFill>
                  <a:schemeClr val="tx2"/>
                </a:solidFill>
              </a:rPr>
              <a:pPr eaLnBrk="1" hangingPunct="1"/>
              <a:t>26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20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6" descr="iceberg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8325"/>
            <a:ext cx="9137650" cy="108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7"/>
          <p:cNvSpPr txBox="1">
            <a:spLocks noChangeArrowheads="1"/>
          </p:cNvSpPr>
          <p:nvPr/>
        </p:nvSpPr>
        <p:spPr bwMode="auto">
          <a:xfrm>
            <a:off x="2740025" y="6127750"/>
            <a:ext cx="401638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1155700" y="0"/>
            <a:ext cx="2095500" cy="584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2" name="Rectangle 9"/>
          <p:cNvSpPr>
            <a:spLocks noChangeArrowheads="1"/>
          </p:cNvSpPr>
          <p:nvPr/>
        </p:nvSpPr>
        <p:spPr bwMode="auto">
          <a:xfrm>
            <a:off x="1231900" y="5549900"/>
            <a:ext cx="1358900" cy="152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 rot="-5400000">
            <a:off x="-281782" y="2720182"/>
            <a:ext cx="2119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3600" b="1">
                <a:solidFill>
                  <a:schemeClr val="bg1"/>
                </a:solidFill>
              </a:rPr>
              <a:t>Matière</a:t>
            </a:r>
          </a:p>
        </p:txBody>
      </p:sp>
    </p:spTree>
    <p:extLst>
      <p:ext uri="{BB962C8B-B14F-4D97-AF65-F5344CB8AC3E}">
        <p14:creationId xmlns:p14="http://schemas.microsoft.com/office/powerpoint/2010/main" val="26441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553200"/>
            <a:ext cx="838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5DFEC85-70DD-4D6A-8B39-82C0CA86AA5A}" type="slidenum">
              <a:rPr lang="fr-FR" altLang="en-US" sz="1200" smtClean="0">
                <a:solidFill>
                  <a:schemeClr val="tx2"/>
                </a:solidFill>
              </a:rPr>
              <a:pPr eaLnBrk="1" hangingPunct="1"/>
              <a:t>27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9701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9702" name="Picture 5" descr="iceberg-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5243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5" y="201613"/>
            <a:ext cx="944563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3695700" y="13208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3794125" y="1352550"/>
            <a:ext cx="161925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200"/>
              <a:t>4% matière visible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3743325" y="2317750"/>
            <a:ext cx="1622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200"/>
              <a:t>23% matière noire</a:t>
            </a: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3819525" y="3486150"/>
            <a:ext cx="1604963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FR" sz="1200"/>
              <a:t>73% énergie noire</a:t>
            </a:r>
          </a:p>
        </p:txBody>
      </p:sp>
    </p:spTree>
    <p:extLst>
      <p:ext uri="{BB962C8B-B14F-4D97-AF65-F5344CB8AC3E}">
        <p14:creationId xmlns:p14="http://schemas.microsoft.com/office/powerpoint/2010/main" val="8939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25" y="274638"/>
            <a:ext cx="1935163" cy="1143000"/>
          </a:xfrm>
        </p:spPr>
        <p:txBody>
          <a:bodyPr/>
          <a:lstStyle/>
          <a:p>
            <a:pPr eaLnBrk="1" hangingPunct="1"/>
            <a:r>
              <a:rPr lang="en-US" altLang="fr-FR" smtClean="0"/>
              <a:t>Back Up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335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A4B0-431D-40AE-A1DF-3B6D20879083}" type="slidenum">
              <a:rPr lang="fr-FR" altLang="en-US"/>
              <a:pPr/>
              <a:t>29</a:t>
            </a:fld>
            <a:endParaRPr lang="fr-FR" altLang="en-US"/>
          </a:p>
        </p:txBody>
      </p:sp>
      <p:sp>
        <p:nvSpPr>
          <p:cNvPr id="598022" name="Rectangle 6"/>
          <p:cNvSpPr>
            <a:spLocks noChangeArrowheads="1"/>
          </p:cNvSpPr>
          <p:nvPr/>
        </p:nvSpPr>
        <p:spPr bwMode="auto">
          <a:xfrm>
            <a:off x="0" y="0"/>
            <a:ext cx="9144000" cy="79851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pic>
        <p:nvPicPr>
          <p:cNvPr id="598019" name="Picture 3" descr="jpg_11_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36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7113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2800">
                <a:latin typeface="Verdana" panose="020B0604030504040204" pitchFamily="34" charset="0"/>
              </a:rPr>
              <a:t>L</a:t>
            </a:r>
            <a:r>
              <a:rPr lang="fr-FR" sz="1400">
                <a:latin typeface="Verdana" panose="020B0604030504040204" pitchFamily="34" charset="0"/>
              </a:rPr>
              <a:t> (</a:t>
            </a:r>
            <a:r>
              <a:rPr lang="fr-FR" sz="1400">
                <a:latin typeface="Verdana" panose="020B0604030504040204" pitchFamily="34" charset="0"/>
                <a:sym typeface="Symbol" panose="05050102010706020507" pitchFamily="18" charset="2"/>
              </a:rPr>
              <a:t></a:t>
            </a:r>
            <a:r>
              <a:rPr lang="fr-FR" sz="1400">
                <a:latin typeface="Verdana" panose="020B0604030504040204" pitchFamily="34" charset="0"/>
              </a:rPr>
              <a:t>Large</a:t>
            </a:r>
            <a:r>
              <a:rPr lang="fr-FR" sz="1400">
                <a:latin typeface="Verdana" panose="020B0604030504040204" pitchFamily="34" charset="0"/>
                <a:sym typeface="Symbol" panose="05050102010706020507" pitchFamily="18" charset="2"/>
              </a:rPr>
              <a:t></a:t>
            </a:r>
            <a:r>
              <a:rPr lang="fr-FR" sz="1400">
                <a:latin typeface="Verdana" panose="020B0604030504040204" pitchFamily="34" charset="0"/>
              </a:rPr>
              <a:t> en anglais) signifie grand: un anneau de 27 km de circonférence</a:t>
            </a:r>
            <a:r>
              <a:rPr lang="fr-FR" sz="2000"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354013"/>
            <a:ext cx="604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2800">
                <a:latin typeface="Verdana" panose="020B0604030504040204" pitchFamily="34" charset="0"/>
              </a:rPr>
              <a:t>H</a:t>
            </a:r>
            <a:r>
              <a:rPr lang="fr-FR" sz="1400">
                <a:latin typeface="Verdana" panose="020B0604030504040204" pitchFamily="34" charset="0"/>
              </a:rPr>
              <a:t> (</a:t>
            </a:r>
            <a:r>
              <a:rPr lang="fr-FR" sz="1400">
                <a:latin typeface="Verdana" panose="020B0604030504040204" pitchFamily="34" charset="0"/>
                <a:sym typeface="Symbol" panose="05050102010706020507" pitchFamily="18" charset="2"/>
              </a:rPr>
              <a:t></a:t>
            </a:r>
            <a:r>
              <a:rPr lang="fr-FR" sz="1400">
                <a:latin typeface="Verdana" panose="020B0604030504040204" pitchFamily="34" charset="0"/>
              </a:rPr>
              <a:t>Hadron</a:t>
            </a:r>
            <a:r>
              <a:rPr lang="fr-FR" sz="1400">
                <a:latin typeface="Verdana" panose="020B0604030504040204" pitchFamily="34" charset="0"/>
                <a:sym typeface="Symbol" panose="05050102010706020507" pitchFamily="18" charset="2"/>
              </a:rPr>
              <a:t></a:t>
            </a:r>
            <a:r>
              <a:rPr lang="fr-FR" sz="1400">
                <a:latin typeface="Verdana" panose="020B0604030504040204" pitchFamily="34" charset="0"/>
              </a:rPr>
              <a:t>) implique l’accélération de protons et ions (Plomb).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25488"/>
            <a:ext cx="739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2800">
                <a:latin typeface="Verdana" panose="020B0604030504040204" pitchFamily="34" charset="0"/>
              </a:rPr>
              <a:t>C</a:t>
            </a:r>
            <a:r>
              <a:rPr lang="fr-FR" sz="1400">
                <a:latin typeface="Verdana" panose="020B0604030504040204" pitchFamily="34" charset="0"/>
              </a:rPr>
              <a:t> (</a:t>
            </a:r>
            <a:r>
              <a:rPr lang="fr-FR" sz="1400">
                <a:latin typeface="Verdana" panose="020B0604030504040204" pitchFamily="34" charset="0"/>
                <a:sym typeface="Symbol" panose="05050102010706020507" pitchFamily="18" charset="2"/>
              </a:rPr>
              <a:t></a:t>
            </a:r>
            <a:r>
              <a:rPr lang="fr-FR" sz="1400">
                <a:latin typeface="Verdana" panose="020B0604030504040204" pitchFamily="34" charset="0"/>
              </a:rPr>
              <a:t>Collider</a:t>
            </a:r>
            <a:r>
              <a:rPr lang="fr-FR" sz="1400">
                <a:latin typeface="Verdana" panose="020B0604030504040204" pitchFamily="34" charset="0"/>
                <a:sym typeface="Symbol" panose="05050102010706020507" pitchFamily="18" charset="2"/>
              </a:rPr>
              <a:t></a:t>
            </a:r>
            <a:r>
              <a:rPr lang="fr-FR" sz="1400">
                <a:latin typeface="Verdana" panose="020B0604030504040204" pitchFamily="34" charset="0"/>
              </a:rPr>
              <a:t> en anglais) indique que les hadrons entrent en collisions frontales</a:t>
            </a:r>
            <a:r>
              <a:rPr lang="fr-FR" sz="140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69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Structure de l’atome</a:t>
            </a:r>
            <a:endParaRPr lang="en-GB" altLang="fr-FR" smtClean="0"/>
          </a:p>
        </p:txBody>
      </p:sp>
      <p:sp>
        <p:nvSpPr>
          <p:cNvPr id="819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C0CE140-3F36-4CB6-B4EF-D0A8CC62A65B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3810000" y="1316038"/>
            <a:ext cx="4648200" cy="3376612"/>
            <a:chOff x="2400" y="829"/>
            <a:chExt cx="2928" cy="2127"/>
          </a:xfrm>
        </p:grpSpPr>
        <p:grpSp>
          <p:nvGrpSpPr>
            <p:cNvPr id="8217" name="Group 4"/>
            <p:cNvGrpSpPr>
              <a:grpSpLocks/>
            </p:cNvGrpSpPr>
            <p:nvPr/>
          </p:nvGrpSpPr>
          <p:grpSpPr bwMode="auto">
            <a:xfrm>
              <a:off x="2640" y="829"/>
              <a:ext cx="2688" cy="432"/>
              <a:chOff x="2640" y="829"/>
              <a:chExt cx="2688" cy="432"/>
            </a:xfrm>
          </p:grpSpPr>
          <p:sp>
            <p:nvSpPr>
              <p:cNvPr id="8221" name="Line 5"/>
              <p:cNvSpPr>
                <a:spLocks noChangeShapeType="1"/>
              </p:cNvSpPr>
              <p:nvPr/>
            </p:nvSpPr>
            <p:spPr bwMode="auto">
              <a:xfrm flipV="1">
                <a:off x="2640" y="1021"/>
                <a:ext cx="1440" cy="24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Text Box 6"/>
              <p:cNvSpPr txBox="1">
                <a:spLocks noChangeArrowheads="1"/>
              </p:cNvSpPr>
              <p:nvPr/>
            </p:nvSpPr>
            <p:spPr bwMode="auto">
              <a:xfrm>
                <a:off x="4080" y="829"/>
                <a:ext cx="124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2800" dirty="0"/>
                  <a:t>Électron</a:t>
                </a:r>
                <a:endParaRPr lang="en-GB" altLang="fr-FR" sz="2400" dirty="0"/>
              </a:p>
            </p:txBody>
          </p:sp>
        </p:grpSp>
        <p:grpSp>
          <p:nvGrpSpPr>
            <p:cNvPr id="8218" name="Group 7"/>
            <p:cNvGrpSpPr>
              <a:grpSpLocks/>
            </p:cNvGrpSpPr>
            <p:nvPr/>
          </p:nvGrpSpPr>
          <p:grpSpPr bwMode="auto">
            <a:xfrm>
              <a:off x="2400" y="2173"/>
              <a:ext cx="2349" cy="783"/>
              <a:chOff x="2400" y="2544"/>
              <a:chExt cx="2349" cy="783"/>
            </a:xfrm>
          </p:grpSpPr>
          <p:sp>
            <p:nvSpPr>
              <p:cNvPr id="8219" name="Line 8"/>
              <p:cNvSpPr>
                <a:spLocks noChangeShapeType="1"/>
              </p:cNvSpPr>
              <p:nvPr/>
            </p:nvSpPr>
            <p:spPr bwMode="auto">
              <a:xfrm>
                <a:off x="2400" y="2544"/>
                <a:ext cx="1440" cy="62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Text Box 9"/>
              <p:cNvSpPr txBox="1">
                <a:spLocks noChangeArrowheads="1"/>
              </p:cNvSpPr>
              <p:nvPr/>
            </p:nvSpPr>
            <p:spPr bwMode="auto">
              <a:xfrm>
                <a:off x="3919" y="3000"/>
                <a:ext cx="83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2800"/>
                  <a:t>Noyau</a:t>
                </a:r>
                <a:endParaRPr lang="en-GB" altLang="fr-FR" sz="2800"/>
              </a:p>
            </p:txBody>
          </p:sp>
        </p:grpSp>
      </p:grpSp>
      <p:grpSp>
        <p:nvGrpSpPr>
          <p:cNvPr id="8197" name="Group 10"/>
          <p:cNvGrpSpPr>
            <a:grpSpLocks/>
          </p:cNvGrpSpPr>
          <p:nvPr/>
        </p:nvGrpSpPr>
        <p:grpSpPr bwMode="auto">
          <a:xfrm>
            <a:off x="3041650" y="1620838"/>
            <a:ext cx="1046163" cy="3581400"/>
            <a:chOff x="1916" y="1392"/>
            <a:chExt cx="659" cy="2256"/>
          </a:xfrm>
        </p:grpSpPr>
        <p:sp>
          <p:nvSpPr>
            <p:cNvPr id="8215" name="Oval 11"/>
            <p:cNvSpPr>
              <a:spLocks noChangeArrowheads="1"/>
            </p:cNvSpPr>
            <p:nvPr/>
          </p:nvSpPr>
          <p:spPr bwMode="auto">
            <a:xfrm rot="-4782129">
              <a:off x="1076" y="2232"/>
              <a:ext cx="2256" cy="5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8216" name="Oval 12"/>
            <p:cNvSpPr>
              <a:spLocks noChangeArrowheads="1"/>
            </p:cNvSpPr>
            <p:nvPr/>
          </p:nvSpPr>
          <p:spPr bwMode="auto">
            <a:xfrm rot="-6172674">
              <a:off x="1118" y="2190"/>
              <a:ext cx="2256" cy="65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</p:grpSp>
      <p:sp>
        <p:nvSpPr>
          <p:cNvPr id="8198" name="Oval 13"/>
          <p:cNvSpPr>
            <a:spLocks noChangeArrowheads="1"/>
          </p:cNvSpPr>
          <p:nvPr/>
        </p:nvSpPr>
        <p:spPr bwMode="auto">
          <a:xfrm rot="-1329760">
            <a:off x="1600200" y="2979738"/>
            <a:ext cx="3797300" cy="8636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>
              <a:latin typeface="Times New Roman" pitchFamily="18" charset="0"/>
            </a:endParaRPr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3433763" y="3225800"/>
            <a:ext cx="260350" cy="24765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 rot="306568">
            <a:off x="1730375" y="2362200"/>
            <a:ext cx="3667125" cy="2098675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8201" name="Oval 16"/>
          <p:cNvSpPr>
            <a:spLocks noChangeArrowheads="1"/>
          </p:cNvSpPr>
          <p:nvPr/>
        </p:nvSpPr>
        <p:spPr bwMode="auto">
          <a:xfrm>
            <a:off x="3956050" y="1990725"/>
            <a:ext cx="131763" cy="123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8202" name="Oval 17"/>
          <p:cNvSpPr>
            <a:spLocks noChangeArrowheads="1"/>
          </p:cNvSpPr>
          <p:nvPr/>
        </p:nvSpPr>
        <p:spPr bwMode="auto">
          <a:xfrm>
            <a:off x="4481513" y="3349625"/>
            <a:ext cx="130175" cy="123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2124075" y="2608263"/>
            <a:ext cx="130175" cy="123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4038600" y="4973638"/>
            <a:ext cx="131763" cy="123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  <p:grpSp>
        <p:nvGrpSpPr>
          <p:cNvPr id="8205" name="Group 20"/>
          <p:cNvGrpSpPr>
            <a:grpSpLocks/>
          </p:cNvGrpSpPr>
          <p:nvPr/>
        </p:nvGrpSpPr>
        <p:grpSpPr bwMode="auto">
          <a:xfrm>
            <a:off x="3581400" y="2154238"/>
            <a:ext cx="5548313" cy="1343025"/>
            <a:chOff x="2256" y="1357"/>
            <a:chExt cx="3495" cy="846"/>
          </a:xfrm>
        </p:grpSpPr>
        <p:grpSp>
          <p:nvGrpSpPr>
            <p:cNvPr id="8211" name="Group 21"/>
            <p:cNvGrpSpPr>
              <a:grpSpLocks/>
            </p:cNvGrpSpPr>
            <p:nvPr/>
          </p:nvGrpSpPr>
          <p:grpSpPr bwMode="auto">
            <a:xfrm>
              <a:off x="2412" y="1607"/>
              <a:ext cx="3339" cy="596"/>
              <a:chOff x="2496" y="1978"/>
              <a:chExt cx="3339" cy="596"/>
            </a:xfrm>
          </p:grpSpPr>
          <p:sp>
            <p:nvSpPr>
              <p:cNvPr id="8213" name="Line 22"/>
              <p:cNvSpPr>
                <a:spLocks noChangeShapeType="1"/>
              </p:cNvSpPr>
              <p:nvPr/>
            </p:nvSpPr>
            <p:spPr bwMode="auto">
              <a:xfrm>
                <a:off x="2496" y="2064"/>
                <a:ext cx="1296" cy="9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Text Box 23"/>
              <p:cNvSpPr txBox="1">
                <a:spLocks noChangeArrowheads="1"/>
              </p:cNvSpPr>
              <p:nvPr/>
            </p:nvSpPr>
            <p:spPr bwMode="auto">
              <a:xfrm>
                <a:off x="3614" y="1978"/>
                <a:ext cx="2221" cy="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2800">
                    <a:solidFill>
                      <a:srgbClr val="009900"/>
                    </a:solidFill>
                  </a:rPr>
                  <a:t>Interaction 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2800">
                    <a:solidFill>
                      <a:srgbClr val="009900"/>
                    </a:solidFill>
                  </a:rPr>
                  <a:t>Électromagnétique</a:t>
                </a:r>
                <a:endParaRPr lang="en-GB" altLang="fr-FR" sz="2800">
                  <a:solidFill>
                    <a:srgbClr val="009900"/>
                  </a:solidFill>
                </a:endParaRPr>
              </a:p>
            </p:txBody>
          </p:sp>
        </p:grpSp>
        <p:sp>
          <p:nvSpPr>
            <p:cNvPr id="8212" name="Line 24"/>
            <p:cNvSpPr>
              <a:spLocks noChangeShapeType="1"/>
            </p:cNvSpPr>
            <p:nvPr/>
          </p:nvSpPr>
          <p:spPr bwMode="auto">
            <a:xfrm flipV="1">
              <a:off x="2256" y="1357"/>
              <a:ext cx="240" cy="624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1712844" y="5638800"/>
            <a:ext cx="3809056" cy="64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800">
                <a:latin typeface="Times New Roman" pitchFamily="18" charset="0"/>
              </a:rPr>
              <a:t>10</a:t>
            </a:r>
            <a:r>
              <a:rPr lang="en-GB" altLang="fr-FR" sz="2400" baseline="72000">
                <a:latin typeface="Times New Roman" pitchFamily="18" charset="0"/>
              </a:rPr>
              <a:t>-10</a:t>
            </a:r>
            <a:r>
              <a:rPr lang="en-GB" altLang="fr-FR" sz="2400">
                <a:latin typeface="Times New Roman" pitchFamily="18" charset="0"/>
              </a:rPr>
              <a:t> </a:t>
            </a:r>
            <a:r>
              <a:rPr lang="en-GB" altLang="fr-FR" sz="2800" smtClean="0">
                <a:latin typeface="Times New Roman" pitchFamily="18" charset="0"/>
              </a:rPr>
              <a:t>m=0.0000000001 m</a:t>
            </a:r>
            <a:endParaRPr lang="en-GB" altLang="fr-FR" sz="2400">
              <a:latin typeface="Times New Roman" pitchFamily="18" charset="0"/>
            </a:endParaRPr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 flipH="1">
            <a:off x="1524000" y="5486400"/>
            <a:ext cx="4114800" cy="47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8208" name="Text Box 27"/>
          <p:cNvSpPr txBox="1">
            <a:spLocks noChangeArrowheads="1"/>
          </p:cNvSpPr>
          <p:nvPr/>
        </p:nvSpPr>
        <p:spPr bwMode="auto">
          <a:xfrm>
            <a:off x="6731000" y="1828800"/>
            <a:ext cx="1533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00"/>
              <a:t>taille&lt;</a:t>
            </a:r>
            <a:r>
              <a:rPr lang="en-GB" altLang="fr-FR" sz="1600"/>
              <a:t>10</a:t>
            </a:r>
            <a:r>
              <a:rPr lang="en-GB" altLang="fr-FR" sz="1600" baseline="30000"/>
              <a:t>-18</a:t>
            </a:r>
            <a:r>
              <a:rPr lang="en-GB" altLang="fr-FR" sz="1600"/>
              <a:t>m</a:t>
            </a:r>
            <a:endParaRPr lang="en-US" altLang="fr-FR" sz="1600"/>
          </a:p>
        </p:txBody>
      </p:sp>
      <p:sp>
        <p:nvSpPr>
          <p:cNvPr id="8209" name="Text Box 28"/>
          <p:cNvSpPr txBox="1">
            <a:spLocks noChangeArrowheads="1"/>
          </p:cNvSpPr>
          <p:nvPr/>
        </p:nvSpPr>
        <p:spPr bwMode="auto">
          <a:xfrm>
            <a:off x="5891213" y="4705350"/>
            <a:ext cx="203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/>
              <a:t>Chargé positivement</a:t>
            </a:r>
          </a:p>
        </p:txBody>
      </p:sp>
      <p:sp>
        <p:nvSpPr>
          <p:cNvPr id="8210" name="Text Box 29"/>
          <p:cNvSpPr txBox="1">
            <a:spLocks noChangeArrowheads="1"/>
          </p:cNvSpPr>
          <p:nvPr/>
        </p:nvSpPr>
        <p:spPr bwMode="auto">
          <a:xfrm>
            <a:off x="6488113" y="2114550"/>
            <a:ext cx="210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400"/>
              <a:t>Chargé négativement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885485" y="5118100"/>
            <a:ext cx="3063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cs typeface="Times New Roman" panose="02020603050405020304" pitchFamily="18" charset="0"/>
              </a:rPr>
              <a:t>10000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fois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plus petit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que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l’atome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+mj-lt"/>
                <a:cs typeface="Times New Roman" panose="02020603050405020304" pitchFamily="18" charset="0"/>
              </a:rPr>
              <a:t>mais</a:t>
            </a:r>
            <a:r>
              <a:rPr lang="en-US" sz="1600" dirty="0" smtClean="0">
                <a:latin typeface="+mj-lt"/>
                <a:cs typeface="Times New Roman" panose="02020603050405020304" pitchFamily="18" charset="0"/>
              </a:rPr>
              <a:t> &gt;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99.9% de la masse de </a:t>
            </a:r>
            <a:r>
              <a:rPr lang="en-US" sz="1600" dirty="0" err="1">
                <a:latin typeface="+mj-lt"/>
                <a:cs typeface="Times New Roman" panose="02020603050405020304" pitchFamily="18" charset="0"/>
              </a:rPr>
              <a:t>l’atome</a:t>
            </a:r>
            <a:r>
              <a:rPr lang="en-US" sz="1600" dirty="0">
                <a:latin typeface="+mj-lt"/>
                <a:cs typeface="Times New Roman" panose="02020603050405020304" pitchFamily="18" charset="0"/>
              </a:rPr>
              <a:t> ! </a:t>
            </a:r>
          </a:p>
          <a:p>
            <a:pPr eaLnBrk="1" hangingPunct="1"/>
            <a:endParaRPr lang="fr-FR" altLang="fr-F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82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champ de Higgs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2D8D-4943-46D1-8E55-B413B7EBB4FC}" type="slidenum">
              <a:rPr lang="fr-FR" smtClean="0"/>
              <a:t>30</a:t>
            </a:fld>
            <a:endParaRPr lang="fr-FR"/>
          </a:p>
        </p:txBody>
      </p:sp>
      <p:pic>
        <p:nvPicPr>
          <p:cNvPr id="10242" name="Picture 2" descr="RÃ©sultat de recherche d'images pour &quot;Higgs potenti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43" y="1426590"/>
            <a:ext cx="3281853" cy="2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he schematic diagram of the Higgs potential for SFOPT at different temperatures.Â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08" y="3974840"/>
            <a:ext cx="3645108" cy="22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Ã©sultat de recherche d'images pour &quot;Higgs potenti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75" y="936786"/>
            <a:ext cx="7934129" cy="51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2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Structure du noyau</a:t>
            </a:r>
            <a:endParaRPr lang="en-GB" altLang="fr-FR" smtClean="0"/>
          </a:p>
        </p:txBody>
      </p:sp>
      <p:sp>
        <p:nvSpPr>
          <p:cNvPr id="921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4CA781D-DCCE-4783-8985-2D5A412C3CB3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grpSp>
        <p:nvGrpSpPr>
          <p:cNvPr id="9219" name="Group 2"/>
          <p:cNvGrpSpPr>
            <a:grpSpLocks/>
          </p:cNvGrpSpPr>
          <p:nvPr/>
        </p:nvGrpSpPr>
        <p:grpSpPr bwMode="auto">
          <a:xfrm>
            <a:off x="1295400" y="1511300"/>
            <a:ext cx="4311650" cy="3311525"/>
            <a:chOff x="816" y="952"/>
            <a:chExt cx="2716" cy="2086"/>
          </a:xfrm>
        </p:grpSpPr>
        <p:grpSp>
          <p:nvGrpSpPr>
            <p:cNvPr id="9248" name="Group 3"/>
            <p:cNvGrpSpPr>
              <a:grpSpLocks/>
            </p:cNvGrpSpPr>
            <p:nvPr/>
          </p:nvGrpSpPr>
          <p:grpSpPr bwMode="auto">
            <a:xfrm>
              <a:off x="1392" y="952"/>
              <a:ext cx="2140" cy="2086"/>
              <a:chOff x="2315" y="1539"/>
              <a:chExt cx="2071" cy="2086"/>
            </a:xfrm>
          </p:grpSpPr>
          <p:sp>
            <p:nvSpPr>
              <p:cNvPr id="9252" name="Oval 4"/>
              <p:cNvSpPr>
                <a:spLocks noChangeArrowheads="1"/>
              </p:cNvSpPr>
              <p:nvPr/>
            </p:nvSpPr>
            <p:spPr bwMode="auto">
              <a:xfrm>
                <a:off x="2315" y="1539"/>
                <a:ext cx="2071" cy="2086"/>
              </a:xfrm>
              <a:prstGeom prst="ellipse">
                <a:avLst/>
              </a:prstGeom>
              <a:noFill/>
              <a:ln w="1905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>
                  <a:latin typeface="Times New Roman" pitchFamily="18" charset="0"/>
                </a:endParaRPr>
              </a:p>
            </p:txBody>
          </p:sp>
          <p:sp>
            <p:nvSpPr>
              <p:cNvPr id="9253" name="Oval 5"/>
              <p:cNvSpPr>
                <a:spLocks noChangeArrowheads="1"/>
              </p:cNvSpPr>
              <p:nvPr/>
            </p:nvSpPr>
            <p:spPr bwMode="auto">
              <a:xfrm>
                <a:off x="2509" y="1845"/>
                <a:ext cx="496" cy="469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54" name="Oval 6"/>
              <p:cNvSpPr>
                <a:spLocks noChangeArrowheads="1"/>
              </p:cNvSpPr>
              <p:nvPr/>
            </p:nvSpPr>
            <p:spPr bwMode="auto">
              <a:xfrm>
                <a:off x="2315" y="2185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55" name="Oval 7"/>
              <p:cNvSpPr>
                <a:spLocks noChangeArrowheads="1"/>
              </p:cNvSpPr>
              <p:nvPr/>
            </p:nvSpPr>
            <p:spPr bwMode="auto">
              <a:xfrm>
                <a:off x="2315" y="2524"/>
                <a:ext cx="496" cy="469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56" name="Oval 8"/>
              <p:cNvSpPr>
                <a:spLocks noChangeArrowheads="1"/>
              </p:cNvSpPr>
              <p:nvPr/>
            </p:nvSpPr>
            <p:spPr bwMode="auto">
              <a:xfrm>
                <a:off x="3501" y="2465"/>
                <a:ext cx="496" cy="469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57" name="Oval 9"/>
              <p:cNvSpPr>
                <a:spLocks noChangeArrowheads="1"/>
              </p:cNvSpPr>
              <p:nvPr/>
            </p:nvSpPr>
            <p:spPr bwMode="auto">
              <a:xfrm>
                <a:off x="3395" y="1584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58" name="Oval 10"/>
              <p:cNvSpPr>
                <a:spLocks noChangeArrowheads="1"/>
              </p:cNvSpPr>
              <p:nvPr/>
            </p:nvSpPr>
            <p:spPr bwMode="auto">
              <a:xfrm>
                <a:off x="2666" y="1660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59" name="Oval 11"/>
              <p:cNvSpPr>
                <a:spLocks noChangeArrowheads="1"/>
              </p:cNvSpPr>
              <p:nvPr/>
            </p:nvSpPr>
            <p:spPr bwMode="auto">
              <a:xfrm>
                <a:off x="2660" y="2216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0" name="Oval 12"/>
              <p:cNvSpPr>
                <a:spLocks noChangeArrowheads="1"/>
              </p:cNvSpPr>
              <p:nvPr/>
            </p:nvSpPr>
            <p:spPr bwMode="auto">
              <a:xfrm>
                <a:off x="3306" y="2874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1" name="Oval 13"/>
              <p:cNvSpPr>
                <a:spLocks noChangeArrowheads="1"/>
              </p:cNvSpPr>
              <p:nvPr/>
            </p:nvSpPr>
            <p:spPr bwMode="auto">
              <a:xfrm>
                <a:off x="3540" y="1904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2" name="Oval 14"/>
              <p:cNvSpPr>
                <a:spLocks noChangeArrowheads="1"/>
              </p:cNvSpPr>
              <p:nvPr/>
            </p:nvSpPr>
            <p:spPr bwMode="auto">
              <a:xfrm>
                <a:off x="2909" y="1929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3" name="Oval 15"/>
              <p:cNvSpPr>
                <a:spLocks noChangeArrowheads="1"/>
              </p:cNvSpPr>
              <p:nvPr/>
            </p:nvSpPr>
            <p:spPr bwMode="auto">
              <a:xfrm>
                <a:off x="3890" y="2216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4" name="Oval 16"/>
              <p:cNvSpPr>
                <a:spLocks noChangeArrowheads="1"/>
              </p:cNvSpPr>
              <p:nvPr/>
            </p:nvSpPr>
            <p:spPr bwMode="auto">
              <a:xfrm>
                <a:off x="3651" y="1767"/>
                <a:ext cx="496" cy="469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5" name="Oval 17"/>
              <p:cNvSpPr>
                <a:spLocks noChangeArrowheads="1"/>
              </p:cNvSpPr>
              <p:nvPr/>
            </p:nvSpPr>
            <p:spPr bwMode="auto">
              <a:xfrm>
                <a:off x="3005" y="1539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6" name="Oval 18"/>
              <p:cNvSpPr>
                <a:spLocks noChangeArrowheads="1"/>
              </p:cNvSpPr>
              <p:nvPr/>
            </p:nvSpPr>
            <p:spPr bwMode="auto">
              <a:xfrm>
                <a:off x="3801" y="1958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7" name="Oval 19"/>
              <p:cNvSpPr>
                <a:spLocks noChangeArrowheads="1"/>
              </p:cNvSpPr>
              <p:nvPr/>
            </p:nvSpPr>
            <p:spPr bwMode="auto">
              <a:xfrm>
                <a:off x="2509" y="2876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8" name="Oval 20"/>
              <p:cNvSpPr>
                <a:spLocks noChangeArrowheads="1"/>
              </p:cNvSpPr>
              <p:nvPr/>
            </p:nvSpPr>
            <p:spPr bwMode="auto">
              <a:xfrm>
                <a:off x="3540" y="2091"/>
                <a:ext cx="495" cy="469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69" name="Oval 21"/>
              <p:cNvSpPr>
                <a:spLocks noChangeArrowheads="1"/>
              </p:cNvSpPr>
              <p:nvPr/>
            </p:nvSpPr>
            <p:spPr bwMode="auto">
              <a:xfrm>
                <a:off x="2704" y="2546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0" name="Oval 22"/>
              <p:cNvSpPr>
                <a:spLocks noChangeArrowheads="1"/>
              </p:cNvSpPr>
              <p:nvPr/>
            </p:nvSpPr>
            <p:spPr bwMode="auto">
              <a:xfrm>
                <a:off x="3528" y="3014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1" name="Oval 23"/>
              <p:cNvSpPr>
                <a:spLocks noChangeArrowheads="1"/>
              </p:cNvSpPr>
              <p:nvPr/>
            </p:nvSpPr>
            <p:spPr bwMode="auto">
              <a:xfrm>
                <a:off x="2811" y="3122"/>
                <a:ext cx="495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2" name="Oval 24"/>
              <p:cNvSpPr>
                <a:spLocks noChangeArrowheads="1"/>
              </p:cNvSpPr>
              <p:nvPr/>
            </p:nvSpPr>
            <p:spPr bwMode="auto">
              <a:xfrm>
                <a:off x="3155" y="2560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3" name="Oval 25"/>
              <p:cNvSpPr>
                <a:spLocks noChangeArrowheads="1"/>
              </p:cNvSpPr>
              <p:nvPr/>
            </p:nvSpPr>
            <p:spPr bwMode="auto">
              <a:xfrm>
                <a:off x="3155" y="3157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4" name="Oval 26"/>
              <p:cNvSpPr>
                <a:spLocks noChangeArrowheads="1"/>
              </p:cNvSpPr>
              <p:nvPr/>
            </p:nvSpPr>
            <p:spPr bwMode="auto">
              <a:xfrm>
                <a:off x="2899" y="2314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5" name="Oval 27"/>
              <p:cNvSpPr>
                <a:spLocks noChangeArrowheads="1"/>
              </p:cNvSpPr>
              <p:nvPr/>
            </p:nvSpPr>
            <p:spPr bwMode="auto">
              <a:xfrm>
                <a:off x="3890" y="2426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6" name="Oval 28"/>
              <p:cNvSpPr>
                <a:spLocks noChangeArrowheads="1"/>
              </p:cNvSpPr>
              <p:nvPr/>
            </p:nvSpPr>
            <p:spPr bwMode="auto">
              <a:xfrm>
                <a:off x="3801" y="2726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7" name="Oval 29"/>
              <p:cNvSpPr>
                <a:spLocks noChangeArrowheads="1"/>
              </p:cNvSpPr>
              <p:nvPr/>
            </p:nvSpPr>
            <p:spPr bwMode="auto">
              <a:xfrm>
                <a:off x="3695" y="2840"/>
                <a:ext cx="495" cy="469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8" name="Oval 30"/>
              <p:cNvSpPr>
                <a:spLocks noChangeArrowheads="1"/>
              </p:cNvSpPr>
              <p:nvPr/>
            </p:nvSpPr>
            <p:spPr bwMode="auto">
              <a:xfrm>
                <a:off x="3487" y="2611"/>
                <a:ext cx="495" cy="469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79" name="Oval 31"/>
              <p:cNvSpPr>
                <a:spLocks noChangeArrowheads="1"/>
              </p:cNvSpPr>
              <p:nvPr/>
            </p:nvSpPr>
            <p:spPr bwMode="auto">
              <a:xfrm>
                <a:off x="3305" y="1819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80" name="Oval 32"/>
              <p:cNvSpPr>
                <a:spLocks noChangeArrowheads="1"/>
              </p:cNvSpPr>
              <p:nvPr/>
            </p:nvSpPr>
            <p:spPr bwMode="auto">
              <a:xfrm>
                <a:off x="2911" y="2782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81" name="Oval 33"/>
              <p:cNvSpPr>
                <a:spLocks noChangeArrowheads="1"/>
              </p:cNvSpPr>
              <p:nvPr/>
            </p:nvSpPr>
            <p:spPr bwMode="auto">
              <a:xfrm>
                <a:off x="3196" y="2201"/>
                <a:ext cx="496" cy="468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86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</p:grpSp>
        <p:grpSp>
          <p:nvGrpSpPr>
            <p:cNvPr id="9249" name="Group 34"/>
            <p:cNvGrpSpPr>
              <a:grpSpLocks/>
            </p:cNvGrpSpPr>
            <p:nvPr/>
          </p:nvGrpSpPr>
          <p:grpSpPr bwMode="auto">
            <a:xfrm>
              <a:off x="816" y="952"/>
              <a:ext cx="1632" cy="1584"/>
              <a:chOff x="816" y="1344"/>
              <a:chExt cx="1632" cy="1584"/>
            </a:xfrm>
          </p:grpSpPr>
          <p:sp>
            <p:nvSpPr>
              <p:cNvPr id="9250" name="Line 35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720" cy="139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36"/>
              <p:cNvSpPr>
                <a:spLocks noChangeShapeType="1"/>
              </p:cNvSpPr>
              <p:nvPr/>
            </p:nvSpPr>
            <p:spPr bwMode="auto">
              <a:xfrm flipV="1">
                <a:off x="864" y="1344"/>
                <a:ext cx="1584" cy="144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221" name="Group 38"/>
          <p:cNvGrpSpPr>
            <a:grpSpLocks/>
          </p:cNvGrpSpPr>
          <p:nvPr/>
        </p:nvGrpSpPr>
        <p:grpSpPr bwMode="auto">
          <a:xfrm>
            <a:off x="838200" y="1360488"/>
            <a:ext cx="949325" cy="895350"/>
            <a:chOff x="432" y="1728"/>
            <a:chExt cx="2392" cy="2256"/>
          </a:xfrm>
        </p:grpSpPr>
        <p:grpSp>
          <p:nvGrpSpPr>
            <p:cNvPr id="9238" name="Group 39"/>
            <p:cNvGrpSpPr>
              <a:grpSpLocks/>
            </p:cNvGrpSpPr>
            <p:nvPr/>
          </p:nvGrpSpPr>
          <p:grpSpPr bwMode="auto">
            <a:xfrm>
              <a:off x="1340" y="1728"/>
              <a:ext cx="659" cy="2256"/>
              <a:chOff x="1916" y="1392"/>
              <a:chExt cx="659" cy="2256"/>
            </a:xfrm>
          </p:grpSpPr>
          <p:sp>
            <p:nvSpPr>
              <p:cNvPr id="9246" name="Oval 40"/>
              <p:cNvSpPr>
                <a:spLocks noChangeArrowheads="1"/>
              </p:cNvSpPr>
              <p:nvPr/>
            </p:nvSpPr>
            <p:spPr bwMode="auto">
              <a:xfrm rot="-4782129">
                <a:off x="1076" y="2232"/>
                <a:ext cx="2256" cy="57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9247" name="Oval 41"/>
              <p:cNvSpPr>
                <a:spLocks noChangeArrowheads="1"/>
              </p:cNvSpPr>
              <p:nvPr/>
            </p:nvSpPr>
            <p:spPr bwMode="auto">
              <a:xfrm rot="-6172674">
                <a:off x="1118" y="2190"/>
                <a:ext cx="2256" cy="65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</p:grpSp>
        <p:sp>
          <p:nvSpPr>
            <p:cNvPr id="9239" name="Oval 42"/>
            <p:cNvSpPr>
              <a:spLocks noChangeArrowheads="1"/>
            </p:cNvSpPr>
            <p:nvPr/>
          </p:nvSpPr>
          <p:spPr bwMode="auto">
            <a:xfrm rot="-1329760">
              <a:off x="432" y="2584"/>
              <a:ext cx="2392" cy="544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9240" name="Oval 43"/>
            <p:cNvSpPr>
              <a:spLocks noChangeArrowheads="1"/>
            </p:cNvSpPr>
            <p:nvPr/>
          </p:nvSpPr>
          <p:spPr bwMode="auto">
            <a:xfrm>
              <a:off x="1587" y="2739"/>
              <a:ext cx="164" cy="1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9241" name="Oval 44"/>
            <p:cNvSpPr>
              <a:spLocks noChangeArrowheads="1"/>
            </p:cNvSpPr>
            <p:nvPr/>
          </p:nvSpPr>
          <p:spPr bwMode="auto">
            <a:xfrm rot="306568">
              <a:off x="514" y="2195"/>
              <a:ext cx="2310" cy="1322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9242" name="Oval 45"/>
            <p:cNvSpPr>
              <a:spLocks noChangeArrowheads="1"/>
            </p:cNvSpPr>
            <p:nvPr/>
          </p:nvSpPr>
          <p:spPr bwMode="auto">
            <a:xfrm>
              <a:off x="1916" y="1961"/>
              <a:ext cx="83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9243" name="Oval 46"/>
            <p:cNvSpPr>
              <a:spLocks noChangeArrowheads="1"/>
            </p:cNvSpPr>
            <p:nvPr/>
          </p:nvSpPr>
          <p:spPr bwMode="auto">
            <a:xfrm>
              <a:off x="2247" y="2817"/>
              <a:ext cx="82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9244" name="Oval 47"/>
            <p:cNvSpPr>
              <a:spLocks noChangeArrowheads="1"/>
            </p:cNvSpPr>
            <p:nvPr/>
          </p:nvSpPr>
          <p:spPr bwMode="auto">
            <a:xfrm>
              <a:off x="762" y="2350"/>
              <a:ext cx="82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9245" name="Oval 48"/>
            <p:cNvSpPr>
              <a:spLocks noChangeArrowheads="1"/>
            </p:cNvSpPr>
            <p:nvPr/>
          </p:nvSpPr>
          <p:spPr bwMode="auto">
            <a:xfrm>
              <a:off x="1968" y="3840"/>
              <a:ext cx="83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</p:grpSp>
      <p:grpSp>
        <p:nvGrpSpPr>
          <p:cNvPr id="9222" name="Group 49"/>
          <p:cNvGrpSpPr>
            <a:grpSpLocks/>
          </p:cNvGrpSpPr>
          <p:nvPr/>
        </p:nvGrpSpPr>
        <p:grpSpPr bwMode="auto">
          <a:xfrm>
            <a:off x="4114800" y="1320800"/>
            <a:ext cx="3571875" cy="3414713"/>
            <a:chOff x="2592" y="832"/>
            <a:chExt cx="2250" cy="2151"/>
          </a:xfrm>
        </p:grpSpPr>
        <p:grpSp>
          <p:nvGrpSpPr>
            <p:cNvPr id="9232" name="Group 50"/>
            <p:cNvGrpSpPr>
              <a:grpSpLocks/>
            </p:cNvGrpSpPr>
            <p:nvPr/>
          </p:nvGrpSpPr>
          <p:grpSpPr bwMode="auto">
            <a:xfrm>
              <a:off x="2592" y="1864"/>
              <a:ext cx="2225" cy="1119"/>
              <a:chOff x="2592" y="2256"/>
              <a:chExt cx="2225" cy="1119"/>
            </a:xfrm>
          </p:grpSpPr>
          <p:sp>
            <p:nvSpPr>
              <p:cNvPr id="9236" name="Line 51"/>
              <p:cNvSpPr>
                <a:spLocks noChangeShapeType="1"/>
              </p:cNvSpPr>
              <p:nvPr/>
            </p:nvSpPr>
            <p:spPr bwMode="auto">
              <a:xfrm>
                <a:off x="2592" y="2256"/>
                <a:ext cx="1104" cy="91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Text Box 52"/>
              <p:cNvSpPr txBox="1">
                <a:spLocks noChangeArrowheads="1"/>
              </p:cNvSpPr>
              <p:nvPr/>
            </p:nvSpPr>
            <p:spPr bwMode="auto">
              <a:xfrm>
                <a:off x="3796" y="3048"/>
                <a:ext cx="102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2800"/>
                  <a:t>Neutron</a:t>
                </a:r>
                <a:endParaRPr lang="en-GB" altLang="fr-FR" sz="2400"/>
              </a:p>
            </p:txBody>
          </p:sp>
        </p:grpSp>
        <p:grpSp>
          <p:nvGrpSpPr>
            <p:cNvPr id="9233" name="Group 53"/>
            <p:cNvGrpSpPr>
              <a:grpSpLocks/>
            </p:cNvGrpSpPr>
            <p:nvPr/>
          </p:nvGrpSpPr>
          <p:grpSpPr bwMode="auto">
            <a:xfrm>
              <a:off x="2736" y="832"/>
              <a:ext cx="2106" cy="600"/>
              <a:chOff x="2736" y="1224"/>
              <a:chExt cx="2106" cy="600"/>
            </a:xfrm>
          </p:grpSpPr>
          <p:sp>
            <p:nvSpPr>
              <p:cNvPr id="9234" name="Line 54"/>
              <p:cNvSpPr>
                <a:spLocks noChangeShapeType="1"/>
              </p:cNvSpPr>
              <p:nvPr/>
            </p:nvSpPr>
            <p:spPr bwMode="auto">
              <a:xfrm flipV="1">
                <a:off x="2736" y="1392"/>
                <a:ext cx="1104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Text Box 55"/>
              <p:cNvSpPr txBox="1">
                <a:spLocks noChangeArrowheads="1"/>
              </p:cNvSpPr>
              <p:nvPr/>
            </p:nvSpPr>
            <p:spPr bwMode="auto">
              <a:xfrm>
                <a:off x="3993" y="1224"/>
                <a:ext cx="84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2800"/>
                  <a:t>Proton</a:t>
                </a:r>
                <a:endParaRPr lang="en-GB" altLang="fr-FR" sz="2400"/>
              </a:p>
            </p:txBody>
          </p:sp>
        </p:grpSp>
      </p:grpSp>
      <p:grpSp>
        <p:nvGrpSpPr>
          <p:cNvPr id="9223" name="Group 56"/>
          <p:cNvGrpSpPr>
            <a:grpSpLocks/>
          </p:cNvGrpSpPr>
          <p:nvPr/>
        </p:nvGrpSpPr>
        <p:grpSpPr bwMode="auto">
          <a:xfrm>
            <a:off x="3581400" y="1892299"/>
            <a:ext cx="5500688" cy="1741488"/>
            <a:chOff x="2256" y="1192"/>
            <a:chExt cx="3465" cy="1097"/>
          </a:xfrm>
        </p:grpSpPr>
        <p:grpSp>
          <p:nvGrpSpPr>
            <p:cNvPr id="9226" name="Group 57"/>
            <p:cNvGrpSpPr>
              <a:grpSpLocks/>
            </p:cNvGrpSpPr>
            <p:nvPr/>
          </p:nvGrpSpPr>
          <p:grpSpPr bwMode="auto">
            <a:xfrm>
              <a:off x="2256" y="1192"/>
              <a:ext cx="432" cy="624"/>
              <a:chOff x="2256" y="1584"/>
              <a:chExt cx="432" cy="624"/>
            </a:xfrm>
          </p:grpSpPr>
          <p:sp>
            <p:nvSpPr>
              <p:cNvPr id="9229" name="Line 58"/>
              <p:cNvSpPr>
                <a:spLocks noChangeShapeType="1"/>
              </p:cNvSpPr>
              <p:nvPr/>
            </p:nvSpPr>
            <p:spPr bwMode="auto">
              <a:xfrm flipV="1">
                <a:off x="2592" y="1872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59"/>
              <p:cNvSpPr>
                <a:spLocks noChangeShapeType="1"/>
              </p:cNvSpPr>
              <p:nvPr/>
            </p:nvSpPr>
            <p:spPr bwMode="auto">
              <a:xfrm>
                <a:off x="2256" y="1968"/>
                <a:ext cx="240" cy="19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60"/>
              <p:cNvSpPr>
                <a:spLocks noChangeShapeType="1"/>
              </p:cNvSpPr>
              <p:nvPr/>
            </p:nvSpPr>
            <p:spPr bwMode="auto">
              <a:xfrm>
                <a:off x="2352" y="1584"/>
                <a:ext cx="288" cy="24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27" name="Line 61"/>
            <p:cNvSpPr>
              <a:spLocks noChangeShapeType="1"/>
            </p:cNvSpPr>
            <p:nvPr/>
          </p:nvSpPr>
          <p:spPr bwMode="auto">
            <a:xfrm>
              <a:off x="2720" y="1660"/>
              <a:ext cx="1031" cy="50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Text Box 62"/>
            <p:cNvSpPr txBox="1">
              <a:spLocks noChangeArrowheads="1"/>
            </p:cNvSpPr>
            <p:nvPr/>
          </p:nvSpPr>
          <p:spPr bwMode="auto">
            <a:xfrm>
              <a:off x="3762" y="1962"/>
              <a:ext cx="19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2800" dirty="0">
                  <a:solidFill>
                    <a:srgbClr val="009900"/>
                  </a:solidFill>
                </a:rPr>
                <a:t>Interaction forte</a:t>
              </a:r>
              <a:endParaRPr lang="en-GB" altLang="fr-FR" sz="2800" dirty="0">
                <a:solidFill>
                  <a:srgbClr val="009900"/>
                </a:solidFill>
              </a:endParaRPr>
            </a:p>
          </p:txBody>
        </p:sp>
      </p:grpSp>
      <p:sp>
        <p:nvSpPr>
          <p:cNvPr id="9224" name="Line 63"/>
          <p:cNvSpPr>
            <a:spLocks noChangeShapeType="1"/>
          </p:cNvSpPr>
          <p:nvPr/>
        </p:nvSpPr>
        <p:spPr bwMode="auto">
          <a:xfrm flipH="1">
            <a:off x="2286000" y="5166360"/>
            <a:ext cx="3352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9225" name="Text Box 64"/>
          <p:cNvSpPr txBox="1">
            <a:spLocks noChangeArrowheads="1"/>
          </p:cNvSpPr>
          <p:nvPr/>
        </p:nvSpPr>
        <p:spPr bwMode="auto">
          <a:xfrm>
            <a:off x="1593576" y="5318760"/>
            <a:ext cx="4706738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800">
                <a:latin typeface="Times New Roman" pitchFamily="18" charset="0"/>
              </a:rPr>
              <a:t>10</a:t>
            </a:r>
            <a:r>
              <a:rPr lang="en-GB" altLang="fr-FR" sz="2400" baseline="72000">
                <a:latin typeface="Symbol" panose="05050102010706020507" pitchFamily="18" charset="2"/>
              </a:rPr>
              <a:t>-14</a:t>
            </a:r>
            <a:r>
              <a:rPr lang="en-GB" altLang="fr-FR" sz="2400">
                <a:latin typeface="Times New Roman" pitchFamily="18" charset="0"/>
              </a:rPr>
              <a:t> </a:t>
            </a:r>
            <a:r>
              <a:rPr lang="en-GB" altLang="fr-FR" sz="2800" smtClean="0">
                <a:latin typeface="Times New Roman" pitchFamily="18" charset="0"/>
              </a:rPr>
              <a:t>m = 0.00000000000001 m</a:t>
            </a:r>
            <a:endParaRPr lang="en-GB" altLang="fr-FR" sz="2400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93507" y="59645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38888" y="1864059"/>
            <a:ext cx="2605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sz="1400" smtClean="0"/>
              <a:t> ~ 2</a:t>
            </a:r>
            <a:r>
              <a:rPr lang="en-US" sz="1400" smtClean="0">
                <a:sym typeface="Symbol"/>
              </a:rPr>
              <a:t></a:t>
            </a:r>
            <a:r>
              <a:rPr lang="en-US" sz="1400" smtClean="0"/>
              <a:t>10</a:t>
            </a:r>
            <a:r>
              <a:rPr lang="en-US" sz="1400" baseline="30000" smtClean="0">
                <a:latin typeface="Symbol" panose="05050102010706020507" pitchFamily="18" charset="2"/>
              </a:rPr>
              <a:t>-27</a:t>
            </a:r>
            <a:r>
              <a:rPr lang="en-US" sz="1400" baseline="30000" smtClean="0"/>
              <a:t> </a:t>
            </a:r>
            <a:r>
              <a:rPr lang="en-US" sz="1400" smtClean="0"/>
              <a:t>kg ~ 1GeV/c</a:t>
            </a:r>
            <a:r>
              <a:rPr lang="en-US" sz="1400" baseline="30000" smtClean="0"/>
              <a:t>2</a:t>
            </a:r>
            <a:endParaRPr lang="en-US" sz="1400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46093" y="61741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Nombre de nucléon: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A =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N+Z</a:t>
            </a:r>
          </a:p>
          <a:p>
            <a:pPr>
              <a:defRPr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rialMT"/>
              </a:rPr>
              <a:t>noyau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stable le plus lourd Pb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MT"/>
              </a:rPr>
              <a:t>208</a:t>
            </a:r>
          </a:p>
        </p:txBody>
      </p:sp>
    </p:spTree>
    <p:extLst>
      <p:ext uri="{BB962C8B-B14F-4D97-AF65-F5344CB8AC3E}">
        <p14:creationId xmlns:p14="http://schemas.microsoft.com/office/powerpoint/2010/main" val="42946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altLang="fr-FR" smtClean="0"/>
              <a:t>Structure des protons et des neutrons</a:t>
            </a:r>
            <a:endParaRPr lang="en-GB" altLang="fr-FR" smtClean="0"/>
          </a:p>
        </p:txBody>
      </p:sp>
      <p:sp>
        <p:nvSpPr>
          <p:cNvPr id="1024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C94202-C60B-49F7-99FD-B4C16B92CEEF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838200" y="2894013"/>
            <a:ext cx="990600" cy="935037"/>
            <a:chOff x="2315" y="1539"/>
            <a:chExt cx="2071" cy="2086"/>
          </a:xfrm>
        </p:grpSpPr>
        <p:sp>
          <p:nvSpPr>
            <p:cNvPr id="10289" name="Oval 4"/>
            <p:cNvSpPr>
              <a:spLocks noChangeArrowheads="1"/>
            </p:cNvSpPr>
            <p:nvPr/>
          </p:nvSpPr>
          <p:spPr bwMode="auto">
            <a:xfrm>
              <a:off x="2315" y="1539"/>
              <a:ext cx="2071" cy="2086"/>
            </a:xfrm>
            <a:prstGeom prst="ellipse">
              <a:avLst/>
            </a:prstGeom>
            <a:noFill/>
            <a:ln w="19050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290" name="Oval 5"/>
            <p:cNvSpPr>
              <a:spLocks noChangeArrowheads="1"/>
            </p:cNvSpPr>
            <p:nvPr/>
          </p:nvSpPr>
          <p:spPr bwMode="auto">
            <a:xfrm>
              <a:off x="2509" y="1845"/>
              <a:ext cx="496" cy="469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1" name="Oval 6"/>
            <p:cNvSpPr>
              <a:spLocks noChangeArrowheads="1"/>
            </p:cNvSpPr>
            <p:nvPr/>
          </p:nvSpPr>
          <p:spPr bwMode="auto">
            <a:xfrm>
              <a:off x="2315" y="2185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2" name="Oval 7"/>
            <p:cNvSpPr>
              <a:spLocks noChangeArrowheads="1"/>
            </p:cNvSpPr>
            <p:nvPr/>
          </p:nvSpPr>
          <p:spPr bwMode="auto">
            <a:xfrm>
              <a:off x="2315" y="2524"/>
              <a:ext cx="496" cy="469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3" name="Oval 8"/>
            <p:cNvSpPr>
              <a:spLocks noChangeArrowheads="1"/>
            </p:cNvSpPr>
            <p:nvPr/>
          </p:nvSpPr>
          <p:spPr bwMode="auto">
            <a:xfrm>
              <a:off x="3501" y="2465"/>
              <a:ext cx="496" cy="469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4" name="Oval 9"/>
            <p:cNvSpPr>
              <a:spLocks noChangeArrowheads="1"/>
            </p:cNvSpPr>
            <p:nvPr/>
          </p:nvSpPr>
          <p:spPr bwMode="auto">
            <a:xfrm>
              <a:off x="3395" y="1584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5" name="Oval 10"/>
            <p:cNvSpPr>
              <a:spLocks noChangeArrowheads="1"/>
            </p:cNvSpPr>
            <p:nvPr/>
          </p:nvSpPr>
          <p:spPr bwMode="auto">
            <a:xfrm>
              <a:off x="2666" y="1660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6" name="Oval 11"/>
            <p:cNvSpPr>
              <a:spLocks noChangeArrowheads="1"/>
            </p:cNvSpPr>
            <p:nvPr/>
          </p:nvSpPr>
          <p:spPr bwMode="auto">
            <a:xfrm>
              <a:off x="2660" y="2216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7" name="Oval 12"/>
            <p:cNvSpPr>
              <a:spLocks noChangeArrowheads="1"/>
            </p:cNvSpPr>
            <p:nvPr/>
          </p:nvSpPr>
          <p:spPr bwMode="auto">
            <a:xfrm>
              <a:off x="3306" y="2874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8" name="Oval 13"/>
            <p:cNvSpPr>
              <a:spLocks noChangeArrowheads="1"/>
            </p:cNvSpPr>
            <p:nvPr/>
          </p:nvSpPr>
          <p:spPr bwMode="auto">
            <a:xfrm>
              <a:off x="3540" y="1904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99" name="Oval 14"/>
            <p:cNvSpPr>
              <a:spLocks noChangeArrowheads="1"/>
            </p:cNvSpPr>
            <p:nvPr/>
          </p:nvSpPr>
          <p:spPr bwMode="auto">
            <a:xfrm>
              <a:off x="2909" y="1929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0" name="Oval 15"/>
            <p:cNvSpPr>
              <a:spLocks noChangeArrowheads="1"/>
            </p:cNvSpPr>
            <p:nvPr/>
          </p:nvSpPr>
          <p:spPr bwMode="auto">
            <a:xfrm>
              <a:off x="3890" y="2216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1" name="Oval 16"/>
            <p:cNvSpPr>
              <a:spLocks noChangeArrowheads="1"/>
            </p:cNvSpPr>
            <p:nvPr/>
          </p:nvSpPr>
          <p:spPr bwMode="auto">
            <a:xfrm>
              <a:off x="3651" y="1767"/>
              <a:ext cx="496" cy="469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2" name="Oval 17"/>
            <p:cNvSpPr>
              <a:spLocks noChangeArrowheads="1"/>
            </p:cNvSpPr>
            <p:nvPr/>
          </p:nvSpPr>
          <p:spPr bwMode="auto">
            <a:xfrm>
              <a:off x="3005" y="1539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3" name="Oval 18"/>
            <p:cNvSpPr>
              <a:spLocks noChangeArrowheads="1"/>
            </p:cNvSpPr>
            <p:nvPr/>
          </p:nvSpPr>
          <p:spPr bwMode="auto">
            <a:xfrm>
              <a:off x="3801" y="1958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4" name="Oval 19"/>
            <p:cNvSpPr>
              <a:spLocks noChangeArrowheads="1"/>
            </p:cNvSpPr>
            <p:nvPr/>
          </p:nvSpPr>
          <p:spPr bwMode="auto">
            <a:xfrm>
              <a:off x="2509" y="2876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5" name="Oval 20"/>
            <p:cNvSpPr>
              <a:spLocks noChangeArrowheads="1"/>
            </p:cNvSpPr>
            <p:nvPr/>
          </p:nvSpPr>
          <p:spPr bwMode="auto">
            <a:xfrm>
              <a:off x="3540" y="2091"/>
              <a:ext cx="495" cy="469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6" name="Oval 21"/>
            <p:cNvSpPr>
              <a:spLocks noChangeArrowheads="1"/>
            </p:cNvSpPr>
            <p:nvPr/>
          </p:nvSpPr>
          <p:spPr bwMode="auto">
            <a:xfrm>
              <a:off x="2704" y="2546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7" name="Oval 22"/>
            <p:cNvSpPr>
              <a:spLocks noChangeArrowheads="1"/>
            </p:cNvSpPr>
            <p:nvPr/>
          </p:nvSpPr>
          <p:spPr bwMode="auto">
            <a:xfrm>
              <a:off x="3528" y="3014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8" name="Oval 23"/>
            <p:cNvSpPr>
              <a:spLocks noChangeArrowheads="1"/>
            </p:cNvSpPr>
            <p:nvPr/>
          </p:nvSpPr>
          <p:spPr bwMode="auto">
            <a:xfrm>
              <a:off x="2811" y="3122"/>
              <a:ext cx="495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09" name="Oval 24"/>
            <p:cNvSpPr>
              <a:spLocks noChangeArrowheads="1"/>
            </p:cNvSpPr>
            <p:nvPr/>
          </p:nvSpPr>
          <p:spPr bwMode="auto">
            <a:xfrm>
              <a:off x="3155" y="2560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0" name="Oval 25"/>
            <p:cNvSpPr>
              <a:spLocks noChangeArrowheads="1"/>
            </p:cNvSpPr>
            <p:nvPr/>
          </p:nvSpPr>
          <p:spPr bwMode="auto">
            <a:xfrm>
              <a:off x="3155" y="3157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1" name="Oval 26"/>
            <p:cNvSpPr>
              <a:spLocks noChangeArrowheads="1"/>
            </p:cNvSpPr>
            <p:nvPr/>
          </p:nvSpPr>
          <p:spPr bwMode="auto">
            <a:xfrm>
              <a:off x="2899" y="2314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2" name="Oval 27"/>
            <p:cNvSpPr>
              <a:spLocks noChangeArrowheads="1"/>
            </p:cNvSpPr>
            <p:nvPr/>
          </p:nvSpPr>
          <p:spPr bwMode="auto">
            <a:xfrm>
              <a:off x="3890" y="2426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3" name="Oval 28"/>
            <p:cNvSpPr>
              <a:spLocks noChangeArrowheads="1"/>
            </p:cNvSpPr>
            <p:nvPr/>
          </p:nvSpPr>
          <p:spPr bwMode="auto">
            <a:xfrm>
              <a:off x="3801" y="2726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4" name="Oval 29"/>
            <p:cNvSpPr>
              <a:spLocks noChangeArrowheads="1"/>
            </p:cNvSpPr>
            <p:nvPr/>
          </p:nvSpPr>
          <p:spPr bwMode="auto">
            <a:xfrm>
              <a:off x="3695" y="2840"/>
              <a:ext cx="495" cy="469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5" name="Oval 30"/>
            <p:cNvSpPr>
              <a:spLocks noChangeArrowheads="1"/>
            </p:cNvSpPr>
            <p:nvPr/>
          </p:nvSpPr>
          <p:spPr bwMode="auto">
            <a:xfrm>
              <a:off x="3487" y="2611"/>
              <a:ext cx="495" cy="469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6" name="Oval 31"/>
            <p:cNvSpPr>
              <a:spLocks noChangeArrowheads="1"/>
            </p:cNvSpPr>
            <p:nvPr/>
          </p:nvSpPr>
          <p:spPr bwMode="auto">
            <a:xfrm>
              <a:off x="3305" y="1819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7" name="Oval 32"/>
            <p:cNvSpPr>
              <a:spLocks noChangeArrowheads="1"/>
            </p:cNvSpPr>
            <p:nvPr/>
          </p:nvSpPr>
          <p:spPr bwMode="auto">
            <a:xfrm>
              <a:off x="2911" y="2782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318" name="Oval 33"/>
            <p:cNvSpPr>
              <a:spLocks noChangeArrowheads="1"/>
            </p:cNvSpPr>
            <p:nvPr/>
          </p:nvSpPr>
          <p:spPr bwMode="auto">
            <a:xfrm>
              <a:off x="3196" y="2201"/>
              <a:ext cx="496" cy="468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8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</p:grpSp>
      <p:grpSp>
        <p:nvGrpSpPr>
          <p:cNvPr id="10245" name="Group 34"/>
          <p:cNvGrpSpPr>
            <a:grpSpLocks/>
          </p:cNvGrpSpPr>
          <p:nvPr/>
        </p:nvGrpSpPr>
        <p:grpSpPr bwMode="auto">
          <a:xfrm>
            <a:off x="838200" y="1370013"/>
            <a:ext cx="949325" cy="895350"/>
            <a:chOff x="432" y="1728"/>
            <a:chExt cx="2392" cy="2256"/>
          </a:xfrm>
        </p:grpSpPr>
        <p:grpSp>
          <p:nvGrpSpPr>
            <p:cNvPr id="10279" name="Group 35"/>
            <p:cNvGrpSpPr>
              <a:grpSpLocks/>
            </p:cNvGrpSpPr>
            <p:nvPr/>
          </p:nvGrpSpPr>
          <p:grpSpPr bwMode="auto">
            <a:xfrm>
              <a:off x="1340" y="1728"/>
              <a:ext cx="659" cy="2256"/>
              <a:chOff x="1916" y="1392"/>
              <a:chExt cx="659" cy="2256"/>
            </a:xfrm>
          </p:grpSpPr>
          <p:sp>
            <p:nvSpPr>
              <p:cNvPr id="10287" name="Oval 36"/>
              <p:cNvSpPr>
                <a:spLocks noChangeArrowheads="1"/>
              </p:cNvSpPr>
              <p:nvPr/>
            </p:nvSpPr>
            <p:spPr bwMode="auto">
              <a:xfrm rot="-4782129">
                <a:off x="1076" y="2232"/>
                <a:ext cx="2256" cy="576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  <p:sp>
            <p:nvSpPr>
              <p:cNvPr id="10288" name="Oval 37"/>
              <p:cNvSpPr>
                <a:spLocks noChangeArrowheads="1"/>
              </p:cNvSpPr>
              <p:nvPr/>
            </p:nvSpPr>
            <p:spPr bwMode="auto">
              <a:xfrm rot="-6172674">
                <a:off x="1118" y="2190"/>
                <a:ext cx="2256" cy="65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1000"/>
              </a:p>
            </p:txBody>
          </p:sp>
        </p:grpSp>
        <p:sp>
          <p:nvSpPr>
            <p:cNvPr id="10280" name="Oval 38"/>
            <p:cNvSpPr>
              <a:spLocks noChangeArrowheads="1"/>
            </p:cNvSpPr>
            <p:nvPr/>
          </p:nvSpPr>
          <p:spPr bwMode="auto">
            <a:xfrm rot="-1329760">
              <a:off x="432" y="2584"/>
              <a:ext cx="2392" cy="544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2400">
                <a:latin typeface="Times New Roman" pitchFamily="18" charset="0"/>
              </a:endParaRPr>
            </a:p>
          </p:txBody>
        </p:sp>
        <p:sp>
          <p:nvSpPr>
            <p:cNvPr id="10281" name="Oval 39"/>
            <p:cNvSpPr>
              <a:spLocks noChangeArrowheads="1"/>
            </p:cNvSpPr>
            <p:nvPr/>
          </p:nvSpPr>
          <p:spPr bwMode="auto">
            <a:xfrm>
              <a:off x="1587" y="2739"/>
              <a:ext cx="164" cy="1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82" name="Oval 40"/>
            <p:cNvSpPr>
              <a:spLocks noChangeArrowheads="1"/>
            </p:cNvSpPr>
            <p:nvPr/>
          </p:nvSpPr>
          <p:spPr bwMode="auto">
            <a:xfrm rot="306568">
              <a:off x="514" y="2195"/>
              <a:ext cx="2310" cy="1322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83" name="Oval 41"/>
            <p:cNvSpPr>
              <a:spLocks noChangeArrowheads="1"/>
            </p:cNvSpPr>
            <p:nvPr/>
          </p:nvSpPr>
          <p:spPr bwMode="auto">
            <a:xfrm>
              <a:off x="1916" y="1961"/>
              <a:ext cx="83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84" name="Oval 42"/>
            <p:cNvSpPr>
              <a:spLocks noChangeArrowheads="1"/>
            </p:cNvSpPr>
            <p:nvPr/>
          </p:nvSpPr>
          <p:spPr bwMode="auto">
            <a:xfrm>
              <a:off x="2247" y="2817"/>
              <a:ext cx="82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85" name="Oval 43"/>
            <p:cNvSpPr>
              <a:spLocks noChangeArrowheads="1"/>
            </p:cNvSpPr>
            <p:nvPr/>
          </p:nvSpPr>
          <p:spPr bwMode="auto">
            <a:xfrm>
              <a:off x="762" y="2350"/>
              <a:ext cx="82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86" name="Oval 44"/>
            <p:cNvSpPr>
              <a:spLocks noChangeArrowheads="1"/>
            </p:cNvSpPr>
            <p:nvPr/>
          </p:nvSpPr>
          <p:spPr bwMode="auto">
            <a:xfrm>
              <a:off x="1968" y="3840"/>
              <a:ext cx="83" cy="7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</p:grpSp>
      <p:grpSp>
        <p:nvGrpSpPr>
          <p:cNvPr id="10246" name="Group 45"/>
          <p:cNvGrpSpPr>
            <a:grpSpLocks/>
          </p:cNvGrpSpPr>
          <p:nvPr/>
        </p:nvGrpSpPr>
        <p:grpSpPr bwMode="auto">
          <a:xfrm>
            <a:off x="838200" y="1827213"/>
            <a:ext cx="990600" cy="1524000"/>
            <a:chOff x="528" y="1536"/>
            <a:chExt cx="624" cy="960"/>
          </a:xfrm>
        </p:grpSpPr>
        <p:sp>
          <p:nvSpPr>
            <p:cNvPr id="10277" name="Line 46"/>
            <p:cNvSpPr>
              <a:spLocks noChangeShapeType="1"/>
            </p:cNvSpPr>
            <p:nvPr/>
          </p:nvSpPr>
          <p:spPr bwMode="auto">
            <a:xfrm flipH="1">
              <a:off x="528" y="1536"/>
              <a:ext cx="288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7"/>
            <p:cNvSpPr>
              <a:spLocks noChangeShapeType="1"/>
            </p:cNvSpPr>
            <p:nvPr/>
          </p:nvSpPr>
          <p:spPr bwMode="auto">
            <a:xfrm>
              <a:off x="864" y="1536"/>
              <a:ext cx="288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7" name="Text Box 48"/>
          <p:cNvSpPr txBox="1">
            <a:spLocks noChangeArrowheads="1"/>
          </p:cNvSpPr>
          <p:nvPr/>
        </p:nvSpPr>
        <p:spPr bwMode="auto">
          <a:xfrm>
            <a:off x="6138863" y="1489075"/>
            <a:ext cx="2290762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BE" altLang="fr-FR" sz="2800" dirty="0"/>
              <a:t>Proton 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BE" altLang="fr-FR" sz="2400" dirty="0"/>
              <a:t>2 quarks up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BE" altLang="fr-FR" sz="2400" dirty="0"/>
              <a:t>1 quark down</a:t>
            </a:r>
            <a:endParaRPr lang="en-GB" altLang="fr-FR" sz="2400" dirty="0"/>
          </a:p>
        </p:txBody>
      </p:sp>
      <p:sp>
        <p:nvSpPr>
          <p:cNvPr id="10248" name="Text Box 49"/>
          <p:cNvSpPr txBox="1">
            <a:spLocks noChangeArrowheads="1"/>
          </p:cNvSpPr>
          <p:nvPr/>
        </p:nvSpPr>
        <p:spPr bwMode="auto">
          <a:xfrm>
            <a:off x="6143625" y="3824288"/>
            <a:ext cx="2449513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BE" altLang="fr-FR" sz="2800"/>
              <a:t>Neutron :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BE" altLang="fr-FR" sz="2400"/>
              <a:t>1 quark up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fr-BE" altLang="fr-FR" sz="2400"/>
              <a:t>2 quarks down</a:t>
            </a:r>
            <a:endParaRPr lang="en-GB" altLang="fr-FR" sz="2400"/>
          </a:p>
        </p:txBody>
      </p:sp>
      <p:grpSp>
        <p:nvGrpSpPr>
          <p:cNvPr id="10249" name="Group 50"/>
          <p:cNvGrpSpPr>
            <a:grpSpLocks/>
          </p:cNvGrpSpPr>
          <p:nvPr/>
        </p:nvGrpSpPr>
        <p:grpSpPr bwMode="auto">
          <a:xfrm>
            <a:off x="1295400" y="1447800"/>
            <a:ext cx="4373563" cy="3962400"/>
            <a:chOff x="797" y="911"/>
            <a:chExt cx="2755" cy="2496"/>
          </a:xfrm>
        </p:grpSpPr>
        <p:sp>
          <p:nvSpPr>
            <p:cNvPr id="10265" name="Line 51"/>
            <p:cNvSpPr>
              <a:spLocks noChangeShapeType="1"/>
            </p:cNvSpPr>
            <p:nvPr/>
          </p:nvSpPr>
          <p:spPr bwMode="auto">
            <a:xfrm>
              <a:off x="816" y="2111"/>
              <a:ext cx="1983" cy="1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52"/>
            <p:cNvSpPr>
              <a:spLocks noChangeShapeType="1"/>
            </p:cNvSpPr>
            <p:nvPr/>
          </p:nvSpPr>
          <p:spPr bwMode="auto">
            <a:xfrm>
              <a:off x="864" y="2015"/>
              <a:ext cx="225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53"/>
            <p:cNvSpPr>
              <a:spLocks noChangeShapeType="1"/>
            </p:cNvSpPr>
            <p:nvPr/>
          </p:nvSpPr>
          <p:spPr bwMode="auto">
            <a:xfrm flipV="1">
              <a:off x="797" y="1871"/>
              <a:ext cx="223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54"/>
            <p:cNvSpPr>
              <a:spLocks noChangeShapeType="1"/>
            </p:cNvSpPr>
            <p:nvPr/>
          </p:nvSpPr>
          <p:spPr bwMode="auto">
            <a:xfrm flipV="1">
              <a:off x="797" y="941"/>
              <a:ext cx="206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Oval 55"/>
            <p:cNvSpPr>
              <a:spLocks noChangeArrowheads="1"/>
            </p:cNvSpPr>
            <p:nvPr/>
          </p:nvSpPr>
          <p:spPr bwMode="auto">
            <a:xfrm>
              <a:off x="2544" y="911"/>
              <a:ext cx="1008" cy="960"/>
            </a:xfrm>
            <a:prstGeom prst="ellipse">
              <a:avLst/>
            </a:prstGeom>
            <a:solidFill>
              <a:schemeClr val="tx2">
                <a:alpha val="5098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0" name="Oval 56"/>
            <p:cNvSpPr>
              <a:spLocks noChangeArrowheads="1"/>
            </p:cNvSpPr>
            <p:nvPr/>
          </p:nvSpPr>
          <p:spPr bwMode="auto">
            <a:xfrm>
              <a:off x="3024" y="1583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185E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1" name="Oval 57"/>
            <p:cNvSpPr>
              <a:spLocks noChangeArrowheads="1"/>
            </p:cNvSpPr>
            <p:nvPr/>
          </p:nvSpPr>
          <p:spPr bwMode="auto">
            <a:xfrm>
              <a:off x="3216" y="1151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5E00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2" name="Oval 58"/>
            <p:cNvSpPr>
              <a:spLocks noChangeArrowheads="1"/>
            </p:cNvSpPr>
            <p:nvPr/>
          </p:nvSpPr>
          <p:spPr bwMode="auto">
            <a:xfrm>
              <a:off x="2736" y="1247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5E00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3" name="Oval 59"/>
            <p:cNvSpPr>
              <a:spLocks noChangeArrowheads="1"/>
            </p:cNvSpPr>
            <p:nvPr/>
          </p:nvSpPr>
          <p:spPr bwMode="auto">
            <a:xfrm>
              <a:off x="2544" y="2447"/>
              <a:ext cx="1008" cy="960"/>
            </a:xfrm>
            <a:prstGeom prst="ellipse">
              <a:avLst/>
            </a:prstGeom>
            <a:solidFill>
              <a:srgbClr val="E71919">
                <a:alpha val="5098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4" name="Oval 60"/>
            <p:cNvSpPr>
              <a:spLocks noChangeArrowheads="1"/>
            </p:cNvSpPr>
            <p:nvPr/>
          </p:nvSpPr>
          <p:spPr bwMode="auto">
            <a:xfrm>
              <a:off x="2736" y="297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185E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5" name="Oval 61"/>
            <p:cNvSpPr>
              <a:spLocks noChangeArrowheads="1"/>
            </p:cNvSpPr>
            <p:nvPr/>
          </p:nvSpPr>
          <p:spPr bwMode="auto">
            <a:xfrm>
              <a:off x="3168" y="2975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33CC33"/>
                </a:gs>
                <a:gs pos="100000">
                  <a:srgbClr val="185E18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0276" name="Oval 62"/>
            <p:cNvSpPr>
              <a:spLocks noChangeArrowheads="1"/>
            </p:cNvSpPr>
            <p:nvPr/>
          </p:nvSpPr>
          <p:spPr bwMode="auto">
            <a:xfrm>
              <a:off x="2976" y="2639"/>
              <a:ext cx="144" cy="144"/>
            </a:xfrm>
            <a:prstGeom prst="ellipse">
              <a:avLst/>
            </a:prstGeom>
            <a:gradFill rotWithShape="0">
              <a:gsLst>
                <a:gs pos="0">
                  <a:srgbClr val="CC00CC"/>
                </a:gs>
                <a:gs pos="100000">
                  <a:srgbClr val="5E005E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</p:grpSp>
      <p:grpSp>
        <p:nvGrpSpPr>
          <p:cNvPr id="10250" name="Group 63"/>
          <p:cNvGrpSpPr>
            <a:grpSpLocks/>
          </p:cNvGrpSpPr>
          <p:nvPr/>
        </p:nvGrpSpPr>
        <p:grpSpPr bwMode="auto">
          <a:xfrm>
            <a:off x="4538663" y="1984375"/>
            <a:ext cx="3314700" cy="2862263"/>
            <a:chOff x="2859" y="1250"/>
            <a:chExt cx="2088" cy="1803"/>
          </a:xfrm>
        </p:grpSpPr>
        <p:grpSp>
          <p:nvGrpSpPr>
            <p:cNvPr id="10253" name="Group 64"/>
            <p:cNvGrpSpPr>
              <a:grpSpLocks/>
            </p:cNvGrpSpPr>
            <p:nvPr/>
          </p:nvGrpSpPr>
          <p:grpSpPr bwMode="auto">
            <a:xfrm>
              <a:off x="2865" y="1250"/>
              <a:ext cx="396" cy="342"/>
              <a:chOff x="2865" y="1250"/>
              <a:chExt cx="396" cy="342"/>
            </a:xfrm>
          </p:grpSpPr>
          <p:sp>
            <p:nvSpPr>
              <p:cNvPr id="10262" name="Line 65"/>
              <p:cNvSpPr>
                <a:spLocks noChangeShapeType="1"/>
              </p:cNvSpPr>
              <p:nvPr/>
            </p:nvSpPr>
            <p:spPr bwMode="auto">
              <a:xfrm>
                <a:off x="2865" y="1388"/>
                <a:ext cx="171" cy="204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3" name="Line 66"/>
              <p:cNvSpPr>
                <a:spLocks noChangeShapeType="1"/>
              </p:cNvSpPr>
              <p:nvPr/>
            </p:nvSpPr>
            <p:spPr bwMode="auto">
              <a:xfrm flipV="1">
                <a:off x="3141" y="1304"/>
                <a:ext cx="120" cy="27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4" name="Line 67"/>
              <p:cNvSpPr>
                <a:spLocks noChangeShapeType="1"/>
              </p:cNvSpPr>
              <p:nvPr/>
            </p:nvSpPr>
            <p:spPr bwMode="auto">
              <a:xfrm flipV="1">
                <a:off x="2892" y="1250"/>
                <a:ext cx="315" cy="48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4" name="Group 68"/>
            <p:cNvGrpSpPr>
              <a:grpSpLocks/>
            </p:cNvGrpSpPr>
            <p:nvPr/>
          </p:nvGrpSpPr>
          <p:grpSpPr bwMode="auto">
            <a:xfrm>
              <a:off x="2859" y="2786"/>
              <a:ext cx="336" cy="267"/>
              <a:chOff x="2859" y="2786"/>
              <a:chExt cx="336" cy="267"/>
            </a:xfrm>
          </p:grpSpPr>
          <p:sp>
            <p:nvSpPr>
              <p:cNvPr id="10259" name="Line 69"/>
              <p:cNvSpPr>
                <a:spLocks noChangeShapeType="1"/>
              </p:cNvSpPr>
              <p:nvPr/>
            </p:nvSpPr>
            <p:spPr bwMode="auto">
              <a:xfrm flipV="1">
                <a:off x="2859" y="2786"/>
                <a:ext cx="131" cy="189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0" name="Line 70"/>
              <p:cNvSpPr>
                <a:spLocks noChangeShapeType="1"/>
              </p:cNvSpPr>
              <p:nvPr/>
            </p:nvSpPr>
            <p:spPr bwMode="auto">
              <a:xfrm>
                <a:off x="3085" y="2786"/>
                <a:ext cx="110" cy="186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1" name="Line 71"/>
              <p:cNvSpPr>
                <a:spLocks noChangeShapeType="1"/>
              </p:cNvSpPr>
              <p:nvPr/>
            </p:nvSpPr>
            <p:spPr bwMode="auto">
              <a:xfrm>
                <a:off x="2913" y="3053"/>
                <a:ext cx="225" cy="0"/>
              </a:xfrm>
              <a:prstGeom prst="line">
                <a:avLst/>
              </a:prstGeom>
              <a:noFill/>
              <a:ln w="19050">
                <a:solidFill>
                  <a:srgbClr val="0099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55" name="Group 72"/>
            <p:cNvGrpSpPr>
              <a:grpSpLocks/>
            </p:cNvGrpSpPr>
            <p:nvPr/>
          </p:nvGrpSpPr>
          <p:grpSpPr bwMode="auto">
            <a:xfrm>
              <a:off x="2988" y="1436"/>
              <a:ext cx="1959" cy="1440"/>
              <a:chOff x="2976" y="1824"/>
              <a:chExt cx="1959" cy="1440"/>
            </a:xfrm>
          </p:grpSpPr>
          <p:sp>
            <p:nvSpPr>
              <p:cNvPr id="10256" name="Line 73"/>
              <p:cNvSpPr>
                <a:spLocks noChangeShapeType="1"/>
              </p:cNvSpPr>
              <p:nvPr/>
            </p:nvSpPr>
            <p:spPr bwMode="auto">
              <a:xfrm>
                <a:off x="3216" y="1824"/>
                <a:ext cx="240" cy="52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74"/>
              <p:cNvSpPr>
                <a:spLocks noChangeShapeType="1"/>
              </p:cNvSpPr>
              <p:nvPr/>
            </p:nvSpPr>
            <p:spPr bwMode="auto">
              <a:xfrm flipV="1">
                <a:off x="3168" y="2688"/>
                <a:ext cx="288" cy="57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Text Box 75"/>
              <p:cNvSpPr txBox="1">
                <a:spLocks noChangeArrowheads="1"/>
              </p:cNvSpPr>
              <p:nvPr/>
            </p:nvSpPr>
            <p:spPr bwMode="auto">
              <a:xfrm>
                <a:off x="2976" y="2346"/>
                <a:ext cx="195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buClrTx/>
                  <a:buSzTx/>
                  <a:buFontTx/>
                  <a:buNone/>
                </a:pPr>
                <a:r>
                  <a:rPr lang="fr-BE" altLang="fr-FR" sz="2800" dirty="0">
                    <a:solidFill>
                      <a:srgbClr val="009900"/>
                    </a:solidFill>
                  </a:rPr>
                  <a:t>Interaction forte</a:t>
                </a:r>
                <a:endParaRPr lang="en-GB" altLang="fr-FR" sz="2800" dirty="0">
                  <a:solidFill>
                    <a:srgbClr val="009900"/>
                  </a:solidFill>
                </a:endParaRPr>
              </a:p>
            </p:txBody>
          </p:sp>
        </p:grpSp>
      </p:grpSp>
      <p:sp>
        <p:nvSpPr>
          <p:cNvPr id="10251" name="Line 76"/>
          <p:cNvSpPr>
            <a:spLocks noChangeShapeType="1"/>
          </p:cNvSpPr>
          <p:nvPr/>
        </p:nvSpPr>
        <p:spPr bwMode="auto">
          <a:xfrm flipH="1">
            <a:off x="4191000" y="57150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10252" name="Text Box 77"/>
          <p:cNvSpPr txBox="1">
            <a:spLocks noChangeArrowheads="1"/>
          </p:cNvSpPr>
          <p:nvPr/>
        </p:nvSpPr>
        <p:spPr bwMode="auto">
          <a:xfrm>
            <a:off x="2514600" y="5867400"/>
            <a:ext cx="4886274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1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fr-FR" sz="2800">
                <a:latin typeface="Times New Roman" pitchFamily="18" charset="0"/>
              </a:rPr>
              <a:t>10</a:t>
            </a:r>
            <a:r>
              <a:rPr lang="en-GB" altLang="fr-FR" sz="2400" baseline="72000">
                <a:latin typeface="Symbol" panose="05050102010706020507" pitchFamily="18" charset="2"/>
              </a:rPr>
              <a:t>-15</a:t>
            </a:r>
            <a:r>
              <a:rPr lang="en-GB" altLang="fr-FR" sz="2400">
                <a:latin typeface="Times New Roman" pitchFamily="18" charset="0"/>
              </a:rPr>
              <a:t> </a:t>
            </a:r>
            <a:r>
              <a:rPr lang="en-GB" altLang="fr-FR" sz="2800" smtClean="0">
                <a:latin typeface="Times New Roman" pitchFamily="18" charset="0"/>
              </a:rPr>
              <a:t>m = 0.000000000000001 m</a:t>
            </a:r>
            <a:endParaRPr lang="en-GB" altLang="fr-FR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intérations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71120" y="620688"/>
            <a:ext cx="8971280" cy="60926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altLang="fr-FR" sz="3300" dirty="0" smtClean="0"/>
              <a:t>Interagir </a:t>
            </a:r>
            <a:r>
              <a:rPr lang="fr-FR" altLang="fr-FR" sz="3300" dirty="0"/>
              <a:t>= échanger une </a:t>
            </a:r>
            <a:r>
              <a:rPr lang="fr-FR" altLang="fr-FR" sz="3300" dirty="0" smtClean="0"/>
              <a:t>particule</a:t>
            </a:r>
          </a:p>
          <a:p>
            <a:endParaRPr lang="fr-FR" altLang="fr-FR" sz="3300" dirty="0"/>
          </a:p>
          <a:p>
            <a:endParaRPr lang="fr-FR" altLang="fr-FR" sz="3300" dirty="0" smtClean="0"/>
          </a:p>
          <a:p>
            <a:endParaRPr lang="fr-FR" altLang="fr-FR" sz="3300" dirty="0"/>
          </a:p>
          <a:p>
            <a:endParaRPr lang="fr-FR" altLang="fr-FR" sz="3300" dirty="0" smtClean="0"/>
          </a:p>
          <a:p>
            <a:endParaRPr lang="fr-FR" altLang="fr-FR" sz="3300" dirty="0"/>
          </a:p>
          <a:p>
            <a:endParaRPr lang="fr-FR" altLang="fr-FR" sz="3300" dirty="0" smtClean="0"/>
          </a:p>
          <a:p>
            <a:endParaRPr lang="fr-FR" altLang="fr-FR" sz="3300" dirty="0"/>
          </a:p>
          <a:p>
            <a:endParaRPr lang="fr-FR" altLang="fr-FR" sz="3300" dirty="0" smtClean="0"/>
          </a:p>
          <a:p>
            <a:pPr marL="0" indent="0">
              <a:buNone/>
              <a:defRPr/>
            </a:pPr>
            <a:r>
              <a:rPr lang="fr-FR" altLang="fr-FR" sz="3300" dirty="0" smtClean="0"/>
              <a:t>Les </a:t>
            </a:r>
            <a:r>
              <a:rPr lang="fr-FR" altLang="fr-FR" sz="3300" dirty="0"/>
              <a:t>ballons sont les médiateurs de la force qui écarte les 2 </a:t>
            </a:r>
            <a:r>
              <a:rPr lang="fr-FR" altLang="fr-FR" sz="3300" dirty="0" smtClean="0"/>
              <a:t>bateaux. La </a:t>
            </a:r>
            <a:r>
              <a:rPr lang="fr-FR" altLang="fr-FR" sz="3300" dirty="0"/>
              <a:t>portée dépend de la masse du ballon</a:t>
            </a:r>
          </a:p>
          <a:p>
            <a:pPr>
              <a:buFont typeface="Symbol" pitchFamily="18" charset="2"/>
              <a:buNone/>
              <a:defRPr/>
            </a:pPr>
            <a:endParaRPr lang="fr-FR" altLang="fr-FR" sz="3300" dirty="0"/>
          </a:p>
          <a:p>
            <a:pPr>
              <a:buFont typeface="Symbol" pitchFamily="18" charset="2"/>
              <a:buNone/>
              <a:defRPr/>
            </a:pPr>
            <a:r>
              <a:rPr lang="fr-FR" altLang="fr-FR" sz="3300" dirty="0">
                <a:solidFill>
                  <a:schemeClr val="accent2"/>
                </a:solidFill>
              </a:rPr>
              <a:t>Bosons de jauge : </a:t>
            </a:r>
            <a:endParaRPr lang="fr-FR" altLang="fr-FR" sz="3300" dirty="0" smtClean="0">
              <a:solidFill>
                <a:schemeClr val="accent2"/>
              </a:solidFill>
            </a:endParaRPr>
          </a:p>
          <a:p>
            <a:pPr>
              <a:buFont typeface="Symbol" pitchFamily="18" charset="2"/>
              <a:buNone/>
              <a:defRPr/>
            </a:pPr>
            <a:r>
              <a:rPr lang="fr-FR" altLang="fr-FR" sz="3300" dirty="0">
                <a:solidFill>
                  <a:schemeClr val="accent2"/>
                </a:solidFill>
              </a:rPr>
              <a:t>	</a:t>
            </a:r>
            <a:r>
              <a:rPr lang="fr-FR" altLang="fr-FR" sz="3300" dirty="0" smtClean="0">
                <a:solidFill>
                  <a:schemeClr val="accent2"/>
                </a:solidFill>
              </a:rPr>
              <a:t>		médiateurs </a:t>
            </a:r>
            <a:r>
              <a:rPr lang="fr-FR" altLang="fr-FR" sz="3300" dirty="0">
                <a:solidFill>
                  <a:schemeClr val="accent2"/>
                </a:solidFill>
              </a:rPr>
              <a:t>des interactions fondamentales </a:t>
            </a:r>
          </a:p>
          <a:p>
            <a:endParaRPr lang="fr-FR" altLang="fr-FR" sz="2800" dirty="0"/>
          </a:p>
          <a:p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2D8D-4943-46D1-8E55-B413B7EBB4FC}" type="slidenum">
              <a:rPr lang="fr-FR" smtClean="0"/>
              <a:t>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2" y="1342676"/>
            <a:ext cx="6913417" cy="21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L’interaction électromagnétique</a:t>
            </a:r>
          </a:p>
        </p:txBody>
      </p:sp>
      <p:sp>
        <p:nvSpPr>
          <p:cNvPr id="1229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9D5418-91EF-482A-A1B1-69C67A8D719F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933575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266700" y="806450"/>
            <a:ext cx="4294188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w Cen MT" panose="020B0602020104020603" pitchFamily="34" charset="0"/>
              </a:rPr>
              <a:t>Responsable des phénomènes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latin typeface="Tw Cen MT" panose="020B0602020104020603" pitchFamily="34" charset="0"/>
              </a:rPr>
              <a:t>électriques et magnétiques</a:t>
            </a:r>
            <a:r>
              <a:rPr lang="fr-FR" altLang="fr-FR" sz="2400" dirty="0">
                <a:latin typeface="Tw Cen MT" panose="020B0602020104020603" pitchFamily="34" charset="0"/>
              </a:rPr>
              <a:t> 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w Cen MT" panose="020B0602020104020603" pitchFamily="34" charset="0"/>
              </a:rPr>
              <a:t>aimantation, lumière,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w Cen MT" panose="020B0602020104020603" pitchFamily="34" charset="0"/>
              </a:rPr>
              <a:t>cohésion des atomes,…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2000" dirty="0"/>
          </a:p>
        </p:txBody>
      </p:sp>
      <p:pic>
        <p:nvPicPr>
          <p:cNvPr id="12294" name="Picture 5" descr="aiman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24257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4457700"/>
            <a:ext cx="2806700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/>
              <a:t>Médiateur : </a:t>
            </a:r>
            <a:r>
              <a:rPr lang="fr-FR" altLang="fr-FR" sz="2000" b="1">
                <a:solidFill>
                  <a:srgbClr val="FF0000"/>
                </a:solidFill>
              </a:rPr>
              <a:t>photon</a:t>
            </a:r>
            <a:r>
              <a:rPr lang="fr-FR" altLang="fr-FR" sz="1800" b="1"/>
              <a:t> </a:t>
            </a:r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5472113" y="3730625"/>
            <a:ext cx="2895600" cy="2730500"/>
            <a:chOff x="4071" y="2598"/>
            <a:chExt cx="1392" cy="1362"/>
          </a:xfrm>
        </p:grpSpPr>
        <p:pic>
          <p:nvPicPr>
            <p:cNvPr id="12302" name="Picture 9" descr="force_phot_bi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2598"/>
              <a:ext cx="1362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10"/>
            <p:cNvSpPr txBox="1">
              <a:spLocks noChangeArrowheads="1"/>
            </p:cNvSpPr>
            <p:nvPr/>
          </p:nvSpPr>
          <p:spPr bwMode="auto">
            <a:xfrm>
              <a:off x="4120" y="3775"/>
              <a:ext cx="21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fr-FR" altLang="fr-FR" sz="1400"/>
            </a:p>
          </p:txBody>
        </p:sp>
        <p:sp>
          <p:nvSpPr>
            <p:cNvPr id="12304" name="Text Box 11"/>
            <p:cNvSpPr txBox="1">
              <a:spLocks noChangeArrowheads="1"/>
            </p:cNvSpPr>
            <p:nvPr/>
          </p:nvSpPr>
          <p:spPr bwMode="auto">
            <a:xfrm>
              <a:off x="4095" y="3644"/>
              <a:ext cx="248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e</a:t>
              </a:r>
              <a:r>
                <a:rPr lang="fr-FR" altLang="fr-FR" sz="1600" baseline="30000"/>
                <a:t>-</a:t>
              </a:r>
            </a:p>
          </p:txBody>
        </p:sp>
        <p:sp>
          <p:nvSpPr>
            <p:cNvPr id="12305" name="Text Box 12"/>
            <p:cNvSpPr txBox="1">
              <a:spLocks noChangeArrowheads="1"/>
            </p:cNvSpPr>
            <p:nvPr/>
          </p:nvSpPr>
          <p:spPr bwMode="auto">
            <a:xfrm>
              <a:off x="4071" y="2676"/>
              <a:ext cx="248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altLang="fr-FR" sz="1600"/>
                <a:t>e</a:t>
              </a:r>
              <a:r>
                <a:rPr lang="fr-FR" altLang="fr-FR" sz="1600" baseline="30000"/>
                <a:t>-</a:t>
              </a:r>
            </a:p>
          </p:txBody>
        </p:sp>
        <p:grpSp>
          <p:nvGrpSpPr>
            <p:cNvPr id="12306" name="Group 13"/>
            <p:cNvGrpSpPr>
              <a:grpSpLocks/>
            </p:cNvGrpSpPr>
            <p:nvPr/>
          </p:nvGrpSpPr>
          <p:grpSpPr bwMode="auto">
            <a:xfrm>
              <a:off x="4095" y="2700"/>
              <a:ext cx="1368" cy="1120"/>
              <a:chOff x="4095" y="2700"/>
              <a:chExt cx="1368" cy="1120"/>
            </a:xfrm>
          </p:grpSpPr>
          <p:sp>
            <p:nvSpPr>
              <p:cNvPr id="12307" name="Text Box 14"/>
              <p:cNvSpPr txBox="1">
                <a:spLocks noChangeArrowheads="1"/>
              </p:cNvSpPr>
              <p:nvPr/>
            </p:nvSpPr>
            <p:spPr bwMode="auto">
              <a:xfrm>
                <a:off x="4103" y="3644"/>
                <a:ext cx="248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/>
                  <a:t>e</a:t>
                </a:r>
                <a:r>
                  <a:rPr lang="fr-FR" altLang="fr-FR" sz="1600" baseline="30000"/>
                  <a:t>-</a:t>
                </a:r>
              </a:p>
            </p:txBody>
          </p:sp>
          <p:sp>
            <p:nvSpPr>
              <p:cNvPr id="12308" name="Text Box 15"/>
              <p:cNvSpPr txBox="1">
                <a:spLocks noChangeArrowheads="1"/>
              </p:cNvSpPr>
              <p:nvPr/>
            </p:nvSpPr>
            <p:spPr bwMode="auto">
              <a:xfrm>
                <a:off x="4095" y="2700"/>
                <a:ext cx="248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/>
                  <a:t>e</a:t>
                </a:r>
                <a:r>
                  <a:rPr lang="fr-FR" altLang="fr-FR" sz="1600" baseline="30000"/>
                  <a:t>-</a:t>
                </a:r>
              </a:p>
            </p:txBody>
          </p:sp>
          <p:sp>
            <p:nvSpPr>
              <p:cNvPr id="12309" name="Text Box 16"/>
              <p:cNvSpPr txBox="1">
                <a:spLocks noChangeArrowheads="1"/>
              </p:cNvSpPr>
              <p:nvPr/>
            </p:nvSpPr>
            <p:spPr bwMode="auto">
              <a:xfrm>
                <a:off x="5215" y="3652"/>
                <a:ext cx="248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/>
                  <a:t>e</a:t>
                </a:r>
                <a:r>
                  <a:rPr lang="fr-FR" altLang="fr-FR" sz="1600" baseline="30000"/>
                  <a:t>-</a:t>
                </a:r>
              </a:p>
            </p:txBody>
          </p:sp>
          <p:sp>
            <p:nvSpPr>
              <p:cNvPr id="12310" name="Text Box 17"/>
              <p:cNvSpPr txBox="1">
                <a:spLocks noChangeArrowheads="1"/>
              </p:cNvSpPr>
              <p:nvPr/>
            </p:nvSpPr>
            <p:spPr bwMode="auto">
              <a:xfrm>
                <a:off x="5199" y="2708"/>
                <a:ext cx="248" cy="1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1600"/>
                  <a:t>e</a:t>
                </a:r>
                <a:r>
                  <a:rPr lang="fr-FR" altLang="fr-FR" sz="1600" baseline="30000"/>
                  <a:t>-</a:t>
                </a:r>
              </a:p>
            </p:txBody>
          </p:sp>
        </p:grpSp>
      </p:grpSp>
      <p:sp>
        <p:nvSpPr>
          <p:cNvPr id="12297" name="Text Box 18"/>
          <p:cNvSpPr txBox="1">
            <a:spLocks noChangeArrowheads="1"/>
          </p:cNvSpPr>
          <p:nvPr/>
        </p:nvSpPr>
        <p:spPr bwMode="auto">
          <a:xfrm>
            <a:off x="1319213" y="5175250"/>
            <a:ext cx="2130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m=0 (vitesse=c)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portée infinie</a:t>
            </a:r>
          </a:p>
        </p:txBody>
      </p:sp>
      <p:sp>
        <p:nvSpPr>
          <p:cNvPr id="12298" name="Line 30"/>
          <p:cNvSpPr>
            <a:spLocks noChangeShapeType="1"/>
          </p:cNvSpPr>
          <p:nvPr/>
        </p:nvSpPr>
        <p:spPr bwMode="auto">
          <a:xfrm>
            <a:off x="5245100" y="6438900"/>
            <a:ext cx="317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Text Box 31"/>
          <p:cNvSpPr txBox="1">
            <a:spLocks noChangeArrowheads="1"/>
          </p:cNvSpPr>
          <p:nvPr/>
        </p:nvSpPr>
        <p:spPr bwMode="auto">
          <a:xfrm>
            <a:off x="7870825" y="6432550"/>
            <a:ext cx="657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/>
              <a:t>temps</a:t>
            </a:r>
          </a:p>
        </p:txBody>
      </p:sp>
      <p:sp>
        <p:nvSpPr>
          <p:cNvPr id="12301" name="Rectangle 39"/>
          <p:cNvSpPr>
            <a:spLocks noChangeArrowheads="1"/>
          </p:cNvSpPr>
          <p:nvPr/>
        </p:nvSpPr>
        <p:spPr bwMode="auto">
          <a:xfrm>
            <a:off x="5422900" y="6108700"/>
            <a:ext cx="2794000" cy="1143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000"/>
          </a:p>
        </p:txBody>
      </p:sp>
    </p:spTree>
    <p:extLst>
      <p:ext uri="{BB962C8B-B14F-4D97-AF65-F5344CB8AC3E}">
        <p14:creationId xmlns:p14="http://schemas.microsoft.com/office/powerpoint/2010/main" val="24560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L’interaction nucléaire forte</a:t>
            </a:r>
          </a:p>
        </p:txBody>
      </p:sp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9185BC1-B791-4B90-B675-F62AF6BCD61E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279400" y="736600"/>
            <a:ext cx="5956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400" dirty="0">
                <a:latin typeface="Tw Cen MT" panose="020B0602020104020603" pitchFamily="34" charset="0"/>
              </a:rPr>
              <a:t>Responsable de la stabilité des noyaux ainsi que du proton</a:t>
            </a:r>
            <a:endParaRPr lang="fr-FR" altLang="fr-FR" sz="20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066800" y="2819400"/>
            <a:ext cx="3086100" cy="4254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/>
              <a:t>Médiateurs: </a:t>
            </a:r>
            <a:r>
              <a:rPr lang="fr-FR" altLang="fr-FR" sz="2000" b="1">
                <a:solidFill>
                  <a:srgbClr val="E71919"/>
                </a:solidFill>
              </a:rPr>
              <a:t>8 gluons</a:t>
            </a:r>
            <a:r>
              <a:rPr lang="fr-FR" altLang="fr-FR" sz="2000" b="1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13318" name="Group 5"/>
          <p:cNvGrpSpPr>
            <a:grpSpLocks/>
          </p:cNvGrpSpPr>
          <p:nvPr/>
        </p:nvGrpSpPr>
        <p:grpSpPr bwMode="auto">
          <a:xfrm>
            <a:off x="5270500" y="617538"/>
            <a:ext cx="3548063" cy="3360737"/>
            <a:chOff x="40" y="416"/>
            <a:chExt cx="2648" cy="2608"/>
          </a:xfrm>
        </p:grpSpPr>
        <p:sp>
          <p:nvSpPr>
            <p:cNvPr id="13322" name="Oval 6"/>
            <p:cNvSpPr>
              <a:spLocks noChangeArrowheads="1"/>
            </p:cNvSpPr>
            <p:nvPr/>
          </p:nvSpPr>
          <p:spPr bwMode="auto">
            <a:xfrm>
              <a:off x="283" y="966"/>
              <a:ext cx="757" cy="7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3323" name="Oval 7"/>
            <p:cNvSpPr>
              <a:spLocks noChangeArrowheads="1"/>
            </p:cNvSpPr>
            <p:nvPr/>
          </p:nvSpPr>
          <p:spPr bwMode="auto">
            <a:xfrm>
              <a:off x="987" y="2150"/>
              <a:ext cx="757" cy="77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3324" name="Oval 8"/>
            <p:cNvSpPr>
              <a:spLocks noChangeArrowheads="1"/>
            </p:cNvSpPr>
            <p:nvPr/>
          </p:nvSpPr>
          <p:spPr bwMode="auto">
            <a:xfrm>
              <a:off x="1611" y="774"/>
              <a:ext cx="757" cy="77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376" y="1132"/>
              <a:ext cx="498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2000" b="1">
                  <a:latin typeface="Comic Sans MS" pitchFamily="66" charset="0"/>
                </a:rPr>
                <a:t>u</a:t>
              </a:r>
            </a:p>
          </p:txBody>
        </p: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1135" y="2343"/>
              <a:ext cx="512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Comic Sans MS" pitchFamily="66" charset="0"/>
                </a:rPr>
                <a:t>u</a:t>
              </a:r>
            </a:p>
          </p:txBody>
        </p: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1743" y="919"/>
              <a:ext cx="498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fr-FR" altLang="fr-FR" sz="1800" b="1">
                  <a:latin typeface="Comic Sans MS" pitchFamily="66" charset="0"/>
                </a:rPr>
                <a:t>d</a:t>
              </a:r>
            </a:p>
          </p:txBody>
        </p:sp>
        <p:sp>
          <p:nvSpPr>
            <p:cNvPr id="13328" name="Oval 12"/>
            <p:cNvSpPr>
              <a:spLocks noChangeArrowheads="1"/>
            </p:cNvSpPr>
            <p:nvPr/>
          </p:nvSpPr>
          <p:spPr bwMode="auto">
            <a:xfrm>
              <a:off x="40" y="416"/>
              <a:ext cx="2648" cy="2608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FF0066"/>
                </a:buClr>
                <a:buSzPct val="140000"/>
                <a:buFont typeface="Wingdings" pitchFamily="2" charset="2"/>
                <a:buChar char="§"/>
                <a:defRPr sz="26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0099"/>
                </a:buClr>
                <a:buSzPct val="115000"/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11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15000"/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115000"/>
                <a:buFont typeface="Symbol" pitchFamily="18" charset="2"/>
                <a:buChar char="-"/>
                <a:defRPr sz="16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sz="1000"/>
            </a:p>
          </p:txBody>
        </p:sp>
        <p:grpSp>
          <p:nvGrpSpPr>
            <p:cNvPr id="13329" name="Group 13"/>
            <p:cNvGrpSpPr>
              <a:grpSpLocks/>
            </p:cNvGrpSpPr>
            <p:nvPr/>
          </p:nvGrpSpPr>
          <p:grpSpPr bwMode="auto">
            <a:xfrm>
              <a:off x="631" y="932"/>
              <a:ext cx="1313" cy="1420"/>
              <a:chOff x="631" y="932"/>
              <a:chExt cx="1313" cy="1420"/>
            </a:xfrm>
          </p:grpSpPr>
          <p:grpSp>
            <p:nvGrpSpPr>
              <p:cNvPr id="13330" name="Group 14"/>
              <p:cNvGrpSpPr>
                <a:grpSpLocks/>
              </p:cNvGrpSpPr>
              <p:nvPr/>
            </p:nvGrpSpPr>
            <p:grpSpPr bwMode="auto">
              <a:xfrm>
                <a:off x="979" y="932"/>
                <a:ext cx="645" cy="244"/>
                <a:chOff x="1139" y="1140"/>
                <a:chExt cx="645" cy="244"/>
              </a:xfrm>
            </p:grpSpPr>
            <p:sp>
              <p:nvSpPr>
                <p:cNvPr id="13337" name="Freeform 15"/>
                <p:cNvSpPr>
                  <a:spLocks/>
                </p:cNvSpPr>
                <p:nvPr/>
              </p:nvSpPr>
              <p:spPr bwMode="auto">
                <a:xfrm>
                  <a:off x="1139" y="1140"/>
                  <a:ext cx="637" cy="212"/>
                </a:xfrm>
                <a:custGeom>
                  <a:avLst/>
                  <a:gdLst>
                    <a:gd name="T0" fmla="*/ 0 w 768"/>
                    <a:gd name="T1" fmla="*/ 22 h 256"/>
                    <a:gd name="T2" fmla="*/ 8 w 768"/>
                    <a:gd name="T3" fmla="*/ 9 h 256"/>
                    <a:gd name="T4" fmla="*/ 26 w 768"/>
                    <a:gd name="T5" fmla="*/ 22 h 256"/>
                    <a:gd name="T6" fmla="*/ 34 w 768"/>
                    <a:gd name="T7" fmla="*/ 5 h 256"/>
                    <a:gd name="T8" fmla="*/ 51 w 768"/>
                    <a:gd name="T9" fmla="*/ 18 h 256"/>
                    <a:gd name="T10" fmla="*/ 59 w 768"/>
                    <a:gd name="T11" fmla="*/ 2 h 256"/>
                    <a:gd name="T12" fmla="*/ 68 w 768"/>
                    <a:gd name="T13" fmla="*/ 13 h 2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8" h="256">
                      <a:moveTo>
                        <a:pt x="0" y="248"/>
                      </a:moveTo>
                      <a:cubicBezTo>
                        <a:pt x="24" y="176"/>
                        <a:pt x="48" y="104"/>
                        <a:pt x="96" y="104"/>
                      </a:cubicBezTo>
                      <a:cubicBezTo>
                        <a:pt x="144" y="104"/>
                        <a:pt x="240" y="256"/>
                        <a:pt x="288" y="248"/>
                      </a:cubicBezTo>
                      <a:cubicBezTo>
                        <a:pt x="336" y="240"/>
                        <a:pt x="336" y="64"/>
                        <a:pt x="384" y="56"/>
                      </a:cubicBezTo>
                      <a:cubicBezTo>
                        <a:pt x="432" y="48"/>
                        <a:pt x="528" y="208"/>
                        <a:pt x="576" y="200"/>
                      </a:cubicBezTo>
                      <a:cubicBezTo>
                        <a:pt x="624" y="192"/>
                        <a:pt x="640" y="16"/>
                        <a:pt x="672" y="8"/>
                      </a:cubicBezTo>
                      <a:cubicBezTo>
                        <a:pt x="704" y="0"/>
                        <a:pt x="752" y="128"/>
                        <a:pt x="768" y="152"/>
                      </a:cubicBezTo>
                    </a:path>
                  </a:pathLst>
                </a:custGeom>
                <a:noFill/>
                <a:ln w="38100" cmpd="sng">
                  <a:solidFill>
                    <a:srgbClr val="E7191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8" name="Freeform 16"/>
                <p:cNvSpPr>
                  <a:spLocks/>
                </p:cNvSpPr>
                <p:nvPr/>
              </p:nvSpPr>
              <p:spPr bwMode="auto">
                <a:xfrm>
                  <a:off x="1147" y="1172"/>
                  <a:ext cx="637" cy="212"/>
                </a:xfrm>
                <a:custGeom>
                  <a:avLst/>
                  <a:gdLst>
                    <a:gd name="T0" fmla="*/ 0 w 768"/>
                    <a:gd name="T1" fmla="*/ 22 h 256"/>
                    <a:gd name="T2" fmla="*/ 8 w 768"/>
                    <a:gd name="T3" fmla="*/ 9 h 256"/>
                    <a:gd name="T4" fmla="*/ 26 w 768"/>
                    <a:gd name="T5" fmla="*/ 22 h 256"/>
                    <a:gd name="T6" fmla="*/ 34 w 768"/>
                    <a:gd name="T7" fmla="*/ 5 h 256"/>
                    <a:gd name="T8" fmla="*/ 51 w 768"/>
                    <a:gd name="T9" fmla="*/ 18 h 256"/>
                    <a:gd name="T10" fmla="*/ 59 w 768"/>
                    <a:gd name="T11" fmla="*/ 2 h 256"/>
                    <a:gd name="T12" fmla="*/ 68 w 768"/>
                    <a:gd name="T13" fmla="*/ 13 h 2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8" h="256">
                      <a:moveTo>
                        <a:pt x="0" y="248"/>
                      </a:moveTo>
                      <a:cubicBezTo>
                        <a:pt x="24" y="176"/>
                        <a:pt x="48" y="104"/>
                        <a:pt x="96" y="104"/>
                      </a:cubicBezTo>
                      <a:cubicBezTo>
                        <a:pt x="144" y="104"/>
                        <a:pt x="240" y="256"/>
                        <a:pt x="288" y="248"/>
                      </a:cubicBezTo>
                      <a:cubicBezTo>
                        <a:pt x="336" y="240"/>
                        <a:pt x="336" y="64"/>
                        <a:pt x="384" y="56"/>
                      </a:cubicBezTo>
                      <a:cubicBezTo>
                        <a:pt x="432" y="48"/>
                        <a:pt x="528" y="208"/>
                        <a:pt x="576" y="200"/>
                      </a:cubicBezTo>
                      <a:cubicBezTo>
                        <a:pt x="624" y="192"/>
                        <a:pt x="640" y="16"/>
                        <a:pt x="672" y="8"/>
                      </a:cubicBezTo>
                      <a:cubicBezTo>
                        <a:pt x="704" y="0"/>
                        <a:pt x="752" y="128"/>
                        <a:pt x="768" y="152"/>
                      </a:cubicBezTo>
                    </a:path>
                  </a:pathLst>
                </a:custGeom>
                <a:noFill/>
                <a:ln w="381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31" name="Group 17"/>
              <p:cNvGrpSpPr>
                <a:grpSpLocks/>
              </p:cNvGrpSpPr>
              <p:nvPr/>
            </p:nvGrpSpPr>
            <p:grpSpPr bwMode="auto">
              <a:xfrm>
                <a:off x="1548" y="1544"/>
                <a:ext cx="396" cy="712"/>
                <a:chOff x="1708" y="1752"/>
                <a:chExt cx="396" cy="712"/>
              </a:xfrm>
            </p:grpSpPr>
            <p:sp>
              <p:nvSpPr>
                <p:cNvPr id="13335" name="Freeform 18"/>
                <p:cNvSpPr>
                  <a:spLocks/>
                </p:cNvSpPr>
                <p:nvPr/>
              </p:nvSpPr>
              <p:spPr bwMode="auto">
                <a:xfrm flipH="1">
                  <a:off x="1708" y="1752"/>
                  <a:ext cx="372" cy="696"/>
                </a:xfrm>
                <a:custGeom>
                  <a:avLst/>
                  <a:gdLst>
                    <a:gd name="T0" fmla="*/ 0 w 560"/>
                    <a:gd name="T1" fmla="*/ 0 h 672"/>
                    <a:gd name="T2" fmla="*/ 1 w 560"/>
                    <a:gd name="T3" fmla="*/ 76 h 672"/>
                    <a:gd name="T4" fmla="*/ 1 w 560"/>
                    <a:gd name="T5" fmla="*/ 380 h 672"/>
                    <a:gd name="T6" fmla="*/ 2 w 560"/>
                    <a:gd name="T7" fmla="*/ 455 h 672"/>
                    <a:gd name="T8" fmla="*/ 1 w 560"/>
                    <a:gd name="T9" fmla="*/ 757 h 672"/>
                    <a:gd name="T10" fmla="*/ 3 w 560"/>
                    <a:gd name="T11" fmla="*/ 835 h 672"/>
                    <a:gd name="T12" fmla="*/ 2 w 560"/>
                    <a:gd name="T13" fmla="*/ 1063 h 6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60" h="672">
                      <a:moveTo>
                        <a:pt x="0" y="0"/>
                      </a:moveTo>
                      <a:cubicBezTo>
                        <a:pt x="84" y="4"/>
                        <a:pt x="168" y="8"/>
                        <a:pt x="192" y="48"/>
                      </a:cubicBezTo>
                      <a:cubicBezTo>
                        <a:pt x="216" y="88"/>
                        <a:pt x="120" y="200"/>
                        <a:pt x="144" y="240"/>
                      </a:cubicBezTo>
                      <a:cubicBezTo>
                        <a:pt x="168" y="280"/>
                        <a:pt x="312" y="248"/>
                        <a:pt x="336" y="288"/>
                      </a:cubicBezTo>
                      <a:cubicBezTo>
                        <a:pt x="360" y="328"/>
                        <a:pt x="256" y="440"/>
                        <a:pt x="288" y="480"/>
                      </a:cubicBezTo>
                      <a:cubicBezTo>
                        <a:pt x="320" y="520"/>
                        <a:pt x="496" y="496"/>
                        <a:pt x="528" y="528"/>
                      </a:cubicBezTo>
                      <a:cubicBezTo>
                        <a:pt x="560" y="560"/>
                        <a:pt x="488" y="648"/>
                        <a:pt x="480" y="672"/>
                      </a:cubicBezTo>
                    </a:path>
                  </a:pathLst>
                </a:custGeom>
                <a:noFill/>
                <a:ln w="38100" cmpd="sng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6" name="Freeform 19"/>
                <p:cNvSpPr>
                  <a:spLocks/>
                </p:cNvSpPr>
                <p:nvPr/>
              </p:nvSpPr>
              <p:spPr bwMode="auto">
                <a:xfrm flipH="1">
                  <a:off x="1732" y="1768"/>
                  <a:ext cx="372" cy="696"/>
                </a:xfrm>
                <a:custGeom>
                  <a:avLst/>
                  <a:gdLst>
                    <a:gd name="T0" fmla="*/ 0 w 560"/>
                    <a:gd name="T1" fmla="*/ 0 h 672"/>
                    <a:gd name="T2" fmla="*/ 1 w 560"/>
                    <a:gd name="T3" fmla="*/ 76 h 672"/>
                    <a:gd name="T4" fmla="*/ 1 w 560"/>
                    <a:gd name="T5" fmla="*/ 380 h 672"/>
                    <a:gd name="T6" fmla="*/ 2 w 560"/>
                    <a:gd name="T7" fmla="*/ 455 h 672"/>
                    <a:gd name="T8" fmla="*/ 1 w 560"/>
                    <a:gd name="T9" fmla="*/ 757 h 672"/>
                    <a:gd name="T10" fmla="*/ 3 w 560"/>
                    <a:gd name="T11" fmla="*/ 835 h 672"/>
                    <a:gd name="T12" fmla="*/ 2 w 560"/>
                    <a:gd name="T13" fmla="*/ 1063 h 6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60" h="672">
                      <a:moveTo>
                        <a:pt x="0" y="0"/>
                      </a:moveTo>
                      <a:cubicBezTo>
                        <a:pt x="84" y="4"/>
                        <a:pt x="168" y="8"/>
                        <a:pt x="192" y="48"/>
                      </a:cubicBezTo>
                      <a:cubicBezTo>
                        <a:pt x="216" y="88"/>
                        <a:pt x="120" y="200"/>
                        <a:pt x="144" y="240"/>
                      </a:cubicBezTo>
                      <a:cubicBezTo>
                        <a:pt x="168" y="280"/>
                        <a:pt x="312" y="248"/>
                        <a:pt x="336" y="288"/>
                      </a:cubicBezTo>
                      <a:cubicBezTo>
                        <a:pt x="360" y="328"/>
                        <a:pt x="256" y="440"/>
                        <a:pt x="288" y="480"/>
                      </a:cubicBezTo>
                      <a:cubicBezTo>
                        <a:pt x="320" y="520"/>
                        <a:pt x="496" y="496"/>
                        <a:pt x="528" y="528"/>
                      </a:cubicBezTo>
                      <a:cubicBezTo>
                        <a:pt x="560" y="560"/>
                        <a:pt x="488" y="648"/>
                        <a:pt x="480" y="672"/>
                      </a:cubicBezTo>
                    </a:path>
                  </a:pathLst>
                </a:custGeom>
                <a:noFill/>
                <a:ln w="3810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32" name="Group 20"/>
              <p:cNvGrpSpPr>
                <a:grpSpLocks/>
              </p:cNvGrpSpPr>
              <p:nvPr/>
            </p:nvGrpSpPr>
            <p:grpSpPr bwMode="auto">
              <a:xfrm>
                <a:off x="631" y="1763"/>
                <a:ext cx="489" cy="589"/>
                <a:chOff x="791" y="1971"/>
                <a:chExt cx="489" cy="589"/>
              </a:xfrm>
            </p:grpSpPr>
            <p:sp>
              <p:nvSpPr>
                <p:cNvPr id="13333" name="Freeform 21"/>
                <p:cNvSpPr>
                  <a:spLocks/>
                </p:cNvSpPr>
                <p:nvPr/>
              </p:nvSpPr>
              <p:spPr bwMode="auto">
                <a:xfrm>
                  <a:off x="815" y="1971"/>
                  <a:ext cx="465" cy="573"/>
                </a:xfrm>
                <a:custGeom>
                  <a:avLst/>
                  <a:gdLst>
                    <a:gd name="T0" fmla="*/ 0 w 560"/>
                    <a:gd name="T1" fmla="*/ 0 h 672"/>
                    <a:gd name="T2" fmla="*/ 17 w 560"/>
                    <a:gd name="T3" fmla="*/ 7 h 672"/>
                    <a:gd name="T4" fmla="*/ 12 w 560"/>
                    <a:gd name="T5" fmla="*/ 31 h 672"/>
                    <a:gd name="T6" fmla="*/ 30 w 560"/>
                    <a:gd name="T7" fmla="*/ 37 h 672"/>
                    <a:gd name="T8" fmla="*/ 26 w 560"/>
                    <a:gd name="T9" fmla="*/ 61 h 672"/>
                    <a:gd name="T10" fmla="*/ 47 w 560"/>
                    <a:gd name="T11" fmla="*/ 67 h 672"/>
                    <a:gd name="T12" fmla="*/ 42 w 560"/>
                    <a:gd name="T13" fmla="*/ 84 h 6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60" h="672">
                      <a:moveTo>
                        <a:pt x="0" y="0"/>
                      </a:moveTo>
                      <a:cubicBezTo>
                        <a:pt x="84" y="4"/>
                        <a:pt x="168" y="8"/>
                        <a:pt x="192" y="48"/>
                      </a:cubicBezTo>
                      <a:cubicBezTo>
                        <a:pt x="216" y="88"/>
                        <a:pt x="120" y="200"/>
                        <a:pt x="144" y="240"/>
                      </a:cubicBezTo>
                      <a:cubicBezTo>
                        <a:pt x="168" y="280"/>
                        <a:pt x="312" y="248"/>
                        <a:pt x="336" y="288"/>
                      </a:cubicBezTo>
                      <a:cubicBezTo>
                        <a:pt x="360" y="328"/>
                        <a:pt x="256" y="440"/>
                        <a:pt x="288" y="480"/>
                      </a:cubicBezTo>
                      <a:cubicBezTo>
                        <a:pt x="320" y="520"/>
                        <a:pt x="496" y="496"/>
                        <a:pt x="528" y="528"/>
                      </a:cubicBezTo>
                      <a:cubicBezTo>
                        <a:pt x="560" y="560"/>
                        <a:pt x="488" y="648"/>
                        <a:pt x="480" y="672"/>
                      </a:cubicBezTo>
                    </a:path>
                  </a:pathLst>
                </a:custGeom>
                <a:noFill/>
                <a:ln w="38100" cmpd="sng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34" name="Freeform 22"/>
                <p:cNvSpPr>
                  <a:spLocks/>
                </p:cNvSpPr>
                <p:nvPr/>
              </p:nvSpPr>
              <p:spPr bwMode="auto">
                <a:xfrm>
                  <a:off x="791" y="1987"/>
                  <a:ext cx="465" cy="573"/>
                </a:xfrm>
                <a:custGeom>
                  <a:avLst/>
                  <a:gdLst>
                    <a:gd name="T0" fmla="*/ 0 w 560"/>
                    <a:gd name="T1" fmla="*/ 0 h 672"/>
                    <a:gd name="T2" fmla="*/ 17 w 560"/>
                    <a:gd name="T3" fmla="*/ 7 h 672"/>
                    <a:gd name="T4" fmla="*/ 12 w 560"/>
                    <a:gd name="T5" fmla="*/ 31 h 672"/>
                    <a:gd name="T6" fmla="*/ 30 w 560"/>
                    <a:gd name="T7" fmla="*/ 37 h 672"/>
                    <a:gd name="T8" fmla="*/ 26 w 560"/>
                    <a:gd name="T9" fmla="*/ 61 h 672"/>
                    <a:gd name="T10" fmla="*/ 47 w 560"/>
                    <a:gd name="T11" fmla="*/ 67 h 672"/>
                    <a:gd name="T12" fmla="*/ 42 w 560"/>
                    <a:gd name="T13" fmla="*/ 84 h 6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60" h="672">
                      <a:moveTo>
                        <a:pt x="0" y="0"/>
                      </a:moveTo>
                      <a:cubicBezTo>
                        <a:pt x="84" y="4"/>
                        <a:pt x="168" y="8"/>
                        <a:pt x="192" y="48"/>
                      </a:cubicBezTo>
                      <a:cubicBezTo>
                        <a:pt x="216" y="88"/>
                        <a:pt x="120" y="200"/>
                        <a:pt x="144" y="240"/>
                      </a:cubicBezTo>
                      <a:cubicBezTo>
                        <a:pt x="168" y="280"/>
                        <a:pt x="312" y="248"/>
                        <a:pt x="336" y="288"/>
                      </a:cubicBezTo>
                      <a:cubicBezTo>
                        <a:pt x="360" y="328"/>
                        <a:pt x="256" y="440"/>
                        <a:pt x="288" y="480"/>
                      </a:cubicBezTo>
                      <a:cubicBezTo>
                        <a:pt x="320" y="520"/>
                        <a:pt x="496" y="496"/>
                        <a:pt x="528" y="528"/>
                      </a:cubicBezTo>
                      <a:cubicBezTo>
                        <a:pt x="560" y="560"/>
                        <a:pt x="488" y="648"/>
                        <a:pt x="480" y="672"/>
                      </a:cubicBezTo>
                    </a:path>
                  </a:pathLst>
                </a:custGeom>
                <a:noFill/>
                <a:ln w="38100" cmpd="sng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19" name="Rectangle 26"/>
              <p:cNvSpPr>
                <a:spLocks noChangeArrowheads="1"/>
              </p:cNvSpPr>
              <p:nvPr/>
            </p:nvSpPr>
            <p:spPr bwMode="auto">
              <a:xfrm>
                <a:off x="492919" y="4493413"/>
                <a:ext cx="8343900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FF0066"/>
                  </a:buClr>
                  <a:buSzPct val="140000"/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C0099"/>
                  </a:buClr>
                  <a:buSzPct val="115000"/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11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15000"/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15000"/>
                  <a:buFont typeface="Symbol" pitchFamily="18" charset="2"/>
                  <a:buChar char="-"/>
                  <a:defRPr sz="16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None/>
                </a:pPr>
                <a:r>
                  <a:rPr lang="fr-FR" sz="2400" dirty="0" smtClean="0">
                    <a:latin typeface="Tw Cen MT" panose="020B0602020104020603" pitchFamily="34" charset="0"/>
                  </a:rPr>
                  <a:t>Confinement: les gluons sont aussi soumis à l’interaction forte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fr-FR" altLang="fr-FR" sz="2400" dirty="0">
                  <a:latin typeface="Tw Cen MT" panose="020B0602020104020603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dirty="0">
                    <a:latin typeface="Tw Cen MT" panose="020B0602020104020603" pitchFamily="34" charset="0"/>
                  </a:rPr>
                  <a:t>Les quarks n’existent pas à l’état libre: </a:t>
                </a:r>
                <a:r>
                  <a:rPr lang="en-US" sz="2400" dirty="0" err="1">
                    <a:latin typeface="Tw Cen MT" panose="020B0602020104020603" pitchFamily="34" charset="0"/>
                  </a:rPr>
                  <a:t>ils</a:t>
                </a:r>
                <a:r>
                  <a:rPr lang="en-US" sz="2400" dirty="0">
                    <a:latin typeface="Tw Cen MT" panose="020B0602020104020603" pitchFamily="34" charset="0"/>
                  </a:rPr>
                  <a:t> </a:t>
                </a:r>
                <a:r>
                  <a:rPr lang="en-US" sz="2400" dirty="0" err="1">
                    <a:latin typeface="Tw Cen MT" panose="020B0602020104020603" pitchFamily="34" charset="0"/>
                  </a:rPr>
                  <a:t>sont</a:t>
                </a:r>
                <a:r>
                  <a:rPr lang="en-US" sz="2400" dirty="0">
                    <a:latin typeface="Tw Cen MT" panose="020B0602020104020603" pitchFamily="34" charset="0"/>
                  </a:rPr>
                  <a:t> </a:t>
                </a:r>
                <a:r>
                  <a:rPr lang="en-US" sz="2400" dirty="0" err="1">
                    <a:latin typeface="Tw Cen MT" panose="020B0602020104020603" pitchFamily="34" charset="0"/>
                  </a:rPr>
                  <a:t>confinés</a:t>
                </a:r>
                <a:r>
                  <a:rPr lang="en-US" sz="2400" dirty="0">
                    <a:latin typeface="Tw Cen MT" panose="020B0602020104020603" pitchFamily="34" charset="0"/>
                  </a:rPr>
                  <a:t> à </a:t>
                </a:r>
                <a:r>
                  <a:rPr lang="en-US" sz="2400" dirty="0" err="1">
                    <a:latin typeface="Tw Cen MT" panose="020B0602020104020603" pitchFamily="34" charset="0"/>
                  </a:rPr>
                  <a:t>l’intérieur</a:t>
                </a:r>
                <a:r>
                  <a:rPr lang="en-US" sz="2400" dirty="0">
                    <a:latin typeface="Tw Cen MT" panose="020B0602020104020603" pitchFamily="34" charset="0"/>
                  </a:rPr>
                  <a:t> de </a:t>
                </a:r>
                <a:r>
                  <a:rPr lang="en-US" sz="2400" b="1" dirty="0" smtClean="0">
                    <a:latin typeface="Tw Cen MT" panose="020B0602020104020603" pitchFamily="34" charset="0"/>
                  </a:rPr>
                  <a:t>hadrons</a:t>
                </a:r>
                <a:r>
                  <a:rPr lang="en-US" sz="2400" dirty="0" smtClean="0">
                    <a:latin typeface="Tw Cen MT" panose="020B0602020104020603" pitchFamily="34" charset="0"/>
                  </a:rPr>
                  <a:t> (</a:t>
                </a:r>
                <a:r>
                  <a:rPr lang="en-US" sz="2400" dirty="0">
                    <a:latin typeface="Tw Cen MT" panose="020B0602020104020603" pitchFamily="34" charset="0"/>
                  </a:rPr>
                  <a:t>assemblages de </a:t>
                </a:r>
                <a:r>
                  <a:rPr lang="en-US" sz="2400" dirty="0" smtClean="0">
                    <a:latin typeface="Tw Cen MT" panose="020B0602020104020603" pitchFamily="34" charset="0"/>
                  </a:rPr>
                  <a:t>quarks)</a:t>
                </a:r>
                <a:r>
                  <a:rPr lang="fr-FR" sz="2400" dirty="0">
                    <a:latin typeface="Tw Cen MT" panose="020B0602020104020603" pitchFamily="34" charset="0"/>
                  </a:rPr>
                  <a:t> </a:t>
                </a:r>
                <a:r>
                  <a:rPr lang="fr-FR" altLang="fr-FR" sz="2400" dirty="0" smtClean="0">
                    <a:latin typeface="Tw Cen MT" panose="020B0602020104020603" pitchFamily="34" charset="0"/>
                  </a:rPr>
                  <a:t>collés </a:t>
                </a:r>
                <a:r>
                  <a:rPr lang="fr-FR" altLang="fr-FR" sz="2400" dirty="0">
                    <a:latin typeface="Tw Cen MT" panose="020B0602020104020603" pitchFamily="34" charset="0"/>
                  </a:rPr>
                  <a:t>par les </a:t>
                </a:r>
                <a:r>
                  <a:rPr lang="fr-FR" altLang="fr-FR" sz="2400" b="1" dirty="0">
                    <a:latin typeface="Tw Cen MT" panose="020B0602020104020603" pitchFamily="34" charset="0"/>
                  </a:rPr>
                  <a:t>gluons </a:t>
                </a:r>
                <a:endParaRPr lang="fr-FR" altLang="fr-FR" sz="2400" b="1" dirty="0" smtClean="0">
                  <a:latin typeface="Tw Cen MT" panose="020B0602020104020603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b="1" dirty="0">
                    <a:latin typeface="Tw Cen MT" panose="020B0602020104020603" pitchFamily="34" charset="0"/>
                  </a:rPr>
                  <a:t>	</a:t>
                </a:r>
                <a:r>
                  <a:rPr lang="fr-FR" altLang="fr-FR" sz="2400" dirty="0" smtClean="0">
                    <a:latin typeface="Tw Cen MT" panose="020B0602020104020603" pitchFamily="34" charset="0"/>
                  </a:rPr>
                  <a:t>baryon: </a:t>
                </a:r>
                <a14:m>
                  <m:oMath xmlns:m="http://schemas.openxmlformats.org/officeDocument/2006/math">
                    <m:r>
                      <a:rPr lang="fr-FR" altLang="fr-FR" sz="24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fr-FR" altLang="fr-FR" sz="2400" b="0" i="1" smtClean="0">
                        <a:latin typeface="Cambria Math" panose="02040503050406030204" pitchFamily="18" charset="0"/>
                      </a:rPr>
                      <m:t>𝑞𝑞</m:t>
                    </m:r>
                  </m:oMath>
                </a14:m>
                <a:endParaRPr lang="fr-FR" altLang="fr-FR" sz="2400" dirty="0" smtClean="0">
                  <a:latin typeface="Tw Cen MT" panose="020B0602020104020603" pitchFamily="34" charset="0"/>
                </a:endParaRP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FR" altLang="fr-FR" sz="2400" dirty="0">
                    <a:latin typeface="Tw Cen MT" panose="020B0602020104020603" pitchFamily="34" charset="0"/>
                  </a:rPr>
                  <a:t>	</a:t>
                </a:r>
                <a:r>
                  <a:rPr lang="fr-FR" altLang="fr-FR" sz="2400" dirty="0" smtClean="0">
                    <a:latin typeface="Tw Cen MT" panose="020B0602020104020603" pitchFamily="34" charset="0"/>
                  </a:rPr>
                  <a:t>méson: </a:t>
                </a:r>
                <a14:m>
                  <m:oMath xmlns:m="http://schemas.openxmlformats.org/officeDocument/2006/math">
                    <m:r>
                      <a:rPr lang="fr-FR" altLang="fr-FR" sz="2400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fr-FR" altLang="fr-FR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altLang="fr-F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fr-FR" altLang="fr-FR" sz="2400" dirty="0">
                  <a:latin typeface="Tw Cen MT" panose="020B0602020104020603" pitchFamily="34" charset="0"/>
                </a:endParaRPr>
              </a:p>
            </p:txBody>
          </p:sp>
        </mc:Choice>
        <mc:Fallback xmlns="">
          <p:sp>
            <p:nvSpPr>
              <p:cNvPr id="13319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919" y="4493413"/>
                <a:ext cx="8343900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169" t="-2111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20" name="Text Box 28"/>
          <p:cNvSpPr txBox="1">
            <a:spLocks noChangeArrowheads="1"/>
          </p:cNvSpPr>
          <p:nvPr/>
        </p:nvSpPr>
        <p:spPr bwMode="auto">
          <a:xfrm>
            <a:off x="7566025" y="3841750"/>
            <a:ext cx="1012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000"/>
              <a:t>Proton</a:t>
            </a:r>
          </a:p>
        </p:txBody>
      </p:sp>
      <p:sp>
        <p:nvSpPr>
          <p:cNvPr id="13321" name="Text Box 29"/>
          <p:cNvSpPr txBox="1">
            <a:spLocks noChangeArrowheads="1"/>
          </p:cNvSpPr>
          <p:nvPr/>
        </p:nvSpPr>
        <p:spPr bwMode="auto">
          <a:xfrm>
            <a:off x="1509713" y="3295650"/>
            <a:ext cx="2027584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/>
              <a:t>m=0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800"/>
              <a:t>Portée </a:t>
            </a:r>
            <a:r>
              <a:rPr lang="en-US" altLang="fr-FR" sz="1800" smtClean="0"/>
              <a:t>: 10</a:t>
            </a:r>
            <a:r>
              <a:rPr lang="en-US" altLang="fr-FR" sz="1800" baseline="30000" smtClean="0">
                <a:latin typeface="Symbol" panose="05050102010706020507" pitchFamily="18" charset="2"/>
              </a:rPr>
              <a:t>-15</a:t>
            </a:r>
            <a:r>
              <a:rPr lang="en-US" altLang="fr-FR" sz="1800" baseline="30000" smtClean="0"/>
              <a:t> </a:t>
            </a:r>
            <a:r>
              <a:rPr lang="en-US" altLang="fr-FR" sz="1800" smtClean="0"/>
              <a:t>m</a:t>
            </a:r>
            <a:endParaRPr lang="fr-FR" altLang="fr-FR" sz="1800"/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189285" y="3944163"/>
            <a:ext cx="587369" cy="6542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7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L’interaction nucléaire faible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71120" y="620688"/>
            <a:ext cx="5902390" cy="591346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fr-FR" altLang="fr-FR" sz="2400" dirty="0" smtClean="0"/>
              <a:t>Responsable de:</a:t>
            </a:r>
          </a:p>
          <a:p>
            <a:pPr lvl="1" eaLnBrk="1" hangingPunct="1">
              <a:lnSpc>
                <a:spcPct val="90000"/>
              </a:lnSpc>
            </a:pPr>
            <a:r>
              <a:rPr lang="fr-FR" altLang="fr-FR" sz="2000" dirty="0" smtClean="0"/>
              <a:t>Radioactivité β </a:t>
            </a:r>
          </a:p>
          <a:p>
            <a:pPr lvl="1">
              <a:lnSpc>
                <a:spcPct val="90000"/>
              </a:lnSpc>
            </a:pPr>
            <a:r>
              <a:rPr lang="fr-FR" altLang="fr-FR" dirty="0" smtClean="0"/>
              <a:t>Synthèse de noyau de deutérium au cœur du soleil à partir de proton (amorce des réactions nucléaires)</a:t>
            </a:r>
          </a:p>
          <a:p>
            <a:pPr lvl="2">
              <a:lnSpc>
                <a:spcPct val="90000"/>
              </a:lnSpc>
            </a:pPr>
            <a:r>
              <a:rPr lang="fr-FR" altLang="fr-FR" dirty="0" smtClean="0"/>
              <a:t>Réaction β inverse</a:t>
            </a:r>
            <a:endParaRPr lang="fr-FR" altLang="fr-FR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fr-FR" altLang="fr-FR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altLang="fr-FR" sz="20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fr-FR" sz="2200" dirty="0" smtClean="0"/>
              <a:t>Au </a:t>
            </a:r>
            <a:r>
              <a:rPr lang="en-US" altLang="fr-FR" sz="2200" dirty="0" err="1" smtClean="0"/>
              <a:t>sein</a:t>
            </a:r>
            <a:r>
              <a:rPr lang="en-US" altLang="fr-FR" sz="2200" dirty="0" smtClean="0"/>
              <a:t> du </a:t>
            </a:r>
            <a:r>
              <a:rPr lang="en-US" altLang="fr-FR" sz="2200" smtClean="0"/>
              <a:t>noyau, </a:t>
            </a:r>
            <a:r>
              <a:rPr lang="en-US" altLang="fr-FR" sz="2200" dirty="0" err="1" smtClean="0"/>
              <a:t>intensité</a:t>
            </a:r>
            <a:r>
              <a:rPr lang="en-US" altLang="fr-FR" sz="2200" dirty="0" smtClean="0"/>
              <a:t> 10 000 </a:t>
            </a:r>
            <a:r>
              <a:rPr lang="en-US" altLang="fr-FR" sz="2200" dirty="0" err="1" smtClean="0"/>
              <a:t>fois</a:t>
            </a:r>
            <a:endParaRPr lang="en-US" altLang="fr-FR" sz="22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fr-FR" sz="2200" dirty="0" smtClean="0">
                <a:solidFill>
                  <a:schemeClr val="accent2"/>
                </a:solidFill>
              </a:rPr>
              <a:t>plus </a:t>
            </a:r>
            <a:r>
              <a:rPr lang="en-US" altLang="fr-FR" sz="2200" dirty="0" err="1" smtClean="0">
                <a:solidFill>
                  <a:schemeClr val="accent2"/>
                </a:solidFill>
              </a:rPr>
              <a:t>faible</a:t>
            </a:r>
            <a:r>
              <a:rPr lang="en-US" altLang="fr-FR" sz="2200" dirty="0" smtClean="0">
                <a:solidFill>
                  <a:schemeClr val="accent2"/>
                </a:solidFill>
              </a:rPr>
              <a:t> </a:t>
            </a:r>
            <a:r>
              <a:rPr lang="en-US" altLang="fr-FR" sz="2200" dirty="0" err="1" smtClean="0">
                <a:solidFill>
                  <a:schemeClr val="accent2"/>
                </a:solidFill>
              </a:rPr>
              <a:t>que</a:t>
            </a:r>
            <a:r>
              <a:rPr lang="en-US" altLang="fr-FR" sz="2200" dirty="0" smtClean="0">
                <a:solidFill>
                  <a:schemeClr val="accent2"/>
                </a:solidFill>
              </a:rPr>
              <a:t> </a:t>
            </a:r>
            <a:r>
              <a:rPr lang="en-US" altLang="fr-FR" sz="2200" dirty="0" err="1" smtClean="0">
                <a:solidFill>
                  <a:schemeClr val="accent2"/>
                </a:solidFill>
              </a:rPr>
              <a:t>l'interaction</a:t>
            </a:r>
            <a:r>
              <a:rPr lang="en-US" altLang="fr-FR" sz="2200" dirty="0" smtClean="0">
                <a:solidFill>
                  <a:schemeClr val="accent2"/>
                </a:solidFill>
              </a:rPr>
              <a:t> forte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fr-FR" sz="22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fr-FR" sz="2200" dirty="0" err="1" smtClean="0"/>
              <a:t>Portée</a:t>
            </a:r>
            <a:r>
              <a:rPr lang="en-US" altLang="fr-FR" sz="2200" dirty="0" smtClean="0"/>
              <a:t>: 10</a:t>
            </a:r>
            <a:r>
              <a:rPr lang="en-US" altLang="fr-FR" sz="2200" baseline="30000" dirty="0" smtClean="0"/>
              <a:t>-18 </a:t>
            </a:r>
            <a:r>
              <a:rPr lang="en-US" altLang="fr-FR" sz="2200" dirty="0" smtClean="0"/>
              <a:t>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fr-FR" sz="2000" dirty="0" err="1" smtClean="0"/>
              <a:t>Expliquée</a:t>
            </a:r>
            <a:r>
              <a:rPr lang="en-US" altLang="fr-FR" sz="2000" dirty="0" smtClean="0"/>
              <a:t> par la </a:t>
            </a:r>
            <a:r>
              <a:rPr lang="en-US" altLang="fr-FR" sz="2000" dirty="0" err="1" smtClean="0">
                <a:solidFill>
                  <a:schemeClr val="accent2"/>
                </a:solidFill>
              </a:rPr>
              <a:t>grande</a:t>
            </a:r>
            <a:r>
              <a:rPr lang="en-US" altLang="fr-FR" sz="2000" dirty="0" smtClean="0">
                <a:solidFill>
                  <a:schemeClr val="accent2"/>
                </a:solidFill>
              </a:rPr>
              <a:t> masse des bosons de </a:t>
            </a:r>
            <a:r>
              <a:rPr lang="en-US" altLang="fr-FR" sz="2000" dirty="0" err="1" smtClean="0">
                <a:solidFill>
                  <a:schemeClr val="accent2"/>
                </a:solidFill>
              </a:rPr>
              <a:t>jauge</a:t>
            </a:r>
            <a:r>
              <a:rPr lang="en-US" altLang="fr-FR" sz="2000" dirty="0" smtClean="0"/>
              <a:t> de </a:t>
            </a:r>
            <a:r>
              <a:rPr lang="en-US" altLang="fr-FR" sz="2000" dirty="0" err="1" smtClean="0"/>
              <a:t>l'interaction</a:t>
            </a:r>
            <a:r>
              <a:rPr lang="en-US" altLang="fr-FR" sz="2000" dirty="0" smtClean="0"/>
              <a:t> </a:t>
            </a:r>
            <a:r>
              <a:rPr lang="en-US" altLang="fr-FR" sz="2000" dirty="0" err="1" smtClean="0"/>
              <a:t>faible</a:t>
            </a:r>
            <a:r>
              <a:rPr lang="en-US" altLang="fr-FR" sz="20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endParaRPr lang="en-US" altLang="fr-FR" sz="2000" dirty="0" smtClean="0"/>
          </a:p>
        </p:txBody>
      </p:sp>
      <p:sp>
        <p:nvSpPr>
          <p:cNvPr id="1433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5D6AF71-9A56-4E0B-9131-501C31385885}" type="slidenum">
              <a:rPr lang="fr-FR" altLang="en-US" sz="1200" smtClean="0">
                <a:solidFill>
                  <a:schemeClr val="tx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altLang="en-US" sz="1200" smtClean="0">
              <a:solidFill>
                <a:schemeClr val="tx2"/>
              </a:solidFill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038922" y="2819106"/>
            <a:ext cx="3683000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0066"/>
              </a:buClr>
              <a:buSzPct val="14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0099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Symbol" pitchFamily="18" charset="2"/>
              <a:buChar char="-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2000"/>
              <a:t>Médiateurs : </a:t>
            </a:r>
            <a:r>
              <a:rPr lang="fr-FR" altLang="fr-FR" sz="2000" b="1">
                <a:solidFill>
                  <a:srgbClr val="FF0000"/>
                </a:solidFill>
              </a:rPr>
              <a:t>W</a:t>
            </a:r>
            <a:r>
              <a:rPr lang="fr-FR" altLang="fr-FR" sz="2000" b="1" baseline="30000">
                <a:solidFill>
                  <a:srgbClr val="FF0000"/>
                </a:solidFill>
              </a:rPr>
              <a:t>+</a:t>
            </a:r>
            <a:r>
              <a:rPr lang="fr-FR" altLang="fr-FR" sz="2000" b="1">
                <a:solidFill>
                  <a:srgbClr val="FF0000"/>
                </a:solidFill>
              </a:rPr>
              <a:t>,W</a:t>
            </a:r>
            <a:r>
              <a:rPr lang="fr-FR" altLang="fr-FR" sz="2000" b="1" baseline="30000">
                <a:solidFill>
                  <a:srgbClr val="FF0000"/>
                </a:solidFill>
              </a:rPr>
              <a:t>-</a:t>
            </a:r>
            <a:r>
              <a:rPr lang="fr-FR" altLang="fr-FR" sz="2000" b="1">
                <a:solidFill>
                  <a:srgbClr val="FF0000"/>
                </a:solidFill>
              </a:rPr>
              <a:t> et Z</a:t>
            </a:r>
            <a:r>
              <a:rPr lang="fr-FR" altLang="fr-FR" sz="2000" b="1" baseline="3000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118786" name="Picture 2" descr="http://upload.wikimedia.org/wikipedia/commons/thumb/c/ca/Beta_decay_artistic.svg/220px-Beta_decay_artistic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57" y="798298"/>
            <a:ext cx="2863559" cy="19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interaction faibl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10" y="3132421"/>
            <a:ext cx="2690321" cy="269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52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0000FF"/>
      </a:accent2>
      <a:accent3>
        <a:srgbClr val="8DB3E2"/>
      </a:accent3>
      <a:accent4>
        <a:srgbClr val="C4BD97"/>
      </a:accent4>
      <a:accent5>
        <a:srgbClr val="D8D8D8"/>
      </a:accent5>
      <a:accent6>
        <a:srgbClr val="0099FF"/>
      </a:accent6>
      <a:hlink>
        <a:srgbClr val="0000FF"/>
      </a:hlink>
      <a:folHlink>
        <a:srgbClr val="F79646"/>
      </a:folHlink>
    </a:clrScheme>
    <a:fontScheme name="Personnalisé 2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_08_22_Intro.pptx" id="{7D132431-20CF-4A8F-9878-891B10F8E120}" vid="{6A93CF7D-A809-4D11-97CB-9ADDC92C000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Miro</Template>
  <TotalTime>4549</TotalTime>
  <Words>1568</Words>
  <Application>Microsoft Office PowerPoint</Application>
  <PresentationFormat>Affichage à l'écran (4:3)</PresentationFormat>
  <Paragraphs>366</Paragraphs>
  <Slides>30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3" baseType="lpstr">
      <vt:lpstr>Arial</vt:lpstr>
      <vt:lpstr>ArialMT</vt:lpstr>
      <vt:lpstr>Calibri</vt:lpstr>
      <vt:lpstr>Cambria Math</vt:lpstr>
      <vt:lpstr>Comic Sans MS</vt:lpstr>
      <vt:lpstr>MV Boli</vt:lpstr>
      <vt:lpstr>Symbol</vt:lpstr>
      <vt:lpstr>Times New Roman</vt:lpstr>
      <vt:lpstr>Trebuchet MS</vt:lpstr>
      <vt:lpstr>Tw Cen MT</vt:lpstr>
      <vt:lpstr>Verdana</vt:lpstr>
      <vt:lpstr>Wingdings</vt:lpstr>
      <vt:lpstr>Default Theme</vt:lpstr>
      <vt:lpstr>Introduction </vt:lpstr>
      <vt:lpstr>Présentation PowerPoint</vt:lpstr>
      <vt:lpstr>Structure de l’atome</vt:lpstr>
      <vt:lpstr>Structure du noyau</vt:lpstr>
      <vt:lpstr>Structure des protons et des neutrons</vt:lpstr>
      <vt:lpstr>Les intérations</vt:lpstr>
      <vt:lpstr>L’interaction électromagnétique</vt:lpstr>
      <vt:lpstr>L’interaction nucléaire forte</vt:lpstr>
      <vt:lpstr>L’interaction nucléaire faible</vt:lpstr>
      <vt:lpstr>La gravitation</vt:lpstr>
      <vt:lpstr>Présentation PowerPoint</vt:lpstr>
      <vt:lpstr>Présentation PowerPoint</vt:lpstr>
      <vt:lpstr>Présentation PowerPoint</vt:lpstr>
      <vt:lpstr>Présentation PowerPoint</vt:lpstr>
      <vt:lpstr>Le Modèle Standard</vt:lpstr>
      <vt:lpstr>Le Modèle Standard (1960-1970)</vt:lpstr>
      <vt:lpstr>Invariance de jauge en électromagnétisme</vt:lpstr>
      <vt:lpstr>Le mécanisme de Higgs</vt:lpstr>
      <vt:lpstr>Brisure spontanée de symétrie</vt:lpstr>
      <vt:lpstr>Brisure spontanée de symétrie</vt:lpstr>
      <vt:lpstr>Brisure spontanée de symétrie</vt:lpstr>
      <vt:lpstr>Le mécanisme de Brout-Englert-Higgs</vt:lpstr>
      <vt:lpstr>Le mécanisme de Brout-Englert-Higgs</vt:lpstr>
      <vt:lpstr>Le boson de Higgs</vt:lpstr>
      <vt:lpstr>Présentation PowerPoint</vt:lpstr>
      <vt:lpstr>Présentation PowerPoint</vt:lpstr>
      <vt:lpstr>Présentation PowerPoint</vt:lpstr>
      <vt:lpstr>Back Up</vt:lpstr>
      <vt:lpstr>Présentation PowerPoint</vt:lpstr>
      <vt:lpstr>Le champ de Higgs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Nikola Makovec</dc:creator>
  <cp:lastModifiedBy>Nikola Makovec</cp:lastModifiedBy>
  <cp:revision>516</cp:revision>
  <cp:lastPrinted>2017-12-06T10:28:29Z</cp:lastPrinted>
  <dcterms:created xsi:type="dcterms:W3CDTF">2017-10-16T14:52:28Z</dcterms:created>
  <dcterms:modified xsi:type="dcterms:W3CDTF">2018-06-21T14:41:26Z</dcterms:modified>
</cp:coreProperties>
</file>