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267" r:id="rId3"/>
    <p:sldId id="277" r:id="rId4"/>
    <p:sldId id="279" r:id="rId5"/>
    <p:sldId id="280" r:id="rId6"/>
    <p:sldId id="273" r:id="rId7"/>
    <p:sldId id="281" r:id="rId8"/>
    <p:sldId id="283" r:id="rId9"/>
    <p:sldId id="284" r:id="rId10"/>
    <p:sldId id="287" r:id="rId11"/>
  </p:sldIdLst>
  <p:sldSz cx="9144000" cy="6858000" type="screen4x3"/>
  <p:notesSz cx="10234613" cy="70993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236" userDrawn="1">
          <p15:clr>
            <a:srgbClr val="A4A3A4"/>
          </p15:clr>
        </p15:guide>
        <p15:guide id="2" pos="3224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DC"/>
    <a:srgbClr val="FFFF00"/>
    <a:srgbClr val="CCFFFF"/>
    <a:srgbClr val="66FFFF"/>
    <a:srgbClr val="FF0000"/>
    <a:srgbClr val="FF33CC"/>
    <a:srgbClr val="33CC33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4660" autoAdjust="0"/>
  </p:normalViewPr>
  <p:slideViewPr>
    <p:cSldViewPr>
      <p:cViewPr varScale="1">
        <p:scale>
          <a:sx n="91" d="100"/>
          <a:sy n="91" d="100"/>
        </p:scale>
        <p:origin x="-492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1020" y="-84"/>
      </p:cViewPr>
      <p:guideLst>
        <p:guide orient="horz" pos="2236"/>
        <p:guide pos="322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.xml"/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80065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algn="r"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80065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algn="r" defTabSz="95426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2D2EC90-8FCF-42CF-80B9-94FB644343C2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20009424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800650" y="0"/>
            <a:ext cx="4433963" cy="356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>
            <a:lvl1pPr algn="r"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46450" y="533400"/>
            <a:ext cx="3543300" cy="26590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65052" y="3372251"/>
            <a:ext cx="7504510" cy="3193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Cliquez pour modifier les styles du texte du masque</a:t>
            </a:r>
          </a:p>
          <a:p>
            <a:pPr lvl="1"/>
            <a:r>
              <a:rPr lang="en-GB" noProof="0" smtClean="0"/>
              <a:t>Deuxième niveau</a:t>
            </a:r>
          </a:p>
          <a:p>
            <a:pPr lvl="2"/>
            <a:r>
              <a:rPr lang="en-GB" noProof="0" smtClean="0"/>
              <a:t>Troisième niveau</a:t>
            </a:r>
          </a:p>
          <a:p>
            <a:pPr lvl="3"/>
            <a:r>
              <a:rPr lang="en-GB" noProof="0" smtClean="0"/>
              <a:t>Quatrième niveau</a:t>
            </a:r>
          </a:p>
          <a:p>
            <a:pPr lvl="4"/>
            <a:r>
              <a:rPr lang="en-GB" noProof="0" smtClean="0"/>
              <a:t>Cinquième niveau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defTabSz="954553" eaLnBrk="1" hangingPunct="1">
              <a:defRPr sz="1200" b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00650" y="6742843"/>
            <a:ext cx="4433963" cy="356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35" tIns="47768" rIns="95535" bIns="47768" numCol="1" anchor="b" anchorCtr="0" compatLnSpc="1">
            <a:prstTxWarp prst="textNoShape">
              <a:avLst/>
            </a:prstTxWarp>
          </a:bodyPr>
          <a:lstStyle>
            <a:lvl1pPr algn="r" defTabSz="954265" eaLnBrk="1" hangingPunct="1">
              <a:defRPr sz="1200" b="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4D44A6D-DCE1-49C4-B6DD-A615BA1DFC40}" type="slidenum">
              <a:rPr lang="en-GB" altLang="fr-FR"/>
              <a:pPr>
                <a:defRPr/>
              </a:pPr>
              <a:t>‹N°›</a:t>
            </a:fld>
            <a:endParaRPr lang="en-GB" altLang="fr-FR"/>
          </a:p>
        </p:txBody>
      </p:sp>
    </p:spTree>
    <p:extLst>
      <p:ext uri="{BB962C8B-B14F-4D97-AF65-F5344CB8AC3E}">
        <p14:creationId xmlns:p14="http://schemas.microsoft.com/office/powerpoint/2010/main" val="17653445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93" indent="-29615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605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447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289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131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974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816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658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1D20568-61B0-4643-A49A-1807700C1198}" type="slidenum">
              <a:rPr lang="en-GB" altLang="fr-FR" smtClean="0"/>
              <a:pPr>
                <a:spcBef>
                  <a:spcPct val="0"/>
                </a:spcBef>
              </a:pPr>
              <a:t>1</a:t>
            </a:fld>
            <a:endParaRPr lang="en-GB" altLang="fr-FR" smtClean="0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2245510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69993" indent="-29615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84605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58447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32289" indent="-236921" defTabSz="954265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06131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79974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53816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27658" indent="-236921" defTabSz="95426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F526477-DF31-4348-A276-DF9CA930898E}" type="slidenum">
              <a:rPr lang="en-GB" altLang="fr-FR" smtClean="0"/>
              <a:pPr>
                <a:spcBef>
                  <a:spcPct val="0"/>
                </a:spcBef>
              </a:pPr>
              <a:t>2</a:t>
            </a:fld>
            <a:endParaRPr lang="en-GB" altLang="fr-FR" smtClean="0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</p:spTree>
    <p:extLst>
      <p:ext uri="{BB962C8B-B14F-4D97-AF65-F5344CB8AC3E}">
        <p14:creationId xmlns:p14="http://schemas.microsoft.com/office/powerpoint/2010/main" val="4500175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18AC533-D01D-46D9-A812-00C284DC48A7}" type="slidenum">
              <a:rPr lang="en-GB" altLang="fr-FR" sz="1200" b="0">
                <a:latin typeface="Times New Roman" panose="02020603050405020304" pitchFamily="18" charset="0"/>
              </a:rPr>
              <a:pPr/>
              <a:t>3</a:t>
            </a:fld>
            <a:endParaRPr lang="en-GB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6E08ABB9-A98B-4998-8EAE-8C4283DA6399}" type="slidenum">
              <a:rPr lang="en-GB" altLang="fr-FR" sz="1200"/>
              <a:pPr algn="r"/>
              <a:t>3</a:t>
            </a:fld>
            <a:endParaRPr lang="en-GB" altLang="fr-FR" sz="1200"/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77875"/>
            <a:ext cx="5183187" cy="3887788"/>
          </a:xfrm>
          <a:solidFill>
            <a:srgbClr val="FFFFFF"/>
          </a:solidFill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818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D705E113-AD47-4CBE-9AD0-944896507642}" type="slidenum">
              <a:rPr lang="en-GB" altLang="fr-FR" sz="1200"/>
              <a:pPr algn="r"/>
              <a:t>4</a:t>
            </a:fld>
            <a:endParaRPr lang="en-GB" altLang="fr-FR" sz="120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4400" y="777875"/>
            <a:ext cx="5183188" cy="3889375"/>
          </a:xfrm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30" y="4924083"/>
            <a:ext cx="5607514" cy="46654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fr-FR" altLang="fr-FR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4727324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/>
            <a:fld id="{3443E345-A343-4F4C-A155-0B0F99603E08}" type="slidenum">
              <a:rPr lang="en-GB" altLang="fr-FR"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/>
              <a:t>5</a:t>
            </a:fld>
            <a:endParaRPr lang="en-GB" altLang="fr-FR" sz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3" name="Rectangle 7"/>
          <p:cNvSpPr txBox="1">
            <a:spLocks noGrp="1" noChangeArrowheads="1"/>
          </p:cNvSpPr>
          <p:nvPr/>
        </p:nvSpPr>
        <p:spPr bwMode="auto">
          <a:xfrm>
            <a:off x="3970761" y="9848165"/>
            <a:ext cx="3037812" cy="518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4768" tIns="47384" rIns="94768" bIns="47384"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C9990564-4BD5-4CCF-A4DC-EC2B49F1C137}" type="slidenum">
              <a:rPr lang="en-GB" altLang="fr-FR" sz="12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pPr algn="r" eaLnBrk="1" hangingPunct="1"/>
              <a:t>5</a:t>
            </a:fld>
            <a:endParaRPr lang="en-GB" altLang="fr-FR" sz="120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560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2813" y="777875"/>
            <a:ext cx="5184775" cy="3889375"/>
          </a:xfrm>
          <a:solidFill>
            <a:srgbClr val="FFFFFF"/>
          </a:solidFill>
          <a:ln/>
        </p:spPr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530" y="4924083"/>
            <a:ext cx="5607514" cy="4665444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fr-FR" altLang="fr-FR" sz="250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321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F89B8BBA-E51F-4215-8023-C3DDEA6A5DF7}" type="slidenum">
              <a:rPr lang="fr-FR" altLang="fr-FR" sz="1200" b="0">
                <a:latin typeface="Times New Roman" panose="02020603050405020304" pitchFamily="18" charset="0"/>
              </a:rPr>
              <a:pPr/>
              <a:t>6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7653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41011145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2C389173-95D2-442D-AA67-FD30D5802BE9}" type="slidenum">
              <a:rPr lang="fr-FR" altLang="fr-FR" sz="1200" b="0">
                <a:latin typeface="Times New Roman" panose="02020603050405020304" pitchFamily="18" charset="0"/>
              </a:rPr>
              <a:pPr/>
              <a:t>7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29701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28045841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EDF199EA-2E09-4501-8F12-402D32585E87}" type="slidenum">
              <a:rPr lang="fr-FR" altLang="fr-FR" sz="1200" b="0">
                <a:latin typeface="Times New Roman" panose="02020603050405020304" pitchFamily="18" charset="0"/>
              </a:rPr>
              <a:pPr/>
              <a:t>8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1749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16385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D71F3B6C-B101-4167-97DD-43917D1D4FA1}" type="slidenum">
              <a:rPr lang="fr-FR" altLang="fr-FR" sz="1200" b="0">
                <a:latin typeface="Times New Roman" panose="02020603050405020304" pitchFamily="18" charset="0"/>
              </a:rPr>
              <a:pPr/>
              <a:t>9</a:t>
            </a:fld>
            <a:endParaRPr lang="fr-FR" altLang="fr-FR" sz="1200" b="0">
              <a:latin typeface="Times New Roman" panose="02020603050405020304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altLang="fr-FR" smtClean="0"/>
          </a:p>
        </p:txBody>
      </p:sp>
      <p:sp>
        <p:nvSpPr>
          <p:cNvPr id="33797" name="Espace réservé du pied de page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69993" indent="-29615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84605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58447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132289" indent="-236921" defTabSz="954265"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606131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3079974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553816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4027658" indent="-236921" defTabSz="954265" eaLnBrk="0" fontAlgn="base" hangingPunct="0">
              <a:spcBef>
                <a:spcPct val="0"/>
              </a:spcBef>
              <a:spcAft>
                <a:spcPct val="0"/>
              </a:spcAft>
              <a:defRPr sz="29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200" b="0">
                <a:latin typeface="Times New Roman" panose="02020603050405020304" pitchFamily="18" charset="0"/>
              </a:rPr>
              <a:t>28/11/11 Journée  projets </a:t>
            </a:r>
          </a:p>
        </p:txBody>
      </p:sp>
    </p:spTree>
    <p:extLst>
      <p:ext uri="{BB962C8B-B14F-4D97-AF65-F5344CB8AC3E}">
        <p14:creationId xmlns:p14="http://schemas.microsoft.com/office/powerpoint/2010/main" val="3171444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fr-FR" smtClean="0"/>
              <a:t>Modifiez le style des sous-titres du masque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5A486-0DC1-4247-B09A-A0F0E55AB07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832203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2FBA45-C9B7-4C12-BC93-2D392A0B133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60127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80AF10-DFD0-430F-A193-D39F888D4BA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90467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1F2851-BB6F-430F-8A77-2FF90F98CE9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729830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59AF8-BB75-44D6-B468-DD543E57F88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951044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F99AA-CF2B-4838-BC8D-B45AF52A06E4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56059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38C07-434B-48D6-BFDD-538462D31D0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1181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DCB50A-E513-4BF4-B96F-E6359B00DC8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616051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BC40C1-AD82-46D9-9269-6E97E0AC39C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936869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GB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1C370B-8977-4D68-A349-03E1A38B51C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06404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fr-FR" smtClean="0"/>
              <a:t>Modifiez le style du titre</a:t>
            </a:r>
            <a:endParaRPr lang="en-GB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0B8B58-23BA-44E7-804A-BFF5C7F1243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29264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GB" altLang="fr-FR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smtClean="0"/>
              <a:t>Modifiez les styles du texte du masque</a:t>
            </a:r>
          </a:p>
          <a:p>
            <a:pPr lvl="1"/>
            <a:r>
              <a:rPr lang="fr-FR" altLang="fr-FR" smtClean="0"/>
              <a:t>Deuxième niveau</a:t>
            </a:r>
          </a:p>
          <a:p>
            <a:pPr lvl="2"/>
            <a:r>
              <a:rPr lang="fr-FR" altLang="fr-FR" smtClean="0"/>
              <a:t>Troisième niveau</a:t>
            </a:r>
          </a:p>
          <a:p>
            <a:pPr lvl="3"/>
            <a:r>
              <a:rPr lang="fr-FR" altLang="fr-FR" smtClean="0"/>
              <a:t>Quatrième niveau</a:t>
            </a:r>
          </a:p>
          <a:p>
            <a:pPr lvl="4"/>
            <a:r>
              <a:rPr lang="fr-FR" altLang="fr-FR" smtClean="0"/>
              <a:t>Cinquième niveau</a:t>
            </a:r>
            <a:endParaRPr lang="en-GB" altLang="fr-F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fr-FR"/>
              <a:t>L. Serin CNRS/IN2P3/LAL Novembre 2014 La Réunion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3501209-A8D9-48E6-A041-628A606D8FD1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1031" name="Line 7"/>
          <p:cNvSpPr>
            <a:spLocks noChangeShapeType="1"/>
          </p:cNvSpPr>
          <p:nvPr userDrawn="1"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032" name="Line 8"/>
          <p:cNvSpPr>
            <a:spLocks noChangeShapeType="1"/>
          </p:cNvSpPr>
          <p:nvPr userDrawn="1"/>
        </p:nvSpPr>
        <p:spPr bwMode="auto">
          <a:xfrm>
            <a:off x="0" y="6172200"/>
            <a:ext cx="9144000" cy="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sldNum="0" hdr="0" ftr="0" dt="0"/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erin@lal.in2p3.f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Text Box 10"/>
          <p:cNvSpPr txBox="1">
            <a:spLocks noChangeArrowheads="1"/>
          </p:cNvSpPr>
          <p:nvPr/>
        </p:nvSpPr>
        <p:spPr bwMode="auto">
          <a:xfrm>
            <a:off x="517525" y="1489075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fr-FR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16388" name="Text Box 11"/>
          <p:cNvSpPr txBox="1">
            <a:spLocks noChangeArrowheads="1"/>
          </p:cNvSpPr>
          <p:nvPr/>
        </p:nvSpPr>
        <p:spPr bwMode="auto">
          <a:xfrm>
            <a:off x="-17463" y="6176963"/>
            <a:ext cx="9161463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fr-FR" altLang="fr-FR" sz="2000" dirty="0">
                <a:latin typeface="Arial" panose="020B0604020202020204" pitchFamily="34" charset="0"/>
                <a:cs typeface="Arial" panose="020B0604020202020204" pitchFamily="34" charset="0"/>
              </a:rPr>
              <a:t>. Serin LAL /Orsay    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serin@lal.in2p3.fr</a:t>
            </a:r>
            <a:r>
              <a:rPr lang="fr-FR" altLang="fr-FR" sz="200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/01/18 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fr-FR" altLang="fr-FR" sz="2000" smtClean="0">
                <a:latin typeface="Arial" panose="020B0604020202020204" pitchFamily="34" charset="0"/>
                <a:cs typeface="Arial" panose="020B0604020202020204" pitchFamily="34" charset="0"/>
              </a:rPr>
              <a:t>N. Arnaud p/o</a:t>
            </a:r>
            <a:endParaRPr lang="fr-FR" altLang="fr-F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http://design-guidelines.web.cern.ch/sites/design-guidelines.web.cern.ch/files/u6/CERN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60648"/>
            <a:ext cx="57245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11"/>
          <p:cNvSpPr/>
          <p:nvPr/>
        </p:nvSpPr>
        <p:spPr>
          <a:xfrm>
            <a:off x="6228184" y="4653136"/>
            <a:ext cx="2649116" cy="1656184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ounded Rectangle 62"/>
          <p:cNvSpPr/>
          <p:nvPr/>
        </p:nvSpPr>
        <p:spPr>
          <a:xfrm>
            <a:off x="107504" y="4178647"/>
            <a:ext cx="3371726" cy="1698625"/>
          </a:xfrm>
          <a:prstGeom prst="roundRect">
            <a:avLst/>
          </a:prstGeom>
          <a:solidFill>
            <a:srgbClr val="CCFFC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3" name="Rounded Rectangle 62"/>
          <p:cNvSpPr/>
          <p:nvPr/>
        </p:nvSpPr>
        <p:spPr>
          <a:xfrm>
            <a:off x="3528169" y="5114751"/>
            <a:ext cx="2339975" cy="1698625"/>
          </a:xfrm>
          <a:prstGeom prst="roundRect">
            <a:avLst/>
          </a:prstGeom>
          <a:solidFill>
            <a:srgbClr val="FFFFDC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15" name="Title 1"/>
          <p:cNvSpPr>
            <a:spLocks noGrp="1"/>
          </p:cNvSpPr>
          <p:nvPr>
            <p:ph type="title" idx="4294967295"/>
          </p:nvPr>
        </p:nvSpPr>
        <p:spPr>
          <a:xfrm>
            <a:off x="1163638" y="128588"/>
            <a:ext cx="7116762" cy="558800"/>
          </a:xfrm>
        </p:spPr>
        <p:txBody>
          <a:bodyPr/>
          <a:lstStyle/>
          <a:p>
            <a:pPr algn="ctr"/>
            <a:r>
              <a:rPr lang="fr-FR" altLang="fr-FR" sz="2800" b="1" smtClean="0"/>
              <a:t>Le programme non-LHC au CERN </a:t>
            </a:r>
            <a:endParaRPr lang="en-GB" altLang="fr-FR" sz="2800" b="1" smtClean="0"/>
          </a:p>
        </p:txBody>
      </p:sp>
      <p:sp>
        <p:nvSpPr>
          <p:cNvPr id="4" name="Rounded Rectangle 3"/>
          <p:cNvSpPr/>
          <p:nvPr/>
        </p:nvSpPr>
        <p:spPr>
          <a:xfrm>
            <a:off x="3492500" y="1484313"/>
            <a:ext cx="2217738" cy="1554162"/>
          </a:xfrm>
          <a:prstGeom prst="roundRect">
            <a:avLst/>
          </a:prstGeom>
          <a:solidFill>
            <a:srgbClr val="FFFF00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18" name="TextBox 7"/>
          <p:cNvSpPr txBox="1">
            <a:spLocks noChangeArrowheads="1"/>
          </p:cNvSpPr>
          <p:nvPr/>
        </p:nvSpPr>
        <p:spPr bwMode="auto">
          <a:xfrm>
            <a:off x="3635375" y="1447800"/>
            <a:ext cx="207486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Physique </a:t>
            </a:r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des particules sur cibles fixes  </a:t>
            </a:r>
            <a:endParaRPr lang="fr-FR" altLang="fr-FR" sz="18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Désintégrations rares (K) </a:t>
            </a:r>
            <a:r>
              <a:rPr lang="fr-FR" alt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NA62</a:t>
            </a:r>
          </a:p>
          <a:p>
            <a:r>
              <a:rPr lang="fr-FR" alt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SHiP</a:t>
            </a:r>
            <a:endParaRPr lang="fr-FR" alt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6084888" y="1484313"/>
            <a:ext cx="2792412" cy="1584325"/>
          </a:xfrm>
          <a:prstGeom prst="roundRect">
            <a:avLst/>
          </a:prstGeom>
          <a:solidFill>
            <a:srgbClr val="FFC3DF">
              <a:alpha val="82000"/>
            </a:srgbClr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Rounded Rectangle 11"/>
          <p:cNvSpPr/>
          <p:nvPr/>
        </p:nvSpPr>
        <p:spPr>
          <a:xfrm>
            <a:off x="6228184" y="3212976"/>
            <a:ext cx="2616200" cy="115212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3" name="Rounded Rectangle 12"/>
          <p:cNvSpPr/>
          <p:nvPr/>
        </p:nvSpPr>
        <p:spPr>
          <a:xfrm>
            <a:off x="3564483" y="3212977"/>
            <a:ext cx="2375669" cy="1572220"/>
          </a:xfrm>
          <a:prstGeom prst="roundRect">
            <a:avLst/>
          </a:prstGeom>
          <a:solidFill>
            <a:srgbClr val="F6FFB4"/>
          </a:soli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Rounded Rectangle 13"/>
          <p:cNvSpPr/>
          <p:nvPr/>
        </p:nvSpPr>
        <p:spPr>
          <a:xfrm>
            <a:off x="179388" y="1484313"/>
            <a:ext cx="3072556" cy="864567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8923" name="TextBox 6"/>
          <p:cNvSpPr txBox="1">
            <a:spLocks noChangeArrowheads="1"/>
          </p:cNvSpPr>
          <p:nvPr/>
        </p:nvSpPr>
        <p:spPr bwMode="auto">
          <a:xfrm>
            <a:off x="179388" y="1484313"/>
            <a:ext cx="3097212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Matière hadronique</a:t>
            </a:r>
          </a:p>
          <a:p>
            <a:r>
              <a:rPr lang="fr-FR" alt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 de proton (COMPASS)</a:t>
            </a:r>
          </a:p>
          <a:p>
            <a:r>
              <a:rPr lang="fr-FR" alt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Ions lourds cible fixe (NA61) </a:t>
            </a:r>
            <a:endParaRPr lang="fr-FR" alt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5" name="TextBox 5"/>
          <p:cNvSpPr txBox="1">
            <a:spLocks noChangeArrowheads="1"/>
          </p:cNvSpPr>
          <p:nvPr/>
        </p:nvSpPr>
        <p:spPr bwMode="auto">
          <a:xfrm>
            <a:off x="3491880" y="3173172"/>
            <a:ext cx="2520280" cy="147732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anchor="ctr" anchorCtr="1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Non- Accélérateur</a:t>
            </a:r>
          </a:p>
          <a:p>
            <a:r>
              <a:rPr lang="fr-FR" altLang="fr-F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Axions</a:t>
            </a:r>
          </a:p>
          <a:p>
            <a:r>
              <a:rPr lang="fr-FR" altLang="fr-F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CAST  </a:t>
            </a:r>
            <a:r>
              <a:rPr lang="fr-FR" altLang="fr-FR" sz="14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CEA/IRFU</a:t>
            </a:r>
          </a:p>
          <a:p>
            <a:r>
              <a:rPr lang="fr-FR" altLang="fr-FR" sz="1800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OSQAR </a:t>
            </a:r>
          </a:p>
          <a:p>
            <a:r>
              <a:rPr lang="en-GB" altLang="fr-F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+ site AMS </a:t>
            </a:r>
            <a:endParaRPr lang="en-GB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6" name="TextBox 8"/>
          <p:cNvSpPr txBox="1">
            <a:spLocks noChangeArrowheads="1"/>
          </p:cNvSpPr>
          <p:nvPr/>
        </p:nvSpPr>
        <p:spPr bwMode="auto">
          <a:xfrm>
            <a:off x="3851920" y="5293657"/>
            <a:ext cx="152638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AD -ELENA</a:t>
            </a: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Spectroscopie </a:t>
            </a: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Anti-</a:t>
            </a:r>
            <a:r>
              <a:rPr lang="fr-FR" altLang="fr-FR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Hydrogene</a:t>
            </a:r>
            <a:endParaRPr lang="fr-FR" alt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alt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Gravitation</a:t>
            </a:r>
            <a:endParaRPr lang="fr-FR" alt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927" name="TextBox 5"/>
          <p:cNvSpPr txBox="1">
            <a:spLocks noChangeArrowheads="1"/>
          </p:cNvSpPr>
          <p:nvPr/>
        </p:nvSpPr>
        <p:spPr bwMode="auto">
          <a:xfrm>
            <a:off x="250825" y="4379039"/>
            <a:ext cx="2916183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en-US" altLang="fr-FR" sz="1800" u="sng" dirty="0">
                <a:solidFill>
                  <a:srgbClr val="0000FF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r-FR" sz="1800" u="sng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Physique des neutrons  </a:t>
            </a:r>
          </a:p>
          <a:p>
            <a:r>
              <a:rPr lang="en-US" altLang="fr-FR" sz="1800" u="sng" dirty="0">
                <a:latin typeface="Arial" panose="020B0604020202020204" pitchFamily="34" charset="0"/>
                <a:ea typeface="ＭＳ Ｐゴシック" panose="020B0600070205080204" pitchFamily="34" charset="-128"/>
              </a:rPr>
              <a:t> </a:t>
            </a:r>
            <a:r>
              <a:rPr lang="en-US" altLang="fr-FR" sz="1800" u="sng" dirty="0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n-</a:t>
            </a:r>
            <a:r>
              <a:rPr lang="en-US" altLang="fr-FR" sz="1800" u="sng" dirty="0" err="1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ToF</a:t>
            </a:r>
            <a:endParaRPr lang="en-US" altLang="fr-FR" sz="1800" u="sng" dirty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fr-FR" sz="14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Sections </a:t>
            </a:r>
            <a:r>
              <a:rPr lang="en-US" altLang="fr-FR" sz="1400" i="1" dirty="0" err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efficaces</a:t>
            </a:r>
            <a:r>
              <a:rPr lang="en-US" altLang="fr-FR" sz="14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,</a:t>
            </a:r>
          </a:p>
          <a:p>
            <a:r>
              <a:rPr lang="en-US" altLang="fr-FR" sz="14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fission, neutron-neutron int</a:t>
            </a:r>
            <a:r>
              <a:rPr lang="en-US" altLang="fr-FR" sz="1800" i="1" dirty="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.</a:t>
            </a:r>
          </a:p>
          <a:p>
            <a:endParaRPr lang="en-US" altLang="fr-FR" sz="1400" i="1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8929" name="TextBox 9"/>
          <p:cNvSpPr txBox="1">
            <a:spLocks noChangeArrowheads="1"/>
          </p:cNvSpPr>
          <p:nvPr/>
        </p:nvSpPr>
        <p:spPr bwMode="auto">
          <a:xfrm>
            <a:off x="6443663" y="1484313"/>
            <a:ext cx="20701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Multidisciplinaire</a:t>
            </a: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Climat: CLOUD</a:t>
            </a:r>
          </a:p>
          <a:p>
            <a:r>
              <a:rPr lang="fr-FR" altLang="fr-FR" sz="1400" i="1" dirty="0">
                <a:latin typeface="Arial" panose="020B0604020202020204" pitchFamily="34" charset="0"/>
                <a:cs typeface="Arial" panose="020B0604020202020204" pitchFamily="34" charset="0"/>
              </a:rPr>
              <a:t>Médecine : PET </a:t>
            </a:r>
          </a:p>
        </p:txBody>
      </p:sp>
      <p:sp>
        <p:nvSpPr>
          <p:cNvPr id="38930" name="TextBox 61"/>
          <p:cNvSpPr txBox="1">
            <a:spLocks noChangeArrowheads="1"/>
          </p:cNvSpPr>
          <p:nvPr/>
        </p:nvSpPr>
        <p:spPr bwMode="auto">
          <a:xfrm>
            <a:off x="6300192" y="3212976"/>
            <a:ext cx="250601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Neutrino plateforme</a:t>
            </a:r>
          </a:p>
          <a:p>
            <a:pPr algn="just"/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Préparation/test détecteurs</a:t>
            </a:r>
          </a:p>
          <a:p>
            <a:pPr algn="just"/>
            <a:r>
              <a:rPr lang="fr-FR" alt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our future </a:t>
            </a:r>
            <a:r>
              <a:rPr lang="fr-FR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experience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« long </a:t>
            </a:r>
            <a:r>
              <a:rPr lang="fr-FR" altLang="fr-FR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baseline</a:t>
            </a:r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 » US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01000" y="762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20" name="Rounded Rectangle 13"/>
          <p:cNvSpPr/>
          <p:nvPr/>
        </p:nvSpPr>
        <p:spPr>
          <a:xfrm>
            <a:off x="203300" y="2492895"/>
            <a:ext cx="3048644" cy="1621403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ZoneTexte 1"/>
          <p:cNvSpPr txBox="1"/>
          <p:nvPr/>
        </p:nvSpPr>
        <p:spPr>
          <a:xfrm>
            <a:off x="179512" y="2492896"/>
            <a:ext cx="3024336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Physique Nucléaire ISOLDE 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Faisceau basse énergie de </a:t>
            </a:r>
          </a:p>
          <a:p>
            <a:r>
              <a:rPr 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nucléide radioactifs</a:t>
            </a:r>
          </a:p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Isotopes 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</a:t>
            </a:r>
            <a:r>
              <a:rPr lang="fr-FR" sz="1400" i="1" dirty="0" err="1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Ra</a:t>
            </a:r>
            <a:endParaRPr lang="fr-FR" sz="1400" i="1" dirty="0" smtClean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r>
              <a:rPr lang="fr-FR" sz="1400" i="1" dirty="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Noyaux exotiques</a:t>
            </a:r>
            <a:endParaRPr lang="fr-FR" sz="14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61"/>
          <p:cNvSpPr txBox="1">
            <a:spLocks noChangeArrowheads="1"/>
          </p:cNvSpPr>
          <p:nvPr/>
        </p:nvSpPr>
        <p:spPr bwMode="auto">
          <a:xfrm>
            <a:off x="6300192" y="4653136"/>
            <a:ext cx="250601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/>
            <a:r>
              <a:rPr lang="fr-FR" altLang="fr-FR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Faisceau test/irradiation</a:t>
            </a:r>
          </a:p>
          <a:p>
            <a:pPr algn="ctr"/>
            <a:endParaRPr lang="fr-FR" altLang="fr-FR" sz="14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fr-FR" altLang="fr-FR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Seul endroit au monde avec une tel variété de faisceaux pour R&amp;D détecteur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-26988"/>
            <a:ext cx="7886700" cy="1325563"/>
          </a:xfrm>
        </p:spPr>
        <p:txBody>
          <a:bodyPr/>
          <a:lstStyle/>
          <a:p>
            <a:pPr eaLnBrk="1" hangingPunct="1"/>
            <a:r>
              <a:rPr lang="fr-FR" altLang="fr-FR" sz="3600" smtClean="0">
                <a:latin typeface="Arial" panose="020B0604020202020204" pitchFamily="34" charset="0"/>
                <a:cs typeface="Arial" panose="020B0604020202020204" pitchFamily="34" charset="0"/>
              </a:rPr>
              <a:t>Sommaire </a:t>
            </a:r>
            <a:endParaRPr lang="en-GB" altLang="fr-FR" sz="360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517525" y="1489075"/>
            <a:ext cx="80930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/>
            <a:endParaRPr lang="fr-FR" altLang="fr-FR" sz="2400" b="0">
              <a:latin typeface="Times New Roman" panose="02020603050405020304" pitchFamily="18" charset="0"/>
            </a:endParaRPr>
          </a:p>
        </p:txBody>
      </p:sp>
      <p:sp>
        <p:nvSpPr>
          <p:cNvPr id="18436" name="Text Box 11"/>
          <p:cNvSpPr txBox="1">
            <a:spLocks noChangeArrowheads="1"/>
          </p:cNvSpPr>
          <p:nvPr/>
        </p:nvSpPr>
        <p:spPr bwMode="auto">
          <a:xfrm>
            <a:off x="107950" y="1450519"/>
            <a:ext cx="8713788" cy="255454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1- Rôle et organisation du CERN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2- Quelques moments clefs du CERN de1954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3- L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e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programme 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scientifique du </a:t>
            </a:r>
            <a:r>
              <a:rPr lang="fr-FR" altLang="fr-FR" sz="2000" b="0" dirty="0">
                <a:latin typeface="Arial" panose="020B0604020202020204" pitchFamily="34" charset="0"/>
                <a:cs typeface="Arial" panose="020B0604020202020204" pitchFamily="34" charset="0"/>
              </a:rPr>
              <a:t>CERN en 2015 </a:t>
            </a: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hors LHC  </a:t>
            </a: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fr-FR" altLang="fr-FR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r-FR" altLang="fr-FR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8"/>
          <p:cNvSpPr txBox="1">
            <a:spLocks noGrp="1" noChangeArrowheads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0967A4"/>
                </a:solidFill>
                <a:latin typeface="Helvetica" panose="020B0604020202020204" pitchFamily="34" charset="0"/>
              </a:rPr>
              <a:t> France et CERN / Mai 2009</a:t>
            </a:r>
          </a:p>
        </p:txBody>
      </p:sp>
      <p:sp>
        <p:nvSpPr>
          <p:cNvPr id="20483" name="Rectangle 104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0">
            <a:gsLst>
              <a:gs pos="0">
                <a:schemeClr val="tx2"/>
              </a:gs>
              <a:gs pos="100000">
                <a:schemeClr val="hlink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pic>
        <p:nvPicPr>
          <p:cNvPr id="37905" name="Picture 1041" descr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1531938"/>
            <a:ext cx="1066800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14" name="Footer Placeholder 1"/>
          <p:cNvSpPr txBox="1">
            <a:spLocks noGrp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ctr" eaLnBrk="1" hangingPunct="1">
              <a:defRPr/>
            </a:pPr>
            <a:r>
              <a:rPr lang="en-US" sz="1200">
                <a:solidFill>
                  <a:srgbClr val="0967A4"/>
                </a:solidFill>
                <a:latin typeface="Helvetica" pitchFamily="-112" charset="0"/>
              </a:rPr>
              <a:t> </a:t>
            </a:r>
            <a:r>
              <a:rPr lang="fr-FR" sz="1200">
                <a:solidFill>
                  <a:schemeClr val="hlink"/>
                </a:solidFill>
                <a:latin typeface="Helvetica" pitchFamily="-112" charset="0"/>
              </a:rPr>
              <a:t>l'Université de Genève 450 ans</a:t>
            </a:r>
            <a:r>
              <a:rPr lang="fr-FR" sz="230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1200">
                <a:solidFill>
                  <a:srgbClr val="0967A4"/>
                </a:solidFill>
                <a:latin typeface="Helvetica" pitchFamily="-112" charset="0"/>
              </a:rPr>
              <a:t>/ 1 avril 2009</a:t>
            </a:r>
          </a:p>
        </p:txBody>
      </p:sp>
      <p:sp>
        <p:nvSpPr>
          <p:cNvPr id="37891" name="Rectangle 1027"/>
          <p:cNvSpPr>
            <a:spLocks noGrp="1" noChangeArrowheads="1"/>
          </p:cNvSpPr>
          <p:nvPr>
            <p:ph type="title" idx="4294967295"/>
          </p:nvPr>
        </p:nvSpPr>
        <p:spPr>
          <a:xfrm>
            <a:off x="1752600" y="381000"/>
            <a:ext cx="6705600" cy="685800"/>
          </a:xfrm>
          <a:effectLst>
            <a:outerShdw blurRad="63500" dist="38099" dir="2700000" algn="ctr" rotWithShape="0">
              <a:schemeClr val="tx1">
                <a:alpha val="74997"/>
              </a:schemeClr>
            </a:outerShdw>
          </a:effectLst>
        </p:spPr>
        <p:txBody>
          <a:bodyPr/>
          <a:lstStyle/>
          <a:p>
            <a:pPr eaLnBrk="1" hangingPunct="1">
              <a:defRPr/>
            </a:pPr>
            <a:r>
              <a:rPr lang="fr-FR" dirty="0">
                <a:solidFill>
                  <a:srgbClr val="FCF933"/>
                </a:solidFill>
                <a:ea typeface="ＭＳ Ｐゴシック" pitchFamily="-112" charset="-128"/>
                <a:cs typeface="ＭＳ Ｐゴシック" pitchFamily="-112" charset="-128"/>
              </a:rPr>
              <a:t>Les </a:t>
            </a:r>
            <a:r>
              <a:rPr lang="fr-FR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missions</a:t>
            </a:r>
            <a:r>
              <a:rPr lang="fr-FR" dirty="0">
                <a:solidFill>
                  <a:srgbClr val="FCF933"/>
                </a:solidFill>
                <a:ea typeface="ＭＳ Ｐゴシック" pitchFamily="-112" charset="-128"/>
                <a:cs typeface="ＭＳ Ｐゴシック" pitchFamily="-112" charset="-128"/>
              </a:rPr>
              <a:t> du CERN</a:t>
            </a:r>
            <a:endParaRPr lang="en-GB" dirty="0">
              <a:ea typeface="ＭＳ Ｐゴシック" pitchFamily="-112" charset="-128"/>
              <a:cs typeface="ＭＳ Ｐゴシック" pitchFamily="-112" charset="-128"/>
            </a:endParaRPr>
          </a:p>
        </p:txBody>
      </p:sp>
      <p:pic>
        <p:nvPicPr>
          <p:cNvPr id="37894" name="Picture 1030" descr="einstein-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61313" y="1066800"/>
            <a:ext cx="1106487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7" name="Picture 1033" descr="Grid_globe_V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1700" y="2852738"/>
            <a:ext cx="1447800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6" name="Picture 1032" descr="PET_Alzheimer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67600" y="2857500"/>
            <a:ext cx="16002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898" name="Picture 1034" descr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81700" y="4273550"/>
            <a:ext cx="144780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903" name="Picture 1039" descr="Picture 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477000" y="5443538"/>
            <a:ext cx="2057400" cy="110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pic>
        <p:nvPicPr>
          <p:cNvPr id="37904" name="Picture 1040" descr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499350" y="4267200"/>
            <a:ext cx="1568450" cy="105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</p:pic>
      <p:sp>
        <p:nvSpPr>
          <p:cNvPr id="37892" name="Rectangle 1028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600200"/>
            <a:ext cx="6553200" cy="5181600"/>
          </a:xfrm>
        </p:spPr>
        <p:txBody>
          <a:bodyPr/>
          <a:lstStyle/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Repousser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frontières des connaissances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secrets du </a:t>
            </a:r>
            <a:r>
              <a:rPr lang="fr-FR" sz="1600" dirty="0" err="1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Big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Bang …à quoi ressemblait la matière dans les tout premiers instants de l’existence de l’Univers ?</a:t>
            </a:r>
          </a:p>
          <a:p>
            <a:pPr eaLnBrk="1" hangingPunct="1">
              <a:buFont typeface="Wingdings" pitchFamily="-112" charset="2"/>
              <a:buNone/>
              <a:defRPr/>
            </a:pPr>
            <a:endParaRPr lang="fr-FR" sz="16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Développer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de nouvelles technologies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240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</a:t>
            </a: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Technologies de l’information : le Web et la Grille</a:t>
            </a:r>
          </a:p>
          <a:p>
            <a:pPr eaLnBrk="1" hangingPunct="1">
              <a:buFont typeface="Wingdings" pitchFamily="-112" charset="2"/>
              <a:buNone/>
              <a:defRPr/>
            </a:pPr>
            <a:r>
              <a:rPr lang="fr-FR" sz="16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	Médecine – diagnostic et thérapie</a:t>
            </a:r>
            <a:endParaRPr lang="fr-FR" sz="24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Former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les scientifiques et les </a:t>
            </a:r>
            <a:b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ingénieurs de demain</a:t>
            </a:r>
          </a:p>
          <a:p>
            <a:pPr eaLnBrk="1" hangingPunct="1">
              <a:defRPr/>
            </a:pPr>
            <a:endParaRPr lang="fr-FR" sz="240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fr-FR" sz="2400" dirty="0">
                <a:solidFill>
                  <a:srgbClr val="FCF933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Rassembler</a:t>
            </a:r>
            <a:r>
              <a:rPr lang="fr-FR" sz="2400" dirty="0">
                <a:solidFill>
                  <a:srgbClr val="FCF933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 </a:t>
            </a: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des personnes de </a:t>
            </a:r>
            <a:b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</a:br>
            <a:r>
              <a:rPr lang="fr-FR" sz="2400" dirty="0">
                <a:solidFill>
                  <a:srgbClr val="FFFFFF"/>
                </a:solidFill>
                <a:latin typeface="Arial" panose="020B0604020202020204" pitchFamily="34" charset="0"/>
                <a:ea typeface="ＭＳ Ｐゴシック" pitchFamily="-112" charset="-128"/>
                <a:cs typeface="Arial" panose="020B0604020202020204" pitchFamily="34" charset="0"/>
              </a:rPr>
              <a:t>différentes nations et cultures</a:t>
            </a:r>
            <a:endParaRPr lang="fr-FR" sz="2000" dirty="0">
              <a:solidFill>
                <a:srgbClr val="FFFFFF"/>
              </a:solidFill>
              <a:latin typeface="Arial" panose="020B0604020202020204" pitchFamily="34" charset="0"/>
              <a:ea typeface="ＭＳ Ｐゴシック" pitchFamily="-112" charset="-128"/>
              <a:cs typeface="Arial" panose="020B0604020202020204" pitchFamily="34" charset="0"/>
            </a:endParaRPr>
          </a:p>
        </p:txBody>
      </p: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0" y="0"/>
            <a:ext cx="1585913" cy="1219200"/>
            <a:chOff x="-1" y="0"/>
            <a:chExt cx="1585213" cy="1219200"/>
          </a:xfrm>
        </p:grpSpPr>
        <p:sp>
          <p:nvSpPr>
            <p:cNvPr id="20498" name="Rectangle 22"/>
            <p:cNvSpPr>
              <a:spLocks noChangeArrowheads="1"/>
            </p:cNvSpPr>
            <p:nvPr/>
          </p:nvSpPr>
          <p:spPr bwMode="auto">
            <a:xfrm>
              <a:off x="533400" y="4572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fr-FR" altLang="fr-FR" sz="2400" b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0499" name="Picture 21" descr="Picture 3.png"/>
            <p:cNvPicPr>
              <a:picLocks noChangeAspect="1"/>
            </p:cNvPicPr>
            <p:nvPr/>
          </p:nvPicPr>
          <p:blipFill>
            <a:blip r:embed="rId10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58521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30" name="Group 29"/>
          <p:cNvGrpSpPr>
            <a:grpSpLocks noChangeAspect="1"/>
          </p:cNvGrpSpPr>
          <p:nvPr/>
        </p:nvGrpSpPr>
        <p:grpSpPr bwMode="auto">
          <a:xfrm>
            <a:off x="2632075" y="1676400"/>
            <a:ext cx="3692525" cy="2840038"/>
            <a:chOff x="-1" y="0"/>
            <a:chExt cx="1585213" cy="1219200"/>
          </a:xfrm>
        </p:grpSpPr>
        <p:sp>
          <p:nvSpPr>
            <p:cNvPr id="20496" name="Rectangle 30"/>
            <p:cNvSpPr>
              <a:spLocks noChangeArrowheads="1"/>
            </p:cNvSpPr>
            <p:nvPr/>
          </p:nvSpPr>
          <p:spPr bwMode="auto">
            <a:xfrm>
              <a:off x="533400" y="457200"/>
              <a:ext cx="457200" cy="3810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endParaRPr lang="fr-FR" altLang="fr-FR" sz="2400" b="0"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20497" name="Picture 31" descr="Picture 3.png"/>
            <p:cNvPicPr>
              <a:picLocks noChangeAspect="1"/>
            </p:cNvPicPr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585213" cy="1219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7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789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7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789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7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68"/>
          <p:cNvSpPr txBox="1">
            <a:spLocks noGrp="1" noChangeArrowheads="1"/>
          </p:cNvSpPr>
          <p:nvPr/>
        </p:nvSpPr>
        <p:spPr bwMode="auto">
          <a:xfrm>
            <a:off x="2438400" y="6400800"/>
            <a:ext cx="46482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ctr" eaLnBrk="1" hangingPunct="1"/>
            <a:r>
              <a:rPr lang="fr-FR" altLang="fr-FR" sz="1200">
                <a:solidFill>
                  <a:srgbClr val="0967A4"/>
                </a:solidFill>
                <a:latin typeface="Helvetica" panose="020B0604020202020204" pitchFamily="34" charset="0"/>
              </a:rPr>
              <a:t> France et CERN / Mai 2009</a:t>
            </a:r>
          </a:p>
        </p:txBody>
      </p:sp>
      <p:sp>
        <p:nvSpPr>
          <p:cNvPr id="22531" name="Slide Number Placeholder 1"/>
          <p:cNvSpPr txBox="1">
            <a:spLocks noGrp="1"/>
          </p:cNvSpPr>
          <p:nvPr/>
        </p:nvSpPr>
        <p:spPr bwMode="auto">
          <a:xfrm>
            <a:off x="7010400" y="6492875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algn="r" eaLnBrk="1" hangingPunct="1"/>
            <a:fld id="{4E10D9C7-2F2A-4C0F-9C09-900430007E8B}" type="slidenum">
              <a:rPr lang="en-US" altLang="fr-FR" sz="1200">
                <a:solidFill>
                  <a:srgbClr val="898989"/>
                </a:solidFill>
              </a:rPr>
              <a:pPr algn="r" eaLnBrk="1" hangingPunct="1"/>
              <a:t>4</a:t>
            </a:fld>
            <a:endParaRPr lang="en-US" altLang="fr-FR" sz="1200">
              <a:solidFill>
                <a:srgbClr val="898989"/>
              </a:solidFill>
            </a:endParaRPr>
          </a:p>
        </p:txBody>
      </p:sp>
      <p:pic>
        <p:nvPicPr>
          <p:cNvPr id="22532" name="Picture 2" descr="flag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0825" y="-100013"/>
            <a:ext cx="8001000" cy="1736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CERN: fondé en 1954; 12 états membres</a:t>
            </a:r>
          </a:p>
          <a:p>
            <a:pPr algn="ctr" eaLnBrk="1" hangingPunct="1">
              <a:defRPr/>
            </a:pP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 Sciences pour la Paix »</a:t>
            </a:r>
          </a:p>
          <a:p>
            <a:pPr algn="ctr" eaLnBrk="1" hangingPunct="1">
              <a:defRPr/>
            </a:pPr>
            <a:r>
              <a:rPr lang="fr-FR" sz="32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2018: </a:t>
            </a:r>
            <a:r>
              <a:rPr lang="fr-FR" sz="32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 </a:t>
            </a:r>
            <a:r>
              <a:rPr lang="fr-FR" sz="32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états membres</a:t>
            </a:r>
            <a:endParaRPr lang="fr-FR" sz="3200" dirty="0">
              <a:solidFill>
                <a:schemeClr val="tx2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34925" y="1557338"/>
            <a:ext cx="4608513" cy="1957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~2300 membres titulaires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~980 autres personnels pay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ea typeface="Arial" pitchFamily="-112" charset="0"/>
                <a:cs typeface="Arial" panose="020B0604020202020204" pitchFamily="34" charset="0"/>
              </a:rPr>
              <a:t>és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~10000 utilisateurs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(2014) ~1100MCHF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Contribution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 PIB pays (FR ~15%)</a:t>
            </a:r>
          </a:p>
          <a:p>
            <a:pPr marL="171450" indent="-171450" eaLnBrk="1" hangingPunct="1"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avec coefficient de retour ~3 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382588" y="3551238"/>
            <a:ext cx="8653462" cy="3190875"/>
          </a:xfrm>
          <a:prstGeom prst="rect">
            <a:avLst/>
          </a:prstGeom>
          <a:gradFill rotWithShape="1">
            <a:gsLst>
              <a:gs pos="0">
                <a:schemeClr val="accent1">
                  <a:alpha val="70000"/>
                </a:schemeClr>
              </a:gs>
              <a:gs pos="100000">
                <a:srgbClr val="4F81BD">
                  <a:alpha val="67000"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22 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Etats Membres:</a:t>
            </a:r>
            <a:r>
              <a:rPr lang="fr-FR" sz="20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Allemagne,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Autriche, Belgique, Bulgarie, Danemark, Espagne,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Finlande, France, Grèce, Hongrie, Italie, Israël, Norvège,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Pays Bas, Pologne, Portugal, République Tchèque,</a:t>
            </a:r>
            <a:r>
              <a:rPr lang="fr-FR" sz="18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Royaume Uni</a:t>
            </a:r>
            <a:r>
              <a:rPr lang="fr-FR" sz="18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fr-FR" sz="18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Roumanie,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Slovaquie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Suède, Suisse. 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Etats m</a:t>
            </a:r>
            <a:r>
              <a:rPr lang="fr-FR" sz="20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embres </a:t>
            </a:r>
            <a:r>
              <a:rPr lang="fr-FR" sz="20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associés </a:t>
            </a:r>
            <a:r>
              <a:rPr lang="fr-FR" sz="20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phase préalable à l’admission :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80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Serbie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Chypre</a:t>
            </a:r>
            <a:r>
              <a:rPr lang="fr-FR" sz="180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Slovénie,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Etats m</a:t>
            </a:r>
            <a:r>
              <a:rPr lang="fr-FR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embres </a:t>
            </a:r>
            <a:r>
              <a:rPr lang="fr-FR" sz="180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associés : </a:t>
            </a:r>
            <a:r>
              <a:rPr lang="fr-FR" sz="180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Pakistan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Turquie, </a:t>
            </a:r>
            <a:r>
              <a:rPr lang="fr-FR" sz="1800" dirty="0" err="1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Urkraine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Inde</a:t>
            </a:r>
            <a:endParaRPr lang="fr-FR" sz="1800" dirty="0">
              <a:solidFill>
                <a:srgbClr val="FFFFFF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fr-FR" sz="2000" dirty="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Observateurs </a:t>
            </a:r>
            <a:r>
              <a:rPr lang="fr-FR" sz="20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 Conseil:</a:t>
            </a:r>
            <a:r>
              <a:rPr lang="fr-FR" sz="2000" dirty="0"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Japon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, Fédération de </a:t>
            </a:r>
            <a:r>
              <a:rPr lang="fr-FR" sz="1800" dirty="0" smtClean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Russie, Etats-Unis, Commission </a:t>
            </a:r>
            <a:r>
              <a:rPr lang="fr-FR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Européenne et  Unesco</a:t>
            </a:r>
            <a:r>
              <a:rPr lang="en-GB" sz="1800" dirty="0">
                <a:solidFill>
                  <a:srgbClr val="FFFF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Accords </a:t>
            </a:r>
            <a:r>
              <a:rPr lang="en-GB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cooperation avec plus de  40 </a:t>
            </a:r>
            <a:r>
              <a:rPr lang="en-GB" sz="1800" err="1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autres</a:t>
            </a:r>
            <a:r>
              <a:rPr lang="en-GB" sz="180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pays</a:t>
            </a:r>
          </a:p>
          <a:p>
            <a:pPr marL="147638" indent="-147638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en-GB" sz="180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GB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 </a:t>
            </a:r>
            <a:r>
              <a:rPr lang="en-GB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&gt;113 </a:t>
            </a:r>
            <a:r>
              <a:rPr lang="fr-FR" sz="1800" dirty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nationalités a</a:t>
            </a:r>
            <a:r>
              <a:rPr lang="en-GB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 </a:t>
            </a:r>
            <a:r>
              <a:rPr lang="en-GB" sz="1800" smtClean="0">
                <a:solidFill>
                  <a:srgbClr val="FFFF0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CERN</a:t>
            </a:r>
            <a:endParaRPr lang="en-GB" sz="1800" dirty="0">
              <a:solidFill>
                <a:srgbClr val="FFFF00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6327" name="Picture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229600" y="257175"/>
            <a:ext cx="838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8"/>
              </a:srgbClr>
            </a:outerShdw>
          </a:effectLst>
        </p:spPr>
      </p:pic>
      <p:sp>
        <p:nvSpPr>
          <p:cNvPr id="9" name="Rectangle 4"/>
          <p:cNvSpPr txBox="1">
            <a:spLocks noChangeArrowheads="1"/>
          </p:cNvSpPr>
          <p:nvPr/>
        </p:nvSpPr>
        <p:spPr bwMode="auto">
          <a:xfrm>
            <a:off x="4644008" y="1557338"/>
            <a:ext cx="4248150" cy="19573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accent1">
                <a:lumMod val="40000"/>
                <a:lumOff val="60000"/>
              </a:schemeClr>
            </a:solidFill>
            <a:miter lim="800000"/>
            <a:headEnd/>
            <a:tailEnd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</p:spPr>
        <p:txBody>
          <a:bodyPr/>
          <a:lstStyle/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Conseil du CERN : 1 politique + scientifique / état membre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Budget + grandes orientations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directeur général élu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(Fabiola </a:t>
            </a:r>
            <a:r>
              <a:rPr lang="fr-FR" sz="2000" dirty="0" err="1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Gianotti</a:t>
            </a: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</a:p>
          <a:p>
            <a:pPr marL="171450" indent="-171450" eaLnBrk="1" hangingPunct="1">
              <a:lnSpc>
                <a:spcPct val="80000"/>
              </a:lnSpc>
              <a:spcBef>
                <a:spcPct val="20000"/>
              </a:spcBef>
              <a:defRPr/>
            </a:pPr>
            <a:r>
              <a:rPr lang="fr-FR" sz="2000" dirty="0" smtClean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en </a:t>
            </a:r>
            <a:r>
              <a:rPr lang="fr-FR" sz="2000" dirty="0">
                <a:solidFill>
                  <a:schemeClr val="bg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2016)  </a:t>
            </a:r>
            <a:endParaRPr lang="fr-FR" sz="2000" dirty="0">
              <a:solidFill>
                <a:schemeClr val="bg1"/>
              </a:solidFill>
              <a:effectLst>
                <a:outerShdw blurRad="38100" dist="38100" dir="2700000">
                  <a:srgbClr val="000000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210" y="2681257"/>
            <a:ext cx="1606278" cy="963767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ds.cern.ch/record/2290404/files/World_users_by_Nat_2017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28" y="1052736"/>
            <a:ext cx="8163628" cy="5601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152400"/>
            <a:ext cx="8250238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fr-FR" sz="3200" dirty="0">
                <a:solidFill>
                  <a:schemeClr val="accent1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Arial" charset="0"/>
                <a:ea typeface="ＭＳ Ｐゴシック" charset="-128"/>
              </a:rPr>
              <a:t>Distribution par pays: un projet “global”</a:t>
            </a:r>
          </a:p>
        </p:txBody>
      </p:sp>
      <p:pic>
        <p:nvPicPr>
          <p:cNvPr id="24580" name="Picture 7" descr="cern_logo_1.png"/>
          <p:cNvPicPr>
            <a:picLocks noChangeAspect="1"/>
          </p:cNvPicPr>
          <p:nvPr/>
        </p:nvPicPr>
        <p:blipFill>
          <a:blip r:embed="rId4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01600"/>
            <a:ext cx="685800" cy="67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8" descr="cern_logo_1.png"/>
          <p:cNvPicPr>
            <a:picLocks noChangeAspect="1"/>
          </p:cNvPicPr>
          <p:nvPr/>
        </p:nvPicPr>
        <p:blipFill>
          <a:blip r:embed="rId4">
            <a:lum bright="100000" contrast="-10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92075"/>
            <a:ext cx="685800" cy="67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2" name="Rectangle 3"/>
          <p:cNvSpPr>
            <a:spLocks noChangeArrowheads="1"/>
          </p:cNvSpPr>
          <p:nvPr/>
        </p:nvSpPr>
        <p:spPr bwMode="auto">
          <a:xfrm>
            <a:off x="4394200" y="3198813"/>
            <a:ext cx="1841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7" name="TextBox 6"/>
          <p:cNvSpPr txBox="1"/>
          <p:nvPr/>
        </p:nvSpPr>
        <p:spPr>
          <a:xfrm>
            <a:off x="1376845" y="2996952"/>
            <a:ext cx="2898550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</a:t>
            </a:r>
            <a:r>
              <a:rPr lang="fr-FR" sz="12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Wingdings"/>
                <a:ea typeface="Wingdings"/>
                <a:cs typeface="Wingdings"/>
                <a:sym typeface="Wingdings"/>
              </a:rPr>
              <a:t></a:t>
            </a:r>
            <a:r>
              <a:rPr lang="fr-FR" sz="12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  <a:sym typeface="Wingdings"/>
              </a:rPr>
              <a:t>  </a:t>
            </a:r>
            <a:r>
              <a:rPr lang="fr-FR" sz="1200" smtClean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+ ~1000 </a:t>
            </a: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membres </a:t>
            </a:r>
            <a:r>
              <a:rPr lang="fr-FR" sz="120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du </a:t>
            </a:r>
            <a:r>
              <a:rPr lang="fr-FR" sz="1200" smtClean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personnel</a:t>
            </a:r>
            <a:endParaRPr lang="fr-FR" sz="1200">
              <a:solidFill>
                <a:srgbClr val="0000FF"/>
              </a:solidFill>
              <a:effectLst>
                <a:outerShdw blurRad="38100" dist="38100" dir="2700000">
                  <a:srgbClr val="000000"/>
                </a:outerShdw>
              </a:effectLst>
            </a:endParaRPr>
          </a:p>
          <a:p>
            <a:pPr>
              <a:defRPr/>
            </a:pPr>
            <a:r>
              <a:rPr lang="fr-FR" sz="1200" smtClean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        ~50 </a:t>
            </a:r>
            <a:r>
              <a:rPr lang="fr-FR" sz="1200" dirty="0">
                <a:solidFill>
                  <a:srgbClr val="0000FF"/>
                </a:solidFill>
                <a:effectLst>
                  <a:outerShdw blurRad="38100" dist="38100" dir="2700000">
                    <a:srgbClr val="000000"/>
                  </a:outerShdw>
                </a:effectLst>
              </a:rPr>
              <a:t>boursiers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>
          <a:xfrm>
            <a:off x="34925" y="125413"/>
            <a:ext cx="907415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mise en place de l’infrastructure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6628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26631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5" y="1196975"/>
            <a:ext cx="9061450" cy="420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55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53641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6634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-36513" y="5300663"/>
            <a:ext cx="3159126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Role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majeur de la France :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R. Schumann, F.de Rose, R. Dautry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Broglie, Perrin, Auger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3419475" y="5300663"/>
            <a:ext cx="1995488" cy="739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du PS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(Proton Synchrotron)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25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/ 628 m  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300663"/>
            <a:ext cx="1517650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Charpak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Chambre à fils  </a:t>
            </a:r>
          </a:p>
          <a:p>
            <a:pPr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Nobel 1992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64388" y="5283200"/>
            <a:ext cx="1455737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ISR : premier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collisionneur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de hadrons au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monde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premières découvertes…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28677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8679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497513"/>
            <a:ext cx="1873250" cy="3079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Courants neutres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1979613" y="5445125"/>
            <a:ext cx="1793875" cy="954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du SPS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Super Proton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Synchrotron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450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(7 km)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427663"/>
            <a:ext cx="1574800" cy="11684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Démarrage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LEP et mesures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précises  du Z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puis W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1989 2000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7164388" y="5426075"/>
            <a:ext cx="1636712" cy="7381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 serveur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Web au monde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(T.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Berners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-Lee) </a:t>
            </a:r>
          </a:p>
        </p:txBody>
      </p:sp>
      <p:pic>
        <p:nvPicPr>
          <p:cNvPr id="2868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3025" y="1125538"/>
            <a:ext cx="8893175" cy="4208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55563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492500" y="10525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0" name="ZoneTexte 19"/>
          <p:cNvSpPr txBox="1"/>
          <p:nvPr/>
        </p:nvSpPr>
        <p:spPr>
          <a:xfrm>
            <a:off x="3851275" y="5445125"/>
            <a:ext cx="1477963" cy="954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W et Z  </a:t>
            </a:r>
          </a:p>
          <a:p>
            <a:pPr>
              <a:defRPr/>
            </a:pPr>
            <a:endParaRPr lang="fr-FR" sz="1400" dirty="0">
              <a:latin typeface="Arial" panose="020B0604020202020204" pitchFamily="34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>
              <a:defRPr/>
            </a:pP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Nobel 1984 </a:t>
            </a:r>
            <a:r>
              <a:rPr lang="fr-FR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21" name="Ellipse 20"/>
          <p:cNvSpPr/>
          <p:nvPr/>
        </p:nvSpPr>
        <p:spPr>
          <a:xfrm>
            <a:off x="5168900" y="9810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des résultats majeurs 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0724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30725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0727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138738"/>
            <a:ext cx="1944688" cy="95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Première observation de la violation de CP (directe)   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073275" y="5211763"/>
            <a:ext cx="1674813" cy="7381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Premiers atomes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D’anti-Hydrogène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(LEAR)  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435600" y="5211763"/>
            <a:ext cx="1670050" cy="5238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Plusieurs milliers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d’anti-Hydrogène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851275" y="5211763"/>
            <a:ext cx="1266825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Début de la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construction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LHC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TeV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27 km </a:t>
            </a:r>
          </a:p>
        </p:txBody>
      </p:sp>
      <p:pic>
        <p:nvPicPr>
          <p:cNvPr id="30732" name="Imag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8896350" cy="411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07950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13138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313363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784350" y="908050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940425" y="50847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25413"/>
            <a:ext cx="9144000" cy="927100"/>
          </a:xfrm>
        </p:spPr>
        <p:txBody>
          <a:bodyPr anchor="t"/>
          <a:lstStyle/>
          <a:p>
            <a:pPr eaLnBrk="1" hangingPunct="1"/>
            <a:r>
              <a:rPr lang="fr-FR" altLang="fr-FR" sz="3200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>Moments clefs du CERN : LHC et Higgs     </a:t>
            </a:r>
            <a: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  <a:t/>
            </a:r>
            <a:br>
              <a:rPr lang="fr-FR" altLang="fr-FR" b="1" smtClean="0">
                <a:solidFill>
                  <a:srgbClr val="3B349C"/>
                </a:solidFill>
                <a:latin typeface="Arial Narrow" panose="020B0606020202030204" pitchFamily="34" charset="0"/>
                <a:ea typeface="ＭＳ Ｐゴシック" panose="020B0600070205080204" pitchFamily="34" charset="-128"/>
              </a:rPr>
            </a:br>
            <a:endParaRPr lang="fr-FR" altLang="fr-FR" sz="3200" b="1" smtClean="0">
              <a:solidFill>
                <a:srgbClr val="3B349C"/>
              </a:solidFill>
              <a:latin typeface="Arial Narrow" panose="020B0606020202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2772" name="Text Box 7"/>
          <p:cNvSpPr txBox="1">
            <a:spLocks noChangeArrowheads="1"/>
          </p:cNvSpPr>
          <p:nvPr/>
        </p:nvSpPr>
        <p:spPr bwMode="auto">
          <a:xfrm>
            <a:off x="6948488" y="5229225"/>
            <a:ext cx="2016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32773" name="Text Box 8"/>
          <p:cNvSpPr txBox="1">
            <a:spLocks noChangeArrowheads="1"/>
          </p:cNvSpPr>
          <p:nvPr/>
        </p:nvSpPr>
        <p:spPr bwMode="auto">
          <a:xfrm>
            <a:off x="7451725" y="5373688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fr-FR" altLang="fr-FR"/>
          </a:p>
        </p:txBody>
      </p:sp>
      <p:sp>
        <p:nvSpPr>
          <p:cNvPr id="18" name="Rectangle 17"/>
          <p:cNvSpPr/>
          <p:nvPr/>
        </p:nvSpPr>
        <p:spPr>
          <a:xfrm>
            <a:off x="7235825" y="4724400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32775" name="ZoneTexte 2"/>
          <p:cNvSpPr txBox="1">
            <a:spLocks noChangeArrowheads="1"/>
          </p:cNvSpPr>
          <p:nvPr/>
        </p:nvSpPr>
        <p:spPr bwMode="auto">
          <a:xfrm>
            <a:off x="10260013" y="2636838"/>
            <a:ext cx="185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GB" altLang="fr-FR"/>
          </a:p>
        </p:txBody>
      </p:sp>
      <p:sp>
        <p:nvSpPr>
          <p:cNvPr id="4" name="ZoneTexte 3"/>
          <p:cNvSpPr txBox="1"/>
          <p:nvPr/>
        </p:nvSpPr>
        <p:spPr>
          <a:xfrm>
            <a:off x="34925" y="5570538"/>
            <a:ext cx="1851025" cy="7381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 démarrage du LHC </a:t>
            </a:r>
          </a:p>
          <a:p>
            <a:pPr>
              <a:defRPr/>
            </a:pP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Incident…..  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1908175" y="5589588"/>
            <a:ext cx="1865313" cy="9540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Redémarrage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LHC. Premières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collisions à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450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GeV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5508625" y="5589588"/>
            <a:ext cx="1455738" cy="95408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Confirmation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découverte du </a:t>
            </a:r>
          </a:p>
          <a:p>
            <a:pPr>
              <a:defRPr/>
            </a:pP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Prix Nobel </a:t>
            </a:r>
          </a:p>
        </p:txBody>
      </p:sp>
      <p:sp>
        <p:nvSpPr>
          <p:cNvPr id="20" name="ZoneTexte 19"/>
          <p:cNvSpPr txBox="1"/>
          <p:nvPr/>
        </p:nvSpPr>
        <p:spPr>
          <a:xfrm>
            <a:off x="3779838" y="5641975"/>
            <a:ext cx="1668462" cy="5238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Premiers indices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du </a:t>
            </a:r>
            <a:r>
              <a:rPr lang="fr-FR" sz="1400" dirty="0" err="1">
                <a:latin typeface="Arial" panose="020B0604020202020204" pitchFamily="34" charset="0"/>
                <a:cs typeface="Arial" panose="020B0604020202020204" pitchFamily="34" charset="0"/>
              </a:rPr>
              <a:t>Higgs</a:t>
            </a: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pic>
        <p:nvPicPr>
          <p:cNvPr id="32780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25538"/>
            <a:ext cx="8936038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Ellipse 4"/>
          <p:cNvSpPr/>
          <p:nvPr/>
        </p:nvSpPr>
        <p:spPr>
          <a:xfrm>
            <a:off x="107950" y="1001713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3" name="Ellipse 22"/>
          <p:cNvSpPr/>
          <p:nvPr/>
        </p:nvSpPr>
        <p:spPr>
          <a:xfrm>
            <a:off x="1855788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1" name="Ellipse 10"/>
          <p:cNvSpPr/>
          <p:nvPr/>
        </p:nvSpPr>
        <p:spPr>
          <a:xfrm>
            <a:off x="3584575" y="9302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5338763" y="981075"/>
            <a:ext cx="1203325" cy="914400"/>
          </a:xfrm>
          <a:prstGeom prst="ellipse">
            <a:avLst/>
          </a:prstGeom>
          <a:solidFill>
            <a:schemeClr val="accent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25" name="ZoneTexte 24"/>
          <p:cNvSpPr txBox="1"/>
          <p:nvPr/>
        </p:nvSpPr>
        <p:spPr>
          <a:xfrm>
            <a:off x="7164388" y="5589588"/>
            <a:ext cx="1891865" cy="7386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2015 :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Fonctionnement du </a:t>
            </a:r>
          </a:p>
          <a:p>
            <a:pPr>
              <a:defRPr/>
            </a:pPr>
            <a:r>
              <a:rPr lang="fr-FR" sz="1400" dirty="0">
                <a:latin typeface="Arial" panose="020B0604020202020204" pitchFamily="34" charset="0"/>
                <a:cs typeface="Arial" panose="020B0604020202020204" pitchFamily="34" charset="0"/>
              </a:rPr>
              <a:t>LHC à 13 </a:t>
            </a:r>
            <a:r>
              <a:rPr lang="fr-FR" sz="1400">
                <a:latin typeface="Arial" panose="020B0604020202020204" pitchFamily="34" charset="0"/>
                <a:cs typeface="Arial" panose="020B0604020202020204" pitchFamily="34" charset="0"/>
              </a:rPr>
              <a:t>TeV </a:t>
            </a:r>
            <a:r>
              <a:rPr lang="fr-FR" sz="1400" smtClean="0"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</a:t>
            </a:r>
            <a:endParaRPr lang="fr-FR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11503</TotalTime>
  <Words>593</Words>
  <Application>Microsoft Office PowerPoint</Application>
  <PresentationFormat>Affichage à l'écran (4:3)</PresentationFormat>
  <Paragraphs>159</Paragraphs>
  <Slides>10</Slides>
  <Notes>9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1" baseType="lpstr">
      <vt:lpstr>Thème Office</vt:lpstr>
      <vt:lpstr>Présentation PowerPoint</vt:lpstr>
      <vt:lpstr>Sommaire </vt:lpstr>
      <vt:lpstr>Les missions du CERN</vt:lpstr>
      <vt:lpstr>Présentation PowerPoint</vt:lpstr>
      <vt:lpstr>Présentation PowerPoint</vt:lpstr>
      <vt:lpstr>Moments clefs du CERN : mise en place de l’infrastructure  </vt:lpstr>
      <vt:lpstr>Moments clefs du CERN : premières découvertes…    </vt:lpstr>
      <vt:lpstr>Moments clefs du CERN : des résultats majeurs     </vt:lpstr>
      <vt:lpstr>Moments clefs du CERN : LHC et Higgs      </vt:lpstr>
      <vt:lpstr>Le programme non-LHC au CERN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Laurent Serin</dc:creator>
  <cp:lastModifiedBy>Nicolas Arnaud</cp:lastModifiedBy>
  <cp:revision>504</cp:revision>
  <cp:lastPrinted>2016-01-25T11:03:39Z</cp:lastPrinted>
  <dcterms:created xsi:type="dcterms:W3CDTF">1601-01-01T00:00:00Z</dcterms:created>
  <dcterms:modified xsi:type="dcterms:W3CDTF">2018-01-12T18:54:32Z</dcterms:modified>
</cp:coreProperties>
</file>