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77" r:id="rId4"/>
    <p:sldId id="279" r:id="rId5"/>
    <p:sldId id="280" r:id="rId6"/>
    <p:sldId id="273" r:id="rId7"/>
    <p:sldId id="281" r:id="rId8"/>
    <p:sldId id="283" r:id="rId9"/>
    <p:sldId id="284" r:id="rId10"/>
    <p:sldId id="287" r:id="rId11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DC"/>
    <a:srgbClr val="FFFF00"/>
    <a:srgbClr val="CCFFFF"/>
    <a:srgbClr val="66FFFF"/>
    <a:srgbClr val="FF0000"/>
    <a:srgbClr val="FF33CC"/>
    <a:srgbClr val="33CC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 autoAdjust="0"/>
  </p:normalViewPr>
  <p:slideViewPr>
    <p:cSldViewPr>
      <p:cViewPr varScale="1">
        <p:scale>
          <a:sx n="66" d="100"/>
          <a:sy n="66" d="100"/>
        </p:scale>
        <p:origin x="57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020" y="-84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963" cy="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650" y="0"/>
            <a:ext cx="4433963" cy="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algn="r"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843"/>
            <a:ext cx="4433963" cy="3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650" y="6742843"/>
            <a:ext cx="4433963" cy="3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algn="r" defTabSz="95426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D2EC90-8FCF-42CF-80B9-94FB644343C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0094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963" cy="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650" y="0"/>
            <a:ext cx="4433963" cy="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algn="r"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6450" y="533400"/>
            <a:ext cx="3543300" cy="2659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052" y="3372251"/>
            <a:ext cx="7504510" cy="319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843"/>
            <a:ext cx="4433963" cy="3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650" y="6742843"/>
            <a:ext cx="4433963" cy="3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algn="r" defTabSz="95426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D44A6D-DCE1-49C4-B6DD-A615BA1DFC4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65344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93" indent="-29615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605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447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289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131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974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3816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7658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D20568-61B0-4643-A49A-1807700C1198}" type="slidenum">
              <a:rPr lang="en-GB" altLang="fr-FR" smtClean="0"/>
              <a:pPr>
                <a:spcBef>
                  <a:spcPct val="0"/>
                </a:spcBef>
              </a:pPr>
              <a:t>1</a:t>
            </a:fld>
            <a:endParaRPr lang="en-GB" alt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4551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93" indent="-29615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605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447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289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131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974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3816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7658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526477-DF31-4348-A276-DF9CA930898E}" type="slidenum">
              <a:rPr lang="en-GB" altLang="fr-FR" smtClean="0"/>
              <a:pPr>
                <a:spcBef>
                  <a:spcPct val="0"/>
                </a:spcBef>
              </a:pPr>
              <a:t>2</a:t>
            </a:fld>
            <a:endParaRPr lang="en-GB" alt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5001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18AC533-D01D-46D9-A812-00C284DC48A7}" type="slidenum">
              <a:rPr lang="en-GB" altLang="fr-FR" sz="1200" b="0">
                <a:latin typeface="Times New Roman" panose="02020603050405020304" pitchFamily="18" charset="0"/>
              </a:rPr>
              <a:pPr/>
              <a:t>3</a:t>
            </a:fld>
            <a:endParaRPr lang="en-GB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970761" y="9848165"/>
            <a:ext cx="3037812" cy="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6E08ABB9-A98B-4998-8EAE-8C4283DA6399}" type="slidenum">
              <a:rPr lang="en-GB" altLang="fr-FR" sz="1200"/>
              <a:pPr algn="r"/>
              <a:t>3</a:t>
            </a:fld>
            <a:endParaRPr lang="en-GB" altLang="fr-FR" sz="12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77875"/>
            <a:ext cx="5183187" cy="3887788"/>
          </a:xfrm>
          <a:solidFill>
            <a:srgbClr val="FFFFFF"/>
          </a:solidFill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8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0761" y="9848165"/>
            <a:ext cx="3037812" cy="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D705E113-AD47-4CBE-9AD0-944896507642}" type="slidenum">
              <a:rPr lang="en-GB" altLang="fr-FR" sz="1200"/>
              <a:pPr algn="r"/>
              <a:t>4</a:t>
            </a:fld>
            <a:endParaRPr lang="en-GB" altLang="fr-F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77875"/>
            <a:ext cx="5183188" cy="3889375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30" y="4924083"/>
            <a:ext cx="5607514" cy="46654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27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0761" y="9848165"/>
            <a:ext cx="3037812" cy="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3443E345-A343-4F4C-A155-0B0F99603E08}" type="slidenum">
              <a:rPr lang="en-GB" altLang="fr-FR"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/>
              <a:t>5</a:t>
            </a:fld>
            <a:endParaRPr lang="en-GB" altLang="fr-FR" sz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970761" y="9848165"/>
            <a:ext cx="3037812" cy="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/>
            <a:fld id="{C9990564-4BD5-4CCF-A4DC-EC2B49F1C137}" type="slidenum">
              <a:rPr lang="en-GB" altLang="fr-FR"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/>
              <a:t>5</a:t>
            </a:fld>
            <a:endParaRPr lang="en-GB" altLang="fr-FR" sz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77875"/>
            <a:ext cx="5184775" cy="3889375"/>
          </a:xfrm>
          <a:solidFill>
            <a:srgbClr val="FFFFFF"/>
          </a:solidFill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30" y="4924083"/>
            <a:ext cx="5607514" cy="46654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25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32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89B8BBA-E51F-4215-8023-C3DDEA6A5DF7}" type="slidenum">
              <a:rPr lang="fr-FR" altLang="fr-FR" sz="1200" b="0">
                <a:latin typeface="Times New Roman" panose="02020603050405020304" pitchFamily="18" charset="0"/>
              </a:rPr>
              <a:pPr/>
              <a:t>6</a:t>
            </a:fld>
            <a:endParaRPr lang="fr-FR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765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200" b="0">
                <a:latin typeface="Times New Roman" panose="02020603050405020304" pitchFamily="18" charset="0"/>
              </a:rPr>
              <a:t>28/11/11 Journée  projets </a:t>
            </a:r>
          </a:p>
        </p:txBody>
      </p:sp>
    </p:spTree>
    <p:extLst>
      <p:ext uri="{BB962C8B-B14F-4D97-AF65-F5344CB8AC3E}">
        <p14:creationId xmlns:p14="http://schemas.microsoft.com/office/powerpoint/2010/main" val="410111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C389173-95D2-442D-AA67-FD30D5802BE9}" type="slidenum">
              <a:rPr lang="fr-FR" altLang="fr-FR" sz="1200" b="0">
                <a:latin typeface="Times New Roman" panose="02020603050405020304" pitchFamily="18" charset="0"/>
              </a:rPr>
              <a:pPr/>
              <a:t>7</a:t>
            </a:fld>
            <a:endParaRPr lang="fr-FR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9701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200" b="0">
                <a:latin typeface="Times New Roman" panose="02020603050405020304" pitchFamily="18" charset="0"/>
              </a:rPr>
              <a:t>28/11/11 Journée  projets </a:t>
            </a:r>
          </a:p>
        </p:txBody>
      </p:sp>
    </p:spTree>
    <p:extLst>
      <p:ext uri="{BB962C8B-B14F-4D97-AF65-F5344CB8AC3E}">
        <p14:creationId xmlns:p14="http://schemas.microsoft.com/office/powerpoint/2010/main" val="2804584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DF199EA-2E09-4501-8F12-402D32585E87}" type="slidenum">
              <a:rPr lang="fr-FR" altLang="fr-FR" sz="1200" b="0">
                <a:latin typeface="Times New Roman" panose="02020603050405020304" pitchFamily="18" charset="0"/>
              </a:rPr>
              <a:pPr/>
              <a:t>8</a:t>
            </a:fld>
            <a:endParaRPr lang="fr-FR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1749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200" b="0">
                <a:latin typeface="Times New Roman" panose="02020603050405020304" pitchFamily="18" charset="0"/>
              </a:rPr>
              <a:t>28/11/11 Journée  projets </a:t>
            </a:r>
          </a:p>
        </p:txBody>
      </p:sp>
    </p:spTree>
    <p:extLst>
      <p:ext uri="{BB962C8B-B14F-4D97-AF65-F5344CB8AC3E}">
        <p14:creationId xmlns:p14="http://schemas.microsoft.com/office/powerpoint/2010/main" val="16385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71F3B6C-B101-4167-97DD-43917D1D4FA1}" type="slidenum">
              <a:rPr lang="fr-FR" altLang="fr-FR" sz="1200" b="0">
                <a:latin typeface="Times New Roman" panose="02020603050405020304" pitchFamily="18" charset="0"/>
              </a:rPr>
              <a:pPr/>
              <a:t>9</a:t>
            </a:fld>
            <a:endParaRPr lang="fr-FR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3797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200" b="0">
                <a:latin typeface="Times New Roman" panose="02020603050405020304" pitchFamily="18" charset="0"/>
              </a:rPr>
              <a:t>28/11/11 Journée  projets </a:t>
            </a:r>
          </a:p>
        </p:txBody>
      </p:sp>
    </p:spTree>
    <p:extLst>
      <p:ext uri="{BB962C8B-B14F-4D97-AF65-F5344CB8AC3E}">
        <p14:creationId xmlns:p14="http://schemas.microsoft.com/office/powerpoint/2010/main" val="317144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A486-0DC1-4247-B09A-A0F0E55AB0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322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BA45-C9B7-4C12-BC93-2D392A0B13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127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AF10-DFD0-430F-A193-D39F888D4B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046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2851-BB6F-430F-8A77-2FF90F98CE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298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9AF8-BB75-44D6-B468-DD543E57F8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510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99AA-CF2B-4838-BC8D-B45AF52A06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605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8C07-434B-48D6-BFDD-538462D31D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118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B50A-E513-4BF4-B96F-E6359B00DC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160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40C1-AD82-46D9-9269-6E97E0AC39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686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370B-8977-4D68-A349-03E1A38B51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64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8B58-23BA-44E7-804A-BFF5C7F124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292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GB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GB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501209-A8D9-48E6-A041-628A606D8F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in@lal.in2p3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517525" y="1489075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fr-FR" altLang="fr-FR" sz="2400" b="0">
              <a:latin typeface="Times New Roman" panose="02020603050405020304" pitchFamily="18" charset="0"/>
            </a:endParaRP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-17463" y="6176963"/>
            <a:ext cx="916146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L. Serin LAL /Orsay    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serin@lal.in2p3.fr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20/02/17 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1" y="1128164"/>
            <a:ext cx="4968553" cy="496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1"/>
          <p:cNvSpPr/>
          <p:nvPr/>
        </p:nvSpPr>
        <p:spPr>
          <a:xfrm>
            <a:off x="6228184" y="4653136"/>
            <a:ext cx="2649116" cy="1656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ounded Rectangle 62"/>
          <p:cNvSpPr/>
          <p:nvPr/>
        </p:nvSpPr>
        <p:spPr>
          <a:xfrm>
            <a:off x="107504" y="4178647"/>
            <a:ext cx="3371726" cy="1698625"/>
          </a:xfrm>
          <a:prstGeom prst="round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ounded Rectangle 62"/>
          <p:cNvSpPr/>
          <p:nvPr/>
        </p:nvSpPr>
        <p:spPr>
          <a:xfrm>
            <a:off x="3528169" y="5114751"/>
            <a:ext cx="2339975" cy="1698625"/>
          </a:xfrm>
          <a:prstGeom prst="roundRect">
            <a:avLst/>
          </a:prstGeom>
          <a:solidFill>
            <a:srgbClr val="FFFFDC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>
          <a:xfrm>
            <a:off x="1163638" y="128588"/>
            <a:ext cx="7116762" cy="558800"/>
          </a:xfrm>
        </p:spPr>
        <p:txBody>
          <a:bodyPr/>
          <a:lstStyle/>
          <a:p>
            <a:pPr algn="ctr"/>
            <a:r>
              <a:rPr lang="fr-FR" altLang="fr-FR" sz="2800" b="1" smtClean="0"/>
              <a:t>Le programme non-LHC au CERN </a:t>
            </a:r>
            <a:endParaRPr lang="en-GB" altLang="fr-FR" sz="2800" b="1" smtClean="0"/>
          </a:p>
        </p:txBody>
      </p:sp>
      <p:sp>
        <p:nvSpPr>
          <p:cNvPr id="4" name="Rounded Rectangle 3"/>
          <p:cNvSpPr/>
          <p:nvPr/>
        </p:nvSpPr>
        <p:spPr>
          <a:xfrm>
            <a:off x="3492500" y="1484313"/>
            <a:ext cx="2217738" cy="1554162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3635375" y="1447800"/>
            <a:ext cx="2074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Physique </a:t>
            </a:r>
            <a:r>
              <a:rPr lang="fr-FR" alt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des particules sur cibles fixes  </a:t>
            </a:r>
            <a:endParaRPr lang="fr-FR" altLang="fr-F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Désintégrations rares (K) </a:t>
            </a:r>
            <a:r>
              <a:rPr lang="fr-FR" alt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NA62</a:t>
            </a:r>
          </a:p>
          <a:p>
            <a:r>
              <a:rPr lang="fr-FR" alt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SHiP</a:t>
            </a:r>
            <a:endParaRPr lang="fr-FR" alt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84888" y="1484313"/>
            <a:ext cx="2792412" cy="1584325"/>
          </a:xfrm>
          <a:prstGeom prst="roundRect">
            <a:avLst/>
          </a:prstGeom>
          <a:solidFill>
            <a:srgbClr val="FFC3DF">
              <a:alpha val="82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ounded Rectangle 11"/>
          <p:cNvSpPr/>
          <p:nvPr/>
        </p:nvSpPr>
        <p:spPr>
          <a:xfrm>
            <a:off x="6228184" y="3212976"/>
            <a:ext cx="2616200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ounded Rectangle 12"/>
          <p:cNvSpPr/>
          <p:nvPr/>
        </p:nvSpPr>
        <p:spPr>
          <a:xfrm>
            <a:off x="3564483" y="3212977"/>
            <a:ext cx="2375669" cy="1572220"/>
          </a:xfrm>
          <a:prstGeom prst="roundRect">
            <a:avLst/>
          </a:prstGeom>
          <a:solidFill>
            <a:srgbClr val="F6FFB4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ounded Rectangle 13"/>
          <p:cNvSpPr/>
          <p:nvPr/>
        </p:nvSpPr>
        <p:spPr>
          <a:xfrm>
            <a:off x="179388" y="1484313"/>
            <a:ext cx="3072556" cy="864567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923" name="TextBox 6"/>
          <p:cNvSpPr txBox="1">
            <a:spLocks noChangeArrowheads="1"/>
          </p:cNvSpPr>
          <p:nvPr/>
        </p:nvSpPr>
        <p:spPr bwMode="auto">
          <a:xfrm>
            <a:off x="179388" y="1484313"/>
            <a:ext cx="309721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Matière hadronique</a:t>
            </a:r>
          </a:p>
          <a:p>
            <a:r>
              <a:rPr lang="fr-FR" alt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de proton (COMPASS)</a:t>
            </a:r>
          </a:p>
          <a:p>
            <a:r>
              <a:rPr lang="fr-FR" alt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Ions lourds cible fixe (NA61) </a:t>
            </a:r>
            <a:endParaRPr lang="fr-FR" alt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5" name="TextBox 5"/>
          <p:cNvSpPr txBox="1">
            <a:spLocks noChangeArrowheads="1"/>
          </p:cNvSpPr>
          <p:nvPr/>
        </p:nvSpPr>
        <p:spPr bwMode="auto">
          <a:xfrm>
            <a:off x="3491880" y="3173172"/>
            <a:ext cx="2520280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Non- Accélérateur</a:t>
            </a:r>
          </a:p>
          <a:p>
            <a:r>
              <a:rPr lang="fr-FR" altLang="fr-FR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Axions</a:t>
            </a:r>
          </a:p>
          <a:p>
            <a:r>
              <a:rPr lang="fr-FR" altLang="fr-FR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  </a:t>
            </a:r>
            <a:r>
              <a:rPr lang="fr-FR" altLang="fr-F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CEA/IRFU</a:t>
            </a:r>
          </a:p>
          <a:p>
            <a:r>
              <a:rPr lang="fr-FR" altLang="fr-FR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OSQAR </a:t>
            </a:r>
          </a:p>
          <a:p>
            <a:r>
              <a:rPr lang="en-GB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+ site AMS </a:t>
            </a:r>
            <a:endParaRPr lang="en-GB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6" name="TextBox 8"/>
          <p:cNvSpPr txBox="1">
            <a:spLocks noChangeArrowheads="1"/>
          </p:cNvSpPr>
          <p:nvPr/>
        </p:nvSpPr>
        <p:spPr bwMode="auto">
          <a:xfrm>
            <a:off x="3851920" y="5293657"/>
            <a:ext cx="15263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AD -ELENA</a:t>
            </a:r>
          </a:p>
          <a:p>
            <a:r>
              <a:rPr lang="fr-FR" alt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Spectroscopie </a:t>
            </a:r>
          </a:p>
          <a:p>
            <a:r>
              <a:rPr lang="fr-FR" alt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fr-FR" alt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Hydrogene</a:t>
            </a:r>
            <a:endParaRPr lang="fr-FR" alt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Gravitation</a:t>
            </a:r>
            <a:endParaRPr lang="fr-FR" alt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7" name="TextBox 5"/>
          <p:cNvSpPr txBox="1">
            <a:spLocks noChangeArrowheads="1"/>
          </p:cNvSpPr>
          <p:nvPr/>
        </p:nvSpPr>
        <p:spPr bwMode="auto">
          <a:xfrm>
            <a:off x="250825" y="4379039"/>
            <a:ext cx="291618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fr-FR" sz="1800" u="sng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r-FR" sz="1800" u="sng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Physique des neutrons  </a:t>
            </a:r>
          </a:p>
          <a:p>
            <a:r>
              <a:rPr lang="en-US" altLang="fr-FR" sz="1800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r-FR" sz="1800" u="sng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n-</a:t>
            </a:r>
            <a:r>
              <a:rPr lang="en-US" altLang="fr-FR" sz="1800" u="sng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ToF</a:t>
            </a:r>
            <a:endParaRPr lang="en-US" altLang="fr-FR" sz="1800" u="sng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fr-FR" sz="140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Sections </a:t>
            </a:r>
            <a:r>
              <a:rPr lang="en-US" altLang="fr-FR" sz="1400" i="1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efficaces</a:t>
            </a:r>
            <a:r>
              <a:rPr lang="en-US" altLang="fr-FR" sz="140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fr-FR" sz="140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fission, neutron-neutron int</a:t>
            </a:r>
            <a:r>
              <a:rPr lang="en-US" altLang="fr-FR" sz="180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endParaRPr lang="en-US" altLang="fr-FR" sz="1400" i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29" name="TextBox 9"/>
          <p:cNvSpPr txBox="1">
            <a:spLocks noChangeArrowheads="1"/>
          </p:cNvSpPr>
          <p:nvPr/>
        </p:nvSpPr>
        <p:spPr bwMode="auto">
          <a:xfrm>
            <a:off x="6443663" y="1484313"/>
            <a:ext cx="207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Multidisciplinaire</a:t>
            </a:r>
          </a:p>
          <a:p>
            <a:r>
              <a:rPr lang="fr-FR" alt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Climat: CLOUD</a:t>
            </a:r>
          </a:p>
          <a:p>
            <a:r>
              <a:rPr lang="fr-FR" alt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Médecine : PET </a:t>
            </a:r>
          </a:p>
        </p:txBody>
      </p:sp>
      <p:sp>
        <p:nvSpPr>
          <p:cNvPr id="38930" name="TextBox 61"/>
          <p:cNvSpPr txBox="1">
            <a:spLocks noChangeArrowheads="1"/>
          </p:cNvSpPr>
          <p:nvPr/>
        </p:nvSpPr>
        <p:spPr bwMode="auto">
          <a:xfrm>
            <a:off x="6300192" y="3212976"/>
            <a:ext cx="25060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fr-FR" alt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Neutrino plateforme</a:t>
            </a:r>
          </a:p>
          <a:p>
            <a:pPr algn="just"/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Préparation/test détecteurs</a:t>
            </a:r>
          </a:p>
          <a:p>
            <a:pPr algn="just"/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our future </a:t>
            </a:r>
            <a:r>
              <a:rPr lang="fr-FR" alt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« long </a:t>
            </a:r>
            <a:r>
              <a:rPr lang="fr-FR" alt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 » US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0" name="Rounded Rectangle 13"/>
          <p:cNvSpPr/>
          <p:nvPr/>
        </p:nvSpPr>
        <p:spPr>
          <a:xfrm>
            <a:off x="203300" y="2492895"/>
            <a:ext cx="3048644" cy="16214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ZoneTexte 1"/>
          <p:cNvSpPr txBox="1"/>
          <p:nvPr/>
        </p:nvSpPr>
        <p:spPr>
          <a:xfrm>
            <a:off x="179512" y="2492896"/>
            <a:ext cx="3024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Physique Nucléaire ISOLDE 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Faisceau basse énergie de 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nucléide radioactifs</a:t>
            </a:r>
          </a:p>
          <a:p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Isotopes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Ra</a:t>
            </a:r>
            <a:endParaRPr lang="fr-FR" sz="1400" i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Noyaux exotiques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61"/>
          <p:cNvSpPr txBox="1">
            <a:spLocks noChangeArrowheads="1"/>
          </p:cNvSpPr>
          <p:nvPr/>
        </p:nvSpPr>
        <p:spPr bwMode="auto">
          <a:xfrm>
            <a:off x="6300192" y="4653136"/>
            <a:ext cx="250601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fr-FR" alt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Faisceau test/irradiation</a:t>
            </a:r>
          </a:p>
          <a:p>
            <a:pPr algn="ctr"/>
            <a:endParaRPr lang="fr-FR" altLang="fr-FR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Seul endroit au monde avec une tel variété de faisceaux pour R&amp;D détecteur</a:t>
            </a:r>
            <a:endParaRPr lang="fr-FR" alt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6988"/>
            <a:ext cx="7886700" cy="1325563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latin typeface="Arial" panose="020B0604020202020204" pitchFamily="34" charset="0"/>
                <a:cs typeface="Arial" panose="020B0604020202020204" pitchFamily="34" charset="0"/>
              </a:rPr>
              <a:t>Sommaire </a:t>
            </a:r>
            <a:endParaRPr lang="en-GB" altLang="fr-FR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7525" y="1489075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fr-FR" altLang="fr-FR" sz="2400" b="0">
              <a:latin typeface="Times New Roman" panose="02020603050405020304" pitchFamily="18" charset="0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107950" y="1450519"/>
            <a:ext cx="8713788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1- Rôle et organisation du CERN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2- Quelques moments clefs du CERN de1954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3- L</a:t>
            </a:r>
            <a:r>
              <a:rPr lang="fr-FR" altLang="fr-F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FR" altLang="fr-F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scientifique du 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CERN en 2015 </a:t>
            </a:r>
            <a:r>
              <a:rPr lang="fr-FR" altLang="fr-F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hors LHC  </a:t>
            </a: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8"/>
          <p:cNvSpPr txBox="1">
            <a:spLocks noGrp="1" noChangeArrowheads="1"/>
          </p:cNvSpPr>
          <p:nvPr/>
        </p:nvSpPr>
        <p:spPr bwMode="auto">
          <a:xfrm>
            <a:off x="2438400" y="64008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altLang="fr-FR" sz="1200">
                <a:solidFill>
                  <a:srgbClr val="0967A4"/>
                </a:solidFill>
                <a:latin typeface="Helvetica" panose="020B0604020202020204" pitchFamily="34" charset="0"/>
              </a:rPr>
              <a:t> France et CERN / Mai 2009</a:t>
            </a:r>
          </a:p>
        </p:txBody>
      </p:sp>
      <p:sp>
        <p:nvSpPr>
          <p:cNvPr id="20483" name="Rectangle 10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pic>
        <p:nvPicPr>
          <p:cNvPr id="37905" name="Picture 1041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531938"/>
            <a:ext cx="10668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14" name="Footer Placeholder 1"/>
          <p:cNvSpPr txBox="1">
            <a:spLocks noGrp="1"/>
          </p:cNvSpPr>
          <p:nvPr/>
        </p:nvSpPr>
        <p:spPr bwMode="auto">
          <a:xfrm>
            <a:off x="2438400" y="6400800"/>
            <a:ext cx="4648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1200">
                <a:solidFill>
                  <a:srgbClr val="0967A4"/>
                </a:solidFill>
                <a:latin typeface="Helvetica" pitchFamily="-112" charset="0"/>
              </a:rPr>
              <a:t> </a:t>
            </a:r>
            <a:r>
              <a:rPr lang="fr-FR" sz="1200">
                <a:solidFill>
                  <a:schemeClr val="hlink"/>
                </a:solidFill>
                <a:latin typeface="Helvetica" pitchFamily="-112" charset="0"/>
              </a:rPr>
              <a:t>l'Université de Genève 450 ans</a:t>
            </a:r>
            <a:r>
              <a:rPr lang="fr-FR" sz="23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200">
                <a:solidFill>
                  <a:srgbClr val="0967A4"/>
                </a:solidFill>
                <a:latin typeface="Helvetica" pitchFamily="-112" charset="0"/>
              </a:rPr>
              <a:t>/ 1 avril 2009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81000"/>
            <a:ext cx="6705600" cy="685800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rgbClr val="FCF933"/>
                </a:solidFill>
                <a:ea typeface="ＭＳ Ｐゴシック" pitchFamily="-112" charset="-128"/>
                <a:cs typeface="ＭＳ Ｐゴシック" pitchFamily="-112" charset="-128"/>
              </a:rPr>
              <a:t>Les </a:t>
            </a:r>
            <a:r>
              <a:rPr lang="fr-FR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missions</a:t>
            </a:r>
            <a:r>
              <a:rPr lang="fr-FR" dirty="0">
                <a:solidFill>
                  <a:srgbClr val="FCF933"/>
                </a:solidFill>
                <a:ea typeface="ＭＳ Ｐゴシック" pitchFamily="-112" charset="-128"/>
                <a:cs typeface="ＭＳ Ｐゴシック" pitchFamily="-112" charset="-128"/>
              </a:rPr>
              <a:t> du CERN</a:t>
            </a:r>
            <a:endParaRPr lang="en-GB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7894" name="Picture 1030" descr="einstein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1313" y="1066800"/>
            <a:ext cx="11064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897" name="Picture 1033" descr="Grid_globe_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1700" y="2852738"/>
            <a:ext cx="14478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896" name="Picture 1032" descr="PET_Alzheim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8575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898" name="Picture 1034" descr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1700" y="4273550"/>
            <a:ext cx="14478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903" name="Picture 1039" descr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5443538"/>
            <a:ext cx="20574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904" name="Picture 1040" descr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9350" y="4267200"/>
            <a:ext cx="15684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37892" name="Rectangle 1028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6553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Repousser</a:t>
            </a:r>
            <a:r>
              <a:rPr lang="fr-FR" sz="2400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les frontières des connaissances</a:t>
            </a:r>
          </a:p>
          <a:p>
            <a:pPr eaLnBrk="1" hangingPunct="1">
              <a:buFont typeface="Wingdings" pitchFamily="-112" charset="2"/>
              <a:buNone/>
              <a:defRPr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	</a:t>
            </a:r>
            <a:r>
              <a:rPr lang="fr-FR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Les secrets du </a:t>
            </a:r>
            <a:r>
              <a:rPr lang="fr-FR" sz="1600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Big</a:t>
            </a:r>
            <a:r>
              <a:rPr lang="fr-FR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Bang …à quoi ressemblait la matière dans les tout premiers instants de l’existence de l’Univers ?</a:t>
            </a:r>
          </a:p>
          <a:p>
            <a:pPr eaLnBrk="1" hangingPunct="1">
              <a:buFont typeface="Wingdings" pitchFamily="-112" charset="2"/>
              <a:buNone/>
              <a:defRPr/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Développer</a:t>
            </a:r>
            <a:r>
              <a:rPr lang="fr-FR" sz="2400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de nouvelles technologies</a:t>
            </a:r>
          </a:p>
          <a:p>
            <a:pPr eaLnBrk="1" hangingPunct="1">
              <a:buFont typeface="Wingdings" pitchFamily="-112" charset="2"/>
              <a:buNone/>
              <a:defRPr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	</a:t>
            </a:r>
            <a:r>
              <a:rPr lang="fr-FR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Technologies de l’information : le Web et la Grille</a:t>
            </a:r>
          </a:p>
          <a:p>
            <a:pPr eaLnBrk="1" hangingPunct="1">
              <a:buFont typeface="Wingdings" pitchFamily="-112" charset="2"/>
              <a:buNone/>
              <a:defRPr/>
            </a:pPr>
            <a:r>
              <a:rPr lang="fr-FR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	Médecine – diagnostic et thérapie</a:t>
            </a:r>
            <a:endParaRPr lang="fr-FR" sz="24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Former</a:t>
            </a:r>
            <a:r>
              <a:rPr lang="fr-FR" sz="2400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les scientifiques et les </a:t>
            </a:r>
            <a:b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ingénieurs de demain</a:t>
            </a:r>
          </a:p>
          <a:p>
            <a:pPr eaLnBrk="1" hangingPunct="1">
              <a:defRPr/>
            </a:pP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Rassembler</a:t>
            </a:r>
            <a:r>
              <a:rPr lang="fr-FR" sz="2400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des personnes de </a:t>
            </a:r>
            <a:b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différentes nations et cultures</a:t>
            </a:r>
            <a:endParaRPr lang="fr-FR" sz="20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0" y="0"/>
            <a:ext cx="1585913" cy="1219200"/>
            <a:chOff x="-1" y="0"/>
            <a:chExt cx="1585213" cy="1219200"/>
          </a:xfrm>
        </p:grpSpPr>
        <p:sp>
          <p:nvSpPr>
            <p:cNvPr id="20498" name="Rectangle 22"/>
            <p:cNvSpPr>
              <a:spLocks noChangeArrowheads="1"/>
            </p:cNvSpPr>
            <p:nvPr/>
          </p:nvSpPr>
          <p:spPr bwMode="auto">
            <a:xfrm>
              <a:off x="533400" y="457200"/>
              <a:ext cx="4572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fr-FR" altLang="fr-FR" sz="2400" b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20499" name="Picture 21" descr="Picture 3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58521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>
            <a:grpSpLocks noChangeAspect="1"/>
          </p:cNvGrpSpPr>
          <p:nvPr/>
        </p:nvGrpSpPr>
        <p:grpSpPr bwMode="auto">
          <a:xfrm>
            <a:off x="2632075" y="1676400"/>
            <a:ext cx="3692525" cy="2840038"/>
            <a:chOff x="-1" y="0"/>
            <a:chExt cx="1585213" cy="1219200"/>
          </a:xfrm>
        </p:grpSpPr>
        <p:sp>
          <p:nvSpPr>
            <p:cNvPr id="20496" name="Rectangle 30"/>
            <p:cNvSpPr>
              <a:spLocks noChangeArrowheads="1"/>
            </p:cNvSpPr>
            <p:nvPr/>
          </p:nvSpPr>
          <p:spPr bwMode="auto">
            <a:xfrm>
              <a:off x="533400" y="457200"/>
              <a:ext cx="4572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fr-FR" altLang="fr-FR" sz="2400" b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20497" name="Picture 31" descr="Picture 3.pn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58521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8"/>
          <p:cNvSpPr txBox="1">
            <a:spLocks noGrp="1" noChangeArrowheads="1"/>
          </p:cNvSpPr>
          <p:nvPr/>
        </p:nvSpPr>
        <p:spPr bwMode="auto">
          <a:xfrm>
            <a:off x="2438400" y="64008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altLang="fr-FR" sz="1200">
                <a:solidFill>
                  <a:srgbClr val="0967A4"/>
                </a:solidFill>
                <a:latin typeface="Helvetica" panose="020B0604020202020204" pitchFamily="34" charset="0"/>
              </a:rPr>
              <a:t> France et CERN / Mai 2009</a:t>
            </a:r>
          </a:p>
        </p:txBody>
      </p:sp>
      <p:sp>
        <p:nvSpPr>
          <p:cNvPr id="22531" name="Slide Number Placeholder 1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/>
            <a:fld id="{4E10D9C7-2F2A-4C0F-9C09-900430007E8B}" type="slidenum">
              <a:rPr lang="en-US" altLang="fr-FR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22532" name="Picture 2" descr="fl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-100013"/>
            <a:ext cx="8001000" cy="173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CERN: fondé en 1954; 12 états membres</a:t>
            </a:r>
          </a:p>
          <a:p>
            <a:pPr algn="ctr" eaLnBrk="1" hangingPunct="1">
              <a:defRPr/>
            </a:pPr>
            <a:r>
              <a:rPr lang="fr-FR" sz="3200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 Sciences pour la Paix »</a:t>
            </a:r>
          </a:p>
          <a:p>
            <a:pPr algn="ctr" eaLnBrk="1" hangingPunct="1">
              <a:defRPr/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2017: 22  </a:t>
            </a: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états membres</a:t>
            </a:r>
            <a:endParaRPr lang="fr-FR" sz="3200" dirty="0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4925" y="1557338"/>
            <a:ext cx="4608513" cy="1957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~2300 membres titulaires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~980 autres personnels pay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Arial" pitchFamily="-112" charset="0"/>
                <a:cs typeface="Arial" panose="020B0604020202020204" pitchFamily="34" charset="0"/>
              </a:rPr>
              <a:t>és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~10000 utilisateurs</a:t>
            </a:r>
          </a:p>
          <a:p>
            <a:pPr marL="171450" indent="-171450" eaLnBrk="1" hangingPunct="1"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Budget (2014) ~1100MCHF</a:t>
            </a:r>
          </a:p>
          <a:p>
            <a:pPr marL="171450" indent="-171450" eaLnBrk="1" hangingPunct="1"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Contribution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 PIB pays (FR ~15%)</a:t>
            </a:r>
          </a:p>
          <a:p>
            <a:pPr marL="171450" indent="-171450" eaLnBrk="1" hangingPunct="1"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avec coefficient de retour ~3  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2588" y="3551238"/>
            <a:ext cx="8653462" cy="3190875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rgbClr val="4F81BD">
                  <a:alpha val="67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Etats Membres:</a:t>
            </a:r>
            <a:r>
              <a:rPr lang="fr-FR" sz="20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Allemagne,</a:t>
            </a:r>
            <a:r>
              <a:rPr lang="fr-FR" sz="1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Autriche, Belgique, Bulgarie, Danemark, Espagne,</a:t>
            </a:r>
            <a:r>
              <a:rPr lang="fr-FR" sz="1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Finlande, France, Grèce, Hongrie, Italie, Israël, Norvège,</a:t>
            </a:r>
            <a:r>
              <a:rPr lang="fr-FR" sz="1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Pays Bas, Pologne, Portugal, République Tchèque,</a:t>
            </a:r>
            <a:r>
              <a:rPr lang="fr-FR" sz="1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Royaume Uni</a:t>
            </a:r>
            <a:r>
              <a:rPr lang="fr-FR" sz="1800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Roumanie, 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Slovaquie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Suède, Suisse. 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Candidat 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Arial" pitchFamily="-112" charset="0"/>
                <a:cs typeface="Arial" panose="020B0604020202020204" pitchFamily="34" charset="0"/>
              </a:rPr>
              <a:t>à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l’ accession au statut d‘Etat Membre:</a:t>
            </a:r>
            <a:r>
              <a:rPr lang="fr-FR" sz="20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Roumanie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Membre associé: 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Serbie, 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Chypre, Pakistan, Turquie, </a:t>
            </a:r>
            <a:r>
              <a:rPr lang="fr-FR" sz="1800" dirty="0" err="1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Urkraine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Inde</a:t>
            </a:r>
            <a:endParaRPr lang="fr-FR" sz="1800"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Observateurs 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 Conseil:</a:t>
            </a:r>
            <a:r>
              <a:rPr lang="fr-FR" sz="20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Japon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Fédération de 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Russie, Etats-Unis, Commission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Européenne et  Unesco</a:t>
            </a: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 de cooperation avec plus de  40 </a:t>
            </a:r>
            <a:r>
              <a:rPr lang="en-GB" sz="1800" dirty="0" err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pays  (&gt;113 </a:t>
            </a:r>
            <a:r>
              <a:rPr lang="fr-FR" sz="1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nationalités a</a:t>
            </a:r>
            <a:r>
              <a:rPr lang="en-GB" sz="18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 CERN</a:t>
            </a:r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5632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57175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44008" y="1557338"/>
            <a:ext cx="4248150" cy="1957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Conseil du CERN : 1 politique + scientifique / état membre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Budget + grandes orientations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directeur général élu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(Fabiola </a:t>
            </a:r>
            <a:r>
              <a:rPr lang="fr-FR" sz="2000" dirty="0" err="1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Gianotti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2016)  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10" y="2681257"/>
            <a:ext cx="1606278" cy="9637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World_users_by_Inst_201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76141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82502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3200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Distribution par pays: un projet “global”</a:t>
            </a:r>
          </a:p>
        </p:txBody>
      </p:sp>
      <p:pic>
        <p:nvPicPr>
          <p:cNvPr id="24580" name="Picture 7" descr="cern_logo_1.png"/>
          <p:cNvPicPr>
            <a:picLocks noChangeAspect="1"/>
          </p:cNvPicPr>
          <p:nvPr/>
        </p:nvPicPr>
        <p:blipFill>
          <a:blip r:embed="rId4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600"/>
            <a:ext cx="685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cern_logo_1.png"/>
          <p:cNvPicPr>
            <a:picLocks noChangeAspect="1"/>
          </p:cNvPicPr>
          <p:nvPr/>
        </p:nvPicPr>
        <p:blipFill>
          <a:blip r:embed="rId4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2075"/>
            <a:ext cx="6858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4394200" y="31988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7" name="TextBox 6"/>
          <p:cNvSpPr txBox="1"/>
          <p:nvPr/>
        </p:nvSpPr>
        <p:spPr>
          <a:xfrm>
            <a:off x="1547813" y="3716338"/>
            <a:ext cx="38750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lang="fr-FR" sz="12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fr-FR" sz="12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Wingdings"/>
              </a:rPr>
              <a:t>  </a:t>
            </a:r>
            <a:r>
              <a:rPr lang="fr-FR" sz="12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+1025 membres du personnel; 50 boursiers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0425" y="50847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9074150" cy="927100"/>
          </a:xfrm>
        </p:spPr>
        <p:txBody>
          <a:bodyPr anchor="t"/>
          <a:lstStyle/>
          <a:p>
            <a:pPr eaLnBrk="1" hangingPunct="1"/>
            <a:r>
              <a:rPr lang="fr-FR" altLang="fr-FR" sz="3200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Moments clefs du CERN : mise en place de l’infrastructure </a:t>
            </a:r>
            <a: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fr-FR" altLang="fr-FR" sz="3200" b="1" smtClean="0">
              <a:solidFill>
                <a:srgbClr val="3B349C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6948488" y="52292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7451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7235825" y="47244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6631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96975"/>
            <a:ext cx="90614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5563" y="10525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364163" y="10525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34" name="ZoneTexte 2"/>
          <p:cNvSpPr txBox="1">
            <a:spLocks noChangeArrowheads="1"/>
          </p:cNvSpPr>
          <p:nvPr/>
        </p:nvSpPr>
        <p:spPr bwMode="auto">
          <a:xfrm>
            <a:off x="10260013" y="2636838"/>
            <a:ext cx="18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-36513" y="5300663"/>
            <a:ext cx="3159126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majeur de la France :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R. Schumann, F.de Rose, R. Dautry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Broglie, Perrin, Auger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19475" y="5300663"/>
            <a:ext cx="1995488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Début du PS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(Proton Synchrotron)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25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/ 628 m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08625" y="5300663"/>
            <a:ext cx="1517650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Charpak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Chambre à fils  </a:t>
            </a:r>
          </a:p>
          <a:p>
            <a:pPr>
              <a:defRPr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1992 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64388" y="5283200"/>
            <a:ext cx="1455737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ISR : premier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collisionneur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hadrons au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monde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0425" y="50847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927100"/>
          </a:xfrm>
        </p:spPr>
        <p:txBody>
          <a:bodyPr anchor="t"/>
          <a:lstStyle/>
          <a:p>
            <a:pPr eaLnBrk="1" hangingPunct="1"/>
            <a:r>
              <a:rPr lang="fr-FR" altLang="fr-FR" sz="3200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Moments clefs du CERN : premières découvertes…   </a:t>
            </a:r>
            <a: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fr-FR" altLang="fr-FR" sz="3200" b="1" smtClean="0">
              <a:solidFill>
                <a:srgbClr val="3B349C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6948488" y="52292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7451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7235825" y="47244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79" name="ZoneTexte 2"/>
          <p:cNvSpPr txBox="1">
            <a:spLocks noChangeArrowheads="1"/>
          </p:cNvSpPr>
          <p:nvPr/>
        </p:nvSpPr>
        <p:spPr bwMode="auto">
          <a:xfrm>
            <a:off x="10260013" y="2636838"/>
            <a:ext cx="18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34925" y="5497513"/>
            <a:ext cx="187325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Courants neutres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79613" y="5445125"/>
            <a:ext cx="1793875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Début du SPS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Super Proton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Synchrotron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450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(7 km)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08625" y="5427663"/>
            <a:ext cx="1574800" cy="1168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Démarrage du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LEP et mesures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précises  du Z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puis W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1989 2000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64388" y="5426075"/>
            <a:ext cx="1636712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Premier serveur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Web au monde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(T.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Berners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-Lee) </a:t>
            </a:r>
          </a:p>
        </p:txBody>
      </p:sp>
      <p:pic>
        <p:nvPicPr>
          <p:cNvPr id="2868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1125538"/>
            <a:ext cx="889317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5563" y="10525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492500" y="10525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851275" y="5445125"/>
            <a:ext cx="1477963" cy="954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Découverte du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 et Z  </a:t>
            </a:r>
          </a:p>
          <a:p>
            <a:pPr>
              <a:defRPr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Nobel 1984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1" name="Ellipse 20"/>
          <p:cNvSpPr/>
          <p:nvPr/>
        </p:nvSpPr>
        <p:spPr>
          <a:xfrm>
            <a:off x="5168900" y="9810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0425" y="50847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927100"/>
          </a:xfrm>
        </p:spPr>
        <p:txBody>
          <a:bodyPr anchor="t"/>
          <a:lstStyle/>
          <a:p>
            <a:pPr eaLnBrk="1" hangingPunct="1"/>
            <a:r>
              <a:rPr lang="fr-FR" altLang="fr-FR" sz="3200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Moments clefs du CERN : des résultats majeurs    </a:t>
            </a:r>
            <a: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fr-FR" altLang="fr-FR" sz="3200" b="1" smtClean="0">
              <a:solidFill>
                <a:srgbClr val="3B349C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6948488" y="52292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7451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7235825" y="47244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27" name="ZoneTexte 2"/>
          <p:cNvSpPr txBox="1">
            <a:spLocks noChangeArrowheads="1"/>
          </p:cNvSpPr>
          <p:nvPr/>
        </p:nvSpPr>
        <p:spPr bwMode="auto">
          <a:xfrm>
            <a:off x="10260013" y="2636838"/>
            <a:ext cx="18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34925" y="5138738"/>
            <a:ext cx="1944688" cy="95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Première observation de la violation de CP (directe)  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73275" y="5211763"/>
            <a:ext cx="1674813" cy="738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Premiers atomes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D’anti-Hydrogène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(LEAR) 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435600" y="5211763"/>
            <a:ext cx="16700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Plusieurs milliers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d’anti-Hydrogène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51275" y="5211763"/>
            <a:ext cx="1266825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Début de la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du LHC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27 km </a:t>
            </a:r>
          </a:p>
        </p:txBody>
      </p:sp>
      <p:pic>
        <p:nvPicPr>
          <p:cNvPr id="30732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889635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07950" y="9302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13138" y="908050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313363" y="908050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784350" y="908050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0425" y="50847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927100"/>
          </a:xfrm>
        </p:spPr>
        <p:txBody>
          <a:bodyPr anchor="t"/>
          <a:lstStyle/>
          <a:p>
            <a:pPr eaLnBrk="1" hangingPunct="1"/>
            <a:r>
              <a:rPr lang="fr-FR" altLang="fr-FR" sz="3200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Moments clefs du CERN : LHC et Higgs     </a:t>
            </a:r>
            <a: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fr-FR" altLang="fr-FR" sz="3200" b="1" smtClean="0">
              <a:solidFill>
                <a:srgbClr val="3B349C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6948488" y="52292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7451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7235825" y="47244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5" name="ZoneTexte 2"/>
          <p:cNvSpPr txBox="1">
            <a:spLocks noChangeArrowheads="1"/>
          </p:cNvSpPr>
          <p:nvPr/>
        </p:nvSpPr>
        <p:spPr bwMode="auto">
          <a:xfrm>
            <a:off x="10260013" y="2636838"/>
            <a:ext cx="18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34925" y="5570538"/>
            <a:ext cx="1851025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Premier démarrage du LHC </a:t>
            </a:r>
          </a:p>
          <a:p>
            <a:pPr>
              <a:defRPr/>
            </a:pP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Incident…..  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08175" y="5589588"/>
            <a:ext cx="1865313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Redémarrage du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LHC. Premières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collisions à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450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08625" y="5589588"/>
            <a:ext cx="1455738" cy="95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Confirmation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découverte du </a:t>
            </a:r>
          </a:p>
          <a:p>
            <a:pPr>
              <a:defRPr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Prix Nobel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779838" y="5641975"/>
            <a:ext cx="1668462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Premiers indices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3278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25538"/>
            <a:ext cx="89360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07950" y="10017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855788" y="9302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84575" y="9302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338763" y="9810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164388" y="5589588"/>
            <a:ext cx="189186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2015 :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Fonctionnement du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LHC à 13 TeV 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Exposé Camilla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11317</TotalTime>
  <Words>588</Words>
  <Application>Microsoft Office PowerPoint</Application>
  <PresentationFormat>Affichage à l'écran (4:3)</PresentationFormat>
  <Paragraphs>156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Calibri Light</vt:lpstr>
      <vt:lpstr>Comic Sans MS</vt:lpstr>
      <vt:lpstr>Helvetica</vt:lpstr>
      <vt:lpstr>Symbol</vt:lpstr>
      <vt:lpstr>Times New Roman</vt:lpstr>
      <vt:lpstr>Wingdings</vt:lpstr>
      <vt:lpstr>Thème Office</vt:lpstr>
      <vt:lpstr>Présentation PowerPoint</vt:lpstr>
      <vt:lpstr>Sommaire </vt:lpstr>
      <vt:lpstr>Les missions du CERN</vt:lpstr>
      <vt:lpstr>Présentation PowerPoint</vt:lpstr>
      <vt:lpstr>Présentation PowerPoint</vt:lpstr>
      <vt:lpstr>Moments clefs du CERN : mise en place de l’infrastructure  </vt:lpstr>
      <vt:lpstr>Moments clefs du CERN : premières découvertes…    </vt:lpstr>
      <vt:lpstr>Moments clefs du CERN : des résultats majeurs     </vt:lpstr>
      <vt:lpstr>Moments clefs du CERN : LHC et Higgs      </vt:lpstr>
      <vt:lpstr>Le programme non-LHC au CERN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Laurent Serin</dc:creator>
  <cp:lastModifiedBy>Laurent Serin</cp:lastModifiedBy>
  <cp:revision>499</cp:revision>
  <cp:lastPrinted>2016-01-25T11:03:39Z</cp:lastPrinted>
  <dcterms:created xsi:type="dcterms:W3CDTF">1601-01-01T00:00:00Z</dcterms:created>
  <dcterms:modified xsi:type="dcterms:W3CDTF">2017-02-20T13:07:58Z</dcterms:modified>
</cp:coreProperties>
</file>