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7" r:id="rId2"/>
    <p:sldId id="260" r:id="rId3"/>
    <p:sldId id="283" r:id="rId4"/>
    <p:sldId id="312" r:id="rId5"/>
    <p:sldId id="315" r:id="rId6"/>
    <p:sldId id="314" r:id="rId7"/>
    <p:sldId id="320" r:id="rId8"/>
    <p:sldId id="327" r:id="rId9"/>
    <p:sldId id="263" r:id="rId10"/>
    <p:sldId id="285" r:id="rId11"/>
    <p:sldId id="326" r:id="rId12"/>
    <p:sldId id="287" r:id="rId13"/>
    <p:sldId id="288" r:id="rId14"/>
    <p:sldId id="289" r:id="rId15"/>
    <p:sldId id="328" r:id="rId16"/>
    <p:sldId id="322" r:id="rId17"/>
    <p:sldId id="323" r:id="rId18"/>
    <p:sldId id="325" r:id="rId19"/>
    <p:sldId id="307" r:id="rId20"/>
    <p:sldId id="31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HE Benoit" initials="RB" lastIdx="1" clrIdx="0">
    <p:extLst>
      <p:ext uri="{19B8F6BF-5375-455C-9EA6-DF929625EA0E}">
        <p15:presenceInfo xmlns:p15="http://schemas.microsoft.com/office/powerpoint/2012/main" xmlns="" userId="S-1-5-21-3199409710-3181040231-3127989257-129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2E75B6"/>
    <a:srgbClr val="E14F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0328A-93A8-41A2-89C5-F6302ABC1610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5C77B-0F5F-4881-B37E-6790687C51E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35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C77B-0F5F-4881-B37E-6790687C51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71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C77B-0F5F-4881-B37E-6790687C51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54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C77B-0F5F-4881-B37E-6790687C51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54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C77B-0F5F-4881-B37E-6790687C51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76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C77B-0F5F-4881-B37E-6790687C51E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54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C77B-0F5F-4881-B37E-6790687C51E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71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29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01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6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91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5275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3601"/>
            <a:ext cx="7772400" cy="1447200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30400"/>
            <a:ext cx="6858000" cy="3227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8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73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97075"/>
            <a:ext cx="3868340" cy="4192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97075"/>
            <a:ext cx="3887391" cy="4192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244800"/>
            <a:ext cx="7886700" cy="84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94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 smtClean="0"/>
              <a:t>CLICK TO MODIFY THE STYLE OF THE 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64704"/>
            <a:ext cx="82368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attributes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Les journées accélérateurs 2017 - B. Roche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2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184738DE-A2FE-4874-8AF6-AB6CB1CCEB3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8" descr="logo_text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902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6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884">
          <p15:clr>
            <a:srgbClr val="F26B43"/>
          </p15:clr>
        </p15:guide>
        <p15:guide id="2" pos="113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pos="453">
          <p15:clr>
            <a:srgbClr val="F26B43"/>
          </p15:clr>
        </p15:guide>
        <p15:guide id="5" pos="56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hyperlink" Target="http://www.esrf.eu/UsersAndScience/Publications/Highlights/1995-1996/nrs" TargetMode="Externa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Nettoyage des paquets parasites dans le booster synchrotron de l’ESRF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0" u="sng" dirty="0" smtClean="0"/>
              <a:t>B</a:t>
            </a:r>
            <a:r>
              <a:rPr lang="en-US" sz="2000" b="0" u="sng" dirty="0"/>
              <a:t>. </a:t>
            </a:r>
            <a:r>
              <a:rPr lang="en-US" sz="2000" b="0" u="sng" dirty="0" smtClean="0"/>
              <a:t>Roche</a:t>
            </a:r>
            <a:r>
              <a:rPr lang="en-US" sz="2000" b="0" dirty="0" smtClean="0"/>
              <a:t>,</a:t>
            </a:r>
            <a:br>
              <a:rPr lang="en-US" sz="2000" b="0" dirty="0" smtClean="0"/>
            </a:br>
            <a:r>
              <a:rPr lang="en-US" sz="2000" b="0" i="1" dirty="0" err="1" smtClean="0"/>
              <a:t>groupe</a:t>
            </a:r>
            <a:r>
              <a:rPr lang="en-US" sz="2000" b="0" i="1" dirty="0" smtClean="0"/>
              <a:t> “Diagnostics” de </a:t>
            </a:r>
            <a:r>
              <a:rPr lang="en-US" sz="2000" b="0" i="1" dirty="0" err="1" smtClean="0"/>
              <a:t>l’ESRF</a:t>
            </a:r>
            <a:r>
              <a:rPr lang="en-US" sz="2000" b="0" i="1" dirty="0" smtClean="0"/>
              <a:t> (Grenoble)</a:t>
            </a: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2595515" y="4784834"/>
            <a:ext cx="201555" cy="116811"/>
          </a:xfrm>
          <a:custGeom>
            <a:avLst/>
            <a:gdLst>
              <a:gd name="T0" fmla="*/ 272 w 284"/>
              <a:gd name="T1" fmla="*/ 132 h 166"/>
              <a:gd name="T2" fmla="*/ 121 w 284"/>
              <a:gd name="T3" fmla="*/ 140 h 166"/>
              <a:gd name="T4" fmla="*/ 11 w 284"/>
              <a:gd name="T5" fmla="*/ 35 h 166"/>
              <a:gd name="T6" fmla="*/ 163 w 284"/>
              <a:gd name="T7" fmla="*/ 27 h 166"/>
              <a:gd name="T8" fmla="*/ 272 w 284"/>
              <a:gd name="T9" fmla="*/ 13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66">
                <a:moveTo>
                  <a:pt x="272" y="132"/>
                </a:moveTo>
                <a:cubicBezTo>
                  <a:pt x="261" y="163"/>
                  <a:pt x="193" y="166"/>
                  <a:pt x="121" y="140"/>
                </a:cubicBezTo>
                <a:cubicBezTo>
                  <a:pt x="49" y="113"/>
                  <a:pt x="0" y="66"/>
                  <a:pt x="11" y="35"/>
                </a:cubicBezTo>
                <a:cubicBezTo>
                  <a:pt x="23" y="4"/>
                  <a:pt x="91" y="0"/>
                  <a:pt x="163" y="27"/>
                </a:cubicBezTo>
                <a:cubicBezTo>
                  <a:pt x="235" y="54"/>
                  <a:pt x="284" y="101"/>
                  <a:pt x="272" y="132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2526803" y="4810027"/>
            <a:ext cx="263396" cy="297752"/>
          </a:xfrm>
          <a:custGeom>
            <a:avLst/>
            <a:gdLst>
              <a:gd name="T0" fmla="*/ 110 w 373"/>
              <a:gd name="T1" fmla="*/ 0 h 421"/>
              <a:gd name="T2" fmla="*/ 0 w 373"/>
              <a:gd name="T3" fmla="*/ 295 h 421"/>
              <a:gd name="T4" fmla="*/ 110 w 373"/>
              <a:gd name="T5" fmla="*/ 390 h 421"/>
              <a:gd name="T6" fmla="*/ 259 w 373"/>
              <a:gd name="T7" fmla="*/ 401 h 421"/>
              <a:gd name="T8" fmla="*/ 373 w 373"/>
              <a:gd name="T9" fmla="*/ 92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421">
                <a:moveTo>
                  <a:pt x="110" y="0"/>
                </a:moveTo>
                <a:lnTo>
                  <a:pt x="0" y="295"/>
                </a:lnTo>
                <a:cubicBezTo>
                  <a:pt x="0" y="295"/>
                  <a:pt x="37" y="364"/>
                  <a:pt x="110" y="390"/>
                </a:cubicBezTo>
                <a:cubicBezTo>
                  <a:pt x="183" y="421"/>
                  <a:pt x="259" y="401"/>
                  <a:pt x="259" y="401"/>
                </a:cubicBezTo>
                <a:lnTo>
                  <a:pt x="373" y="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316989" y="4720703"/>
            <a:ext cx="199265" cy="116811"/>
          </a:xfrm>
          <a:custGeom>
            <a:avLst/>
            <a:gdLst>
              <a:gd name="T0" fmla="*/ 273 w 284"/>
              <a:gd name="T1" fmla="*/ 132 h 166"/>
              <a:gd name="T2" fmla="*/ 121 w 284"/>
              <a:gd name="T3" fmla="*/ 140 h 166"/>
              <a:gd name="T4" fmla="*/ 12 w 284"/>
              <a:gd name="T5" fmla="*/ 35 h 166"/>
              <a:gd name="T6" fmla="*/ 163 w 284"/>
              <a:gd name="T7" fmla="*/ 27 h 166"/>
              <a:gd name="T8" fmla="*/ 273 w 284"/>
              <a:gd name="T9" fmla="*/ 13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66">
                <a:moveTo>
                  <a:pt x="273" y="132"/>
                </a:moveTo>
                <a:cubicBezTo>
                  <a:pt x="261" y="163"/>
                  <a:pt x="193" y="166"/>
                  <a:pt x="121" y="140"/>
                </a:cubicBezTo>
                <a:cubicBezTo>
                  <a:pt x="49" y="113"/>
                  <a:pt x="0" y="66"/>
                  <a:pt x="12" y="35"/>
                </a:cubicBezTo>
                <a:cubicBezTo>
                  <a:pt x="23" y="4"/>
                  <a:pt x="91" y="0"/>
                  <a:pt x="163" y="27"/>
                </a:cubicBezTo>
                <a:cubicBezTo>
                  <a:pt x="235" y="54"/>
                  <a:pt x="284" y="101"/>
                  <a:pt x="273" y="132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248277" y="4745896"/>
            <a:ext cx="261105" cy="295462"/>
          </a:xfrm>
          <a:custGeom>
            <a:avLst/>
            <a:gdLst>
              <a:gd name="T0" fmla="*/ 110 w 372"/>
              <a:gd name="T1" fmla="*/ 0 h 420"/>
              <a:gd name="T2" fmla="*/ 0 w 372"/>
              <a:gd name="T3" fmla="*/ 294 h 420"/>
              <a:gd name="T4" fmla="*/ 109 w 372"/>
              <a:gd name="T5" fmla="*/ 390 h 420"/>
              <a:gd name="T6" fmla="*/ 258 w 372"/>
              <a:gd name="T7" fmla="*/ 400 h 420"/>
              <a:gd name="T8" fmla="*/ 372 w 372"/>
              <a:gd name="T9" fmla="*/ 9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6" y="364"/>
                  <a:pt x="109" y="390"/>
                </a:cubicBezTo>
                <a:cubicBezTo>
                  <a:pt x="183" y="420"/>
                  <a:pt x="258" y="400"/>
                  <a:pt x="258" y="400"/>
                </a:cubicBezTo>
                <a:lnTo>
                  <a:pt x="372" y="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951430" y="4686346"/>
            <a:ext cx="201555" cy="116811"/>
          </a:xfrm>
          <a:custGeom>
            <a:avLst/>
            <a:gdLst>
              <a:gd name="T0" fmla="*/ 273 w 284"/>
              <a:gd name="T1" fmla="*/ 132 h 166"/>
              <a:gd name="T2" fmla="*/ 121 w 284"/>
              <a:gd name="T3" fmla="*/ 139 h 166"/>
              <a:gd name="T4" fmla="*/ 11 w 284"/>
              <a:gd name="T5" fmla="*/ 35 h 166"/>
              <a:gd name="T6" fmla="*/ 163 w 284"/>
              <a:gd name="T7" fmla="*/ 27 h 166"/>
              <a:gd name="T8" fmla="*/ 273 w 284"/>
              <a:gd name="T9" fmla="*/ 13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66">
                <a:moveTo>
                  <a:pt x="273" y="132"/>
                </a:moveTo>
                <a:cubicBezTo>
                  <a:pt x="261" y="163"/>
                  <a:pt x="193" y="166"/>
                  <a:pt x="121" y="139"/>
                </a:cubicBezTo>
                <a:cubicBezTo>
                  <a:pt x="49" y="113"/>
                  <a:pt x="0" y="66"/>
                  <a:pt x="11" y="35"/>
                </a:cubicBezTo>
                <a:cubicBezTo>
                  <a:pt x="23" y="4"/>
                  <a:pt x="91" y="0"/>
                  <a:pt x="163" y="27"/>
                </a:cubicBezTo>
                <a:cubicBezTo>
                  <a:pt x="235" y="54"/>
                  <a:pt x="284" y="101"/>
                  <a:pt x="273" y="132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3882718" y="4711541"/>
            <a:ext cx="263396" cy="295462"/>
          </a:xfrm>
          <a:custGeom>
            <a:avLst/>
            <a:gdLst>
              <a:gd name="T0" fmla="*/ 110 w 373"/>
              <a:gd name="T1" fmla="*/ 0 h 420"/>
              <a:gd name="T2" fmla="*/ 0 w 373"/>
              <a:gd name="T3" fmla="*/ 294 h 420"/>
              <a:gd name="T4" fmla="*/ 110 w 373"/>
              <a:gd name="T5" fmla="*/ 390 h 420"/>
              <a:gd name="T6" fmla="*/ 259 w 373"/>
              <a:gd name="T7" fmla="*/ 400 h 420"/>
              <a:gd name="T8" fmla="*/ 373 w 373"/>
              <a:gd name="T9" fmla="*/ 9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7" y="363"/>
                  <a:pt x="110" y="390"/>
                </a:cubicBezTo>
                <a:cubicBezTo>
                  <a:pt x="183" y="420"/>
                  <a:pt x="259" y="400"/>
                  <a:pt x="259" y="400"/>
                </a:cubicBezTo>
                <a:lnTo>
                  <a:pt x="373" y="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4622515" y="4695508"/>
            <a:ext cx="201555" cy="116811"/>
          </a:xfrm>
          <a:custGeom>
            <a:avLst/>
            <a:gdLst>
              <a:gd name="T0" fmla="*/ 273 w 285"/>
              <a:gd name="T1" fmla="*/ 131 h 166"/>
              <a:gd name="T2" fmla="*/ 122 w 285"/>
              <a:gd name="T3" fmla="*/ 139 h 166"/>
              <a:gd name="T4" fmla="*/ 12 w 285"/>
              <a:gd name="T5" fmla="*/ 34 h 166"/>
              <a:gd name="T6" fmla="*/ 163 w 285"/>
              <a:gd name="T7" fmla="*/ 27 h 166"/>
              <a:gd name="T8" fmla="*/ 273 w 285"/>
              <a:gd name="T9" fmla="*/ 13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166">
                <a:moveTo>
                  <a:pt x="273" y="131"/>
                </a:moveTo>
                <a:cubicBezTo>
                  <a:pt x="262" y="162"/>
                  <a:pt x="194" y="166"/>
                  <a:pt x="122" y="139"/>
                </a:cubicBezTo>
                <a:cubicBezTo>
                  <a:pt x="50" y="112"/>
                  <a:pt x="0" y="65"/>
                  <a:pt x="12" y="34"/>
                </a:cubicBezTo>
                <a:cubicBezTo>
                  <a:pt x="23" y="3"/>
                  <a:pt x="91" y="0"/>
                  <a:pt x="163" y="27"/>
                </a:cubicBezTo>
                <a:cubicBezTo>
                  <a:pt x="236" y="53"/>
                  <a:pt x="285" y="100"/>
                  <a:pt x="273" y="131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4553803" y="4720703"/>
            <a:ext cx="263396" cy="295462"/>
          </a:xfrm>
          <a:custGeom>
            <a:avLst/>
            <a:gdLst>
              <a:gd name="T0" fmla="*/ 110 w 373"/>
              <a:gd name="T1" fmla="*/ 0 h 420"/>
              <a:gd name="T2" fmla="*/ 0 w 373"/>
              <a:gd name="T3" fmla="*/ 294 h 420"/>
              <a:gd name="T4" fmla="*/ 110 w 373"/>
              <a:gd name="T5" fmla="*/ 390 h 420"/>
              <a:gd name="T6" fmla="*/ 258 w 373"/>
              <a:gd name="T7" fmla="*/ 400 h 420"/>
              <a:gd name="T8" fmla="*/ 373 w 373"/>
              <a:gd name="T9" fmla="*/ 9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7" y="363"/>
                  <a:pt x="110" y="390"/>
                </a:cubicBezTo>
                <a:cubicBezTo>
                  <a:pt x="183" y="420"/>
                  <a:pt x="258" y="400"/>
                  <a:pt x="258" y="400"/>
                </a:cubicBezTo>
                <a:lnTo>
                  <a:pt x="373" y="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2"/>
          <p:cNvSpPr>
            <a:spLocks/>
          </p:cNvSpPr>
          <p:nvPr/>
        </p:nvSpPr>
        <p:spPr bwMode="auto">
          <a:xfrm>
            <a:off x="1280827" y="5103198"/>
            <a:ext cx="6081004" cy="309204"/>
          </a:xfrm>
          <a:custGeom>
            <a:avLst/>
            <a:gdLst>
              <a:gd name="T0" fmla="*/ 0 w 8625"/>
              <a:gd name="T1" fmla="*/ 438 h 438"/>
              <a:gd name="T2" fmla="*/ 4375 w 8625"/>
              <a:gd name="T3" fmla="*/ 0 h 438"/>
              <a:gd name="T4" fmla="*/ 8625 w 8625"/>
              <a:gd name="T5" fmla="*/ 375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25" h="438">
                <a:moveTo>
                  <a:pt x="0" y="438"/>
                </a:moveTo>
                <a:cubicBezTo>
                  <a:pt x="0" y="438"/>
                  <a:pt x="2062" y="0"/>
                  <a:pt x="4375" y="0"/>
                </a:cubicBezTo>
                <a:cubicBezTo>
                  <a:pt x="6687" y="0"/>
                  <a:pt x="8625" y="375"/>
                  <a:pt x="8625" y="375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53"/>
          <p:cNvSpPr>
            <a:spLocks noChangeArrowheads="1"/>
          </p:cNvSpPr>
          <p:nvPr/>
        </p:nvSpPr>
        <p:spPr bwMode="auto">
          <a:xfrm>
            <a:off x="4936300" y="4001518"/>
            <a:ext cx="389367" cy="398529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4"/>
          <p:cNvSpPr>
            <a:spLocks/>
          </p:cNvSpPr>
          <p:nvPr/>
        </p:nvSpPr>
        <p:spPr bwMode="auto">
          <a:xfrm>
            <a:off x="4982108" y="4400047"/>
            <a:ext cx="176361" cy="703153"/>
          </a:xfrm>
          <a:custGeom>
            <a:avLst/>
            <a:gdLst>
              <a:gd name="T0" fmla="*/ 249 w 249"/>
              <a:gd name="T1" fmla="*/ 0 h 1000"/>
              <a:gd name="T2" fmla="*/ 249 w 249"/>
              <a:gd name="T3" fmla="*/ 563 h 1000"/>
              <a:gd name="T4" fmla="*/ 0 w 249"/>
              <a:gd name="T5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" h="1000">
                <a:moveTo>
                  <a:pt x="249" y="0"/>
                </a:moveTo>
                <a:lnTo>
                  <a:pt x="249" y="563"/>
                </a:lnTo>
                <a:lnTo>
                  <a:pt x="0" y="1000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55"/>
          <p:cNvSpPr>
            <a:spLocks noChangeShapeType="1"/>
          </p:cNvSpPr>
          <p:nvPr/>
        </p:nvSpPr>
        <p:spPr bwMode="auto">
          <a:xfrm>
            <a:off x="5158468" y="4796285"/>
            <a:ext cx="130553" cy="306913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6"/>
          <p:cNvSpPr>
            <a:spLocks/>
          </p:cNvSpPr>
          <p:nvPr/>
        </p:nvSpPr>
        <p:spPr bwMode="auto">
          <a:xfrm>
            <a:off x="4585869" y="4310721"/>
            <a:ext cx="572599" cy="352721"/>
          </a:xfrm>
          <a:custGeom>
            <a:avLst/>
            <a:gdLst>
              <a:gd name="T0" fmla="*/ 250 w 812"/>
              <a:gd name="T1" fmla="*/ 0 h 500"/>
              <a:gd name="T2" fmla="*/ 812 w 812"/>
              <a:gd name="T3" fmla="*/ 313 h 500"/>
              <a:gd name="T4" fmla="*/ 0 w 812"/>
              <a:gd name="T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2" h="500">
                <a:moveTo>
                  <a:pt x="250" y="0"/>
                </a:moveTo>
                <a:lnTo>
                  <a:pt x="812" y="313"/>
                </a:lnTo>
                <a:lnTo>
                  <a:pt x="0" y="500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57"/>
          <p:cNvSpPr>
            <a:spLocks noChangeArrowheads="1"/>
          </p:cNvSpPr>
          <p:nvPr/>
        </p:nvSpPr>
        <p:spPr bwMode="auto">
          <a:xfrm>
            <a:off x="4175888" y="4741315"/>
            <a:ext cx="27485" cy="27485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58"/>
          <p:cNvSpPr>
            <a:spLocks noChangeArrowheads="1"/>
          </p:cNvSpPr>
          <p:nvPr/>
        </p:nvSpPr>
        <p:spPr bwMode="auto">
          <a:xfrm>
            <a:off x="4205663" y="4528309"/>
            <a:ext cx="25195" cy="27485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59"/>
          <p:cNvSpPr>
            <a:spLocks noChangeArrowheads="1"/>
          </p:cNvSpPr>
          <p:nvPr/>
        </p:nvSpPr>
        <p:spPr bwMode="auto">
          <a:xfrm>
            <a:off x="4331635" y="4789415"/>
            <a:ext cx="27485" cy="25195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0"/>
          <p:cNvSpPr>
            <a:spLocks/>
          </p:cNvSpPr>
          <p:nvPr/>
        </p:nvSpPr>
        <p:spPr bwMode="auto">
          <a:xfrm>
            <a:off x="4469059" y="5176491"/>
            <a:ext cx="304623" cy="329817"/>
          </a:xfrm>
          <a:custGeom>
            <a:avLst/>
            <a:gdLst>
              <a:gd name="T0" fmla="*/ 0 w 433"/>
              <a:gd name="T1" fmla="*/ 0 h 467"/>
              <a:gd name="T2" fmla="*/ 152 w 433"/>
              <a:gd name="T3" fmla="*/ 231 h 467"/>
              <a:gd name="T4" fmla="*/ 433 w 433"/>
              <a:gd name="T5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3" h="467">
                <a:moveTo>
                  <a:pt x="0" y="0"/>
                </a:moveTo>
                <a:cubicBezTo>
                  <a:pt x="0" y="0"/>
                  <a:pt x="71" y="147"/>
                  <a:pt x="152" y="231"/>
                </a:cubicBezTo>
                <a:cubicBezTo>
                  <a:pt x="232" y="315"/>
                  <a:pt x="433" y="467"/>
                  <a:pt x="433" y="467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1"/>
          <p:cNvSpPr>
            <a:spLocks/>
          </p:cNvSpPr>
          <p:nvPr/>
        </p:nvSpPr>
        <p:spPr bwMode="auto">
          <a:xfrm>
            <a:off x="4528610" y="5146716"/>
            <a:ext cx="316075" cy="329817"/>
          </a:xfrm>
          <a:custGeom>
            <a:avLst/>
            <a:gdLst>
              <a:gd name="T0" fmla="*/ 0 w 449"/>
              <a:gd name="T1" fmla="*/ 0 h 467"/>
              <a:gd name="T2" fmla="*/ 161 w 449"/>
              <a:gd name="T3" fmla="*/ 243 h 467"/>
              <a:gd name="T4" fmla="*/ 449 w 449"/>
              <a:gd name="T5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9" h="467">
                <a:moveTo>
                  <a:pt x="0" y="0"/>
                </a:moveTo>
                <a:cubicBezTo>
                  <a:pt x="0" y="0"/>
                  <a:pt x="46" y="136"/>
                  <a:pt x="161" y="243"/>
                </a:cubicBezTo>
                <a:cubicBezTo>
                  <a:pt x="277" y="349"/>
                  <a:pt x="449" y="467"/>
                  <a:pt x="449" y="467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62"/>
          <p:cNvSpPr>
            <a:spLocks/>
          </p:cNvSpPr>
          <p:nvPr/>
        </p:nvSpPr>
        <p:spPr bwMode="auto">
          <a:xfrm>
            <a:off x="4526318" y="5055101"/>
            <a:ext cx="593213" cy="384787"/>
          </a:xfrm>
          <a:custGeom>
            <a:avLst/>
            <a:gdLst>
              <a:gd name="T0" fmla="*/ 0 w 840"/>
              <a:gd name="T1" fmla="*/ 0 h 546"/>
              <a:gd name="T2" fmla="*/ 364 w 840"/>
              <a:gd name="T3" fmla="*/ 274 h 546"/>
              <a:gd name="T4" fmla="*/ 840 w 840"/>
              <a:gd name="T5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0" h="546">
                <a:moveTo>
                  <a:pt x="0" y="0"/>
                </a:moveTo>
                <a:cubicBezTo>
                  <a:pt x="0" y="0"/>
                  <a:pt x="224" y="181"/>
                  <a:pt x="364" y="274"/>
                </a:cubicBezTo>
                <a:cubicBezTo>
                  <a:pt x="504" y="366"/>
                  <a:pt x="840" y="546"/>
                  <a:pt x="840" y="546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3"/>
          <p:cNvSpPr>
            <a:spLocks/>
          </p:cNvSpPr>
          <p:nvPr/>
        </p:nvSpPr>
        <p:spPr bwMode="auto">
          <a:xfrm>
            <a:off x="3878137" y="4498533"/>
            <a:ext cx="309204" cy="251944"/>
          </a:xfrm>
          <a:custGeom>
            <a:avLst/>
            <a:gdLst>
              <a:gd name="T0" fmla="*/ 438 w 438"/>
              <a:gd name="T1" fmla="*/ 357 h 357"/>
              <a:gd name="T2" fmla="*/ 416 w 438"/>
              <a:gd name="T3" fmla="*/ 337 h 357"/>
              <a:gd name="T4" fmla="*/ 374 w 438"/>
              <a:gd name="T5" fmla="*/ 281 h 357"/>
              <a:gd name="T6" fmla="*/ 367 w 438"/>
              <a:gd name="T7" fmla="*/ 252 h 357"/>
              <a:gd name="T8" fmla="*/ 369 w 438"/>
              <a:gd name="T9" fmla="*/ 230 h 357"/>
              <a:gd name="T10" fmla="*/ 382 w 438"/>
              <a:gd name="T11" fmla="*/ 212 h 357"/>
              <a:gd name="T12" fmla="*/ 403 w 438"/>
              <a:gd name="T13" fmla="*/ 206 h 357"/>
              <a:gd name="T14" fmla="*/ 413 w 438"/>
              <a:gd name="T15" fmla="*/ 210 h 357"/>
              <a:gd name="T16" fmla="*/ 420 w 438"/>
              <a:gd name="T17" fmla="*/ 219 h 357"/>
              <a:gd name="T18" fmla="*/ 422 w 438"/>
              <a:gd name="T19" fmla="*/ 232 h 357"/>
              <a:gd name="T20" fmla="*/ 416 w 438"/>
              <a:gd name="T21" fmla="*/ 244 h 357"/>
              <a:gd name="T22" fmla="*/ 402 w 438"/>
              <a:gd name="T23" fmla="*/ 253 h 357"/>
              <a:gd name="T24" fmla="*/ 380 w 438"/>
              <a:gd name="T25" fmla="*/ 255 h 357"/>
              <a:gd name="T26" fmla="*/ 339 w 438"/>
              <a:gd name="T27" fmla="*/ 252 h 357"/>
              <a:gd name="T28" fmla="*/ 302 w 438"/>
              <a:gd name="T29" fmla="*/ 237 h 357"/>
              <a:gd name="T30" fmla="*/ 284 w 438"/>
              <a:gd name="T31" fmla="*/ 214 h 357"/>
              <a:gd name="T32" fmla="*/ 280 w 438"/>
              <a:gd name="T33" fmla="*/ 185 h 357"/>
              <a:gd name="T34" fmla="*/ 293 w 438"/>
              <a:gd name="T35" fmla="*/ 165 h 357"/>
              <a:gd name="T36" fmla="*/ 316 w 438"/>
              <a:gd name="T37" fmla="*/ 160 h 357"/>
              <a:gd name="T38" fmla="*/ 327 w 438"/>
              <a:gd name="T39" fmla="*/ 166 h 357"/>
              <a:gd name="T40" fmla="*/ 334 w 438"/>
              <a:gd name="T41" fmla="*/ 176 h 357"/>
              <a:gd name="T42" fmla="*/ 336 w 438"/>
              <a:gd name="T43" fmla="*/ 188 h 357"/>
              <a:gd name="T44" fmla="*/ 331 w 438"/>
              <a:gd name="T45" fmla="*/ 199 h 357"/>
              <a:gd name="T46" fmla="*/ 322 w 438"/>
              <a:gd name="T47" fmla="*/ 206 h 357"/>
              <a:gd name="T48" fmla="*/ 311 w 438"/>
              <a:gd name="T49" fmla="*/ 210 h 357"/>
              <a:gd name="T50" fmla="*/ 260 w 438"/>
              <a:gd name="T51" fmla="*/ 212 h 357"/>
              <a:gd name="T52" fmla="*/ 199 w 438"/>
              <a:gd name="T53" fmla="*/ 202 h 357"/>
              <a:gd name="T54" fmla="*/ 172 w 438"/>
              <a:gd name="T55" fmla="*/ 187 h 357"/>
              <a:gd name="T56" fmla="*/ 153 w 438"/>
              <a:gd name="T57" fmla="*/ 163 h 357"/>
              <a:gd name="T58" fmla="*/ 146 w 438"/>
              <a:gd name="T59" fmla="*/ 125 h 357"/>
              <a:gd name="T60" fmla="*/ 159 w 438"/>
              <a:gd name="T61" fmla="*/ 83 h 357"/>
              <a:gd name="T62" fmla="*/ 193 w 438"/>
              <a:gd name="T63" fmla="*/ 66 h 357"/>
              <a:gd name="T64" fmla="*/ 228 w 438"/>
              <a:gd name="T65" fmla="*/ 80 h 357"/>
              <a:gd name="T66" fmla="*/ 241 w 438"/>
              <a:gd name="T67" fmla="*/ 115 h 357"/>
              <a:gd name="T68" fmla="*/ 228 w 438"/>
              <a:gd name="T69" fmla="*/ 150 h 357"/>
              <a:gd name="T70" fmla="*/ 193 w 438"/>
              <a:gd name="T71" fmla="*/ 172 h 357"/>
              <a:gd name="T72" fmla="*/ 144 w 438"/>
              <a:gd name="T73" fmla="*/ 172 h 357"/>
              <a:gd name="T74" fmla="*/ 57 w 438"/>
              <a:gd name="T75" fmla="*/ 161 h 357"/>
              <a:gd name="T76" fmla="*/ 18 w 438"/>
              <a:gd name="T77" fmla="*/ 130 h 357"/>
              <a:gd name="T78" fmla="*/ 1 w 438"/>
              <a:gd name="T79" fmla="*/ 85 h 357"/>
              <a:gd name="T80" fmla="*/ 10 w 438"/>
              <a:gd name="T81" fmla="*/ 36 h 357"/>
              <a:gd name="T82" fmla="*/ 43 w 438"/>
              <a:gd name="T83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8" h="357">
                <a:moveTo>
                  <a:pt x="438" y="357"/>
                </a:moveTo>
                <a:cubicBezTo>
                  <a:pt x="431" y="351"/>
                  <a:pt x="423" y="344"/>
                  <a:pt x="416" y="337"/>
                </a:cubicBezTo>
                <a:cubicBezTo>
                  <a:pt x="399" y="321"/>
                  <a:pt x="382" y="303"/>
                  <a:pt x="374" y="281"/>
                </a:cubicBezTo>
                <a:cubicBezTo>
                  <a:pt x="370" y="272"/>
                  <a:pt x="367" y="262"/>
                  <a:pt x="367" y="252"/>
                </a:cubicBezTo>
                <a:cubicBezTo>
                  <a:pt x="366" y="245"/>
                  <a:pt x="367" y="237"/>
                  <a:pt x="369" y="230"/>
                </a:cubicBezTo>
                <a:cubicBezTo>
                  <a:pt x="372" y="223"/>
                  <a:pt x="376" y="217"/>
                  <a:pt x="382" y="212"/>
                </a:cubicBezTo>
                <a:cubicBezTo>
                  <a:pt x="388" y="208"/>
                  <a:pt x="396" y="205"/>
                  <a:pt x="403" y="206"/>
                </a:cubicBezTo>
                <a:cubicBezTo>
                  <a:pt x="407" y="207"/>
                  <a:pt x="410" y="208"/>
                  <a:pt x="413" y="210"/>
                </a:cubicBezTo>
                <a:cubicBezTo>
                  <a:pt x="416" y="212"/>
                  <a:pt x="419" y="215"/>
                  <a:pt x="420" y="219"/>
                </a:cubicBezTo>
                <a:cubicBezTo>
                  <a:pt x="422" y="223"/>
                  <a:pt x="423" y="228"/>
                  <a:pt x="422" y="232"/>
                </a:cubicBezTo>
                <a:cubicBezTo>
                  <a:pt x="421" y="236"/>
                  <a:pt x="419" y="240"/>
                  <a:pt x="416" y="244"/>
                </a:cubicBezTo>
                <a:cubicBezTo>
                  <a:pt x="412" y="248"/>
                  <a:pt x="407" y="252"/>
                  <a:pt x="402" y="253"/>
                </a:cubicBezTo>
                <a:cubicBezTo>
                  <a:pt x="395" y="255"/>
                  <a:pt x="387" y="255"/>
                  <a:pt x="380" y="255"/>
                </a:cubicBezTo>
                <a:cubicBezTo>
                  <a:pt x="366" y="254"/>
                  <a:pt x="353" y="254"/>
                  <a:pt x="339" y="252"/>
                </a:cubicBezTo>
                <a:cubicBezTo>
                  <a:pt x="326" y="250"/>
                  <a:pt x="313" y="245"/>
                  <a:pt x="302" y="237"/>
                </a:cubicBezTo>
                <a:cubicBezTo>
                  <a:pt x="295" y="231"/>
                  <a:pt x="288" y="223"/>
                  <a:pt x="284" y="214"/>
                </a:cubicBezTo>
                <a:cubicBezTo>
                  <a:pt x="280" y="205"/>
                  <a:pt x="278" y="195"/>
                  <a:pt x="280" y="185"/>
                </a:cubicBezTo>
                <a:cubicBezTo>
                  <a:pt x="281" y="177"/>
                  <a:pt x="286" y="170"/>
                  <a:pt x="293" y="165"/>
                </a:cubicBezTo>
                <a:cubicBezTo>
                  <a:pt x="299" y="160"/>
                  <a:pt x="308" y="159"/>
                  <a:pt x="316" y="160"/>
                </a:cubicBezTo>
                <a:cubicBezTo>
                  <a:pt x="320" y="161"/>
                  <a:pt x="324" y="163"/>
                  <a:pt x="327" y="166"/>
                </a:cubicBezTo>
                <a:cubicBezTo>
                  <a:pt x="330" y="168"/>
                  <a:pt x="333" y="172"/>
                  <a:pt x="334" y="176"/>
                </a:cubicBezTo>
                <a:cubicBezTo>
                  <a:pt x="336" y="179"/>
                  <a:pt x="336" y="184"/>
                  <a:pt x="336" y="188"/>
                </a:cubicBezTo>
                <a:cubicBezTo>
                  <a:pt x="335" y="192"/>
                  <a:pt x="334" y="196"/>
                  <a:pt x="331" y="199"/>
                </a:cubicBezTo>
                <a:cubicBezTo>
                  <a:pt x="329" y="202"/>
                  <a:pt x="326" y="204"/>
                  <a:pt x="322" y="206"/>
                </a:cubicBezTo>
                <a:cubicBezTo>
                  <a:pt x="319" y="208"/>
                  <a:pt x="315" y="209"/>
                  <a:pt x="311" y="210"/>
                </a:cubicBezTo>
                <a:cubicBezTo>
                  <a:pt x="294" y="214"/>
                  <a:pt x="277" y="213"/>
                  <a:pt x="260" y="212"/>
                </a:cubicBezTo>
                <a:cubicBezTo>
                  <a:pt x="239" y="211"/>
                  <a:pt x="218" y="209"/>
                  <a:pt x="199" y="202"/>
                </a:cubicBezTo>
                <a:cubicBezTo>
                  <a:pt x="189" y="199"/>
                  <a:pt x="180" y="194"/>
                  <a:pt x="172" y="187"/>
                </a:cubicBezTo>
                <a:cubicBezTo>
                  <a:pt x="164" y="181"/>
                  <a:pt x="157" y="173"/>
                  <a:pt x="153" y="163"/>
                </a:cubicBezTo>
                <a:cubicBezTo>
                  <a:pt x="147" y="151"/>
                  <a:pt x="146" y="138"/>
                  <a:pt x="146" y="125"/>
                </a:cubicBezTo>
                <a:cubicBezTo>
                  <a:pt x="147" y="110"/>
                  <a:pt x="150" y="94"/>
                  <a:pt x="159" y="83"/>
                </a:cubicBezTo>
                <a:cubicBezTo>
                  <a:pt x="167" y="72"/>
                  <a:pt x="180" y="66"/>
                  <a:pt x="193" y="66"/>
                </a:cubicBezTo>
                <a:cubicBezTo>
                  <a:pt x="206" y="65"/>
                  <a:pt x="220" y="71"/>
                  <a:pt x="228" y="80"/>
                </a:cubicBezTo>
                <a:cubicBezTo>
                  <a:pt x="237" y="90"/>
                  <a:pt x="241" y="102"/>
                  <a:pt x="241" y="115"/>
                </a:cubicBezTo>
                <a:cubicBezTo>
                  <a:pt x="241" y="128"/>
                  <a:pt x="236" y="140"/>
                  <a:pt x="228" y="150"/>
                </a:cubicBezTo>
                <a:cubicBezTo>
                  <a:pt x="220" y="161"/>
                  <a:pt x="207" y="169"/>
                  <a:pt x="193" y="172"/>
                </a:cubicBezTo>
                <a:cubicBezTo>
                  <a:pt x="177" y="176"/>
                  <a:pt x="160" y="173"/>
                  <a:pt x="144" y="172"/>
                </a:cubicBezTo>
                <a:cubicBezTo>
                  <a:pt x="114" y="170"/>
                  <a:pt x="84" y="172"/>
                  <a:pt x="57" y="161"/>
                </a:cubicBezTo>
                <a:cubicBezTo>
                  <a:pt x="41" y="154"/>
                  <a:pt x="28" y="144"/>
                  <a:pt x="18" y="130"/>
                </a:cubicBezTo>
                <a:cubicBezTo>
                  <a:pt x="9" y="117"/>
                  <a:pt x="3" y="101"/>
                  <a:pt x="1" y="85"/>
                </a:cubicBezTo>
                <a:cubicBezTo>
                  <a:pt x="0" y="68"/>
                  <a:pt x="3" y="51"/>
                  <a:pt x="10" y="36"/>
                </a:cubicBezTo>
                <a:cubicBezTo>
                  <a:pt x="18" y="22"/>
                  <a:pt x="29" y="9"/>
                  <a:pt x="43" y="0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64"/>
          <p:cNvSpPr>
            <a:spLocks/>
          </p:cNvSpPr>
          <p:nvPr/>
        </p:nvSpPr>
        <p:spPr bwMode="auto">
          <a:xfrm>
            <a:off x="4100305" y="4143523"/>
            <a:ext cx="178651" cy="387078"/>
          </a:xfrm>
          <a:custGeom>
            <a:avLst/>
            <a:gdLst>
              <a:gd name="T0" fmla="*/ 170 w 255"/>
              <a:gd name="T1" fmla="*/ 549 h 549"/>
              <a:gd name="T2" fmla="*/ 139 w 255"/>
              <a:gd name="T3" fmla="*/ 523 h 549"/>
              <a:gd name="T4" fmla="*/ 128 w 255"/>
              <a:gd name="T5" fmla="*/ 485 h 549"/>
              <a:gd name="T6" fmla="*/ 140 w 255"/>
              <a:gd name="T7" fmla="*/ 446 h 549"/>
              <a:gd name="T8" fmla="*/ 172 w 255"/>
              <a:gd name="T9" fmla="*/ 422 h 549"/>
              <a:gd name="T10" fmla="*/ 190 w 255"/>
              <a:gd name="T11" fmla="*/ 418 h 549"/>
              <a:gd name="T12" fmla="*/ 208 w 255"/>
              <a:gd name="T13" fmla="*/ 424 h 549"/>
              <a:gd name="T14" fmla="*/ 218 w 255"/>
              <a:gd name="T15" fmla="*/ 438 h 549"/>
              <a:gd name="T16" fmla="*/ 217 w 255"/>
              <a:gd name="T17" fmla="*/ 447 h 549"/>
              <a:gd name="T18" fmla="*/ 213 w 255"/>
              <a:gd name="T19" fmla="*/ 455 h 549"/>
              <a:gd name="T20" fmla="*/ 201 w 255"/>
              <a:gd name="T21" fmla="*/ 460 h 549"/>
              <a:gd name="T22" fmla="*/ 188 w 255"/>
              <a:gd name="T23" fmla="*/ 460 h 549"/>
              <a:gd name="T24" fmla="*/ 161 w 255"/>
              <a:gd name="T25" fmla="*/ 451 h 549"/>
              <a:gd name="T26" fmla="*/ 117 w 255"/>
              <a:gd name="T27" fmla="*/ 391 h 549"/>
              <a:gd name="T28" fmla="*/ 130 w 255"/>
              <a:gd name="T29" fmla="*/ 317 h 549"/>
              <a:gd name="T30" fmla="*/ 208 w 255"/>
              <a:gd name="T31" fmla="*/ 267 h 549"/>
              <a:gd name="T32" fmla="*/ 230 w 255"/>
              <a:gd name="T33" fmla="*/ 268 h 549"/>
              <a:gd name="T34" fmla="*/ 248 w 255"/>
              <a:gd name="T35" fmla="*/ 279 h 549"/>
              <a:gd name="T36" fmla="*/ 255 w 255"/>
              <a:gd name="T37" fmla="*/ 299 h 549"/>
              <a:gd name="T38" fmla="*/ 248 w 255"/>
              <a:gd name="T39" fmla="*/ 319 h 549"/>
              <a:gd name="T40" fmla="*/ 227 w 255"/>
              <a:gd name="T41" fmla="*/ 339 h 549"/>
              <a:gd name="T42" fmla="*/ 199 w 255"/>
              <a:gd name="T43" fmla="*/ 346 h 549"/>
              <a:gd name="T44" fmla="*/ 143 w 255"/>
              <a:gd name="T45" fmla="*/ 332 h 549"/>
              <a:gd name="T46" fmla="*/ 88 w 255"/>
              <a:gd name="T47" fmla="*/ 289 h 549"/>
              <a:gd name="T48" fmla="*/ 57 w 255"/>
              <a:gd name="T49" fmla="*/ 225 h 549"/>
              <a:gd name="T50" fmla="*/ 62 w 255"/>
              <a:gd name="T51" fmla="*/ 155 h 549"/>
              <a:gd name="T52" fmla="*/ 105 w 255"/>
              <a:gd name="T53" fmla="*/ 100 h 549"/>
              <a:gd name="T54" fmla="*/ 160 w 255"/>
              <a:gd name="T55" fmla="*/ 82 h 549"/>
              <a:gd name="T56" fmla="*/ 198 w 255"/>
              <a:gd name="T57" fmla="*/ 87 h 549"/>
              <a:gd name="T58" fmla="*/ 226 w 255"/>
              <a:gd name="T59" fmla="*/ 111 h 549"/>
              <a:gd name="T60" fmla="*/ 226 w 255"/>
              <a:gd name="T61" fmla="*/ 148 h 549"/>
              <a:gd name="T62" fmla="*/ 204 w 255"/>
              <a:gd name="T63" fmla="*/ 178 h 549"/>
              <a:gd name="T64" fmla="*/ 129 w 255"/>
              <a:gd name="T65" fmla="*/ 203 h 549"/>
              <a:gd name="T66" fmla="*/ 59 w 255"/>
              <a:gd name="T67" fmla="*/ 167 h 549"/>
              <a:gd name="T68" fmla="*/ 27 w 255"/>
              <a:gd name="T69" fmla="*/ 94 h 549"/>
              <a:gd name="T70" fmla="*/ 0 w 255"/>
              <a:gd name="T7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5" h="549">
                <a:moveTo>
                  <a:pt x="170" y="549"/>
                </a:moveTo>
                <a:cubicBezTo>
                  <a:pt x="158" y="544"/>
                  <a:pt x="147" y="535"/>
                  <a:pt x="139" y="523"/>
                </a:cubicBezTo>
                <a:cubicBezTo>
                  <a:pt x="132" y="512"/>
                  <a:pt x="128" y="498"/>
                  <a:pt x="128" y="485"/>
                </a:cubicBezTo>
                <a:cubicBezTo>
                  <a:pt x="128" y="471"/>
                  <a:pt x="133" y="457"/>
                  <a:pt x="140" y="446"/>
                </a:cubicBezTo>
                <a:cubicBezTo>
                  <a:pt x="148" y="435"/>
                  <a:pt x="160" y="427"/>
                  <a:pt x="172" y="422"/>
                </a:cubicBezTo>
                <a:cubicBezTo>
                  <a:pt x="178" y="420"/>
                  <a:pt x="184" y="418"/>
                  <a:pt x="190" y="418"/>
                </a:cubicBezTo>
                <a:cubicBezTo>
                  <a:pt x="196" y="418"/>
                  <a:pt x="203" y="420"/>
                  <a:pt x="208" y="424"/>
                </a:cubicBezTo>
                <a:cubicBezTo>
                  <a:pt x="213" y="427"/>
                  <a:pt x="217" y="432"/>
                  <a:pt x="218" y="438"/>
                </a:cubicBezTo>
                <a:cubicBezTo>
                  <a:pt x="218" y="441"/>
                  <a:pt x="218" y="445"/>
                  <a:pt x="217" y="447"/>
                </a:cubicBezTo>
                <a:cubicBezTo>
                  <a:pt x="216" y="450"/>
                  <a:pt x="215" y="453"/>
                  <a:pt x="213" y="455"/>
                </a:cubicBezTo>
                <a:cubicBezTo>
                  <a:pt x="209" y="458"/>
                  <a:pt x="205" y="460"/>
                  <a:pt x="201" y="460"/>
                </a:cubicBezTo>
                <a:cubicBezTo>
                  <a:pt x="197" y="461"/>
                  <a:pt x="192" y="461"/>
                  <a:pt x="188" y="460"/>
                </a:cubicBezTo>
                <a:cubicBezTo>
                  <a:pt x="179" y="458"/>
                  <a:pt x="170" y="455"/>
                  <a:pt x="161" y="451"/>
                </a:cubicBezTo>
                <a:cubicBezTo>
                  <a:pt x="139" y="439"/>
                  <a:pt x="122" y="416"/>
                  <a:pt x="117" y="391"/>
                </a:cubicBezTo>
                <a:cubicBezTo>
                  <a:pt x="111" y="366"/>
                  <a:pt x="117" y="339"/>
                  <a:pt x="130" y="317"/>
                </a:cubicBezTo>
                <a:cubicBezTo>
                  <a:pt x="147" y="290"/>
                  <a:pt x="176" y="270"/>
                  <a:pt x="208" y="267"/>
                </a:cubicBezTo>
                <a:cubicBezTo>
                  <a:pt x="215" y="266"/>
                  <a:pt x="222" y="266"/>
                  <a:pt x="230" y="268"/>
                </a:cubicBezTo>
                <a:cubicBezTo>
                  <a:pt x="237" y="269"/>
                  <a:pt x="244" y="273"/>
                  <a:pt x="248" y="279"/>
                </a:cubicBezTo>
                <a:cubicBezTo>
                  <a:pt x="253" y="285"/>
                  <a:pt x="255" y="292"/>
                  <a:pt x="255" y="299"/>
                </a:cubicBezTo>
                <a:cubicBezTo>
                  <a:pt x="254" y="306"/>
                  <a:pt x="252" y="313"/>
                  <a:pt x="248" y="319"/>
                </a:cubicBezTo>
                <a:cubicBezTo>
                  <a:pt x="243" y="327"/>
                  <a:pt x="236" y="334"/>
                  <a:pt x="227" y="339"/>
                </a:cubicBezTo>
                <a:cubicBezTo>
                  <a:pt x="219" y="343"/>
                  <a:pt x="209" y="346"/>
                  <a:pt x="199" y="346"/>
                </a:cubicBezTo>
                <a:cubicBezTo>
                  <a:pt x="180" y="347"/>
                  <a:pt x="161" y="341"/>
                  <a:pt x="143" y="332"/>
                </a:cubicBezTo>
                <a:cubicBezTo>
                  <a:pt x="122" y="322"/>
                  <a:pt x="103" y="307"/>
                  <a:pt x="88" y="289"/>
                </a:cubicBezTo>
                <a:cubicBezTo>
                  <a:pt x="72" y="270"/>
                  <a:pt x="61" y="249"/>
                  <a:pt x="57" y="225"/>
                </a:cubicBezTo>
                <a:cubicBezTo>
                  <a:pt x="52" y="202"/>
                  <a:pt x="53" y="177"/>
                  <a:pt x="62" y="155"/>
                </a:cubicBezTo>
                <a:cubicBezTo>
                  <a:pt x="70" y="133"/>
                  <a:pt x="85" y="113"/>
                  <a:pt x="105" y="100"/>
                </a:cubicBezTo>
                <a:cubicBezTo>
                  <a:pt x="122" y="90"/>
                  <a:pt x="141" y="84"/>
                  <a:pt x="160" y="82"/>
                </a:cubicBezTo>
                <a:cubicBezTo>
                  <a:pt x="173" y="81"/>
                  <a:pt x="186" y="82"/>
                  <a:pt x="198" y="87"/>
                </a:cubicBezTo>
                <a:cubicBezTo>
                  <a:pt x="210" y="91"/>
                  <a:pt x="221" y="100"/>
                  <a:pt x="226" y="111"/>
                </a:cubicBezTo>
                <a:cubicBezTo>
                  <a:pt x="231" y="123"/>
                  <a:pt x="231" y="137"/>
                  <a:pt x="226" y="148"/>
                </a:cubicBezTo>
                <a:cubicBezTo>
                  <a:pt x="222" y="160"/>
                  <a:pt x="213" y="170"/>
                  <a:pt x="204" y="178"/>
                </a:cubicBezTo>
                <a:cubicBezTo>
                  <a:pt x="183" y="196"/>
                  <a:pt x="156" y="205"/>
                  <a:pt x="129" y="203"/>
                </a:cubicBezTo>
                <a:cubicBezTo>
                  <a:pt x="102" y="202"/>
                  <a:pt x="76" y="188"/>
                  <a:pt x="59" y="167"/>
                </a:cubicBezTo>
                <a:cubicBezTo>
                  <a:pt x="42" y="146"/>
                  <a:pt x="34" y="120"/>
                  <a:pt x="27" y="94"/>
                </a:cubicBezTo>
                <a:cubicBezTo>
                  <a:pt x="19" y="62"/>
                  <a:pt x="10" y="31"/>
                  <a:pt x="0" y="0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5"/>
          <p:cNvSpPr>
            <a:spLocks/>
          </p:cNvSpPr>
          <p:nvPr/>
        </p:nvSpPr>
        <p:spPr bwMode="auto">
          <a:xfrm>
            <a:off x="4315602" y="4406918"/>
            <a:ext cx="144296" cy="389367"/>
          </a:xfrm>
          <a:custGeom>
            <a:avLst/>
            <a:gdLst>
              <a:gd name="T0" fmla="*/ 40 w 203"/>
              <a:gd name="T1" fmla="*/ 554 h 554"/>
              <a:gd name="T2" fmla="*/ 32 w 203"/>
              <a:gd name="T3" fmla="*/ 509 h 554"/>
              <a:gd name="T4" fmla="*/ 50 w 203"/>
              <a:gd name="T5" fmla="*/ 466 h 554"/>
              <a:gd name="T6" fmla="*/ 63 w 203"/>
              <a:gd name="T7" fmla="*/ 454 h 554"/>
              <a:gd name="T8" fmla="*/ 80 w 203"/>
              <a:gd name="T9" fmla="*/ 447 h 554"/>
              <a:gd name="T10" fmla="*/ 98 w 203"/>
              <a:gd name="T11" fmla="*/ 450 h 554"/>
              <a:gd name="T12" fmla="*/ 110 w 203"/>
              <a:gd name="T13" fmla="*/ 463 h 554"/>
              <a:gd name="T14" fmla="*/ 110 w 203"/>
              <a:gd name="T15" fmla="*/ 476 h 554"/>
              <a:gd name="T16" fmla="*/ 103 w 203"/>
              <a:gd name="T17" fmla="*/ 483 h 554"/>
              <a:gd name="T18" fmla="*/ 94 w 203"/>
              <a:gd name="T19" fmla="*/ 486 h 554"/>
              <a:gd name="T20" fmla="*/ 75 w 203"/>
              <a:gd name="T21" fmla="*/ 482 h 554"/>
              <a:gd name="T22" fmla="*/ 32 w 203"/>
              <a:gd name="T23" fmla="*/ 454 h 554"/>
              <a:gd name="T24" fmla="*/ 9 w 203"/>
              <a:gd name="T25" fmla="*/ 409 h 554"/>
              <a:gd name="T26" fmla="*/ 9 w 203"/>
              <a:gd name="T27" fmla="*/ 381 h 554"/>
              <a:gd name="T28" fmla="*/ 15 w 203"/>
              <a:gd name="T29" fmla="*/ 362 h 554"/>
              <a:gd name="T30" fmla="*/ 28 w 203"/>
              <a:gd name="T31" fmla="*/ 346 h 554"/>
              <a:gd name="T32" fmla="*/ 94 w 203"/>
              <a:gd name="T33" fmla="*/ 305 h 554"/>
              <a:gd name="T34" fmla="*/ 114 w 203"/>
              <a:gd name="T35" fmla="*/ 305 h 554"/>
              <a:gd name="T36" fmla="*/ 132 w 203"/>
              <a:gd name="T37" fmla="*/ 315 h 554"/>
              <a:gd name="T38" fmla="*/ 137 w 203"/>
              <a:gd name="T39" fmla="*/ 326 h 554"/>
              <a:gd name="T40" fmla="*/ 137 w 203"/>
              <a:gd name="T41" fmla="*/ 339 h 554"/>
              <a:gd name="T42" fmla="*/ 126 w 203"/>
              <a:gd name="T43" fmla="*/ 362 h 554"/>
              <a:gd name="T44" fmla="*/ 79 w 203"/>
              <a:gd name="T45" fmla="*/ 390 h 554"/>
              <a:gd name="T46" fmla="*/ 51 w 203"/>
              <a:gd name="T47" fmla="*/ 389 h 554"/>
              <a:gd name="T48" fmla="*/ 28 w 203"/>
              <a:gd name="T49" fmla="*/ 375 h 554"/>
              <a:gd name="T50" fmla="*/ 11 w 203"/>
              <a:gd name="T51" fmla="*/ 343 h 554"/>
              <a:gd name="T52" fmla="*/ 5 w 203"/>
              <a:gd name="T53" fmla="*/ 307 h 554"/>
              <a:gd name="T54" fmla="*/ 2 w 203"/>
              <a:gd name="T55" fmla="*/ 239 h 554"/>
              <a:gd name="T56" fmla="*/ 26 w 203"/>
              <a:gd name="T57" fmla="*/ 170 h 554"/>
              <a:gd name="T58" fmla="*/ 81 w 203"/>
              <a:gd name="T59" fmla="*/ 122 h 554"/>
              <a:gd name="T60" fmla="*/ 150 w 203"/>
              <a:gd name="T61" fmla="*/ 115 h 554"/>
              <a:gd name="T62" fmla="*/ 181 w 203"/>
              <a:gd name="T63" fmla="*/ 132 h 554"/>
              <a:gd name="T64" fmla="*/ 200 w 203"/>
              <a:gd name="T65" fmla="*/ 162 h 554"/>
              <a:gd name="T66" fmla="*/ 201 w 203"/>
              <a:gd name="T67" fmla="*/ 187 h 554"/>
              <a:gd name="T68" fmla="*/ 194 w 203"/>
              <a:gd name="T69" fmla="*/ 198 h 554"/>
              <a:gd name="T70" fmla="*/ 182 w 203"/>
              <a:gd name="T71" fmla="*/ 204 h 554"/>
              <a:gd name="T72" fmla="*/ 173 w 203"/>
              <a:gd name="T73" fmla="*/ 204 h 554"/>
              <a:gd name="T74" fmla="*/ 105 w 203"/>
              <a:gd name="T75" fmla="*/ 182 h 554"/>
              <a:gd name="T76" fmla="*/ 62 w 203"/>
              <a:gd name="T77" fmla="*/ 125 h 554"/>
              <a:gd name="T78" fmla="*/ 62 w 203"/>
              <a:gd name="T79" fmla="*/ 78 h 554"/>
              <a:gd name="T80" fmla="*/ 104 w 203"/>
              <a:gd name="T81" fmla="*/ 19 h 554"/>
              <a:gd name="T82" fmla="*/ 173 w 203"/>
              <a:gd name="T83" fmla="*/ 3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3" h="554">
                <a:moveTo>
                  <a:pt x="40" y="554"/>
                </a:moveTo>
                <a:cubicBezTo>
                  <a:pt x="33" y="540"/>
                  <a:pt x="30" y="524"/>
                  <a:pt x="32" y="509"/>
                </a:cubicBezTo>
                <a:cubicBezTo>
                  <a:pt x="34" y="493"/>
                  <a:pt x="40" y="478"/>
                  <a:pt x="50" y="466"/>
                </a:cubicBezTo>
                <a:cubicBezTo>
                  <a:pt x="54" y="461"/>
                  <a:pt x="58" y="457"/>
                  <a:pt x="63" y="454"/>
                </a:cubicBezTo>
                <a:cubicBezTo>
                  <a:pt x="68" y="450"/>
                  <a:pt x="74" y="448"/>
                  <a:pt x="80" y="447"/>
                </a:cubicBezTo>
                <a:cubicBezTo>
                  <a:pt x="86" y="446"/>
                  <a:pt x="92" y="447"/>
                  <a:pt x="98" y="450"/>
                </a:cubicBezTo>
                <a:cubicBezTo>
                  <a:pt x="103" y="452"/>
                  <a:pt x="108" y="457"/>
                  <a:pt x="110" y="463"/>
                </a:cubicBezTo>
                <a:cubicBezTo>
                  <a:pt x="111" y="467"/>
                  <a:pt x="112" y="472"/>
                  <a:pt x="110" y="476"/>
                </a:cubicBezTo>
                <a:cubicBezTo>
                  <a:pt x="109" y="479"/>
                  <a:pt x="106" y="481"/>
                  <a:pt x="103" y="483"/>
                </a:cubicBezTo>
                <a:cubicBezTo>
                  <a:pt x="101" y="484"/>
                  <a:pt x="97" y="485"/>
                  <a:pt x="94" y="486"/>
                </a:cubicBezTo>
                <a:cubicBezTo>
                  <a:pt x="88" y="486"/>
                  <a:pt x="81" y="484"/>
                  <a:pt x="75" y="482"/>
                </a:cubicBezTo>
                <a:cubicBezTo>
                  <a:pt x="59" y="476"/>
                  <a:pt x="44" y="466"/>
                  <a:pt x="32" y="454"/>
                </a:cubicBezTo>
                <a:cubicBezTo>
                  <a:pt x="20" y="442"/>
                  <a:pt x="12" y="426"/>
                  <a:pt x="9" y="409"/>
                </a:cubicBezTo>
                <a:cubicBezTo>
                  <a:pt x="7" y="400"/>
                  <a:pt x="7" y="390"/>
                  <a:pt x="9" y="381"/>
                </a:cubicBezTo>
                <a:cubicBezTo>
                  <a:pt x="10" y="374"/>
                  <a:pt x="12" y="368"/>
                  <a:pt x="15" y="362"/>
                </a:cubicBezTo>
                <a:cubicBezTo>
                  <a:pt x="18" y="356"/>
                  <a:pt x="23" y="351"/>
                  <a:pt x="28" y="346"/>
                </a:cubicBezTo>
                <a:cubicBezTo>
                  <a:pt x="46" y="327"/>
                  <a:pt x="68" y="310"/>
                  <a:pt x="94" y="305"/>
                </a:cubicBezTo>
                <a:cubicBezTo>
                  <a:pt x="101" y="304"/>
                  <a:pt x="108" y="303"/>
                  <a:pt x="114" y="305"/>
                </a:cubicBezTo>
                <a:cubicBezTo>
                  <a:pt x="121" y="306"/>
                  <a:pt x="128" y="309"/>
                  <a:pt x="132" y="315"/>
                </a:cubicBezTo>
                <a:cubicBezTo>
                  <a:pt x="135" y="318"/>
                  <a:pt x="136" y="322"/>
                  <a:pt x="137" y="326"/>
                </a:cubicBezTo>
                <a:cubicBezTo>
                  <a:pt x="138" y="330"/>
                  <a:pt x="138" y="335"/>
                  <a:pt x="137" y="339"/>
                </a:cubicBezTo>
                <a:cubicBezTo>
                  <a:pt x="135" y="347"/>
                  <a:pt x="131" y="355"/>
                  <a:pt x="126" y="362"/>
                </a:cubicBezTo>
                <a:cubicBezTo>
                  <a:pt x="114" y="376"/>
                  <a:pt x="97" y="387"/>
                  <a:pt x="79" y="390"/>
                </a:cubicBezTo>
                <a:cubicBezTo>
                  <a:pt x="70" y="392"/>
                  <a:pt x="60" y="391"/>
                  <a:pt x="51" y="389"/>
                </a:cubicBezTo>
                <a:cubicBezTo>
                  <a:pt x="43" y="386"/>
                  <a:pt x="34" y="381"/>
                  <a:pt x="28" y="375"/>
                </a:cubicBezTo>
                <a:cubicBezTo>
                  <a:pt x="19" y="366"/>
                  <a:pt x="14" y="355"/>
                  <a:pt x="11" y="343"/>
                </a:cubicBezTo>
                <a:cubicBezTo>
                  <a:pt x="7" y="331"/>
                  <a:pt x="6" y="319"/>
                  <a:pt x="5" y="307"/>
                </a:cubicBezTo>
                <a:cubicBezTo>
                  <a:pt x="3" y="285"/>
                  <a:pt x="0" y="262"/>
                  <a:pt x="2" y="239"/>
                </a:cubicBezTo>
                <a:cubicBezTo>
                  <a:pt x="5" y="214"/>
                  <a:pt x="13" y="190"/>
                  <a:pt x="26" y="170"/>
                </a:cubicBezTo>
                <a:cubicBezTo>
                  <a:pt x="40" y="149"/>
                  <a:pt x="59" y="132"/>
                  <a:pt x="81" y="122"/>
                </a:cubicBezTo>
                <a:cubicBezTo>
                  <a:pt x="103" y="112"/>
                  <a:pt x="128" y="109"/>
                  <a:pt x="150" y="115"/>
                </a:cubicBezTo>
                <a:cubicBezTo>
                  <a:pt x="162" y="119"/>
                  <a:pt x="172" y="125"/>
                  <a:pt x="181" y="132"/>
                </a:cubicBezTo>
                <a:cubicBezTo>
                  <a:pt x="190" y="140"/>
                  <a:pt x="196" y="151"/>
                  <a:pt x="200" y="162"/>
                </a:cubicBezTo>
                <a:cubicBezTo>
                  <a:pt x="202" y="170"/>
                  <a:pt x="203" y="179"/>
                  <a:pt x="201" y="187"/>
                </a:cubicBezTo>
                <a:cubicBezTo>
                  <a:pt x="199" y="191"/>
                  <a:pt x="197" y="195"/>
                  <a:pt x="194" y="198"/>
                </a:cubicBezTo>
                <a:cubicBezTo>
                  <a:pt x="191" y="201"/>
                  <a:pt x="187" y="203"/>
                  <a:pt x="182" y="204"/>
                </a:cubicBezTo>
                <a:cubicBezTo>
                  <a:pt x="179" y="205"/>
                  <a:pt x="176" y="204"/>
                  <a:pt x="173" y="204"/>
                </a:cubicBezTo>
                <a:cubicBezTo>
                  <a:pt x="149" y="202"/>
                  <a:pt x="125" y="195"/>
                  <a:pt x="105" y="182"/>
                </a:cubicBezTo>
                <a:cubicBezTo>
                  <a:pt x="85" y="168"/>
                  <a:pt x="69" y="148"/>
                  <a:pt x="62" y="125"/>
                </a:cubicBezTo>
                <a:cubicBezTo>
                  <a:pt x="58" y="110"/>
                  <a:pt x="58" y="93"/>
                  <a:pt x="62" y="78"/>
                </a:cubicBezTo>
                <a:cubicBezTo>
                  <a:pt x="69" y="54"/>
                  <a:pt x="83" y="33"/>
                  <a:pt x="104" y="19"/>
                </a:cubicBezTo>
                <a:cubicBezTo>
                  <a:pt x="124" y="6"/>
                  <a:pt x="149" y="0"/>
                  <a:pt x="173" y="3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66"/>
          <p:cNvSpPr>
            <a:spLocks noChangeShapeType="1"/>
          </p:cNvSpPr>
          <p:nvPr/>
        </p:nvSpPr>
        <p:spPr bwMode="auto">
          <a:xfrm flipV="1">
            <a:off x="4402637" y="4187039"/>
            <a:ext cx="476403" cy="77644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4098015" y="4910805"/>
            <a:ext cx="304623" cy="254235"/>
          </a:xfrm>
          <a:custGeom>
            <a:avLst/>
            <a:gdLst>
              <a:gd name="T0" fmla="*/ 435 w 435"/>
              <a:gd name="T1" fmla="*/ 75 h 362"/>
              <a:gd name="T2" fmla="*/ 226 w 435"/>
              <a:gd name="T3" fmla="*/ 43 h 362"/>
              <a:gd name="T4" fmla="*/ 0 w 435"/>
              <a:gd name="T5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5" h="362">
                <a:moveTo>
                  <a:pt x="435" y="75"/>
                </a:moveTo>
                <a:cubicBezTo>
                  <a:pt x="435" y="75"/>
                  <a:pt x="359" y="0"/>
                  <a:pt x="226" y="43"/>
                </a:cubicBezTo>
                <a:cubicBezTo>
                  <a:pt x="93" y="86"/>
                  <a:pt x="0" y="362"/>
                  <a:pt x="0" y="362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68"/>
          <p:cNvSpPr>
            <a:spLocks/>
          </p:cNvSpPr>
          <p:nvPr/>
        </p:nvSpPr>
        <p:spPr bwMode="auto">
          <a:xfrm>
            <a:off x="4285827" y="4963485"/>
            <a:ext cx="201555" cy="302332"/>
          </a:xfrm>
          <a:custGeom>
            <a:avLst/>
            <a:gdLst>
              <a:gd name="T0" fmla="*/ 166 w 285"/>
              <a:gd name="T1" fmla="*/ 0 h 429"/>
              <a:gd name="T2" fmla="*/ 261 w 285"/>
              <a:gd name="T3" fmla="*/ 128 h 429"/>
              <a:gd name="T4" fmla="*/ 0 w 285"/>
              <a:gd name="T5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5" h="429">
                <a:moveTo>
                  <a:pt x="166" y="0"/>
                </a:moveTo>
                <a:cubicBezTo>
                  <a:pt x="166" y="0"/>
                  <a:pt x="237" y="35"/>
                  <a:pt x="261" y="128"/>
                </a:cubicBezTo>
                <a:cubicBezTo>
                  <a:pt x="285" y="220"/>
                  <a:pt x="0" y="429"/>
                  <a:pt x="0" y="429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69"/>
          <p:cNvSpPr>
            <a:spLocks/>
          </p:cNvSpPr>
          <p:nvPr/>
        </p:nvSpPr>
        <p:spPr bwMode="auto">
          <a:xfrm>
            <a:off x="4120919" y="4949742"/>
            <a:ext cx="338979" cy="302332"/>
          </a:xfrm>
          <a:custGeom>
            <a:avLst/>
            <a:gdLst>
              <a:gd name="T0" fmla="*/ 0 w 480"/>
              <a:gd name="T1" fmla="*/ 326 h 430"/>
              <a:gd name="T2" fmla="*/ 277 w 480"/>
              <a:gd name="T3" fmla="*/ 1 h 430"/>
              <a:gd name="T4" fmla="*/ 400 w 480"/>
              <a:gd name="T5" fmla="*/ 20 h 430"/>
              <a:gd name="T6" fmla="*/ 453 w 480"/>
              <a:gd name="T7" fmla="*/ 91 h 430"/>
              <a:gd name="T8" fmla="*/ 186 w 480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430">
                <a:moveTo>
                  <a:pt x="0" y="326"/>
                </a:moveTo>
                <a:cubicBezTo>
                  <a:pt x="0" y="326"/>
                  <a:pt x="201" y="2"/>
                  <a:pt x="277" y="1"/>
                </a:cubicBezTo>
                <a:cubicBezTo>
                  <a:pt x="353" y="0"/>
                  <a:pt x="400" y="20"/>
                  <a:pt x="400" y="20"/>
                </a:cubicBezTo>
                <a:cubicBezTo>
                  <a:pt x="400" y="20"/>
                  <a:pt x="425" y="23"/>
                  <a:pt x="453" y="91"/>
                </a:cubicBezTo>
                <a:cubicBezTo>
                  <a:pt x="480" y="158"/>
                  <a:pt x="186" y="430"/>
                  <a:pt x="186" y="430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0"/>
          <p:cNvSpPr>
            <a:spLocks/>
          </p:cNvSpPr>
          <p:nvPr/>
        </p:nvSpPr>
        <p:spPr bwMode="auto">
          <a:xfrm>
            <a:off x="4155274" y="4952032"/>
            <a:ext cx="247363" cy="247363"/>
          </a:xfrm>
          <a:custGeom>
            <a:avLst/>
            <a:gdLst>
              <a:gd name="T0" fmla="*/ 349 w 349"/>
              <a:gd name="T1" fmla="*/ 28 h 351"/>
              <a:gd name="T2" fmla="*/ 262 w 349"/>
              <a:gd name="T3" fmla="*/ 27 h 351"/>
              <a:gd name="T4" fmla="*/ 0 w 349"/>
              <a:gd name="T5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351">
                <a:moveTo>
                  <a:pt x="349" y="28"/>
                </a:moveTo>
                <a:cubicBezTo>
                  <a:pt x="349" y="28"/>
                  <a:pt x="328" y="0"/>
                  <a:pt x="262" y="27"/>
                </a:cubicBezTo>
                <a:cubicBezTo>
                  <a:pt x="194" y="55"/>
                  <a:pt x="0" y="351"/>
                  <a:pt x="0" y="351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1"/>
          <p:cNvSpPr>
            <a:spLocks/>
          </p:cNvSpPr>
          <p:nvPr/>
        </p:nvSpPr>
        <p:spPr bwMode="auto">
          <a:xfrm>
            <a:off x="4221696" y="4972646"/>
            <a:ext cx="190104" cy="256524"/>
          </a:xfrm>
          <a:custGeom>
            <a:avLst/>
            <a:gdLst>
              <a:gd name="T0" fmla="*/ 257 w 270"/>
              <a:gd name="T1" fmla="*/ 0 h 366"/>
              <a:gd name="T2" fmla="*/ 261 w 270"/>
              <a:gd name="T3" fmla="*/ 64 h 366"/>
              <a:gd name="T4" fmla="*/ 0 w 270"/>
              <a:gd name="T5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0" h="366">
                <a:moveTo>
                  <a:pt x="257" y="0"/>
                </a:moveTo>
                <a:cubicBezTo>
                  <a:pt x="257" y="0"/>
                  <a:pt x="270" y="2"/>
                  <a:pt x="261" y="64"/>
                </a:cubicBezTo>
                <a:cubicBezTo>
                  <a:pt x="252" y="126"/>
                  <a:pt x="0" y="366"/>
                  <a:pt x="0" y="366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72"/>
          <p:cNvSpPr>
            <a:spLocks noChangeShapeType="1"/>
          </p:cNvSpPr>
          <p:nvPr/>
        </p:nvSpPr>
        <p:spPr bwMode="auto">
          <a:xfrm flipH="1">
            <a:off x="4187340" y="4963485"/>
            <a:ext cx="215297" cy="25194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73"/>
          <p:cNvSpPr>
            <a:spLocks noChangeShapeType="1"/>
          </p:cNvSpPr>
          <p:nvPr/>
        </p:nvSpPr>
        <p:spPr bwMode="auto">
          <a:xfrm>
            <a:off x="4098015" y="5165040"/>
            <a:ext cx="187813" cy="100777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4"/>
          <p:cNvSpPr>
            <a:spLocks/>
          </p:cNvSpPr>
          <p:nvPr/>
        </p:nvSpPr>
        <p:spPr bwMode="auto">
          <a:xfrm>
            <a:off x="4088853" y="5155878"/>
            <a:ext cx="206136" cy="116811"/>
          </a:xfrm>
          <a:custGeom>
            <a:avLst/>
            <a:gdLst>
              <a:gd name="T0" fmla="*/ 287 w 293"/>
              <a:gd name="T1" fmla="*/ 154 h 167"/>
              <a:gd name="T2" fmla="*/ 135 w 293"/>
              <a:gd name="T3" fmla="*/ 104 h 167"/>
              <a:gd name="T4" fmla="*/ 7 w 293"/>
              <a:gd name="T5" fmla="*/ 12 h 167"/>
              <a:gd name="T6" fmla="*/ 158 w 293"/>
              <a:gd name="T7" fmla="*/ 62 h 167"/>
              <a:gd name="T8" fmla="*/ 287 w 293"/>
              <a:gd name="T9" fmla="*/ 15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" h="167">
                <a:moveTo>
                  <a:pt x="287" y="154"/>
                </a:moveTo>
                <a:cubicBezTo>
                  <a:pt x="281" y="167"/>
                  <a:pt x="212" y="144"/>
                  <a:pt x="135" y="104"/>
                </a:cubicBezTo>
                <a:cubicBezTo>
                  <a:pt x="57" y="65"/>
                  <a:pt x="0" y="24"/>
                  <a:pt x="7" y="12"/>
                </a:cubicBezTo>
                <a:cubicBezTo>
                  <a:pt x="12" y="0"/>
                  <a:pt x="81" y="23"/>
                  <a:pt x="158" y="62"/>
                </a:cubicBezTo>
                <a:cubicBezTo>
                  <a:pt x="236" y="102"/>
                  <a:pt x="293" y="143"/>
                  <a:pt x="287" y="154"/>
                </a:cubicBezTo>
                <a:close/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82"/>
          <p:cNvSpPr>
            <a:spLocks/>
          </p:cNvSpPr>
          <p:nvPr/>
        </p:nvSpPr>
        <p:spPr bwMode="auto">
          <a:xfrm>
            <a:off x="5398859" y="4744805"/>
            <a:ext cx="202545" cy="117385"/>
          </a:xfrm>
          <a:custGeom>
            <a:avLst/>
            <a:gdLst>
              <a:gd name="T0" fmla="*/ 273 w 285"/>
              <a:gd name="T1" fmla="*/ 131 h 166"/>
              <a:gd name="T2" fmla="*/ 122 w 285"/>
              <a:gd name="T3" fmla="*/ 139 h 166"/>
              <a:gd name="T4" fmla="*/ 12 w 285"/>
              <a:gd name="T5" fmla="*/ 34 h 166"/>
              <a:gd name="T6" fmla="*/ 163 w 285"/>
              <a:gd name="T7" fmla="*/ 27 h 166"/>
              <a:gd name="T8" fmla="*/ 273 w 285"/>
              <a:gd name="T9" fmla="*/ 13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166">
                <a:moveTo>
                  <a:pt x="273" y="131"/>
                </a:moveTo>
                <a:cubicBezTo>
                  <a:pt x="262" y="162"/>
                  <a:pt x="194" y="166"/>
                  <a:pt x="122" y="139"/>
                </a:cubicBezTo>
                <a:cubicBezTo>
                  <a:pt x="49" y="112"/>
                  <a:pt x="0" y="65"/>
                  <a:pt x="12" y="34"/>
                </a:cubicBezTo>
                <a:cubicBezTo>
                  <a:pt x="23" y="3"/>
                  <a:pt x="91" y="0"/>
                  <a:pt x="163" y="27"/>
                </a:cubicBezTo>
                <a:cubicBezTo>
                  <a:pt x="235" y="53"/>
                  <a:pt x="285" y="100"/>
                  <a:pt x="273" y="131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83"/>
          <p:cNvSpPr>
            <a:spLocks/>
          </p:cNvSpPr>
          <p:nvPr/>
        </p:nvSpPr>
        <p:spPr bwMode="auto">
          <a:xfrm>
            <a:off x="5329810" y="4770122"/>
            <a:ext cx="264690" cy="296913"/>
          </a:xfrm>
          <a:custGeom>
            <a:avLst/>
            <a:gdLst>
              <a:gd name="T0" fmla="*/ 110 w 373"/>
              <a:gd name="T1" fmla="*/ 0 h 420"/>
              <a:gd name="T2" fmla="*/ 0 w 373"/>
              <a:gd name="T3" fmla="*/ 294 h 420"/>
              <a:gd name="T4" fmla="*/ 109 w 373"/>
              <a:gd name="T5" fmla="*/ 389 h 420"/>
              <a:gd name="T6" fmla="*/ 258 w 373"/>
              <a:gd name="T7" fmla="*/ 400 h 420"/>
              <a:gd name="T8" fmla="*/ 373 w 373"/>
              <a:gd name="T9" fmla="*/ 9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6" y="363"/>
                  <a:pt x="109" y="389"/>
                </a:cubicBezTo>
                <a:cubicBezTo>
                  <a:pt x="183" y="420"/>
                  <a:pt x="258" y="400"/>
                  <a:pt x="258" y="400"/>
                </a:cubicBezTo>
                <a:lnTo>
                  <a:pt x="373" y="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84"/>
          <p:cNvSpPr>
            <a:spLocks noChangeArrowheads="1"/>
          </p:cNvSpPr>
          <p:nvPr/>
        </p:nvSpPr>
        <p:spPr bwMode="auto">
          <a:xfrm>
            <a:off x="5564578" y="4813854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85"/>
          <p:cNvSpPr>
            <a:spLocks noChangeArrowheads="1"/>
          </p:cNvSpPr>
          <p:nvPr/>
        </p:nvSpPr>
        <p:spPr bwMode="auto">
          <a:xfrm>
            <a:off x="5539260" y="4818457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86"/>
          <p:cNvSpPr>
            <a:spLocks noChangeArrowheads="1"/>
          </p:cNvSpPr>
          <p:nvPr/>
        </p:nvSpPr>
        <p:spPr bwMode="auto">
          <a:xfrm>
            <a:off x="5523148" y="4793138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87"/>
          <p:cNvSpPr>
            <a:spLocks noChangeArrowheads="1"/>
          </p:cNvSpPr>
          <p:nvPr/>
        </p:nvSpPr>
        <p:spPr bwMode="auto">
          <a:xfrm>
            <a:off x="5513941" y="4804647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88"/>
          <p:cNvSpPr>
            <a:spLocks noChangeArrowheads="1"/>
          </p:cNvSpPr>
          <p:nvPr/>
        </p:nvSpPr>
        <p:spPr bwMode="auto">
          <a:xfrm>
            <a:off x="5472512" y="4800044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89"/>
          <p:cNvSpPr>
            <a:spLocks noChangeArrowheads="1"/>
          </p:cNvSpPr>
          <p:nvPr/>
        </p:nvSpPr>
        <p:spPr bwMode="auto">
          <a:xfrm>
            <a:off x="5470211" y="4760915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90"/>
          <p:cNvSpPr>
            <a:spLocks noChangeArrowheads="1"/>
          </p:cNvSpPr>
          <p:nvPr/>
        </p:nvSpPr>
        <p:spPr bwMode="auto">
          <a:xfrm>
            <a:off x="5477115" y="4763218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91"/>
          <p:cNvSpPr>
            <a:spLocks noChangeArrowheads="1"/>
          </p:cNvSpPr>
          <p:nvPr/>
        </p:nvSpPr>
        <p:spPr bwMode="auto">
          <a:xfrm>
            <a:off x="5486322" y="4779328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92"/>
          <p:cNvSpPr>
            <a:spLocks noChangeArrowheads="1"/>
          </p:cNvSpPr>
          <p:nvPr/>
        </p:nvSpPr>
        <p:spPr bwMode="auto">
          <a:xfrm>
            <a:off x="5456401" y="4774725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93"/>
          <p:cNvSpPr>
            <a:spLocks noChangeArrowheads="1"/>
          </p:cNvSpPr>
          <p:nvPr/>
        </p:nvSpPr>
        <p:spPr bwMode="auto">
          <a:xfrm>
            <a:off x="5449495" y="4790837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94"/>
          <p:cNvSpPr>
            <a:spLocks noChangeArrowheads="1"/>
          </p:cNvSpPr>
          <p:nvPr/>
        </p:nvSpPr>
        <p:spPr bwMode="auto">
          <a:xfrm>
            <a:off x="5428781" y="4777028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95"/>
          <p:cNvSpPr>
            <a:spLocks noChangeArrowheads="1"/>
          </p:cNvSpPr>
          <p:nvPr/>
        </p:nvSpPr>
        <p:spPr bwMode="auto">
          <a:xfrm>
            <a:off x="5431082" y="4760915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96"/>
          <p:cNvSpPr>
            <a:spLocks noChangeArrowheads="1"/>
          </p:cNvSpPr>
          <p:nvPr/>
        </p:nvSpPr>
        <p:spPr bwMode="auto">
          <a:xfrm>
            <a:off x="5454099" y="4751709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97"/>
          <p:cNvSpPr>
            <a:spLocks noChangeArrowheads="1"/>
          </p:cNvSpPr>
          <p:nvPr/>
        </p:nvSpPr>
        <p:spPr bwMode="auto">
          <a:xfrm>
            <a:off x="5470211" y="4781631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98"/>
          <p:cNvSpPr>
            <a:spLocks noChangeArrowheads="1"/>
          </p:cNvSpPr>
          <p:nvPr/>
        </p:nvSpPr>
        <p:spPr bwMode="auto">
          <a:xfrm>
            <a:off x="5490925" y="4800044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99"/>
          <p:cNvSpPr>
            <a:spLocks noChangeArrowheads="1"/>
          </p:cNvSpPr>
          <p:nvPr/>
        </p:nvSpPr>
        <p:spPr bwMode="auto">
          <a:xfrm>
            <a:off x="5507037" y="4779328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100"/>
          <p:cNvSpPr>
            <a:spLocks noChangeArrowheads="1"/>
          </p:cNvSpPr>
          <p:nvPr/>
        </p:nvSpPr>
        <p:spPr bwMode="auto">
          <a:xfrm>
            <a:off x="5541561" y="4774725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101"/>
          <p:cNvSpPr>
            <a:spLocks noChangeArrowheads="1"/>
          </p:cNvSpPr>
          <p:nvPr/>
        </p:nvSpPr>
        <p:spPr bwMode="auto">
          <a:xfrm>
            <a:off x="5550768" y="4797742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02"/>
          <p:cNvSpPr>
            <a:spLocks noChangeArrowheads="1"/>
          </p:cNvSpPr>
          <p:nvPr/>
        </p:nvSpPr>
        <p:spPr bwMode="auto">
          <a:xfrm>
            <a:off x="5516244" y="4818457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103"/>
          <p:cNvSpPr>
            <a:spLocks noChangeArrowheads="1"/>
          </p:cNvSpPr>
          <p:nvPr/>
        </p:nvSpPr>
        <p:spPr bwMode="auto">
          <a:xfrm>
            <a:off x="5488624" y="4816155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104"/>
          <p:cNvSpPr>
            <a:spLocks noChangeArrowheads="1"/>
          </p:cNvSpPr>
          <p:nvPr/>
        </p:nvSpPr>
        <p:spPr bwMode="auto">
          <a:xfrm>
            <a:off x="5497831" y="4756312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05"/>
          <p:cNvSpPr>
            <a:spLocks noChangeArrowheads="1"/>
          </p:cNvSpPr>
          <p:nvPr/>
        </p:nvSpPr>
        <p:spPr bwMode="auto">
          <a:xfrm>
            <a:off x="5518545" y="4763218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06"/>
          <p:cNvSpPr>
            <a:spLocks noChangeArrowheads="1"/>
          </p:cNvSpPr>
          <p:nvPr/>
        </p:nvSpPr>
        <p:spPr bwMode="auto">
          <a:xfrm>
            <a:off x="5481718" y="4742502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7"/>
          <p:cNvSpPr>
            <a:spLocks noChangeArrowheads="1"/>
          </p:cNvSpPr>
          <p:nvPr/>
        </p:nvSpPr>
        <p:spPr bwMode="auto">
          <a:xfrm>
            <a:off x="5467909" y="4737899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08"/>
          <p:cNvSpPr>
            <a:spLocks noChangeArrowheads="1"/>
          </p:cNvSpPr>
          <p:nvPr/>
        </p:nvSpPr>
        <p:spPr bwMode="auto">
          <a:xfrm>
            <a:off x="5490925" y="4721788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09"/>
          <p:cNvSpPr>
            <a:spLocks noChangeArrowheads="1"/>
          </p:cNvSpPr>
          <p:nvPr/>
        </p:nvSpPr>
        <p:spPr bwMode="auto">
          <a:xfrm>
            <a:off x="5500132" y="4737899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10"/>
          <p:cNvSpPr>
            <a:spLocks noChangeArrowheads="1"/>
          </p:cNvSpPr>
          <p:nvPr/>
        </p:nvSpPr>
        <p:spPr bwMode="auto">
          <a:xfrm>
            <a:off x="5518545" y="4730995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11"/>
          <p:cNvSpPr>
            <a:spLocks noChangeArrowheads="1"/>
          </p:cNvSpPr>
          <p:nvPr/>
        </p:nvSpPr>
        <p:spPr bwMode="auto">
          <a:xfrm>
            <a:off x="5530054" y="4728692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112"/>
          <p:cNvSpPr>
            <a:spLocks noChangeArrowheads="1"/>
          </p:cNvSpPr>
          <p:nvPr/>
        </p:nvSpPr>
        <p:spPr bwMode="auto">
          <a:xfrm>
            <a:off x="5534657" y="4742502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113"/>
          <p:cNvSpPr>
            <a:spLocks noChangeArrowheads="1"/>
          </p:cNvSpPr>
          <p:nvPr/>
        </p:nvSpPr>
        <p:spPr bwMode="auto">
          <a:xfrm>
            <a:off x="5532355" y="4751709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114"/>
          <p:cNvSpPr>
            <a:spLocks noChangeArrowheads="1"/>
          </p:cNvSpPr>
          <p:nvPr/>
        </p:nvSpPr>
        <p:spPr bwMode="auto">
          <a:xfrm>
            <a:off x="5543864" y="4765519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115"/>
          <p:cNvSpPr>
            <a:spLocks noChangeArrowheads="1"/>
          </p:cNvSpPr>
          <p:nvPr/>
        </p:nvSpPr>
        <p:spPr bwMode="auto">
          <a:xfrm>
            <a:off x="5559974" y="4783932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116"/>
          <p:cNvSpPr>
            <a:spLocks noChangeArrowheads="1"/>
          </p:cNvSpPr>
          <p:nvPr/>
        </p:nvSpPr>
        <p:spPr bwMode="auto">
          <a:xfrm>
            <a:off x="5546164" y="4800044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17"/>
          <p:cNvSpPr>
            <a:spLocks noChangeArrowheads="1"/>
          </p:cNvSpPr>
          <p:nvPr/>
        </p:nvSpPr>
        <p:spPr bwMode="auto">
          <a:xfrm>
            <a:off x="5518545" y="4747105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118"/>
          <p:cNvSpPr>
            <a:spLocks noChangeArrowheads="1"/>
          </p:cNvSpPr>
          <p:nvPr/>
        </p:nvSpPr>
        <p:spPr bwMode="auto">
          <a:xfrm>
            <a:off x="5513941" y="4710279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119"/>
          <p:cNvSpPr>
            <a:spLocks noChangeArrowheads="1"/>
          </p:cNvSpPr>
          <p:nvPr/>
        </p:nvSpPr>
        <p:spPr bwMode="auto">
          <a:xfrm>
            <a:off x="5414971" y="4760915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120"/>
          <p:cNvSpPr>
            <a:spLocks noChangeArrowheads="1"/>
          </p:cNvSpPr>
          <p:nvPr/>
        </p:nvSpPr>
        <p:spPr bwMode="auto">
          <a:xfrm>
            <a:off x="5437988" y="4749408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121"/>
          <p:cNvSpPr>
            <a:spLocks noChangeArrowheads="1"/>
          </p:cNvSpPr>
          <p:nvPr/>
        </p:nvSpPr>
        <p:spPr bwMode="auto">
          <a:xfrm>
            <a:off x="5550768" y="4820758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22"/>
          <p:cNvSpPr>
            <a:spLocks noChangeArrowheads="1"/>
          </p:cNvSpPr>
          <p:nvPr/>
        </p:nvSpPr>
        <p:spPr bwMode="auto">
          <a:xfrm>
            <a:off x="5569181" y="4800044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Espace réservé du numéro de diapositive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7" name="Espace réservé du pied de page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18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Fonctionnement</a:t>
            </a:r>
            <a:r>
              <a:rPr lang="en-US" dirty="0" smtClean="0"/>
              <a:t> du </a:t>
            </a:r>
            <a:r>
              <a:rPr lang="en-US" dirty="0" err="1" smtClean="0"/>
              <a:t>nettoyage</a:t>
            </a:r>
            <a:r>
              <a:rPr lang="en-US" dirty="0" smtClean="0"/>
              <a:t> par excitation </a:t>
            </a:r>
            <a:r>
              <a:rPr lang="en-US" dirty="0" err="1" smtClean="0"/>
              <a:t>sélective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645106" y="3701658"/>
            <a:ext cx="3126415" cy="2150702"/>
            <a:chOff x="932386" y="1946430"/>
            <a:chExt cx="2795391" cy="1922986"/>
          </a:xfrm>
        </p:grpSpPr>
        <p:grpSp>
          <p:nvGrpSpPr>
            <p:cNvPr id="226" name="Group 225"/>
            <p:cNvGrpSpPr/>
            <p:nvPr/>
          </p:nvGrpSpPr>
          <p:grpSpPr>
            <a:xfrm>
              <a:off x="932386" y="2239053"/>
              <a:ext cx="1870074" cy="1630363"/>
              <a:chOff x="5637213" y="3349625"/>
              <a:chExt cx="1870074" cy="1630363"/>
            </a:xfrm>
          </p:grpSpPr>
          <p:sp>
            <p:nvSpPr>
              <p:cNvPr id="178" name="Freeform 172"/>
              <p:cNvSpPr>
                <a:spLocks/>
              </p:cNvSpPr>
              <p:nvPr/>
            </p:nvSpPr>
            <p:spPr bwMode="auto">
              <a:xfrm>
                <a:off x="6489700" y="3984625"/>
                <a:ext cx="842962" cy="358775"/>
              </a:xfrm>
              <a:custGeom>
                <a:avLst/>
                <a:gdLst>
                  <a:gd name="T0" fmla="*/ 0 w 1724"/>
                  <a:gd name="T1" fmla="*/ 0 h 734"/>
                  <a:gd name="T2" fmla="*/ 1442 w 1724"/>
                  <a:gd name="T3" fmla="*/ 734 h 734"/>
                  <a:gd name="T4" fmla="*/ 1724 w 1724"/>
                  <a:gd name="T5" fmla="*/ 667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4" h="734">
                    <a:moveTo>
                      <a:pt x="0" y="0"/>
                    </a:moveTo>
                    <a:lnTo>
                      <a:pt x="1442" y="734"/>
                    </a:lnTo>
                    <a:lnTo>
                      <a:pt x="1724" y="667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173"/>
              <p:cNvSpPr>
                <a:spLocks noChangeShapeType="1"/>
              </p:cNvSpPr>
              <p:nvPr/>
            </p:nvSpPr>
            <p:spPr bwMode="auto">
              <a:xfrm flipV="1">
                <a:off x="6646863" y="395763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174"/>
              <p:cNvSpPr>
                <a:spLocks noChangeShapeType="1"/>
              </p:cNvSpPr>
              <p:nvPr/>
            </p:nvSpPr>
            <p:spPr bwMode="auto">
              <a:xfrm flipV="1">
                <a:off x="6819900" y="40401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175"/>
              <p:cNvSpPr>
                <a:spLocks noChangeShapeType="1"/>
              </p:cNvSpPr>
              <p:nvPr/>
            </p:nvSpPr>
            <p:spPr bwMode="auto">
              <a:xfrm flipV="1">
                <a:off x="7002463" y="4133850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176"/>
              <p:cNvSpPr>
                <a:spLocks noChangeShapeType="1"/>
              </p:cNvSpPr>
              <p:nvPr/>
            </p:nvSpPr>
            <p:spPr bwMode="auto">
              <a:xfrm flipV="1">
                <a:off x="7194550" y="4232275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77"/>
              <p:cNvSpPr>
                <a:spLocks/>
              </p:cNvSpPr>
              <p:nvPr/>
            </p:nvSpPr>
            <p:spPr bwMode="auto">
              <a:xfrm>
                <a:off x="6488113" y="3875088"/>
                <a:ext cx="844550" cy="357188"/>
              </a:xfrm>
              <a:custGeom>
                <a:avLst/>
                <a:gdLst>
                  <a:gd name="T0" fmla="*/ 0 w 1728"/>
                  <a:gd name="T1" fmla="*/ 0 h 730"/>
                  <a:gd name="T2" fmla="*/ 1445 w 1728"/>
                  <a:gd name="T3" fmla="*/ 730 h 730"/>
                  <a:gd name="T4" fmla="*/ 1728 w 1728"/>
                  <a:gd name="T5" fmla="*/ 67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8" h="730">
                    <a:moveTo>
                      <a:pt x="0" y="0"/>
                    </a:moveTo>
                    <a:lnTo>
                      <a:pt x="1445" y="730"/>
                    </a:lnTo>
                    <a:lnTo>
                      <a:pt x="1728" y="67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78"/>
              <p:cNvSpPr>
                <a:spLocks/>
              </p:cNvSpPr>
              <p:nvPr/>
            </p:nvSpPr>
            <p:spPr bwMode="auto">
              <a:xfrm>
                <a:off x="6488113" y="3765550"/>
                <a:ext cx="844550" cy="355600"/>
              </a:xfrm>
              <a:custGeom>
                <a:avLst/>
                <a:gdLst>
                  <a:gd name="T0" fmla="*/ 0 w 1729"/>
                  <a:gd name="T1" fmla="*/ 0 h 728"/>
                  <a:gd name="T2" fmla="*/ 1445 w 1729"/>
                  <a:gd name="T3" fmla="*/ 728 h 728"/>
                  <a:gd name="T4" fmla="*/ 1729 w 1729"/>
                  <a:gd name="T5" fmla="*/ 66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9" h="728">
                    <a:moveTo>
                      <a:pt x="0" y="0"/>
                    </a:moveTo>
                    <a:lnTo>
                      <a:pt x="1445" y="728"/>
                    </a:lnTo>
                    <a:lnTo>
                      <a:pt x="1729" y="668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179"/>
              <p:cNvSpPr>
                <a:spLocks noChangeShapeType="1"/>
              </p:cNvSpPr>
              <p:nvPr/>
            </p:nvSpPr>
            <p:spPr bwMode="auto">
              <a:xfrm flipV="1">
                <a:off x="6742113" y="3894138"/>
                <a:ext cx="0" cy="10953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180"/>
              <p:cNvSpPr>
                <a:spLocks noChangeShapeType="1"/>
              </p:cNvSpPr>
              <p:nvPr/>
            </p:nvSpPr>
            <p:spPr bwMode="auto">
              <a:xfrm flipV="1">
                <a:off x="6911975" y="3979863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181"/>
              <p:cNvSpPr>
                <a:spLocks noChangeShapeType="1"/>
              </p:cNvSpPr>
              <p:nvPr/>
            </p:nvSpPr>
            <p:spPr bwMode="auto">
              <a:xfrm flipV="1">
                <a:off x="7097713" y="4073525"/>
                <a:ext cx="0" cy="109538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182"/>
              <p:cNvSpPr>
                <a:spLocks noChangeShapeType="1"/>
              </p:cNvSpPr>
              <p:nvPr/>
            </p:nvSpPr>
            <p:spPr bwMode="auto">
              <a:xfrm flipV="1">
                <a:off x="7194550" y="4121150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183"/>
              <p:cNvSpPr>
                <a:spLocks noChangeShapeType="1"/>
              </p:cNvSpPr>
              <p:nvPr/>
            </p:nvSpPr>
            <p:spPr bwMode="auto">
              <a:xfrm flipV="1">
                <a:off x="6572250" y="3805238"/>
                <a:ext cx="0" cy="1127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184"/>
              <p:cNvSpPr>
                <a:spLocks noChangeShapeType="1"/>
              </p:cNvSpPr>
              <p:nvPr/>
            </p:nvSpPr>
            <p:spPr bwMode="auto">
              <a:xfrm flipV="1">
                <a:off x="6646863" y="37353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185"/>
              <p:cNvSpPr>
                <a:spLocks noChangeShapeType="1"/>
              </p:cNvSpPr>
              <p:nvPr/>
            </p:nvSpPr>
            <p:spPr bwMode="auto">
              <a:xfrm flipV="1">
                <a:off x="6819900" y="381793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86"/>
              <p:cNvSpPr>
                <a:spLocks noChangeShapeType="1"/>
              </p:cNvSpPr>
              <p:nvPr/>
            </p:nvSpPr>
            <p:spPr bwMode="auto">
              <a:xfrm flipV="1">
                <a:off x="7002463" y="3911600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187"/>
              <p:cNvSpPr>
                <a:spLocks noChangeShapeType="1"/>
              </p:cNvSpPr>
              <p:nvPr/>
            </p:nvSpPr>
            <p:spPr bwMode="auto">
              <a:xfrm flipV="1">
                <a:off x="7194550" y="4010025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8"/>
              <p:cNvSpPr>
                <a:spLocks/>
              </p:cNvSpPr>
              <p:nvPr/>
            </p:nvSpPr>
            <p:spPr bwMode="auto">
              <a:xfrm>
                <a:off x="6488113" y="3652838"/>
                <a:ext cx="841375" cy="357188"/>
              </a:xfrm>
              <a:custGeom>
                <a:avLst/>
                <a:gdLst>
                  <a:gd name="T0" fmla="*/ 0 w 1720"/>
                  <a:gd name="T1" fmla="*/ 0 h 731"/>
                  <a:gd name="T2" fmla="*/ 1445 w 1720"/>
                  <a:gd name="T3" fmla="*/ 731 h 731"/>
                  <a:gd name="T4" fmla="*/ 1720 w 1720"/>
                  <a:gd name="T5" fmla="*/ 67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0" h="731">
                    <a:moveTo>
                      <a:pt x="0" y="0"/>
                    </a:moveTo>
                    <a:lnTo>
                      <a:pt x="1445" y="731"/>
                    </a:lnTo>
                    <a:lnTo>
                      <a:pt x="1720" y="672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9"/>
              <p:cNvSpPr>
                <a:spLocks/>
              </p:cNvSpPr>
              <p:nvPr/>
            </p:nvSpPr>
            <p:spPr bwMode="auto">
              <a:xfrm>
                <a:off x="6489700" y="3541713"/>
                <a:ext cx="842962" cy="769938"/>
              </a:xfrm>
              <a:custGeom>
                <a:avLst/>
                <a:gdLst>
                  <a:gd name="T0" fmla="*/ 0 w 1724"/>
                  <a:gd name="T1" fmla="*/ 0 h 1576"/>
                  <a:gd name="T2" fmla="*/ 1442 w 1724"/>
                  <a:gd name="T3" fmla="*/ 732 h 1576"/>
                  <a:gd name="T4" fmla="*/ 1724 w 1724"/>
                  <a:gd name="T5" fmla="*/ 671 h 1576"/>
                  <a:gd name="T6" fmla="*/ 1724 w 1724"/>
                  <a:gd name="T7" fmla="*/ 157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4" h="1576">
                    <a:moveTo>
                      <a:pt x="0" y="0"/>
                    </a:moveTo>
                    <a:lnTo>
                      <a:pt x="1442" y="732"/>
                    </a:lnTo>
                    <a:lnTo>
                      <a:pt x="1724" y="671"/>
                    </a:lnTo>
                    <a:lnTo>
                      <a:pt x="1724" y="1576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190"/>
              <p:cNvSpPr>
                <a:spLocks noChangeShapeType="1"/>
              </p:cNvSpPr>
              <p:nvPr/>
            </p:nvSpPr>
            <p:spPr bwMode="auto">
              <a:xfrm flipV="1">
                <a:off x="6742113" y="3670300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191"/>
              <p:cNvSpPr>
                <a:spLocks noChangeShapeType="1"/>
              </p:cNvSpPr>
              <p:nvPr/>
            </p:nvSpPr>
            <p:spPr bwMode="auto">
              <a:xfrm flipV="1">
                <a:off x="6911975" y="3756025"/>
                <a:ext cx="0" cy="1127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192"/>
              <p:cNvSpPr>
                <a:spLocks noChangeShapeType="1"/>
              </p:cNvSpPr>
              <p:nvPr/>
            </p:nvSpPr>
            <p:spPr bwMode="auto">
              <a:xfrm flipV="1">
                <a:off x="7097713" y="38496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193"/>
              <p:cNvSpPr>
                <a:spLocks noChangeShapeType="1"/>
              </p:cNvSpPr>
              <p:nvPr/>
            </p:nvSpPr>
            <p:spPr bwMode="auto">
              <a:xfrm flipV="1">
                <a:off x="7194550" y="3898900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94"/>
              <p:cNvSpPr>
                <a:spLocks noChangeShapeType="1"/>
              </p:cNvSpPr>
              <p:nvPr/>
            </p:nvSpPr>
            <p:spPr bwMode="auto">
              <a:xfrm flipV="1">
                <a:off x="6572250" y="3582988"/>
                <a:ext cx="0" cy="1111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195"/>
              <p:cNvSpPr>
                <a:spLocks noChangeShapeType="1"/>
              </p:cNvSpPr>
              <p:nvPr/>
            </p:nvSpPr>
            <p:spPr bwMode="auto">
              <a:xfrm flipH="1" flipV="1">
                <a:off x="6611938" y="3513138"/>
                <a:ext cx="720725" cy="35560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196"/>
              <p:cNvSpPr>
                <a:spLocks noChangeShapeType="1"/>
              </p:cNvSpPr>
              <p:nvPr/>
            </p:nvSpPr>
            <p:spPr bwMode="auto">
              <a:xfrm>
                <a:off x="6489700" y="3541713"/>
                <a:ext cx="0" cy="44291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197"/>
              <p:cNvSpPr>
                <a:spLocks noChangeShapeType="1"/>
              </p:cNvSpPr>
              <p:nvPr/>
            </p:nvSpPr>
            <p:spPr bwMode="auto">
              <a:xfrm flipV="1">
                <a:off x="6489700" y="3513138"/>
                <a:ext cx="122237" cy="2857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198"/>
              <p:cNvSpPr>
                <a:spLocks noChangeShapeType="1"/>
              </p:cNvSpPr>
              <p:nvPr/>
            </p:nvSpPr>
            <p:spPr bwMode="auto">
              <a:xfrm flipV="1">
                <a:off x="6742113" y="3640138"/>
                <a:ext cx="128587" cy="3016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199"/>
              <p:cNvSpPr>
                <a:spLocks noChangeShapeType="1"/>
              </p:cNvSpPr>
              <p:nvPr/>
            </p:nvSpPr>
            <p:spPr bwMode="auto">
              <a:xfrm flipV="1">
                <a:off x="6572250" y="3552825"/>
                <a:ext cx="128587" cy="3016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200"/>
              <p:cNvSpPr>
                <a:spLocks noChangeShapeType="1"/>
              </p:cNvSpPr>
              <p:nvPr/>
            </p:nvSpPr>
            <p:spPr bwMode="auto">
              <a:xfrm flipV="1">
                <a:off x="7097713" y="3819525"/>
                <a:ext cx="128587" cy="3016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201"/>
              <p:cNvSpPr>
                <a:spLocks noChangeShapeType="1"/>
              </p:cNvSpPr>
              <p:nvPr/>
            </p:nvSpPr>
            <p:spPr bwMode="auto">
              <a:xfrm flipV="1">
                <a:off x="6911975" y="3725863"/>
                <a:ext cx="128587" cy="3016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202"/>
              <p:cNvSpPr>
                <a:spLocks/>
              </p:cNvSpPr>
              <p:nvPr/>
            </p:nvSpPr>
            <p:spPr bwMode="auto">
              <a:xfrm>
                <a:off x="6931025" y="4024313"/>
                <a:ext cx="576262" cy="955675"/>
              </a:xfrm>
              <a:custGeom>
                <a:avLst/>
                <a:gdLst>
                  <a:gd name="T0" fmla="*/ 0 w 1179"/>
                  <a:gd name="T1" fmla="*/ 1955 h 1955"/>
                  <a:gd name="T2" fmla="*/ 411 w 1179"/>
                  <a:gd name="T3" fmla="*/ 0 h 1955"/>
                  <a:gd name="T4" fmla="*/ 1179 w 1179"/>
                  <a:gd name="T5" fmla="*/ 1500 h 1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9" h="1955">
                    <a:moveTo>
                      <a:pt x="0" y="1955"/>
                    </a:moveTo>
                    <a:lnTo>
                      <a:pt x="411" y="0"/>
                    </a:lnTo>
                    <a:lnTo>
                      <a:pt x="1179" y="1500"/>
                    </a:lnTo>
                  </a:path>
                </a:pathLst>
              </a:cu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203"/>
              <p:cNvSpPr>
                <a:spLocks/>
              </p:cNvSpPr>
              <p:nvPr/>
            </p:nvSpPr>
            <p:spPr bwMode="auto">
              <a:xfrm>
                <a:off x="5637213" y="3349625"/>
                <a:ext cx="1493837" cy="808038"/>
              </a:xfrm>
              <a:custGeom>
                <a:avLst/>
                <a:gdLst>
                  <a:gd name="T0" fmla="*/ 3057 w 3057"/>
                  <a:gd name="T1" fmla="*/ 1379 h 1652"/>
                  <a:gd name="T2" fmla="*/ 447 w 3057"/>
                  <a:gd name="T3" fmla="*/ 0 h 1652"/>
                  <a:gd name="T4" fmla="*/ 0 w 3057"/>
                  <a:gd name="T5" fmla="*/ 1652 h 1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57" h="1652">
                    <a:moveTo>
                      <a:pt x="3057" y="1379"/>
                    </a:moveTo>
                    <a:lnTo>
                      <a:pt x="447" y="0"/>
                    </a:lnTo>
                    <a:lnTo>
                      <a:pt x="0" y="1652"/>
                    </a:lnTo>
                  </a:path>
                </a:pathLst>
              </a:cu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204"/>
              <p:cNvSpPr>
                <a:spLocks noChangeShapeType="1"/>
              </p:cNvSpPr>
              <p:nvPr/>
            </p:nvSpPr>
            <p:spPr bwMode="auto">
              <a:xfrm>
                <a:off x="5856288" y="3349625"/>
                <a:ext cx="244475" cy="720725"/>
              </a:xfrm>
              <a:prstGeom prst="lin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205"/>
              <p:cNvSpPr>
                <a:spLocks noChangeShapeType="1"/>
              </p:cNvSpPr>
              <p:nvPr/>
            </p:nvSpPr>
            <p:spPr bwMode="auto">
              <a:xfrm flipH="1">
                <a:off x="6113463" y="3609975"/>
                <a:ext cx="225425" cy="54610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206"/>
              <p:cNvSpPr>
                <a:spLocks noChangeShapeType="1"/>
              </p:cNvSpPr>
              <p:nvPr/>
            </p:nvSpPr>
            <p:spPr bwMode="auto">
              <a:xfrm flipH="1">
                <a:off x="6357938" y="3743325"/>
                <a:ext cx="241300" cy="59055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207"/>
              <p:cNvSpPr>
                <a:spLocks/>
              </p:cNvSpPr>
              <p:nvPr/>
            </p:nvSpPr>
            <p:spPr bwMode="auto">
              <a:xfrm>
                <a:off x="5997575" y="4135438"/>
                <a:ext cx="473075" cy="228600"/>
              </a:xfrm>
              <a:custGeom>
                <a:avLst/>
                <a:gdLst>
                  <a:gd name="T0" fmla="*/ 0 w 966"/>
                  <a:gd name="T1" fmla="*/ 0 h 467"/>
                  <a:gd name="T2" fmla="*/ 341 w 966"/>
                  <a:gd name="T3" fmla="*/ 22 h 467"/>
                  <a:gd name="T4" fmla="*/ 966 w 966"/>
                  <a:gd name="T5" fmla="*/ 467 h 467"/>
                  <a:gd name="T6" fmla="*/ 600 w 966"/>
                  <a:gd name="T7" fmla="*/ 432 h 467"/>
                  <a:gd name="T8" fmla="*/ 0 w 966"/>
                  <a:gd name="T9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6" h="467">
                    <a:moveTo>
                      <a:pt x="0" y="0"/>
                    </a:moveTo>
                    <a:lnTo>
                      <a:pt x="341" y="22"/>
                    </a:lnTo>
                    <a:lnTo>
                      <a:pt x="966" y="467"/>
                    </a:lnTo>
                    <a:lnTo>
                      <a:pt x="600" y="4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208"/>
              <p:cNvSpPr>
                <a:spLocks/>
              </p:cNvSpPr>
              <p:nvPr/>
            </p:nvSpPr>
            <p:spPr bwMode="auto">
              <a:xfrm>
                <a:off x="6223000" y="4056063"/>
                <a:ext cx="138112" cy="80963"/>
              </a:xfrm>
              <a:custGeom>
                <a:avLst/>
                <a:gdLst>
                  <a:gd name="T0" fmla="*/ 273 w 284"/>
                  <a:gd name="T1" fmla="*/ 131 h 166"/>
                  <a:gd name="T2" fmla="*/ 121 w 284"/>
                  <a:gd name="T3" fmla="*/ 139 h 166"/>
                  <a:gd name="T4" fmla="*/ 12 w 284"/>
                  <a:gd name="T5" fmla="*/ 34 h 166"/>
                  <a:gd name="T6" fmla="*/ 163 w 284"/>
                  <a:gd name="T7" fmla="*/ 27 h 166"/>
                  <a:gd name="T8" fmla="*/ 273 w 284"/>
                  <a:gd name="T9" fmla="*/ 13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6">
                    <a:moveTo>
                      <a:pt x="273" y="131"/>
                    </a:moveTo>
                    <a:cubicBezTo>
                      <a:pt x="261" y="162"/>
                      <a:pt x="194" y="166"/>
                      <a:pt x="121" y="139"/>
                    </a:cubicBezTo>
                    <a:cubicBezTo>
                      <a:pt x="49" y="112"/>
                      <a:pt x="0" y="65"/>
                      <a:pt x="12" y="34"/>
                    </a:cubicBezTo>
                    <a:cubicBezTo>
                      <a:pt x="23" y="3"/>
                      <a:pt x="91" y="0"/>
                      <a:pt x="163" y="27"/>
                    </a:cubicBezTo>
                    <a:cubicBezTo>
                      <a:pt x="235" y="53"/>
                      <a:pt x="284" y="100"/>
                      <a:pt x="273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209"/>
              <p:cNvSpPr>
                <a:spLocks/>
              </p:cNvSpPr>
              <p:nvPr/>
            </p:nvSpPr>
            <p:spPr bwMode="auto">
              <a:xfrm>
                <a:off x="6173788" y="4073525"/>
                <a:ext cx="182562" cy="204788"/>
              </a:xfrm>
              <a:custGeom>
                <a:avLst/>
                <a:gdLst>
                  <a:gd name="T0" fmla="*/ 110 w 372"/>
                  <a:gd name="T1" fmla="*/ 0 h 420"/>
                  <a:gd name="T2" fmla="*/ 0 w 372"/>
                  <a:gd name="T3" fmla="*/ 294 h 420"/>
                  <a:gd name="T4" fmla="*/ 109 w 372"/>
                  <a:gd name="T5" fmla="*/ 389 h 420"/>
                  <a:gd name="T6" fmla="*/ 258 w 372"/>
                  <a:gd name="T7" fmla="*/ 400 h 420"/>
                  <a:gd name="T8" fmla="*/ 372 w 372"/>
                  <a:gd name="T9" fmla="*/ 9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2" h="420">
                    <a:moveTo>
                      <a:pt x="110" y="0"/>
                    </a:moveTo>
                    <a:lnTo>
                      <a:pt x="0" y="294"/>
                    </a:lnTo>
                    <a:cubicBezTo>
                      <a:pt x="0" y="294"/>
                      <a:pt x="36" y="363"/>
                      <a:pt x="109" y="389"/>
                    </a:cubicBezTo>
                    <a:cubicBezTo>
                      <a:pt x="183" y="420"/>
                      <a:pt x="258" y="400"/>
                      <a:pt x="258" y="400"/>
                    </a:cubicBezTo>
                    <a:lnTo>
                      <a:pt x="372" y="9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210"/>
              <p:cNvSpPr>
                <a:spLocks/>
              </p:cNvSpPr>
              <p:nvPr/>
            </p:nvSpPr>
            <p:spPr bwMode="auto">
              <a:xfrm>
                <a:off x="6173788" y="4073525"/>
                <a:ext cx="182562" cy="204788"/>
              </a:xfrm>
              <a:custGeom>
                <a:avLst/>
                <a:gdLst>
                  <a:gd name="T0" fmla="*/ 110 w 372"/>
                  <a:gd name="T1" fmla="*/ 0 h 420"/>
                  <a:gd name="T2" fmla="*/ 0 w 372"/>
                  <a:gd name="T3" fmla="*/ 294 h 420"/>
                  <a:gd name="T4" fmla="*/ 109 w 372"/>
                  <a:gd name="T5" fmla="*/ 389 h 420"/>
                  <a:gd name="T6" fmla="*/ 258 w 372"/>
                  <a:gd name="T7" fmla="*/ 400 h 420"/>
                  <a:gd name="T8" fmla="*/ 372 w 372"/>
                  <a:gd name="T9" fmla="*/ 9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2" h="420">
                    <a:moveTo>
                      <a:pt x="110" y="0"/>
                    </a:moveTo>
                    <a:lnTo>
                      <a:pt x="0" y="294"/>
                    </a:lnTo>
                    <a:cubicBezTo>
                      <a:pt x="0" y="294"/>
                      <a:pt x="36" y="363"/>
                      <a:pt x="109" y="389"/>
                    </a:cubicBezTo>
                    <a:cubicBezTo>
                      <a:pt x="183" y="420"/>
                      <a:pt x="258" y="400"/>
                      <a:pt x="258" y="400"/>
                    </a:cubicBezTo>
                    <a:lnTo>
                      <a:pt x="372" y="92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211"/>
              <p:cNvSpPr>
                <a:spLocks/>
              </p:cNvSpPr>
              <p:nvPr/>
            </p:nvSpPr>
            <p:spPr bwMode="auto">
              <a:xfrm>
                <a:off x="6223000" y="4056063"/>
                <a:ext cx="138112" cy="80963"/>
              </a:xfrm>
              <a:custGeom>
                <a:avLst/>
                <a:gdLst>
                  <a:gd name="T0" fmla="*/ 273 w 284"/>
                  <a:gd name="T1" fmla="*/ 131 h 166"/>
                  <a:gd name="T2" fmla="*/ 121 w 284"/>
                  <a:gd name="T3" fmla="*/ 139 h 166"/>
                  <a:gd name="T4" fmla="*/ 12 w 284"/>
                  <a:gd name="T5" fmla="*/ 34 h 166"/>
                  <a:gd name="T6" fmla="*/ 163 w 284"/>
                  <a:gd name="T7" fmla="*/ 27 h 166"/>
                  <a:gd name="T8" fmla="*/ 273 w 284"/>
                  <a:gd name="T9" fmla="*/ 13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6">
                    <a:moveTo>
                      <a:pt x="273" y="131"/>
                    </a:moveTo>
                    <a:cubicBezTo>
                      <a:pt x="261" y="162"/>
                      <a:pt x="194" y="166"/>
                      <a:pt x="121" y="139"/>
                    </a:cubicBezTo>
                    <a:cubicBezTo>
                      <a:pt x="49" y="112"/>
                      <a:pt x="0" y="65"/>
                      <a:pt x="12" y="34"/>
                    </a:cubicBezTo>
                    <a:cubicBezTo>
                      <a:pt x="23" y="3"/>
                      <a:pt x="91" y="0"/>
                      <a:pt x="163" y="27"/>
                    </a:cubicBezTo>
                    <a:cubicBezTo>
                      <a:pt x="235" y="53"/>
                      <a:pt x="284" y="100"/>
                      <a:pt x="273" y="131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212"/>
              <p:cNvSpPr>
                <a:spLocks/>
              </p:cNvSpPr>
              <p:nvPr/>
            </p:nvSpPr>
            <p:spPr bwMode="auto">
              <a:xfrm>
                <a:off x="6173788" y="4073525"/>
                <a:ext cx="182562" cy="204788"/>
              </a:xfrm>
              <a:custGeom>
                <a:avLst/>
                <a:gdLst>
                  <a:gd name="T0" fmla="*/ 110 w 372"/>
                  <a:gd name="T1" fmla="*/ 0 h 420"/>
                  <a:gd name="T2" fmla="*/ 0 w 372"/>
                  <a:gd name="T3" fmla="*/ 294 h 420"/>
                  <a:gd name="T4" fmla="*/ 109 w 372"/>
                  <a:gd name="T5" fmla="*/ 389 h 420"/>
                  <a:gd name="T6" fmla="*/ 258 w 372"/>
                  <a:gd name="T7" fmla="*/ 400 h 420"/>
                  <a:gd name="T8" fmla="*/ 372 w 372"/>
                  <a:gd name="T9" fmla="*/ 9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2" h="420">
                    <a:moveTo>
                      <a:pt x="110" y="0"/>
                    </a:moveTo>
                    <a:lnTo>
                      <a:pt x="0" y="294"/>
                    </a:lnTo>
                    <a:cubicBezTo>
                      <a:pt x="0" y="294"/>
                      <a:pt x="36" y="363"/>
                      <a:pt x="109" y="389"/>
                    </a:cubicBezTo>
                    <a:cubicBezTo>
                      <a:pt x="183" y="420"/>
                      <a:pt x="258" y="400"/>
                      <a:pt x="258" y="400"/>
                    </a:cubicBezTo>
                    <a:lnTo>
                      <a:pt x="372" y="92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213"/>
              <p:cNvSpPr>
                <a:spLocks/>
              </p:cNvSpPr>
              <p:nvPr/>
            </p:nvSpPr>
            <p:spPr bwMode="auto">
              <a:xfrm>
                <a:off x="5659438" y="3776663"/>
                <a:ext cx="280987" cy="304800"/>
              </a:xfrm>
              <a:custGeom>
                <a:avLst/>
                <a:gdLst>
                  <a:gd name="T0" fmla="*/ 75 w 574"/>
                  <a:gd name="T1" fmla="*/ 195 h 624"/>
                  <a:gd name="T2" fmla="*/ 150 w 574"/>
                  <a:gd name="T3" fmla="*/ 560 h 624"/>
                  <a:gd name="T4" fmla="*/ 499 w 574"/>
                  <a:gd name="T5" fmla="*/ 429 h 624"/>
                  <a:gd name="T6" fmla="*/ 424 w 574"/>
                  <a:gd name="T7" fmla="*/ 64 h 624"/>
                  <a:gd name="T8" fmla="*/ 75 w 574"/>
                  <a:gd name="T9" fmla="*/ 19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4" h="624">
                    <a:moveTo>
                      <a:pt x="75" y="195"/>
                    </a:moveTo>
                    <a:cubicBezTo>
                      <a:pt x="0" y="332"/>
                      <a:pt x="34" y="496"/>
                      <a:pt x="150" y="560"/>
                    </a:cubicBezTo>
                    <a:cubicBezTo>
                      <a:pt x="267" y="624"/>
                      <a:pt x="423" y="566"/>
                      <a:pt x="499" y="429"/>
                    </a:cubicBezTo>
                    <a:cubicBezTo>
                      <a:pt x="574" y="292"/>
                      <a:pt x="541" y="129"/>
                      <a:pt x="424" y="64"/>
                    </a:cubicBezTo>
                    <a:cubicBezTo>
                      <a:pt x="307" y="0"/>
                      <a:pt x="151" y="59"/>
                      <a:pt x="75" y="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214"/>
              <p:cNvSpPr>
                <a:spLocks/>
              </p:cNvSpPr>
              <p:nvPr/>
            </p:nvSpPr>
            <p:spPr bwMode="auto">
              <a:xfrm>
                <a:off x="5668963" y="4065588"/>
                <a:ext cx="122237" cy="488950"/>
              </a:xfrm>
              <a:custGeom>
                <a:avLst/>
                <a:gdLst>
                  <a:gd name="T0" fmla="*/ 250 w 250"/>
                  <a:gd name="T1" fmla="*/ 0 h 1000"/>
                  <a:gd name="T2" fmla="*/ 250 w 250"/>
                  <a:gd name="T3" fmla="*/ 562 h 1000"/>
                  <a:gd name="T4" fmla="*/ 0 w 250"/>
                  <a:gd name="T5" fmla="*/ 100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0" h="1000">
                    <a:moveTo>
                      <a:pt x="250" y="0"/>
                    </a:moveTo>
                    <a:lnTo>
                      <a:pt x="250" y="562"/>
                    </a:lnTo>
                    <a:lnTo>
                      <a:pt x="0" y="1000"/>
                    </a:ln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215"/>
              <p:cNvSpPr>
                <a:spLocks noChangeShapeType="1"/>
              </p:cNvSpPr>
              <p:nvPr/>
            </p:nvSpPr>
            <p:spPr bwMode="auto">
              <a:xfrm>
                <a:off x="5791200" y="4271963"/>
                <a:ext cx="158750" cy="198438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216"/>
              <p:cNvSpPr>
                <a:spLocks noEditPoints="1"/>
              </p:cNvSpPr>
              <p:nvPr/>
            </p:nvSpPr>
            <p:spPr bwMode="auto">
              <a:xfrm>
                <a:off x="5786438" y="4090988"/>
                <a:ext cx="284162" cy="134938"/>
              </a:xfrm>
              <a:custGeom>
                <a:avLst/>
                <a:gdLst>
                  <a:gd name="T0" fmla="*/ 450 w 580"/>
                  <a:gd name="T1" fmla="*/ 0 h 275"/>
                  <a:gd name="T2" fmla="*/ 0 w 580"/>
                  <a:gd name="T3" fmla="*/ 63 h 275"/>
                  <a:gd name="T4" fmla="*/ 4 w 580"/>
                  <a:gd name="T5" fmla="*/ 192 h 275"/>
                  <a:gd name="T6" fmla="*/ 580 w 580"/>
                  <a:gd name="T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0" h="275">
                    <a:moveTo>
                      <a:pt x="450" y="0"/>
                    </a:moveTo>
                    <a:lnTo>
                      <a:pt x="0" y="63"/>
                    </a:lnTo>
                    <a:moveTo>
                      <a:pt x="4" y="192"/>
                    </a:moveTo>
                    <a:lnTo>
                      <a:pt x="580" y="275"/>
                    </a:lnTo>
                  </a:path>
                </a:pathLst>
              </a:cu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Oval 217"/>
              <p:cNvSpPr>
                <a:spLocks noChangeArrowheads="1"/>
              </p:cNvSpPr>
              <p:nvPr/>
            </p:nvSpPr>
            <p:spPr bwMode="auto">
              <a:xfrm>
                <a:off x="6224588" y="4235450"/>
                <a:ext cx="17462" cy="17463"/>
              </a:xfrm>
              <a:prstGeom prst="ellipse">
                <a:avLst/>
              </a:prstGeom>
              <a:solidFill>
                <a:srgbClr val="0000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Oval 218"/>
              <p:cNvSpPr>
                <a:spLocks noChangeArrowheads="1"/>
              </p:cNvSpPr>
              <p:nvPr/>
            </p:nvSpPr>
            <p:spPr bwMode="auto">
              <a:xfrm>
                <a:off x="6202363" y="4208463"/>
                <a:ext cx="19050" cy="19050"/>
              </a:xfrm>
              <a:prstGeom prst="ellipse">
                <a:avLst/>
              </a:prstGeom>
              <a:solidFill>
                <a:srgbClr val="0000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Oval 219"/>
              <p:cNvSpPr>
                <a:spLocks noChangeArrowheads="1"/>
              </p:cNvSpPr>
              <p:nvPr/>
            </p:nvSpPr>
            <p:spPr bwMode="auto">
              <a:xfrm>
                <a:off x="6249988" y="4227513"/>
                <a:ext cx="19050" cy="19050"/>
              </a:xfrm>
              <a:prstGeom prst="ellipse">
                <a:avLst/>
              </a:prstGeom>
              <a:solidFill>
                <a:srgbClr val="0000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1" name="Freeform 320"/>
            <p:cNvSpPr/>
            <p:nvPr/>
          </p:nvSpPr>
          <p:spPr>
            <a:xfrm rot="16200000" flipH="1">
              <a:off x="2406663" y="2094307"/>
              <a:ext cx="340744" cy="442912"/>
            </a:xfrm>
            <a:custGeom>
              <a:avLst/>
              <a:gdLst>
                <a:gd name="connsiteX0" fmla="*/ 0 w 892628"/>
                <a:gd name="connsiteY0" fmla="*/ 309931 h 309931"/>
                <a:gd name="connsiteX1" fmla="*/ 457200 w 892628"/>
                <a:gd name="connsiteY1" fmla="*/ 41417 h 309931"/>
                <a:gd name="connsiteX2" fmla="*/ 892628 w 892628"/>
                <a:gd name="connsiteY2" fmla="*/ 5131 h 309931"/>
                <a:gd name="connsiteX0" fmla="*/ 0 w 892628"/>
                <a:gd name="connsiteY0" fmla="*/ 305284 h 305284"/>
                <a:gd name="connsiteX1" fmla="*/ 245268 w 892628"/>
                <a:gd name="connsiteY1" fmla="*/ 120114 h 305284"/>
                <a:gd name="connsiteX2" fmla="*/ 892628 w 892628"/>
                <a:gd name="connsiteY2" fmla="*/ 484 h 305284"/>
                <a:gd name="connsiteX0" fmla="*/ 0 w 514009"/>
                <a:gd name="connsiteY0" fmla="*/ 279264 h 279264"/>
                <a:gd name="connsiteX1" fmla="*/ 245268 w 514009"/>
                <a:gd name="connsiteY1" fmla="*/ 94094 h 279264"/>
                <a:gd name="connsiteX2" fmla="*/ 514009 w 514009"/>
                <a:gd name="connsiteY2" fmla="*/ 658 h 279264"/>
                <a:gd name="connsiteX0" fmla="*/ 0 w 514009"/>
                <a:gd name="connsiteY0" fmla="*/ 279415 h 279415"/>
                <a:gd name="connsiteX1" fmla="*/ 245268 w 514009"/>
                <a:gd name="connsiteY1" fmla="*/ 94245 h 279415"/>
                <a:gd name="connsiteX2" fmla="*/ 514009 w 514009"/>
                <a:gd name="connsiteY2" fmla="*/ 809 h 279415"/>
                <a:gd name="connsiteX0" fmla="*/ 0 w 514009"/>
                <a:gd name="connsiteY0" fmla="*/ 279261 h 279261"/>
                <a:gd name="connsiteX1" fmla="*/ 150018 w 514009"/>
                <a:gd name="connsiteY1" fmla="*/ 105997 h 279261"/>
                <a:gd name="connsiteX2" fmla="*/ 514009 w 514009"/>
                <a:gd name="connsiteY2" fmla="*/ 655 h 279261"/>
                <a:gd name="connsiteX0" fmla="*/ 0 w 514009"/>
                <a:gd name="connsiteY0" fmla="*/ 279261 h 279261"/>
                <a:gd name="connsiteX1" fmla="*/ 150018 w 514009"/>
                <a:gd name="connsiteY1" fmla="*/ 105997 h 279261"/>
                <a:gd name="connsiteX2" fmla="*/ 514009 w 514009"/>
                <a:gd name="connsiteY2" fmla="*/ 655 h 279261"/>
                <a:gd name="connsiteX0" fmla="*/ 0 w 514009"/>
                <a:gd name="connsiteY0" fmla="*/ 279602 h 279602"/>
                <a:gd name="connsiteX1" fmla="*/ 150018 w 514009"/>
                <a:gd name="connsiteY1" fmla="*/ 84907 h 279602"/>
                <a:gd name="connsiteX2" fmla="*/ 514009 w 514009"/>
                <a:gd name="connsiteY2" fmla="*/ 996 h 279602"/>
                <a:gd name="connsiteX0" fmla="*/ 0 w 373515"/>
                <a:gd name="connsiteY0" fmla="*/ 262998 h 262998"/>
                <a:gd name="connsiteX1" fmla="*/ 150018 w 373515"/>
                <a:gd name="connsiteY1" fmla="*/ 68303 h 262998"/>
                <a:gd name="connsiteX2" fmla="*/ 373515 w 373515"/>
                <a:gd name="connsiteY2" fmla="*/ 1060 h 262998"/>
                <a:gd name="connsiteX0" fmla="*/ 0 w 373515"/>
                <a:gd name="connsiteY0" fmla="*/ 261938 h 261938"/>
                <a:gd name="connsiteX1" fmla="*/ 150018 w 373515"/>
                <a:gd name="connsiteY1" fmla="*/ 67243 h 261938"/>
                <a:gd name="connsiteX2" fmla="*/ 373515 w 373515"/>
                <a:gd name="connsiteY2" fmla="*/ 0 h 261938"/>
                <a:gd name="connsiteX0" fmla="*/ 0 w 373515"/>
                <a:gd name="connsiteY0" fmla="*/ 261938 h 261938"/>
                <a:gd name="connsiteX1" fmla="*/ 150018 w 373515"/>
                <a:gd name="connsiteY1" fmla="*/ 67243 h 261938"/>
                <a:gd name="connsiteX2" fmla="*/ 373515 w 373515"/>
                <a:gd name="connsiteY2" fmla="*/ 0 h 261938"/>
                <a:gd name="connsiteX0" fmla="*/ 0 w 373515"/>
                <a:gd name="connsiteY0" fmla="*/ 261938 h 261938"/>
                <a:gd name="connsiteX1" fmla="*/ 138112 w 373515"/>
                <a:gd name="connsiteY1" fmla="*/ 55337 h 261938"/>
                <a:gd name="connsiteX2" fmla="*/ 373515 w 373515"/>
                <a:gd name="connsiteY2" fmla="*/ 0 h 261938"/>
                <a:gd name="connsiteX0" fmla="*/ 0 w 373515"/>
                <a:gd name="connsiteY0" fmla="*/ 261938 h 261938"/>
                <a:gd name="connsiteX1" fmla="*/ 373515 w 373515"/>
                <a:gd name="connsiteY1" fmla="*/ 0 h 261938"/>
                <a:gd name="connsiteX0" fmla="*/ 0 w 202065"/>
                <a:gd name="connsiteY0" fmla="*/ 285750 h 285750"/>
                <a:gd name="connsiteX1" fmla="*/ 202065 w 202065"/>
                <a:gd name="connsiteY1" fmla="*/ 0 h 285750"/>
                <a:gd name="connsiteX0" fmla="*/ 0 w 202065"/>
                <a:gd name="connsiteY0" fmla="*/ 285750 h 285750"/>
                <a:gd name="connsiteX1" fmla="*/ 202065 w 202065"/>
                <a:gd name="connsiteY1" fmla="*/ 0 h 285750"/>
                <a:gd name="connsiteX0" fmla="*/ 0 w 202065"/>
                <a:gd name="connsiteY0" fmla="*/ 285750 h 285750"/>
                <a:gd name="connsiteX1" fmla="*/ 202065 w 202065"/>
                <a:gd name="connsiteY1" fmla="*/ 0 h 285750"/>
                <a:gd name="connsiteX0" fmla="*/ 0 w 202065"/>
                <a:gd name="connsiteY0" fmla="*/ 285750 h 285750"/>
                <a:gd name="connsiteX1" fmla="*/ 202065 w 202065"/>
                <a:gd name="connsiteY1" fmla="*/ 0 h 285750"/>
                <a:gd name="connsiteX0" fmla="*/ 0 w 202065"/>
                <a:gd name="connsiteY0" fmla="*/ 285750 h 285750"/>
                <a:gd name="connsiteX1" fmla="*/ 202065 w 202065"/>
                <a:gd name="connsiteY1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065" h="285750">
                  <a:moveTo>
                    <a:pt x="0" y="285750"/>
                  </a:moveTo>
                  <a:cubicBezTo>
                    <a:pt x="48305" y="111919"/>
                    <a:pt x="139474" y="42862"/>
                    <a:pt x="20206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74691" y="1946430"/>
              <a:ext cx="853086" cy="33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scraper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3772" y="1191045"/>
            <a:ext cx="7576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nettoyage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effectué</a:t>
            </a:r>
            <a:r>
              <a:rPr lang="en-US" dirty="0" smtClean="0"/>
              <a:t> en excitant de </a:t>
            </a:r>
            <a:r>
              <a:rPr lang="en-US" dirty="0" err="1" smtClean="0"/>
              <a:t>façon</a:t>
            </a:r>
            <a:r>
              <a:rPr lang="en-US" dirty="0" smtClean="0"/>
              <a:t> </a:t>
            </a:r>
            <a:r>
              <a:rPr lang="en-US" dirty="0" err="1" smtClean="0"/>
              <a:t>sélective</a:t>
            </a:r>
            <a:r>
              <a:rPr lang="en-US" dirty="0" smtClean="0"/>
              <a:t> les </a:t>
            </a:r>
            <a:r>
              <a:rPr lang="en-US" dirty="0" err="1" smtClean="0"/>
              <a:t>paquets</a:t>
            </a:r>
            <a:r>
              <a:rPr lang="en-US" dirty="0" smtClean="0"/>
              <a:t> parasites à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fréquence</a:t>
            </a:r>
            <a:r>
              <a:rPr lang="en-US" dirty="0" smtClean="0"/>
              <a:t> </a:t>
            </a:r>
            <a:r>
              <a:rPr lang="en-US" dirty="0" err="1" smtClean="0"/>
              <a:t>bétatron</a:t>
            </a:r>
            <a:r>
              <a:rPr lang="en-US" dirty="0" smtClean="0"/>
              <a:t> de </a:t>
            </a:r>
            <a:r>
              <a:rPr lang="en-US" dirty="0" err="1" smtClean="0"/>
              <a:t>résonance</a:t>
            </a:r>
            <a:r>
              <a:rPr lang="en-US" dirty="0" smtClean="0"/>
              <a:t> transverse.</a:t>
            </a:r>
          </a:p>
          <a:p>
            <a:endParaRPr lang="en-US" dirty="0" smtClean="0"/>
          </a:p>
          <a:p>
            <a:r>
              <a:rPr lang="en-US" dirty="0" err="1" smtClean="0"/>
              <a:t>Lorsque</a:t>
            </a:r>
            <a:r>
              <a:rPr lang="en-US" dirty="0" smtClean="0"/>
              <a:t> </a:t>
            </a:r>
            <a:r>
              <a:rPr lang="en-US" dirty="0" err="1" smtClean="0"/>
              <a:t>l’amplitue</a:t>
            </a:r>
            <a:r>
              <a:rPr lang="en-US" dirty="0" smtClean="0"/>
              <a:t> </a:t>
            </a:r>
            <a:r>
              <a:rPr lang="en-US" dirty="0" err="1" smtClean="0"/>
              <a:t>d’excitation</a:t>
            </a:r>
            <a:r>
              <a:rPr lang="en-US" dirty="0" smtClean="0"/>
              <a:t> de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paquets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suffisamment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,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interceptés</a:t>
            </a:r>
            <a:r>
              <a:rPr lang="en-US" dirty="0" smtClean="0"/>
              <a:t> par la </a:t>
            </a:r>
            <a:r>
              <a:rPr lang="en-US" dirty="0" err="1" smtClean="0"/>
              <a:t>machoire</a:t>
            </a:r>
            <a:r>
              <a:rPr lang="en-US" dirty="0" smtClean="0"/>
              <a:t> d’un </a:t>
            </a:r>
            <a:r>
              <a:rPr lang="en-US" i="1" dirty="0" err="1" smtClean="0"/>
              <a:t>scaper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→ Il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centaines</a:t>
            </a:r>
            <a:r>
              <a:rPr lang="en-US" dirty="0" smtClean="0"/>
              <a:t> de tours pour </a:t>
            </a:r>
            <a:r>
              <a:rPr lang="en-US" dirty="0" err="1" smtClean="0"/>
              <a:t>contruire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excitation </a:t>
            </a:r>
            <a:r>
              <a:rPr lang="en-US" dirty="0" err="1" smtClean="0"/>
              <a:t>d’amplitude</a:t>
            </a:r>
            <a:r>
              <a:rPr lang="en-US" dirty="0" smtClean="0"/>
              <a:t> </a:t>
            </a:r>
            <a:r>
              <a:rPr lang="en-US" dirty="0" err="1" smtClean="0"/>
              <a:t>suffisante</a:t>
            </a:r>
            <a:r>
              <a:rPr lang="en-US" dirty="0" smtClean="0"/>
              <a:t> pour se </a:t>
            </a:r>
            <a:r>
              <a:rPr lang="en-US" dirty="0" err="1" smtClean="0"/>
              <a:t>débarasser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impureté</a:t>
            </a:r>
            <a:endParaRPr lang="en-US" dirty="0" smtClean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7" name="Espace réservé du pied de page 5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565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Fonctionnement</a:t>
            </a:r>
            <a:r>
              <a:rPr lang="en-US" dirty="0" smtClean="0"/>
              <a:t> du </a:t>
            </a:r>
            <a:r>
              <a:rPr lang="en-US" dirty="0" err="1" smtClean="0"/>
              <a:t>nettoyage</a:t>
            </a:r>
            <a:r>
              <a:rPr lang="en-US" dirty="0" smtClean="0"/>
              <a:t> par excitation </a:t>
            </a:r>
            <a:r>
              <a:rPr lang="en-US" dirty="0" err="1" smtClean="0"/>
              <a:t>sélective</a:t>
            </a:r>
            <a:endParaRPr lang="en-US" dirty="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626438" y="2630972"/>
            <a:ext cx="668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flipH="1">
            <a:off x="2293697" y="2503972"/>
            <a:ext cx="298451" cy="282575"/>
            <a:chOff x="9861" y="13794"/>
            <a:chExt cx="342" cy="342"/>
          </a:xfrm>
        </p:grpSpPr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9861" y="13794"/>
              <a:ext cx="342" cy="34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buFont typeface="Arial" charset="0"/>
                <a:buNone/>
              </a:pPr>
              <a:endParaRPr lang="en-GB" altLang="en-US" sz="1000" b="1">
                <a:solidFill>
                  <a:srgbClr val="0098D4"/>
                </a:solidFill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9918" y="13851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9918" y="13851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2444512" y="2226795"/>
            <a:ext cx="0" cy="25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1766014" y="2630972"/>
            <a:ext cx="512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77017" y="2433044"/>
            <a:ext cx="1691231" cy="461665"/>
          </a:xfrm>
          <a:prstGeom prst="rect">
            <a:avLst/>
          </a:prstGeom>
          <a:noFill/>
          <a:ln w="5715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1000"/>
              </a:spcAft>
              <a:buFont typeface="Arial" charset="0"/>
              <a:buNone/>
            </a:pPr>
            <a:r>
              <a:rPr kumimoji="1" lang="en-US" altLang="en-US" sz="1200" b="1" dirty="0">
                <a:solidFill>
                  <a:srgbClr val="000000"/>
                </a:solidFill>
              </a:rPr>
              <a:t> </a:t>
            </a:r>
            <a:r>
              <a:rPr kumimoji="1" lang="en-US" altLang="en-US" sz="1200" b="1" dirty="0" err="1" smtClean="0">
                <a:solidFill>
                  <a:srgbClr val="000000"/>
                </a:solidFill>
              </a:rPr>
              <a:t>fréquence</a:t>
            </a:r>
            <a:r>
              <a:rPr kumimoji="1" lang="en-US" altLang="en-US" sz="1200" b="1" dirty="0" smtClean="0">
                <a:solidFill>
                  <a:srgbClr val="000000"/>
                </a:solidFill>
              </a:rPr>
              <a:t/>
            </a:r>
            <a:br>
              <a:rPr kumimoji="1" lang="en-US" altLang="en-US" sz="1200" b="1" dirty="0" smtClean="0">
                <a:solidFill>
                  <a:srgbClr val="000000"/>
                </a:solidFill>
              </a:rPr>
            </a:br>
            <a:r>
              <a:rPr kumimoji="1" lang="en-US" altLang="en-US" sz="1200" b="1" dirty="0" err="1" smtClean="0">
                <a:solidFill>
                  <a:srgbClr val="000000"/>
                </a:solidFill>
              </a:rPr>
              <a:t>d’excitation</a:t>
            </a:r>
            <a:endParaRPr kumimoji="1" lang="en-US" altLang="en-US" sz="1100" b="1" dirty="0" smtClean="0">
              <a:solidFill>
                <a:srgbClr val="000000"/>
              </a:solidFill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876041" y="1527805"/>
            <a:ext cx="1632028" cy="415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eaLnBrk="0" hangingPunct="0">
              <a:spcAft>
                <a:spcPts val="1000"/>
              </a:spcAft>
              <a:buFont typeface="Arial" charset="0"/>
              <a:buNone/>
            </a:pPr>
            <a:r>
              <a:rPr kumimoji="1" lang="en-US" altLang="en-US" sz="1050" b="1" dirty="0" smtClean="0">
                <a:solidFill>
                  <a:srgbClr val="000000"/>
                </a:solidFill>
              </a:rPr>
              <a:t>2 </a:t>
            </a:r>
            <a:r>
              <a:rPr kumimoji="1" lang="en-US" altLang="en-US" sz="1050" b="1" dirty="0" err="1" smtClean="0">
                <a:solidFill>
                  <a:srgbClr val="000000"/>
                </a:solidFill>
              </a:rPr>
              <a:t>amplificateurs</a:t>
            </a:r>
            <a:r>
              <a:rPr kumimoji="1" lang="en-US" altLang="en-US" sz="1050" b="1" dirty="0" smtClean="0">
                <a:solidFill>
                  <a:srgbClr val="000000"/>
                </a:solidFill>
              </a:rPr>
              <a:t/>
            </a:r>
            <a:br>
              <a:rPr kumimoji="1" lang="en-US" altLang="en-US" sz="1050" b="1" dirty="0" smtClean="0">
                <a:solidFill>
                  <a:srgbClr val="000000"/>
                </a:solidFill>
              </a:rPr>
            </a:br>
            <a:r>
              <a:rPr kumimoji="1" lang="en-US" altLang="en-US" sz="1050" b="1" dirty="0" smtClean="0">
                <a:solidFill>
                  <a:srgbClr val="000000"/>
                </a:solidFill>
              </a:rPr>
              <a:t>de </a:t>
            </a:r>
            <a:r>
              <a:rPr kumimoji="1" lang="en-US" altLang="en-US" sz="1050" b="1" dirty="0" smtClean="0">
                <a:solidFill>
                  <a:srgbClr val="000000"/>
                </a:solidFill>
              </a:rPr>
              <a:t>100 W</a:t>
            </a:r>
            <a:endParaRPr kumimoji="1"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479099" y="1596701"/>
            <a:ext cx="173104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Aft>
                <a:spcPts val="1000"/>
              </a:spcAft>
              <a:buFont typeface="Arial" charset="0"/>
              <a:buNone/>
            </a:pPr>
            <a:r>
              <a:rPr kumimoji="1" lang="en-GB" altLang="en-US" sz="1200" b="1" dirty="0" smtClean="0">
                <a:solidFill>
                  <a:srgbClr val="000000"/>
                </a:solidFill>
              </a:rPr>
              <a:t>Signal de protection</a:t>
            </a:r>
            <a:br>
              <a:rPr kumimoji="1" lang="en-GB" altLang="en-US" sz="1200" b="1" dirty="0" smtClean="0">
                <a:solidFill>
                  <a:srgbClr val="000000"/>
                </a:solidFill>
              </a:rPr>
            </a:br>
            <a:r>
              <a:rPr kumimoji="1" lang="en-GB" altLang="en-US" sz="1200" b="1" dirty="0" smtClean="0">
                <a:solidFill>
                  <a:srgbClr val="000000"/>
                </a:solidFill>
              </a:rPr>
              <a:t>des </a:t>
            </a:r>
            <a:r>
              <a:rPr kumimoji="1" lang="en-GB" altLang="en-US" sz="1200" b="1" dirty="0" err="1" smtClean="0">
                <a:solidFill>
                  <a:srgbClr val="000000"/>
                </a:solidFill>
              </a:rPr>
              <a:t>paquets</a:t>
            </a:r>
            <a:r>
              <a:rPr kumimoji="1" lang="en-GB" altLang="en-US" sz="1200" b="1" dirty="0" smtClean="0">
                <a:solidFill>
                  <a:srgbClr val="000000"/>
                </a:solidFill>
              </a:rPr>
              <a:t> </a:t>
            </a:r>
            <a:r>
              <a:rPr kumimoji="1" lang="en-GB" altLang="en-US" sz="1200" b="1" dirty="0" err="1" smtClean="0">
                <a:solidFill>
                  <a:srgbClr val="000000"/>
                </a:solidFill>
              </a:rPr>
              <a:t>utiles</a:t>
            </a:r>
            <a:endParaRPr kumimoji="1" lang="en-GB" altLang="en-US" sz="1200" b="1" dirty="0">
              <a:solidFill>
                <a:srgbClr val="000000"/>
              </a:solidFill>
            </a:endParaRPr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auto">
          <a:xfrm rot="5400000">
            <a:off x="4637801" y="1865929"/>
            <a:ext cx="635000" cy="766763"/>
          </a:xfrm>
          <a:prstGeom prst="triangle">
            <a:avLst>
              <a:gd name="adj" fmla="val 500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Aft>
                <a:spcPts val="1000"/>
              </a:spcAft>
              <a:buFont typeface="Arial" charset="0"/>
              <a:buNone/>
            </a:pPr>
            <a:endParaRPr kumimoji="1" lang="en-GB" altLang="en-US" sz="1200" b="1">
              <a:solidFill>
                <a:srgbClr val="000000"/>
              </a:solidFill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5333126" y="2249972"/>
            <a:ext cx="53946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 rot="5400000">
            <a:off x="4653522" y="2631311"/>
            <a:ext cx="611188" cy="793386"/>
          </a:xfrm>
          <a:prstGeom prst="triangle">
            <a:avLst>
              <a:gd name="adj" fmla="val 500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Aft>
                <a:spcPts val="1000"/>
              </a:spcAft>
              <a:buFont typeface="Arial" charset="0"/>
              <a:buNone/>
            </a:pPr>
            <a:endParaRPr kumimoji="1" lang="en-GB" altLang="en-US" sz="1200" b="1">
              <a:solidFill>
                <a:srgbClr val="000000"/>
              </a:solidFill>
            </a:endParaRP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5350060" y="3028641"/>
            <a:ext cx="97606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3294776" y="2053122"/>
            <a:ext cx="561975" cy="1185863"/>
          </a:xfrm>
          <a:prstGeom prst="rect">
            <a:avLst/>
          </a:prstGeom>
          <a:solidFill>
            <a:srgbClr val="ACFCFE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Aft>
                <a:spcPts val="1000"/>
              </a:spcAft>
              <a:buFont typeface="Arial" charset="0"/>
              <a:buNone/>
            </a:pPr>
            <a:r>
              <a:rPr kumimoji="1" lang="en-US" altLang="en-US" sz="1200" b="1" dirty="0" smtClean="0">
                <a:solidFill>
                  <a:srgbClr val="0098D4"/>
                </a:solidFill>
              </a:rPr>
              <a:t>x </a:t>
            </a:r>
            <a:r>
              <a:rPr kumimoji="1" lang="en-US" altLang="en-US" sz="1200" b="1" dirty="0">
                <a:solidFill>
                  <a:srgbClr val="0098D4"/>
                </a:solidFill>
              </a:rPr>
              <a:t>1</a:t>
            </a:r>
          </a:p>
          <a:p>
            <a:pPr algn="ctr" eaLnBrk="0" hangingPunct="0">
              <a:spcAft>
                <a:spcPts val="1000"/>
              </a:spcAft>
              <a:buFont typeface="Arial" charset="0"/>
              <a:buNone/>
            </a:pPr>
            <a:endParaRPr kumimoji="1" lang="en-US" altLang="en-US" sz="1200" b="1" dirty="0">
              <a:solidFill>
                <a:srgbClr val="0098D4"/>
              </a:solidFill>
            </a:endParaRPr>
          </a:p>
          <a:p>
            <a:pPr algn="ctr" eaLnBrk="0" hangingPunct="0">
              <a:spcAft>
                <a:spcPts val="1000"/>
              </a:spcAft>
              <a:buFont typeface="Arial" charset="0"/>
              <a:buNone/>
            </a:pPr>
            <a:r>
              <a:rPr kumimoji="1" lang="en-US" altLang="en-US" sz="1200" b="1" dirty="0" smtClean="0">
                <a:solidFill>
                  <a:srgbClr val="0098D4"/>
                </a:solidFill>
              </a:rPr>
              <a:t>x </a:t>
            </a:r>
            <a:r>
              <a:rPr kumimoji="1" lang="en-US" altLang="en-US" sz="1200" b="1" dirty="0">
                <a:solidFill>
                  <a:srgbClr val="0098D4"/>
                </a:solidFill>
              </a:rPr>
              <a:t>-1</a:t>
            </a:r>
            <a:endParaRPr kumimoji="1" lang="en-GB" altLang="en-US" sz="1200" b="1" dirty="0">
              <a:solidFill>
                <a:srgbClr val="0098D4"/>
              </a:solidFill>
            </a:endParaRP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3885326" y="2242035"/>
            <a:ext cx="6762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3898026" y="3015147"/>
            <a:ext cx="6762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999218" y="2179996"/>
            <a:ext cx="297852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 smtClean="0">
                <a:latin typeface="+mn-lt"/>
              </a:rPr>
              <a:t>Stripline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d’excitation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(</a:t>
            </a:r>
            <a:r>
              <a:rPr lang="en-US" sz="1600" dirty="0" err="1" smtClean="0">
                <a:latin typeface="+mn-lt"/>
              </a:rPr>
              <a:t>bande</a:t>
            </a:r>
            <a:r>
              <a:rPr lang="en-US" sz="1600" dirty="0" err="1" smtClean="0"/>
              <a:t>-</a:t>
            </a:r>
            <a:r>
              <a:rPr lang="en-US" sz="1600" dirty="0" err="1" smtClean="0">
                <a:latin typeface="+mn-lt"/>
              </a:rPr>
              <a:t>passante</a:t>
            </a:r>
            <a:r>
              <a:rPr lang="en-US" sz="1600" dirty="0" smtClean="0">
                <a:latin typeface="+mn-lt"/>
              </a:rPr>
              <a:t> de</a:t>
            </a:r>
            <a:r>
              <a:rPr lang="en-US" sz="1600" dirty="0" smtClean="0"/>
              <a:t> 200 MHz)</a:t>
            </a:r>
            <a:endParaRPr lang="en-GB" sz="1600" dirty="0">
              <a:latin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969839" y="2835428"/>
            <a:ext cx="0" cy="407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2800" y="4336143"/>
            <a:ext cx="6365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i="1" dirty="0" err="1" smtClean="0"/>
              <a:t>stripline</a:t>
            </a:r>
            <a:r>
              <a:rPr lang="en-US" dirty="0" smtClean="0"/>
              <a:t> </a:t>
            </a:r>
            <a:r>
              <a:rPr lang="en-US" dirty="0" err="1" smtClean="0"/>
              <a:t>permet</a:t>
            </a:r>
            <a:r>
              <a:rPr lang="en-US" dirty="0" smtClean="0"/>
              <a:t> </a:t>
            </a:r>
            <a:r>
              <a:rPr lang="en-US" dirty="0" err="1" smtClean="0"/>
              <a:t>d’exciter</a:t>
            </a:r>
            <a:r>
              <a:rPr lang="en-US" dirty="0" smtClean="0"/>
              <a:t> les </a:t>
            </a:r>
            <a:r>
              <a:rPr lang="en-US" dirty="0" err="1" smtClean="0"/>
              <a:t>impuretés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Le signal </a:t>
            </a:r>
            <a:r>
              <a:rPr lang="en-US" dirty="0" err="1" smtClean="0"/>
              <a:t>généré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conçu</a:t>
            </a:r>
            <a:r>
              <a:rPr lang="en-US" dirty="0" smtClean="0"/>
              <a:t> pour </a:t>
            </a:r>
            <a:r>
              <a:rPr lang="en-US" dirty="0" err="1" smtClean="0"/>
              <a:t>épargner</a:t>
            </a:r>
            <a:r>
              <a:rPr lang="en-US" dirty="0" smtClean="0"/>
              <a:t> les </a:t>
            </a:r>
            <a:r>
              <a:rPr lang="en-US" dirty="0" err="1" smtClean="0"/>
              <a:t>paquets</a:t>
            </a:r>
            <a:r>
              <a:rPr lang="en-US" dirty="0" smtClean="0"/>
              <a:t> </a:t>
            </a:r>
            <a:r>
              <a:rPr lang="en-US" dirty="0" err="1" smtClean="0"/>
              <a:t>utiles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2038658" y="2790876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mélangeur</a:t>
            </a:r>
            <a:endParaRPr lang="en-US" dirty="0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 flipH="1">
            <a:off x="6419159" y="3879020"/>
            <a:ext cx="18462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 flipV="1">
            <a:off x="7785996" y="3759957"/>
            <a:ext cx="0" cy="1190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 flipV="1">
            <a:off x="6327084" y="3759957"/>
            <a:ext cx="14589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6327084" y="3759957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 flipH="1" flipV="1">
            <a:off x="6377884" y="3372607"/>
            <a:ext cx="18113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7785996" y="3372607"/>
            <a:ext cx="0" cy="149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 flipH="1">
            <a:off x="6327084" y="3521832"/>
            <a:ext cx="14589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 flipH="1" flipV="1">
            <a:off x="6327084" y="3223382"/>
            <a:ext cx="0" cy="2984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flipH="1">
            <a:off x="5371409" y="3372607"/>
            <a:ext cx="90646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 flipH="1" flipV="1">
            <a:off x="5145344" y="3624818"/>
            <a:ext cx="3309217" cy="995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 flipH="1">
            <a:off x="4385736" y="3479539"/>
            <a:ext cx="75960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000"/>
              </a:spcAft>
              <a:buFont typeface="Arial" charset="0"/>
              <a:buNone/>
            </a:pPr>
            <a:r>
              <a:rPr kumimoji="1" lang="en-US" altLang="en-US" sz="1000" dirty="0" err="1" smtClean="0">
                <a:solidFill>
                  <a:srgbClr val="0098D4"/>
                </a:solidFill>
              </a:rPr>
              <a:t>faisceau</a:t>
            </a:r>
            <a:endParaRPr kumimoji="1" lang="en-US" altLang="en-US" sz="600" dirty="0">
              <a:solidFill>
                <a:srgbClr val="0098D4"/>
              </a:solidFill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rot="5400000">
            <a:off x="6179475" y="3172175"/>
            <a:ext cx="293914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auto">
          <a:xfrm flipV="1">
            <a:off x="5888707" y="3998080"/>
            <a:ext cx="438377" cy="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 flipH="1">
            <a:off x="5371409" y="3879020"/>
            <a:ext cx="9064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Oval 84"/>
          <p:cNvSpPr>
            <a:spLocks noChangeArrowheads="1"/>
          </p:cNvSpPr>
          <p:nvPr/>
        </p:nvSpPr>
        <p:spPr bwMode="auto">
          <a:xfrm>
            <a:off x="6920827" y="3630355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5"/>
          <p:cNvSpPr>
            <a:spLocks noChangeArrowheads="1"/>
          </p:cNvSpPr>
          <p:nvPr/>
        </p:nvSpPr>
        <p:spPr bwMode="auto">
          <a:xfrm>
            <a:off x="6886899" y="3605746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6"/>
          <p:cNvSpPr>
            <a:spLocks noChangeArrowheads="1"/>
          </p:cNvSpPr>
          <p:nvPr/>
        </p:nvSpPr>
        <p:spPr bwMode="auto">
          <a:xfrm>
            <a:off x="6913033" y="3634432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7"/>
          <p:cNvSpPr>
            <a:spLocks noChangeArrowheads="1"/>
          </p:cNvSpPr>
          <p:nvPr/>
        </p:nvSpPr>
        <p:spPr bwMode="auto">
          <a:xfrm>
            <a:off x="6858944" y="3652161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8"/>
          <p:cNvSpPr>
            <a:spLocks noChangeArrowheads="1"/>
          </p:cNvSpPr>
          <p:nvPr/>
        </p:nvSpPr>
        <p:spPr bwMode="auto">
          <a:xfrm>
            <a:off x="6817515" y="3647558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89"/>
          <p:cNvSpPr>
            <a:spLocks noChangeArrowheads="1"/>
          </p:cNvSpPr>
          <p:nvPr/>
        </p:nvSpPr>
        <p:spPr bwMode="auto">
          <a:xfrm>
            <a:off x="6815214" y="3608429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0"/>
          <p:cNvSpPr>
            <a:spLocks noChangeArrowheads="1"/>
          </p:cNvSpPr>
          <p:nvPr/>
        </p:nvSpPr>
        <p:spPr bwMode="auto">
          <a:xfrm>
            <a:off x="6822118" y="3610732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1"/>
          <p:cNvSpPr>
            <a:spLocks noChangeArrowheads="1"/>
          </p:cNvSpPr>
          <p:nvPr/>
        </p:nvSpPr>
        <p:spPr bwMode="auto">
          <a:xfrm>
            <a:off x="6831325" y="3626842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2"/>
          <p:cNvSpPr>
            <a:spLocks noChangeArrowheads="1"/>
          </p:cNvSpPr>
          <p:nvPr/>
        </p:nvSpPr>
        <p:spPr bwMode="auto">
          <a:xfrm>
            <a:off x="6801404" y="3622239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3"/>
          <p:cNvSpPr>
            <a:spLocks noChangeArrowheads="1"/>
          </p:cNvSpPr>
          <p:nvPr/>
        </p:nvSpPr>
        <p:spPr bwMode="auto">
          <a:xfrm>
            <a:off x="6794498" y="3638351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4"/>
          <p:cNvSpPr>
            <a:spLocks noChangeArrowheads="1"/>
          </p:cNvSpPr>
          <p:nvPr/>
        </p:nvSpPr>
        <p:spPr bwMode="auto">
          <a:xfrm>
            <a:off x="6773784" y="3624542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5"/>
          <p:cNvSpPr>
            <a:spLocks noChangeArrowheads="1"/>
          </p:cNvSpPr>
          <p:nvPr/>
        </p:nvSpPr>
        <p:spPr bwMode="auto">
          <a:xfrm>
            <a:off x="6776085" y="3608429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6"/>
          <p:cNvSpPr>
            <a:spLocks noChangeArrowheads="1"/>
          </p:cNvSpPr>
          <p:nvPr/>
        </p:nvSpPr>
        <p:spPr bwMode="auto">
          <a:xfrm>
            <a:off x="6830171" y="3611436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7"/>
          <p:cNvSpPr>
            <a:spLocks noChangeArrowheads="1"/>
          </p:cNvSpPr>
          <p:nvPr/>
        </p:nvSpPr>
        <p:spPr bwMode="auto">
          <a:xfrm>
            <a:off x="6815214" y="3629145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8"/>
          <p:cNvSpPr>
            <a:spLocks noChangeArrowheads="1"/>
          </p:cNvSpPr>
          <p:nvPr/>
        </p:nvSpPr>
        <p:spPr bwMode="auto">
          <a:xfrm>
            <a:off x="6835928" y="3647558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99"/>
          <p:cNvSpPr>
            <a:spLocks noChangeArrowheads="1"/>
          </p:cNvSpPr>
          <p:nvPr/>
        </p:nvSpPr>
        <p:spPr bwMode="auto">
          <a:xfrm>
            <a:off x="6852040" y="3626842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0"/>
          <p:cNvSpPr>
            <a:spLocks noChangeArrowheads="1"/>
          </p:cNvSpPr>
          <p:nvPr/>
        </p:nvSpPr>
        <p:spPr bwMode="auto">
          <a:xfrm>
            <a:off x="6886564" y="3622239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1"/>
          <p:cNvSpPr>
            <a:spLocks noChangeArrowheads="1"/>
          </p:cNvSpPr>
          <p:nvPr/>
        </p:nvSpPr>
        <p:spPr bwMode="auto">
          <a:xfrm>
            <a:off x="6895771" y="3645256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2"/>
          <p:cNvSpPr>
            <a:spLocks noChangeArrowheads="1"/>
          </p:cNvSpPr>
          <p:nvPr/>
        </p:nvSpPr>
        <p:spPr bwMode="auto">
          <a:xfrm>
            <a:off x="6861740" y="3637020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3"/>
          <p:cNvSpPr>
            <a:spLocks noChangeArrowheads="1"/>
          </p:cNvSpPr>
          <p:nvPr/>
        </p:nvSpPr>
        <p:spPr bwMode="auto">
          <a:xfrm>
            <a:off x="6833663" y="3638349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4"/>
          <p:cNvSpPr>
            <a:spLocks noChangeArrowheads="1"/>
          </p:cNvSpPr>
          <p:nvPr/>
        </p:nvSpPr>
        <p:spPr bwMode="auto">
          <a:xfrm>
            <a:off x="6842834" y="3603826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05"/>
          <p:cNvSpPr>
            <a:spLocks noChangeArrowheads="1"/>
          </p:cNvSpPr>
          <p:nvPr/>
        </p:nvSpPr>
        <p:spPr bwMode="auto">
          <a:xfrm>
            <a:off x="6863548" y="3610732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06"/>
          <p:cNvSpPr>
            <a:spLocks noChangeArrowheads="1"/>
          </p:cNvSpPr>
          <p:nvPr/>
        </p:nvSpPr>
        <p:spPr bwMode="auto">
          <a:xfrm>
            <a:off x="6826721" y="3590016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107"/>
          <p:cNvSpPr>
            <a:spLocks noChangeArrowheads="1"/>
          </p:cNvSpPr>
          <p:nvPr/>
        </p:nvSpPr>
        <p:spPr bwMode="auto">
          <a:xfrm>
            <a:off x="6812912" y="3585413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108"/>
          <p:cNvSpPr>
            <a:spLocks noChangeArrowheads="1"/>
          </p:cNvSpPr>
          <p:nvPr/>
        </p:nvSpPr>
        <p:spPr bwMode="auto">
          <a:xfrm>
            <a:off x="6801403" y="3590843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109"/>
          <p:cNvSpPr>
            <a:spLocks noChangeArrowheads="1"/>
          </p:cNvSpPr>
          <p:nvPr/>
        </p:nvSpPr>
        <p:spPr bwMode="auto">
          <a:xfrm>
            <a:off x="6880808" y="3623199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110"/>
          <p:cNvSpPr>
            <a:spLocks noChangeArrowheads="1"/>
          </p:cNvSpPr>
          <p:nvPr/>
        </p:nvSpPr>
        <p:spPr bwMode="auto">
          <a:xfrm>
            <a:off x="6863548" y="3578509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11"/>
          <p:cNvSpPr>
            <a:spLocks noChangeArrowheads="1"/>
          </p:cNvSpPr>
          <p:nvPr/>
        </p:nvSpPr>
        <p:spPr bwMode="auto">
          <a:xfrm>
            <a:off x="6794497" y="3583938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12"/>
          <p:cNvSpPr>
            <a:spLocks noChangeArrowheads="1"/>
          </p:cNvSpPr>
          <p:nvPr/>
        </p:nvSpPr>
        <p:spPr bwMode="auto">
          <a:xfrm>
            <a:off x="6879660" y="3590016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13"/>
          <p:cNvSpPr>
            <a:spLocks noChangeArrowheads="1"/>
          </p:cNvSpPr>
          <p:nvPr/>
        </p:nvSpPr>
        <p:spPr bwMode="auto">
          <a:xfrm>
            <a:off x="6877358" y="3599223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114"/>
          <p:cNvSpPr>
            <a:spLocks noChangeArrowheads="1"/>
          </p:cNvSpPr>
          <p:nvPr/>
        </p:nvSpPr>
        <p:spPr bwMode="auto">
          <a:xfrm>
            <a:off x="6888867" y="3613033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15"/>
          <p:cNvSpPr>
            <a:spLocks noChangeArrowheads="1"/>
          </p:cNvSpPr>
          <p:nvPr/>
        </p:nvSpPr>
        <p:spPr bwMode="auto">
          <a:xfrm>
            <a:off x="6904977" y="3631446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16"/>
          <p:cNvSpPr>
            <a:spLocks noChangeArrowheads="1"/>
          </p:cNvSpPr>
          <p:nvPr/>
        </p:nvSpPr>
        <p:spPr bwMode="auto">
          <a:xfrm>
            <a:off x="6891167" y="3647558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17"/>
          <p:cNvSpPr>
            <a:spLocks noChangeArrowheads="1"/>
          </p:cNvSpPr>
          <p:nvPr/>
        </p:nvSpPr>
        <p:spPr bwMode="auto">
          <a:xfrm>
            <a:off x="6863548" y="3594619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118"/>
          <p:cNvSpPr>
            <a:spLocks noChangeArrowheads="1"/>
          </p:cNvSpPr>
          <p:nvPr/>
        </p:nvSpPr>
        <p:spPr bwMode="auto">
          <a:xfrm>
            <a:off x="6847436" y="3589664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119"/>
          <p:cNvSpPr>
            <a:spLocks noChangeArrowheads="1"/>
          </p:cNvSpPr>
          <p:nvPr/>
        </p:nvSpPr>
        <p:spPr bwMode="auto">
          <a:xfrm>
            <a:off x="6810645" y="3624263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120"/>
          <p:cNvSpPr>
            <a:spLocks noChangeArrowheads="1"/>
          </p:cNvSpPr>
          <p:nvPr/>
        </p:nvSpPr>
        <p:spPr bwMode="auto">
          <a:xfrm>
            <a:off x="6782991" y="3596922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121"/>
          <p:cNvSpPr>
            <a:spLocks noChangeArrowheads="1"/>
          </p:cNvSpPr>
          <p:nvPr/>
        </p:nvSpPr>
        <p:spPr bwMode="auto">
          <a:xfrm>
            <a:off x="6891431" y="3654491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122"/>
          <p:cNvSpPr>
            <a:spLocks noChangeArrowheads="1"/>
          </p:cNvSpPr>
          <p:nvPr/>
        </p:nvSpPr>
        <p:spPr bwMode="auto">
          <a:xfrm>
            <a:off x="6913570" y="3604653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33"/>
          <p:cNvSpPr>
            <a:spLocks noChangeShapeType="1"/>
          </p:cNvSpPr>
          <p:nvPr/>
        </p:nvSpPr>
        <p:spPr bwMode="auto">
          <a:xfrm rot="5400000">
            <a:off x="5016767" y="3121379"/>
            <a:ext cx="1739064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" name="ZoneTexte 101"/>
          <p:cNvSpPr txBox="1"/>
          <p:nvPr/>
        </p:nvSpPr>
        <p:spPr>
          <a:xfrm>
            <a:off x="709684" y="1037231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Système</a:t>
            </a:r>
            <a:r>
              <a:rPr lang="en-US" b="1" dirty="0" smtClean="0"/>
              <a:t> </a:t>
            </a:r>
            <a:r>
              <a:rPr lang="en-US" b="1" dirty="0" err="1" smtClean="0"/>
              <a:t>d’excitation</a:t>
            </a:r>
            <a:r>
              <a:rPr lang="en-US" b="1" dirty="0" smtClean="0"/>
              <a:t> </a:t>
            </a:r>
            <a:r>
              <a:rPr lang="en-US" b="1" dirty="0" err="1" smtClean="0"/>
              <a:t>sélective</a:t>
            </a:r>
            <a:r>
              <a:rPr lang="en-US" b="1" dirty="0" smtClean="0"/>
              <a:t> :</a:t>
            </a:r>
            <a:endParaRPr lang="en-US" b="1" dirty="0"/>
          </a:p>
        </p:txBody>
      </p:sp>
      <p:sp>
        <p:nvSpPr>
          <p:cNvPr id="99" name="Espace réservé du numéro de diapositive 9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0" name="Espace réservé du pied de page 9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27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Fonctionnement</a:t>
            </a:r>
            <a:r>
              <a:rPr lang="en-US" dirty="0" smtClean="0"/>
              <a:t> du </a:t>
            </a:r>
            <a:r>
              <a:rPr lang="en-US" dirty="0" err="1" smtClean="0"/>
              <a:t>nettoyage</a:t>
            </a:r>
            <a:r>
              <a:rPr lang="en-US" dirty="0" smtClean="0"/>
              <a:t> par excitation </a:t>
            </a:r>
            <a:r>
              <a:rPr lang="en-US" dirty="0" err="1" smtClean="0"/>
              <a:t>sélective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845398" y="4460035"/>
            <a:ext cx="6081004" cy="1504790"/>
            <a:chOff x="2606676" y="2122488"/>
            <a:chExt cx="4214813" cy="1042987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517901" y="2665413"/>
              <a:ext cx="139700" cy="80963"/>
            </a:xfrm>
            <a:custGeom>
              <a:avLst/>
              <a:gdLst>
                <a:gd name="T0" fmla="*/ 272 w 284"/>
                <a:gd name="T1" fmla="*/ 132 h 166"/>
                <a:gd name="T2" fmla="*/ 121 w 284"/>
                <a:gd name="T3" fmla="*/ 140 h 166"/>
                <a:gd name="T4" fmla="*/ 11 w 284"/>
                <a:gd name="T5" fmla="*/ 35 h 166"/>
                <a:gd name="T6" fmla="*/ 163 w 284"/>
                <a:gd name="T7" fmla="*/ 27 h 166"/>
                <a:gd name="T8" fmla="*/ 272 w 284"/>
                <a:gd name="T9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66">
                  <a:moveTo>
                    <a:pt x="272" y="132"/>
                  </a:moveTo>
                  <a:cubicBezTo>
                    <a:pt x="261" y="163"/>
                    <a:pt x="193" y="166"/>
                    <a:pt x="121" y="140"/>
                  </a:cubicBezTo>
                  <a:cubicBezTo>
                    <a:pt x="49" y="113"/>
                    <a:pt x="0" y="66"/>
                    <a:pt x="11" y="35"/>
                  </a:cubicBezTo>
                  <a:cubicBezTo>
                    <a:pt x="23" y="4"/>
                    <a:pt x="91" y="0"/>
                    <a:pt x="163" y="27"/>
                  </a:cubicBezTo>
                  <a:cubicBezTo>
                    <a:pt x="235" y="54"/>
                    <a:pt x="284" y="101"/>
                    <a:pt x="272" y="132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470276" y="2682875"/>
              <a:ext cx="182563" cy="206375"/>
            </a:xfrm>
            <a:custGeom>
              <a:avLst/>
              <a:gdLst>
                <a:gd name="T0" fmla="*/ 110 w 373"/>
                <a:gd name="T1" fmla="*/ 0 h 421"/>
                <a:gd name="T2" fmla="*/ 0 w 373"/>
                <a:gd name="T3" fmla="*/ 295 h 421"/>
                <a:gd name="T4" fmla="*/ 110 w 373"/>
                <a:gd name="T5" fmla="*/ 390 h 421"/>
                <a:gd name="T6" fmla="*/ 259 w 373"/>
                <a:gd name="T7" fmla="*/ 401 h 421"/>
                <a:gd name="T8" fmla="*/ 373 w 373"/>
                <a:gd name="T9" fmla="*/ 9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21">
                  <a:moveTo>
                    <a:pt x="110" y="0"/>
                  </a:moveTo>
                  <a:lnTo>
                    <a:pt x="0" y="295"/>
                  </a:lnTo>
                  <a:cubicBezTo>
                    <a:pt x="0" y="295"/>
                    <a:pt x="37" y="364"/>
                    <a:pt x="110" y="390"/>
                  </a:cubicBezTo>
                  <a:cubicBezTo>
                    <a:pt x="183" y="421"/>
                    <a:pt x="259" y="401"/>
                    <a:pt x="259" y="401"/>
                  </a:cubicBezTo>
                  <a:lnTo>
                    <a:pt x="373" y="9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017963" y="2620963"/>
              <a:ext cx="138113" cy="80963"/>
            </a:xfrm>
            <a:custGeom>
              <a:avLst/>
              <a:gdLst>
                <a:gd name="T0" fmla="*/ 273 w 284"/>
                <a:gd name="T1" fmla="*/ 132 h 166"/>
                <a:gd name="T2" fmla="*/ 121 w 284"/>
                <a:gd name="T3" fmla="*/ 140 h 166"/>
                <a:gd name="T4" fmla="*/ 12 w 284"/>
                <a:gd name="T5" fmla="*/ 35 h 166"/>
                <a:gd name="T6" fmla="*/ 163 w 284"/>
                <a:gd name="T7" fmla="*/ 27 h 166"/>
                <a:gd name="T8" fmla="*/ 273 w 284"/>
                <a:gd name="T9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66">
                  <a:moveTo>
                    <a:pt x="273" y="132"/>
                  </a:moveTo>
                  <a:cubicBezTo>
                    <a:pt x="261" y="163"/>
                    <a:pt x="193" y="166"/>
                    <a:pt x="121" y="140"/>
                  </a:cubicBezTo>
                  <a:cubicBezTo>
                    <a:pt x="49" y="113"/>
                    <a:pt x="0" y="66"/>
                    <a:pt x="12" y="35"/>
                  </a:cubicBezTo>
                  <a:cubicBezTo>
                    <a:pt x="23" y="4"/>
                    <a:pt x="91" y="0"/>
                    <a:pt x="163" y="27"/>
                  </a:cubicBezTo>
                  <a:cubicBezTo>
                    <a:pt x="235" y="54"/>
                    <a:pt x="284" y="101"/>
                    <a:pt x="273" y="132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970338" y="2638425"/>
              <a:ext cx="180975" cy="204788"/>
            </a:xfrm>
            <a:custGeom>
              <a:avLst/>
              <a:gdLst>
                <a:gd name="T0" fmla="*/ 110 w 372"/>
                <a:gd name="T1" fmla="*/ 0 h 420"/>
                <a:gd name="T2" fmla="*/ 0 w 372"/>
                <a:gd name="T3" fmla="*/ 294 h 420"/>
                <a:gd name="T4" fmla="*/ 109 w 372"/>
                <a:gd name="T5" fmla="*/ 390 h 420"/>
                <a:gd name="T6" fmla="*/ 258 w 372"/>
                <a:gd name="T7" fmla="*/ 400 h 420"/>
                <a:gd name="T8" fmla="*/ 372 w 372"/>
                <a:gd name="T9" fmla="*/ 9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420">
                  <a:moveTo>
                    <a:pt x="110" y="0"/>
                  </a:moveTo>
                  <a:lnTo>
                    <a:pt x="0" y="294"/>
                  </a:lnTo>
                  <a:cubicBezTo>
                    <a:pt x="0" y="294"/>
                    <a:pt x="36" y="364"/>
                    <a:pt x="109" y="390"/>
                  </a:cubicBezTo>
                  <a:cubicBezTo>
                    <a:pt x="183" y="420"/>
                    <a:pt x="258" y="400"/>
                    <a:pt x="258" y="400"/>
                  </a:cubicBezTo>
                  <a:lnTo>
                    <a:pt x="372" y="9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457701" y="2597150"/>
              <a:ext cx="139700" cy="80963"/>
            </a:xfrm>
            <a:custGeom>
              <a:avLst/>
              <a:gdLst>
                <a:gd name="T0" fmla="*/ 273 w 284"/>
                <a:gd name="T1" fmla="*/ 132 h 166"/>
                <a:gd name="T2" fmla="*/ 121 w 284"/>
                <a:gd name="T3" fmla="*/ 139 h 166"/>
                <a:gd name="T4" fmla="*/ 11 w 284"/>
                <a:gd name="T5" fmla="*/ 35 h 166"/>
                <a:gd name="T6" fmla="*/ 163 w 284"/>
                <a:gd name="T7" fmla="*/ 27 h 166"/>
                <a:gd name="T8" fmla="*/ 273 w 284"/>
                <a:gd name="T9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66">
                  <a:moveTo>
                    <a:pt x="273" y="132"/>
                  </a:moveTo>
                  <a:cubicBezTo>
                    <a:pt x="261" y="163"/>
                    <a:pt x="193" y="166"/>
                    <a:pt x="121" y="139"/>
                  </a:cubicBezTo>
                  <a:cubicBezTo>
                    <a:pt x="49" y="113"/>
                    <a:pt x="0" y="66"/>
                    <a:pt x="11" y="35"/>
                  </a:cubicBezTo>
                  <a:cubicBezTo>
                    <a:pt x="23" y="4"/>
                    <a:pt x="91" y="0"/>
                    <a:pt x="163" y="27"/>
                  </a:cubicBezTo>
                  <a:cubicBezTo>
                    <a:pt x="235" y="54"/>
                    <a:pt x="284" y="101"/>
                    <a:pt x="273" y="132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10076" y="2614613"/>
              <a:ext cx="182563" cy="204788"/>
            </a:xfrm>
            <a:custGeom>
              <a:avLst/>
              <a:gdLst>
                <a:gd name="T0" fmla="*/ 110 w 373"/>
                <a:gd name="T1" fmla="*/ 0 h 420"/>
                <a:gd name="T2" fmla="*/ 0 w 373"/>
                <a:gd name="T3" fmla="*/ 294 h 420"/>
                <a:gd name="T4" fmla="*/ 110 w 373"/>
                <a:gd name="T5" fmla="*/ 390 h 420"/>
                <a:gd name="T6" fmla="*/ 259 w 373"/>
                <a:gd name="T7" fmla="*/ 400 h 420"/>
                <a:gd name="T8" fmla="*/ 373 w 373"/>
                <a:gd name="T9" fmla="*/ 9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20">
                  <a:moveTo>
                    <a:pt x="110" y="0"/>
                  </a:moveTo>
                  <a:lnTo>
                    <a:pt x="0" y="294"/>
                  </a:lnTo>
                  <a:cubicBezTo>
                    <a:pt x="0" y="294"/>
                    <a:pt x="37" y="363"/>
                    <a:pt x="110" y="390"/>
                  </a:cubicBezTo>
                  <a:cubicBezTo>
                    <a:pt x="183" y="420"/>
                    <a:pt x="259" y="400"/>
                    <a:pt x="259" y="400"/>
                  </a:cubicBezTo>
                  <a:lnTo>
                    <a:pt x="373" y="9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22838" y="2603500"/>
              <a:ext cx="139700" cy="80963"/>
            </a:xfrm>
            <a:custGeom>
              <a:avLst/>
              <a:gdLst>
                <a:gd name="T0" fmla="*/ 273 w 285"/>
                <a:gd name="T1" fmla="*/ 131 h 166"/>
                <a:gd name="T2" fmla="*/ 122 w 285"/>
                <a:gd name="T3" fmla="*/ 139 h 166"/>
                <a:gd name="T4" fmla="*/ 12 w 285"/>
                <a:gd name="T5" fmla="*/ 34 h 166"/>
                <a:gd name="T6" fmla="*/ 163 w 285"/>
                <a:gd name="T7" fmla="*/ 27 h 166"/>
                <a:gd name="T8" fmla="*/ 273 w 285"/>
                <a:gd name="T9" fmla="*/ 13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66">
                  <a:moveTo>
                    <a:pt x="273" y="131"/>
                  </a:moveTo>
                  <a:cubicBezTo>
                    <a:pt x="262" y="162"/>
                    <a:pt x="194" y="166"/>
                    <a:pt x="122" y="139"/>
                  </a:cubicBezTo>
                  <a:cubicBezTo>
                    <a:pt x="50" y="112"/>
                    <a:pt x="0" y="65"/>
                    <a:pt x="12" y="34"/>
                  </a:cubicBezTo>
                  <a:cubicBezTo>
                    <a:pt x="23" y="3"/>
                    <a:pt x="91" y="0"/>
                    <a:pt x="163" y="27"/>
                  </a:cubicBezTo>
                  <a:cubicBezTo>
                    <a:pt x="236" y="53"/>
                    <a:pt x="285" y="100"/>
                    <a:pt x="273" y="131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875213" y="2620963"/>
              <a:ext cx="182563" cy="204788"/>
            </a:xfrm>
            <a:custGeom>
              <a:avLst/>
              <a:gdLst>
                <a:gd name="T0" fmla="*/ 110 w 373"/>
                <a:gd name="T1" fmla="*/ 0 h 420"/>
                <a:gd name="T2" fmla="*/ 0 w 373"/>
                <a:gd name="T3" fmla="*/ 294 h 420"/>
                <a:gd name="T4" fmla="*/ 110 w 373"/>
                <a:gd name="T5" fmla="*/ 390 h 420"/>
                <a:gd name="T6" fmla="*/ 258 w 373"/>
                <a:gd name="T7" fmla="*/ 400 h 420"/>
                <a:gd name="T8" fmla="*/ 373 w 373"/>
                <a:gd name="T9" fmla="*/ 9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20">
                  <a:moveTo>
                    <a:pt x="110" y="0"/>
                  </a:moveTo>
                  <a:lnTo>
                    <a:pt x="0" y="294"/>
                  </a:lnTo>
                  <a:cubicBezTo>
                    <a:pt x="0" y="294"/>
                    <a:pt x="37" y="363"/>
                    <a:pt x="110" y="390"/>
                  </a:cubicBezTo>
                  <a:cubicBezTo>
                    <a:pt x="183" y="420"/>
                    <a:pt x="258" y="400"/>
                    <a:pt x="258" y="400"/>
                  </a:cubicBezTo>
                  <a:lnTo>
                    <a:pt x="373" y="9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125913" y="2668588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4108451" y="2671763"/>
              <a:ext cx="17463" cy="17463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4097338" y="2654300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4090988" y="2660650"/>
              <a:ext cx="17463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4062413" y="2659063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4060826" y="2632075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4067176" y="2633663"/>
              <a:ext cx="17463" cy="17463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4073526" y="2644775"/>
              <a:ext cx="19050" cy="17463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4051301" y="2641600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4048126" y="2652713"/>
              <a:ext cx="17463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4032251" y="2643188"/>
              <a:ext cx="19050" cy="17463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4035426" y="2632075"/>
              <a:ext cx="19050" cy="17463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4049713" y="2625725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4060826" y="2646363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4076701" y="2659063"/>
              <a:ext cx="17463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4086226" y="2644775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4110038" y="2641600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4116388" y="2657475"/>
              <a:ext cx="19050" cy="17463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4092576" y="2671763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4073526" y="2670175"/>
              <a:ext cx="19050" cy="17463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4079876" y="2628900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4095751" y="2633663"/>
              <a:ext cx="17463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4070351" y="2619375"/>
              <a:ext cx="17463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4059238" y="2616200"/>
              <a:ext cx="17463" cy="17463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4076701" y="2605088"/>
              <a:ext cx="17463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4081463" y="2616200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4095751" y="2611438"/>
              <a:ext cx="17463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4102101" y="2609850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4106863" y="2619375"/>
              <a:ext cx="17463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4103688" y="2625725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4113213" y="2635250"/>
              <a:ext cx="17463" cy="17463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4122738" y="2647950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4113213" y="2659063"/>
              <a:ext cx="19050" cy="17463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4094163" y="2622550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4090988" y="2597150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4024313" y="2632075"/>
              <a:ext cx="17463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4038601" y="2624138"/>
              <a:ext cx="17463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4117976" y="2673350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4129088" y="2659063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2606676" y="2886075"/>
              <a:ext cx="4214813" cy="214313"/>
            </a:xfrm>
            <a:custGeom>
              <a:avLst/>
              <a:gdLst>
                <a:gd name="T0" fmla="*/ 0 w 8625"/>
                <a:gd name="T1" fmla="*/ 438 h 438"/>
                <a:gd name="T2" fmla="*/ 4375 w 8625"/>
                <a:gd name="T3" fmla="*/ 0 h 438"/>
                <a:gd name="T4" fmla="*/ 8625 w 8625"/>
                <a:gd name="T5" fmla="*/ 37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25" h="438">
                  <a:moveTo>
                    <a:pt x="0" y="438"/>
                  </a:moveTo>
                  <a:cubicBezTo>
                    <a:pt x="0" y="438"/>
                    <a:pt x="2062" y="0"/>
                    <a:pt x="4375" y="0"/>
                  </a:cubicBezTo>
                  <a:cubicBezTo>
                    <a:pt x="6687" y="0"/>
                    <a:pt x="8625" y="375"/>
                    <a:pt x="8625" y="375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5140326" y="2122488"/>
              <a:ext cx="269875" cy="276225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5172076" y="2398713"/>
              <a:ext cx="122238" cy="487363"/>
            </a:xfrm>
            <a:custGeom>
              <a:avLst/>
              <a:gdLst>
                <a:gd name="T0" fmla="*/ 249 w 249"/>
                <a:gd name="T1" fmla="*/ 0 h 1000"/>
                <a:gd name="T2" fmla="*/ 249 w 249"/>
                <a:gd name="T3" fmla="*/ 563 h 1000"/>
                <a:gd name="T4" fmla="*/ 0 w 249"/>
                <a:gd name="T5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" h="1000">
                  <a:moveTo>
                    <a:pt x="249" y="0"/>
                  </a:moveTo>
                  <a:lnTo>
                    <a:pt x="249" y="563"/>
                  </a:lnTo>
                  <a:lnTo>
                    <a:pt x="0" y="1000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5294313" y="2673350"/>
              <a:ext cx="90488" cy="21272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4897438" y="2336800"/>
              <a:ext cx="396875" cy="244475"/>
            </a:xfrm>
            <a:custGeom>
              <a:avLst/>
              <a:gdLst>
                <a:gd name="T0" fmla="*/ 250 w 812"/>
                <a:gd name="T1" fmla="*/ 0 h 500"/>
                <a:gd name="T2" fmla="*/ 812 w 812"/>
                <a:gd name="T3" fmla="*/ 313 h 500"/>
                <a:gd name="T4" fmla="*/ 0 w 812"/>
                <a:gd name="T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2" h="500">
                  <a:moveTo>
                    <a:pt x="250" y="0"/>
                  </a:moveTo>
                  <a:lnTo>
                    <a:pt x="812" y="313"/>
                  </a:lnTo>
                  <a:lnTo>
                    <a:pt x="0" y="500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4613276" y="2635250"/>
              <a:ext cx="19050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4633913" y="2487613"/>
              <a:ext cx="17463" cy="19050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4721226" y="2668588"/>
              <a:ext cx="19050" cy="17463"/>
            </a:xfrm>
            <a:prstGeom prst="ellipse">
              <a:avLst/>
            </a:pr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4816476" y="2936875"/>
              <a:ext cx="211138" cy="228600"/>
            </a:xfrm>
            <a:custGeom>
              <a:avLst/>
              <a:gdLst>
                <a:gd name="T0" fmla="*/ 0 w 433"/>
                <a:gd name="T1" fmla="*/ 0 h 467"/>
                <a:gd name="T2" fmla="*/ 152 w 433"/>
                <a:gd name="T3" fmla="*/ 231 h 467"/>
                <a:gd name="T4" fmla="*/ 433 w 433"/>
                <a:gd name="T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467">
                  <a:moveTo>
                    <a:pt x="0" y="0"/>
                  </a:moveTo>
                  <a:cubicBezTo>
                    <a:pt x="0" y="0"/>
                    <a:pt x="71" y="147"/>
                    <a:pt x="152" y="231"/>
                  </a:cubicBezTo>
                  <a:cubicBezTo>
                    <a:pt x="232" y="315"/>
                    <a:pt x="433" y="467"/>
                    <a:pt x="433" y="467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4857751" y="2916238"/>
              <a:ext cx="219075" cy="228600"/>
            </a:xfrm>
            <a:custGeom>
              <a:avLst/>
              <a:gdLst>
                <a:gd name="T0" fmla="*/ 0 w 449"/>
                <a:gd name="T1" fmla="*/ 0 h 467"/>
                <a:gd name="T2" fmla="*/ 161 w 449"/>
                <a:gd name="T3" fmla="*/ 243 h 467"/>
                <a:gd name="T4" fmla="*/ 449 w 449"/>
                <a:gd name="T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9" h="467">
                  <a:moveTo>
                    <a:pt x="0" y="0"/>
                  </a:moveTo>
                  <a:cubicBezTo>
                    <a:pt x="0" y="0"/>
                    <a:pt x="46" y="136"/>
                    <a:pt x="161" y="243"/>
                  </a:cubicBezTo>
                  <a:cubicBezTo>
                    <a:pt x="277" y="349"/>
                    <a:pt x="449" y="467"/>
                    <a:pt x="449" y="467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4856163" y="2852738"/>
              <a:ext cx="411163" cy="266700"/>
            </a:xfrm>
            <a:custGeom>
              <a:avLst/>
              <a:gdLst>
                <a:gd name="T0" fmla="*/ 0 w 840"/>
                <a:gd name="T1" fmla="*/ 0 h 546"/>
                <a:gd name="T2" fmla="*/ 364 w 840"/>
                <a:gd name="T3" fmla="*/ 274 h 546"/>
                <a:gd name="T4" fmla="*/ 840 w 840"/>
                <a:gd name="T5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0" h="546">
                  <a:moveTo>
                    <a:pt x="0" y="0"/>
                  </a:moveTo>
                  <a:cubicBezTo>
                    <a:pt x="0" y="0"/>
                    <a:pt x="224" y="181"/>
                    <a:pt x="364" y="274"/>
                  </a:cubicBezTo>
                  <a:cubicBezTo>
                    <a:pt x="504" y="366"/>
                    <a:pt x="840" y="546"/>
                    <a:pt x="840" y="546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4406901" y="2466975"/>
              <a:ext cx="214313" cy="174625"/>
            </a:xfrm>
            <a:custGeom>
              <a:avLst/>
              <a:gdLst>
                <a:gd name="T0" fmla="*/ 438 w 438"/>
                <a:gd name="T1" fmla="*/ 357 h 357"/>
                <a:gd name="T2" fmla="*/ 416 w 438"/>
                <a:gd name="T3" fmla="*/ 337 h 357"/>
                <a:gd name="T4" fmla="*/ 374 w 438"/>
                <a:gd name="T5" fmla="*/ 281 h 357"/>
                <a:gd name="T6" fmla="*/ 367 w 438"/>
                <a:gd name="T7" fmla="*/ 252 h 357"/>
                <a:gd name="T8" fmla="*/ 369 w 438"/>
                <a:gd name="T9" fmla="*/ 230 h 357"/>
                <a:gd name="T10" fmla="*/ 382 w 438"/>
                <a:gd name="T11" fmla="*/ 212 h 357"/>
                <a:gd name="T12" fmla="*/ 403 w 438"/>
                <a:gd name="T13" fmla="*/ 206 h 357"/>
                <a:gd name="T14" fmla="*/ 413 w 438"/>
                <a:gd name="T15" fmla="*/ 210 h 357"/>
                <a:gd name="T16" fmla="*/ 420 w 438"/>
                <a:gd name="T17" fmla="*/ 219 h 357"/>
                <a:gd name="T18" fmla="*/ 422 w 438"/>
                <a:gd name="T19" fmla="*/ 232 h 357"/>
                <a:gd name="T20" fmla="*/ 416 w 438"/>
                <a:gd name="T21" fmla="*/ 244 h 357"/>
                <a:gd name="T22" fmla="*/ 402 w 438"/>
                <a:gd name="T23" fmla="*/ 253 h 357"/>
                <a:gd name="T24" fmla="*/ 380 w 438"/>
                <a:gd name="T25" fmla="*/ 255 h 357"/>
                <a:gd name="T26" fmla="*/ 339 w 438"/>
                <a:gd name="T27" fmla="*/ 252 h 357"/>
                <a:gd name="T28" fmla="*/ 302 w 438"/>
                <a:gd name="T29" fmla="*/ 237 h 357"/>
                <a:gd name="T30" fmla="*/ 284 w 438"/>
                <a:gd name="T31" fmla="*/ 214 h 357"/>
                <a:gd name="T32" fmla="*/ 280 w 438"/>
                <a:gd name="T33" fmla="*/ 185 h 357"/>
                <a:gd name="T34" fmla="*/ 293 w 438"/>
                <a:gd name="T35" fmla="*/ 165 h 357"/>
                <a:gd name="T36" fmla="*/ 316 w 438"/>
                <a:gd name="T37" fmla="*/ 160 h 357"/>
                <a:gd name="T38" fmla="*/ 327 w 438"/>
                <a:gd name="T39" fmla="*/ 166 h 357"/>
                <a:gd name="T40" fmla="*/ 334 w 438"/>
                <a:gd name="T41" fmla="*/ 176 h 357"/>
                <a:gd name="T42" fmla="*/ 336 w 438"/>
                <a:gd name="T43" fmla="*/ 188 h 357"/>
                <a:gd name="T44" fmla="*/ 331 w 438"/>
                <a:gd name="T45" fmla="*/ 199 h 357"/>
                <a:gd name="T46" fmla="*/ 322 w 438"/>
                <a:gd name="T47" fmla="*/ 206 h 357"/>
                <a:gd name="T48" fmla="*/ 311 w 438"/>
                <a:gd name="T49" fmla="*/ 210 h 357"/>
                <a:gd name="T50" fmla="*/ 260 w 438"/>
                <a:gd name="T51" fmla="*/ 212 h 357"/>
                <a:gd name="T52" fmla="*/ 199 w 438"/>
                <a:gd name="T53" fmla="*/ 202 h 357"/>
                <a:gd name="T54" fmla="*/ 172 w 438"/>
                <a:gd name="T55" fmla="*/ 187 h 357"/>
                <a:gd name="T56" fmla="*/ 153 w 438"/>
                <a:gd name="T57" fmla="*/ 163 h 357"/>
                <a:gd name="T58" fmla="*/ 146 w 438"/>
                <a:gd name="T59" fmla="*/ 125 h 357"/>
                <a:gd name="T60" fmla="*/ 159 w 438"/>
                <a:gd name="T61" fmla="*/ 83 h 357"/>
                <a:gd name="T62" fmla="*/ 193 w 438"/>
                <a:gd name="T63" fmla="*/ 66 h 357"/>
                <a:gd name="T64" fmla="*/ 228 w 438"/>
                <a:gd name="T65" fmla="*/ 80 h 357"/>
                <a:gd name="T66" fmla="*/ 241 w 438"/>
                <a:gd name="T67" fmla="*/ 115 h 357"/>
                <a:gd name="T68" fmla="*/ 228 w 438"/>
                <a:gd name="T69" fmla="*/ 150 h 357"/>
                <a:gd name="T70" fmla="*/ 193 w 438"/>
                <a:gd name="T71" fmla="*/ 172 h 357"/>
                <a:gd name="T72" fmla="*/ 144 w 438"/>
                <a:gd name="T73" fmla="*/ 172 h 357"/>
                <a:gd name="T74" fmla="*/ 57 w 438"/>
                <a:gd name="T75" fmla="*/ 161 h 357"/>
                <a:gd name="T76" fmla="*/ 18 w 438"/>
                <a:gd name="T77" fmla="*/ 130 h 357"/>
                <a:gd name="T78" fmla="*/ 1 w 438"/>
                <a:gd name="T79" fmla="*/ 85 h 357"/>
                <a:gd name="T80" fmla="*/ 10 w 438"/>
                <a:gd name="T81" fmla="*/ 36 h 357"/>
                <a:gd name="T82" fmla="*/ 43 w 438"/>
                <a:gd name="T8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8" h="357">
                  <a:moveTo>
                    <a:pt x="438" y="357"/>
                  </a:moveTo>
                  <a:cubicBezTo>
                    <a:pt x="431" y="351"/>
                    <a:pt x="423" y="344"/>
                    <a:pt x="416" y="337"/>
                  </a:cubicBezTo>
                  <a:cubicBezTo>
                    <a:pt x="399" y="321"/>
                    <a:pt x="382" y="303"/>
                    <a:pt x="374" y="281"/>
                  </a:cubicBezTo>
                  <a:cubicBezTo>
                    <a:pt x="370" y="272"/>
                    <a:pt x="367" y="262"/>
                    <a:pt x="367" y="252"/>
                  </a:cubicBezTo>
                  <a:cubicBezTo>
                    <a:pt x="366" y="245"/>
                    <a:pt x="367" y="237"/>
                    <a:pt x="369" y="230"/>
                  </a:cubicBezTo>
                  <a:cubicBezTo>
                    <a:pt x="372" y="223"/>
                    <a:pt x="376" y="217"/>
                    <a:pt x="382" y="212"/>
                  </a:cubicBezTo>
                  <a:cubicBezTo>
                    <a:pt x="388" y="208"/>
                    <a:pt x="396" y="205"/>
                    <a:pt x="403" y="206"/>
                  </a:cubicBezTo>
                  <a:cubicBezTo>
                    <a:pt x="407" y="207"/>
                    <a:pt x="410" y="208"/>
                    <a:pt x="413" y="210"/>
                  </a:cubicBezTo>
                  <a:cubicBezTo>
                    <a:pt x="416" y="212"/>
                    <a:pt x="419" y="215"/>
                    <a:pt x="420" y="219"/>
                  </a:cubicBezTo>
                  <a:cubicBezTo>
                    <a:pt x="422" y="223"/>
                    <a:pt x="423" y="228"/>
                    <a:pt x="422" y="232"/>
                  </a:cubicBezTo>
                  <a:cubicBezTo>
                    <a:pt x="421" y="236"/>
                    <a:pt x="419" y="240"/>
                    <a:pt x="416" y="244"/>
                  </a:cubicBezTo>
                  <a:cubicBezTo>
                    <a:pt x="412" y="248"/>
                    <a:pt x="407" y="252"/>
                    <a:pt x="402" y="253"/>
                  </a:cubicBezTo>
                  <a:cubicBezTo>
                    <a:pt x="395" y="255"/>
                    <a:pt x="387" y="255"/>
                    <a:pt x="380" y="255"/>
                  </a:cubicBezTo>
                  <a:cubicBezTo>
                    <a:pt x="366" y="254"/>
                    <a:pt x="353" y="254"/>
                    <a:pt x="339" y="252"/>
                  </a:cubicBezTo>
                  <a:cubicBezTo>
                    <a:pt x="326" y="250"/>
                    <a:pt x="313" y="245"/>
                    <a:pt x="302" y="237"/>
                  </a:cubicBezTo>
                  <a:cubicBezTo>
                    <a:pt x="295" y="231"/>
                    <a:pt x="288" y="223"/>
                    <a:pt x="284" y="214"/>
                  </a:cubicBezTo>
                  <a:cubicBezTo>
                    <a:pt x="280" y="205"/>
                    <a:pt x="278" y="195"/>
                    <a:pt x="280" y="185"/>
                  </a:cubicBezTo>
                  <a:cubicBezTo>
                    <a:pt x="281" y="177"/>
                    <a:pt x="286" y="170"/>
                    <a:pt x="293" y="165"/>
                  </a:cubicBezTo>
                  <a:cubicBezTo>
                    <a:pt x="299" y="160"/>
                    <a:pt x="308" y="159"/>
                    <a:pt x="316" y="160"/>
                  </a:cubicBezTo>
                  <a:cubicBezTo>
                    <a:pt x="320" y="161"/>
                    <a:pt x="324" y="163"/>
                    <a:pt x="327" y="166"/>
                  </a:cubicBezTo>
                  <a:cubicBezTo>
                    <a:pt x="330" y="168"/>
                    <a:pt x="333" y="172"/>
                    <a:pt x="334" y="176"/>
                  </a:cubicBezTo>
                  <a:cubicBezTo>
                    <a:pt x="336" y="179"/>
                    <a:pt x="336" y="184"/>
                    <a:pt x="336" y="188"/>
                  </a:cubicBezTo>
                  <a:cubicBezTo>
                    <a:pt x="335" y="192"/>
                    <a:pt x="334" y="196"/>
                    <a:pt x="331" y="199"/>
                  </a:cubicBezTo>
                  <a:cubicBezTo>
                    <a:pt x="329" y="202"/>
                    <a:pt x="326" y="204"/>
                    <a:pt x="322" y="206"/>
                  </a:cubicBezTo>
                  <a:cubicBezTo>
                    <a:pt x="319" y="208"/>
                    <a:pt x="315" y="209"/>
                    <a:pt x="311" y="210"/>
                  </a:cubicBezTo>
                  <a:cubicBezTo>
                    <a:pt x="294" y="214"/>
                    <a:pt x="277" y="213"/>
                    <a:pt x="260" y="212"/>
                  </a:cubicBezTo>
                  <a:cubicBezTo>
                    <a:pt x="239" y="211"/>
                    <a:pt x="218" y="209"/>
                    <a:pt x="199" y="202"/>
                  </a:cubicBezTo>
                  <a:cubicBezTo>
                    <a:pt x="189" y="199"/>
                    <a:pt x="180" y="194"/>
                    <a:pt x="172" y="187"/>
                  </a:cubicBezTo>
                  <a:cubicBezTo>
                    <a:pt x="164" y="181"/>
                    <a:pt x="157" y="173"/>
                    <a:pt x="153" y="163"/>
                  </a:cubicBezTo>
                  <a:cubicBezTo>
                    <a:pt x="147" y="151"/>
                    <a:pt x="146" y="138"/>
                    <a:pt x="146" y="125"/>
                  </a:cubicBezTo>
                  <a:cubicBezTo>
                    <a:pt x="147" y="110"/>
                    <a:pt x="150" y="94"/>
                    <a:pt x="159" y="83"/>
                  </a:cubicBezTo>
                  <a:cubicBezTo>
                    <a:pt x="167" y="72"/>
                    <a:pt x="180" y="66"/>
                    <a:pt x="193" y="66"/>
                  </a:cubicBezTo>
                  <a:cubicBezTo>
                    <a:pt x="206" y="65"/>
                    <a:pt x="220" y="71"/>
                    <a:pt x="228" y="80"/>
                  </a:cubicBezTo>
                  <a:cubicBezTo>
                    <a:pt x="237" y="90"/>
                    <a:pt x="241" y="102"/>
                    <a:pt x="241" y="115"/>
                  </a:cubicBezTo>
                  <a:cubicBezTo>
                    <a:pt x="241" y="128"/>
                    <a:pt x="236" y="140"/>
                    <a:pt x="228" y="150"/>
                  </a:cubicBezTo>
                  <a:cubicBezTo>
                    <a:pt x="220" y="161"/>
                    <a:pt x="207" y="169"/>
                    <a:pt x="193" y="172"/>
                  </a:cubicBezTo>
                  <a:cubicBezTo>
                    <a:pt x="177" y="176"/>
                    <a:pt x="160" y="173"/>
                    <a:pt x="144" y="172"/>
                  </a:cubicBezTo>
                  <a:cubicBezTo>
                    <a:pt x="114" y="170"/>
                    <a:pt x="84" y="172"/>
                    <a:pt x="57" y="161"/>
                  </a:cubicBezTo>
                  <a:cubicBezTo>
                    <a:pt x="41" y="154"/>
                    <a:pt x="28" y="144"/>
                    <a:pt x="18" y="130"/>
                  </a:cubicBezTo>
                  <a:cubicBezTo>
                    <a:pt x="9" y="117"/>
                    <a:pt x="3" y="101"/>
                    <a:pt x="1" y="85"/>
                  </a:cubicBezTo>
                  <a:cubicBezTo>
                    <a:pt x="0" y="68"/>
                    <a:pt x="3" y="51"/>
                    <a:pt x="10" y="36"/>
                  </a:cubicBezTo>
                  <a:cubicBezTo>
                    <a:pt x="18" y="22"/>
                    <a:pt x="29" y="9"/>
                    <a:pt x="43" y="0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4560888" y="2220913"/>
              <a:ext cx="123825" cy="268288"/>
            </a:xfrm>
            <a:custGeom>
              <a:avLst/>
              <a:gdLst>
                <a:gd name="T0" fmla="*/ 170 w 255"/>
                <a:gd name="T1" fmla="*/ 549 h 549"/>
                <a:gd name="T2" fmla="*/ 139 w 255"/>
                <a:gd name="T3" fmla="*/ 523 h 549"/>
                <a:gd name="T4" fmla="*/ 128 w 255"/>
                <a:gd name="T5" fmla="*/ 485 h 549"/>
                <a:gd name="T6" fmla="*/ 140 w 255"/>
                <a:gd name="T7" fmla="*/ 446 h 549"/>
                <a:gd name="T8" fmla="*/ 172 w 255"/>
                <a:gd name="T9" fmla="*/ 422 h 549"/>
                <a:gd name="T10" fmla="*/ 190 w 255"/>
                <a:gd name="T11" fmla="*/ 418 h 549"/>
                <a:gd name="T12" fmla="*/ 208 w 255"/>
                <a:gd name="T13" fmla="*/ 424 h 549"/>
                <a:gd name="T14" fmla="*/ 218 w 255"/>
                <a:gd name="T15" fmla="*/ 438 h 549"/>
                <a:gd name="T16" fmla="*/ 217 w 255"/>
                <a:gd name="T17" fmla="*/ 447 h 549"/>
                <a:gd name="T18" fmla="*/ 213 w 255"/>
                <a:gd name="T19" fmla="*/ 455 h 549"/>
                <a:gd name="T20" fmla="*/ 201 w 255"/>
                <a:gd name="T21" fmla="*/ 460 h 549"/>
                <a:gd name="T22" fmla="*/ 188 w 255"/>
                <a:gd name="T23" fmla="*/ 460 h 549"/>
                <a:gd name="T24" fmla="*/ 161 w 255"/>
                <a:gd name="T25" fmla="*/ 451 h 549"/>
                <a:gd name="T26" fmla="*/ 117 w 255"/>
                <a:gd name="T27" fmla="*/ 391 h 549"/>
                <a:gd name="T28" fmla="*/ 130 w 255"/>
                <a:gd name="T29" fmla="*/ 317 h 549"/>
                <a:gd name="T30" fmla="*/ 208 w 255"/>
                <a:gd name="T31" fmla="*/ 267 h 549"/>
                <a:gd name="T32" fmla="*/ 230 w 255"/>
                <a:gd name="T33" fmla="*/ 268 h 549"/>
                <a:gd name="T34" fmla="*/ 248 w 255"/>
                <a:gd name="T35" fmla="*/ 279 h 549"/>
                <a:gd name="T36" fmla="*/ 255 w 255"/>
                <a:gd name="T37" fmla="*/ 299 h 549"/>
                <a:gd name="T38" fmla="*/ 248 w 255"/>
                <a:gd name="T39" fmla="*/ 319 h 549"/>
                <a:gd name="T40" fmla="*/ 227 w 255"/>
                <a:gd name="T41" fmla="*/ 339 h 549"/>
                <a:gd name="T42" fmla="*/ 199 w 255"/>
                <a:gd name="T43" fmla="*/ 346 h 549"/>
                <a:gd name="T44" fmla="*/ 143 w 255"/>
                <a:gd name="T45" fmla="*/ 332 h 549"/>
                <a:gd name="T46" fmla="*/ 88 w 255"/>
                <a:gd name="T47" fmla="*/ 289 h 549"/>
                <a:gd name="T48" fmla="*/ 57 w 255"/>
                <a:gd name="T49" fmla="*/ 225 h 549"/>
                <a:gd name="T50" fmla="*/ 62 w 255"/>
                <a:gd name="T51" fmla="*/ 155 h 549"/>
                <a:gd name="T52" fmla="*/ 105 w 255"/>
                <a:gd name="T53" fmla="*/ 100 h 549"/>
                <a:gd name="T54" fmla="*/ 160 w 255"/>
                <a:gd name="T55" fmla="*/ 82 h 549"/>
                <a:gd name="T56" fmla="*/ 198 w 255"/>
                <a:gd name="T57" fmla="*/ 87 h 549"/>
                <a:gd name="T58" fmla="*/ 226 w 255"/>
                <a:gd name="T59" fmla="*/ 111 h 549"/>
                <a:gd name="T60" fmla="*/ 226 w 255"/>
                <a:gd name="T61" fmla="*/ 148 h 549"/>
                <a:gd name="T62" fmla="*/ 204 w 255"/>
                <a:gd name="T63" fmla="*/ 178 h 549"/>
                <a:gd name="T64" fmla="*/ 129 w 255"/>
                <a:gd name="T65" fmla="*/ 203 h 549"/>
                <a:gd name="T66" fmla="*/ 59 w 255"/>
                <a:gd name="T67" fmla="*/ 167 h 549"/>
                <a:gd name="T68" fmla="*/ 27 w 255"/>
                <a:gd name="T69" fmla="*/ 94 h 549"/>
                <a:gd name="T70" fmla="*/ 0 w 255"/>
                <a:gd name="T71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549">
                  <a:moveTo>
                    <a:pt x="170" y="549"/>
                  </a:moveTo>
                  <a:cubicBezTo>
                    <a:pt x="158" y="544"/>
                    <a:pt x="147" y="535"/>
                    <a:pt x="139" y="523"/>
                  </a:cubicBezTo>
                  <a:cubicBezTo>
                    <a:pt x="132" y="512"/>
                    <a:pt x="128" y="498"/>
                    <a:pt x="128" y="485"/>
                  </a:cubicBezTo>
                  <a:cubicBezTo>
                    <a:pt x="128" y="471"/>
                    <a:pt x="133" y="457"/>
                    <a:pt x="140" y="446"/>
                  </a:cubicBezTo>
                  <a:cubicBezTo>
                    <a:pt x="148" y="435"/>
                    <a:pt x="160" y="427"/>
                    <a:pt x="172" y="422"/>
                  </a:cubicBezTo>
                  <a:cubicBezTo>
                    <a:pt x="178" y="420"/>
                    <a:pt x="184" y="418"/>
                    <a:pt x="190" y="418"/>
                  </a:cubicBezTo>
                  <a:cubicBezTo>
                    <a:pt x="196" y="418"/>
                    <a:pt x="203" y="420"/>
                    <a:pt x="208" y="424"/>
                  </a:cubicBezTo>
                  <a:cubicBezTo>
                    <a:pt x="213" y="427"/>
                    <a:pt x="217" y="432"/>
                    <a:pt x="218" y="438"/>
                  </a:cubicBezTo>
                  <a:cubicBezTo>
                    <a:pt x="218" y="441"/>
                    <a:pt x="218" y="445"/>
                    <a:pt x="217" y="447"/>
                  </a:cubicBezTo>
                  <a:cubicBezTo>
                    <a:pt x="216" y="450"/>
                    <a:pt x="215" y="453"/>
                    <a:pt x="213" y="455"/>
                  </a:cubicBezTo>
                  <a:cubicBezTo>
                    <a:pt x="209" y="458"/>
                    <a:pt x="205" y="460"/>
                    <a:pt x="201" y="460"/>
                  </a:cubicBezTo>
                  <a:cubicBezTo>
                    <a:pt x="197" y="461"/>
                    <a:pt x="192" y="461"/>
                    <a:pt x="188" y="460"/>
                  </a:cubicBezTo>
                  <a:cubicBezTo>
                    <a:pt x="179" y="458"/>
                    <a:pt x="170" y="455"/>
                    <a:pt x="161" y="451"/>
                  </a:cubicBezTo>
                  <a:cubicBezTo>
                    <a:pt x="139" y="439"/>
                    <a:pt x="122" y="416"/>
                    <a:pt x="117" y="391"/>
                  </a:cubicBezTo>
                  <a:cubicBezTo>
                    <a:pt x="111" y="366"/>
                    <a:pt x="117" y="339"/>
                    <a:pt x="130" y="317"/>
                  </a:cubicBezTo>
                  <a:cubicBezTo>
                    <a:pt x="147" y="290"/>
                    <a:pt x="176" y="270"/>
                    <a:pt x="208" y="267"/>
                  </a:cubicBezTo>
                  <a:cubicBezTo>
                    <a:pt x="215" y="266"/>
                    <a:pt x="222" y="266"/>
                    <a:pt x="230" y="268"/>
                  </a:cubicBezTo>
                  <a:cubicBezTo>
                    <a:pt x="237" y="269"/>
                    <a:pt x="244" y="273"/>
                    <a:pt x="248" y="279"/>
                  </a:cubicBezTo>
                  <a:cubicBezTo>
                    <a:pt x="253" y="285"/>
                    <a:pt x="255" y="292"/>
                    <a:pt x="255" y="299"/>
                  </a:cubicBezTo>
                  <a:cubicBezTo>
                    <a:pt x="254" y="306"/>
                    <a:pt x="252" y="313"/>
                    <a:pt x="248" y="319"/>
                  </a:cubicBezTo>
                  <a:cubicBezTo>
                    <a:pt x="243" y="327"/>
                    <a:pt x="236" y="334"/>
                    <a:pt x="227" y="339"/>
                  </a:cubicBezTo>
                  <a:cubicBezTo>
                    <a:pt x="219" y="343"/>
                    <a:pt x="209" y="346"/>
                    <a:pt x="199" y="346"/>
                  </a:cubicBezTo>
                  <a:cubicBezTo>
                    <a:pt x="180" y="347"/>
                    <a:pt x="161" y="341"/>
                    <a:pt x="143" y="332"/>
                  </a:cubicBezTo>
                  <a:cubicBezTo>
                    <a:pt x="122" y="322"/>
                    <a:pt x="103" y="307"/>
                    <a:pt x="88" y="289"/>
                  </a:cubicBezTo>
                  <a:cubicBezTo>
                    <a:pt x="72" y="270"/>
                    <a:pt x="61" y="249"/>
                    <a:pt x="57" y="225"/>
                  </a:cubicBezTo>
                  <a:cubicBezTo>
                    <a:pt x="52" y="202"/>
                    <a:pt x="53" y="177"/>
                    <a:pt x="62" y="155"/>
                  </a:cubicBezTo>
                  <a:cubicBezTo>
                    <a:pt x="70" y="133"/>
                    <a:pt x="85" y="113"/>
                    <a:pt x="105" y="100"/>
                  </a:cubicBezTo>
                  <a:cubicBezTo>
                    <a:pt x="122" y="90"/>
                    <a:pt x="141" y="84"/>
                    <a:pt x="160" y="82"/>
                  </a:cubicBezTo>
                  <a:cubicBezTo>
                    <a:pt x="173" y="81"/>
                    <a:pt x="186" y="82"/>
                    <a:pt x="198" y="87"/>
                  </a:cubicBezTo>
                  <a:cubicBezTo>
                    <a:pt x="210" y="91"/>
                    <a:pt x="221" y="100"/>
                    <a:pt x="226" y="111"/>
                  </a:cubicBezTo>
                  <a:cubicBezTo>
                    <a:pt x="231" y="123"/>
                    <a:pt x="231" y="137"/>
                    <a:pt x="226" y="148"/>
                  </a:cubicBezTo>
                  <a:cubicBezTo>
                    <a:pt x="222" y="160"/>
                    <a:pt x="213" y="170"/>
                    <a:pt x="204" y="178"/>
                  </a:cubicBezTo>
                  <a:cubicBezTo>
                    <a:pt x="183" y="196"/>
                    <a:pt x="156" y="205"/>
                    <a:pt x="129" y="203"/>
                  </a:cubicBezTo>
                  <a:cubicBezTo>
                    <a:pt x="102" y="202"/>
                    <a:pt x="76" y="188"/>
                    <a:pt x="59" y="167"/>
                  </a:cubicBezTo>
                  <a:cubicBezTo>
                    <a:pt x="42" y="146"/>
                    <a:pt x="34" y="120"/>
                    <a:pt x="27" y="94"/>
                  </a:cubicBezTo>
                  <a:cubicBezTo>
                    <a:pt x="19" y="62"/>
                    <a:pt x="10" y="31"/>
                    <a:pt x="0" y="0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4710113" y="2403475"/>
              <a:ext cx="100013" cy="269875"/>
            </a:xfrm>
            <a:custGeom>
              <a:avLst/>
              <a:gdLst>
                <a:gd name="T0" fmla="*/ 40 w 203"/>
                <a:gd name="T1" fmla="*/ 554 h 554"/>
                <a:gd name="T2" fmla="*/ 32 w 203"/>
                <a:gd name="T3" fmla="*/ 509 h 554"/>
                <a:gd name="T4" fmla="*/ 50 w 203"/>
                <a:gd name="T5" fmla="*/ 466 h 554"/>
                <a:gd name="T6" fmla="*/ 63 w 203"/>
                <a:gd name="T7" fmla="*/ 454 h 554"/>
                <a:gd name="T8" fmla="*/ 80 w 203"/>
                <a:gd name="T9" fmla="*/ 447 h 554"/>
                <a:gd name="T10" fmla="*/ 98 w 203"/>
                <a:gd name="T11" fmla="*/ 450 h 554"/>
                <a:gd name="T12" fmla="*/ 110 w 203"/>
                <a:gd name="T13" fmla="*/ 463 h 554"/>
                <a:gd name="T14" fmla="*/ 110 w 203"/>
                <a:gd name="T15" fmla="*/ 476 h 554"/>
                <a:gd name="T16" fmla="*/ 103 w 203"/>
                <a:gd name="T17" fmla="*/ 483 h 554"/>
                <a:gd name="T18" fmla="*/ 94 w 203"/>
                <a:gd name="T19" fmla="*/ 486 h 554"/>
                <a:gd name="T20" fmla="*/ 75 w 203"/>
                <a:gd name="T21" fmla="*/ 482 h 554"/>
                <a:gd name="T22" fmla="*/ 32 w 203"/>
                <a:gd name="T23" fmla="*/ 454 h 554"/>
                <a:gd name="T24" fmla="*/ 9 w 203"/>
                <a:gd name="T25" fmla="*/ 409 h 554"/>
                <a:gd name="T26" fmla="*/ 9 w 203"/>
                <a:gd name="T27" fmla="*/ 381 h 554"/>
                <a:gd name="T28" fmla="*/ 15 w 203"/>
                <a:gd name="T29" fmla="*/ 362 h 554"/>
                <a:gd name="T30" fmla="*/ 28 w 203"/>
                <a:gd name="T31" fmla="*/ 346 h 554"/>
                <a:gd name="T32" fmla="*/ 94 w 203"/>
                <a:gd name="T33" fmla="*/ 305 h 554"/>
                <a:gd name="T34" fmla="*/ 114 w 203"/>
                <a:gd name="T35" fmla="*/ 305 h 554"/>
                <a:gd name="T36" fmla="*/ 132 w 203"/>
                <a:gd name="T37" fmla="*/ 315 h 554"/>
                <a:gd name="T38" fmla="*/ 137 w 203"/>
                <a:gd name="T39" fmla="*/ 326 h 554"/>
                <a:gd name="T40" fmla="*/ 137 w 203"/>
                <a:gd name="T41" fmla="*/ 339 h 554"/>
                <a:gd name="T42" fmla="*/ 126 w 203"/>
                <a:gd name="T43" fmla="*/ 362 h 554"/>
                <a:gd name="T44" fmla="*/ 79 w 203"/>
                <a:gd name="T45" fmla="*/ 390 h 554"/>
                <a:gd name="T46" fmla="*/ 51 w 203"/>
                <a:gd name="T47" fmla="*/ 389 h 554"/>
                <a:gd name="T48" fmla="*/ 28 w 203"/>
                <a:gd name="T49" fmla="*/ 375 h 554"/>
                <a:gd name="T50" fmla="*/ 11 w 203"/>
                <a:gd name="T51" fmla="*/ 343 h 554"/>
                <a:gd name="T52" fmla="*/ 5 w 203"/>
                <a:gd name="T53" fmla="*/ 307 h 554"/>
                <a:gd name="T54" fmla="*/ 2 w 203"/>
                <a:gd name="T55" fmla="*/ 239 h 554"/>
                <a:gd name="T56" fmla="*/ 26 w 203"/>
                <a:gd name="T57" fmla="*/ 170 h 554"/>
                <a:gd name="T58" fmla="*/ 81 w 203"/>
                <a:gd name="T59" fmla="*/ 122 h 554"/>
                <a:gd name="T60" fmla="*/ 150 w 203"/>
                <a:gd name="T61" fmla="*/ 115 h 554"/>
                <a:gd name="T62" fmla="*/ 181 w 203"/>
                <a:gd name="T63" fmla="*/ 132 h 554"/>
                <a:gd name="T64" fmla="*/ 200 w 203"/>
                <a:gd name="T65" fmla="*/ 162 h 554"/>
                <a:gd name="T66" fmla="*/ 201 w 203"/>
                <a:gd name="T67" fmla="*/ 187 h 554"/>
                <a:gd name="T68" fmla="*/ 194 w 203"/>
                <a:gd name="T69" fmla="*/ 198 h 554"/>
                <a:gd name="T70" fmla="*/ 182 w 203"/>
                <a:gd name="T71" fmla="*/ 204 h 554"/>
                <a:gd name="T72" fmla="*/ 173 w 203"/>
                <a:gd name="T73" fmla="*/ 204 h 554"/>
                <a:gd name="T74" fmla="*/ 105 w 203"/>
                <a:gd name="T75" fmla="*/ 182 h 554"/>
                <a:gd name="T76" fmla="*/ 62 w 203"/>
                <a:gd name="T77" fmla="*/ 125 h 554"/>
                <a:gd name="T78" fmla="*/ 62 w 203"/>
                <a:gd name="T79" fmla="*/ 78 h 554"/>
                <a:gd name="T80" fmla="*/ 104 w 203"/>
                <a:gd name="T81" fmla="*/ 19 h 554"/>
                <a:gd name="T82" fmla="*/ 173 w 203"/>
                <a:gd name="T83" fmla="*/ 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554">
                  <a:moveTo>
                    <a:pt x="40" y="554"/>
                  </a:moveTo>
                  <a:cubicBezTo>
                    <a:pt x="33" y="540"/>
                    <a:pt x="30" y="524"/>
                    <a:pt x="32" y="509"/>
                  </a:cubicBezTo>
                  <a:cubicBezTo>
                    <a:pt x="34" y="493"/>
                    <a:pt x="40" y="478"/>
                    <a:pt x="50" y="466"/>
                  </a:cubicBezTo>
                  <a:cubicBezTo>
                    <a:pt x="54" y="461"/>
                    <a:pt x="58" y="457"/>
                    <a:pt x="63" y="454"/>
                  </a:cubicBezTo>
                  <a:cubicBezTo>
                    <a:pt x="68" y="450"/>
                    <a:pt x="74" y="448"/>
                    <a:pt x="80" y="447"/>
                  </a:cubicBezTo>
                  <a:cubicBezTo>
                    <a:pt x="86" y="446"/>
                    <a:pt x="92" y="447"/>
                    <a:pt x="98" y="450"/>
                  </a:cubicBezTo>
                  <a:cubicBezTo>
                    <a:pt x="103" y="452"/>
                    <a:pt x="108" y="457"/>
                    <a:pt x="110" y="463"/>
                  </a:cubicBezTo>
                  <a:cubicBezTo>
                    <a:pt x="111" y="467"/>
                    <a:pt x="112" y="472"/>
                    <a:pt x="110" y="476"/>
                  </a:cubicBezTo>
                  <a:cubicBezTo>
                    <a:pt x="109" y="479"/>
                    <a:pt x="106" y="481"/>
                    <a:pt x="103" y="483"/>
                  </a:cubicBezTo>
                  <a:cubicBezTo>
                    <a:pt x="101" y="484"/>
                    <a:pt x="97" y="485"/>
                    <a:pt x="94" y="486"/>
                  </a:cubicBezTo>
                  <a:cubicBezTo>
                    <a:pt x="88" y="486"/>
                    <a:pt x="81" y="484"/>
                    <a:pt x="75" y="482"/>
                  </a:cubicBezTo>
                  <a:cubicBezTo>
                    <a:pt x="59" y="476"/>
                    <a:pt x="44" y="466"/>
                    <a:pt x="32" y="454"/>
                  </a:cubicBezTo>
                  <a:cubicBezTo>
                    <a:pt x="20" y="442"/>
                    <a:pt x="12" y="426"/>
                    <a:pt x="9" y="409"/>
                  </a:cubicBezTo>
                  <a:cubicBezTo>
                    <a:pt x="7" y="400"/>
                    <a:pt x="7" y="390"/>
                    <a:pt x="9" y="381"/>
                  </a:cubicBezTo>
                  <a:cubicBezTo>
                    <a:pt x="10" y="374"/>
                    <a:pt x="12" y="368"/>
                    <a:pt x="15" y="362"/>
                  </a:cubicBezTo>
                  <a:cubicBezTo>
                    <a:pt x="18" y="356"/>
                    <a:pt x="23" y="351"/>
                    <a:pt x="28" y="346"/>
                  </a:cubicBezTo>
                  <a:cubicBezTo>
                    <a:pt x="46" y="327"/>
                    <a:pt x="68" y="310"/>
                    <a:pt x="94" y="305"/>
                  </a:cubicBezTo>
                  <a:cubicBezTo>
                    <a:pt x="101" y="304"/>
                    <a:pt x="108" y="303"/>
                    <a:pt x="114" y="305"/>
                  </a:cubicBezTo>
                  <a:cubicBezTo>
                    <a:pt x="121" y="306"/>
                    <a:pt x="128" y="309"/>
                    <a:pt x="132" y="315"/>
                  </a:cubicBezTo>
                  <a:cubicBezTo>
                    <a:pt x="135" y="318"/>
                    <a:pt x="136" y="322"/>
                    <a:pt x="137" y="326"/>
                  </a:cubicBezTo>
                  <a:cubicBezTo>
                    <a:pt x="138" y="330"/>
                    <a:pt x="138" y="335"/>
                    <a:pt x="137" y="339"/>
                  </a:cubicBezTo>
                  <a:cubicBezTo>
                    <a:pt x="135" y="347"/>
                    <a:pt x="131" y="355"/>
                    <a:pt x="126" y="362"/>
                  </a:cubicBezTo>
                  <a:cubicBezTo>
                    <a:pt x="114" y="376"/>
                    <a:pt x="97" y="387"/>
                    <a:pt x="79" y="390"/>
                  </a:cubicBezTo>
                  <a:cubicBezTo>
                    <a:pt x="70" y="392"/>
                    <a:pt x="60" y="391"/>
                    <a:pt x="51" y="389"/>
                  </a:cubicBezTo>
                  <a:cubicBezTo>
                    <a:pt x="43" y="386"/>
                    <a:pt x="34" y="381"/>
                    <a:pt x="28" y="375"/>
                  </a:cubicBezTo>
                  <a:cubicBezTo>
                    <a:pt x="19" y="366"/>
                    <a:pt x="14" y="355"/>
                    <a:pt x="11" y="343"/>
                  </a:cubicBezTo>
                  <a:cubicBezTo>
                    <a:pt x="7" y="331"/>
                    <a:pt x="6" y="319"/>
                    <a:pt x="5" y="307"/>
                  </a:cubicBezTo>
                  <a:cubicBezTo>
                    <a:pt x="3" y="285"/>
                    <a:pt x="0" y="262"/>
                    <a:pt x="2" y="239"/>
                  </a:cubicBezTo>
                  <a:cubicBezTo>
                    <a:pt x="5" y="214"/>
                    <a:pt x="13" y="190"/>
                    <a:pt x="26" y="170"/>
                  </a:cubicBezTo>
                  <a:cubicBezTo>
                    <a:pt x="40" y="149"/>
                    <a:pt x="59" y="132"/>
                    <a:pt x="81" y="122"/>
                  </a:cubicBezTo>
                  <a:cubicBezTo>
                    <a:pt x="103" y="112"/>
                    <a:pt x="128" y="109"/>
                    <a:pt x="150" y="115"/>
                  </a:cubicBezTo>
                  <a:cubicBezTo>
                    <a:pt x="162" y="119"/>
                    <a:pt x="172" y="125"/>
                    <a:pt x="181" y="132"/>
                  </a:cubicBezTo>
                  <a:cubicBezTo>
                    <a:pt x="190" y="140"/>
                    <a:pt x="196" y="151"/>
                    <a:pt x="200" y="162"/>
                  </a:cubicBezTo>
                  <a:cubicBezTo>
                    <a:pt x="202" y="170"/>
                    <a:pt x="203" y="179"/>
                    <a:pt x="201" y="187"/>
                  </a:cubicBezTo>
                  <a:cubicBezTo>
                    <a:pt x="199" y="191"/>
                    <a:pt x="197" y="195"/>
                    <a:pt x="194" y="198"/>
                  </a:cubicBezTo>
                  <a:cubicBezTo>
                    <a:pt x="191" y="201"/>
                    <a:pt x="187" y="203"/>
                    <a:pt x="182" y="204"/>
                  </a:cubicBezTo>
                  <a:cubicBezTo>
                    <a:pt x="179" y="205"/>
                    <a:pt x="176" y="204"/>
                    <a:pt x="173" y="204"/>
                  </a:cubicBezTo>
                  <a:cubicBezTo>
                    <a:pt x="149" y="202"/>
                    <a:pt x="125" y="195"/>
                    <a:pt x="105" y="182"/>
                  </a:cubicBezTo>
                  <a:cubicBezTo>
                    <a:pt x="85" y="168"/>
                    <a:pt x="69" y="148"/>
                    <a:pt x="62" y="125"/>
                  </a:cubicBezTo>
                  <a:cubicBezTo>
                    <a:pt x="58" y="110"/>
                    <a:pt x="58" y="93"/>
                    <a:pt x="62" y="78"/>
                  </a:cubicBezTo>
                  <a:cubicBezTo>
                    <a:pt x="69" y="54"/>
                    <a:pt x="83" y="33"/>
                    <a:pt x="104" y="19"/>
                  </a:cubicBezTo>
                  <a:cubicBezTo>
                    <a:pt x="124" y="6"/>
                    <a:pt x="149" y="0"/>
                    <a:pt x="173" y="3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 flipV="1">
              <a:off x="4770438" y="2251075"/>
              <a:ext cx="330200" cy="53816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4559301" y="2752725"/>
              <a:ext cx="211138" cy="176213"/>
            </a:xfrm>
            <a:custGeom>
              <a:avLst/>
              <a:gdLst>
                <a:gd name="T0" fmla="*/ 435 w 435"/>
                <a:gd name="T1" fmla="*/ 75 h 362"/>
                <a:gd name="T2" fmla="*/ 226 w 435"/>
                <a:gd name="T3" fmla="*/ 43 h 362"/>
                <a:gd name="T4" fmla="*/ 0 w 435"/>
                <a:gd name="T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5" h="362">
                  <a:moveTo>
                    <a:pt x="435" y="75"/>
                  </a:moveTo>
                  <a:cubicBezTo>
                    <a:pt x="435" y="75"/>
                    <a:pt x="359" y="0"/>
                    <a:pt x="226" y="43"/>
                  </a:cubicBezTo>
                  <a:cubicBezTo>
                    <a:pt x="93" y="86"/>
                    <a:pt x="0" y="362"/>
                    <a:pt x="0" y="362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4689476" y="2789238"/>
              <a:ext cx="139700" cy="209550"/>
            </a:xfrm>
            <a:custGeom>
              <a:avLst/>
              <a:gdLst>
                <a:gd name="T0" fmla="*/ 166 w 285"/>
                <a:gd name="T1" fmla="*/ 0 h 429"/>
                <a:gd name="T2" fmla="*/ 261 w 285"/>
                <a:gd name="T3" fmla="*/ 128 h 429"/>
                <a:gd name="T4" fmla="*/ 0 w 285"/>
                <a:gd name="T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5" h="429">
                  <a:moveTo>
                    <a:pt x="166" y="0"/>
                  </a:moveTo>
                  <a:cubicBezTo>
                    <a:pt x="166" y="0"/>
                    <a:pt x="237" y="35"/>
                    <a:pt x="261" y="128"/>
                  </a:cubicBezTo>
                  <a:cubicBezTo>
                    <a:pt x="285" y="220"/>
                    <a:pt x="0" y="429"/>
                    <a:pt x="0" y="429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4575176" y="2779713"/>
              <a:ext cx="234950" cy="209550"/>
            </a:xfrm>
            <a:custGeom>
              <a:avLst/>
              <a:gdLst>
                <a:gd name="T0" fmla="*/ 0 w 480"/>
                <a:gd name="T1" fmla="*/ 326 h 430"/>
                <a:gd name="T2" fmla="*/ 277 w 480"/>
                <a:gd name="T3" fmla="*/ 1 h 430"/>
                <a:gd name="T4" fmla="*/ 400 w 480"/>
                <a:gd name="T5" fmla="*/ 20 h 430"/>
                <a:gd name="T6" fmla="*/ 453 w 480"/>
                <a:gd name="T7" fmla="*/ 91 h 430"/>
                <a:gd name="T8" fmla="*/ 186 w 480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430">
                  <a:moveTo>
                    <a:pt x="0" y="326"/>
                  </a:moveTo>
                  <a:cubicBezTo>
                    <a:pt x="0" y="326"/>
                    <a:pt x="201" y="2"/>
                    <a:pt x="277" y="1"/>
                  </a:cubicBezTo>
                  <a:cubicBezTo>
                    <a:pt x="353" y="0"/>
                    <a:pt x="400" y="20"/>
                    <a:pt x="400" y="20"/>
                  </a:cubicBezTo>
                  <a:cubicBezTo>
                    <a:pt x="400" y="20"/>
                    <a:pt x="425" y="23"/>
                    <a:pt x="453" y="91"/>
                  </a:cubicBezTo>
                  <a:cubicBezTo>
                    <a:pt x="480" y="158"/>
                    <a:pt x="186" y="430"/>
                    <a:pt x="186" y="43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4598988" y="2781300"/>
              <a:ext cx="171450" cy="171450"/>
            </a:xfrm>
            <a:custGeom>
              <a:avLst/>
              <a:gdLst>
                <a:gd name="T0" fmla="*/ 349 w 349"/>
                <a:gd name="T1" fmla="*/ 28 h 351"/>
                <a:gd name="T2" fmla="*/ 262 w 349"/>
                <a:gd name="T3" fmla="*/ 27 h 351"/>
                <a:gd name="T4" fmla="*/ 0 w 349"/>
                <a:gd name="T5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351">
                  <a:moveTo>
                    <a:pt x="349" y="28"/>
                  </a:moveTo>
                  <a:cubicBezTo>
                    <a:pt x="349" y="28"/>
                    <a:pt x="328" y="0"/>
                    <a:pt x="262" y="27"/>
                  </a:cubicBezTo>
                  <a:cubicBezTo>
                    <a:pt x="194" y="55"/>
                    <a:pt x="0" y="351"/>
                    <a:pt x="0" y="351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4645026" y="2795588"/>
              <a:ext cx="131763" cy="177800"/>
            </a:xfrm>
            <a:custGeom>
              <a:avLst/>
              <a:gdLst>
                <a:gd name="T0" fmla="*/ 257 w 270"/>
                <a:gd name="T1" fmla="*/ 0 h 366"/>
                <a:gd name="T2" fmla="*/ 261 w 270"/>
                <a:gd name="T3" fmla="*/ 64 h 366"/>
                <a:gd name="T4" fmla="*/ 0 w 270"/>
                <a:gd name="T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366">
                  <a:moveTo>
                    <a:pt x="257" y="0"/>
                  </a:moveTo>
                  <a:cubicBezTo>
                    <a:pt x="257" y="0"/>
                    <a:pt x="270" y="2"/>
                    <a:pt x="261" y="64"/>
                  </a:cubicBezTo>
                  <a:cubicBezTo>
                    <a:pt x="252" y="126"/>
                    <a:pt x="0" y="366"/>
                    <a:pt x="0" y="366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 flipH="1">
              <a:off x="4621213" y="2789238"/>
              <a:ext cx="149225" cy="1746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>
              <a:off x="4559301" y="2928938"/>
              <a:ext cx="130175" cy="6985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552951" y="2922588"/>
              <a:ext cx="142875" cy="80963"/>
            </a:xfrm>
            <a:custGeom>
              <a:avLst/>
              <a:gdLst>
                <a:gd name="T0" fmla="*/ 287 w 293"/>
                <a:gd name="T1" fmla="*/ 154 h 167"/>
                <a:gd name="T2" fmla="*/ 135 w 293"/>
                <a:gd name="T3" fmla="*/ 104 h 167"/>
                <a:gd name="T4" fmla="*/ 7 w 293"/>
                <a:gd name="T5" fmla="*/ 12 h 167"/>
                <a:gd name="T6" fmla="*/ 158 w 293"/>
                <a:gd name="T7" fmla="*/ 62 h 167"/>
                <a:gd name="T8" fmla="*/ 287 w 293"/>
                <a:gd name="T9" fmla="*/ 15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67">
                  <a:moveTo>
                    <a:pt x="287" y="154"/>
                  </a:moveTo>
                  <a:cubicBezTo>
                    <a:pt x="281" y="167"/>
                    <a:pt x="212" y="144"/>
                    <a:pt x="135" y="104"/>
                  </a:cubicBezTo>
                  <a:cubicBezTo>
                    <a:pt x="57" y="65"/>
                    <a:pt x="0" y="24"/>
                    <a:pt x="7" y="12"/>
                  </a:cubicBezTo>
                  <a:cubicBezTo>
                    <a:pt x="12" y="0"/>
                    <a:pt x="81" y="23"/>
                    <a:pt x="158" y="62"/>
                  </a:cubicBezTo>
                  <a:cubicBezTo>
                    <a:pt x="236" y="102"/>
                    <a:pt x="293" y="143"/>
                    <a:pt x="287" y="154"/>
                  </a:cubicBez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547342" y="1901364"/>
            <a:ext cx="4656818" cy="963318"/>
            <a:chOff x="5472113" y="2151062"/>
            <a:chExt cx="3146425" cy="650875"/>
          </a:xfrm>
        </p:grpSpPr>
        <p:sp>
          <p:nvSpPr>
            <p:cNvPr id="333" name="Freeform 322"/>
            <p:cNvSpPr>
              <a:spLocks noEditPoints="1"/>
            </p:cNvSpPr>
            <p:nvPr/>
          </p:nvSpPr>
          <p:spPr bwMode="auto">
            <a:xfrm>
              <a:off x="5472113" y="2151062"/>
              <a:ext cx="3146425" cy="430213"/>
            </a:xfrm>
            <a:custGeom>
              <a:avLst/>
              <a:gdLst>
                <a:gd name="T0" fmla="*/ 0 w 6437"/>
                <a:gd name="T1" fmla="*/ 879 h 879"/>
                <a:gd name="T2" fmla="*/ 6437 w 6437"/>
                <a:gd name="T3" fmla="*/ 879 h 879"/>
                <a:gd name="T4" fmla="*/ 0 w 6437"/>
                <a:gd name="T5" fmla="*/ 879 h 879"/>
                <a:gd name="T6" fmla="*/ 0 w 6437"/>
                <a:gd name="T7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37" h="879">
                  <a:moveTo>
                    <a:pt x="0" y="879"/>
                  </a:moveTo>
                  <a:lnTo>
                    <a:pt x="6437" y="879"/>
                  </a:lnTo>
                  <a:moveTo>
                    <a:pt x="0" y="879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18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5472113" y="2360612"/>
              <a:ext cx="2986088" cy="441325"/>
            </a:xfrm>
            <a:custGeom>
              <a:avLst/>
              <a:gdLst>
                <a:gd name="T0" fmla="*/ 0 w 6108"/>
                <a:gd name="T1" fmla="*/ 450 h 901"/>
                <a:gd name="T2" fmla="*/ 157 w 6108"/>
                <a:gd name="T3" fmla="*/ 378 h 901"/>
                <a:gd name="T4" fmla="*/ 314 w 6108"/>
                <a:gd name="T5" fmla="*/ 308 h 901"/>
                <a:gd name="T6" fmla="*/ 470 w 6108"/>
                <a:gd name="T7" fmla="*/ 241 h 901"/>
                <a:gd name="T8" fmla="*/ 627 w 6108"/>
                <a:gd name="T9" fmla="*/ 180 h 901"/>
                <a:gd name="T10" fmla="*/ 783 w 6108"/>
                <a:gd name="T11" fmla="*/ 126 h 901"/>
                <a:gd name="T12" fmla="*/ 940 w 6108"/>
                <a:gd name="T13" fmla="*/ 80 h 901"/>
                <a:gd name="T14" fmla="*/ 1097 w 6108"/>
                <a:gd name="T15" fmla="*/ 44 h 901"/>
                <a:gd name="T16" fmla="*/ 1253 w 6108"/>
                <a:gd name="T17" fmla="*/ 18 h 901"/>
                <a:gd name="T18" fmla="*/ 1410 w 6108"/>
                <a:gd name="T19" fmla="*/ 4 h 901"/>
                <a:gd name="T20" fmla="*/ 1566 w 6108"/>
                <a:gd name="T21" fmla="*/ 900 h 901"/>
                <a:gd name="T22" fmla="*/ 1723 w 6108"/>
                <a:gd name="T23" fmla="*/ 891 h 901"/>
                <a:gd name="T24" fmla="*/ 1880 w 6108"/>
                <a:gd name="T25" fmla="*/ 871 h 901"/>
                <a:gd name="T26" fmla="*/ 2036 w 6108"/>
                <a:gd name="T27" fmla="*/ 840 h 901"/>
                <a:gd name="T28" fmla="*/ 2193 w 6108"/>
                <a:gd name="T29" fmla="*/ 799 h 901"/>
                <a:gd name="T30" fmla="*/ 2349 w 6108"/>
                <a:gd name="T31" fmla="*/ 749 h 901"/>
                <a:gd name="T32" fmla="*/ 2506 w 6108"/>
                <a:gd name="T33" fmla="*/ 691 h 901"/>
                <a:gd name="T34" fmla="*/ 2663 w 6108"/>
                <a:gd name="T35" fmla="*/ 627 h 901"/>
                <a:gd name="T36" fmla="*/ 2819 w 6108"/>
                <a:gd name="T37" fmla="*/ 558 h 901"/>
                <a:gd name="T38" fmla="*/ 2976 w 6108"/>
                <a:gd name="T39" fmla="*/ 487 h 901"/>
                <a:gd name="T40" fmla="*/ 3132 w 6108"/>
                <a:gd name="T41" fmla="*/ 414 h 901"/>
                <a:gd name="T42" fmla="*/ 3289 w 6108"/>
                <a:gd name="T43" fmla="*/ 343 h 901"/>
                <a:gd name="T44" fmla="*/ 3445 w 6108"/>
                <a:gd name="T45" fmla="*/ 274 h 901"/>
                <a:gd name="T46" fmla="*/ 3602 w 6108"/>
                <a:gd name="T47" fmla="*/ 210 h 901"/>
                <a:gd name="T48" fmla="*/ 3759 w 6108"/>
                <a:gd name="T49" fmla="*/ 152 h 901"/>
                <a:gd name="T50" fmla="*/ 3915 w 6108"/>
                <a:gd name="T51" fmla="*/ 102 h 901"/>
                <a:gd name="T52" fmla="*/ 4072 w 6108"/>
                <a:gd name="T53" fmla="*/ 61 h 901"/>
                <a:gd name="T54" fmla="*/ 4228 w 6108"/>
                <a:gd name="T55" fmla="*/ 30 h 901"/>
                <a:gd name="T56" fmla="*/ 4385 w 6108"/>
                <a:gd name="T57" fmla="*/ 10 h 901"/>
                <a:gd name="T58" fmla="*/ 4542 w 6108"/>
                <a:gd name="T59" fmla="*/ 1 h 901"/>
                <a:gd name="T60" fmla="*/ 4698 w 6108"/>
                <a:gd name="T61" fmla="*/ 4 h 901"/>
                <a:gd name="T62" fmla="*/ 4855 w 6108"/>
                <a:gd name="T63" fmla="*/ 18 h 901"/>
                <a:gd name="T64" fmla="*/ 5011 w 6108"/>
                <a:gd name="T65" fmla="*/ 44 h 901"/>
                <a:gd name="T66" fmla="*/ 5168 w 6108"/>
                <a:gd name="T67" fmla="*/ 80 h 901"/>
                <a:gd name="T68" fmla="*/ 5325 w 6108"/>
                <a:gd name="T69" fmla="*/ 126 h 901"/>
                <a:gd name="T70" fmla="*/ 5481 w 6108"/>
                <a:gd name="T71" fmla="*/ 180 h 901"/>
                <a:gd name="T72" fmla="*/ 5638 w 6108"/>
                <a:gd name="T73" fmla="*/ 241 h 901"/>
                <a:gd name="T74" fmla="*/ 5794 w 6108"/>
                <a:gd name="T75" fmla="*/ 308 h 901"/>
                <a:gd name="T76" fmla="*/ 5951 w 6108"/>
                <a:gd name="T77" fmla="*/ 378 h 901"/>
                <a:gd name="T78" fmla="*/ 6108 w 6108"/>
                <a:gd name="T79" fmla="*/ 45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08" h="901">
                  <a:moveTo>
                    <a:pt x="0" y="450"/>
                  </a:moveTo>
                  <a:cubicBezTo>
                    <a:pt x="53" y="426"/>
                    <a:pt x="105" y="402"/>
                    <a:pt x="157" y="378"/>
                  </a:cubicBezTo>
                  <a:cubicBezTo>
                    <a:pt x="209" y="354"/>
                    <a:pt x="261" y="331"/>
                    <a:pt x="314" y="308"/>
                  </a:cubicBezTo>
                  <a:cubicBezTo>
                    <a:pt x="366" y="285"/>
                    <a:pt x="418" y="263"/>
                    <a:pt x="470" y="241"/>
                  </a:cubicBezTo>
                  <a:cubicBezTo>
                    <a:pt x="522" y="220"/>
                    <a:pt x="575" y="199"/>
                    <a:pt x="627" y="180"/>
                  </a:cubicBezTo>
                  <a:cubicBezTo>
                    <a:pt x="679" y="161"/>
                    <a:pt x="731" y="143"/>
                    <a:pt x="783" y="126"/>
                  </a:cubicBezTo>
                  <a:cubicBezTo>
                    <a:pt x="836" y="109"/>
                    <a:pt x="888" y="94"/>
                    <a:pt x="940" y="80"/>
                  </a:cubicBezTo>
                  <a:cubicBezTo>
                    <a:pt x="992" y="66"/>
                    <a:pt x="1044" y="54"/>
                    <a:pt x="1097" y="44"/>
                  </a:cubicBezTo>
                  <a:cubicBezTo>
                    <a:pt x="1149" y="34"/>
                    <a:pt x="1201" y="25"/>
                    <a:pt x="1253" y="18"/>
                  </a:cubicBezTo>
                  <a:cubicBezTo>
                    <a:pt x="1305" y="12"/>
                    <a:pt x="1358" y="7"/>
                    <a:pt x="1410" y="4"/>
                  </a:cubicBezTo>
                  <a:cubicBezTo>
                    <a:pt x="1462" y="1"/>
                    <a:pt x="1514" y="901"/>
                    <a:pt x="1566" y="900"/>
                  </a:cubicBezTo>
                  <a:cubicBezTo>
                    <a:pt x="1619" y="899"/>
                    <a:pt x="1671" y="896"/>
                    <a:pt x="1723" y="891"/>
                  </a:cubicBezTo>
                  <a:cubicBezTo>
                    <a:pt x="1775" y="887"/>
                    <a:pt x="1827" y="880"/>
                    <a:pt x="1880" y="871"/>
                  </a:cubicBezTo>
                  <a:cubicBezTo>
                    <a:pt x="1932" y="863"/>
                    <a:pt x="1984" y="852"/>
                    <a:pt x="2036" y="840"/>
                  </a:cubicBezTo>
                  <a:cubicBezTo>
                    <a:pt x="2088" y="828"/>
                    <a:pt x="2141" y="814"/>
                    <a:pt x="2193" y="799"/>
                  </a:cubicBezTo>
                  <a:cubicBezTo>
                    <a:pt x="2245" y="784"/>
                    <a:pt x="2297" y="767"/>
                    <a:pt x="2349" y="749"/>
                  </a:cubicBezTo>
                  <a:cubicBezTo>
                    <a:pt x="2402" y="731"/>
                    <a:pt x="2454" y="711"/>
                    <a:pt x="2506" y="691"/>
                  </a:cubicBezTo>
                  <a:cubicBezTo>
                    <a:pt x="2558" y="671"/>
                    <a:pt x="2610" y="649"/>
                    <a:pt x="2663" y="627"/>
                  </a:cubicBezTo>
                  <a:cubicBezTo>
                    <a:pt x="2715" y="605"/>
                    <a:pt x="2767" y="582"/>
                    <a:pt x="2819" y="558"/>
                  </a:cubicBezTo>
                  <a:cubicBezTo>
                    <a:pt x="2871" y="535"/>
                    <a:pt x="2924" y="511"/>
                    <a:pt x="2976" y="487"/>
                  </a:cubicBezTo>
                  <a:cubicBezTo>
                    <a:pt x="3028" y="463"/>
                    <a:pt x="3080" y="438"/>
                    <a:pt x="3132" y="414"/>
                  </a:cubicBezTo>
                  <a:cubicBezTo>
                    <a:pt x="3184" y="390"/>
                    <a:pt x="3237" y="366"/>
                    <a:pt x="3289" y="343"/>
                  </a:cubicBezTo>
                  <a:cubicBezTo>
                    <a:pt x="3341" y="319"/>
                    <a:pt x="3393" y="296"/>
                    <a:pt x="3445" y="274"/>
                  </a:cubicBezTo>
                  <a:cubicBezTo>
                    <a:pt x="3498" y="252"/>
                    <a:pt x="3550" y="230"/>
                    <a:pt x="3602" y="210"/>
                  </a:cubicBezTo>
                  <a:cubicBezTo>
                    <a:pt x="3654" y="190"/>
                    <a:pt x="3706" y="170"/>
                    <a:pt x="3759" y="152"/>
                  </a:cubicBezTo>
                  <a:cubicBezTo>
                    <a:pt x="3811" y="134"/>
                    <a:pt x="3863" y="117"/>
                    <a:pt x="3915" y="102"/>
                  </a:cubicBezTo>
                  <a:cubicBezTo>
                    <a:pt x="3967" y="87"/>
                    <a:pt x="4020" y="73"/>
                    <a:pt x="4072" y="61"/>
                  </a:cubicBezTo>
                  <a:cubicBezTo>
                    <a:pt x="4124" y="49"/>
                    <a:pt x="4176" y="38"/>
                    <a:pt x="4228" y="30"/>
                  </a:cubicBezTo>
                  <a:cubicBezTo>
                    <a:pt x="4281" y="21"/>
                    <a:pt x="4333" y="14"/>
                    <a:pt x="4385" y="10"/>
                  </a:cubicBezTo>
                  <a:cubicBezTo>
                    <a:pt x="4437" y="5"/>
                    <a:pt x="4489" y="2"/>
                    <a:pt x="4542" y="1"/>
                  </a:cubicBezTo>
                  <a:cubicBezTo>
                    <a:pt x="4594" y="0"/>
                    <a:pt x="4646" y="1"/>
                    <a:pt x="4698" y="4"/>
                  </a:cubicBezTo>
                  <a:cubicBezTo>
                    <a:pt x="4750" y="7"/>
                    <a:pt x="4803" y="12"/>
                    <a:pt x="4855" y="18"/>
                  </a:cubicBezTo>
                  <a:cubicBezTo>
                    <a:pt x="4907" y="25"/>
                    <a:pt x="4959" y="34"/>
                    <a:pt x="5011" y="44"/>
                  </a:cubicBezTo>
                  <a:cubicBezTo>
                    <a:pt x="5064" y="54"/>
                    <a:pt x="5116" y="66"/>
                    <a:pt x="5168" y="80"/>
                  </a:cubicBezTo>
                  <a:cubicBezTo>
                    <a:pt x="5220" y="94"/>
                    <a:pt x="5272" y="109"/>
                    <a:pt x="5325" y="126"/>
                  </a:cubicBezTo>
                  <a:cubicBezTo>
                    <a:pt x="5377" y="143"/>
                    <a:pt x="5429" y="161"/>
                    <a:pt x="5481" y="180"/>
                  </a:cubicBezTo>
                  <a:cubicBezTo>
                    <a:pt x="5533" y="199"/>
                    <a:pt x="5586" y="220"/>
                    <a:pt x="5638" y="241"/>
                  </a:cubicBezTo>
                  <a:cubicBezTo>
                    <a:pt x="5690" y="263"/>
                    <a:pt x="5742" y="285"/>
                    <a:pt x="5794" y="308"/>
                  </a:cubicBezTo>
                  <a:cubicBezTo>
                    <a:pt x="5847" y="331"/>
                    <a:pt x="5899" y="354"/>
                    <a:pt x="5951" y="378"/>
                  </a:cubicBezTo>
                  <a:cubicBezTo>
                    <a:pt x="6003" y="402"/>
                    <a:pt x="6055" y="426"/>
                    <a:pt x="6108" y="450"/>
                  </a:cubicBezTo>
                </a:path>
              </a:pathLst>
            </a:custGeom>
            <a:noFill/>
            <a:ln w="9525" cap="flat">
              <a:solidFill>
                <a:srgbClr val="FE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25"/>
            <p:cNvSpPr>
              <a:spLocks noEditPoints="1"/>
            </p:cNvSpPr>
            <p:nvPr/>
          </p:nvSpPr>
          <p:spPr bwMode="auto">
            <a:xfrm>
              <a:off x="5472113" y="2151062"/>
              <a:ext cx="3146425" cy="430213"/>
            </a:xfrm>
            <a:custGeom>
              <a:avLst/>
              <a:gdLst>
                <a:gd name="T0" fmla="*/ 0 w 6437"/>
                <a:gd name="T1" fmla="*/ 879 h 879"/>
                <a:gd name="T2" fmla="*/ 6437 w 6437"/>
                <a:gd name="T3" fmla="*/ 879 h 879"/>
                <a:gd name="T4" fmla="*/ 0 w 6437"/>
                <a:gd name="T5" fmla="*/ 879 h 879"/>
                <a:gd name="T6" fmla="*/ 0 w 6437"/>
                <a:gd name="T7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37" h="879">
                  <a:moveTo>
                    <a:pt x="0" y="879"/>
                  </a:moveTo>
                  <a:lnTo>
                    <a:pt x="6437" y="879"/>
                  </a:lnTo>
                  <a:moveTo>
                    <a:pt x="0" y="879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5472113" y="2360612"/>
              <a:ext cx="2986088" cy="441325"/>
            </a:xfrm>
            <a:custGeom>
              <a:avLst/>
              <a:gdLst>
                <a:gd name="T0" fmla="*/ 0 w 6108"/>
                <a:gd name="T1" fmla="*/ 450 h 901"/>
                <a:gd name="T2" fmla="*/ 157 w 6108"/>
                <a:gd name="T3" fmla="*/ 523 h 901"/>
                <a:gd name="T4" fmla="*/ 314 w 6108"/>
                <a:gd name="T5" fmla="*/ 593 h 901"/>
                <a:gd name="T6" fmla="*/ 470 w 6108"/>
                <a:gd name="T7" fmla="*/ 660 h 901"/>
                <a:gd name="T8" fmla="*/ 627 w 6108"/>
                <a:gd name="T9" fmla="*/ 721 h 901"/>
                <a:gd name="T10" fmla="*/ 783 w 6108"/>
                <a:gd name="T11" fmla="*/ 775 h 901"/>
                <a:gd name="T12" fmla="*/ 940 w 6108"/>
                <a:gd name="T13" fmla="*/ 821 h 901"/>
                <a:gd name="T14" fmla="*/ 1097 w 6108"/>
                <a:gd name="T15" fmla="*/ 857 h 901"/>
                <a:gd name="T16" fmla="*/ 1253 w 6108"/>
                <a:gd name="T17" fmla="*/ 883 h 901"/>
                <a:gd name="T18" fmla="*/ 1410 w 6108"/>
                <a:gd name="T19" fmla="*/ 897 h 901"/>
                <a:gd name="T20" fmla="*/ 1566 w 6108"/>
                <a:gd name="T21" fmla="*/ 1 h 901"/>
                <a:gd name="T22" fmla="*/ 1723 w 6108"/>
                <a:gd name="T23" fmla="*/ 10 h 901"/>
                <a:gd name="T24" fmla="*/ 1880 w 6108"/>
                <a:gd name="T25" fmla="*/ 30 h 901"/>
                <a:gd name="T26" fmla="*/ 2036 w 6108"/>
                <a:gd name="T27" fmla="*/ 61 h 901"/>
                <a:gd name="T28" fmla="*/ 2193 w 6108"/>
                <a:gd name="T29" fmla="*/ 102 h 901"/>
                <a:gd name="T30" fmla="*/ 2349 w 6108"/>
                <a:gd name="T31" fmla="*/ 152 h 901"/>
                <a:gd name="T32" fmla="*/ 2506 w 6108"/>
                <a:gd name="T33" fmla="*/ 210 h 901"/>
                <a:gd name="T34" fmla="*/ 2663 w 6108"/>
                <a:gd name="T35" fmla="*/ 274 h 901"/>
                <a:gd name="T36" fmla="*/ 2819 w 6108"/>
                <a:gd name="T37" fmla="*/ 343 h 901"/>
                <a:gd name="T38" fmla="*/ 2976 w 6108"/>
                <a:gd name="T39" fmla="*/ 414 h 901"/>
                <a:gd name="T40" fmla="*/ 3132 w 6108"/>
                <a:gd name="T41" fmla="*/ 487 h 901"/>
                <a:gd name="T42" fmla="*/ 3289 w 6108"/>
                <a:gd name="T43" fmla="*/ 558 h 901"/>
                <a:gd name="T44" fmla="*/ 3445 w 6108"/>
                <a:gd name="T45" fmla="*/ 627 h 901"/>
                <a:gd name="T46" fmla="*/ 3602 w 6108"/>
                <a:gd name="T47" fmla="*/ 691 h 901"/>
                <a:gd name="T48" fmla="*/ 3759 w 6108"/>
                <a:gd name="T49" fmla="*/ 749 h 901"/>
                <a:gd name="T50" fmla="*/ 3915 w 6108"/>
                <a:gd name="T51" fmla="*/ 799 h 901"/>
                <a:gd name="T52" fmla="*/ 4072 w 6108"/>
                <a:gd name="T53" fmla="*/ 840 h 901"/>
                <a:gd name="T54" fmla="*/ 4228 w 6108"/>
                <a:gd name="T55" fmla="*/ 871 h 901"/>
                <a:gd name="T56" fmla="*/ 4385 w 6108"/>
                <a:gd name="T57" fmla="*/ 891 h 901"/>
                <a:gd name="T58" fmla="*/ 4542 w 6108"/>
                <a:gd name="T59" fmla="*/ 900 h 901"/>
                <a:gd name="T60" fmla="*/ 4698 w 6108"/>
                <a:gd name="T61" fmla="*/ 897 h 901"/>
                <a:gd name="T62" fmla="*/ 4855 w 6108"/>
                <a:gd name="T63" fmla="*/ 883 h 901"/>
                <a:gd name="T64" fmla="*/ 5011 w 6108"/>
                <a:gd name="T65" fmla="*/ 857 h 901"/>
                <a:gd name="T66" fmla="*/ 5168 w 6108"/>
                <a:gd name="T67" fmla="*/ 821 h 901"/>
                <a:gd name="T68" fmla="*/ 5325 w 6108"/>
                <a:gd name="T69" fmla="*/ 775 h 901"/>
                <a:gd name="T70" fmla="*/ 5481 w 6108"/>
                <a:gd name="T71" fmla="*/ 721 h 901"/>
                <a:gd name="T72" fmla="*/ 5638 w 6108"/>
                <a:gd name="T73" fmla="*/ 660 h 901"/>
                <a:gd name="T74" fmla="*/ 5794 w 6108"/>
                <a:gd name="T75" fmla="*/ 593 h 901"/>
                <a:gd name="T76" fmla="*/ 5951 w 6108"/>
                <a:gd name="T77" fmla="*/ 523 h 901"/>
                <a:gd name="T78" fmla="*/ 6108 w 6108"/>
                <a:gd name="T79" fmla="*/ 45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08" h="901">
                  <a:moveTo>
                    <a:pt x="0" y="450"/>
                  </a:moveTo>
                  <a:cubicBezTo>
                    <a:pt x="59" y="470"/>
                    <a:pt x="118" y="505"/>
                    <a:pt x="157" y="523"/>
                  </a:cubicBezTo>
                  <a:cubicBezTo>
                    <a:pt x="209" y="547"/>
                    <a:pt x="261" y="570"/>
                    <a:pt x="314" y="593"/>
                  </a:cubicBezTo>
                  <a:cubicBezTo>
                    <a:pt x="366" y="616"/>
                    <a:pt x="418" y="638"/>
                    <a:pt x="470" y="660"/>
                  </a:cubicBezTo>
                  <a:cubicBezTo>
                    <a:pt x="522" y="681"/>
                    <a:pt x="575" y="702"/>
                    <a:pt x="627" y="721"/>
                  </a:cubicBezTo>
                  <a:cubicBezTo>
                    <a:pt x="679" y="740"/>
                    <a:pt x="731" y="758"/>
                    <a:pt x="783" y="775"/>
                  </a:cubicBezTo>
                  <a:cubicBezTo>
                    <a:pt x="836" y="792"/>
                    <a:pt x="888" y="807"/>
                    <a:pt x="940" y="821"/>
                  </a:cubicBezTo>
                  <a:cubicBezTo>
                    <a:pt x="992" y="835"/>
                    <a:pt x="1044" y="847"/>
                    <a:pt x="1097" y="857"/>
                  </a:cubicBezTo>
                  <a:cubicBezTo>
                    <a:pt x="1149" y="867"/>
                    <a:pt x="1201" y="876"/>
                    <a:pt x="1253" y="883"/>
                  </a:cubicBezTo>
                  <a:cubicBezTo>
                    <a:pt x="1305" y="889"/>
                    <a:pt x="1358" y="894"/>
                    <a:pt x="1410" y="897"/>
                  </a:cubicBezTo>
                  <a:cubicBezTo>
                    <a:pt x="1462" y="900"/>
                    <a:pt x="1514" y="0"/>
                    <a:pt x="1566" y="1"/>
                  </a:cubicBezTo>
                  <a:cubicBezTo>
                    <a:pt x="1619" y="2"/>
                    <a:pt x="1671" y="5"/>
                    <a:pt x="1723" y="10"/>
                  </a:cubicBezTo>
                  <a:cubicBezTo>
                    <a:pt x="1775" y="14"/>
                    <a:pt x="1827" y="21"/>
                    <a:pt x="1880" y="30"/>
                  </a:cubicBezTo>
                  <a:cubicBezTo>
                    <a:pt x="1932" y="38"/>
                    <a:pt x="1984" y="49"/>
                    <a:pt x="2036" y="61"/>
                  </a:cubicBezTo>
                  <a:cubicBezTo>
                    <a:pt x="2088" y="73"/>
                    <a:pt x="2141" y="87"/>
                    <a:pt x="2193" y="102"/>
                  </a:cubicBezTo>
                  <a:cubicBezTo>
                    <a:pt x="2245" y="117"/>
                    <a:pt x="2297" y="134"/>
                    <a:pt x="2349" y="152"/>
                  </a:cubicBezTo>
                  <a:cubicBezTo>
                    <a:pt x="2402" y="170"/>
                    <a:pt x="2454" y="190"/>
                    <a:pt x="2506" y="210"/>
                  </a:cubicBezTo>
                  <a:cubicBezTo>
                    <a:pt x="2558" y="230"/>
                    <a:pt x="2610" y="252"/>
                    <a:pt x="2663" y="274"/>
                  </a:cubicBezTo>
                  <a:cubicBezTo>
                    <a:pt x="2715" y="296"/>
                    <a:pt x="2767" y="319"/>
                    <a:pt x="2819" y="343"/>
                  </a:cubicBezTo>
                  <a:cubicBezTo>
                    <a:pt x="2871" y="366"/>
                    <a:pt x="2924" y="390"/>
                    <a:pt x="2976" y="414"/>
                  </a:cubicBezTo>
                  <a:cubicBezTo>
                    <a:pt x="3028" y="438"/>
                    <a:pt x="3080" y="463"/>
                    <a:pt x="3132" y="487"/>
                  </a:cubicBezTo>
                  <a:cubicBezTo>
                    <a:pt x="3184" y="511"/>
                    <a:pt x="3237" y="535"/>
                    <a:pt x="3289" y="558"/>
                  </a:cubicBezTo>
                  <a:cubicBezTo>
                    <a:pt x="3341" y="582"/>
                    <a:pt x="3393" y="605"/>
                    <a:pt x="3445" y="627"/>
                  </a:cubicBezTo>
                  <a:cubicBezTo>
                    <a:pt x="3498" y="649"/>
                    <a:pt x="3550" y="671"/>
                    <a:pt x="3602" y="691"/>
                  </a:cubicBezTo>
                  <a:cubicBezTo>
                    <a:pt x="3654" y="711"/>
                    <a:pt x="3706" y="731"/>
                    <a:pt x="3759" y="749"/>
                  </a:cubicBezTo>
                  <a:cubicBezTo>
                    <a:pt x="3811" y="767"/>
                    <a:pt x="3863" y="784"/>
                    <a:pt x="3915" y="799"/>
                  </a:cubicBezTo>
                  <a:cubicBezTo>
                    <a:pt x="3967" y="814"/>
                    <a:pt x="4020" y="828"/>
                    <a:pt x="4072" y="840"/>
                  </a:cubicBezTo>
                  <a:cubicBezTo>
                    <a:pt x="4124" y="852"/>
                    <a:pt x="4176" y="863"/>
                    <a:pt x="4228" y="871"/>
                  </a:cubicBezTo>
                  <a:cubicBezTo>
                    <a:pt x="4281" y="880"/>
                    <a:pt x="4333" y="887"/>
                    <a:pt x="4385" y="891"/>
                  </a:cubicBezTo>
                  <a:cubicBezTo>
                    <a:pt x="4437" y="896"/>
                    <a:pt x="4489" y="899"/>
                    <a:pt x="4542" y="900"/>
                  </a:cubicBezTo>
                  <a:cubicBezTo>
                    <a:pt x="4594" y="901"/>
                    <a:pt x="4646" y="900"/>
                    <a:pt x="4698" y="897"/>
                  </a:cubicBezTo>
                  <a:cubicBezTo>
                    <a:pt x="4750" y="894"/>
                    <a:pt x="4803" y="889"/>
                    <a:pt x="4855" y="883"/>
                  </a:cubicBezTo>
                  <a:cubicBezTo>
                    <a:pt x="4907" y="876"/>
                    <a:pt x="4959" y="867"/>
                    <a:pt x="5011" y="857"/>
                  </a:cubicBezTo>
                  <a:cubicBezTo>
                    <a:pt x="5064" y="847"/>
                    <a:pt x="5116" y="835"/>
                    <a:pt x="5168" y="821"/>
                  </a:cubicBezTo>
                  <a:cubicBezTo>
                    <a:pt x="5220" y="807"/>
                    <a:pt x="5272" y="792"/>
                    <a:pt x="5325" y="775"/>
                  </a:cubicBezTo>
                  <a:cubicBezTo>
                    <a:pt x="5377" y="758"/>
                    <a:pt x="5429" y="740"/>
                    <a:pt x="5481" y="721"/>
                  </a:cubicBezTo>
                  <a:cubicBezTo>
                    <a:pt x="5533" y="702"/>
                    <a:pt x="5586" y="681"/>
                    <a:pt x="5638" y="660"/>
                  </a:cubicBezTo>
                  <a:cubicBezTo>
                    <a:pt x="5690" y="638"/>
                    <a:pt x="5742" y="616"/>
                    <a:pt x="5794" y="593"/>
                  </a:cubicBezTo>
                  <a:cubicBezTo>
                    <a:pt x="5847" y="570"/>
                    <a:pt x="5899" y="547"/>
                    <a:pt x="5951" y="523"/>
                  </a:cubicBezTo>
                  <a:cubicBezTo>
                    <a:pt x="6003" y="499"/>
                    <a:pt x="6055" y="475"/>
                    <a:pt x="6108" y="450"/>
                  </a:cubicBezTo>
                </a:path>
              </a:pathLst>
            </a:custGeom>
            <a:noFill/>
            <a:ln w="9525" cap="flat">
              <a:solidFill>
                <a:srgbClr val="0018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0" name="Picture 3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6534" y="1271753"/>
            <a:ext cx="2790824" cy="1794590"/>
          </a:xfrm>
          <a:prstGeom prst="rect">
            <a:avLst/>
          </a:prstGeom>
        </p:spPr>
      </p:pic>
      <p:sp>
        <p:nvSpPr>
          <p:cNvPr id="341" name="Oval 340"/>
          <p:cNvSpPr/>
          <p:nvPr/>
        </p:nvSpPr>
        <p:spPr>
          <a:xfrm>
            <a:off x="6990941" y="1704144"/>
            <a:ext cx="349250" cy="1043905"/>
          </a:xfrm>
          <a:prstGeom prst="ellipse">
            <a:avLst/>
          </a:prstGeom>
          <a:gradFill flip="none" rotWithShape="1">
            <a:gsLst>
              <a:gs pos="38000">
                <a:schemeClr val="tx2">
                  <a:lumMod val="60000"/>
                  <a:lumOff val="40000"/>
                  <a:alpha val="80000"/>
                </a:schemeClr>
              </a:gs>
              <a:gs pos="79000">
                <a:srgbClr val="2E75B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7439568" y="1704144"/>
            <a:ext cx="349250" cy="1043905"/>
          </a:xfrm>
          <a:prstGeom prst="ellipse">
            <a:avLst/>
          </a:prstGeom>
          <a:gradFill flip="none" rotWithShape="1">
            <a:gsLst>
              <a:gs pos="38000">
                <a:srgbClr val="FF0000">
                  <a:alpha val="60000"/>
                </a:srgbClr>
              </a:gs>
              <a:gs pos="79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Down Arrow 344"/>
          <p:cNvSpPr/>
          <p:nvPr/>
        </p:nvSpPr>
        <p:spPr>
          <a:xfrm flipV="1">
            <a:off x="1047564" y="2993852"/>
            <a:ext cx="312420" cy="830580"/>
          </a:xfrm>
          <a:prstGeom prst="downArrow">
            <a:avLst>
              <a:gd name="adj1" fmla="val 40244"/>
              <a:gd name="adj2" fmla="val 93902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96206" y="3195385"/>
            <a:ext cx="4823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excite la </a:t>
            </a:r>
            <a:r>
              <a:rPr lang="en-US" dirty="0" err="1" smtClean="0"/>
              <a:t>résonance</a:t>
            </a:r>
            <a:r>
              <a:rPr lang="en-US" dirty="0" smtClean="0"/>
              <a:t> </a:t>
            </a:r>
            <a:r>
              <a:rPr lang="en-US" dirty="0" err="1" smtClean="0"/>
              <a:t>bétatron</a:t>
            </a:r>
            <a:r>
              <a:rPr lang="en-US" dirty="0" smtClean="0"/>
              <a:t> des </a:t>
            </a:r>
            <a:r>
              <a:rPr lang="en-US" dirty="0" err="1" smtClean="0"/>
              <a:t>impuretés</a:t>
            </a:r>
            <a:r>
              <a:rPr lang="en-US" dirty="0" smtClean="0"/>
              <a:t> en </a:t>
            </a:r>
            <a:r>
              <a:rPr lang="en-US" dirty="0" err="1" smtClean="0"/>
              <a:t>appliquant</a:t>
            </a:r>
            <a:r>
              <a:rPr lang="en-US" dirty="0" smtClean="0"/>
              <a:t> un signal de </a:t>
            </a:r>
            <a:r>
              <a:rPr lang="en-US" dirty="0" err="1" smtClean="0"/>
              <a:t>signe</a:t>
            </a:r>
            <a:r>
              <a:rPr lang="en-US" dirty="0" smtClean="0"/>
              <a:t> </a:t>
            </a:r>
            <a:r>
              <a:rPr lang="en-US" dirty="0" err="1" smtClean="0"/>
              <a:t>opposé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lames de la </a:t>
            </a:r>
            <a:r>
              <a:rPr lang="en-US" i="1" dirty="0" err="1" smtClean="0"/>
              <a:t>stripline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33" y="1540343"/>
            <a:ext cx="3464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Tensions </a:t>
            </a:r>
            <a:r>
              <a:rPr lang="en-US" sz="1200" dirty="0" err="1" smtClean="0"/>
              <a:t>appliquées</a:t>
            </a:r>
            <a:r>
              <a:rPr lang="en-US" sz="1200" dirty="0" smtClean="0"/>
              <a:t> </a:t>
            </a:r>
            <a:r>
              <a:rPr lang="en-US" sz="1200" dirty="0" err="1" smtClean="0"/>
              <a:t>sur</a:t>
            </a:r>
            <a:r>
              <a:rPr lang="en-US" sz="1200" dirty="0" smtClean="0"/>
              <a:t> les lames de la </a:t>
            </a:r>
            <a:r>
              <a:rPr lang="en-US" sz="1200" i="1" dirty="0" err="1" smtClean="0"/>
              <a:t>stripline</a:t>
            </a:r>
            <a:endParaRPr lang="en-US" sz="1200" i="1" dirty="0"/>
          </a:p>
        </p:txBody>
      </p:sp>
      <p:sp>
        <p:nvSpPr>
          <p:cNvPr id="85" name="Espace réservé du numéro de diapositive 8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6" name="Espace réservé du pied de page 8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661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Fonctionnement</a:t>
            </a:r>
            <a:r>
              <a:rPr lang="en-US" dirty="0" smtClean="0"/>
              <a:t> du </a:t>
            </a:r>
            <a:r>
              <a:rPr lang="en-US" dirty="0" err="1" smtClean="0"/>
              <a:t>nettoyage</a:t>
            </a:r>
            <a:r>
              <a:rPr lang="en-US" dirty="0" smtClean="0"/>
              <a:t> par excitation </a:t>
            </a:r>
            <a:r>
              <a:rPr lang="en-US" dirty="0" err="1" smtClean="0"/>
              <a:t>sélective</a:t>
            </a:r>
            <a:endParaRPr lang="en-US" dirty="0"/>
          </a:p>
        </p:txBody>
      </p:sp>
      <p:grpSp>
        <p:nvGrpSpPr>
          <p:cNvPr id="339" name="Group 338"/>
          <p:cNvGrpSpPr/>
          <p:nvPr/>
        </p:nvGrpSpPr>
        <p:grpSpPr>
          <a:xfrm>
            <a:off x="547342" y="1901364"/>
            <a:ext cx="4656818" cy="963318"/>
            <a:chOff x="5472113" y="2151062"/>
            <a:chExt cx="3146425" cy="650875"/>
          </a:xfrm>
        </p:grpSpPr>
        <p:sp>
          <p:nvSpPr>
            <p:cNvPr id="333" name="Freeform 322"/>
            <p:cNvSpPr>
              <a:spLocks noEditPoints="1"/>
            </p:cNvSpPr>
            <p:nvPr/>
          </p:nvSpPr>
          <p:spPr bwMode="auto">
            <a:xfrm>
              <a:off x="5472113" y="2151062"/>
              <a:ext cx="3146425" cy="430213"/>
            </a:xfrm>
            <a:custGeom>
              <a:avLst/>
              <a:gdLst>
                <a:gd name="T0" fmla="*/ 0 w 6437"/>
                <a:gd name="T1" fmla="*/ 879 h 879"/>
                <a:gd name="T2" fmla="*/ 6437 w 6437"/>
                <a:gd name="T3" fmla="*/ 879 h 879"/>
                <a:gd name="T4" fmla="*/ 0 w 6437"/>
                <a:gd name="T5" fmla="*/ 879 h 879"/>
                <a:gd name="T6" fmla="*/ 0 w 6437"/>
                <a:gd name="T7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37" h="879">
                  <a:moveTo>
                    <a:pt x="0" y="879"/>
                  </a:moveTo>
                  <a:lnTo>
                    <a:pt x="6437" y="879"/>
                  </a:lnTo>
                  <a:moveTo>
                    <a:pt x="0" y="879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18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5472113" y="2360612"/>
              <a:ext cx="2986088" cy="441325"/>
            </a:xfrm>
            <a:custGeom>
              <a:avLst/>
              <a:gdLst>
                <a:gd name="T0" fmla="*/ 0 w 6108"/>
                <a:gd name="T1" fmla="*/ 450 h 901"/>
                <a:gd name="T2" fmla="*/ 157 w 6108"/>
                <a:gd name="T3" fmla="*/ 378 h 901"/>
                <a:gd name="T4" fmla="*/ 314 w 6108"/>
                <a:gd name="T5" fmla="*/ 308 h 901"/>
                <a:gd name="T6" fmla="*/ 470 w 6108"/>
                <a:gd name="T7" fmla="*/ 241 h 901"/>
                <a:gd name="T8" fmla="*/ 627 w 6108"/>
                <a:gd name="T9" fmla="*/ 180 h 901"/>
                <a:gd name="T10" fmla="*/ 783 w 6108"/>
                <a:gd name="T11" fmla="*/ 126 h 901"/>
                <a:gd name="T12" fmla="*/ 940 w 6108"/>
                <a:gd name="T13" fmla="*/ 80 h 901"/>
                <a:gd name="T14" fmla="*/ 1097 w 6108"/>
                <a:gd name="T15" fmla="*/ 44 h 901"/>
                <a:gd name="T16" fmla="*/ 1253 w 6108"/>
                <a:gd name="T17" fmla="*/ 18 h 901"/>
                <a:gd name="T18" fmla="*/ 1410 w 6108"/>
                <a:gd name="T19" fmla="*/ 4 h 901"/>
                <a:gd name="T20" fmla="*/ 1566 w 6108"/>
                <a:gd name="T21" fmla="*/ 900 h 901"/>
                <a:gd name="T22" fmla="*/ 1723 w 6108"/>
                <a:gd name="T23" fmla="*/ 891 h 901"/>
                <a:gd name="T24" fmla="*/ 1880 w 6108"/>
                <a:gd name="T25" fmla="*/ 871 h 901"/>
                <a:gd name="T26" fmla="*/ 2036 w 6108"/>
                <a:gd name="T27" fmla="*/ 840 h 901"/>
                <a:gd name="T28" fmla="*/ 2193 w 6108"/>
                <a:gd name="T29" fmla="*/ 799 h 901"/>
                <a:gd name="T30" fmla="*/ 2349 w 6108"/>
                <a:gd name="T31" fmla="*/ 749 h 901"/>
                <a:gd name="T32" fmla="*/ 2506 w 6108"/>
                <a:gd name="T33" fmla="*/ 691 h 901"/>
                <a:gd name="T34" fmla="*/ 2663 w 6108"/>
                <a:gd name="T35" fmla="*/ 627 h 901"/>
                <a:gd name="T36" fmla="*/ 2819 w 6108"/>
                <a:gd name="T37" fmla="*/ 558 h 901"/>
                <a:gd name="T38" fmla="*/ 2976 w 6108"/>
                <a:gd name="T39" fmla="*/ 487 h 901"/>
                <a:gd name="T40" fmla="*/ 3132 w 6108"/>
                <a:gd name="T41" fmla="*/ 414 h 901"/>
                <a:gd name="T42" fmla="*/ 3289 w 6108"/>
                <a:gd name="T43" fmla="*/ 343 h 901"/>
                <a:gd name="T44" fmla="*/ 3445 w 6108"/>
                <a:gd name="T45" fmla="*/ 274 h 901"/>
                <a:gd name="T46" fmla="*/ 3602 w 6108"/>
                <a:gd name="T47" fmla="*/ 210 h 901"/>
                <a:gd name="T48" fmla="*/ 3759 w 6108"/>
                <a:gd name="T49" fmla="*/ 152 h 901"/>
                <a:gd name="T50" fmla="*/ 3915 w 6108"/>
                <a:gd name="T51" fmla="*/ 102 h 901"/>
                <a:gd name="T52" fmla="*/ 4072 w 6108"/>
                <a:gd name="T53" fmla="*/ 61 h 901"/>
                <a:gd name="T54" fmla="*/ 4228 w 6108"/>
                <a:gd name="T55" fmla="*/ 30 h 901"/>
                <a:gd name="T56" fmla="*/ 4385 w 6108"/>
                <a:gd name="T57" fmla="*/ 10 h 901"/>
                <a:gd name="T58" fmla="*/ 4542 w 6108"/>
                <a:gd name="T59" fmla="*/ 1 h 901"/>
                <a:gd name="T60" fmla="*/ 4698 w 6108"/>
                <a:gd name="T61" fmla="*/ 4 h 901"/>
                <a:gd name="T62" fmla="*/ 4855 w 6108"/>
                <a:gd name="T63" fmla="*/ 18 h 901"/>
                <a:gd name="T64" fmla="*/ 5011 w 6108"/>
                <a:gd name="T65" fmla="*/ 44 h 901"/>
                <a:gd name="T66" fmla="*/ 5168 w 6108"/>
                <a:gd name="T67" fmla="*/ 80 h 901"/>
                <a:gd name="T68" fmla="*/ 5325 w 6108"/>
                <a:gd name="T69" fmla="*/ 126 h 901"/>
                <a:gd name="T70" fmla="*/ 5481 w 6108"/>
                <a:gd name="T71" fmla="*/ 180 h 901"/>
                <a:gd name="T72" fmla="*/ 5638 w 6108"/>
                <a:gd name="T73" fmla="*/ 241 h 901"/>
                <a:gd name="T74" fmla="*/ 5794 w 6108"/>
                <a:gd name="T75" fmla="*/ 308 h 901"/>
                <a:gd name="T76" fmla="*/ 5951 w 6108"/>
                <a:gd name="T77" fmla="*/ 378 h 901"/>
                <a:gd name="T78" fmla="*/ 6108 w 6108"/>
                <a:gd name="T79" fmla="*/ 45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08" h="901">
                  <a:moveTo>
                    <a:pt x="0" y="450"/>
                  </a:moveTo>
                  <a:cubicBezTo>
                    <a:pt x="53" y="426"/>
                    <a:pt x="105" y="402"/>
                    <a:pt x="157" y="378"/>
                  </a:cubicBezTo>
                  <a:cubicBezTo>
                    <a:pt x="209" y="354"/>
                    <a:pt x="261" y="331"/>
                    <a:pt x="314" y="308"/>
                  </a:cubicBezTo>
                  <a:cubicBezTo>
                    <a:pt x="366" y="285"/>
                    <a:pt x="418" y="263"/>
                    <a:pt x="470" y="241"/>
                  </a:cubicBezTo>
                  <a:cubicBezTo>
                    <a:pt x="522" y="220"/>
                    <a:pt x="575" y="199"/>
                    <a:pt x="627" y="180"/>
                  </a:cubicBezTo>
                  <a:cubicBezTo>
                    <a:pt x="679" y="161"/>
                    <a:pt x="731" y="143"/>
                    <a:pt x="783" y="126"/>
                  </a:cubicBezTo>
                  <a:cubicBezTo>
                    <a:pt x="836" y="109"/>
                    <a:pt x="888" y="94"/>
                    <a:pt x="940" y="80"/>
                  </a:cubicBezTo>
                  <a:cubicBezTo>
                    <a:pt x="992" y="66"/>
                    <a:pt x="1044" y="54"/>
                    <a:pt x="1097" y="44"/>
                  </a:cubicBezTo>
                  <a:cubicBezTo>
                    <a:pt x="1149" y="34"/>
                    <a:pt x="1201" y="25"/>
                    <a:pt x="1253" y="18"/>
                  </a:cubicBezTo>
                  <a:cubicBezTo>
                    <a:pt x="1305" y="12"/>
                    <a:pt x="1358" y="7"/>
                    <a:pt x="1410" y="4"/>
                  </a:cubicBezTo>
                  <a:cubicBezTo>
                    <a:pt x="1462" y="1"/>
                    <a:pt x="1514" y="901"/>
                    <a:pt x="1566" y="900"/>
                  </a:cubicBezTo>
                  <a:cubicBezTo>
                    <a:pt x="1619" y="899"/>
                    <a:pt x="1671" y="896"/>
                    <a:pt x="1723" y="891"/>
                  </a:cubicBezTo>
                  <a:cubicBezTo>
                    <a:pt x="1775" y="887"/>
                    <a:pt x="1827" y="880"/>
                    <a:pt x="1880" y="871"/>
                  </a:cubicBezTo>
                  <a:cubicBezTo>
                    <a:pt x="1932" y="863"/>
                    <a:pt x="1984" y="852"/>
                    <a:pt x="2036" y="840"/>
                  </a:cubicBezTo>
                  <a:cubicBezTo>
                    <a:pt x="2088" y="828"/>
                    <a:pt x="2141" y="814"/>
                    <a:pt x="2193" y="799"/>
                  </a:cubicBezTo>
                  <a:cubicBezTo>
                    <a:pt x="2245" y="784"/>
                    <a:pt x="2297" y="767"/>
                    <a:pt x="2349" y="749"/>
                  </a:cubicBezTo>
                  <a:cubicBezTo>
                    <a:pt x="2402" y="731"/>
                    <a:pt x="2454" y="711"/>
                    <a:pt x="2506" y="691"/>
                  </a:cubicBezTo>
                  <a:cubicBezTo>
                    <a:pt x="2558" y="671"/>
                    <a:pt x="2610" y="649"/>
                    <a:pt x="2663" y="627"/>
                  </a:cubicBezTo>
                  <a:cubicBezTo>
                    <a:pt x="2715" y="605"/>
                    <a:pt x="2767" y="582"/>
                    <a:pt x="2819" y="558"/>
                  </a:cubicBezTo>
                  <a:cubicBezTo>
                    <a:pt x="2871" y="535"/>
                    <a:pt x="2924" y="511"/>
                    <a:pt x="2976" y="487"/>
                  </a:cubicBezTo>
                  <a:cubicBezTo>
                    <a:pt x="3028" y="463"/>
                    <a:pt x="3080" y="438"/>
                    <a:pt x="3132" y="414"/>
                  </a:cubicBezTo>
                  <a:cubicBezTo>
                    <a:pt x="3184" y="390"/>
                    <a:pt x="3237" y="366"/>
                    <a:pt x="3289" y="343"/>
                  </a:cubicBezTo>
                  <a:cubicBezTo>
                    <a:pt x="3341" y="319"/>
                    <a:pt x="3393" y="296"/>
                    <a:pt x="3445" y="274"/>
                  </a:cubicBezTo>
                  <a:cubicBezTo>
                    <a:pt x="3498" y="252"/>
                    <a:pt x="3550" y="230"/>
                    <a:pt x="3602" y="210"/>
                  </a:cubicBezTo>
                  <a:cubicBezTo>
                    <a:pt x="3654" y="190"/>
                    <a:pt x="3706" y="170"/>
                    <a:pt x="3759" y="152"/>
                  </a:cubicBezTo>
                  <a:cubicBezTo>
                    <a:pt x="3811" y="134"/>
                    <a:pt x="3863" y="117"/>
                    <a:pt x="3915" y="102"/>
                  </a:cubicBezTo>
                  <a:cubicBezTo>
                    <a:pt x="3967" y="87"/>
                    <a:pt x="4020" y="73"/>
                    <a:pt x="4072" y="61"/>
                  </a:cubicBezTo>
                  <a:cubicBezTo>
                    <a:pt x="4124" y="49"/>
                    <a:pt x="4176" y="38"/>
                    <a:pt x="4228" y="30"/>
                  </a:cubicBezTo>
                  <a:cubicBezTo>
                    <a:pt x="4281" y="21"/>
                    <a:pt x="4333" y="14"/>
                    <a:pt x="4385" y="10"/>
                  </a:cubicBezTo>
                  <a:cubicBezTo>
                    <a:pt x="4437" y="5"/>
                    <a:pt x="4489" y="2"/>
                    <a:pt x="4542" y="1"/>
                  </a:cubicBezTo>
                  <a:cubicBezTo>
                    <a:pt x="4594" y="0"/>
                    <a:pt x="4646" y="1"/>
                    <a:pt x="4698" y="4"/>
                  </a:cubicBezTo>
                  <a:cubicBezTo>
                    <a:pt x="4750" y="7"/>
                    <a:pt x="4803" y="12"/>
                    <a:pt x="4855" y="18"/>
                  </a:cubicBezTo>
                  <a:cubicBezTo>
                    <a:pt x="4907" y="25"/>
                    <a:pt x="4959" y="34"/>
                    <a:pt x="5011" y="44"/>
                  </a:cubicBezTo>
                  <a:cubicBezTo>
                    <a:pt x="5064" y="54"/>
                    <a:pt x="5116" y="66"/>
                    <a:pt x="5168" y="80"/>
                  </a:cubicBezTo>
                  <a:cubicBezTo>
                    <a:pt x="5220" y="94"/>
                    <a:pt x="5272" y="109"/>
                    <a:pt x="5325" y="126"/>
                  </a:cubicBezTo>
                  <a:cubicBezTo>
                    <a:pt x="5377" y="143"/>
                    <a:pt x="5429" y="161"/>
                    <a:pt x="5481" y="180"/>
                  </a:cubicBezTo>
                  <a:cubicBezTo>
                    <a:pt x="5533" y="199"/>
                    <a:pt x="5586" y="220"/>
                    <a:pt x="5638" y="241"/>
                  </a:cubicBezTo>
                  <a:cubicBezTo>
                    <a:pt x="5690" y="263"/>
                    <a:pt x="5742" y="285"/>
                    <a:pt x="5794" y="308"/>
                  </a:cubicBezTo>
                  <a:cubicBezTo>
                    <a:pt x="5847" y="331"/>
                    <a:pt x="5899" y="354"/>
                    <a:pt x="5951" y="378"/>
                  </a:cubicBezTo>
                  <a:cubicBezTo>
                    <a:pt x="6003" y="402"/>
                    <a:pt x="6055" y="426"/>
                    <a:pt x="6108" y="450"/>
                  </a:cubicBezTo>
                </a:path>
              </a:pathLst>
            </a:custGeom>
            <a:noFill/>
            <a:ln w="9525" cap="flat">
              <a:solidFill>
                <a:srgbClr val="FE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25"/>
            <p:cNvSpPr>
              <a:spLocks noEditPoints="1"/>
            </p:cNvSpPr>
            <p:nvPr/>
          </p:nvSpPr>
          <p:spPr bwMode="auto">
            <a:xfrm>
              <a:off x="5472113" y="2151062"/>
              <a:ext cx="3146425" cy="430213"/>
            </a:xfrm>
            <a:custGeom>
              <a:avLst/>
              <a:gdLst>
                <a:gd name="T0" fmla="*/ 0 w 6437"/>
                <a:gd name="T1" fmla="*/ 879 h 879"/>
                <a:gd name="T2" fmla="*/ 6437 w 6437"/>
                <a:gd name="T3" fmla="*/ 879 h 879"/>
                <a:gd name="T4" fmla="*/ 0 w 6437"/>
                <a:gd name="T5" fmla="*/ 879 h 879"/>
                <a:gd name="T6" fmla="*/ 0 w 6437"/>
                <a:gd name="T7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37" h="879">
                  <a:moveTo>
                    <a:pt x="0" y="879"/>
                  </a:moveTo>
                  <a:lnTo>
                    <a:pt x="6437" y="879"/>
                  </a:lnTo>
                  <a:moveTo>
                    <a:pt x="0" y="879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5472113" y="2360612"/>
              <a:ext cx="2986088" cy="441325"/>
            </a:xfrm>
            <a:custGeom>
              <a:avLst/>
              <a:gdLst>
                <a:gd name="T0" fmla="*/ 0 w 6108"/>
                <a:gd name="T1" fmla="*/ 450 h 901"/>
                <a:gd name="T2" fmla="*/ 157 w 6108"/>
                <a:gd name="T3" fmla="*/ 523 h 901"/>
                <a:gd name="T4" fmla="*/ 314 w 6108"/>
                <a:gd name="T5" fmla="*/ 593 h 901"/>
                <a:gd name="T6" fmla="*/ 470 w 6108"/>
                <a:gd name="T7" fmla="*/ 660 h 901"/>
                <a:gd name="T8" fmla="*/ 627 w 6108"/>
                <a:gd name="T9" fmla="*/ 721 h 901"/>
                <a:gd name="T10" fmla="*/ 783 w 6108"/>
                <a:gd name="T11" fmla="*/ 775 h 901"/>
                <a:gd name="T12" fmla="*/ 940 w 6108"/>
                <a:gd name="T13" fmla="*/ 821 h 901"/>
                <a:gd name="T14" fmla="*/ 1097 w 6108"/>
                <a:gd name="T15" fmla="*/ 857 h 901"/>
                <a:gd name="T16" fmla="*/ 1253 w 6108"/>
                <a:gd name="T17" fmla="*/ 883 h 901"/>
                <a:gd name="T18" fmla="*/ 1410 w 6108"/>
                <a:gd name="T19" fmla="*/ 897 h 901"/>
                <a:gd name="T20" fmla="*/ 1566 w 6108"/>
                <a:gd name="T21" fmla="*/ 1 h 901"/>
                <a:gd name="T22" fmla="*/ 1723 w 6108"/>
                <a:gd name="T23" fmla="*/ 10 h 901"/>
                <a:gd name="T24" fmla="*/ 1880 w 6108"/>
                <a:gd name="T25" fmla="*/ 30 h 901"/>
                <a:gd name="T26" fmla="*/ 2036 w 6108"/>
                <a:gd name="T27" fmla="*/ 61 h 901"/>
                <a:gd name="T28" fmla="*/ 2193 w 6108"/>
                <a:gd name="T29" fmla="*/ 102 h 901"/>
                <a:gd name="T30" fmla="*/ 2349 w 6108"/>
                <a:gd name="T31" fmla="*/ 152 h 901"/>
                <a:gd name="T32" fmla="*/ 2506 w 6108"/>
                <a:gd name="T33" fmla="*/ 210 h 901"/>
                <a:gd name="T34" fmla="*/ 2663 w 6108"/>
                <a:gd name="T35" fmla="*/ 274 h 901"/>
                <a:gd name="T36" fmla="*/ 2819 w 6108"/>
                <a:gd name="T37" fmla="*/ 343 h 901"/>
                <a:gd name="T38" fmla="*/ 2976 w 6108"/>
                <a:gd name="T39" fmla="*/ 414 h 901"/>
                <a:gd name="T40" fmla="*/ 3132 w 6108"/>
                <a:gd name="T41" fmla="*/ 487 h 901"/>
                <a:gd name="T42" fmla="*/ 3289 w 6108"/>
                <a:gd name="T43" fmla="*/ 558 h 901"/>
                <a:gd name="T44" fmla="*/ 3445 w 6108"/>
                <a:gd name="T45" fmla="*/ 627 h 901"/>
                <a:gd name="T46" fmla="*/ 3602 w 6108"/>
                <a:gd name="T47" fmla="*/ 691 h 901"/>
                <a:gd name="T48" fmla="*/ 3759 w 6108"/>
                <a:gd name="T49" fmla="*/ 749 h 901"/>
                <a:gd name="T50" fmla="*/ 3915 w 6108"/>
                <a:gd name="T51" fmla="*/ 799 h 901"/>
                <a:gd name="T52" fmla="*/ 4072 w 6108"/>
                <a:gd name="T53" fmla="*/ 840 h 901"/>
                <a:gd name="T54" fmla="*/ 4228 w 6108"/>
                <a:gd name="T55" fmla="*/ 871 h 901"/>
                <a:gd name="T56" fmla="*/ 4385 w 6108"/>
                <a:gd name="T57" fmla="*/ 891 h 901"/>
                <a:gd name="T58" fmla="*/ 4542 w 6108"/>
                <a:gd name="T59" fmla="*/ 900 h 901"/>
                <a:gd name="T60" fmla="*/ 4698 w 6108"/>
                <a:gd name="T61" fmla="*/ 897 h 901"/>
                <a:gd name="T62" fmla="*/ 4855 w 6108"/>
                <a:gd name="T63" fmla="*/ 883 h 901"/>
                <a:gd name="T64" fmla="*/ 5011 w 6108"/>
                <a:gd name="T65" fmla="*/ 857 h 901"/>
                <a:gd name="T66" fmla="*/ 5168 w 6108"/>
                <a:gd name="T67" fmla="*/ 821 h 901"/>
                <a:gd name="T68" fmla="*/ 5325 w 6108"/>
                <a:gd name="T69" fmla="*/ 775 h 901"/>
                <a:gd name="T70" fmla="*/ 5481 w 6108"/>
                <a:gd name="T71" fmla="*/ 721 h 901"/>
                <a:gd name="T72" fmla="*/ 5638 w 6108"/>
                <a:gd name="T73" fmla="*/ 660 h 901"/>
                <a:gd name="T74" fmla="*/ 5794 w 6108"/>
                <a:gd name="T75" fmla="*/ 593 h 901"/>
                <a:gd name="T76" fmla="*/ 5951 w 6108"/>
                <a:gd name="T77" fmla="*/ 523 h 901"/>
                <a:gd name="T78" fmla="*/ 6108 w 6108"/>
                <a:gd name="T79" fmla="*/ 45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08" h="901">
                  <a:moveTo>
                    <a:pt x="0" y="450"/>
                  </a:moveTo>
                  <a:cubicBezTo>
                    <a:pt x="59" y="470"/>
                    <a:pt x="118" y="505"/>
                    <a:pt x="157" y="523"/>
                  </a:cubicBezTo>
                  <a:cubicBezTo>
                    <a:pt x="209" y="547"/>
                    <a:pt x="261" y="570"/>
                    <a:pt x="314" y="593"/>
                  </a:cubicBezTo>
                  <a:cubicBezTo>
                    <a:pt x="366" y="616"/>
                    <a:pt x="418" y="638"/>
                    <a:pt x="470" y="660"/>
                  </a:cubicBezTo>
                  <a:cubicBezTo>
                    <a:pt x="522" y="681"/>
                    <a:pt x="575" y="702"/>
                    <a:pt x="627" y="721"/>
                  </a:cubicBezTo>
                  <a:cubicBezTo>
                    <a:pt x="679" y="740"/>
                    <a:pt x="731" y="758"/>
                    <a:pt x="783" y="775"/>
                  </a:cubicBezTo>
                  <a:cubicBezTo>
                    <a:pt x="836" y="792"/>
                    <a:pt x="888" y="807"/>
                    <a:pt x="940" y="821"/>
                  </a:cubicBezTo>
                  <a:cubicBezTo>
                    <a:pt x="992" y="835"/>
                    <a:pt x="1044" y="847"/>
                    <a:pt x="1097" y="857"/>
                  </a:cubicBezTo>
                  <a:cubicBezTo>
                    <a:pt x="1149" y="867"/>
                    <a:pt x="1201" y="876"/>
                    <a:pt x="1253" y="883"/>
                  </a:cubicBezTo>
                  <a:cubicBezTo>
                    <a:pt x="1305" y="889"/>
                    <a:pt x="1358" y="894"/>
                    <a:pt x="1410" y="897"/>
                  </a:cubicBezTo>
                  <a:cubicBezTo>
                    <a:pt x="1462" y="900"/>
                    <a:pt x="1514" y="0"/>
                    <a:pt x="1566" y="1"/>
                  </a:cubicBezTo>
                  <a:cubicBezTo>
                    <a:pt x="1619" y="2"/>
                    <a:pt x="1671" y="5"/>
                    <a:pt x="1723" y="10"/>
                  </a:cubicBezTo>
                  <a:cubicBezTo>
                    <a:pt x="1775" y="14"/>
                    <a:pt x="1827" y="21"/>
                    <a:pt x="1880" y="30"/>
                  </a:cubicBezTo>
                  <a:cubicBezTo>
                    <a:pt x="1932" y="38"/>
                    <a:pt x="1984" y="49"/>
                    <a:pt x="2036" y="61"/>
                  </a:cubicBezTo>
                  <a:cubicBezTo>
                    <a:pt x="2088" y="73"/>
                    <a:pt x="2141" y="87"/>
                    <a:pt x="2193" y="102"/>
                  </a:cubicBezTo>
                  <a:cubicBezTo>
                    <a:pt x="2245" y="117"/>
                    <a:pt x="2297" y="134"/>
                    <a:pt x="2349" y="152"/>
                  </a:cubicBezTo>
                  <a:cubicBezTo>
                    <a:pt x="2402" y="170"/>
                    <a:pt x="2454" y="190"/>
                    <a:pt x="2506" y="210"/>
                  </a:cubicBezTo>
                  <a:cubicBezTo>
                    <a:pt x="2558" y="230"/>
                    <a:pt x="2610" y="252"/>
                    <a:pt x="2663" y="274"/>
                  </a:cubicBezTo>
                  <a:cubicBezTo>
                    <a:pt x="2715" y="296"/>
                    <a:pt x="2767" y="319"/>
                    <a:pt x="2819" y="343"/>
                  </a:cubicBezTo>
                  <a:cubicBezTo>
                    <a:pt x="2871" y="366"/>
                    <a:pt x="2924" y="390"/>
                    <a:pt x="2976" y="414"/>
                  </a:cubicBezTo>
                  <a:cubicBezTo>
                    <a:pt x="3028" y="438"/>
                    <a:pt x="3080" y="463"/>
                    <a:pt x="3132" y="487"/>
                  </a:cubicBezTo>
                  <a:cubicBezTo>
                    <a:pt x="3184" y="511"/>
                    <a:pt x="3237" y="535"/>
                    <a:pt x="3289" y="558"/>
                  </a:cubicBezTo>
                  <a:cubicBezTo>
                    <a:pt x="3341" y="582"/>
                    <a:pt x="3393" y="605"/>
                    <a:pt x="3445" y="627"/>
                  </a:cubicBezTo>
                  <a:cubicBezTo>
                    <a:pt x="3498" y="649"/>
                    <a:pt x="3550" y="671"/>
                    <a:pt x="3602" y="691"/>
                  </a:cubicBezTo>
                  <a:cubicBezTo>
                    <a:pt x="3654" y="711"/>
                    <a:pt x="3706" y="731"/>
                    <a:pt x="3759" y="749"/>
                  </a:cubicBezTo>
                  <a:cubicBezTo>
                    <a:pt x="3811" y="767"/>
                    <a:pt x="3863" y="784"/>
                    <a:pt x="3915" y="799"/>
                  </a:cubicBezTo>
                  <a:cubicBezTo>
                    <a:pt x="3967" y="814"/>
                    <a:pt x="4020" y="828"/>
                    <a:pt x="4072" y="840"/>
                  </a:cubicBezTo>
                  <a:cubicBezTo>
                    <a:pt x="4124" y="852"/>
                    <a:pt x="4176" y="863"/>
                    <a:pt x="4228" y="871"/>
                  </a:cubicBezTo>
                  <a:cubicBezTo>
                    <a:pt x="4281" y="880"/>
                    <a:pt x="4333" y="887"/>
                    <a:pt x="4385" y="891"/>
                  </a:cubicBezTo>
                  <a:cubicBezTo>
                    <a:pt x="4437" y="896"/>
                    <a:pt x="4489" y="899"/>
                    <a:pt x="4542" y="900"/>
                  </a:cubicBezTo>
                  <a:cubicBezTo>
                    <a:pt x="4594" y="901"/>
                    <a:pt x="4646" y="900"/>
                    <a:pt x="4698" y="897"/>
                  </a:cubicBezTo>
                  <a:cubicBezTo>
                    <a:pt x="4750" y="894"/>
                    <a:pt x="4803" y="889"/>
                    <a:pt x="4855" y="883"/>
                  </a:cubicBezTo>
                  <a:cubicBezTo>
                    <a:pt x="4907" y="876"/>
                    <a:pt x="4959" y="867"/>
                    <a:pt x="5011" y="857"/>
                  </a:cubicBezTo>
                  <a:cubicBezTo>
                    <a:pt x="5064" y="847"/>
                    <a:pt x="5116" y="835"/>
                    <a:pt x="5168" y="821"/>
                  </a:cubicBezTo>
                  <a:cubicBezTo>
                    <a:pt x="5220" y="807"/>
                    <a:pt x="5272" y="792"/>
                    <a:pt x="5325" y="775"/>
                  </a:cubicBezTo>
                  <a:cubicBezTo>
                    <a:pt x="5377" y="758"/>
                    <a:pt x="5429" y="740"/>
                    <a:pt x="5481" y="721"/>
                  </a:cubicBezTo>
                  <a:cubicBezTo>
                    <a:pt x="5533" y="702"/>
                    <a:pt x="5586" y="681"/>
                    <a:pt x="5638" y="660"/>
                  </a:cubicBezTo>
                  <a:cubicBezTo>
                    <a:pt x="5690" y="638"/>
                    <a:pt x="5742" y="616"/>
                    <a:pt x="5794" y="593"/>
                  </a:cubicBezTo>
                  <a:cubicBezTo>
                    <a:pt x="5847" y="570"/>
                    <a:pt x="5899" y="547"/>
                    <a:pt x="5951" y="523"/>
                  </a:cubicBezTo>
                  <a:cubicBezTo>
                    <a:pt x="6003" y="499"/>
                    <a:pt x="6055" y="475"/>
                    <a:pt x="6108" y="450"/>
                  </a:cubicBezTo>
                </a:path>
              </a:pathLst>
            </a:custGeom>
            <a:noFill/>
            <a:ln w="9525" cap="flat">
              <a:solidFill>
                <a:srgbClr val="0018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0" name="Picture 3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6534" y="1271753"/>
            <a:ext cx="2790824" cy="1794590"/>
          </a:xfrm>
          <a:prstGeom prst="rect">
            <a:avLst/>
          </a:prstGeom>
        </p:spPr>
      </p:pic>
      <p:sp>
        <p:nvSpPr>
          <p:cNvPr id="345" name="Down Arrow 344"/>
          <p:cNvSpPr/>
          <p:nvPr/>
        </p:nvSpPr>
        <p:spPr>
          <a:xfrm flipV="1">
            <a:off x="1489524" y="2993852"/>
            <a:ext cx="312420" cy="830580"/>
          </a:xfrm>
          <a:prstGeom prst="downArrow">
            <a:avLst>
              <a:gd name="adj1" fmla="val 40244"/>
              <a:gd name="adj2" fmla="val 93902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77551" y="5435250"/>
            <a:ext cx="271595" cy="322231"/>
            <a:chOff x="2477551" y="5206650"/>
            <a:chExt cx="271595" cy="322231"/>
          </a:xfrm>
        </p:grpSpPr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2548902" y="5206650"/>
              <a:ext cx="200244" cy="117385"/>
            </a:xfrm>
            <a:custGeom>
              <a:avLst/>
              <a:gdLst>
                <a:gd name="T0" fmla="*/ 272 w 284"/>
                <a:gd name="T1" fmla="*/ 132 h 166"/>
                <a:gd name="T2" fmla="*/ 121 w 284"/>
                <a:gd name="T3" fmla="*/ 140 h 166"/>
                <a:gd name="T4" fmla="*/ 11 w 284"/>
                <a:gd name="T5" fmla="*/ 35 h 166"/>
                <a:gd name="T6" fmla="*/ 163 w 284"/>
                <a:gd name="T7" fmla="*/ 27 h 166"/>
                <a:gd name="T8" fmla="*/ 272 w 284"/>
                <a:gd name="T9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66">
                  <a:moveTo>
                    <a:pt x="272" y="132"/>
                  </a:moveTo>
                  <a:cubicBezTo>
                    <a:pt x="261" y="163"/>
                    <a:pt x="193" y="166"/>
                    <a:pt x="121" y="140"/>
                  </a:cubicBezTo>
                  <a:cubicBezTo>
                    <a:pt x="49" y="113"/>
                    <a:pt x="0" y="66"/>
                    <a:pt x="11" y="35"/>
                  </a:cubicBezTo>
                  <a:cubicBezTo>
                    <a:pt x="23" y="4"/>
                    <a:pt x="90" y="0"/>
                    <a:pt x="163" y="27"/>
                  </a:cubicBezTo>
                  <a:cubicBezTo>
                    <a:pt x="235" y="54"/>
                    <a:pt x="284" y="101"/>
                    <a:pt x="272" y="132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2477551" y="5231968"/>
              <a:ext cx="264690" cy="296913"/>
            </a:xfrm>
            <a:custGeom>
              <a:avLst/>
              <a:gdLst>
                <a:gd name="T0" fmla="*/ 110 w 373"/>
                <a:gd name="T1" fmla="*/ 0 h 420"/>
                <a:gd name="T2" fmla="*/ 0 w 373"/>
                <a:gd name="T3" fmla="*/ 294 h 420"/>
                <a:gd name="T4" fmla="*/ 110 w 373"/>
                <a:gd name="T5" fmla="*/ 390 h 420"/>
                <a:gd name="T6" fmla="*/ 258 w 373"/>
                <a:gd name="T7" fmla="*/ 400 h 420"/>
                <a:gd name="T8" fmla="*/ 373 w 373"/>
                <a:gd name="T9" fmla="*/ 9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20">
                  <a:moveTo>
                    <a:pt x="110" y="0"/>
                  </a:moveTo>
                  <a:lnTo>
                    <a:pt x="0" y="294"/>
                  </a:lnTo>
                  <a:cubicBezTo>
                    <a:pt x="0" y="294"/>
                    <a:pt x="37" y="364"/>
                    <a:pt x="110" y="390"/>
                  </a:cubicBezTo>
                  <a:cubicBezTo>
                    <a:pt x="183" y="420"/>
                    <a:pt x="258" y="400"/>
                    <a:pt x="258" y="400"/>
                  </a:cubicBezTo>
                  <a:lnTo>
                    <a:pt x="373" y="9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Freeform 80"/>
          <p:cNvSpPr>
            <a:spLocks/>
          </p:cNvSpPr>
          <p:nvPr/>
        </p:nvSpPr>
        <p:spPr bwMode="auto">
          <a:xfrm>
            <a:off x="3271618" y="5393821"/>
            <a:ext cx="202545" cy="117385"/>
          </a:xfrm>
          <a:custGeom>
            <a:avLst/>
            <a:gdLst>
              <a:gd name="T0" fmla="*/ 273 w 285"/>
              <a:gd name="T1" fmla="*/ 131 h 166"/>
              <a:gd name="T2" fmla="*/ 122 w 285"/>
              <a:gd name="T3" fmla="*/ 139 h 166"/>
              <a:gd name="T4" fmla="*/ 12 w 285"/>
              <a:gd name="T5" fmla="*/ 34 h 166"/>
              <a:gd name="T6" fmla="*/ 163 w 285"/>
              <a:gd name="T7" fmla="*/ 26 h 166"/>
              <a:gd name="T8" fmla="*/ 273 w 285"/>
              <a:gd name="T9" fmla="*/ 13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166">
                <a:moveTo>
                  <a:pt x="273" y="131"/>
                </a:moveTo>
                <a:cubicBezTo>
                  <a:pt x="262" y="162"/>
                  <a:pt x="194" y="166"/>
                  <a:pt x="122" y="139"/>
                </a:cubicBezTo>
                <a:cubicBezTo>
                  <a:pt x="49" y="112"/>
                  <a:pt x="0" y="65"/>
                  <a:pt x="12" y="34"/>
                </a:cubicBezTo>
                <a:cubicBezTo>
                  <a:pt x="23" y="3"/>
                  <a:pt x="91" y="0"/>
                  <a:pt x="163" y="26"/>
                </a:cubicBezTo>
                <a:cubicBezTo>
                  <a:pt x="235" y="53"/>
                  <a:pt x="285" y="100"/>
                  <a:pt x="273" y="131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1"/>
          <p:cNvSpPr>
            <a:spLocks/>
          </p:cNvSpPr>
          <p:nvPr/>
        </p:nvSpPr>
        <p:spPr bwMode="auto">
          <a:xfrm>
            <a:off x="3202569" y="5419138"/>
            <a:ext cx="264690" cy="296913"/>
          </a:xfrm>
          <a:custGeom>
            <a:avLst/>
            <a:gdLst>
              <a:gd name="T0" fmla="*/ 110 w 373"/>
              <a:gd name="T1" fmla="*/ 0 h 420"/>
              <a:gd name="T2" fmla="*/ 0 w 373"/>
              <a:gd name="T3" fmla="*/ 294 h 420"/>
              <a:gd name="T4" fmla="*/ 109 w 373"/>
              <a:gd name="T5" fmla="*/ 389 h 420"/>
              <a:gd name="T6" fmla="*/ 258 w 373"/>
              <a:gd name="T7" fmla="*/ 400 h 420"/>
              <a:gd name="T8" fmla="*/ 373 w 373"/>
              <a:gd name="T9" fmla="*/ 91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6" y="363"/>
                  <a:pt x="109" y="389"/>
                </a:cubicBezTo>
                <a:cubicBezTo>
                  <a:pt x="183" y="420"/>
                  <a:pt x="258" y="400"/>
                  <a:pt x="258" y="400"/>
                </a:cubicBezTo>
                <a:lnTo>
                  <a:pt x="373" y="91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2"/>
          <p:cNvSpPr>
            <a:spLocks/>
          </p:cNvSpPr>
          <p:nvPr/>
        </p:nvSpPr>
        <p:spPr bwMode="auto">
          <a:xfrm>
            <a:off x="3932189" y="5389218"/>
            <a:ext cx="202545" cy="117385"/>
          </a:xfrm>
          <a:custGeom>
            <a:avLst/>
            <a:gdLst>
              <a:gd name="T0" fmla="*/ 273 w 285"/>
              <a:gd name="T1" fmla="*/ 131 h 166"/>
              <a:gd name="T2" fmla="*/ 122 w 285"/>
              <a:gd name="T3" fmla="*/ 139 h 166"/>
              <a:gd name="T4" fmla="*/ 12 w 285"/>
              <a:gd name="T5" fmla="*/ 34 h 166"/>
              <a:gd name="T6" fmla="*/ 163 w 285"/>
              <a:gd name="T7" fmla="*/ 27 h 166"/>
              <a:gd name="T8" fmla="*/ 273 w 285"/>
              <a:gd name="T9" fmla="*/ 13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166">
                <a:moveTo>
                  <a:pt x="273" y="131"/>
                </a:moveTo>
                <a:cubicBezTo>
                  <a:pt x="262" y="162"/>
                  <a:pt x="194" y="166"/>
                  <a:pt x="122" y="139"/>
                </a:cubicBezTo>
                <a:cubicBezTo>
                  <a:pt x="49" y="112"/>
                  <a:pt x="0" y="65"/>
                  <a:pt x="12" y="34"/>
                </a:cubicBezTo>
                <a:cubicBezTo>
                  <a:pt x="23" y="3"/>
                  <a:pt x="91" y="0"/>
                  <a:pt x="163" y="27"/>
                </a:cubicBezTo>
                <a:cubicBezTo>
                  <a:pt x="235" y="53"/>
                  <a:pt x="285" y="100"/>
                  <a:pt x="273" y="131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3"/>
          <p:cNvSpPr>
            <a:spLocks/>
          </p:cNvSpPr>
          <p:nvPr/>
        </p:nvSpPr>
        <p:spPr bwMode="auto">
          <a:xfrm>
            <a:off x="3863140" y="5414535"/>
            <a:ext cx="264690" cy="296913"/>
          </a:xfrm>
          <a:custGeom>
            <a:avLst/>
            <a:gdLst>
              <a:gd name="T0" fmla="*/ 110 w 373"/>
              <a:gd name="T1" fmla="*/ 0 h 420"/>
              <a:gd name="T2" fmla="*/ 0 w 373"/>
              <a:gd name="T3" fmla="*/ 294 h 420"/>
              <a:gd name="T4" fmla="*/ 109 w 373"/>
              <a:gd name="T5" fmla="*/ 389 h 420"/>
              <a:gd name="T6" fmla="*/ 258 w 373"/>
              <a:gd name="T7" fmla="*/ 400 h 420"/>
              <a:gd name="T8" fmla="*/ 373 w 373"/>
              <a:gd name="T9" fmla="*/ 9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6" y="363"/>
                  <a:pt x="109" y="389"/>
                </a:cubicBezTo>
                <a:cubicBezTo>
                  <a:pt x="183" y="420"/>
                  <a:pt x="258" y="400"/>
                  <a:pt x="258" y="400"/>
                </a:cubicBezTo>
                <a:lnTo>
                  <a:pt x="373" y="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84"/>
          <p:cNvSpPr>
            <a:spLocks noChangeArrowheads="1"/>
          </p:cNvSpPr>
          <p:nvPr/>
        </p:nvSpPr>
        <p:spPr bwMode="auto">
          <a:xfrm>
            <a:off x="4097908" y="5458267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85"/>
          <p:cNvSpPr>
            <a:spLocks noChangeArrowheads="1"/>
          </p:cNvSpPr>
          <p:nvPr/>
        </p:nvSpPr>
        <p:spPr bwMode="auto">
          <a:xfrm>
            <a:off x="4072590" y="5462870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6"/>
          <p:cNvSpPr>
            <a:spLocks noChangeArrowheads="1"/>
          </p:cNvSpPr>
          <p:nvPr/>
        </p:nvSpPr>
        <p:spPr bwMode="auto">
          <a:xfrm>
            <a:off x="4056478" y="5437551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7"/>
          <p:cNvSpPr>
            <a:spLocks noChangeArrowheads="1"/>
          </p:cNvSpPr>
          <p:nvPr/>
        </p:nvSpPr>
        <p:spPr bwMode="auto">
          <a:xfrm>
            <a:off x="4047271" y="5449060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88"/>
          <p:cNvSpPr>
            <a:spLocks noChangeArrowheads="1"/>
          </p:cNvSpPr>
          <p:nvPr/>
        </p:nvSpPr>
        <p:spPr bwMode="auto">
          <a:xfrm>
            <a:off x="4005842" y="5444457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89"/>
          <p:cNvSpPr>
            <a:spLocks noChangeArrowheads="1"/>
          </p:cNvSpPr>
          <p:nvPr/>
        </p:nvSpPr>
        <p:spPr bwMode="auto">
          <a:xfrm>
            <a:off x="4003541" y="5405328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0"/>
          <p:cNvSpPr>
            <a:spLocks noChangeArrowheads="1"/>
          </p:cNvSpPr>
          <p:nvPr/>
        </p:nvSpPr>
        <p:spPr bwMode="auto">
          <a:xfrm>
            <a:off x="4010445" y="5407631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1"/>
          <p:cNvSpPr>
            <a:spLocks noChangeArrowheads="1"/>
          </p:cNvSpPr>
          <p:nvPr/>
        </p:nvSpPr>
        <p:spPr bwMode="auto">
          <a:xfrm>
            <a:off x="4019652" y="5423741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92"/>
          <p:cNvSpPr>
            <a:spLocks noChangeArrowheads="1"/>
          </p:cNvSpPr>
          <p:nvPr/>
        </p:nvSpPr>
        <p:spPr bwMode="auto">
          <a:xfrm>
            <a:off x="3989731" y="5419138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3"/>
          <p:cNvSpPr>
            <a:spLocks noChangeArrowheads="1"/>
          </p:cNvSpPr>
          <p:nvPr/>
        </p:nvSpPr>
        <p:spPr bwMode="auto">
          <a:xfrm>
            <a:off x="3982825" y="5435250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94"/>
          <p:cNvSpPr>
            <a:spLocks noChangeArrowheads="1"/>
          </p:cNvSpPr>
          <p:nvPr/>
        </p:nvSpPr>
        <p:spPr bwMode="auto">
          <a:xfrm>
            <a:off x="3962111" y="5421441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95"/>
          <p:cNvSpPr>
            <a:spLocks noChangeArrowheads="1"/>
          </p:cNvSpPr>
          <p:nvPr/>
        </p:nvSpPr>
        <p:spPr bwMode="auto">
          <a:xfrm>
            <a:off x="3964412" y="5405328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96"/>
          <p:cNvSpPr>
            <a:spLocks noChangeArrowheads="1"/>
          </p:cNvSpPr>
          <p:nvPr/>
        </p:nvSpPr>
        <p:spPr bwMode="auto">
          <a:xfrm>
            <a:off x="3987429" y="5396122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97"/>
          <p:cNvSpPr>
            <a:spLocks noChangeArrowheads="1"/>
          </p:cNvSpPr>
          <p:nvPr/>
        </p:nvSpPr>
        <p:spPr bwMode="auto">
          <a:xfrm>
            <a:off x="4003541" y="5426044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98"/>
          <p:cNvSpPr>
            <a:spLocks noChangeArrowheads="1"/>
          </p:cNvSpPr>
          <p:nvPr/>
        </p:nvSpPr>
        <p:spPr bwMode="auto">
          <a:xfrm>
            <a:off x="4024255" y="5444457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99"/>
          <p:cNvSpPr>
            <a:spLocks noChangeArrowheads="1"/>
          </p:cNvSpPr>
          <p:nvPr/>
        </p:nvSpPr>
        <p:spPr bwMode="auto">
          <a:xfrm>
            <a:off x="4040367" y="5423741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100"/>
          <p:cNvSpPr>
            <a:spLocks noChangeArrowheads="1"/>
          </p:cNvSpPr>
          <p:nvPr/>
        </p:nvSpPr>
        <p:spPr bwMode="auto">
          <a:xfrm>
            <a:off x="4074891" y="5419138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1"/>
          <p:cNvSpPr>
            <a:spLocks noChangeArrowheads="1"/>
          </p:cNvSpPr>
          <p:nvPr/>
        </p:nvSpPr>
        <p:spPr bwMode="auto">
          <a:xfrm>
            <a:off x="4084098" y="5442155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2"/>
          <p:cNvSpPr>
            <a:spLocks noChangeArrowheads="1"/>
          </p:cNvSpPr>
          <p:nvPr/>
        </p:nvSpPr>
        <p:spPr bwMode="auto">
          <a:xfrm>
            <a:off x="4049574" y="5462870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3"/>
          <p:cNvSpPr>
            <a:spLocks noChangeArrowheads="1"/>
          </p:cNvSpPr>
          <p:nvPr/>
        </p:nvSpPr>
        <p:spPr bwMode="auto">
          <a:xfrm>
            <a:off x="4021954" y="5460568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4"/>
          <p:cNvSpPr>
            <a:spLocks noChangeArrowheads="1"/>
          </p:cNvSpPr>
          <p:nvPr/>
        </p:nvSpPr>
        <p:spPr bwMode="auto">
          <a:xfrm>
            <a:off x="4031161" y="5400725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5"/>
          <p:cNvSpPr>
            <a:spLocks noChangeArrowheads="1"/>
          </p:cNvSpPr>
          <p:nvPr/>
        </p:nvSpPr>
        <p:spPr bwMode="auto">
          <a:xfrm>
            <a:off x="4051875" y="5407631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6"/>
          <p:cNvSpPr>
            <a:spLocks noChangeArrowheads="1"/>
          </p:cNvSpPr>
          <p:nvPr/>
        </p:nvSpPr>
        <p:spPr bwMode="auto">
          <a:xfrm>
            <a:off x="4015048" y="5386915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107"/>
          <p:cNvSpPr>
            <a:spLocks noChangeArrowheads="1"/>
          </p:cNvSpPr>
          <p:nvPr/>
        </p:nvSpPr>
        <p:spPr bwMode="auto">
          <a:xfrm>
            <a:off x="4001239" y="5382312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108"/>
          <p:cNvSpPr>
            <a:spLocks noChangeArrowheads="1"/>
          </p:cNvSpPr>
          <p:nvPr/>
        </p:nvSpPr>
        <p:spPr bwMode="auto">
          <a:xfrm>
            <a:off x="4024255" y="5366201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109"/>
          <p:cNvSpPr>
            <a:spLocks noChangeArrowheads="1"/>
          </p:cNvSpPr>
          <p:nvPr/>
        </p:nvSpPr>
        <p:spPr bwMode="auto">
          <a:xfrm>
            <a:off x="4033462" y="5382312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110"/>
          <p:cNvSpPr>
            <a:spLocks noChangeArrowheads="1"/>
          </p:cNvSpPr>
          <p:nvPr/>
        </p:nvSpPr>
        <p:spPr bwMode="auto">
          <a:xfrm>
            <a:off x="4051875" y="5375408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111"/>
          <p:cNvSpPr>
            <a:spLocks noChangeArrowheads="1"/>
          </p:cNvSpPr>
          <p:nvPr/>
        </p:nvSpPr>
        <p:spPr bwMode="auto">
          <a:xfrm>
            <a:off x="4063384" y="5373105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112"/>
          <p:cNvSpPr>
            <a:spLocks noChangeArrowheads="1"/>
          </p:cNvSpPr>
          <p:nvPr/>
        </p:nvSpPr>
        <p:spPr bwMode="auto">
          <a:xfrm>
            <a:off x="4067987" y="5386915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113"/>
          <p:cNvSpPr>
            <a:spLocks noChangeArrowheads="1"/>
          </p:cNvSpPr>
          <p:nvPr/>
        </p:nvSpPr>
        <p:spPr bwMode="auto">
          <a:xfrm>
            <a:off x="4065685" y="5396122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Oval 114"/>
          <p:cNvSpPr>
            <a:spLocks noChangeArrowheads="1"/>
          </p:cNvSpPr>
          <p:nvPr/>
        </p:nvSpPr>
        <p:spPr bwMode="auto">
          <a:xfrm>
            <a:off x="4077194" y="5409932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115"/>
          <p:cNvSpPr>
            <a:spLocks noChangeArrowheads="1"/>
          </p:cNvSpPr>
          <p:nvPr/>
        </p:nvSpPr>
        <p:spPr bwMode="auto">
          <a:xfrm>
            <a:off x="4093304" y="5428345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16"/>
          <p:cNvSpPr>
            <a:spLocks noChangeArrowheads="1"/>
          </p:cNvSpPr>
          <p:nvPr/>
        </p:nvSpPr>
        <p:spPr bwMode="auto">
          <a:xfrm>
            <a:off x="4079494" y="5444457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117"/>
          <p:cNvSpPr>
            <a:spLocks noChangeArrowheads="1"/>
          </p:cNvSpPr>
          <p:nvPr/>
        </p:nvSpPr>
        <p:spPr bwMode="auto">
          <a:xfrm>
            <a:off x="4051875" y="5391518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118"/>
          <p:cNvSpPr>
            <a:spLocks noChangeArrowheads="1"/>
          </p:cNvSpPr>
          <p:nvPr/>
        </p:nvSpPr>
        <p:spPr bwMode="auto">
          <a:xfrm>
            <a:off x="4047271" y="5354692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119"/>
          <p:cNvSpPr>
            <a:spLocks noChangeArrowheads="1"/>
          </p:cNvSpPr>
          <p:nvPr/>
        </p:nvSpPr>
        <p:spPr bwMode="auto">
          <a:xfrm>
            <a:off x="3948301" y="5405328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120"/>
          <p:cNvSpPr>
            <a:spLocks noChangeArrowheads="1"/>
          </p:cNvSpPr>
          <p:nvPr/>
        </p:nvSpPr>
        <p:spPr bwMode="auto">
          <a:xfrm>
            <a:off x="3971318" y="5393821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121"/>
          <p:cNvSpPr>
            <a:spLocks noChangeArrowheads="1"/>
          </p:cNvSpPr>
          <p:nvPr/>
        </p:nvSpPr>
        <p:spPr bwMode="auto">
          <a:xfrm>
            <a:off x="4084098" y="5465171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Oval 122"/>
          <p:cNvSpPr>
            <a:spLocks noChangeArrowheads="1"/>
          </p:cNvSpPr>
          <p:nvPr/>
        </p:nvSpPr>
        <p:spPr bwMode="auto">
          <a:xfrm>
            <a:off x="4102511" y="5444457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23"/>
          <p:cNvSpPr>
            <a:spLocks/>
          </p:cNvSpPr>
          <p:nvPr/>
        </p:nvSpPr>
        <p:spPr bwMode="auto">
          <a:xfrm>
            <a:off x="827273" y="5792004"/>
            <a:ext cx="6110864" cy="310723"/>
          </a:xfrm>
          <a:custGeom>
            <a:avLst/>
            <a:gdLst>
              <a:gd name="T0" fmla="*/ 0 w 8625"/>
              <a:gd name="T1" fmla="*/ 437 h 437"/>
              <a:gd name="T2" fmla="*/ 4375 w 8625"/>
              <a:gd name="T3" fmla="*/ 0 h 437"/>
              <a:gd name="T4" fmla="*/ 8625 w 8625"/>
              <a:gd name="T5" fmla="*/ 37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25" h="437">
                <a:moveTo>
                  <a:pt x="0" y="437"/>
                </a:moveTo>
                <a:cubicBezTo>
                  <a:pt x="0" y="437"/>
                  <a:pt x="2063" y="0"/>
                  <a:pt x="4375" y="0"/>
                </a:cubicBezTo>
                <a:cubicBezTo>
                  <a:pt x="6688" y="0"/>
                  <a:pt x="8625" y="375"/>
                  <a:pt x="8625" y="375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Oval 124"/>
          <p:cNvSpPr>
            <a:spLocks noChangeArrowheads="1"/>
          </p:cNvSpPr>
          <p:nvPr/>
        </p:nvSpPr>
        <p:spPr bwMode="auto">
          <a:xfrm>
            <a:off x="4500696" y="4682612"/>
            <a:ext cx="391279" cy="400486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25"/>
          <p:cNvSpPr>
            <a:spLocks/>
          </p:cNvSpPr>
          <p:nvPr/>
        </p:nvSpPr>
        <p:spPr bwMode="auto">
          <a:xfrm>
            <a:off x="4546729" y="5083098"/>
            <a:ext cx="177227" cy="708906"/>
          </a:xfrm>
          <a:custGeom>
            <a:avLst/>
            <a:gdLst>
              <a:gd name="T0" fmla="*/ 250 w 250"/>
              <a:gd name="T1" fmla="*/ 0 h 1000"/>
              <a:gd name="T2" fmla="*/ 250 w 250"/>
              <a:gd name="T3" fmla="*/ 562 h 1000"/>
              <a:gd name="T4" fmla="*/ 0 w 250"/>
              <a:gd name="T5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" h="1000">
                <a:moveTo>
                  <a:pt x="250" y="0"/>
                </a:moveTo>
                <a:lnTo>
                  <a:pt x="250" y="562"/>
                </a:lnTo>
                <a:lnTo>
                  <a:pt x="0" y="1000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126"/>
          <p:cNvSpPr>
            <a:spLocks noChangeShapeType="1"/>
          </p:cNvSpPr>
          <p:nvPr/>
        </p:nvSpPr>
        <p:spPr bwMode="auto">
          <a:xfrm>
            <a:off x="4723955" y="5481283"/>
            <a:ext cx="133495" cy="310723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Line 127"/>
          <p:cNvSpPr>
            <a:spLocks noChangeShapeType="1"/>
          </p:cNvSpPr>
          <p:nvPr/>
        </p:nvSpPr>
        <p:spPr bwMode="auto">
          <a:xfrm flipH="1" flipV="1">
            <a:off x="4406328" y="4562927"/>
            <a:ext cx="306119" cy="741129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Line 128"/>
          <p:cNvSpPr>
            <a:spLocks noChangeShapeType="1"/>
          </p:cNvSpPr>
          <p:nvPr/>
        </p:nvSpPr>
        <p:spPr bwMode="auto">
          <a:xfrm flipV="1">
            <a:off x="4712447" y="4558324"/>
            <a:ext cx="379772" cy="745732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129"/>
          <p:cNvSpPr>
            <a:spLocks noChangeShapeType="1"/>
          </p:cNvSpPr>
          <p:nvPr/>
        </p:nvSpPr>
        <p:spPr bwMode="auto">
          <a:xfrm flipH="1">
            <a:off x="4371804" y="4539910"/>
            <a:ext cx="911451" cy="23016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0"/>
          <p:cNvSpPr>
            <a:spLocks/>
          </p:cNvSpPr>
          <p:nvPr/>
        </p:nvSpPr>
        <p:spPr bwMode="auto">
          <a:xfrm>
            <a:off x="5269445" y="4539910"/>
            <a:ext cx="352152" cy="200244"/>
          </a:xfrm>
          <a:custGeom>
            <a:avLst/>
            <a:gdLst>
              <a:gd name="T0" fmla="*/ 21 w 499"/>
              <a:gd name="T1" fmla="*/ 0 h 282"/>
              <a:gd name="T2" fmla="*/ 108 w 499"/>
              <a:gd name="T3" fmla="*/ 194 h 282"/>
              <a:gd name="T4" fmla="*/ 499 w 499"/>
              <a:gd name="T5" fmla="*/ 209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282">
                <a:moveTo>
                  <a:pt x="21" y="0"/>
                </a:moveTo>
                <a:cubicBezTo>
                  <a:pt x="21" y="0"/>
                  <a:pt x="0" y="105"/>
                  <a:pt x="108" y="194"/>
                </a:cubicBezTo>
                <a:cubicBezTo>
                  <a:pt x="217" y="282"/>
                  <a:pt x="499" y="209"/>
                  <a:pt x="499" y="209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31"/>
          <p:cNvSpPr>
            <a:spLocks/>
          </p:cNvSpPr>
          <p:nvPr/>
        </p:nvSpPr>
        <p:spPr bwMode="auto">
          <a:xfrm>
            <a:off x="5278651" y="4385701"/>
            <a:ext cx="324532" cy="154211"/>
          </a:xfrm>
          <a:custGeom>
            <a:avLst/>
            <a:gdLst>
              <a:gd name="T0" fmla="*/ 8 w 460"/>
              <a:gd name="T1" fmla="*/ 219 h 219"/>
              <a:gd name="T2" fmla="*/ 65 w 460"/>
              <a:gd name="T3" fmla="*/ 70 h 219"/>
              <a:gd name="T4" fmla="*/ 460 w 460"/>
              <a:gd name="T5" fmla="*/ 126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0" h="219">
                <a:moveTo>
                  <a:pt x="8" y="219"/>
                </a:moveTo>
                <a:cubicBezTo>
                  <a:pt x="8" y="219"/>
                  <a:pt x="0" y="141"/>
                  <a:pt x="65" y="70"/>
                </a:cubicBezTo>
                <a:cubicBezTo>
                  <a:pt x="129" y="0"/>
                  <a:pt x="460" y="126"/>
                  <a:pt x="460" y="126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32"/>
          <p:cNvSpPr>
            <a:spLocks/>
          </p:cNvSpPr>
          <p:nvPr/>
        </p:nvSpPr>
        <p:spPr bwMode="auto">
          <a:xfrm>
            <a:off x="5276349" y="4440940"/>
            <a:ext cx="342946" cy="225561"/>
          </a:xfrm>
          <a:custGeom>
            <a:avLst/>
            <a:gdLst>
              <a:gd name="T0" fmla="*/ 485 w 485"/>
              <a:gd name="T1" fmla="*/ 312 h 319"/>
              <a:gd name="T2" fmla="*/ 61 w 485"/>
              <a:gd name="T3" fmla="*/ 256 h 319"/>
              <a:gd name="T4" fmla="*/ 10 w 485"/>
              <a:gd name="T5" fmla="*/ 142 h 319"/>
              <a:gd name="T6" fmla="*/ 42 w 485"/>
              <a:gd name="T7" fmla="*/ 59 h 319"/>
              <a:gd name="T8" fmla="*/ 471 w 485"/>
              <a:gd name="T9" fmla="*/ 9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319">
                <a:moveTo>
                  <a:pt x="485" y="312"/>
                </a:moveTo>
                <a:cubicBezTo>
                  <a:pt x="485" y="312"/>
                  <a:pt x="104" y="319"/>
                  <a:pt x="61" y="256"/>
                </a:cubicBezTo>
                <a:cubicBezTo>
                  <a:pt x="20" y="193"/>
                  <a:pt x="10" y="142"/>
                  <a:pt x="10" y="142"/>
                </a:cubicBezTo>
                <a:cubicBezTo>
                  <a:pt x="10" y="142"/>
                  <a:pt x="0" y="120"/>
                  <a:pt x="42" y="59"/>
                </a:cubicBezTo>
                <a:cubicBezTo>
                  <a:pt x="83" y="0"/>
                  <a:pt x="471" y="99"/>
                  <a:pt x="471" y="99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133"/>
          <p:cNvSpPr>
            <a:spLocks/>
          </p:cNvSpPr>
          <p:nvPr/>
        </p:nvSpPr>
        <p:spPr bwMode="auto">
          <a:xfrm>
            <a:off x="5283255" y="4537609"/>
            <a:ext cx="333739" cy="82859"/>
          </a:xfrm>
          <a:custGeom>
            <a:avLst/>
            <a:gdLst>
              <a:gd name="T0" fmla="*/ 13 w 473"/>
              <a:gd name="T1" fmla="*/ 0 h 118"/>
              <a:gd name="T2" fmla="*/ 60 w 473"/>
              <a:gd name="T3" fmla="*/ 74 h 118"/>
              <a:gd name="T4" fmla="*/ 473 w 473"/>
              <a:gd name="T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3" h="118">
                <a:moveTo>
                  <a:pt x="13" y="0"/>
                </a:moveTo>
                <a:cubicBezTo>
                  <a:pt x="13" y="0"/>
                  <a:pt x="0" y="33"/>
                  <a:pt x="60" y="74"/>
                </a:cubicBezTo>
                <a:cubicBezTo>
                  <a:pt x="120" y="116"/>
                  <a:pt x="473" y="118"/>
                  <a:pt x="473" y="118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34"/>
          <p:cNvSpPr>
            <a:spLocks/>
          </p:cNvSpPr>
          <p:nvPr/>
        </p:nvSpPr>
        <p:spPr bwMode="auto">
          <a:xfrm>
            <a:off x="5287858" y="4491577"/>
            <a:ext cx="319929" cy="57542"/>
          </a:xfrm>
          <a:custGeom>
            <a:avLst/>
            <a:gdLst>
              <a:gd name="T0" fmla="*/ 5 w 452"/>
              <a:gd name="T1" fmla="*/ 63 h 81"/>
              <a:gd name="T2" fmla="*/ 56 w 452"/>
              <a:gd name="T3" fmla="*/ 26 h 81"/>
              <a:gd name="T4" fmla="*/ 452 w 452"/>
              <a:gd name="T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2" h="81">
                <a:moveTo>
                  <a:pt x="5" y="63"/>
                </a:moveTo>
                <a:cubicBezTo>
                  <a:pt x="5" y="63"/>
                  <a:pt x="0" y="51"/>
                  <a:pt x="56" y="26"/>
                </a:cubicBezTo>
                <a:cubicBezTo>
                  <a:pt x="114" y="0"/>
                  <a:pt x="452" y="81"/>
                  <a:pt x="452" y="81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35"/>
          <p:cNvSpPr>
            <a:spLocks noChangeShapeType="1"/>
          </p:cNvSpPr>
          <p:nvPr/>
        </p:nvSpPr>
        <p:spPr bwMode="auto">
          <a:xfrm>
            <a:off x="5283255" y="4539910"/>
            <a:ext cx="331437" cy="46033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36"/>
          <p:cNvSpPr>
            <a:spLocks noChangeShapeType="1"/>
          </p:cNvSpPr>
          <p:nvPr/>
        </p:nvSpPr>
        <p:spPr bwMode="auto">
          <a:xfrm flipH="1" flipV="1">
            <a:off x="5603182" y="4475464"/>
            <a:ext cx="18413" cy="21405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137"/>
          <p:cNvSpPr>
            <a:spLocks/>
          </p:cNvSpPr>
          <p:nvPr/>
        </p:nvSpPr>
        <p:spPr bwMode="auto">
          <a:xfrm>
            <a:off x="5587072" y="4470861"/>
            <a:ext cx="46033" cy="223260"/>
          </a:xfrm>
          <a:custGeom>
            <a:avLst/>
            <a:gdLst>
              <a:gd name="T0" fmla="*/ 16 w 66"/>
              <a:gd name="T1" fmla="*/ 2 h 316"/>
              <a:gd name="T2" fmla="*/ 56 w 66"/>
              <a:gd name="T3" fmla="*/ 156 h 316"/>
              <a:gd name="T4" fmla="*/ 49 w 66"/>
              <a:gd name="T5" fmla="*/ 314 h 316"/>
              <a:gd name="T6" fmla="*/ 9 w 66"/>
              <a:gd name="T7" fmla="*/ 160 h 316"/>
              <a:gd name="T8" fmla="*/ 16 w 66"/>
              <a:gd name="T9" fmla="*/ 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316">
                <a:moveTo>
                  <a:pt x="16" y="2"/>
                </a:moveTo>
                <a:cubicBezTo>
                  <a:pt x="30" y="0"/>
                  <a:pt x="48" y="70"/>
                  <a:pt x="56" y="156"/>
                </a:cubicBezTo>
                <a:cubicBezTo>
                  <a:pt x="66" y="243"/>
                  <a:pt x="62" y="313"/>
                  <a:pt x="49" y="314"/>
                </a:cubicBezTo>
                <a:cubicBezTo>
                  <a:pt x="36" y="316"/>
                  <a:pt x="18" y="246"/>
                  <a:pt x="9" y="160"/>
                </a:cubicBezTo>
                <a:cubicBezTo>
                  <a:pt x="0" y="73"/>
                  <a:pt x="3" y="2"/>
                  <a:pt x="16" y="2"/>
                </a:cubicBezTo>
                <a:close/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63733" y="1540343"/>
            <a:ext cx="3464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Tensions </a:t>
            </a:r>
            <a:r>
              <a:rPr lang="en-US" sz="1200" dirty="0" err="1" smtClean="0"/>
              <a:t>appliquées</a:t>
            </a:r>
            <a:r>
              <a:rPr lang="en-US" sz="1200" dirty="0" smtClean="0"/>
              <a:t> </a:t>
            </a:r>
            <a:r>
              <a:rPr lang="en-US" sz="1200" dirty="0" err="1" smtClean="0"/>
              <a:t>sur</a:t>
            </a:r>
            <a:r>
              <a:rPr lang="en-US" sz="1200" dirty="0" smtClean="0"/>
              <a:t> les lames de la </a:t>
            </a:r>
            <a:r>
              <a:rPr lang="en-US" sz="1200" i="1" dirty="0" err="1" smtClean="0"/>
              <a:t>stripline</a:t>
            </a:r>
            <a:endParaRPr lang="en-US" sz="1200" i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3234519" y="3152633"/>
            <a:ext cx="5732060" cy="124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signal </a:t>
            </a:r>
            <a:r>
              <a:rPr lang="en-US" dirty="0" err="1" smtClean="0"/>
              <a:t>d’excitation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 à 0 </a:t>
            </a:r>
            <a:r>
              <a:rPr lang="en-US" dirty="0" err="1" smtClean="0"/>
              <a:t>lorsqu’un</a:t>
            </a:r>
            <a:r>
              <a:rPr lang="en-US" dirty="0" smtClean="0"/>
              <a:t> </a:t>
            </a:r>
            <a:r>
              <a:rPr lang="en-US" dirty="0" err="1" smtClean="0"/>
              <a:t>paquet</a:t>
            </a:r>
            <a:r>
              <a:rPr lang="en-US" dirty="0" smtClean="0"/>
              <a:t> </a:t>
            </a:r>
            <a:r>
              <a:rPr lang="en-US" dirty="0" err="1" smtClean="0"/>
              <a:t>utilie</a:t>
            </a:r>
            <a:r>
              <a:rPr lang="en-US" dirty="0" smtClean="0"/>
              <a:t> </a:t>
            </a:r>
            <a:r>
              <a:rPr lang="en-US" dirty="0" err="1" smtClean="0"/>
              <a:t>passe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i="1" dirty="0" err="1" smtClean="0"/>
              <a:t>stripline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obtient</a:t>
            </a:r>
            <a:r>
              <a:rPr lang="en-US" dirty="0" smtClean="0"/>
              <a:t> </a:t>
            </a:r>
            <a:r>
              <a:rPr lang="en-US" dirty="0" err="1" smtClean="0"/>
              <a:t>ceci</a:t>
            </a:r>
            <a:r>
              <a:rPr lang="en-US" dirty="0" smtClean="0"/>
              <a:t> en </a:t>
            </a:r>
            <a:r>
              <a:rPr lang="en-US" dirty="0" err="1" smtClean="0"/>
              <a:t>inversant</a:t>
            </a:r>
            <a:r>
              <a:rPr lang="en-US" dirty="0" smtClean="0"/>
              <a:t> le </a:t>
            </a:r>
            <a:r>
              <a:rPr lang="en-US" dirty="0" err="1" smtClean="0"/>
              <a:t>signe</a:t>
            </a:r>
            <a:r>
              <a:rPr lang="en-US" dirty="0" smtClean="0"/>
              <a:t> du signal </a:t>
            </a:r>
            <a:r>
              <a:rPr lang="en-US" dirty="0" err="1" smtClean="0"/>
              <a:t>d’excitation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772701" y="5511450"/>
            <a:ext cx="271595" cy="322231"/>
            <a:chOff x="2477551" y="5206650"/>
            <a:chExt cx="271595" cy="322231"/>
          </a:xfrm>
        </p:grpSpPr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2548902" y="5206650"/>
              <a:ext cx="200244" cy="117385"/>
            </a:xfrm>
            <a:custGeom>
              <a:avLst/>
              <a:gdLst>
                <a:gd name="T0" fmla="*/ 272 w 284"/>
                <a:gd name="T1" fmla="*/ 132 h 166"/>
                <a:gd name="T2" fmla="*/ 121 w 284"/>
                <a:gd name="T3" fmla="*/ 140 h 166"/>
                <a:gd name="T4" fmla="*/ 11 w 284"/>
                <a:gd name="T5" fmla="*/ 35 h 166"/>
                <a:gd name="T6" fmla="*/ 163 w 284"/>
                <a:gd name="T7" fmla="*/ 27 h 166"/>
                <a:gd name="T8" fmla="*/ 272 w 284"/>
                <a:gd name="T9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66">
                  <a:moveTo>
                    <a:pt x="272" y="132"/>
                  </a:moveTo>
                  <a:cubicBezTo>
                    <a:pt x="261" y="163"/>
                    <a:pt x="193" y="166"/>
                    <a:pt x="121" y="140"/>
                  </a:cubicBezTo>
                  <a:cubicBezTo>
                    <a:pt x="49" y="113"/>
                    <a:pt x="0" y="66"/>
                    <a:pt x="11" y="35"/>
                  </a:cubicBezTo>
                  <a:cubicBezTo>
                    <a:pt x="23" y="4"/>
                    <a:pt x="90" y="0"/>
                    <a:pt x="163" y="27"/>
                  </a:cubicBezTo>
                  <a:cubicBezTo>
                    <a:pt x="235" y="54"/>
                    <a:pt x="284" y="101"/>
                    <a:pt x="272" y="132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2477551" y="5231968"/>
              <a:ext cx="264690" cy="296913"/>
            </a:xfrm>
            <a:custGeom>
              <a:avLst/>
              <a:gdLst>
                <a:gd name="T0" fmla="*/ 110 w 373"/>
                <a:gd name="T1" fmla="*/ 0 h 420"/>
                <a:gd name="T2" fmla="*/ 0 w 373"/>
                <a:gd name="T3" fmla="*/ 294 h 420"/>
                <a:gd name="T4" fmla="*/ 110 w 373"/>
                <a:gd name="T5" fmla="*/ 390 h 420"/>
                <a:gd name="T6" fmla="*/ 258 w 373"/>
                <a:gd name="T7" fmla="*/ 400 h 420"/>
                <a:gd name="T8" fmla="*/ 373 w 373"/>
                <a:gd name="T9" fmla="*/ 9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20">
                  <a:moveTo>
                    <a:pt x="110" y="0"/>
                  </a:moveTo>
                  <a:lnTo>
                    <a:pt x="0" y="294"/>
                  </a:lnTo>
                  <a:cubicBezTo>
                    <a:pt x="0" y="294"/>
                    <a:pt x="37" y="364"/>
                    <a:pt x="110" y="390"/>
                  </a:cubicBezTo>
                  <a:cubicBezTo>
                    <a:pt x="183" y="420"/>
                    <a:pt x="258" y="400"/>
                    <a:pt x="258" y="400"/>
                  </a:cubicBezTo>
                  <a:lnTo>
                    <a:pt x="373" y="9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Espace réservé du numéro de diapositive 7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8" name="Espace réservé du pied de page 7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63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Fonctionnement</a:t>
            </a:r>
            <a:r>
              <a:rPr lang="en-US" dirty="0" smtClean="0"/>
              <a:t> du </a:t>
            </a:r>
            <a:r>
              <a:rPr lang="en-US" dirty="0" err="1" smtClean="0"/>
              <a:t>nettoyage</a:t>
            </a:r>
            <a:r>
              <a:rPr lang="en-US" dirty="0" smtClean="0"/>
              <a:t> par excitation </a:t>
            </a:r>
            <a:r>
              <a:rPr lang="en-US" dirty="0" err="1" smtClean="0"/>
              <a:t>sélective</a:t>
            </a:r>
            <a:endParaRPr 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160086" y="5243351"/>
            <a:ext cx="201555" cy="116811"/>
          </a:xfrm>
          <a:custGeom>
            <a:avLst/>
            <a:gdLst>
              <a:gd name="T0" fmla="*/ 272 w 284"/>
              <a:gd name="T1" fmla="*/ 132 h 166"/>
              <a:gd name="T2" fmla="*/ 121 w 284"/>
              <a:gd name="T3" fmla="*/ 140 h 166"/>
              <a:gd name="T4" fmla="*/ 11 w 284"/>
              <a:gd name="T5" fmla="*/ 35 h 166"/>
              <a:gd name="T6" fmla="*/ 163 w 284"/>
              <a:gd name="T7" fmla="*/ 27 h 166"/>
              <a:gd name="T8" fmla="*/ 272 w 284"/>
              <a:gd name="T9" fmla="*/ 13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66">
                <a:moveTo>
                  <a:pt x="272" y="132"/>
                </a:moveTo>
                <a:cubicBezTo>
                  <a:pt x="261" y="163"/>
                  <a:pt x="193" y="166"/>
                  <a:pt x="121" y="140"/>
                </a:cubicBezTo>
                <a:cubicBezTo>
                  <a:pt x="49" y="113"/>
                  <a:pt x="0" y="66"/>
                  <a:pt x="11" y="35"/>
                </a:cubicBezTo>
                <a:cubicBezTo>
                  <a:pt x="23" y="4"/>
                  <a:pt x="91" y="0"/>
                  <a:pt x="163" y="27"/>
                </a:cubicBezTo>
                <a:cubicBezTo>
                  <a:pt x="235" y="54"/>
                  <a:pt x="284" y="101"/>
                  <a:pt x="272" y="132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091374" y="5268544"/>
            <a:ext cx="263396" cy="297752"/>
          </a:xfrm>
          <a:custGeom>
            <a:avLst/>
            <a:gdLst>
              <a:gd name="T0" fmla="*/ 110 w 373"/>
              <a:gd name="T1" fmla="*/ 0 h 421"/>
              <a:gd name="T2" fmla="*/ 0 w 373"/>
              <a:gd name="T3" fmla="*/ 295 h 421"/>
              <a:gd name="T4" fmla="*/ 110 w 373"/>
              <a:gd name="T5" fmla="*/ 390 h 421"/>
              <a:gd name="T6" fmla="*/ 259 w 373"/>
              <a:gd name="T7" fmla="*/ 401 h 421"/>
              <a:gd name="T8" fmla="*/ 373 w 373"/>
              <a:gd name="T9" fmla="*/ 92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421">
                <a:moveTo>
                  <a:pt x="110" y="0"/>
                </a:moveTo>
                <a:lnTo>
                  <a:pt x="0" y="295"/>
                </a:lnTo>
                <a:cubicBezTo>
                  <a:pt x="0" y="295"/>
                  <a:pt x="37" y="364"/>
                  <a:pt x="110" y="390"/>
                </a:cubicBezTo>
                <a:cubicBezTo>
                  <a:pt x="183" y="421"/>
                  <a:pt x="259" y="401"/>
                  <a:pt x="259" y="401"/>
                </a:cubicBezTo>
                <a:lnTo>
                  <a:pt x="373" y="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881560" y="5179220"/>
            <a:ext cx="199265" cy="116811"/>
          </a:xfrm>
          <a:custGeom>
            <a:avLst/>
            <a:gdLst>
              <a:gd name="T0" fmla="*/ 273 w 284"/>
              <a:gd name="T1" fmla="*/ 132 h 166"/>
              <a:gd name="T2" fmla="*/ 121 w 284"/>
              <a:gd name="T3" fmla="*/ 140 h 166"/>
              <a:gd name="T4" fmla="*/ 12 w 284"/>
              <a:gd name="T5" fmla="*/ 35 h 166"/>
              <a:gd name="T6" fmla="*/ 163 w 284"/>
              <a:gd name="T7" fmla="*/ 27 h 166"/>
              <a:gd name="T8" fmla="*/ 273 w 284"/>
              <a:gd name="T9" fmla="*/ 13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66">
                <a:moveTo>
                  <a:pt x="273" y="132"/>
                </a:moveTo>
                <a:cubicBezTo>
                  <a:pt x="261" y="163"/>
                  <a:pt x="193" y="166"/>
                  <a:pt x="121" y="140"/>
                </a:cubicBezTo>
                <a:cubicBezTo>
                  <a:pt x="49" y="113"/>
                  <a:pt x="0" y="66"/>
                  <a:pt x="12" y="35"/>
                </a:cubicBezTo>
                <a:cubicBezTo>
                  <a:pt x="23" y="4"/>
                  <a:pt x="91" y="0"/>
                  <a:pt x="163" y="27"/>
                </a:cubicBezTo>
                <a:cubicBezTo>
                  <a:pt x="235" y="54"/>
                  <a:pt x="284" y="101"/>
                  <a:pt x="273" y="132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2812848" y="5204413"/>
            <a:ext cx="261105" cy="295462"/>
          </a:xfrm>
          <a:custGeom>
            <a:avLst/>
            <a:gdLst>
              <a:gd name="T0" fmla="*/ 110 w 372"/>
              <a:gd name="T1" fmla="*/ 0 h 420"/>
              <a:gd name="T2" fmla="*/ 0 w 372"/>
              <a:gd name="T3" fmla="*/ 294 h 420"/>
              <a:gd name="T4" fmla="*/ 109 w 372"/>
              <a:gd name="T5" fmla="*/ 390 h 420"/>
              <a:gd name="T6" fmla="*/ 258 w 372"/>
              <a:gd name="T7" fmla="*/ 400 h 420"/>
              <a:gd name="T8" fmla="*/ 372 w 372"/>
              <a:gd name="T9" fmla="*/ 9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6" y="364"/>
                  <a:pt x="109" y="390"/>
                </a:cubicBezTo>
                <a:cubicBezTo>
                  <a:pt x="183" y="420"/>
                  <a:pt x="258" y="400"/>
                  <a:pt x="258" y="400"/>
                </a:cubicBezTo>
                <a:lnTo>
                  <a:pt x="372" y="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3516001" y="5144863"/>
            <a:ext cx="201555" cy="116811"/>
          </a:xfrm>
          <a:custGeom>
            <a:avLst/>
            <a:gdLst>
              <a:gd name="T0" fmla="*/ 273 w 284"/>
              <a:gd name="T1" fmla="*/ 132 h 166"/>
              <a:gd name="T2" fmla="*/ 121 w 284"/>
              <a:gd name="T3" fmla="*/ 139 h 166"/>
              <a:gd name="T4" fmla="*/ 11 w 284"/>
              <a:gd name="T5" fmla="*/ 35 h 166"/>
              <a:gd name="T6" fmla="*/ 163 w 284"/>
              <a:gd name="T7" fmla="*/ 27 h 166"/>
              <a:gd name="T8" fmla="*/ 273 w 284"/>
              <a:gd name="T9" fmla="*/ 13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66">
                <a:moveTo>
                  <a:pt x="273" y="132"/>
                </a:moveTo>
                <a:cubicBezTo>
                  <a:pt x="261" y="163"/>
                  <a:pt x="193" y="166"/>
                  <a:pt x="121" y="139"/>
                </a:cubicBezTo>
                <a:cubicBezTo>
                  <a:pt x="49" y="113"/>
                  <a:pt x="0" y="66"/>
                  <a:pt x="11" y="35"/>
                </a:cubicBezTo>
                <a:cubicBezTo>
                  <a:pt x="23" y="4"/>
                  <a:pt x="91" y="0"/>
                  <a:pt x="163" y="27"/>
                </a:cubicBezTo>
                <a:cubicBezTo>
                  <a:pt x="235" y="54"/>
                  <a:pt x="284" y="101"/>
                  <a:pt x="273" y="132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3447289" y="5170058"/>
            <a:ext cx="263396" cy="295462"/>
          </a:xfrm>
          <a:custGeom>
            <a:avLst/>
            <a:gdLst>
              <a:gd name="T0" fmla="*/ 110 w 373"/>
              <a:gd name="T1" fmla="*/ 0 h 420"/>
              <a:gd name="T2" fmla="*/ 0 w 373"/>
              <a:gd name="T3" fmla="*/ 294 h 420"/>
              <a:gd name="T4" fmla="*/ 110 w 373"/>
              <a:gd name="T5" fmla="*/ 390 h 420"/>
              <a:gd name="T6" fmla="*/ 259 w 373"/>
              <a:gd name="T7" fmla="*/ 400 h 420"/>
              <a:gd name="T8" fmla="*/ 373 w 373"/>
              <a:gd name="T9" fmla="*/ 9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7" y="363"/>
                  <a:pt x="110" y="390"/>
                </a:cubicBezTo>
                <a:cubicBezTo>
                  <a:pt x="183" y="420"/>
                  <a:pt x="259" y="400"/>
                  <a:pt x="259" y="400"/>
                </a:cubicBezTo>
                <a:lnTo>
                  <a:pt x="373" y="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4187086" y="5154025"/>
            <a:ext cx="201555" cy="116811"/>
          </a:xfrm>
          <a:custGeom>
            <a:avLst/>
            <a:gdLst>
              <a:gd name="T0" fmla="*/ 273 w 285"/>
              <a:gd name="T1" fmla="*/ 131 h 166"/>
              <a:gd name="T2" fmla="*/ 122 w 285"/>
              <a:gd name="T3" fmla="*/ 139 h 166"/>
              <a:gd name="T4" fmla="*/ 12 w 285"/>
              <a:gd name="T5" fmla="*/ 34 h 166"/>
              <a:gd name="T6" fmla="*/ 163 w 285"/>
              <a:gd name="T7" fmla="*/ 27 h 166"/>
              <a:gd name="T8" fmla="*/ 273 w 285"/>
              <a:gd name="T9" fmla="*/ 13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166">
                <a:moveTo>
                  <a:pt x="273" y="131"/>
                </a:moveTo>
                <a:cubicBezTo>
                  <a:pt x="262" y="162"/>
                  <a:pt x="194" y="166"/>
                  <a:pt x="122" y="139"/>
                </a:cubicBezTo>
                <a:cubicBezTo>
                  <a:pt x="50" y="112"/>
                  <a:pt x="0" y="65"/>
                  <a:pt x="12" y="34"/>
                </a:cubicBezTo>
                <a:cubicBezTo>
                  <a:pt x="23" y="3"/>
                  <a:pt x="91" y="0"/>
                  <a:pt x="163" y="27"/>
                </a:cubicBezTo>
                <a:cubicBezTo>
                  <a:pt x="236" y="53"/>
                  <a:pt x="285" y="100"/>
                  <a:pt x="273" y="131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4118374" y="5179220"/>
            <a:ext cx="263396" cy="295462"/>
          </a:xfrm>
          <a:custGeom>
            <a:avLst/>
            <a:gdLst>
              <a:gd name="T0" fmla="*/ 110 w 373"/>
              <a:gd name="T1" fmla="*/ 0 h 420"/>
              <a:gd name="T2" fmla="*/ 0 w 373"/>
              <a:gd name="T3" fmla="*/ 294 h 420"/>
              <a:gd name="T4" fmla="*/ 110 w 373"/>
              <a:gd name="T5" fmla="*/ 390 h 420"/>
              <a:gd name="T6" fmla="*/ 258 w 373"/>
              <a:gd name="T7" fmla="*/ 400 h 420"/>
              <a:gd name="T8" fmla="*/ 373 w 373"/>
              <a:gd name="T9" fmla="*/ 9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7" y="363"/>
                  <a:pt x="110" y="390"/>
                </a:cubicBezTo>
                <a:cubicBezTo>
                  <a:pt x="183" y="420"/>
                  <a:pt x="258" y="400"/>
                  <a:pt x="258" y="400"/>
                </a:cubicBezTo>
                <a:lnTo>
                  <a:pt x="373" y="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2"/>
          <p:cNvSpPr>
            <a:spLocks/>
          </p:cNvSpPr>
          <p:nvPr/>
        </p:nvSpPr>
        <p:spPr bwMode="auto">
          <a:xfrm>
            <a:off x="845398" y="5561715"/>
            <a:ext cx="6081004" cy="309204"/>
          </a:xfrm>
          <a:custGeom>
            <a:avLst/>
            <a:gdLst>
              <a:gd name="T0" fmla="*/ 0 w 8625"/>
              <a:gd name="T1" fmla="*/ 438 h 438"/>
              <a:gd name="T2" fmla="*/ 4375 w 8625"/>
              <a:gd name="T3" fmla="*/ 0 h 438"/>
              <a:gd name="T4" fmla="*/ 8625 w 8625"/>
              <a:gd name="T5" fmla="*/ 375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25" h="438">
                <a:moveTo>
                  <a:pt x="0" y="438"/>
                </a:moveTo>
                <a:cubicBezTo>
                  <a:pt x="0" y="438"/>
                  <a:pt x="2062" y="0"/>
                  <a:pt x="4375" y="0"/>
                </a:cubicBezTo>
                <a:cubicBezTo>
                  <a:pt x="6687" y="0"/>
                  <a:pt x="8625" y="375"/>
                  <a:pt x="8625" y="375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3"/>
          <p:cNvSpPr>
            <a:spLocks noChangeArrowheads="1"/>
          </p:cNvSpPr>
          <p:nvPr/>
        </p:nvSpPr>
        <p:spPr bwMode="auto">
          <a:xfrm>
            <a:off x="4500871" y="4460035"/>
            <a:ext cx="389367" cy="398529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4546679" y="4858564"/>
            <a:ext cx="176361" cy="703153"/>
          </a:xfrm>
          <a:custGeom>
            <a:avLst/>
            <a:gdLst>
              <a:gd name="T0" fmla="*/ 249 w 249"/>
              <a:gd name="T1" fmla="*/ 0 h 1000"/>
              <a:gd name="T2" fmla="*/ 249 w 249"/>
              <a:gd name="T3" fmla="*/ 563 h 1000"/>
              <a:gd name="T4" fmla="*/ 0 w 249"/>
              <a:gd name="T5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" h="1000">
                <a:moveTo>
                  <a:pt x="249" y="0"/>
                </a:moveTo>
                <a:lnTo>
                  <a:pt x="249" y="563"/>
                </a:lnTo>
                <a:lnTo>
                  <a:pt x="0" y="1000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>
            <a:off x="4723039" y="5254802"/>
            <a:ext cx="130553" cy="306913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6"/>
          <p:cNvSpPr>
            <a:spLocks/>
          </p:cNvSpPr>
          <p:nvPr/>
        </p:nvSpPr>
        <p:spPr bwMode="auto">
          <a:xfrm>
            <a:off x="4150440" y="4769238"/>
            <a:ext cx="572599" cy="352721"/>
          </a:xfrm>
          <a:custGeom>
            <a:avLst/>
            <a:gdLst>
              <a:gd name="T0" fmla="*/ 250 w 812"/>
              <a:gd name="T1" fmla="*/ 0 h 500"/>
              <a:gd name="T2" fmla="*/ 812 w 812"/>
              <a:gd name="T3" fmla="*/ 313 h 500"/>
              <a:gd name="T4" fmla="*/ 0 w 812"/>
              <a:gd name="T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2" h="500">
                <a:moveTo>
                  <a:pt x="250" y="0"/>
                </a:moveTo>
                <a:lnTo>
                  <a:pt x="812" y="313"/>
                </a:lnTo>
                <a:lnTo>
                  <a:pt x="0" y="500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57"/>
          <p:cNvSpPr>
            <a:spLocks noChangeArrowheads="1"/>
          </p:cNvSpPr>
          <p:nvPr/>
        </p:nvSpPr>
        <p:spPr bwMode="auto">
          <a:xfrm>
            <a:off x="3740459" y="5199832"/>
            <a:ext cx="27485" cy="27485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3770234" y="4986826"/>
            <a:ext cx="25195" cy="27485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59"/>
          <p:cNvSpPr>
            <a:spLocks noChangeArrowheads="1"/>
          </p:cNvSpPr>
          <p:nvPr/>
        </p:nvSpPr>
        <p:spPr bwMode="auto">
          <a:xfrm>
            <a:off x="3896206" y="5247932"/>
            <a:ext cx="27485" cy="25195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>
            <a:off x="4033630" y="5635008"/>
            <a:ext cx="304623" cy="329817"/>
          </a:xfrm>
          <a:custGeom>
            <a:avLst/>
            <a:gdLst>
              <a:gd name="T0" fmla="*/ 0 w 433"/>
              <a:gd name="T1" fmla="*/ 0 h 467"/>
              <a:gd name="T2" fmla="*/ 152 w 433"/>
              <a:gd name="T3" fmla="*/ 231 h 467"/>
              <a:gd name="T4" fmla="*/ 433 w 433"/>
              <a:gd name="T5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3" h="467">
                <a:moveTo>
                  <a:pt x="0" y="0"/>
                </a:moveTo>
                <a:cubicBezTo>
                  <a:pt x="0" y="0"/>
                  <a:pt x="71" y="147"/>
                  <a:pt x="152" y="231"/>
                </a:cubicBezTo>
                <a:cubicBezTo>
                  <a:pt x="232" y="315"/>
                  <a:pt x="433" y="467"/>
                  <a:pt x="433" y="467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1"/>
          <p:cNvSpPr>
            <a:spLocks/>
          </p:cNvSpPr>
          <p:nvPr/>
        </p:nvSpPr>
        <p:spPr bwMode="auto">
          <a:xfrm>
            <a:off x="4093181" y="5605233"/>
            <a:ext cx="316075" cy="329817"/>
          </a:xfrm>
          <a:custGeom>
            <a:avLst/>
            <a:gdLst>
              <a:gd name="T0" fmla="*/ 0 w 449"/>
              <a:gd name="T1" fmla="*/ 0 h 467"/>
              <a:gd name="T2" fmla="*/ 161 w 449"/>
              <a:gd name="T3" fmla="*/ 243 h 467"/>
              <a:gd name="T4" fmla="*/ 449 w 449"/>
              <a:gd name="T5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9" h="467">
                <a:moveTo>
                  <a:pt x="0" y="0"/>
                </a:moveTo>
                <a:cubicBezTo>
                  <a:pt x="0" y="0"/>
                  <a:pt x="46" y="136"/>
                  <a:pt x="161" y="243"/>
                </a:cubicBezTo>
                <a:cubicBezTo>
                  <a:pt x="277" y="349"/>
                  <a:pt x="449" y="467"/>
                  <a:pt x="449" y="467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2"/>
          <p:cNvSpPr>
            <a:spLocks/>
          </p:cNvSpPr>
          <p:nvPr/>
        </p:nvSpPr>
        <p:spPr bwMode="auto">
          <a:xfrm>
            <a:off x="4090889" y="5513618"/>
            <a:ext cx="593213" cy="384787"/>
          </a:xfrm>
          <a:custGeom>
            <a:avLst/>
            <a:gdLst>
              <a:gd name="T0" fmla="*/ 0 w 840"/>
              <a:gd name="T1" fmla="*/ 0 h 546"/>
              <a:gd name="T2" fmla="*/ 364 w 840"/>
              <a:gd name="T3" fmla="*/ 274 h 546"/>
              <a:gd name="T4" fmla="*/ 840 w 840"/>
              <a:gd name="T5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0" h="546">
                <a:moveTo>
                  <a:pt x="0" y="0"/>
                </a:moveTo>
                <a:cubicBezTo>
                  <a:pt x="0" y="0"/>
                  <a:pt x="224" y="181"/>
                  <a:pt x="364" y="274"/>
                </a:cubicBezTo>
                <a:cubicBezTo>
                  <a:pt x="504" y="366"/>
                  <a:pt x="840" y="546"/>
                  <a:pt x="840" y="546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3"/>
          <p:cNvSpPr>
            <a:spLocks/>
          </p:cNvSpPr>
          <p:nvPr/>
        </p:nvSpPr>
        <p:spPr bwMode="auto">
          <a:xfrm>
            <a:off x="3442708" y="4957050"/>
            <a:ext cx="309204" cy="251944"/>
          </a:xfrm>
          <a:custGeom>
            <a:avLst/>
            <a:gdLst>
              <a:gd name="T0" fmla="*/ 438 w 438"/>
              <a:gd name="T1" fmla="*/ 357 h 357"/>
              <a:gd name="T2" fmla="*/ 416 w 438"/>
              <a:gd name="T3" fmla="*/ 337 h 357"/>
              <a:gd name="T4" fmla="*/ 374 w 438"/>
              <a:gd name="T5" fmla="*/ 281 h 357"/>
              <a:gd name="T6" fmla="*/ 367 w 438"/>
              <a:gd name="T7" fmla="*/ 252 h 357"/>
              <a:gd name="T8" fmla="*/ 369 w 438"/>
              <a:gd name="T9" fmla="*/ 230 h 357"/>
              <a:gd name="T10" fmla="*/ 382 w 438"/>
              <a:gd name="T11" fmla="*/ 212 h 357"/>
              <a:gd name="T12" fmla="*/ 403 w 438"/>
              <a:gd name="T13" fmla="*/ 206 h 357"/>
              <a:gd name="T14" fmla="*/ 413 w 438"/>
              <a:gd name="T15" fmla="*/ 210 h 357"/>
              <a:gd name="T16" fmla="*/ 420 w 438"/>
              <a:gd name="T17" fmla="*/ 219 h 357"/>
              <a:gd name="T18" fmla="*/ 422 w 438"/>
              <a:gd name="T19" fmla="*/ 232 h 357"/>
              <a:gd name="T20" fmla="*/ 416 w 438"/>
              <a:gd name="T21" fmla="*/ 244 h 357"/>
              <a:gd name="T22" fmla="*/ 402 w 438"/>
              <a:gd name="T23" fmla="*/ 253 h 357"/>
              <a:gd name="T24" fmla="*/ 380 w 438"/>
              <a:gd name="T25" fmla="*/ 255 h 357"/>
              <a:gd name="T26" fmla="*/ 339 w 438"/>
              <a:gd name="T27" fmla="*/ 252 h 357"/>
              <a:gd name="T28" fmla="*/ 302 w 438"/>
              <a:gd name="T29" fmla="*/ 237 h 357"/>
              <a:gd name="T30" fmla="*/ 284 w 438"/>
              <a:gd name="T31" fmla="*/ 214 h 357"/>
              <a:gd name="T32" fmla="*/ 280 w 438"/>
              <a:gd name="T33" fmla="*/ 185 h 357"/>
              <a:gd name="T34" fmla="*/ 293 w 438"/>
              <a:gd name="T35" fmla="*/ 165 h 357"/>
              <a:gd name="T36" fmla="*/ 316 w 438"/>
              <a:gd name="T37" fmla="*/ 160 h 357"/>
              <a:gd name="T38" fmla="*/ 327 w 438"/>
              <a:gd name="T39" fmla="*/ 166 h 357"/>
              <a:gd name="T40" fmla="*/ 334 w 438"/>
              <a:gd name="T41" fmla="*/ 176 h 357"/>
              <a:gd name="T42" fmla="*/ 336 w 438"/>
              <a:gd name="T43" fmla="*/ 188 h 357"/>
              <a:gd name="T44" fmla="*/ 331 w 438"/>
              <a:gd name="T45" fmla="*/ 199 h 357"/>
              <a:gd name="T46" fmla="*/ 322 w 438"/>
              <a:gd name="T47" fmla="*/ 206 h 357"/>
              <a:gd name="T48" fmla="*/ 311 w 438"/>
              <a:gd name="T49" fmla="*/ 210 h 357"/>
              <a:gd name="T50" fmla="*/ 260 w 438"/>
              <a:gd name="T51" fmla="*/ 212 h 357"/>
              <a:gd name="T52" fmla="*/ 199 w 438"/>
              <a:gd name="T53" fmla="*/ 202 h 357"/>
              <a:gd name="T54" fmla="*/ 172 w 438"/>
              <a:gd name="T55" fmla="*/ 187 h 357"/>
              <a:gd name="T56" fmla="*/ 153 w 438"/>
              <a:gd name="T57" fmla="*/ 163 h 357"/>
              <a:gd name="T58" fmla="*/ 146 w 438"/>
              <a:gd name="T59" fmla="*/ 125 h 357"/>
              <a:gd name="T60" fmla="*/ 159 w 438"/>
              <a:gd name="T61" fmla="*/ 83 h 357"/>
              <a:gd name="T62" fmla="*/ 193 w 438"/>
              <a:gd name="T63" fmla="*/ 66 h 357"/>
              <a:gd name="T64" fmla="*/ 228 w 438"/>
              <a:gd name="T65" fmla="*/ 80 h 357"/>
              <a:gd name="T66" fmla="*/ 241 w 438"/>
              <a:gd name="T67" fmla="*/ 115 h 357"/>
              <a:gd name="T68" fmla="*/ 228 w 438"/>
              <a:gd name="T69" fmla="*/ 150 h 357"/>
              <a:gd name="T70" fmla="*/ 193 w 438"/>
              <a:gd name="T71" fmla="*/ 172 h 357"/>
              <a:gd name="T72" fmla="*/ 144 w 438"/>
              <a:gd name="T73" fmla="*/ 172 h 357"/>
              <a:gd name="T74" fmla="*/ 57 w 438"/>
              <a:gd name="T75" fmla="*/ 161 h 357"/>
              <a:gd name="T76" fmla="*/ 18 w 438"/>
              <a:gd name="T77" fmla="*/ 130 h 357"/>
              <a:gd name="T78" fmla="*/ 1 w 438"/>
              <a:gd name="T79" fmla="*/ 85 h 357"/>
              <a:gd name="T80" fmla="*/ 10 w 438"/>
              <a:gd name="T81" fmla="*/ 36 h 357"/>
              <a:gd name="T82" fmla="*/ 43 w 438"/>
              <a:gd name="T83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8" h="357">
                <a:moveTo>
                  <a:pt x="438" y="357"/>
                </a:moveTo>
                <a:cubicBezTo>
                  <a:pt x="431" y="351"/>
                  <a:pt x="423" y="344"/>
                  <a:pt x="416" y="337"/>
                </a:cubicBezTo>
                <a:cubicBezTo>
                  <a:pt x="399" y="321"/>
                  <a:pt x="382" y="303"/>
                  <a:pt x="374" y="281"/>
                </a:cubicBezTo>
                <a:cubicBezTo>
                  <a:pt x="370" y="272"/>
                  <a:pt x="367" y="262"/>
                  <a:pt x="367" y="252"/>
                </a:cubicBezTo>
                <a:cubicBezTo>
                  <a:pt x="366" y="245"/>
                  <a:pt x="367" y="237"/>
                  <a:pt x="369" y="230"/>
                </a:cubicBezTo>
                <a:cubicBezTo>
                  <a:pt x="372" y="223"/>
                  <a:pt x="376" y="217"/>
                  <a:pt x="382" y="212"/>
                </a:cubicBezTo>
                <a:cubicBezTo>
                  <a:pt x="388" y="208"/>
                  <a:pt x="396" y="205"/>
                  <a:pt x="403" y="206"/>
                </a:cubicBezTo>
                <a:cubicBezTo>
                  <a:pt x="407" y="207"/>
                  <a:pt x="410" y="208"/>
                  <a:pt x="413" y="210"/>
                </a:cubicBezTo>
                <a:cubicBezTo>
                  <a:pt x="416" y="212"/>
                  <a:pt x="419" y="215"/>
                  <a:pt x="420" y="219"/>
                </a:cubicBezTo>
                <a:cubicBezTo>
                  <a:pt x="422" y="223"/>
                  <a:pt x="423" y="228"/>
                  <a:pt x="422" y="232"/>
                </a:cubicBezTo>
                <a:cubicBezTo>
                  <a:pt x="421" y="236"/>
                  <a:pt x="419" y="240"/>
                  <a:pt x="416" y="244"/>
                </a:cubicBezTo>
                <a:cubicBezTo>
                  <a:pt x="412" y="248"/>
                  <a:pt x="407" y="252"/>
                  <a:pt x="402" y="253"/>
                </a:cubicBezTo>
                <a:cubicBezTo>
                  <a:pt x="395" y="255"/>
                  <a:pt x="387" y="255"/>
                  <a:pt x="380" y="255"/>
                </a:cubicBezTo>
                <a:cubicBezTo>
                  <a:pt x="366" y="254"/>
                  <a:pt x="353" y="254"/>
                  <a:pt x="339" y="252"/>
                </a:cubicBezTo>
                <a:cubicBezTo>
                  <a:pt x="326" y="250"/>
                  <a:pt x="313" y="245"/>
                  <a:pt x="302" y="237"/>
                </a:cubicBezTo>
                <a:cubicBezTo>
                  <a:pt x="295" y="231"/>
                  <a:pt x="288" y="223"/>
                  <a:pt x="284" y="214"/>
                </a:cubicBezTo>
                <a:cubicBezTo>
                  <a:pt x="280" y="205"/>
                  <a:pt x="278" y="195"/>
                  <a:pt x="280" y="185"/>
                </a:cubicBezTo>
                <a:cubicBezTo>
                  <a:pt x="281" y="177"/>
                  <a:pt x="286" y="170"/>
                  <a:pt x="293" y="165"/>
                </a:cubicBezTo>
                <a:cubicBezTo>
                  <a:pt x="299" y="160"/>
                  <a:pt x="308" y="159"/>
                  <a:pt x="316" y="160"/>
                </a:cubicBezTo>
                <a:cubicBezTo>
                  <a:pt x="320" y="161"/>
                  <a:pt x="324" y="163"/>
                  <a:pt x="327" y="166"/>
                </a:cubicBezTo>
                <a:cubicBezTo>
                  <a:pt x="330" y="168"/>
                  <a:pt x="333" y="172"/>
                  <a:pt x="334" y="176"/>
                </a:cubicBezTo>
                <a:cubicBezTo>
                  <a:pt x="336" y="179"/>
                  <a:pt x="336" y="184"/>
                  <a:pt x="336" y="188"/>
                </a:cubicBezTo>
                <a:cubicBezTo>
                  <a:pt x="335" y="192"/>
                  <a:pt x="334" y="196"/>
                  <a:pt x="331" y="199"/>
                </a:cubicBezTo>
                <a:cubicBezTo>
                  <a:pt x="329" y="202"/>
                  <a:pt x="326" y="204"/>
                  <a:pt x="322" y="206"/>
                </a:cubicBezTo>
                <a:cubicBezTo>
                  <a:pt x="319" y="208"/>
                  <a:pt x="315" y="209"/>
                  <a:pt x="311" y="210"/>
                </a:cubicBezTo>
                <a:cubicBezTo>
                  <a:pt x="294" y="214"/>
                  <a:pt x="277" y="213"/>
                  <a:pt x="260" y="212"/>
                </a:cubicBezTo>
                <a:cubicBezTo>
                  <a:pt x="239" y="211"/>
                  <a:pt x="218" y="209"/>
                  <a:pt x="199" y="202"/>
                </a:cubicBezTo>
                <a:cubicBezTo>
                  <a:pt x="189" y="199"/>
                  <a:pt x="180" y="194"/>
                  <a:pt x="172" y="187"/>
                </a:cubicBezTo>
                <a:cubicBezTo>
                  <a:pt x="164" y="181"/>
                  <a:pt x="157" y="173"/>
                  <a:pt x="153" y="163"/>
                </a:cubicBezTo>
                <a:cubicBezTo>
                  <a:pt x="147" y="151"/>
                  <a:pt x="146" y="138"/>
                  <a:pt x="146" y="125"/>
                </a:cubicBezTo>
                <a:cubicBezTo>
                  <a:pt x="147" y="110"/>
                  <a:pt x="150" y="94"/>
                  <a:pt x="159" y="83"/>
                </a:cubicBezTo>
                <a:cubicBezTo>
                  <a:pt x="167" y="72"/>
                  <a:pt x="180" y="66"/>
                  <a:pt x="193" y="66"/>
                </a:cubicBezTo>
                <a:cubicBezTo>
                  <a:pt x="206" y="65"/>
                  <a:pt x="220" y="71"/>
                  <a:pt x="228" y="80"/>
                </a:cubicBezTo>
                <a:cubicBezTo>
                  <a:pt x="237" y="90"/>
                  <a:pt x="241" y="102"/>
                  <a:pt x="241" y="115"/>
                </a:cubicBezTo>
                <a:cubicBezTo>
                  <a:pt x="241" y="128"/>
                  <a:pt x="236" y="140"/>
                  <a:pt x="228" y="150"/>
                </a:cubicBezTo>
                <a:cubicBezTo>
                  <a:pt x="220" y="161"/>
                  <a:pt x="207" y="169"/>
                  <a:pt x="193" y="172"/>
                </a:cubicBezTo>
                <a:cubicBezTo>
                  <a:pt x="177" y="176"/>
                  <a:pt x="160" y="173"/>
                  <a:pt x="144" y="172"/>
                </a:cubicBezTo>
                <a:cubicBezTo>
                  <a:pt x="114" y="170"/>
                  <a:pt x="84" y="172"/>
                  <a:pt x="57" y="161"/>
                </a:cubicBezTo>
                <a:cubicBezTo>
                  <a:pt x="41" y="154"/>
                  <a:pt x="28" y="144"/>
                  <a:pt x="18" y="130"/>
                </a:cubicBezTo>
                <a:cubicBezTo>
                  <a:pt x="9" y="117"/>
                  <a:pt x="3" y="101"/>
                  <a:pt x="1" y="85"/>
                </a:cubicBezTo>
                <a:cubicBezTo>
                  <a:pt x="0" y="68"/>
                  <a:pt x="3" y="51"/>
                  <a:pt x="10" y="36"/>
                </a:cubicBezTo>
                <a:cubicBezTo>
                  <a:pt x="18" y="22"/>
                  <a:pt x="29" y="9"/>
                  <a:pt x="43" y="0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3664876" y="4602040"/>
            <a:ext cx="178651" cy="387078"/>
          </a:xfrm>
          <a:custGeom>
            <a:avLst/>
            <a:gdLst>
              <a:gd name="T0" fmla="*/ 170 w 255"/>
              <a:gd name="T1" fmla="*/ 549 h 549"/>
              <a:gd name="T2" fmla="*/ 139 w 255"/>
              <a:gd name="T3" fmla="*/ 523 h 549"/>
              <a:gd name="T4" fmla="*/ 128 w 255"/>
              <a:gd name="T5" fmla="*/ 485 h 549"/>
              <a:gd name="T6" fmla="*/ 140 w 255"/>
              <a:gd name="T7" fmla="*/ 446 h 549"/>
              <a:gd name="T8" fmla="*/ 172 w 255"/>
              <a:gd name="T9" fmla="*/ 422 h 549"/>
              <a:gd name="T10" fmla="*/ 190 w 255"/>
              <a:gd name="T11" fmla="*/ 418 h 549"/>
              <a:gd name="T12" fmla="*/ 208 w 255"/>
              <a:gd name="T13" fmla="*/ 424 h 549"/>
              <a:gd name="T14" fmla="*/ 218 w 255"/>
              <a:gd name="T15" fmla="*/ 438 h 549"/>
              <a:gd name="T16" fmla="*/ 217 w 255"/>
              <a:gd name="T17" fmla="*/ 447 h 549"/>
              <a:gd name="T18" fmla="*/ 213 w 255"/>
              <a:gd name="T19" fmla="*/ 455 h 549"/>
              <a:gd name="T20" fmla="*/ 201 w 255"/>
              <a:gd name="T21" fmla="*/ 460 h 549"/>
              <a:gd name="T22" fmla="*/ 188 w 255"/>
              <a:gd name="T23" fmla="*/ 460 h 549"/>
              <a:gd name="T24" fmla="*/ 161 w 255"/>
              <a:gd name="T25" fmla="*/ 451 h 549"/>
              <a:gd name="T26" fmla="*/ 117 w 255"/>
              <a:gd name="T27" fmla="*/ 391 h 549"/>
              <a:gd name="T28" fmla="*/ 130 w 255"/>
              <a:gd name="T29" fmla="*/ 317 h 549"/>
              <a:gd name="T30" fmla="*/ 208 w 255"/>
              <a:gd name="T31" fmla="*/ 267 h 549"/>
              <a:gd name="T32" fmla="*/ 230 w 255"/>
              <a:gd name="T33" fmla="*/ 268 h 549"/>
              <a:gd name="T34" fmla="*/ 248 w 255"/>
              <a:gd name="T35" fmla="*/ 279 h 549"/>
              <a:gd name="T36" fmla="*/ 255 w 255"/>
              <a:gd name="T37" fmla="*/ 299 h 549"/>
              <a:gd name="T38" fmla="*/ 248 w 255"/>
              <a:gd name="T39" fmla="*/ 319 h 549"/>
              <a:gd name="T40" fmla="*/ 227 w 255"/>
              <a:gd name="T41" fmla="*/ 339 h 549"/>
              <a:gd name="T42" fmla="*/ 199 w 255"/>
              <a:gd name="T43" fmla="*/ 346 h 549"/>
              <a:gd name="T44" fmla="*/ 143 w 255"/>
              <a:gd name="T45" fmla="*/ 332 h 549"/>
              <a:gd name="T46" fmla="*/ 88 w 255"/>
              <a:gd name="T47" fmla="*/ 289 h 549"/>
              <a:gd name="T48" fmla="*/ 57 w 255"/>
              <a:gd name="T49" fmla="*/ 225 h 549"/>
              <a:gd name="T50" fmla="*/ 62 w 255"/>
              <a:gd name="T51" fmla="*/ 155 h 549"/>
              <a:gd name="T52" fmla="*/ 105 w 255"/>
              <a:gd name="T53" fmla="*/ 100 h 549"/>
              <a:gd name="T54" fmla="*/ 160 w 255"/>
              <a:gd name="T55" fmla="*/ 82 h 549"/>
              <a:gd name="T56" fmla="*/ 198 w 255"/>
              <a:gd name="T57" fmla="*/ 87 h 549"/>
              <a:gd name="T58" fmla="*/ 226 w 255"/>
              <a:gd name="T59" fmla="*/ 111 h 549"/>
              <a:gd name="T60" fmla="*/ 226 w 255"/>
              <a:gd name="T61" fmla="*/ 148 h 549"/>
              <a:gd name="T62" fmla="*/ 204 w 255"/>
              <a:gd name="T63" fmla="*/ 178 h 549"/>
              <a:gd name="T64" fmla="*/ 129 w 255"/>
              <a:gd name="T65" fmla="*/ 203 h 549"/>
              <a:gd name="T66" fmla="*/ 59 w 255"/>
              <a:gd name="T67" fmla="*/ 167 h 549"/>
              <a:gd name="T68" fmla="*/ 27 w 255"/>
              <a:gd name="T69" fmla="*/ 94 h 549"/>
              <a:gd name="T70" fmla="*/ 0 w 255"/>
              <a:gd name="T7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5" h="549">
                <a:moveTo>
                  <a:pt x="170" y="549"/>
                </a:moveTo>
                <a:cubicBezTo>
                  <a:pt x="158" y="544"/>
                  <a:pt x="147" y="535"/>
                  <a:pt x="139" y="523"/>
                </a:cubicBezTo>
                <a:cubicBezTo>
                  <a:pt x="132" y="512"/>
                  <a:pt x="128" y="498"/>
                  <a:pt x="128" y="485"/>
                </a:cubicBezTo>
                <a:cubicBezTo>
                  <a:pt x="128" y="471"/>
                  <a:pt x="133" y="457"/>
                  <a:pt x="140" y="446"/>
                </a:cubicBezTo>
                <a:cubicBezTo>
                  <a:pt x="148" y="435"/>
                  <a:pt x="160" y="427"/>
                  <a:pt x="172" y="422"/>
                </a:cubicBezTo>
                <a:cubicBezTo>
                  <a:pt x="178" y="420"/>
                  <a:pt x="184" y="418"/>
                  <a:pt x="190" y="418"/>
                </a:cubicBezTo>
                <a:cubicBezTo>
                  <a:pt x="196" y="418"/>
                  <a:pt x="203" y="420"/>
                  <a:pt x="208" y="424"/>
                </a:cubicBezTo>
                <a:cubicBezTo>
                  <a:pt x="213" y="427"/>
                  <a:pt x="217" y="432"/>
                  <a:pt x="218" y="438"/>
                </a:cubicBezTo>
                <a:cubicBezTo>
                  <a:pt x="218" y="441"/>
                  <a:pt x="218" y="445"/>
                  <a:pt x="217" y="447"/>
                </a:cubicBezTo>
                <a:cubicBezTo>
                  <a:pt x="216" y="450"/>
                  <a:pt x="215" y="453"/>
                  <a:pt x="213" y="455"/>
                </a:cubicBezTo>
                <a:cubicBezTo>
                  <a:pt x="209" y="458"/>
                  <a:pt x="205" y="460"/>
                  <a:pt x="201" y="460"/>
                </a:cubicBezTo>
                <a:cubicBezTo>
                  <a:pt x="197" y="461"/>
                  <a:pt x="192" y="461"/>
                  <a:pt x="188" y="460"/>
                </a:cubicBezTo>
                <a:cubicBezTo>
                  <a:pt x="179" y="458"/>
                  <a:pt x="170" y="455"/>
                  <a:pt x="161" y="451"/>
                </a:cubicBezTo>
                <a:cubicBezTo>
                  <a:pt x="139" y="439"/>
                  <a:pt x="122" y="416"/>
                  <a:pt x="117" y="391"/>
                </a:cubicBezTo>
                <a:cubicBezTo>
                  <a:pt x="111" y="366"/>
                  <a:pt x="117" y="339"/>
                  <a:pt x="130" y="317"/>
                </a:cubicBezTo>
                <a:cubicBezTo>
                  <a:pt x="147" y="290"/>
                  <a:pt x="176" y="270"/>
                  <a:pt x="208" y="267"/>
                </a:cubicBezTo>
                <a:cubicBezTo>
                  <a:pt x="215" y="266"/>
                  <a:pt x="222" y="266"/>
                  <a:pt x="230" y="268"/>
                </a:cubicBezTo>
                <a:cubicBezTo>
                  <a:pt x="237" y="269"/>
                  <a:pt x="244" y="273"/>
                  <a:pt x="248" y="279"/>
                </a:cubicBezTo>
                <a:cubicBezTo>
                  <a:pt x="253" y="285"/>
                  <a:pt x="255" y="292"/>
                  <a:pt x="255" y="299"/>
                </a:cubicBezTo>
                <a:cubicBezTo>
                  <a:pt x="254" y="306"/>
                  <a:pt x="252" y="313"/>
                  <a:pt x="248" y="319"/>
                </a:cubicBezTo>
                <a:cubicBezTo>
                  <a:pt x="243" y="327"/>
                  <a:pt x="236" y="334"/>
                  <a:pt x="227" y="339"/>
                </a:cubicBezTo>
                <a:cubicBezTo>
                  <a:pt x="219" y="343"/>
                  <a:pt x="209" y="346"/>
                  <a:pt x="199" y="346"/>
                </a:cubicBezTo>
                <a:cubicBezTo>
                  <a:pt x="180" y="347"/>
                  <a:pt x="161" y="341"/>
                  <a:pt x="143" y="332"/>
                </a:cubicBezTo>
                <a:cubicBezTo>
                  <a:pt x="122" y="322"/>
                  <a:pt x="103" y="307"/>
                  <a:pt x="88" y="289"/>
                </a:cubicBezTo>
                <a:cubicBezTo>
                  <a:pt x="72" y="270"/>
                  <a:pt x="61" y="249"/>
                  <a:pt x="57" y="225"/>
                </a:cubicBezTo>
                <a:cubicBezTo>
                  <a:pt x="52" y="202"/>
                  <a:pt x="53" y="177"/>
                  <a:pt x="62" y="155"/>
                </a:cubicBezTo>
                <a:cubicBezTo>
                  <a:pt x="70" y="133"/>
                  <a:pt x="85" y="113"/>
                  <a:pt x="105" y="100"/>
                </a:cubicBezTo>
                <a:cubicBezTo>
                  <a:pt x="122" y="90"/>
                  <a:pt x="141" y="84"/>
                  <a:pt x="160" y="82"/>
                </a:cubicBezTo>
                <a:cubicBezTo>
                  <a:pt x="173" y="81"/>
                  <a:pt x="186" y="82"/>
                  <a:pt x="198" y="87"/>
                </a:cubicBezTo>
                <a:cubicBezTo>
                  <a:pt x="210" y="91"/>
                  <a:pt x="221" y="100"/>
                  <a:pt x="226" y="111"/>
                </a:cubicBezTo>
                <a:cubicBezTo>
                  <a:pt x="231" y="123"/>
                  <a:pt x="231" y="137"/>
                  <a:pt x="226" y="148"/>
                </a:cubicBezTo>
                <a:cubicBezTo>
                  <a:pt x="222" y="160"/>
                  <a:pt x="213" y="170"/>
                  <a:pt x="204" y="178"/>
                </a:cubicBezTo>
                <a:cubicBezTo>
                  <a:pt x="183" y="196"/>
                  <a:pt x="156" y="205"/>
                  <a:pt x="129" y="203"/>
                </a:cubicBezTo>
                <a:cubicBezTo>
                  <a:pt x="102" y="202"/>
                  <a:pt x="76" y="188"/>
                  <a:pt x="59" y="167"/>
                </a:cubicBezTo>
                <a:cubicBezTo>
                  <a:pt x="42" y="146"/>
                  <a:pt x="34" y="120"/>
                  <a:pt x="27" y="94"/>
                </a:cubicBezTo>
                <a:cubicBezTo>
                  <a:pt x="19" y="62"/>
                  <a:pt x="10" y="31"/>
                  <a:pt x="0" y="0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5"/>
          <p:cNvSpPr>
            <a:spLocks/>
          </p:cNvSpPr>
          <p:nvPr/>
        </p:nvSpPr>
        <p:spPr bwMode="auto">
          <a:xfrm>
            <a:off x="3880173" y="4865435"/>
            <a:ext cx="144296" cy="389367"/>
          </a:xfrm>
          <a:custGeom>
            <a:avLst/>
            <a:gdLst>
              <a:gd name="T0" fmla="*/ 40 w 203"/>
              <a:gd name="T1" fmla="*/ 554 h 554"/>
              <a:gd name="T2" fmla="*/ 32 w 203"/>
              <a:gd name="T3" fmla="*/ 509 h 554"/>
              <a:gd name="T4" fmla="*/ 50 w 203"/>
              <a:gd name="T5" fmla="*/ 466 h 554"/>
              <a:gd name="T6" fmla="*/ 63 w 203"/>
              <a:gd name="T7" fmla="*/ 454 h 554"/>
              <a:gd name="T8" fmla="*/ 80 w 203"/>
              <a:gd name="T9" fmla="*/ 447 h 554"/>
              <a:gd name="T10" fmla="*/ 98 w 203"/>
              <a:gd name="T11" fmla="*/ 450 h 554"/>
              <a:gd name="T12" fmla="*/ 110 w 203"/>
              <a:gd name="T13" fmla="*/ 463 h 554"/>
              <a:gd name="T14" fmla="*/ 110 w 203"/>
              <a:gd name="T15" fmla="*/ 476 h 554"/>
              <a:gd name="T16" fmla="*/ 103 w 203"/>
              <a:gd name="T17" fmla="*/ 483 h 554"/>
              <a:gd name="T18" fmla="*/ 94 w 203"/>
              <a:gd name="T19" fmla="*/ 486 h 554"/>
              <a:gd name="T20" fmla="*/ 75 w 203"/>
              <a:gd name="T21" fmla="*/ 482 h 554"/>
              <a:gd name="T22" fmla="*/ 32 w 203"/>
              <a:gd name="T23" fmla="*/ 454 h 554"/>
              <a:gd name="T24" fmla="*/ 9 w 203"/>
              <a:gd name="T25" fmla="*/ 409 h 554"/>
              <a:gd name="T26" fmla="*/ 9 w 203"/>
              <a:gd name="T27" fmla="*/ 381 h 554"/>
              <a:gd name="T28" fmla="*/ 15 w 203"/>
              <a:gd name="T29" fmla="*/ 362 h 554"/>
              <a:gd name="T30" fmla="*/ 28 w 203"/>
              <a:gd name="T31" fmla="*/ 346 h 554"/>
              <a:gd name="T32" fmla="*/ 94 w 203"/>
              <a:gd name="T33" fmla="*/ 305 h 554"/>
              <a:gd name="T34" fmla="*/ 114 w 203"/>
              <a:gd name="T35" fmla="*/ 305 h 554"/>
              <a:gd name="T36" fmla="*/ 132 w 203"/>
              <a:gd name="T37" fmla="*/ 315 h 554"/>
              <a:gd name="T38" fmla="*/ 137 w 203"/>
              <a:gd name="T39" fmla="*/ 326 h 554"/>
              <a:gd name="T40" fmla="*/ 137 w 203"/>
              <a:gd name="T41" fmla="*/ 339 h 554"/>
              <a:gd name="T42" fmla="*/ 126 w 203"/>
              <a:gd name="T43" fmla="*/ 362 h 554"/>
              <a:gd name="T44" fmla="*/ 79 w 203"/>
              <a:gd name="T45" fmla="*/ 390 h 554"/>
              <a:gd name="T46" fmla="*/ 51 w 203"/>
              <a:gd name="T47" fmla="*/ 389 h 554"/>
              <a:gd name="T48" fmla="*/ 28 w 203"/>
              <a:gd name="T49" fmla="*/ 375 h 554"/>
              <a:gd name="T50" fmla="*/ 11 w 203"/>
              <a:gd name="T51" fmla="*/ 343 h 554"/>
              <a:gd name="T52" fmla="*/ 5 w 203"/>
              <a:gd name="T53" fmla="*/ 307 h 554"/>
              <a:gd name="T54" fmla="*/ 2 w 203"/>
              <a:gd name="T55" fmla="*/ 239 h 554"/>
              <a:gd name="T56" fmla="*/ 26 w 203"/>
              <a:gd name="T57" fmla="*/ 170 h 554"/>
              <a:gd name="T58" fmla="*/ 81 w 203"/>
              <a:gd name="T59" fmla="*/ 122 h 554"/>
              <a:gd name="T60" fmla="*/ 150 w 203"/>
              <a:gd name="T61" fmla="*/ 115 h 554"/>
              <a:gd name="T62" fmla="*/ 181 w 203"/>
              <a:gd name="T63" fmla="*/ 132 h 554"/>
              <a:gd name="T64" fmla="*/ 200 w 203"/>
              <a:gd name="T65" fmla="*/ 162 h 554"/>
              <a:gd name="T66" fmla="*/ 201 w 203"/>
              <a:gd name="T67" fmla="*/ 187 h 554"/>
              <a:gd name="T68" fmla="*/ 194 w 203"/>
              <a:gd name="T69" fmla="*/ 198 h 554"/>
              <a:gd name="T70" fmla="*/ 182 w 203"/>
              <a:gd name="T71" fmla="*/ 204 h 554"/>
              <a:gd name="T72" fmla="*/ 173 w 203"/>
              <a:gd name="T73" fmla="*/ 204 h 554"/>
              <a:gd name="T74" fmla="*/ 105 w 203"/>
              <a:gd name="T75" fmla="*/ 182 h 554"/>
              <a:gd name="T76" fmla="*/ 62 w 203"/>
              <a:gd name="T77" fmla="*/ 125 h 554"/>
              <a:gd name="T78" fmla="*/ 62 w 203"/>
              <a:gd name="T79" fmla="*/ 78 h 554"/>
              <a:gd name="T80" fmla="*/ 104 w 203"/>
              <a:gd name="T81" fmla="*/ 19 h 554"/>
              <a:gd name="T82" fmla="*/ 173 w 203"/>
              <a:gd name="T83" fmla="*/ 3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3" h="554">
                <a:moveTo>
                  <a:pt x="40" y="554"/>
                </a:moveTo>
                <a:cubicBezTo>
                  <a:pt x="33" y="540"/>
                  <a:pt x="30" y="524"/>
                  <a:pt x="32" y="509"/>
                </a:cubicBezTo>
                <a:cubicBezTo>
                  <a:pt x="34" y="493"/>
                  <a:pt x="40" y="478"/>
                  <a:pt x="50" y="466"/>
                </a:cubicBezTo>
                <a:cubicBezTo>
                  <a:pt x="54" y="461"/>
                  <a:pt x="58" y="457"/>
                  <a:pt x="63" y="454"/>
                </a:cubicBezTo>
                <a:cubicBezTo>
                  <a:pt x="68" y="450"/>
                  <a:pt x="74" y="448"/>
                  <a:pt x="80" y="447"/>
                </a:cubicBezTo>
                <a:cubicBezTo>
                  <a:pt x="86" y="446"/>
                  <a:pt x="92" y="447"/>
                  <a:pt x="98" y="450"/>
                </a:cubicBezTo>
                <a:cubicBezTo>
                  <a:pt x="103" y="452"/>
                  <a:pt x="108" y="457"/>
                  <a:pt x="110" y="463"/>
                </a:cubicBezTo>
                <a:cubicBezTo>
                  <a:pt x="111" y="467"/>
                  <a:pt x="112" y="472"/>
                  <a:pt x="110" y="476"/>
                </a:cubicBezTo>
                <a:cubicBezTo>
                  <a:pt x="109" y="479"/>
                  <a:pt x="106" y="481"/>
                  <a:pt x="103" y="483"/>
                </a:cubicBezTo>
                <a:cubicBezTo>
                  <a:pt x="101" y="484"/>
                  <a:pt x="97" y="485"/>
                  <a:pt x="94" y="486"/>
                </a:cubicBezTo>
                <a:cubicBezTo>
                  <a:pt x="88" y="486"/>
                  <a:pt x="81" y="484"/>
                  <a:pt x="75" y="482"/>
                </a:cubicBezTo>
                <a:cubicBezTo>
                  <a:pt x="59" y="476"/>
                  <a:pt x="44" y="466"/>
                  <a:pt x="32" y="454"/>
                </a:cubicBezTo>
                <a:cubicBezTo>
                  <a:pt x="20" y="442"/>
                  <a:pt x="12" y="426"/>
                  <a:pt x="9" y="409"/>
                </a:cubicBezTo>
                <a:cubicBezTo>
                  <a:pt x="7" y="400"/>
                  <a:pt x="7" y="390"/>
                  <a:pt x="9" y="381"/>
                </a:cubicBezTo>
                <a:cubicBezTo>
                  <a:pt x="10" y="374"/>
                  <a:pt x="12" y="368"/>
                  <a:pt x="15" y="362"/>
                </a:cubicBezTo>
                <a:cubicBezTo>
                  <a:pt x="18" y="356"/>
                  <a:pt x="23" y="351"/>
                  <a:pt x="28" y="346"/>
                </a:cubicBezTo>
                <a:cubicBezTo>
                  <a:pt x="46" y="327"/>
                  <a:pt x="68" y="310"/>
                  <a:pt x="94" y="305"/>
                </a:cubicBezTo>
                <a:cubicBezTo>
                  <a:pt x="101" y="304"/>
                  <a:pt x="108" y="303"/>
                  <a:pt x="114" y="305"/>
                </a:cubicBezTo>
                <a:cubicBezTo>
                  <a:pt x="121" y="306"/>
                  <a:pt x="128" y="309"/>
                  <a:pt x="132" y="315"/>
                </a:cubicBezTo>
                <a:cubicBezTo>
                  <a:pt x="135" y="318"/>
                  <a:pt x="136" y="322"/>
                  <a:pt x="137" y="326"/>
                </a:cubicBezTo>
                <a:cubicBezTo>
                  <a:pt x="138" y="330"/>
                  <a:pt x="138" y="335"/>
                  <a:pt x="137" y="339"/>
                </a:cubicBezTo>
                <a:cubicBezTo>
                  <a:pt x="135" y="347"/>
                  <a:pt x="131" y="355"/>
                  <a:pt x="126" y="362"/>
                </a:cubicBezTo>
                <a:cubicBezTo>
                  <a:pt x="114" y="376"/>
                  <a:pt x="97" y="387"/>
                  <a:pt x="79" y="390"/>
                </a:cubicBezTo>
                <a:cubicBezTo>
                  <a:pt x="70" y="392"/>
                  <a:pt x="60" y="391"/>
                  <a:pt x="51" y="389"/>
                </a:cubicBezTo>
                <a:cubicBezTo>
                  <a:pt x="43" y="386"/>
                  <a:pt x="34" y="381"/>
                  <a:pt x="28" y="375"/>
                </a:cubicBezTo>
                <a:cubicBezTo>
                  <a:pt x="19" y="366"/>
                  <a:pt x="14" y="355"/>
                  <a:pt x="11" y="343"/>
                </a:cubicBezTo>
                <a:cubicBezTo>
                  <a:pt x="7" y="331"/>
                  <a:pt x="6" y="319"/>
                  <a:pt x="5" y="307"/>
                </a:cubicBezTo>
                <a:cubicBezTo>
                  <a:pt x="3" y="285"/>
                  <a:pt x="0" y="262"/>
                  <a:pt x="2" y="239"/>
                </a:cubicBezTo>
                <a:cubicBezTo>
                  <a:pt x="5" y="214"/>
                  <a:pt x="13" y="190"/>
                  <a:pt x="26" y="170"/>
                </a:cubicBezTo>
                <a:cubicBezTo>
                  <a:pt x="40" y="149"/>
                  <a:pt x="59" y="132"/>
                  <a:pt x="81" y="122"/>
                </a:cubicBezTo>
                <a:cubicBezTo>
                  <a:pt x="103" y="112"/>
                  <a:pt x="128" y="109"/>
                  <a:pt x="150" y="115"/>
                </a:cubicBezTo>
                <a:cubicBezTo>
                  <a:pt x="162" y="119"/>
                  <a:pt x="172" y="125"/>
                  <a:pt x="181" y="132"/>
                </a:cubicBezTo>
                <a:cubicBezTo>
                  <a:pt x="190" y="140"/>
                  <a:pt x="196" y="151"/>
                  <a:pt x="200" y="162"/>
                </a:cubicBezTo>
                <a:cubicBezTo>
                  <a:pt x="202" y="170"/>
                  <a:pt x="203" y="179"/>
                  <a:pt x="201" y="187"/>
                </a:cubicBezTo>
                <a:cubicBezTo>
                  <a:pt x="199" y="191"/>
                  <a:pt x="197" y="195"/>
                  <a:pt x="194" y="198"/>
                </a:cubicBezTo>
                <a:cubicBezTo>
                  <a:pt x="191" y="201"/>
                  <a:pt x="187" y="203"/>
                  <a:pt x="182" y="204"/>
                </a:cubicBezTo>
                <a:cubicBezTo>
                  <a:pt x="179" y="205"/>
                  <a:pt x="176" y="204"/>
                  <a:pt x="173" y="204"/>
                </a:cubicBezTo>
                <a:cubicBezTo>
                  <a:pt x="149" y="202"/>
                  <a:pt x="125" y="195"/>
                  <a:pt x="105" y="182"/>
                </a:cubicBezTo>
                <a:cubicBezTo>
                  <a:pt x="85" y="168"/>
                  <a:pt x="69" y="148"/>
                  <a:pt x="62" y="125"/>
                </a:cubicBezTo>
                <a:cubicBezTo>
                  <a:pt x="58" y="110"/>
                  <a:pt x="58" y="93"/>
                  <a:pt x="62" y="78"/>
                </a:cubicBezTo>
                <a:cubicBezTo>
                  <a:pt x="69" y="54"/>
                  <a:pt x="83" y="33"/>
                  <a:pt x="104" y="19"/>
                </a:cubicBezTo>
                <a:cubicBezTo>
                  <a:pt x="124" y="6"/>
                  <a:pt x="149" y="0"/>
                  <a:pt x="173" y="3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66"/>
          <p:cNvSpPr>
            <a:spLocks noChangeShapeType="1"/>
          </p:cNvSpPr>
          <p:nvPr/>
        </p:nvSpPr>
        <p:spPr bwMode="auto">
          <a:xfrm flipV="1">
            <a:off x="3967208" y="4645556"/>
            <a:ext cx="476403" cy="776445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7"/>
          <p:cNvSpPr>
            <a:spLocks/>
          </p:cNvSpPr>
          <p:nvPr/>
        </p:nvSpPr>
        <p:spPr bwMode="auto">
          <a:xfrm>
            <a:off x="3662586" y="5369322"/>
            <a:ext cx="304623" cy="254235"/>
          </a:xfrm>
          <a:custGeom>
            <a:avLst/>
            <a:gdLst>
              <a:gd name="T0" fmla="*/ 435 w 435"/>
              <a:gd name="T1" fmla="*/ 75 h 362"/>
              <a:gd name="T2" fmla="*/ 226 w 435"/>
              <a:gd name="T3" fmla="*/ 43 h 362"/>
              <a:gd name="T4" fmla="*/ 0 w 435"/>
              <a:gd name="T5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5" h="362">
                <a:moveTo>
                  <a:pt x="435" y="75"/>
                </a:moveTo>
                <a:cubicBezTo>
                  <a:pt x="435" y="75"/>
                  <a:pt x="359" y="0"/>
                  <a:pt x="226" y="43"/>
                </a:cubicBezTo>
                <a:cubicBezTo>
                  <a:pt x="93" y="86"/>
                  <a:pt x="0" y="362"/>
                  <a:pt x="0" y="362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8"/>
          <p:cNvSpPr>
            <a:spLocks/>
          </p:cNvSpPr>
          <p:nvPr/>
        </p:nvSpPr>
        <p:spPr bwMode="auto">
          <a:xfrm>
            <a:off x="3850398" y="5422002"/>
            <a:ext cx="201555" cy="302332"/>
          </a:xfrm>
          <a:custGeom>
            <a:avLst/>
            <a:gdLst>
              <a:gd name="T0" fmla="*/ 166 w 285"/>
              <a:gd name="T1" fmla="*/ 0 h 429"/>
              <a:gd name="T2" fmla="*/ 261 w 285"/>
              <a:gd name="T3" fmla="*/ 128 h 429"/>
              <a:gd name="T4" fmla="*/ 0 w 285"/>
              <a:gd name="T5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5" h="429">
                <a:moveTo>
                  <a:pt x="166" y="0"/>
                </a:moveTo>
                <a:cubicBezTo>
                  <a:pt x="166" y="0"/>
                  <a:pt x="237" y="35"/>
                  <a:pt x="261" y="128"/>
                </a:cubicBezTo>
                <a:cubicBezTo>
                  <a:pt x="285" y="220"/>
                  <a:pt x="0" y="429"/>
                  <a:pt x="0" y="429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9"/>
          <p:cNvSpPr>
            <a:spLocks/>
          </p:cNvSpPr>
          <p:nvPr/>
        </p:nvSpPr>
        <p:spPr bwMode="auto">
          <a:xfrm>
            <a:off x="3685490" y="5408259"/>
            <a:ext cx="338979" cy="302332"/>
          </a:xfrm>
          <a:custGeom>
            <a:avLst/>
            <a:gdLst>
              <a:gd name="T0" fmla="*/ 0 w 480"/>
              <a:gd name="T1" fmla="*/ 326 h 430"/>
              <a:gd name="T2" fmla="*/ 277 w 480"/>
              <a:gd name="T3" fmla="*/ 1 h 430"/>
              <a:gd name="T4" fmla="*/ 400 w 480"/>
              <a:gd name="T5" fmla="*/ 20 h 430"/>
              <a:gd name="T6" fmla="*/ 453 w 480"/>
              <a:gd name="T7" fmla="*/ 91 h 430"/>
              <a:gd name="T8" fmla="*/ 186 w 480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430">
                <a:moveTo>
                  <a:pt x="0" y="326"/>
                </a:moveTo>
                <a:cubicBezTo>
                  <a:pt x="0" y="326"/>
                  <a:pt x="201" y="2"/>
                  <a:pt x="277" y="1"/>
                </a:cubicBezTo>
                <a:cubicBezTo>
                  <a:pt x="353" y="0"/>
                  <a:pt x="400" y="20"/>
                  <a:pt x="400" y="20"/>
                </a:cubicBezTo>
                <a:cubicBezTo>
                  <a:pt x="400" y="20"/>
                  <a:pt x="425" y="23"/>
                  <a:pt x="453" y="91"/>
                </a:cubicBezTo>
                <a:cubicBezTo>
                  <a:pt x="480" y="158"/>
                  <a:pt x="186" y="430"/>
                  <a:pt x="186" y="430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0"/>
          <p:cNvSpPr>
            <a:spLocks/>
          </p:cNvSpPr>
          <p:nvPr/>
        </p:nvSpPr>
        <p:spPr bwMode="auto">
          <a:xfrm>
            <a:off x="3719845" y="5410549"/>
            <a:ext cx="247363" cy="247363"/>
          </a:xfrm>
          <a:custGeom>
            <a:avLst/>
            <a:gdLst>
              <a:gd name="T0" fmla="*/ 349 w 349"/>
              <a:gd name="T1" fmla="*/ 28 h 351"/>
              <a:gd name="T2" fmla="*/ 262 w 349"/>
              <a:gd name="T3" fmla="*/ 27 h 351"/>
              <a:gd name="T4" fmla="*/ 0 w 349"/>
              <a:gd name="T5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351">
                <a:moveTo>
                  <a:pt x="349" y="28"/>
                </a:moveTo>
                <a:cubicBezTo>
                  <a:pt x="349" y="28"/>
                  <a:pt x="328" y="0"/>
                  <a:pt x="262" y="27"/>
                </a:cubicBezTo>
                <a:cubicBezTo>
                  <a:pt x="194" y="55"/>
                  <a:pt x="0" y="351"/>
                  <a:pt x="0" y="351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1"/>
          <p:cNvSpPr>
            <a:spLocks/>
          </p:cNvSpPr>
          <p:nvPr/>
        </p:nvSpPr>
        <p:spPr bwMode="auto">
          <a:xfrm>
            <a:off x="3786267" y="5431163"/>
            <a:ext cx="190104" cy="256524"/>
          </a:xfrm>
          <a:custGeom>
            <a:avLst/>
            <a:gdLst>
              <a:gd name="T0" fmla="*/ 257 w 270"/>
              <a:gd name="T1" fmla="*/ 0 h 366"/>
              <a:gd name="T2" fmla="*/ 261 w 270"/>
              <a:gd name="T3" fmla="*/ 64 h 366"/>
              <a:gd name="T4" fmla="*/ 0 w 270"/>
              <a:gd name="T5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0" h="366">
                <a:moveTo>
                  <a:pt x="257" y="0"/>
                </a:moveTo>
                <a:cubicBezTo>
                  <a:pt x="257" y="0"/>
                  <a:pt x="270" y="2"/>
                  <a:pt x="261" y="64"/>
                </a:cubicBezTo>
                <a:cubicBezTo>
                  <a:pt x="252" y="126"/>
                  <a:pt x="0" y="366"/>
                  <a:pt x="0" y="366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2"/>
          <p:cNvSpPr>
            <a:spLocks noChangeShapeType="1"/>
          </p:cNvSpPr>
          <p:nvPr/>
        </p:nvSpPr>
        <p:spPr bwMode="auto">
          <a:xfrm flipH="1">
            <a:off x="3751911" y="5422002"/>
            <a:ext cx="215297" cy="251944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73"/>
          <p:cNvSpPr>
            <a:spLocks noChangeShapeType="1"/>
          </p:cNvSpPr>
          <p:nvPr/>
        </p:nvSpPr>
        <p:spPr bwMode="auto">
          <a:xfrm>
            <a:off x="3662586" y="5623557"/>
            <a:ext cx="187813" cy="100777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4"/>
          <p:cNvSpPr>
            <a:spLocks/>
          </p:cNvSpPr>
          <p:nvPr/>
        </p:nvSpPr>
        <p:spPr bwMode="auto">
          <a:xfrm>
            <a:off x="3653424" y="5614395"/>
            <a:ext cx="206136" cy="116811"/>
          </a:xfrm>
          <a:custGeom>
            <a:avLst/>
            <a:gdLst>
              <a:gd name="T0" fmla="*/ 287 w 293"/>
              <a:gd name="T1" fmla="*/ 154 h 167"/>
              <a:gd name="T2" fmla="*/ 135 w 293"/>
              <a:gd name="T3" fmla="*/ 104 h 167"/>
              <a:gd name="T4" fmla="*/ 7 w 293"/>
              <a:gd name="T5" fmla="*/ 12 h 167"/>
              <a:gd name="T6" fmla="*/ 158 w 293"/>
              <a:gd name="T7" fmla="*/ 62 h 167"/>
              <a:gd name="T8" fmla="*/ 287 w 293"/>
              <a:gd name="T9" fmla="*/ 15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" h="167">
                <a:moveTo>
                  <a:pt x="287" y="154"/>
                </a:moveTo>
                <a:cubicBezTo>
                  <a:pt x="281" y="167"/>
                  <a:pt x="212" y="144"/>
                  <a:pt x="135" y="104"/>
                </a:cubicBezTo>
                <a:cubicBezTo>
                  <a:pt x="57" y="65"/>
                  <a:pt x="0" y="24"/>
                  <a:pt x="7" y="12"/>
                </a:cubicBezTo>
                <a:cubicBezTo>
                  <a:pt x="12" y="0"/>
                  <a:pt x="81" y="23"/>
                  <a:pt x="158" y="62"/>
                </a:cubicBezTo>
                <a:cubicBezTo>
                  <a:pt x="236" y="102"/>
                  <a:pt x="293" y="143"/>
                  <a:pt x="287" y="154"/>
                </a:cubicBezTo>
                <a:close/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9" name="Group 338"/>
          <p:cNvGrpSpPr/>
          <p:nvPr/>
        </p:nvGrpSpPr>
        <p:grpSpPr>
          <a:xfrm>
            <a:off x="547342" y="1901364"/>
            <a:ext cx="4656818" cy="963318"/>
            <a:chOff x="5472113" y="2151062"/>
            <a:chExt cx="3146425" cy="650875"/>
          </a:xfrm>
        </p:grpSpPr>
        <p:sp>
          <p:nvSpPr>
            <p:cNvPr id="333" name="Freeform 322"/>
            <p:cNvSpPr>
              <a:spLocks noEditPoints="1"/>
            </p:cNvSpPr>
            <p:nvPr/>
          </p:nvSpPr>
          <p:spPr bwMode="auto">
            <a:xfrm>
              <a:off x="5472113" y="2151062"/>
              <a:ext cx="3146425" cy="430213"/>
            </a:xfrm>
            <a:custGeom>
              <a:avLst/>
              <a:gdLst>
                <a:gd name="T0" fmla="*/ 0 w 6437"/>
                <a:gd name="T1" fmla="*/ 879 h 879"/>
                <a:gd name="T2" fmla="*/ 6437 w 6437"/>
                <a:gd name="T3" fmla="*/ 879 h 879"/>
                <a:gd name="T4" fmla="*/ 0 w 6437"/>
                <a:gd name="T5" fmla="*/ 879 h 879"/>
                <a:gd name="T6" fmla="*/ 0 w 6437"/>
                <a:gd name="T7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37" h="879">
                  <a:moveTo>
                    <a:pt x="0" y="879"/>
                  </a:moveTo>
                  <a:lnTo>
                    <a:pt x="6437" y="879"/>
                  </a:lnTo>
                  <a:moveTo>
                    <a:pt x="0" y="879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18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5472113" y="2360612"/>
              <a:ext cx="2986088" cy="441325"/>
            </a:xfrm>
            <a:custGeom>
              <a:avLst/>
              <a:gdLst>
                <a:gd name="T0" fmla="*/ 0 w 6108"/>
                <a:gd name="T1" fmla="*/ 450 h 901"/>
                <a:gd name="T2" fmla="*/ 157 w 6108"/>
                <a:gd name="T3" fmla="*/ 378 h 901"/>
                <a:gd name="T4" fmla="*/ 314 w 6108"/>
                <a:gd name="T5" fmla="*/ 308 h 901"/>
                <a:gd name="T6" fmla="*/ 470 w 6108"/>
                <a:gd name="T7" fmla="*/ 241 h 901"/>
                <a:gd name="T8" fmla="*/ 627 w 6108"/>
                <a:gd name="T9" fmla="*/ 180 h 901"/>
                <a:gd name="T10" fmla="*/ 783 w 6108"/>
                <a:gd name="T11" fmla="*/ 126 h 901"/>
                <a:gd name="T12" fmla="*/ 940 w 6108"/>
                <a:gd name="T13" fmla="*/ 80 h 901"/>
                <a:gd name="T14" fmla="*/ 1097 w 6108"/>
                <a:gd name="T15" fmla="*/ 44 h 901"/>
                <a:gd name="T16" fmla="*/ 1253 w 6108"/>
                <a:gd name="T17" fmla="*/ 18 h 901"/>
                <a:gd name="T18" fmla="*/ 1410 w 6108"/>
                <a:gd name="T19" fmla="*/ 4 h 901"/>
                <a:gd name="T20" fmla="*/ 1566 w 6108"/>
                <a:gd name="T21" fmla="*/ 900 h 901"/>
                <a:gd name="T22" fmla="*/ 1723 w 6108"/>
                <a:gd name="T23" fmla="*/ 891 h 901"/>
                <a:gd name="T24" fmla="*/ 1880 w 6108"/>
                <a:gd name="T25" fmla="*/ 871 h 901"/>
                <a:gd name="T26" fmla="*/ 2036 w 6108"/>
                <a:gd name="T27" fmla="*/ 840 h 901"/>
                <a:gd name="T28" fmla="*/ 2193 w 6108"/>
                <a:gd name="T29" fmla="*/ 799 h 901"/>
                <a:gd name="T30" fmla="*/ 2349 w 6108"/>
                <a:gd name="T31" fmla="*/ 749 h 901"/>
                <a:gd name="T32" fmla="*/ 2506 w 6108"/>
                <a:gd name="T33" fmla="*/ 691 h 901"/>
                <a:gd name="T34" fmla="*/ 2663 w 6108"/>
                <a:gd name="T35" fmla="*/ 627 h 901"/>
                <a:gd name="T36" fmla="*/ 2819 w 6108"/>
                <a:gd name="T37" fmla="*/ 558 h 901"/>
                <a:gd name="T38" fmla="*/ 2976 w 6108"/>
                <a:gd name="T39" fmla="*/ 487 h 901"/>
                <a:gd name="T40" fmla="*/ 3132 w 6108"/>
                <a:gd name="T41" fmla="*/ 414 h 901"/>
                <a:gd name="T42" fmla="*/ 3289 w 6108"/>
                <a:gd name="T43" fmla="*/ 343 h 901"/>
                <a:gd name="T44" fmla="*/ 3445 w 6108"/>
                <a:gd name="T45" fmla="*/ 274 h 901"/>
                <a:gd name="T46" fmla="*/ 3602 w 6108"/>
                <a:gd name="T47" fmla="*/ 210 h 901"/>
                <a:gd name="T48" fmla="*/ 3759 w 6108"/>
                <a:gd name="T49" fmla="*/ 152 h 901"/>
                <a:gd name="T50" fmla="*/ 3915 w 6108"/>
                <a:gd name="T51" fmla="*/ 102 h 901"/>
                <a:gd name="T52" fmla="*/ 4072 w 6108"/>
                <a:gd name="T53" fmla="*/ 61 h 901"/>
                <a:gd name="T54" fmla="*/ 4228 w 6108"/>
                <a:gd name="T55" fmla="*/ 30 h 901"/>
                <a:gd name="T56" fmla="*/ 4385 w 6108"/>
                <a:gd name="T57" fmla="*/ 10 h 901"/>
                <a:gd name="T58" fmla="*/ 4542 w 6108"/>
                <a:gd name="T59" fmla="*/ 1 h 901"/>
                <a:gd name="T60" fmla="*/ 4698 w 6108"/>
                <a:gd name="T61" fmla="*/ 4 h 901"/>
                <a:gd name="T62" fmla="*/ 4855 w 6108"/>
                <a:gd name="T63" fmla="*/ 18 h 901"/>
                <a:gd name="T64" fmla="*/ 5011 w 6108"/>
                <a:gd name="T65" fmla="*/ 44 h 901"/>
                <a:gd name="T66" fmla="*/ 5168 w 6108"/>
                <a:gd name="T67" fmla="*/ 80 h 901"/>
                <a:gd name="T68" fmla="*/ 5325 w 6108"/>
                <a:gd name="T69" fmla="*/ 126 h 901"/>
                <a:gd name="T70" fmla="*/ 5481 w 6108"/>
                <a:gd name="T71" fmla="*/ 180 h 901"/>
                <a:gd name="T72" fmla="*/ 5638 w 6108"/>
                <a:gd name="T73" fmla="*/ 241 h 901"/>
                <a:gd name="T74" fmla="*/ 5794 w 6108"/>
                <a:gd name="T75" fmla="*/ 308 h 901"/>
                <a:gd name="T76" fmla="*/ 5951 w 6108"/>
                <a:gd name="T77" fmla="*/ 378 h 901"/>
                <a:gd name="T78" fmla="*/ 6108 w 6108"/>
                <a:gd name="T79" fmla="*/ 45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08" h="901">
                  <a:moveTo>
                    <a:pt x="0" y="450"/>
                  </a:moveTo>
                  <a:cubicBezTo>
                    <a:pt x="53" y="426"/>
                    <a:pt x="105" y="402"/>
                    <a:pt x="157" y="378"/>
                  </a:cubicBezTo>
                  <a:cubicBezTo>
                    <a:pt x="209" y="354"/>
                    <a:pt x="261" y="331"/>
                    <a:pt x="314" y="308"/>
                  </a:cubicBezTo>
                  <a:cubicBezTo>
                    <a:pt x="366" y="285"/>
                    <a:pt x="418" y="263"/>
                    <a:pt x="470" y="241"/>
                  </a:cubicBezTo>
                  <a:cubicBezTo>
                    <a:pt x="522" y="220"/>
                    <a:pt x="575" y="199"/>
                    <a:pt x="627" y="180"/>
                  </a:cubicBezTo>
                  <a:cubicBezTo>
                    <a:pt x="679" y="161"/>
                    <a:pt x="731" y="143"/>
                    <a:pt x="783" y="126"/>
                  </a:cubicBezTo>
                  <a:cubicBezTo>
                    <a:pt x="836" y="109"/>
                    <a:pt x="888" y="94"/>
                    <a:pt x="940" y="80"/>
                  </a:cubicBezTo>
                  <a:cubicBezTo>
                    <a:pt x="992" y="66"/>
                    <a:pt x="1044" y="54"/>
                    <a:pt x="1097" y="44"/>
                  </a:cubicBezTo>
                  <a:cubicBezTo>
                    <a:pt x="1149" y="34"/>
                    <a:pt x="1201" y="25"/>
                    <a:pt x="1253" y="18"/>
                  </a:cubicBezTo>
                  <a:cubicBezTo>
                    <a:pt x="1305" y="12"/>
                    <a:pt x="1358" y="7"/>
                    <a:pt x="1410" y="4"/>
                  </a:cubicBezTo>
                  <a:cubicBezTo>
                    <a:pt x="1462" y="1"/>
                    <a:pt x="1514" y="901"/>
                    <a:pt x="1566" y="900"/>
                  </a:cubicBezTo>
                  <a:cubicBezTo>
                    <a:pt x="1619" y="899"/>
                    <a:pt x="1671" y="896"/>
                    <a:pt x="1723" y="891"/>
                  </a:cubicBezTo>
                  <a:cubicBezTo>
                    <a:pt x="1775" y="887"/>
                    <a:pt x="1827" y="880"/>
                    <a:pt x="1880" y="871"/>
                  </a:cubicBezTo>
                  <a:cubicBezTo>
                    <a:pt x="1932" y="863"/>
                    <a:pt x="1984" y="852"/>
                    <a:pt x="2036" y="840"/>
                  </a:cubicBezTo>
                  <a:cubicBezTo>
                    <a:pt x="2088" y="828"/>
                    <a:pt x="2141" y="814"/>
                    <a:pt x="2193" y="799"/>
                  </a:cubicBezTo>
                  <a:cubicBezTo>
                    <a:pt x="2245" y="784"/>
                    <a:pt x="2297" y="767"/>
                    <a:pt x="2349" y="749"/>
                  </a:cubicBezTo>
                  <a:cubicBezTo>
                    <a:pt x="2402" y="731"/>
                    <a:pt x="2454" y="711"/>
                    <a:pt x="2506" y="691"/>
                  </a:cubicBezTo>
                  <a:cubicBezTo>
                    <a:pt x="2558" y="671"/>
                    <a:pt x="2610" y="649"/>
                    <a:pt x="2663" y="627"/>
                  </a:cubicBezTo>
                  <a:cubicBezTo>
                    <a:pt x="2715" y="605"/>
                    <a:pt x="2767" y="582"/>
                    <a:pt x="2819" y="558"/>
                  </a:cubicBezTo>
                  <a:cubicBezTo>
                    <a:pt x="2871" y="535"/>
                    <a:pt x="2924" y="511"/>
                    <a:pt x="2976" y="487"/>
                  </a:cubicBezTo>
                  <a:cubicBezTo>
                    <a:pt x="3028" y="463"/>
                    <a:pt x="3080" y="438"/>
                    <a:pt x="3132" y="414"/>
                  </a:cubicBezTo>
                  <a:cubicBezTo>
                    <a:pt x="3184" y="390"/>
                    <a:pt x="3237" y="366"/>
                    <a:pt x="3289" y="343"/>
                  </a:cubicBezTo>
                  <a:cubicBezTo>
                    <a:pt x="3341" y="319"/>
                    <a:pt x="3393" y="296"/>
                    <a:pt x="3445" y="274"/>
                  </a:cubicBezTo>
                  <a:cubicBezTo>
                    <a:pt x="3498" y="252"/>
                    <a:pt x="3550" y="230"/>
                    <a:pt x="3602" y="210"/>
                  </a:cubicBezTo>
                  <a:cubicBezTo>
                    <a:pt x="3654" y="190"/>
                    <a:pt x="3706" y="170"/>
                    <a:pt x="3759" y="152"/>
                  </a:cubicBezTo>
                  <a:cubicBezTo>
                    <a:pt x="3811" y="134"/>
                    <a:pt x="3863" y="117"/>
                    <a:pt x="3915" y="102"/>
                  </a:cubicBezTo>
                  <a:cubicBezTo>
                    <a:pt x="3967" y="87"/>
                    <a:pt x="4020" y="73"/>
                    <a:pt x="4072" y="61"/>
                  </a:cubicBezTo>
                  <a:cubicBezTo>
                    <a:pt x="4124" y="49"/>
                    <a:pt x="4176" y="38"/>
                    <a:pt x="4228" y="30"/>
                  </a:cubicBezTo>
                  <a:cubicBezTo>
                    <a:pt x="4281" y="21"/>
                    <a:pt x="4333" y="14"/>
                    <a:pt x="4385" y="10"/>
                  </a:cubicBezTo>
                  <a:cubicBezTo>
                    <a:pt x="4437" y="5"/>
                    <a:pt x="4489" y="2"/>
                    <a:pt x="4542" y="1"/>
                  </a:cubicBezTo>
                  <a:cubicBezTo>
                    <a:pt x="4594" y="0"/>
                    <a:pt x="4646" y="1"/>
                    <a:pt x="4698" y="4"/>
                  </a:cubicBezTo>
                  <a:cubicBezTo>
                    <a:pt x="4750" y="7"/>
                    <a:pt x="4803" y="12"/>
                    <a:pt x="4855" y="18"/>
                  </a:cubicBezTo>
                  <a:cubicBezTo>
                    <a:pt x="4907" y="25"/>
                    <a:pt x="4959" y="34"/>
                    <a:pt x="5011" y="44"/>
                  </a:cubicBezTo>
                  <a:cubicBezTo>
                    <a:pt x="5064" y="54"/>
                    <a:pt x="5116" y="66"/>
                    <a:pt x="5168" y="80"/>
                  </a:cubicBezTo>
                  <a:cubicBezTo>
                    <a:pt x="5220" y="94"/>
                    <a:pt x="5272" y="109"/>
                    <a:pt x="5325" y="126"/>
                  </a:cubicBezTo>
                  <a:cubicBezTo>
                    <a:pt x="5377" y="143"/>
                    <a:pt x="5429" y="161"/>
                    <a:pt x="5481" y="180"/>
                  </a:cubicBezTo>
                  <a:cubicBezTo>
                    <a:pt x="5533" y="199"/>
                    <a:pt x="5586" y="220"/>
                    <a:pt x="5638" y="241"/>
                  </a:cubicBezTo>
                  <a:cubicBezTo>
                    <a:pt x="5690" y="263"/>
                    <a:pt x="5742" y="285"/>
                    <a:pt x="5794" y="308"/>
                  </a:cubicBezTo>
                  <a:cubicBezTo>
                    <a:pt x="5847" y="331"/>
                    <a:pt x="5899" y="354"/>
                    <a:pt x="5951" y="378"/>
                  </a:cubicBezTo>
                  <a:cubicBezTo>
                    <a:pt x="6003" y="402"/>
                    <a:pt x="6055" y="426"/>
                    <a:pt x="6108" y="450"/>
                  </a:cubicBezTo>
                </a:path>
              </a:pathLst>
            </a:custGeom>
            <a:noFill/>
            <a:ln w="9525" cap="flat">
              <a:solidFill>
                <a:srgbClr val="FE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25"/>
            <p:cNvSpPr>
              <a:spLocks noEditPoints="1"/>
            </p:cNvSpPr>
            <p:nvPr/>
          </p:nvSpPr>
          <p:spPr bwMode="auto">
            <a:xfrm>
              <a:off x="5472113" y="2151062"/>
              <a:ext cx="3146425" cy="430213"/>
            </a:xfrm>
            <a:custGeom>
              <a:avLst/>
              <a:gdLst>
                <a:gd name="T0" fmla="*/ 0 w 6437"/>
                <a:gd name="T1" fmla="*/ 879 h 879"/>
                <a:gd name="T2" fmla="*/ 6437 w 6437"/>
                <a:gd name="T3" fmla="*/ 879 h 879"/>
                <a:gd name="T4" fmla="*/ 0 w 6437"/>
                <a:gd name="T5" fmla="*/ 879 h 879"/>
                <a:gd name="T6" fmla="*/ 0 w 6437"/>
                <a:gd name="T7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37" h="879">
                  <a:moveTo>
                    <a:pt x="0" y="879"/>
                  </a:moveTo>
                  <a:lnTo>
                    <a:pt x="6437" y="879"/>
                  </a:lnTo>
                  <a:moveTo>
                    <a:pt x="0" y="879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5472113" y="2360612"/>
              <a:ext cx="2986088" cy="441325"/>
            </a:xfrm>
            <a:custGeom>
              <a:avLst/>
              <a:gdLst>
                <a:gd name="T0" fmla="*/ 0 w 6108"/>
                <a:gd name="T1" fmla="*/ 450 h 901"/>
                <a:gd name="T2" fmla="*/ 157 w 6108"/>
                <a:gd name="T3" fmla="*/ 523 h 901"/>
                <a:gd name="T4" fmla="*/ 314 w 6108"/>
                <a:gd name="T5" fmla="*/ 593 h 901"/>
                <a:gd name="T6" fmla="*/ 470 w 6108"/>
                <a:gd name="T7" fmla="*/ 660 h 901"/>
                <a:gd name="T8" fmla="*/ 627 w 6108"/>
                <a:gd name="T9" fmla="*/ 721 h 901"/>
                <a:gd name="T10" fmla="*/ 783 w 6108"/>
                <a:gd name="T11" fmla="*/ 775 h 901"/>
                <a:gd name="T12" fmla="*/ 940 w 6108"/>
                <a:gd name="T13" fmla="*/ 821 h 901"/>
                <a:gd name="T14" fmla="*/ 1097 w 6108"/>
                <a:gd name="T15" fmla="*/ 857 h 901"/>
                <a:gd name="T16" fmla="*/ 1253 w 6108"/>
                <a:gd name="T17" fmla="*/ 883 h 901"/>
                <a:gd name="T18" fmla="*/ 1410 w 6108"/>
                <a:gd name="T19" fmla="*/ 897 h 901"/>
                <a:gd name="T20" fmla="*/ 1566 w 6108"/>
                <a:gd name="T21" fmla="*/ 1 h 901"/>
                <a:gd name="T22" fmla="*/ 1723 w 6108"/>
                <a:gd name="T23" fmla="*/ 10 h 901"/>
                <a:gd name="T24" fmla="*/ 1880 w 6108"/>
                <a:gd name="T25" fmla="*/ 30 h 901"/>
                <a:gd name="T26" fmla="*/ 2036 w 6108"/>
                <a:gd name="T27" fmla="*/ 61 h 901"/>
                <a:gd name="T28" fmla="*/ 2193 w 6108"/>
                <a:gd name="T29" fmla="*/ 102 h 901"/>
                <a:gd name="T30" fmla="*/ 2349 w 6108"/>
                <a:gd name="T31" fmla="*/ 152 h 901"/>
                <a:gd name="T32" fmla="*/ 2506 w 6108"/>
                <a:gd name="T33" fmla="*/ 210 h 901"/>
                <a:gd name="T34" fmla="*/ 2663 w 6108"/>
                <a:gd name="T35" fmla="*/ 274 h 901"/>
                <a:gd name="T36" fmla="*/ 2819 w 6108"/>
                <a:gd name="T37" fmla="*/ 343 h 901"/>
                <a:gd name="T38" fmla="*/ 2976 w 6108"/>
                <a:gd name="T39" fmla="*/ 414 h 901"/>
                <a:gd name="T40" fmla="*/ 3132 w 6108"/>
                <a:gd name="T41" fmla="*/ 487 h 901"/>
                <a:gd name="T42" fmla="*/ 3289 w 6108"/>
                <a:gd name="T43" fmla="*/ 558 h 901"/>
                <a:gd name="T44" fmla="*/ 3445 w 6108"/>
                <a:gd name="T45" fmla="*/ 627 h 901"/>
                <a:gd name="T46" fmla="*/ 3602 w 6108"/>
                <a:gd name="T47" fmla="*/ 691 h 901"/>
                <a:gd name="T48" fmla="*/ 3759 w 6108"/>
                <a:gd name="T49" fmla="*/ 749 h 901"/>
                <a:gd name="T50" fmla="*/ 3915 w 6108"/>
                <a:gd name="T51" fmla="*/ 799 h 901"/>
                <a:gd name="T52" fmla="*/ 4072 w 6108"/>
                <a:gd name="T53" fmla="*/ 840 h 901"/>
                <a:gd name="T54" fmla="*/ 4228 w 6108"/>
                <a:gd name="T55" fmla="*/ 871 h 901"/>
                <a:gd name="T56" fmla="*/ 4385 w 6108"/>
                <a:gd name="T57" fmla="*/ 891 h 901"/>
                <a:gd name="T58" fmla="*/ 4542 w 6108"/>
                <a:gd name="T59" fmla="*/ 900 h 901"/>
                <a:gd name="T60" fmla="*/ 4698 w 6108"/>
                <a:gd name="T61" fmla="*/ 897 h 901"/>
                <a:gd name="T62" fmla="*/ 4855 w 6108"/>
                <a:gd name="T63" fmla="*/ 883 h 901"/>
                <a:gd name="T64" fmla="*/ 5011 w 6108"/>
                <a:gd name="T65" fmla="*/ 857 h 901"/>
                <a:gd name="T66" fmla="*/ 5168 w 6108"/>
                <a:gd name="T67" fmla="*/ 821 h 901"/>
                <a:gd name="T68" fmla="*/ 5325 w 6108"/>
                <a:gd name="T69" fmla="*/ 775 h 901"/>
                <a:gd name="T70" fmla="*/ 5481 w 6108"/>
                <a:gd name="T71" fmla="*/ 721 h 901"/>
                <a:gd name="T72" fmla="*/ 5638 w 6108"/>
                <a:gd name="T73" fmla="*/ 660 h 901"/>
                <a:gd name="T74" fmla="*/ 5794 w 6108"/>
                <a:gd name="T75" fmla="*/ 593 h 901"/>
                <a:gd name="T76" fmla="*/ 5951 w 6108"/>
                <a:gd name="T77" fmla="*/ 523 h 901"/>
                <a:gd name="T78" fmla="*/ 6108 w 6108"/>
                <a:gd name="T79" fmla="*/ 45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08" h="901">
                  <a:moveTo>
                    <a:pt x="0" y="450"/>
                  </a:moveTo>
                  <a:cubicBezTo>
                    <a:pt x="59" y="470"/>
                    <a:pt x="118" y="505"/>
                    <a:pt x="157" y="523"/>
                  </a:cubicBezTo>
                  <a:cubicBezTo>
                    <a:pt x="209" y="547"/>
                    <a:pt x="261" y="570"/>
                    <a:pt x="314" y="593"/>
                  </a:cubicBezTo>
                  <a:cubicBezTo>
                    <a:pt x="366" y="616"/>
                    <a:pt x="418" y="638"/>
                    <a:pt x="470" y="660"/>
                  </a:cubicBezTo>
                  <a:cubicBezTo>
                    <a:pt x="522" y="681"/>
                    <a:pt x="575" y="702"/>
                    <a:pt x="627" y="721"/>
                  </a:cubicBezTo>
                  <a:cubicBezTo>
                    <a:pt x="679" y="740"/>
                    <a:pt x="731" y="758"/>
                    <a:pt x="783" y="775"/>
                  </a:cubicBezTo>
                  <a:cubicBezTo>
                    <a:pt x="836" y="792"/>
                    <a:pt x="888" y="807"/>
                    <a:pt x="940" y="821"/>
                  </a:cubicBezTo>
                  <a:cubicBezTo>
                    <a:pt x="992" y="835"/>
                    <a:pt x="1044" y="847"/>
                    <a:pt x="1097" y="857"/>
                  </a:cubicBezTo>
                  <a:cubicBezTo>
                    <a:pt x="1149" y="867"/>
                    <a:pt x="1201" y="876"/>
                    <a:pt x="1253" y="883"/>
                  </a:cubicBezTo>
                  <a:cubicBezTo>
                    <a:pt x="1305" y="889"/>
                    <a:pt x="1358" y="894"/>
                    <a:pt x="1410" y="897"/>
                  </a:cubicBezTo>
                  <a:cubicBezTo>
                    <a:pt x="1462" y="900"/>
                    <a:pt x="1514" y="0"/>
                    <a:pt x="1566" y="1"/>
                  </a:cubicBezTo>
                  <a:cubicBezTo>
                    <a:pt x="1619" y="2"/>
                    <a:pt x="1671" y="5"/>
                    <a:pt x="1723" y="10"/>
                  </a:cubicBezTo>
                  <a:cubicBezTo>
                    <a:pt x="1775" y="14"/>
                    <a:pt x="1827" y="21"/>
                    <a:pt x="1880" y="30"/>
                  </a:cubicBezTo>
                  <a:cubicBezTo>
                    <a:pt x="1932" y="38"/>
                    <a:pt x="1984" y="49"/>
                    <a:pt x="2036" y="61"/>
                  </a:cubicBezTo>
                  <a:cubicBezTo>
                    <a:pt x="2088" y="73"/>
                    <a:pt x="2141" y="87"/>
                    <a:pt x="2193" y="102"/>
                  </a:cubicBezTo>
                  <a:cubicBezTo>
                    <a:pt x="2245" y="117"/>
                    <a:pt x="2297" y="134"/>
                    <a:pt x="2349" y="152"/>
                  </a:cubicBezTo>
                  <a:cubicBezTo>
                    <a:pt x="2402" y="170"/>
                    <a:pt x="2454" y="190"/>
                    <a:pt x="2506" y="210"/>
                  </a:cubicBezTo>
                  <a:cubicBezTo>
                    <a:pt x="2558" y="230"/>
                    <a:pt x="2610" y="252"/>
                    <a:pt x="2663" y="274"/>
                  </a:cubicBezTo>
                  <a:cubicBezTo>
                    <a:pt x="2715" y="296"/>
                    <a:pt x="2767" y="319"/>
                    <a:pt x="2819" y="343"/>
                  </a:cubicBezTo>
                  <a:cubicBezTo>
                    <a:pt x="2871" y="366"/>
                    <a:pt x="2924" y="390"/>
                    <a:pt x="2976" y="414"/>
                  </a:cubicBezTo>
                  <a:cubicBezTo>
                    <a:pt x="3028" y="438"/>
                    <a:pt x="3080" y="463"/>
                    <a:pt x="3132" y="487"/>
                  </a:cubicBezTo>
                  <a:cubicBezTo>
                    <a:pt x="3184" y="511"/>
                    <a:pt x="3237" y="535"/>
                    <a:pt x="3289" y="558"/>
                  </a:cubicBezTo>
                  <a:cubicBezTo>
                    <a:pt x="3341" y="582"/>
                    <a:pt x="3393" y="605"/>
                    <a:pt x="3445" y="627"/>
                  </a:cubicBezTo>
                  <a:cubicBezTo>
                    <a:pt x="3498" y="649"/>
                    <a:pt x="3550" y="671"/>
                    <a:pt x="3602" y="691"/>
                  </a:cubicBezTo>
                  <a:cubicBezTo>
                    <a:pt x="3654" y="711"/>
                    <a:pt x="3706" y="731"/>
                    <a:pt x="3759" y="749"/>
                  </a:cubicBezTo>
                  <a:cubicBezTo>
                    <a:pt x="3811" y="767"/>
                    <a:pt x="3863" y="784"/>
                    <a:pt x="3915" y="799"/>
                  </a:cubicBezTo>
                  <a:cubicBezTo>
                    <a:pt x="3967" y="814"/>
                    <a:pt x="4020" y="828"/>
                    <a:pt x="4072" y="840"/>
                  </a:cubicBezTo>
                  <a:cubicBezTo>
                    <a:pt x="4124" y="852"/>
                    <a:pt x="4176" y="863"/>
                    <a:pt x="4228" y="871"/>
                  </a:cubicBezTo>
                  <a:cubicBezTo>
                    <a:pt x="4281" y="880"/>
                    <a:pt x="4333" y="887"/>
                    <a:pt x="4385" y="891"/>
                  </a:cubicBezTo>
                  <a:cubicBezTo>
                    <a:pt x="4437" y="896"/>
                    <a:pt x="4489" y="899"/>
                    <a:pt x="4542" y="900"/>
                  </a:cubicBezTo>
                  <a:cubicBezTo>
                    <a:pt x="4594" y="901"/>
                    <a:pt x="4646" y="900"/>
                    <a:pt x="4698" y="897"/>
                  </a:cubicBezTo>
                  <a:cubicBezTo>
                    <a:pt x="4750" y="894"/>
                    <a:pt x="4803" y="889"/>
                    <a:pt x="4855" y="883"/>
                  </a:cubicBezTo>
                  <a:cubicBezTo>
                    <a:pt x="4907" y="876"/>
                    <a:pt x="4959" y="867"/>
                    <a:pt x="5011" y="857"/>
                  </a:cubicBezTo>
                  <a:cubicBezTo>
                    <a:pt x="5064" y="847"/>
                    <a:pt x="5116" y="835"/>
                    <a:pt x="5168" y="821"/>
                  </a:cubicBezTo>
                  <a:cubicBezTo>
                    <a:pt x="5220" y="807"/>
                    <a:pt x="5272" y="792"/>
                    <a:pt x="5325" y="775"/>
                  </a:cubicBezTo>
                  <a:cubicBezTo>
                    <a:pt x="5377" y="758"/>
                    <a:pt x="5429" y="740"/>
                    <a:pt x="5481" y="721"/>
                  </a:cubicBezTo>
                  <a:cubicBezTo>
                    <a:pt x="5533" y="702"/>
                    <a:pt x="5586" y="681"/>
                    <a:pt x="5638" y="660"/>
                  </a:cubicBezTo>
                  <a:cubicBezTo>
                    <a:pt x="5690" y="638"/>
                    <a:pt x="5742" y="616"/>
                    <a:pt x="5794" y="593"/>
                  </a:cubicBezTo>
                  <a:cubicBezTo>
                    <a:pt x="5847" y="570"/>
                    <a:pt x="5899" y="547"/>
                    <a:pt x="5951" y="523"/>
                  </a:cubicBezTo>
                  <a:cubicBezTo>
                    <a:pt x="6003" y="499"/>
                    <a:pt x="6055" y="475"/>
                    <a:pt x="6108" y="450"/>
                  </a:cubicBezTo>
                </a:path>
              </a:pathLst>
            </a:custGeom>
            <a:noFill/>
            <a:ln w="9525" cap="flat">
              <a:solidFill>
                <a:srgbClr val="0018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0" name="Picture 3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6534" y="1271753"/>
            <a:ext cx="2790824" cy="179459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flipH="1">
            <a:off x="6990941" y="1704144"/>
            <a:ext cx="797877" cy="1043905"/>
            <a:chOff x="6990941" y="1704144"/>
            <a:chExt cx="797877" cy="1043905"/>
          </a:xfrm>
        </p:grpSpPr>
        <p:sp>
          <p:nvSpPr>
            <p:cNvPr id="341" name="Oval 340"/>
            <p:cNvSpPr/>
            <p:nvPr/>
          </p:nvSpPr>
          <p:spPr>
            <a:xfrm>
              <a:off x="6990941" y="1704144"/>
              <a:ext cx="349250" cy="1043905"/>
            </a:xfrm>
            <a:prstGeom prst="ellipse">
              <a:avLst/>
            </a:prstGeom>
            <a:gradFill flip="none" rotWithShape="1">
              <a:gsLst>
                <a:gs pos="38000">
                  <a:schemeClr val="tx2">
                    <a:lumMod val="60000"/>
                    <a:lumOff val="40000"/>
                    <a:alpha val="80000"/>
                  </a:schemeClr>
                </a:gs>
                <a:gs pos="79000">
                  <a:srgbClr val="2E75B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7439568" y="1704144"/>
              <a:ext cx="349250" cy="1043905"/>
            </a:xfrm>
            <a:prstGeom prst="ellipse">
              <a:avLst/>
            </a:prstGeom>
            <a:gradFill flip="none" rotWithShape="1">
              <a:gsLst>
                <a:gs pos="38000">
                  <a:srgbClr val="FF0000">
                    <a:alpha val="60000"/>
                  </a:srgbClr>
                </a:gs>
                <a:gs pos="79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5" name="Down Arrow 344"/>
          <p:cNvSpPr/>
          <p:nvPr/>
        </p:nvSpPr>
        <p:spPr>
          <a:xfrm flipV="1">
            <a:off x="1847666" y="2993852"/>
            <a:ext cx="312420" cy="830580"/>
          </a:xfrm>
          <a:prstGeom prst="downArrow">
            <a:avLst>
              <a:gd name="adj1" fmla="val 40244"/>
              <a:gd name="adj2" fmla="val 93902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63733" y="1540343"/>
            <a:ext cx="3464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Tensions </a:t>
            </a:r>
            <a:r>
              <a:rPr lang="en-US" sz="1200" dirty="0" err="1" smtClean="0"/>
              <a:t>appliquées</a:t>
            </a:r>
            <a:r>
              <a:rPr lang="en-US" sz="1200" dirty="0" smtClean="0"/>
              <a:t> </a:t>
            </a:r>
            <a:r>
              <a:rPr lang="en-US" sz="1200" dirty="0" err="1" smtClean="0"/>
              <a:t>sur</a:t>
            </a:r>
            <a:r>
              <a:rPr lang="en-US" sz="1200" dirty="0" smtClean="0"/>
              <a:t> les lames de la </a:t>
            </a:r>
            <a:r>
              <a:rPr lang="en-US" sz="1200" i="1" dirty="0" err="1" smtClean="0"/>
              <a:t>stripline</a:t>
            </a:r>
            <a:endParaRPr lang="en-US" sz="1200" i="1" dirty="0"/>
          </a:p>
        </p:txBody>
      </p:sp>
      <p:sp>
        <p:nvSpPr>
          <p:cNvPr id="45" name="Freeform 82"/>
          <p:cNvSpPr>
            <a:spLocks/>
          </p:cNvSpPr>
          <p:nvPr/>
        </p:nvSpPr>
        <p:spPr bwMode="auto">
          <a:xfrm>
            <a:off x="4963430" y="5203322"/>
            <a:ext cx="202545" cy="117385"/>
          </a:xfrm>
          <a:custGeom>
            <a:avLst/>
            <a:gdLst>
              <a:gd name="T0" fmla="*/ 273 w 285"/>
              <a:gd name="T1" fmla="*/ 131 h 166"/>
              <a:gd name="T2" fmla="*/ 122 w 285"/>
              <a:gd name="T3" fmla="*/ 139 h 166"/>
              <a:gd name="T4" fmla="*/ 12 w 285"/>
              <a:gd name="T5" fmla="*/ 34 h 166"/>
              <a:gd name="T6" fmla="*/ 163 w 285"/>
              <a:gd name="T7" fmla="*/ 27 h 166"/>
              <a:gd name="T8" fmla="*/ 273 w 285"/>
              <a:gd name="T9" fmla="*/ 13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166">
                <a:moveTo>
                  <a:pt x="273" y="131"/>
                </a:moveTo>
                <a:cubicBezTo>
                  <a:pt x="262" y="162"/>
                  <a:pt x="194" y="166"/>
                  <a:pt x="122" y="139"/>
                </a:cubicBezTo>
                <a:cubicBezTo>
                  <a:pt x="49" y="112"/>
                  <a:pt x="0" y="65"/>
                  <a:pt x="12" y="34"/>
                </a:cubicBezTo>
                <a:cubicBezTo>
                  <a:pt x="23" y="3"/>
                  <a:pt x="91" y="0"/>
                  <a:pt x="163" y="27"/>
                </a:cubicBezTo>
                <a:cubicBezTo>
                  <a:pt x="235" y="53"/>
                  <a:pt x="285" y="100"/>
                  <a:pt x="273" y="131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3"/>
          <p:cNvSpPr>
            <a:spLocks/>
          </p:cNvSpPr>
          <p:nvPr/>
        </p:nvSpPr>
        <p:spPr bwMode="auto">
          <a:xfrm>
            <a:off x="4894381" y="5228639"/>
            <a:ext cx="264690" cy="296913"/>
          </a:xfrm>
          <a:custGeom>
            <a:avLst/>
            <a:gdLst>
              <a:gd name="T0" fmla="*/ 110 w 373"/>
              <a:gd name="T1" fmla="*/ 0 h 420"/>
              <a:gd name="T2" fmla="*/ 0 w 373"/>
              <a:gd name="T3" fmla="*/ 294 h 420"/>
              <a:gd name="T4" fmla="*/ 109 w 373"/>
              <a:gd name="T5" fmla="*/ 389 h 420"/>
              <a:gd name="T6" fmla="*/ 258 w 373"/>
              <a:gd name="T7" fmla="*/ 400 h 420"/>
              <a:gd name="T8" fmla="*/ 373 w 373"/>
              <a:gd name="T9" fmla="*/ 9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6" y="363"/>
                  <a:pt x="109" y="389"/>
                </a:cubicBezTo>
                <a:cubicBezTo>
                  <a:pt x="183" y="420"/>
                  <a:pt x="258" y="400"/>
                  <a:pt x="258" y="400"/>
                </a:cubicBezTo>
                <a:lnTo>
                  <a:pt x="373" y="92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84"/>
          <p:cNvSpPr>
            <a:spLocks noChangeArrowheads="1"/>
          </p:cNvSpPr>
          <p:nvPr/>
        </p:nvSpPr>
        <p:spPr bwMode="auto">
          <a:xfrm>
            <a:off x="5129149" y="5272371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85"/>
          <p:cNvSpPr>
            <a:spLocks noChangeArrowheads="1"/>
          </p:cNvSpPr>
          <p:nvPr/>
        </p:nvSpPr>
        <p:spPr bwMode="auto">
          <a:xfrm>
            <a:off x="5103831" y="5276974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86"/>
          <p:cNvSpPr>
            <a:spLocks noChangeArrowheads="1"/>
          </p:cNvSpPr>
          <p:nvPr/>
        </p:nvSpPr>
        <p:spPr bwMode="auto">
          <a:xfrm>
            <a:off x="5087719" y="5251655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87"/>
          <p:cNvSpPr>
            <a:spLocks noChangeArrowheads="1"/>
          </p:cNvSpPr>
          <p:nvPr/>
        </p:nvSpPr>
        <p:spPr bwMode="auto">
          <a:xfrm>
            <a:off x="5078512" y="5263164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88"/>
          <p:cNvSpPr>
            <a:spLocks noChangeArrowheads="1"/>
          </p:cNvSpPr>
          <p:nvPr/>
        </p:nvSpPr>
        <p:spPr bwMode="auto">
          <a:xfrm>
            <a:off x="5037083" y="5258561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89"/>
          <p:cNvSpPr>
            <a:spLocks noChangeArrowheads="1"/>
          </p:cNvSpPr>
          <p:nvPr/>
        </p:nvSpPr>
        <p:spPr bwMode="auto">
          <a:xfrm>
            <a:off x="5034782" y="5219432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90"/>
          <p:cNvSpPr>
            <a:spLocks noChangeArrowheads="1"/>
          </p:cNvSpPr>
          <p:nvPr/>
        </p:nvSpPr>
        <p:spPr bwMode="auto">
          <a:xfrm>
            <a:off x="5041686" y="5221735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91"/>
          <p:cNvSpPr>
            <a:spLocks noChangeArrowheads="1"/>
          </p:cNvSpPr>
          <p:nvPr/>
        </p:nvSpPr>
        <p:spPr bwMode="auto">
          <a:xfrm>
            <a:off x="5050893" y="5237845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92"/>
          <p:cNvSpPr>
            <a:spLocks noChangeArrowheads="1"/>
          </p:cNvSpPr>
          <p:nvPr/>
        </p:nvSpPr>
        <p:spPr bwMode="auto">
          <a:xfrm>
            <a:off x="5020972" y="5233242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93"/>
          <p:cNvSpPr>
            <a:spLocks noChangeArrowheads="1"/>
          </p:cNvSpPr>
          <p:nvPr/>
        </p:nvSpPr>
        <p:spPr bwMode="auto">
          <a:xfrm>
            <a:off x="5014066" y="5249354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94"/>
          <p:cNvSpPr>
            <a:spLocks noChangeArrowheads="1"/>
          </p:cNvSpPr>
          <p:nvPr/>
        </p:nvSpPr>
        <p:spPr bwMode="auto">
          <a:xfrm>
            <a:off x="4993352" y="5235545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95"/>
          <p:cNvSpPr>
            <a:spLocks noChangeArrowheads="1"/>
          </p:cNvSpPr>
          <p:nvPr/>
        </p:nvSpPr>
        <p:spPr bwMode="auto">
          <a:xfrm>
            <a:off x="4995653" y="5219432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96"/>
          <p:cNvSpPr>
            <a:spLocks noChangeArrowheads="1"/>
          </p:cNvSpPr>
          <p:nvPr/>
        </p:nvSpPr>
        <p:spPr bwMode="auto">
          <a:xfrm>
            <a:off x="5018670" y="5210226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97"/>
          <p:cNvSpPr>
            <a:spLocks noChangeArrowheads="1"/>
          </p:cNvSpPr>
          <p:nvPr/>
        </p:nvSpPr>
        <p:spPr bwMode="auto">
          <a:xfrm>
            <a:off x="5034782" y="5240148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98"/>
          <p:cNvSpPr>
            <a:spLocks noChangeArrowheads="1"/>
          </p:cNvSpPr>
          <p:nvPr/>
        </p:nvSpPr>
        <p:spPr bwMode="auto">
          <a:xfrm>
            <a:off x="5055496" y="5258561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99"/>
          <p:cNvSpPr>
            <a:spLocks noChangeArrowheads="1"/>
          </p:cNvSpPr>
          <p:nvPr/>
        </p:nvSpPr>
        <p:spPr bwMode="auto">
          <a:xfrm>
            <a:off x="5071608" y="5237845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00"/>
          <p:cNvSpPr>
            <a:spLocks noChangeArrowheads="1"/>
          </p:cNvSpPr>
          <p:nvPr/>
        </p:nvSpPr>
        <p:spPr bwMode="auto">
          <a:xfrm>
            <a:off x="5106132" y="5233242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01"/>
          <p:cNvSpPr>
            <a:spLocks noChangeArrowheads="1"/>
          </p:cNvSpPr>
          <p:nvPr/>
        </p:nvSpPr>
        <p:spPr bwMode="auto">
          <a:xfrm>
            <a:off x="5115339" y="5256259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02"/>
          <p:cNvSpPr>
            <a:spLocks noChangeArrowheads="1"/>
          </p:cNvSpPr>
          <p:nvPr/>
        </p:nvSpPr>
        <p:spPr bwMode="auto">
          <a:xfrm>
            <a:off x="5080815" y="5276974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103"/>
          <p:cNvSpPr>
            <a:spLocks noChangeArrowheads="1"/>
          </p:cNvSpPr>
          <p:nvPr/>
        </p:nvSpPr>
        <p:spPr bwMode="auto">
          <a:xfrm>
            <a:off x="5053195" y="5274672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04"/>
          <p:cNvSpPr>
            <a:spLocks noChangeArrowheads="1"/>
          </p:cNvSpPr>
          <p:nvPr/>
        </p:nvSpPr>
        <p:spPr bwMode="auto">
          <a:xfrm>
            <a:off x="5062402" y="5214829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05"/>
          <p:cNvSpPr>
            <a:spLocks noChangeArrowheads="1"/>
          </p:cNvSpPr>
          <p:nvPr/>
        </p:nvSpPr>
        <p:spPr bwMode="auto">
          <a:xfrm>
            <a:off x="5083116" y="5221735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06"/>
          <p:cNvSpPr>
            <a:spLocks noChangeArrowheads="1"/>
          </p:cNvSpPr>
          <p:nvPr/>
        </p:nvSpPr>
        <p:spPr bwMode="auto">
          <a:xfrm>
            <a:off x="5046289" y="5201019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107"/>
          <p:cNvSpPr>
            <a:spLocks noChangeArrowheads="1"/>
          </p:cNvSpPr>
          <p:nvPr/>
        </p:nvSpPr>
        <p:spPr bwMode="auto">
          <a:xfrm>
            <a:off x="5032480" y="5196416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108"/>
          <p:cNvSpPr>
            <a:spLocks noChangeArrowheads="1"/>
          </p:cNvSpPr>
          <p:nvPr/>
        </p:nvSpPr>
        <p:spPr bwMode="auto">
          <a:xfrm>
            <a:off x="5055496" y="5180305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109"/>
          <p:cNvSpPr>
            <a:spLocks noChangeArrowheads="1"/>
          </p:cNvSpPr>
          <p:nvPr/>
        </p:nvSpPr>
        <p:spPr bwMode="auto">
          <a:xfrm>
            <a:off x="5064703" y="5196416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110"/>
          <p:cNvSpPr>
            <a:spLocks noChangeArrowheads="1"/>
          </p:cNvSpPr>
          <p:nvPr/>
        </p:nvSpPr>
        <p:spPr bwMode="auto">
          <a:xfrm>
            <a:off x="5083116" y="5189512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111"/>
          <p:cNvSpPr>
            <a:spLocks noChangeArrowheads="1"/>
          </p:cNvSpPr>
          <p:nvPr/>
        </p:nvSpPr>
        <p:spPr bwMode="auto">
          <a:xfrm>
            <a:off x="5094625" y="5187209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12"/>
          <p:cNvSpPr>
            <a:spLocks noChangeArrowheads="1"/>
          </p:cNvSpPr>
          <p:nvPr/>
        </p:nvSpPr>
        <p:spPr bwMode="auto">
          <a:xfrm>
            <a:off x="5099228" y="5201019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13"/>
          <p:cNvSpPr>
            <a:spLocks noChangeArrowheads="1"/>
          </p:cNvSpPr>
          <p:nvPr/>
        </p:nvSpPr>
        <p:spPr bwMode="auto">
          <a:xfrm>
            <a:off x="5096926" y="5210226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14"/>
          <p:cNvSpPr>
            <a:spLocks noChangeArrowheads="1"/>
          </p:cNvSpPr>
          <p:nvPr/>
        </p:nvSpPr>
        <p:spPr bwMode="auto">
          <a:xfrm>
            <a:off x="5108435" y="5224036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15"/>
          <p:cNvSpPr>
            <a:spLocks noChangeArrowheads="1"/>
          </p:cNvSpPr>
          <p:nvPr/>
        </p:nvSpPr>
        <p:spPr bwMode="auto">
          <a:xfrm>
            <a:off x="5124545" y="5242449"/>
            <a:ext cx="25319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16"/>
          <p:cNvSpPr>
            <a:spLocks noChangeArrowheads="1"/>
          </p:cNvSpPr>
          <p:nvPr/>
        </p:nvSpPr>
        <p:spPr bwMode="auto">
          <a:xfrm>
            <a:off x="5110735" y="5258561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17"/>
          <p:cNvSpPr>
            <a:spLocks noChangeArrowheads="1"/>
          </p:cNvSpPr>
          <p:nvPr/>
        </p:nvSpPr>
        <p:spPr bwMode="auto">
          <a:xfrm>
            <a:off x="5083116" y="5205622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18"/>
          <p:cNvSpPr>
            <a:spLocks noChangeArrowheads="1"/>
          </p:cNvSpPr>
          <p:nvPr/>
        </p:nvSpPr>
        <p:spPr bwMode="auto">
          <a:xfrm>
            <a:off x="5078512" y="5168796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19"/>
          <p:cNvSpPr>
            <a:spLocks noChangeArrowheads="1"/>
          </p:cNvSpPr>
          <p:nvPr/>
        </p:nvSpPr>
        <p:spPr bwMode="auto">
          <a:xfrm>
            <a:off x="4979542" y="5219432"/>
            <a:ext cx="27620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120"/>
          <p:cNvSpPr>
            <a:spLocks noChangeArrowheads="1"/>
          </p:cNvSpPr>
          <p:nvPr/>
        </p:nvSpPr>
        <p:spPr bwMode="auto">
          <a:xfrm>
            <a:off x="5002559" y="5207925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21"/>
          <p:cNvSpPr>
            <a:spLocks noChangeArrowheads="1"/>
          </p:cNvSpPr>
          <p:nvPr/>
        </p:nvSpPr>
        <p:spPr bwMode="auto">
          <a:xfrm>
            <a:off x="5115339" y="5279275"/>
            <a:ext cx="27620" cy="25319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22"/>
          <p:cNvSpPr>
            <a:spLocks noChangeArrowheads="1"/>
          </p:cNvSpPr>
          <p:nvPr/>
        </p:nvSpPr>
        <p:spPr bwMode="auto">
          <a:xfrm>
            <a:off x="5133752" y="5258561"/>
            <a:ext cx="25319" cy="27620"/>
          </a:xfrm>
          <a:prstGeom prst="ellipse">
            <a:avLst/>
          </a:prstGeom>
          <a:solidFill>
            <a:srgbClr val="0000FF"/>
          </a:solidFill>
          <a:ln w="15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Espace réservé du numéro de diapositive 10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1" name="Espace réservé du pied de page 1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31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expériences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à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l’ESRF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qui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nécessitent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un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faisceau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pulsé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propre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Nettoyage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des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paquets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parasites par excitation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résonante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sélective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Le </a:t>
            </a:r>
            <a:r>
              <a:rPr lang="en-US" sz="2400" dirty="0" err="1" smtClean="0"/>
              <a:t>nettoyage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 </a:t>
            </a:r>
            <a:r>
              <a:rPr lang="en-US" sz="2400" i="1" dirty="0" smtClean="0"/>
              <a:t>booster</a:t>
            </a:r>
            <a:endParaRPr lang="en-US" sz="20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32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Nettoyage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l’anneau</a:t>
            </a:r>
            <a:r>
              <a:rPr lang="en-US" dirty="0" smtClean="0"/>
              <a:t> de </a:t>
            </a:r>
            <a:r>
              <a:rPr lang="en-US" dirty="0" err="1" smtClean="0"/>
              <a:t>stockage</a:t>
            </a:r>
            <a:r>
              <a:rPr lang="en-US" dirty="0" smtClean="0"/>
              <a:t> vs.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i="1" dirty="0" smtClean="0"/>
              <a:t>booster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63"/>
          <a:stretch/>
        </p:blipFill>
        <p:spPr>
          <a:xfrm>
            <a:off x="593072" y="2447924"/>
            <a:ext cx="4083704" cy="2862923"/>
          </a:xfrm>
          <a:prstGeom prst="rect">
            <a:avLst/>
          </a:prstGeom>
        </p:spPr>
      </p:pic>
      <p:sp>
        <p:nvSpPr>
          <p:cNvPr id="7" name="ZoneTexte 148"/>
          <p:cNvSpPr txBox="1"/>
          <p:nvPr/>
        </p:nvSpPr>
        <p:spPr>
          <a:xfrm>
            <a:off x="285750" y="8001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Où</a:t>
            </a:r>
            <a:r>
              <a:rPr lang="en-GB" dirty="0" smtClean="0"/>
              <a:t> </a:t>
            </a:r>
            <a:r>
              <a:rPr lang="en-GB" dirty="0" err="1" smtClean="0"/>
              <a:t>effectuer</a:t>
            </a:r>
            <a:r>
              <a:rPr lang="en-GB" dirty="0" smtClean="0"/>
              <a:t> le </a:t>
            </a:r>
            <a:r>
              <a:rPr lang="en-GB" dirty="0" err="1" smtClean="0"/>
              <a:t>nettoyage</a:t>
            </a:r>
            <a:r>
              <a:rPr lang="en-GB" dirty="0" smtClean="0"/>
              <a:t> des </a:t>
            </a:r>
            <a:r>
              <a:rPr lang="en-GB" dirty="0" err="1" smtClean="0"/>
              <a:t>paquets</a:t>
            </a:r>
            <a:r>
              <a:rPr lang="en-GB" dirty="0" smtClean="0"/>
              <a:t> parasites ?</a:t>
            </a:r>
            <a:endParaRPr lang="en-GB" dirty="0"/>
          </a:p>
        </p:txBody>
      </p:sp>
      <p:sp>
        <p:nvSpPr>
          <p:cNvPr id="8" name="ZoneTexte 148"/>
          <p:cNvSpPr txBox="1"/>
          <p:nvPr/>
        </p:nvSpPr>
        <p:spPr>
          <a:xfrm>
            <a:off x="3779572" y="1485512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l’anneau</a:t>
            </a:r>
            <a:r>
              <a:rPr lang="en-GB" dirty="0" smtClean="0"/>
              <a:t> de </a:t>
            </a:r>
            <a:r>
              <a:rPr lang="en-GB" dirty="0" err="1" smtClean="0"/>
              <a:t>stockage</a:t>
            </a:r>
            <a:r>
              <a:rPr lang="en-GB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paramètres</a:t>
            </a:r>
            <a:r>
              <a:rPr lang="en-GB" dirty="0" smtClean="0"/>
              <a:t> </a:t>
            </a:r>
            <a:r>
              <a:rPr lang="en-GB" dirty="0" err="1" smtClean="0"/>
              <a:t>faisceau</a:t>
            </a:r>
            <a:r>
              <a:rPr lang="en-GB" dirty="0" smtClean="0"/>
              <a:t> stable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perturbe</a:t>
            </a:r>
            <a:r>
              <a:rPr lang="en-GB" dirty="0" smtClean="0"/>
              <a:t> le </a:t>
            </a:r>
            <a:r>
              <a:rPr lang="en-GB" dirty="0" err="1" smtClean="0"/>
              <a:t>faisceau</a:t>
            </a:r>
            <a:r>
              <a:rPr lang="en-GB" dirty="0" smtClean="0"/>
              <a:t> (</a:t>
            </a:r>
            <a:r>
              <a:rPr lang="en-GB" dirty="0" err="1" smtClean="0"/>
              <a:t>augmente</a:t>
            </a:r>
            <a:r>
              <a:rPr lang="en-GB" dirty="0" smtClean="0"/>
              <a:t> </a:t>
            </a:r>
            <a:r>
              <a:rPr lang="en-GB" dirty="0" err="1" smtClean="0"/>
              <a:t>momentanément</a:t>
            </a:r>
            <a:r>
              <a:rPr lang="en-GB" dirty="0" smtClean="0"/>
              <a:t> </a:t>
            </a:r>
            <a:r>
              <a:rPr lang="en-GB" dirty="0" err="1" smtClean="0"/>
              <a:t>l’émittance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Forme libre 32"/>
          <p:cNvSpPr/>
          <p:nvPr/>
        </p:nvSpPr>
        <p:spPr>
          <a:xfrm>
            <a:off x="1972010" y="1862306"/>
            <a:ext cx="1571625" cy="1095375"/>
          </a:xfrm>
          <a:custGeom>
            <a:avLst/>
            <a:gdLst>
              <a:gd name="connsiteX0" fmla="*/ 0 w 619125"/>
              <a:gd name="connsiteY0" fmla="*/ 914400 h 914400"/>
              <a:gd name="connsiteX1" fmla="*/ 276225 w 619125"/>
              <a:gd name="connsiteY1" fmla="*/ 257175 h 914400"/>
              <a:gd name="connsiteX2" fmla="*/ 619125 w 619125"/>
              <a:gd name="connsiteY2" fmla="*/ 0 h 914400"/>
              <a:gd name="connsiteX0" fmla="*/ 0 w 1571625"/>
              <a:gd name="connsiteY0" fmla="*/ 1095375 h 1095375"/>
              <a:gd name="connsiteX1" fmla="*/ 276225 w 1571625"/>
              <a:gd name="connsiteY1" fmla="*/ 438150 h 1095375"/>
              <a:gd name="connsiteX2" fmla="*/ 1571625 w 1571625"/>
              <a:gd name="connsiteY2" fmla="*/ 0 h 1095375"/>
              <a:gd name="connsiteX0" fmla="*/ 0 w 1571625"/>
              <a:gd name="connsiteY0" fmla="*/ 1095375 h 1095375"/>
              <a:gd name="connsiteX1" fmla="*/ 561975 w 1571625"/>
              <a:gd name="connsiteY1" fmla="*/ 342900 h 1095375"/>
              <a:gd name="connsiteX2" fmla="*/ 1571625 w 1571625"/>
              <a:gd name="connsiteY2" fmla="*/ 0 h 1095375"/>
              <a:gd name="connsiteX0" fmla="*/ 0 w 1571625"/>
              <a:gd name="connsiteY0" fmla="*/ 1095375 h 1095375"/>
              <a:gd name="connsiteX1" fmla="*/ 561975 w 1571625"/>
              <a:gd name="connsiteY1" fmla="*/ 342900 h 1095375"/>
              <a:gd name="connsiteX2" fmla="*/ 1571625 w 1571625"/>
              <a:gd name="connsiteY2" fmla="*/ 0 h 1095375"/>
              <a:gd name="connsiteX0" fmla="*/ 0 w 1571625"/>
              <a:gd name="connsiteY0" fmla="*/ 1095375 h 1095375"/>
              <a:gd name="connsiteX1" fmla="*/ 561975 w 1571625"/>
              <a:gd name="connsiteY1" fmla="*/ 342900 h 1095375"/>
              <a:gd name="connsiteX2" fmla="*/ 1571625 w 1571625"/>
              <a:gd name="connsiteY2" fmla="*/ 0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095375">
                <a:moveTo>
                  <a:pt x="0" y="1095375"/>
                </a:moveTo>
                <a:cubicBezTo>
                  <a:pt x="86519" y="842962"/>
                  <a:pt x="192088" y="657225"/>
                  <a:pt x="561975" y="342900"/>
                </a:cubicBezTo>
                <a:cubicBezTo>
                  <a:pt x="1065212" y="19050"/>
                  <a:pt x="1451768" y="52387"/>
                  <a:pt x="1571625" y="0"/>
                </a:cubicBezTo>
              </a:path>
            </a:pathLst>
          </a:custGeom>
          <a:ln w="158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rme libre 32"/>
          <p:cNvSpPr/>
          <p:nvPr/>
        </p:nvSpPr>
        <p:spPr>
          <a:xfrm flipV="1">
            <a:off x="2854719" y="3344387"/>
            <a:ext cx="1460105" cy="1075920"/>
          </a:xfrm>
          <a:custGeom>
            <a:avLst/>
            <a:gdLst>
              <a:gd name="connsiteX0" fmla="*/ 0 w 619125"/>
              <a:gd name="connsiteY0" fmla="*/ 914400 h 914400"/>
              <a:gd name="connsiteX1" fmla="*/ 276225 w 619125"/>
              <a:gd name="connsiteY1" fmla="*/ 257175 h 914400"/>
              <a:gd name="connsiteX2" fmla="*/ 619125 w 619125"/>
              <a:gd name="connsiteY2" fmla="*/ 0 h 914400"/>
              <a:gd name="connsiteX0" fmla="*/ 0 w 1571625"/>
              <a:gd name="connsiteY0" fmla="*/ 1095375 h 1095375"/>
              <a:gd name="connsiteX1" fmla="*/ 276225 w 1571625"/>
              <a:gd name="connsiteY1" fmla="*/ 438150 h 1095375"/>
              <a:gd name="connsiteX2" fmla="*/ 1571625 w 1571625"/>
              <a:gd name="connsiteY2" fmla="*/ 0 h 1095375"/>
              <a:gd name="connsiteX0" fmla="*/ 0 w 1571625"/>
              <a:gd name="connsiteY0" fmla="*/ 1095375 h 1095375"/>
              <a:gd name="connsiteX1" fmla="*/ 561975 w 1571625"/>
              <a:gd name="connsiteY1" fmla="*/ 342900 h 1095375"/>
              <a:gd name="connsiteX2" fmla="*/ 1571625 w 1571625"/>
              <a:gd name="connsiteY2" fmla="*/ 0 h 1095375"/>
              <a:gd name="connsiteX0" fmla="*/ 0 w 1571625"/>
              <a:gd name="connsiteY0" fmla="*/ 1095375 h 1095375"/>
              <a:gd name="connsiteX1" fmla="*/ 561975 w 1571625"/>
              <a:gd name="connsiteY1" fmla="*/ 342900 h 1095375"/>
              <a:gd name="connsiteX2" fmla="*/ 1571625 w 1571625"/>
              <a:gd name="connsiteY2" fmla="*/ 0 h 1095375"/>
              <a:gd name="connsiteX0" fmla="*/ 0 w 1571625"/>
              <a:gd name="connsiteY0" fmla="*/ 1095375 h 1095375"/>
              <a:gd name="connsiteX1" fmla="*/ 561975 w 1571625"/>
              <a:gd name="connsiteY1" fmla="*/ 342900 h 1095375"/>
              <a:gd name="connsiteX2" fmla="*/ 1571625 w 1571625"/>
              <a:gd name="connsiteY2" fmla="*/ 0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1095375">
                <a:moveTo>
                  <a:pt x="0" y="1095375"/>
                </a:moveTo>
                <a:cubicBezTo>
                  <a:pt x="86519" y="842962"/>
                  <a:pt x="192088" y="657225"/>
                  <a:pt x="561975" y="342900"/>
                </a:cubicBezTo>
                <a:cubicBezTo>
                  <a:pt x="1065212" y="19050"/>
                  <a:pt x="1451768" y="52387"/>
                  <a:pt x="1571625" y="0"/>
                </a:cubicBezTo>
              </a:path>
            </a:pathLst>
          </a:custGeom>
          <a:ln w="15875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48"/>
          <p:cNvSpPr txBox="1"/>
          <p:nvPr/>
        </p:nvSpPr>
        <p:spPr>
          <a:xfrm>
            <a:off x="4389172" y="3576111"/>
            <a:ext cx="4229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Dans</a:t>
            </a:r>
            <a:r>
              <a:rPr lang="en-GB" dirty="0" smtClean="0"/>
              <a:t> le </a:t>
            </a:r>
            <a:r>
              <a:rPr lang="en-GB" i="1" dirty="0" smtClean="0"/>
              <a:t>booster</a:t>
            </a:r>
            <a:r>
              <a:rPr lang="en-GB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nettoyage</a:t>
            </a:r>
            <a:r>
              <a:rPr lang="en-GB" dirty="0" smtClean="0"/>
              <a:t> pendant </a:t>
            </a:r>
            <a:r>
              <a:rPr lang="en-GB" dirty="0" err="1" smtClean="0"/>
              <a:t>l’accélération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(+ </a:t>
            </a:r>
            <a:r>
              <a:rPr lang="en-GB" dirty="0" err="1" smtClean="0"/>
              <a:t>difficile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Les </a:t>
            </a:r>
            <a:r>
              <a:rPr lang="en-GB" dirty="0" err="1" smtClean="0"/>
              <a:t>impuretés</a:t>
            </a:r>
            <a:r>
              <a:rPr lang="en-GB" dirty="0" smtClean="0"/>
              <a:t> mal </a:t>
            </a:r>
            <a:r>
              <a:rPr lang="en-GB" dirty="0" err="1" smtClean="0"/>
              <a:t>nettoyées</a:t>
            </a:r>
            <a:r>
              <a:rPr lang="en-GB" dirty="0" smtClean="0"/>
              <a:t> </a:t>
            </a:r>
            <a:r>
              <a:rPr lang="en-GB" dirty="0" err="1" smtClean="0"/>
              <a:t>vont</a:t>
            </a:r>
            <a:r>
              <a:rPr lang="en-GB" dirty="0" smtClean="0"/>
              <a:t> </a:t>
            </a:r>
            <a:r>
              <a:rPr lang="en-GB" dirty="0" err="1" smtClean="0"/>
              <a:t>rester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l’anneau</a:t>
            </a:r>
            <a:r>
              <a:rPr lang="en-GB" dirty="0" smtClean="0"/>
              <a:t> de </a:t>
            </a:r>
            <a:r>
              <a:rPr lang="en-GB" dirty="0" err="1" smtClean="0"/>
              <a:t>stockage</a:t>
            </a:r>
            <a:r>
              <a:rPr lang="en-GB" dirty="0" smtClean="0"/>
              <a:t> </a:t>
            </a:r>
            <a:r>
              <a:rPr lang="en-GB" dirty="0" err="1" smtClean="0"/>
              <a:t>longtemps</a:t>
            </a:r>
            <a:r>
              <a:rPr lang="en-GB" dirty="0" smtClean="0"/>
              <a:t> (</a:t>
            </a:r>
            <a:r>
              <a:rPr lang="en-GB" dirty="0" err="1" smtClean="0"/>
              <a:t>grande</a:t>
            </a:r>
            <a:r>
              <a:rPr lang="en-GB" dirty="0" smtClean="0"/>
              <a:t> </a:t>
            </a:r>
            <a:r>
              <a:rPr lang="en-GB" dirty="0" err="1" smtClean="0"/>
              <a:t>durée</a:t>
            </a:r>
            <a:r>
              <a:rPr lang="en-GB" dirty="0" smtClean="0"/>
              <a:t> de vie)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100" y="1713609"/>
            <a:ext cx="377200" cy="3759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8521" y="2130728"/>
            <a:ext cx="377751" cy="376492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3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mode </a:t>
            </a:r>
            <a:r>
              <a:rPr lang="en-US" i="1" dirty="0" smtClean="0"/>
              <a:t>top-up</a:t>
            </a:r>
            <a:r>
              <a:rPr lang="en-US" dirty="0" smtClean="0"/>
              <a:t> :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nécessité</a:t>
            </a:r>
            <a:r>
              <a:rPr lang="en-US" dirty="0" smtClean="0"/>
              <a:t> de </a:t>
            </a:r>
            <a:r>
              <a:rPr lang="en-US" dirty="0" err="1" smtClean="0"/>
              <a:t>nettoyer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i="1" dirty="0" smtClean="0"/>
              <a:t>booster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205" y="1621769"/>
            <a:ext cx="4143806" cy="2299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572" y="4096656"/>
            <a:ext cx="7546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Nettoyer</a:t>
            </a:r>
            <a:r>
              <a:rPr lang="en-US" dirty="0" smtClean="0"/>
              <a:t> les </a:t>
            </a:r>
            <a:r>
              <a:rPr lang="en-US" dirty="0" err="1" smtClean="0"/>
              <a:t>paquets</a:t>
            </a:r>
            <a:r>
              <a:rPr lang="en-US" dirty="0" smtClean="0"/>
              <a:t> parasites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l’anneau</a:t>
            </a:r>
            <a:r>
              <a:rPr lang="en-US" dirty="0" smtClean="0"/>
              <a:t> de </a:t>
            </a:r>
            <a:r>
              <a:rPr lang="en-US" dirty="0" err="1" smtClean="0"/>
              <a:t>stockage</a:t>
            </a:r>
            <a:r>
              <a:rPr lang="en-US" dirty="0" smtClean="0"/>
              <a:t> </a:t>
            </a:r>
            <a:r>
              <a:rPr lang="en-US" dirty="0" err="1" smtClean="0"/>
              <a:t>dure</a:t>
            </a:r>
            <a:r>
              <a:rPr lang="en-US" dirty="0" smtClean="0"/>
              <a:t> environ 40 s. à </a:t>
            </a:r>
            <a:r>
              <a:rPr lang="en-US" dirty="0" err="1" smtClean="0"/>
              <a:t>chaque</a:t>
            </a:r>
            <a:r>
              <a:rPr lang="en-US" dirty="0" smtClean="0"/>
              <a:t> injection.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semaine</a:t>
            </a:r>
            <a:r>
              <a:rPr lang="en-US" dirty="0" smtClean="0"/>
              <a:t>, </a:t>
            </a:r>
            <a:r>
              <a:rPr lang="en-US" dirty="0" err="1" smtClean="0"/>
              <a:t>cela</a:t>
            </a:r>
            <a:r>
              <a:rPr lang="en-US" dirty="0" smtClean="0"/>
              <a:t> </a:t>
            </a:r>
            <a:r>
              <a:rPr lang="en-US" dirty="0" err="1" smtClean="0"/>
              <a:t>représente</a:t>
            </a:r>
            <a:r>
              <a:rPr lang="en-US" dirty="0" smtClean="0"/>
              <a:t> 5 </a:t>
            </a:r>
            <a:r>
              <a:rPr lang="en-US" dirty="0" err="1" smtClean="0"/>
              <a:t>heures</a:t>
            </a:r>
            <a:r>
              <a:rPr lang="en-US" dirty="0" smtClean="0"/>
              <a:t> de temps </a:t>
            </a:r>
            <a:r>
              <a:rPr lang="en-US" dirty="0" err="1" smtClean="0"/>
              <a:t>cumulé</a:t>
            </a:r>
            <a:r>
              <a:rPr lang="en-US" dirty="0" smtClean="0"/>
              <a:t> !</a:t>
            </a:r>
          </a:p>
          <a:p>
            <a:endParaRPr lang="en-US" dirty="0" smtClean="0"/>
          </a:p>
          <a:p>
            <a:r>
              <a:rPr lang="en-US" dirty="0" smtClean="0"/>
              <a:t>→ On </a:t>
            </a:r>
            <a:r>
              <a:rPr lang="en-US" dirty="0" err="1" smtClean="0"/>
              <a:t>gagne</a:t>
            </a:r>
            <a:r>
              <a:rPr lang="en-US" dirty="0" smtClean="0"/>
              <a:t> beaucoup de temps </a:t>
            </a:r>
            <a:r>
              <a:rPr lang="en-US" dirty="0" err="1" smtClean="0"/>
              <a:t>faisceau</a:t>
            </a:r>
            <a:r>
              <a:rPr lang="en-US" dirty="0" smtClean="0"/>
              <a:t> en </a:t>
            </a:r>
            <a:r>
              <a:rPr lang="en-US" dirty="0" err="1" smtClean="0"/>
              <a:t>nettoyant</a:t>
            </a:r>
            <a:r>
              <a:rPr lang="en-US" dirty="0" smtClean="0"/>
              <a:t> les </a:t>
            </a:r>
            <a:r>
              <a:rPr lang="en-US" dirty="0" err="1" smtClean="0"/>
              <a:t>paquets</a:t>
            </a:r>
            <a:r>
              <a:rPr lang="en-US" dirty="0" smtClean="0"/>
              <a:t> parasites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i="1" dirty="0" smtClean="0"/>
              <a:t>booster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3071" y="975438"/>
            <a:ext cx="801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 mode de </a:t>
            </a:r>
            <a:r>
              <a:rPr lang="en-US" dirty="0" err="1" smtClean="0"/>
              <a:t>fonctionnement</a:t>
            </a:r>
            <a:r>
              <a:rPr lang="en-US" dirty="0" smtClean="0"/>
              <a:t> de type </a:t>
            </a:r>
            <a:r>
              <a:rPr lang="en-US" i="1" dirty="0" smtClean="0"/>
              <a:t>top-up</a:t>
            </a:r>
            <a:r>
              <a:rPr lang="en-US" dirty="0" smtClean="0"/>
              <a:t>, on </a:t>
            </a:r>
            <a:r>
              <a:rPr lang="en-US" dirty="0" err="1" smtClean="0"/>
              <a:t>injecte</a:t>
            </a:r>
            <a:r>
              <a:rPr lang="en-US" dirty="0" smtClean="0"/>
              <a:t> des </a:t>
            </a:r>
            <a:r>
              <a:rPr lang="en-US" dirty="0" err="1" smtClean="0"/>
              <a:t>électrons</a:t>
            </a:r>
            <a:r>
              <a:rPr lang="en-US" dirty="0" smtClean="0"/>
              <a:t> </a:t>
            </a:r>
            <a:r>
              <a:rPr lang="en-US" dirty="0" err="1" smtClean="0"/>
              <a:t>toutes</a:t>
            </a:r>
            <a:r>
              <a:rPr lang="en-US" dirty="0" smtClean="0"/>
              <a:t> les 20 minutes :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0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Difficultés</a:t>
            </a:r>
            <a:r>
              <a:rPr lang="en-US" dirty="0" smtClean="0"/>
              <a:t> avec le </a:t>
            </a:r>
            <a:r>
              <a:rPr lang="en-US" dirty="0" err="1" smtClean="0"/>
              <a:t>nettoyage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i="1" dirty="0" smtClean="0"/>
              <a:t>booster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288" y="745654"/>
            <a:ext cx="8236800" cy="54000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Le </a:t>
            </a:r>
            <a:r>
              <a:rPr lang="en-US" b="0" dirty="0" err="1" smtClean="0">
                <a:solidFill>
                  <a:schemeClr val="tx1"/>
                </a:solidFill>
              </a:rPr>
              <a:t>nettoyage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dans</a:t>
            </a:r>
            <a:r>
              <a:rPr lang="en-US" b="0" dirty="0" smtClean="0">
                <a:solidFill>
                  <a:schemeClr val="tx1"/>
                </a:solidFill>
              </a:rPr>
              <a:t> le booster </a:t>
            </a:r>
            <a:r>
              <a:rPr lang="en-US" b="0" dirty="0" err="1" smtClean="0">
                <a:solidFill>
                  <a:schemeClr val="tx1"/>
                </a:solidFill>
              </a:rPr>
              <a:t>est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rendu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difficile</a:t>
            </a:r>
            <a:r>
              <a:rPr lang="en-US" b="0" dirty="0" smtClean="0">
                <a:solidFill>
                  <a:schemeClr val="tx1"/>
                </a:solidFill>
              </a:rPr>
              <a:t> par :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La petite </a:t>
            </a:r>
            <a:r>
              <a:rPr lang="en-US" b="0" dirty="0" err="1" smtClean="0">
                <a:solidFill>
                  <a:schemeClr val="tx1"/>
                </a:solidFill>
              </a:rPr>
              <a:t>fenêtre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temporelle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disponible</a:t>
            </a:r>
            <a:r>
              <a:rPr lang="en-US" b="0" dirty="0" smtClean="0">
                <a:solidFill>
                  <a:schemeClr val="tx1"/>
                </a:solidFill>
              </a:rPr>
              <a:t> pour faire le </a:t>
            </a:r>
            <a:r>
              <a:rPr lang="en-US" b="0" dirty="0" err="1" smtClean="0">
                <a:solidFill>
                  <a:schemeClr val="tx1"/>
                </a:solidFill>
              </a:rPr>
              <a:t>nettoyage</a:t>
            </a:r>
            <a:r>
              <a:rPr lang="en-US" b="0" dirty="0" smtClean="0">
                <a:solidFill>
                  <a:schemeClr val="tx1"/>
                </a:solidFill>
              </a:rPr>
              <a:t> (~ 10 ms).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→ </a:t>
            </a:r>
            <a:r>
              <a:rPr lang="en-US" b="0" dirty="0" err="1" smtClean="0">
                <a:solidFill>
                  <a:schemeClr val="tx1"/>
                </a:solidFill>
              </a:rPr>
              <a:t>besoin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d’avoir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une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faible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chromaticité</a:t>
            </a:r>
            <a:endParaRPr lang="en-US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 La fluctuation de la </a:t>
            </a:r>
            <a:r>
              <a:rPr lang="en-US" b="0" dirty="0" err="1" smtClean="0">
                <a:solidFill>
                  <a:schemeClr val="tx1"/>
                </a:solidFill>
              </a:rPr>
              <a:t>fréquence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bétatron</a:t>
            </a:r>
            <a:r>
              <a:rPr lang="en-US" b="0" dirty="0" smtClean="0">
                <a:solidFill>
                  <a:schemeClr val="tx1"/>
                </a:solidFill>
              </a:rPr>
              <a:t> de cycle à cycle.</a:t>
            </a:r>
            <a:r>
              <a:rPr lang="en-US" b="0" dirty="0" smtClean="0">
                <a:solidFill>
                  <a:schemeClr val="tx1"/>
                </a:solidFill>
              </a:rPr>
              <a:t/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→ </a:t>
            </a:r>
            <a:r>
              <a:rPr lang="en-US" b="0" dirty="0" err="1" smtClean="0">
                <a:solidFill>
                  <a:schemeClr val="tx1"/>
                </a:solidFill>
              </a:rPr>
              <a:t>avant</a:t>
            </a:r>
            <a:r>
              <a:rPr lang="en-US" b="0" dirty="0" smtClean="0">
                <a:solidFill>
                  <a:schemeClr val="tx1"/>
                </a:solidFill>
              </a:rPr>
              <a:t> 2017 : </a:t>
            </a:r>
            <a:r>
              <a:rPr lang="en-US" b="0" dirty="0" err="1" smtClean="0">
                <a:solidFill>
                  <a:schemeClr val="tx1"/>
                </a:solidFill>
              </a:rPr>
              <a:t>besoin</a:t>
            </a:r>
            <a:r>
              <a:rPr lang="en-US" b="0" dirty="0" smtClean="0">
                <a:solidFill>
                  <a:schemeClr val="tx1"/>
                </a:solidFill>
              </a:rPr>
              <a:t> de </a:t>
            </a:r>
            <a:r>
              <a:rPr lang="en-US" b="0" dirty="0" err="1" smtClean="0">
                <a:solidFill>
                  <a:schemeClr val="tx1"/>
                </a:solidFill>
              </a:rPr>
              <a:t>mesurer</a:t>
            </a:r>
            <a:r>
              <a:rPr lang="en-US" b="0" dirty="0" smtClean="0">
                <a:solidFill>
                  <a:schemeClr val="tx1"/>
                </a:solidFill>
              </a:rPr>
              <a:t> le courant </a:t>
            </a:r>
            <a:r>
              <a:rPr lang="en-US" b="0" dirty="0" err="1" smtClean="0">
                <a:solidFill>
                  <a:schemeClr val="tx1"/>
                </a:solidFill>
              </a:rPr>
              <a:t>dans</a:t>
            </a:r>
            <a:r>
              <a:rPr lang="en-US" b="0" dirty="0" smtClean="0">
                <a:solidFill>
                  <a:schemeClr val="tx1"/>
                </a:solidFill>
              </a:rPr>
              <a:t> les </a:t>
            </a:r>
            <a:r>
              <a:rPr lang="en-US" b="0" dirty="0" err="1" smtClean="0">
                <a:solidFill>
                  <a:schemeClr val="tx1"/>
                </a:solidFill>
              </a:rPr>
              <a:t>aimants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dipolaires</a:t>
            </a:r>
            <a:r>
              <a:rPr lang="en-US" b="0" dirty="0" smtClean="0">
                <a:solidFill>
                  <a:schemeClr val="tx1"/>
                </a:solidFill>
              </a:rPr>
              <a:t> et </a:t>
            </a:r>
            <a:r>
              <a:rPr lang="en-US" b="0" dirty="0" err="1" smtClean="0">
                <a:solidFill>
                  <a:schemeClr val="tx1"/>
                </a:solidFill>
              </a:rPr>
              <a:t>quadrupolaires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pour en </a:t>
            </a:r>
            <a:r>
              <a:rPr lang="en-US" b="0" dirty="0" err="1" smtClean="0">
                <a:solidFill>
                  <a:schemeClr val="tx1"/>
                </a:solidFill>
              </a:rPr>
              <a:t>déduire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la </a:t>
            </a:r>
            <a:r>
              <a:rPr lang="en-US" b="0" dirty="0" err="1" smtClean="0">
                <a:solidFill>
                  <a:schemeClr val="tx1"/>
                </a:solidFill>
              </a:rPr>
              <a:t>fréquence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bétatron</a:t>
            </a:r>
            <a:r>
              <a:rPr lang="en-US" b="0" dirty="0" smtClean="0">
                <a:solidFill>
                  <a:schemeClr val="tx1"/>
                </a:solidFill>
              </a:rPr>
              <a:t> du cycle en </a:t>
            </a:r>
            <a:r>
              <a:rPr lang="en-US" b="0" dirty="0" err="1" smtClean="0">
                <a:solidFill>
                  <a:schemeClr val="tx1"/>
                </a:solidFill>
              </a:rPr>
              <a:t>cours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→ </a:t>
            </a:r>
            <a:r>
              <a:rPr lang="en-US" b="0" dirty="0" err="1" smtClean="0">
                <a:solidFill>
                  <a:schemeClr val="tx1"/>
                </a:solidFill>
              </a:rPr>
              <a:t>depuis</a:t>
            </a:r>
            <a:r>
              <a:rPr lang="en-US" b="0" dirty="0" smtClean="0">
                <a:solidFill>
                  <a:schemeClr val="tx1"/>
                </a:solidFill>
              </a:rPr>
              <a:t> 2017 : nouvelle alimentation à </a:t>
            </a:r>
            <a:r>
              <a:rPr lang="en-US" b="0" dirty="0" err="1" smtClean="0">
                <a:solidFill>
                  <a:schemeClr val="tx1"/>
                </a:solidFill>
              </a:rPr>
              <a:t>découpage</a:t>
            </a:r>
            <a:r>
              <a:rPr lang="en-US" b="0" dirty="0" smtClean="0">
                <a:solidFill>
                  <a:schemeClr val="tx1"/>
                </a:solidFill>
              </a:rPr>
              <a:t> pour les </a:t>
            </a:r>
            <a:r>
              <a:rPr lang="en-US" b="0" dirty="0" err="1" smtClean="0">
                <a:solidFill>
                  <a:schemeClr val="tx1"/>
                </a:solidFill>
              </a:rPr>
              <a:t>aimants</a:t>
            </a:r>
            <a:r>
              <a:rPr lang="en-US" b="0" dirty="0" smtClean="0">
                <a:solidFill>
                  <a:schemeClr val="tx1"/>
                </a:solidFill>
              </a:rPr>
              <a:t> du </a:t>
            </a:r>
            <a:r>
              <a:rPr lang="en-US" b="0" i="1" dirty="0" smtClean="0">
                <a:solidFill>
                  <a:schemeClr val="tx1"/>
                </a:solidFill>
              </a:rPr>
              <a:t>booster,</a:t>
            </a:r>
            <a:r>
              <a:rPr lang="en-US" b="0" dirty="0" smtClean="0">
                <a:solidFill>
                  <a:schemeClr val="tx1"/>
                </a:solidFill>
              </a:rPr>
              <a:t> la </a:t>
            </a:r>
            <a:r>
              <a:rPr lang="en-US" b="0" dirty="0" err="1" smtClean="0">
                <a:solidFill>
                  <a:schemeClr val="tx1"/>
                </a:solidFill>
              </a:rPr>
              <a:t>fréquence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bétatron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est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suffisamment</a:t>
            </a:r>
            <a:r>
              <a:rPr lang="en-US" b="0" dirty="0" smtClean="0">
                <a:solidFill>
                  <a:schemeClr val="tx1"/>
                </a:solidFill>
              </a:rPr>
              <a:t> stable, la </a:t>
            </a:r>
            <a:r>
              <a:rPr lang="en-US" b="0" dirty="0" err="1" smtClean="0">
                <a:solidFill>
                  <a:schemeClr val="tx1"/>
                </a:solidFill>
              </a:rPr>
              <a:t>fréquence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d’excitation</a:t>
            </a:r>
            <a:r>
              <a:rPr lang="en-US" b="0" dirty="0" smtClean="0">
                <a:solidFill>
                  <a:schemeClr val="tx1"/>
                </a:solidFill>
              </a:rPr>
              <a:t> ne </a:t>
            </a:r>
            <a:r>
              <a:rPr lang="en-US" b="0" dirty="0" err="1" smtClean="0">
                <a:solidFill>
                  <a:schemeClr val="tx1"/>
                </a:solidFill>
              </a:rPr>
              <a:t>nécessite</a:t>
            </a:r>
            <a:r>
              <a:rPr lang="en-US" b="0" dirty="0" smtClean="0">
                <a:solidFill>
                  <a:schemeClr val="tx1"/>
                </a:solidFill>
              </a:rPr>
              <a:t> pas </a:t>
            </a:r>
            <a:r>
              <a:rPr lang="en-US" b="0" dirty="0" err="1" smtClean="0">
                <a:solidFill>
                  <a:schemeClr val="tx1"/>
                </a:solidFill>
              </a:rPr>
              <a:t>d’ajustement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4" name="Image 3" descr="20151120_153954_6500ms.png"/>
          <p:cNvPicPr>
            <a:picLocks noChangeAspect="1"/>
          </p:cNvPicPr>
          <p:nvPr/>
        </p:nvPicPr>
        <p:blipFill>
          <a:blip r:embed="rId2" cstate="print"/>
          <a:srcRect l="5544" t="9180" r="7813" b="5611"/>
          <a:stretch>
            <a:fillRect/>
          </a:stretch>
        </p:blipFill>
        <p:spPr>
          <a:xfrm>
            <a:off x="3167768" y="2933700"/>
            <a:ext cx="2959172" cy="21717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72200" y="478155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tune</a:t>
            </a:r>
            <a:r>
              <a:rPr lang="en-US" dirty="0" smtClean="0"/>
              <a:t> </a:t>
            </a:r>
            <a:r>
              <a:rPr lang="en-US" dirty="0" err="1" smtClean="0"/>
              <a:t>mesuré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2235448" y="360045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tune</a:t>
            </a:r>
            <a:r>
              <a:rPr lang="en-US" dirty="0" smtClean="0"/>
              <a:t> </a:t>
            </a:r>
            <a:r>
              <a:rPr lang="en-US" dirty="0" err="1" smtClean="0"/>
              <a:t>calculé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90" t="275" r="36197" b="845"/>
          <a:stretch/>
        </p:blipFill>
        <p:spPr>
          <a:xfrm>
            <a:off x="201916" y="764704"/>
            <a:ext cx="3610784" cy="5642524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0" y="0"/>
            <a:ext cx="3962403" cy="6858000"/>
            <a:chOff x="0" y="0"/>
            <a:chExt cx="3962403" cy="68580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3568" y="0"/>
              <a:ext cx="0" cy="6858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133587"/>
              <a:ext cx="3962403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Résumé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836712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Des experiences de diffusion </a:t>
            </a:r>
            <a:r>
              <a:rPr lang="en-US" dirty="0" err="1" smtClean="0"/>
              <a:t>nucléaire</a:t>
            </a:r>
            <a:r>
              <a:rPr lang="en-US" dirty="0" smtClean="0"/>
              <a:t> </a:t>
            </a:r>
            <a:r>
              <a:rPr lang="en-US" dirty="0" err="1" smtClean="0"/>
              <a:t>résonantes</a:t>
            </a:r>
            <a:r>
              <a:rPr lang="en-US" dirty="0" smtClean="0"/>
              <a:t> à </a:t>
            </a:r>
            <a:r>
              <a:rPr lang="en-US" dirty="0" err="1" smtClean="0"/>
              <a:t>l’ESRF</a:t>
            </a:r>
            <a:r>
              <a:rPr lang="en-US" dirty="0" smtClean="0"/>
              <a:t> </a:t>
            </a:r>
            <a:r>
              <a:rPr lang="en-US" dirty="0" err="1" smtClean="0"/>
              <a:t>nécessitent</a:t>
            </a:r>
            <a:r>
              <a:rPr lang="en-US" dirty="0" smtClean="0"/>
              <a:t> un </a:t>
            </a:r>
            <a:r>
              <a:rPr lang="en-US" dirty="0" err="1" smtClean="0"/>
              <a:t>très</a:t>
            </a:r>
            <a:r>
              <a:rPr lang="en-US" dirty="0" smtClean="0"/>
              <a:t> bon </a:t>
            </a:r>
            <a:r>
              <a:rPr lang="en-US" dirty="0" err="1" smtClean="0"/>
              <a:t>niveau</a:t>
            </a:r>
            <a:r>
              <a:rPr lang="en-US" dirty="0" smtClean="0"/>
              <a:t> de </a:t>
            </a:r>
            <a:r>
              <a:rPr lang="en-US" dirty="0" err="1" smtClean="0"/>
              <a:t>pureté</a:t>
            </a:r>
            <a:r>
              <a:rPr lang="en-US" dirty="0" smtClean="0"/>
              <a:t> du </a:t>
            </a:r>
            <a:r>
              <a:rPr lang="en-US" dirty="0" err="1" smtClean="0"/>
              <a:t>faisceau</a:t>
            </a:r>
            <a:r>
              <a:rPr lang="en-US" dirty="0" smtClean="0"/>
              <a:t> </a:t>
            </a:r>
            <a:r>
              <a:rPr lang="en-US" dirty="0" err="1" smtClean="0"/>
              <a:t>pulsé</a:t>
            </a:r>
            <a:r>
              <a:rPr lang="en-US" dirty="0" smtClean="0"/>
              <a:t>, </a:t>
            </a:r>
            <a:r>
              <a:rPr lang="en-US" dirty="0" err="1" smtClean="0"/>
              <a:t>obtenu</a:t>
            </a:r>
            <a:r>
              <a:rPr lang="en-US" dirty="0" smtClean="0"/>
              <a:t> grace au </a:t>
            </a:r>
            <a:r>
              <a:rPr lang="en-US" dirty="0" err="1" smtClean="0"/>
              <a:t>nettoyage</a:t>
            </a:r>
            <a:r>
              <a:rPr lang="en-US" dirty="0" smtClean="0"/>
              <a:t> des </a:t>
            </a:r>
            <a:r>
              <a:rPr lang="en-US" dirty="0" err="1" smtClean="0"/>
              <a:t>paquets</a:t>
            </a:r>
            <a:r>
              <a:rPr lang="en-US" dirty="0" smtClean="0"/>
              <a:t> parasites.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Le </a:t>
            </a:r>
            <a:r>
              <a:rPr lang="en-US" dirty="0" err="1" smtClean="0"/>
              <a:t>nettoyage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booster </a:t>
            </a:r>
            <a:r>
              <a:rPr lang="en-US" dirty="0" err="1" smtClean="0"/>
              <a:t>permet</a:t>
            </a:r>
            <a:r>
              <a:rPr lang="en-US" dirty="0" smtClean="0"/>
              <a:t> </a:t>
            </a:r>
            <a:r>
              <a:rPr lang="en-US" dirty="0" err="1" smtClean="0"/>
              <a:t>d’éviter</a:t>
            </a:r>
            <a:r>
              <a:rPr lang="en-US" dirty="0" smtClean="0"/>
              <a:t> de </a:t>
            </a:r>
            <a:r>
              <a:rPr lang="en-US" dirty="0" err="1" smtClean="0"/>
              <a:t>perturber</a:t>
            </a:r>
            <a:r>
              <a:rPr lang="en-US" dirty="0" smtClean="0"/>
              <a:t> le </a:t>
            </a:r>
            <a:r>
              <a:rPr lang="en-US" dirty="0" err="1" smtClean="0"/>
              <a:t>faisceau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l’anneau</a:t>
            </a:r>
            <a:r>
              <a:rPr lang="en-US" dirty="0" smtClean="0"/>
              <a:t> de </a:t>
            </a:r>
            <a:r>
              <a:rPr lang="en-US" dirty="0" err="1" smtClean="0"/>
              <a:t>stockage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/>
            <a:r>
              <a:rPr lang="en-US" dirty="0" smtClean="0"/>
              <a:t>→ Pour </a:t>
            </a:r>
            <a:r>
              <a:rPr lang="en-US" dirty="0" err="1" smtClean="0"/>
              <a:t>rendre</a:t>
            </a:r>
            <a:r>
              <a:rPr lang="en-US" dirty="0" smtClean="0"/>
              <a:t> </a:t>
            </a:r>
            <a:r>
              <a:rPr lang="en-US" dirty="0" err="1" smtClean="0"/>
              <a:t>l’injection</a:t>
            </a:r>
            <a:r>
              <a:rPr lang="en-US" dirty="0" smtClean="0"/>
              <a:t> encore plus </a:t>
            </a:r>
            <a:r>
              <a:rPr lang="en-US" dirty="0" err="1" smtClean="0"/>
              <a:t>transparente</a:t>
            </a:r>
            <a:r>
              <a:rPr lang="en-US" dirty="0" smtClean="0"/>
              <a:t> pour les </a:t>
            </a:r>
            <a:r>
              <a:rPr lang="en-US" dirty="0" err="1" smtClean="0"/>
              <a:t>scientifiques</a:t>
            </a:r>
            <a:r>
              <a:rPr lang="en-US" dirty="0" smtClean="0"/>
              <a:t> de </a:t>
            </a:r>
            <a:r>
              <a:rPr lang="en-US" dirty="0" err="1" smtClean="0"/>
              <a:t>ligne</a:t>
            </a:r>
            <a:r>
              <a:rPr lang="en-US" dirty="0" smtClean="0"/>
              <a:t>, nous </a:t>
            </a:r>
            <a:r>
              <a:rPr lang="en-US" dirty="0" err="1" smtClean="0"/>
              <a:t>travaillons</a:t>
            </a:r>
            <a:r>
              <a:rPr lang="en-US" dirty="0" smtClean="0"/>
              <a:t> </a:t>
            </a:r>
            <a:r>
              <a:rPr lang="en-US" dirty="0" err="1" smtClean="0"/>
              <a:t>actuellement</a:t>
            </a:r>
            <a:r>
              <a:rPr lang="en-US" dirty="0" smtClean="0"/>
              <a:t> à </a:t>
            </a:r>
            <a:r>
              <a:rPr lang="en-US" dirty="0" err="1" smtClean="0"/>
              <a:t>réduire</a:t>
            </a:r>
            <a:r>
              <a:rPr lang="en-US" dirty="0" smtClean="0"/>
              <a:t> les </a:t>
            </a:r>
            <a:r>
              <a:rPr lang="en-US" dirty="0" err="1" smtClean="0"/>
              <a:t>autres</a:t>
            </a:r>
            <a:r>
              <a:rPr lang="en-US" dirty="0" smtClean="0"/>
              <a:t> sources de perturbation (</a:t>
            </a:r>
            <a:r>
              <a:rPr lang="en-US" dirty="0" err="1" smtClean="0"/>
              <a:t>éléments</a:t>
            </a:r>
            <a:r>
              <a:rPr lang="en-US" dirty="0" smtClean="0"/>
              <a:t> </a:t>
            </a:r>
            <a:r>
              <a:rPr lang="en-US" dirty="0" err="1" smtClean="0"/>
              <a:t>d’injection</a:t>
            </a:r>
            <a:r>
              <a:rPr lang="en-US" dirty="0" smtClean="0"/>
              <a:t> </a:t>
            </a:r>
            <a:r>
              <a:rPr lang="en-US" dirty="0" err="1" smtClean="0"/>
              <a:t>pulsés</a:t>
            </a:r>
            <a:r>
              <a:rPr lang="en-US" dirty="0" smtClean="0"/>
              <a:t>).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803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</a:t>
            </a:r>
            <a:r>
              <a:rPr lang="en-US" sz="2400" dirty="0" smtClean="0"/>
              <a:t>es </a:t>
            </a:r>
            <a:r>
              <a:rPr lang="en-US" sz="2400" dirty="0" err="1" smtClean="0"/>
              <a:t>expériences</a:t>
            </a:r>
            <a:r>
              <a:rPr lang="en-US" sz="2400" dirty="0" smtClean="0"/>
              <a:t> à </a:t>
            </a:r>
            <a:r>
              <a:rPr lang="en-US" sz="2400" dirty="0" err="1" smtClean="0"/>
              <a:t>l’ESRF</a:t>
            </a:r>
            <a:r>
              <a:rPr lang="en-US" sz="2400" dirty="0" smtClean="0"/>
              <a:t> </a:t>
            </a:r>
            <a:r>
              <a:rPr lang="en-US" sz="2400" dirty="0" smtClean="0"/>
              <a:t>qui </a:t>
            </a:r>
            <a:r>
              <a:rPr lang="en-US" sz="2400" dirty="0" err="1" smtClean="0"/>
              <a:t>nécessitent</a:t>
            </a:r>
            <a:r>
              <a:rPr lang="en-US" sz="2400" dirty="0" smtClean="0"/>
              <a:t> un </a:t>
            </a:r>
            <a:r>
              <a:rPr lang="en-US" sz="2400" dirty="0" err="1" smtClean="0"/>
              <a:t>faisceau</a:t>
            </a:r>
            <a:r>
              <a:rPr lang="en-US" sz="2400" dirty="0" smtClean="0"/>
              <a:t> </a:t>
            </a:r>
            <a:r>
              <a:rPr lang="en-US" sz="2400" dirty="0" err="1" smtClean="0"/>
              <a:t>pulsé</a:t>
            </a:r>
            <a:r>
              <a:rPr lang="en-US" sz="2400" dirty="0" smtClean="0"/>
              <a:t> </a:t>
            </a:r>
            <a:r>
              <a:rPr lang="en-US" sz="2400" dirty="0" err="1" smtClean="0"/>
              <a:t>propre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Nettoyage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des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paquets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parasites par excitation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résonante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sélective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nettoyage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dans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le </a:t>
            </a:r>
            <a:r>
              <a:rPr lang="en-US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booster</a:t>
            </a:r>
            <a:endParaRPr lang="en-US" sz="20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32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grand merci 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Chumakov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scientifique</a:t>
            </a:r>
            <a:r>
              <a:rPr lang="en-US" dirty="0" smtClean="0"/>
              <a:t> de </a:t>
            </a:r>
            <a:r>
              <a:rPr lang="en-US" dirty="0" err="1" smtClean="0"/>
              <a:t>ligne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ID18 à </a:t>
            </a:r>
            <a:r>
              <a:rPr lang="en-US" dirty="0" err="1" smtClean="0"/>
              <a:t>l’ESRF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/>
              <a:t>. Ewald, </a:t>
            </a:r>
            <a:r>
              <a:rPr lang="en-US" dirty="0" smtClean="0"/>
              <a:t>E. </a:t>
            </a:r>
            <a:r>
              <a:rPr lang="en-US" dirty="0" err="1" smtClean="0"/>
              <a:t>Plouviez</a:t>
            </a:r>
            <a:r>
              <a:rPr lang="en-US" dirty="0"/>
              <a:t>, </a:t>
            </a:r>
            <a:r>
              <a:rPr lang="en-US" dirty="0" smtClean="0"/>
              <a:t>K</a:t>
            </a:r>
            <a:r>
              <a:rPr lang="en-US" dirty="0"/>
              <a:t>. </a:t>
            </a:r>
            <a:r>
              <a:rPr lang="en-US" dirty="0" err="1" smtClean="0"/>
              <a:t>Scheidt</a:t>
            </a:r>
            <a:r>
              <a:rPr lang="en-US" dirty="0"/>
              <a:t> </a:t>
            </a:r>
            <a:r>
              <a:rPr lang="en-US" dirty="0" smtClean="0"/>
              <a:t>: du </a:t>
            </a:r>
            <a:r>
              <a:rPr lang="en-US" dirty="0" err="1" smtClean="0"/>
              <a:t>groupe</a:t>
            </a:r>
            <a:r>
              <a:rPr lang="en-US" dirty="0" smtClean="0"/>
              <a:t> “Diagnostics” de </a:t>
            </a:r>
            <a:r>
              <a:rPr lang="en-US" dirty="0" err="1" smtClean="0"/>
              <a:t>l’ESRF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J.-M. Koch : du </a:t>
            </a:r>
            <a:r>
              <a:rPr lang="en-US" dirty="0" err="1" smtClean="0"/>
              <a:t>groupe</a:t>
            </a:r>
            <a:r>
              <a:rPr lang="en-US" dirty="0" smtClean="0"/>
              <a:t> “Power Supply” de </a:t>
            </a:r>
            <a:r>
              <a:rPr lang="en-US" dirty="0" err="1" smtClean="0"/>
              <a:t>l’ESRF</a:t>
            </a:r>
            <a:endParaRPr lang="en-US" dirty="0" smtClean="0"/>
          </a:p>
        </p:txBody>
      </p:sp>
      <p:sp>
        <p:nvSpPr>
          <p:cNvPr id="14" name="Freeform 54"/>
          <p:cNvSpPr>
            <a:spLocks/>
          </p:cNvSpPr>
          <p:nvPr/>
        </p:nvSpPr>
        <p:spPr bwMode="auto">
          <a:xfrm>
            <a:off x="7161580" y="1426259"/>
            <a:ext cx="176361" cy="703153"/>
          </a:xfrm>
          <a:custGeom>
            <a:avLst/>
            <a:gdLst>
              <a:gd name="T0" fmla="*/ 249 w 249"/>
              <a:gd name="T1" fmla="*/ 0 h 1000"/>
              <a:gd name="T2" fmla="*/ 249 w 249"/>
              <a:gd name="T3" fmla="*/ 563 h 1000"/>
              <a:gd name="T4" fmla="*/ 0 w 249"/>
              <a:gd name="T5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" h="1000">
                <a:moveTo>
                  <a:pt x="249" y="0"/>
                </a:moveTo>
                <a:lnTo>
                  <a:pt x="249" y="563"/>
                </a:lnTo>
                <a:lnTo>
                  <a:pt x="0" y="1000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55"/>
          <p:cNvSpPr>
            <a:spLocks noChangeShapeType="1"/>
          </p:cNvSpPr>
          <p:nvPr/>
        </p:nvSpPr>
        <p:spPr bwMode="auto">
          <a:xfrm>
            <a:off x="7337940" y="1822497"/>
            <a:ext cx="130553" cy="306913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6"/>
          <p:cNvSpPr>
            <a:spLocks/>
          </p:cNvSpPr>
          <p:nvPr/>
        </p:nvSpPr>
        <p:spPr bwMode="auto">
          <a:xfrm rot="15425695">
            <a:off x="7192484" y="1455441"/>
            <a:ext cx="335702" cy="345179"/>
          </a:xfrm>
          <a:custGeom>
            <a:avLst/>
            <a:gdLst>
              <a:gd name="T0" fmla="*/ 250 w 812"/>
              <a:gd name="T1" fmla="*/ 0 h 500"/>
              <a:gd name="T2" fmla="*/ 812 w 812"/>
              <a:gd name="T3" fmla="*/ 313 h 500"/>
              <a:gd name="T4" fmla="*/ 0 w 812"/>
              <a:gd name="T5" fmla="*/ 500 h 500"/>
              <a:gd name="connsiteX0" fmla="*/ 0 w 6921"/>
              <a:gd name="connsiteY0" fmla="*/ 0 h 10916"/>
              <a:gd name="connsiteX1" fmla="*/ 6921 w 6921"/>
              <a:gd name="connsiteY1" fmla="*/ 6260 h 10916"/>
              <a:gd name="connsiteX2" fmla="*/ 1058 w 6921"/>
              <a:gd name="connsiteY2" fmla="*/ 10916 h 10916"/>
              <a:gd name="connsiteX0" fmla="*/ 0 w 10000"/>
              <a:gd name="connsiteY0" fmla="*/ 0 h 10000"/>
              <a:gd name="connsiteX1" fmla="*/ 10000 w 10000"/>
              <a:gd name="connsiteY1" fmla="*/ 5735 h 10000"/>
              <a:gd name="connsiteX2" fmla="*/ 1529 w 10000"/>
              <a:gd name="connsiteY2" fmla="*/ 10000 h 10000"/>
              <a:gd name="connsiteX0" fmla="*/ 3665 w 8471"/>
              <a:gd name="connsiteY0" fmla="*/ 0 h 8965"/>
              <a:gd name="connsiteX1" fmla="*/ 8471 w 8471"/>
              <a:gd name="connsiteY1" fmla="*/ 4700 h 8965"/>
              <a:gd name="connsiteX2" fmla="*/ 0 w 8471"/>
              <a:gd name="connsiteY2" fmla="*/ 8965 h 8965"/>
              <a:gd name="connsiteX0" fmla="*/ 4327 w 10000"/>
              <a:gd name="connsiteY0" fmla="*/ 0 h 10000"/>
              <a:gd name="connsiteX1" fmla="*/ 10000 w 10000"/>
              <a:gd name="connsiteY1" fmla="*/ 5243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4327" y="0"/>
                </a:moveTo>
                <a:cubicBezTo>
                  <a:pt x="5465" y="2783"/>
                  <a:pt x="8109" y="3495"/>
                  <a:pt x="10000" y="5243"/>
                </a:cubicBezTo>
                <a:cubicBezTo>
                  <a:pt x="4315" y="6516"/>
                  <a:pt x="3416" y="7230"/>
                  <a:pt x="0" y="10000"/>
                </a:cubicBez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53"/>
          <p:cNvSpPr>
            <a:spLocks noChangeArrowheads="1"/>
          </p:cNvSpPr>
          <p:nvPr/>
        </p:nvSpPr>
        <p:spPr bwMode="auto">
          <a:xfrm>
            <a:off x="1675623" y="3402891"/>
            <a:ext cx="389367" cy="398529"/>
          </a:xfrm>
          <a:prstGeom prst="ellips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4"/>
          <p:cNvSpPr>
            <a:spLocks/>
          </p:cNvSpPr>
          <p:nvPr/>
        </p:nvSpPr>
        <p:spPr bwMode="auto">
          <a:xfrm>
            <a:off x="1721431" y="3801420"/>
            <a:ext cx="176361" cy="703153"/>
          </a:xfrm>
          <a:custGeom>
            <a:avLst/>
            <a:gdLst>
              <a:gd name="T0" fmla="*/ 249 w 249"/>
              <a:gd name="T1" fmla="*/ 0 h 1000"/>
              <a:gd name="T2" fmla="*/ 249 w 249"/>
              <a:gd name="T3" fmla="*/ 563 h 1000"/>
              <a:gd name="T4" fmla="*/ 0 w 249"/>
              <a:gd name="T5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" h="1000">
                <a:moveTo>
                  <a:pt x="249" y="0"/>
                </a:moveTo>
                <a:lnTo>
                  <a:pt x="249" y="563"/>
                </a:lnTo>
                <a:lnTo>
                  <a:pt x="0" y="1000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55"/>
          <p:cNvSpPr>
            <a:spLocks noChangeShapeType="1"/>
          </p:cNvSpPr>
          <p:nvPr/>
        </p:nvSpPr>
        <p:spPr bwMode="auto">
          <a:xfrm>
            <a:off x="1897791" y="4197658"/>
            <a:ext cx="130553" cy="306913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56"/>
          <p:cNvSpPr>
            <a:spLocks/>
          </p:cNvSpPr>
          <p:nvPr/>
        </p:nvSpPr>
        <p:spPr bwMode="auto">
          <a:xfrm rot="15425695">
            <a:off x="1752335" y="3830602"/>
            <a:ext cx="335702" cy="345179"/>
          </a:xfrm>
          <a:custGeom>
            <a:avLst/>
            <a:gdLst>
              <a:gd name="T0" fmla="*/ 250 w 812"/>
              <a:gd name="T1" fmla="*/ 0 h 500"/>
              <a:gd name="T2" fmla="*/ 812 w 812"/>
              <a:gd name="T3" fmla="*/ 313 h 500"/>
              <a:gd name="T4" fmla="*/ 0 w 812"/>
              <a:gd name="T5" fmla="*/ 500 h 500"/>
              <a:gd name="connsiteX0" fmla="*/ 0 w 6921"/>
              <a:gd name="connsiteY0" fmla="*/ 0 h 10916"/>
              <a:gd name="connsiteX1" fmla="*/ 6921 w 6921"/>
              <a:gd name="connsiteY1" fmla="*/ 6260 h 10916"/>
              <a:gd name="connsiteX2" fmla="*/ 1058 w 6921"/>
              <a:gd name="connsiteY2" fmla="*/ 10916 h 10916"/>
              <a:gd name="connsiteX0" fmla="*/ 0 w 10000"/>
              <a:gd name="connsiteY0" fmla="*/ 0 h 10000"/>
              <a:gd name="connsiteX1" fmla="*/ 10000 w 10000"/>
              <a:gd name="connsiteY1" fmla="*/ 5735 h 10000"/>
              <a:gd name="connsiteX2" fmla="*/ 1529 w 10000"/>
              <a:gd name="connsiteY2" fmla="*/ 10000 h 10000"/>
              <a:gd name="connsiteX0" fmla="*/ 3665 w 8471"/>
              <a:gd name="connsiteY0" fmla="*/ 0 h 8965"/>
              <a:gd name="connsiteX1" fmla="*/ 8471 w 8471"/>
              <a:gd name="connsiteY1" fmla="*/ 4700 h 8965"/>
              <a:gd name="connsiteX2" fmla="*/ 0 w 8471"/>
              <a:gd name="connsiteY2" fmla="*/ 8965 h 8965"/>
              <a:gd name="connsiteX0" fmla="*/ 4327 w 10000"/>
              <a:gd name="connsiteY0" fmla="*/ 0 h 10000"/>
              <a:gd name="connsiteX1" fmla="*/ 10000 w 10000"/>
              <a:gd name="connsiteY1" fmla="*/ 5243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4327" y="0"/>
                </a:moveTo>
                <a:cubicBezTo>
                  <a:pt x="5465" y="2783"/>
                  <a:pt x="8109" y="3495"/>
                  <a:pt x="10000" y="5243"/>
                </a:cubicBezTo>
                <a:cubicBezTo>
                  <a:pt x="4315" y="6516"/>
                  <a:pt x="3416" y="7230"/>
                  <a:pt x="0" y="10000"/>
                </a:cubicBez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54"/>
          <p:cNvSpPr>
            <a:spLocks/>
          </p:cNvSpPr>
          <p:nvPr/>
        </p:nvSpPr>
        <p:spPr bwMode="auto">
          <a:xfrm>
            <a:off x="2542066" y="3328982"/>
            <a:ext cx="176361" cy="703153"/>
          </a:xfrm>
          <a:custGeom>
            <a:avLst/>
            <a:gdLst>
              <a:gd name="T0" fmla="*/ 249 w 249"/>
              <a:gd name="T1" fmla="*/ 0 h 1000"/>
              <a:gd name="T2" fmla="*/ 249 w 249"/>
              <a:gd name="T3" fmla="*/ 563 h 1000"/>
              <a:gd name="T4" fmla="*/ 0 w 249"/>
              <a:gd name="T5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" h="1000">
                <a:moveTo>
                  <a:pt x="249" y="0"/>
                </a:moveTo>
                <a:lnTo>
                  <a:pt x="249" y="563"/>
                </a:lnTo>
                <a:lnTo>
                  <a:pt x="0" y="1000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55"/>
          <p:cNvSpPr>
            <a:spLocks noChangeShapeType="1"/>
          </p:cNvSpPr>
          <p:nvPr/>
        </p:nvSpPr>
        <p:spPr bwMode="auto">
          <a:xfrm>
            <a:off x="2718426" y="3725220"/>
            <a:ext cx="130553" cy="306913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56"/>
          <p:cNvSpPr>
            <a:spLocks/>
          </p:cNvSpPr>
          <p:nvPr/>
        </p:nvSpPr>
        <p:spPr bwMode="auto">
          <a:xfrm rot="15425695">
            <a:off x="2572970" y="3358164"/>
            <a:ext cx="335702" cy="345179"/>
          </a:xfrm>
          <a:custGeom>
            <a:avLst/>
            <a:gdLst>
              <a:gd name="T0" fmla="*/ 250 w 812"/>
              <a:gd name="T1" fmla="*/ 0 h 500"/>
              <a:gd name="T2" fmla="*/ 812 w 812"/>
              <a:gd name="T3" fmla="*/ 313 h 500"/>
              <a:gd name="T4" fmla="*/ 0 w 812"/>
              <a:gd name="T5" fmla="*/ 500 h 500"/>
              <a:gd name="connsiteX0" fmla="*/ 0 w 6921"/>
              <a:gd name="connsiteY0" fmla="*/ 0 h 10916"/>
              <a:gd name="connsiteX1" fmla="*/ 6921 w 6921"/>
              <a:gd name="connsiteY1" fmla="*/ 6260 h 10916"/>
              <a:gd name="connsiteX2" fmla="*/ 1058 w 6921"/>
              <a:gd name="connsiteY2" fmla="*/ 10916 h 10916"/>
              <a:gd name="connsiteX0" fmla="*/ 0 w 10000"/>
              <a:gd name="connsiteY0" fmla="*/ 0 h 10000"/>
              <a:gd name="connsiteX1" fmla="*/ 10000 w 10000"/>
              <a:gd name="connsiteY1" fmla="*/ 5735 h 10000"/>
              <a:gd name="connsiteX2" fmla="*/ 1529 w 10000"/>
              <a:gd name="connsiteY2" fmla="*/ 10000 h 10000"/>
              <a:gd name="connsiteX0" fmla="*/ 3665 w 8471"/>
              <a:gd name="connsiteY0" fmla="*/ 0 h 8965"/>
              <a:gd name="connsiteX1" fmla="*/ 8471 w 8471"/>
              <a:gd name="connsiteY1" fmla="*/ 4700 h 8965"/>
              <a:gd name="connsiteX2" fmla="*/ 0 w 8471"/>
              <a:gd name="connsiteY2" fmla="*/ 8965 h 8965"/>
              <a:gd name="connsiteX0" fmla="*/ 4327 w 10000"/>
              <a:gd name="connsiteY0" fmla="*/ 0 h 10000"/>
              <a:gd name="connsiteX1" fmla="*/ 10000 w 10000"/>
              <a:gd name="connsiteY1" fmla="*/ 5243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4327" y="0"/>
                </a:moveTo>
                <a:cubicBezTo>
                  <a:pt x="5465" y="2783"/>
                  <a:pt x="8109" y="3495"/>
                  <a:pt x="10000" y="5243"/>
                </a:cubicBezTo>
                <a:cubicBezTo>
                  <a:pt x="4315" y="6516"/>
                  <a:pt x="3416" y="7230"/>
                  <a:pt x="0" y="10000"/>
                </a:cubicBez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3601306" y="3853772"/>
            <a:ext cx="176361" cy="703153"/>
          </a:xfrm>
          <a:custGeom>
            <a:avLst/>
            <a:gdLst>
              <a:gd name="T0" fmla="*/ 249 w 249"/>
              <a:gd name="T1" fmla="*/ 0 h 1000"/>
              <a:gd name="T2" fmla="*/ 249 w 249"/>
              <a:gd name="T3" fmla="*/ 563 h 1000"/>
              <a:gd name="T4" fmla="*/ 0 w 249"/>
              <a:gd name="T5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" h="1000">
                <a:moveTo>
                  <a:pt x="249" y="0"/>
                </a:moveTo>
                <a:lnTo>
                  <a:pt x="249" y="563"/>
                </a:lnTo>
                <a:lnTo>
                  <a:pt x="0" y="1000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55"/>
          <p:cNvSpPr>
            <a:spLocks noChangeShapeType="1"/>
          </p:cNvSpPr>
          <p:nvPr/>
        </p:nvSpPr>
        <p:spPr bwMode="auto">
          <a:xfrm>
            <a:off x="3777666" y="4250010"/>
            <a:ext cx="130553" cy="306913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56"/>
          <p:cNvSpPr>
            <a:spLocks/>
          </p:cNvSpPr>
          <p:nvPr/>
        </p:nvSpPr>
        <p:spPr bwMode="auto">
          <a:xfrm rot="15425695">
            <a:off x="3632210" y="3882954"/>
            <a:ext cx="335702" cy="345179"/>
          </a:xfrm>
          <a:custGeom>
            <a:avLst/>
            <a:gdLst>
              <a:gd name="T0" fmla="*/ 250 w 812"/>
              <a:gd name="T1" fmla="*/ 0 h 500"/>
              <a:gd name="T2" fmla="*/ 812 w 812"/>
              <a:gd name="T3" fmla="*/ 313 h 500"/>
              <a:gd name="T4" fmla="*/ 0 w 812"/>
              <a:gd name="T5" fmla="*/ 500 h 500"/>
              <a:gd name="connsiteX0" fmla="*/ 0 w 6921"/>
              <a:gd name="connsiteY0" fmla="*/ 0 h 10916"/>
              <a:gd name="connsiteX1" fmla="*/ 6921 w 6921"/>
              <a:gd name="connsiteY1" fmla="*/ 6260 h 10916"/>
              <a:gd name="connsiteX2" fmla="*/ 1058 w 6921"/>
              <a:gd name="connsiteY2" fmla="*/ 10916 h 10916"/>
              <a:gd name="connsiteX0" fmla="*/ 0 w 10000"/>
              <a:gd name="connsiteY0" fmla="*/ 0 h 10000"/>
              <a:gd name="connsiteX1" fmla="*/ 10000 w 10000"/>
              <a:gd name="connsiteY1" fmla="*/ 5735 h 10000"/>
              <a:gd name="connsiteX2" fmla="*/ 1529 w 10000"/>
              <a:gd name="connsiteY2" fmla="*/ 10000 h 10000"/>
              <a:gd name="connsiteX0" fmla="*/ 3665 w 8471"/>
              <a:gd name="connsiteY0" fmla="*/ 0 h 8965"/>
              <a:gd name="connsiteX1" fmla="*/ 8471 w 8471"/>
              <a:gd name="connsiteY1" fmla="*/ 4700 h 8965"/>
              <a:gd name="connsiteX2" fmla="*/ 0 w 8471"/>
              <a:gd name="connsiteY2" fmla="*/ 8965 h 8965"/>
              <a:gd name="connsiteX0" fmla="*/ 4327 w 10000"/>
              <a:gd name="connsiteY0" fmla="*/ 0 h 10000"/>
              <a:gd name="connsiteX1" fmla="*/ 10000 w 10000"/>
              <a:gd name="connsiteY1" fmla="*/ 5243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4327" y="0"/>
                </a:moveTo>
                <a:cubicBezTo>
                  <a:pt x="5465" y="2783"/>
                  <a:pt x="8109" y="3495"/>
                  <a:pt x="10000" y="5243"/>
                </a:cubicBezTo>
                <a:cubicBezTo>
                  <a:pt x="4315" y="6516"/>
                  <a:pt x="3416" y="7230"/>
                  <a:pt x="0" y="10000"/>
                </a:cubicBez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54"/>
          <p:cNvSpPr>
            <a:spLocks/>
          </p:cNvSpPr>
          <p:nvPr/>
        </p:nvSpPr>
        <p:spPr bwMode="auto">
          <a:xfrm>
            <a:off x="6740357" y="5196370"/>
            <a:ext cx="176361" cy="703153"/>
          </a:xfrm>
          <a:custGeom>
            <a:avLst/>
            <a:gdLst>
              <a:gd name="T0" fmla="*/ 249 w 249"/>
              <a:gd name="T1" fmla="*/ 0 h 1000"/>
              <a:gd name="T2" fmla="*/ 249 w 249"/>
              <a:gd name="T3" fmla="*/ 563 h 1000"/>
              <a:gd name="T4" fmla="*/ 0 w 249"/>
              <a:gd name="T5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" h="1000">
                <a:moveTo>
                  <a:pt x="249" y="0"/>
                </a:moveTo>
                <a:lnTo>
                  <a:pt x="249" y="563"/>
                </a:lnTo>
                <a:lnTo>
                  <a:pt x="0" y="1000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55"/>
          <p:cNvSpPr>
            <a:spLocks noChangeShapeType="1"/>
          </p:cNvSpPr>
          <p:nvPr/>
        </p:nvSpPr>
        <p:spPr bwMode="auto">
          <a:xfrm>
            <a:off x="6916717" y="5592608"/>
            <a:ext cx="130553" cy="306913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56"/>
          <p:cNvSpPr>
            <a:spLocks/>
          </p:cNvSpPr>
          <p:nvPr/>
        </p:nvSpPr>
        <p:spPr bwMode="auto">
          <a:xfrm rot="15425695">
            <a:off x="6771261" y="5225552"/>
            <a:ext cx="335702" cy="345179"/>
          </a:xfrm>
          <a:custGeom>
            <a:avLst/>
            <a:gdLst>
              <a:gd name="T0" fmla="*/ 250 w 812"/>
              <a:gd name="T1" fmla="*/ 0 h 500"/>
              <a:gd name="T2" fmla="*/ 812 w 812"/>
              <a:gd name="T3" fmla="*/ 313 h 500"/>
              <a:gd name="T4" fmla="*/ 0 w 812"/>
              <a:gd name="T5" fmla="*/ 500 h 500"/>
              <a:gd name="connsiteX0" fmla="*/ 0 w 6921"/>
              <a:gd name="connsiteY0" fmla="*/ 0 h 10916"/>
              <a:gd name="connsiteX1" fmla="*/ 6921 w 6921"/>
              <a:gd name="connsiteY1" fmla="*/ 6260 h 10916"/>
              <a:gd name="connsiteX2" fmla="*/ 1058 w 6921"/>
              <a:gd name="connsiteY2" fmla="*/ 10916 h 10916"/>
              <a:gd name="connsiteX0" fmla="*/ 0 w 10000"/>
              <a:gd name="connsiteY0" fmla="*/ 0 h 10000"/>
              <a:gd name="connsiteX1" fmla="*/ 10000 w 10000"/>
              <a:gd name="connsiteY1" fmla="*/ 5735 h 10000"/>
              <a:gd name="connsiteX2" fmla="*/ 1529 w 10000"/>
              <a:gd name="connsiteY2" fmla="*/ 10000 h 10000"/>
              <a:gd name="connsiteX0" fmla="*/ 3665 w 8471"/>
              <a:gd name="connsiteY0" fmla="*/ 0 h 8965"/>
              <a:gd name="connsiteX1" fmla="*/ 8471 w 8471"/>
              <a:gd name="connsiteY1" fmla="*/ 4700 h 8965"/>
              <a:gd name="connsiteX2" fmla="*/ 0 w 8471"/>
              <a:gd name="connsiteY2" fmla="*/ 8965 h 8965"/>
              <a:gd name="connsiteX0" fmla="*/ 4327 w 10000"/>
              <a:gd name="connsiteY0" fmla="*/ 0 h 10000"/>
              <a:gd name="connsiteX1" fmla="*/ 10000 w 10000"/>
              <a:gd name="connsiteY1" fmla="*/ 5243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4327" y="0"/>
                </a:moveTo>
                <a:cubicBezTo>
                  <a:pt x="5465" y="2783"/>
                  <a:pt x="8109" y="3495"/>
                  <a:pt x="10000" y="5243"/>
                </a:cubicBezTo>
                <a:cubicBezTo>
                  <a:pt x="4315" y="6516"/>
                  <a:pt x="3416" y="7230"/>
                  <a:pt x="0" y="10000"/>
                </a:cubicBez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Image 27" descr="chumakov.jpg"/>
          <p:cNvPicPr>
            <a:picLocks noChangeAspect="1"/>
          </p:cNvPicPr>
          <p:nvPr/>
        </p:nvPicPr>
        <p:blipFill>
          <a:blip r:embed="rId3" cstate="print"/>
          <a:srcRect l="38133" t="16673" r="33930" b="29421"/>
          <a:stretch>
            <a:fillRect/>
          </a:stretch>
        </p:blipFill>
        <p:spPr>
          <a:xfrm>
            <a:off x="7100722" y="791762"/>
            <a:ext cx="450850" cy="652457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Image 28" descr="chumakov.jpg"/>
          <p:cNvPicPr>
            <a:picLocks noChangeAspect="1"/>
          </p:cNvPicPr>
          <p:nvPr/>
        </p:nvPicPr>
        <p:blipFill>
          <a:blip r:embed="rId4" cstate="print"/>
          <a:srcRect l="31582" t="5966" r="31849" b="23683"/>
          <a:stretch>
            <a:fillRect/>
          </a:stretch>
        </p:blipFill>
        <p:spPr>
          <a:xfrm>
            <a:off x="1655747" y="3193325"/>
            <a:ext cx="438912" cy="633288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Image 29" descr="chumakov.jpg"/>
          <p:cNvPicPr>
            <a:picLocks noChangeAspect="1"/>
          </p:cNvPicPr>
          <p:nvPr/>
        </p:nvPicPr>
        <p:blipFill>
          <a:blip r:embed="rId5" cstate="print"/>
          <a:srcRect l="38119" t="33155" r="46072" b="35423"/>
          <a:stretch>
            <a:fillRect/>
          </a:stretch>
        </p:blipFill>
        <p:spPr>
          <a:xfrm>
            <a:off x="2496996" y="2733129"/>
            <a:ext cx="409650" cy="610681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Image 30" descr="chumakov.jpg"/>
          <p:cNvPicPr>
            <a:picLocks noChangeAspect="1"/>
          </p:cNvPicPr>
          <p:nvPr/>
        </p:nvPicPr>
        <p:blipFill>
          <a:blip r:embed="rId6" cstate="print"/>
          <a:srcRect l="28968" t="12797" r="34853" b="17626"/>
          <a:stretch>
            <a:fillRect/>
          </a:stretch>
        </p:blipFill>
        <p:spPr>
          <a:xfrm>
            <a:off x="3544977" y="3266207"/>
            <a:ext cx="413468" cy="596348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Image 24" descr="chumakov.jpg"/>
          <p:cNvPicPr>
            <a:picLocks noChangeAspect="1"/>
          </p:cNvPicPr>
          <p:nvPr/>
        </p:nvPicPr>
        <p:blipFill>
          <a:blip r:embed="rId7" cstate="print"/>
          <a:srcRect l="20964" t="5721" r="24749" b="6462"/>
          <a:stretch>
            <a:fillRect/>
          </a:stretch>
        </p:blipFill>
        <p:spPr>
          <a:xfrm>
            <a:off x="6738984" y="4574540"/>
            <a:ext cx="381555" cy="617220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Espace réservé du numéro de diapositive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18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de </a:t>
            </a:r>
            <a:r>
              <a:rPr lang="en-US" dirty="0" err="1" smtClean="0"/>
              <a:t>rayons</a:t>
            </a:r>
            <a:r>
              <a:rPr lang="en-US" dirty="0" smtClean="0"/>
              <a:t> X </a:t>
            </a:r>
            <a:r>
              <a:rPr lang="en-US" dirty="0" err="1" smtClean="0"/>
              <a:t>pulsés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2202334" y="2205535"/>
            <a:ext cx="234086" cy="136437"/>
          </a:xfrm>
          <a:custGeom>
            <a:avLst/>
            <a:gdLst>
              <a:gd name="T0" fmla="*/ 273 w 284"/>
              <a:gd name="T1" fmla="*/ 132 h 166"/>
              <a:gd name="T2" fmla="*/ 121 w 284"/>
              <a:gd name="T3" fmla="*/ 139 h 166"/>
              <a:gd name="T4" fmla="*/ 12 w 284"/>
              <a:gd name="T5" fmla="*/ 35 h 166"/>
              <a:gd name="T6" fmla="*/ 163 w 284"/>
              <a:gd name="T7" fmla="*/ 27 h 166"/>
              <a:gd name="T8" fmla="*/ 273 w 284"/>
              <a:gd name="T9" fmla="*/ 13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66">
                <a:moveTo>
                  <a:pt x="273" y="132"/>
                </a:moveTo>
                <a:cubicBezTo>
                  <a:pt x="261" y="163"/>
                  <a:pt x="193" y="166"/>
                  <a:pt x="121" y="139"/>
                </a:cubicBezTo>
                <a:cubicBezTo>
                  <a:pt x="49" y="113"/>
                  <a:pt x="0" y="66"/>
                  <a:pt x="12" y="35"/>
                </a:cubicBezTo>
                <a:cubicBezTo>
                  <a:pt x="23" y="4"/>
                  <a:pt x="91" y="0"/>
                  <a:pt x="163" y="27"/>
                </a:cubicBezTo>
                <a:cubicBezTo>
                  <a:pt x="235" y="54"/>
                  <a:pt x="284" y="101"/>
                  <a:pt x="273" y="132"/>
                </a:cubicBezTo>
                <a:close/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119271" y="2235034"/>
            <a:ext cx="309597" cy="339246"/>
          </a:xfrm>
          <a:custGeom>
            <a:avLst/>
            <a:gdLst>
              <a:gd name="T0" fmla="*/ 110 w 372"/>
              <a:gd name="T1" fmla="*/ 0 h 420"/>
              <a:gd name="T2" fmla="*/ 0 w 372"/>
              <a:gd name="T3" fmla="*/ 294 h 420"/>
              <a:gd name="T4" fmla="*/ 109 w 372"/>
              <a:gd name="T5" fmla="*/ 390 h 420"/>
              <a:gd name="T6" fmla="*/ 258 w 372"/>
              <a:gd name="T7" fmla="*/ 400 h 420"/>
              <a:gd name="T8" fmla="*/ 372 w 372"/>
              <a:gd name="T9" fmla="*/ 9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6" y="363"/>
                  <a:pt x="109" y="390"/>
                </a:cubicBezTo>
                <a:cubicBezTo>
                  <a:pt x="183" y="420"/>
                  <a:pt x="258" y="400"/>
                  <a:pt x="258" y="400"/>
                </a:cubicBezTo>
                <a:lnTo>
                  <a:pt x="372" y="92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860272" y="2069549"/>
            <a:ext cx="234086" cy="136437"/>
          </a:xfrm>
          <a:custGeom>
            <a:avLst/>
            <a:gdLst>
              <a:gd name="T0" fmla="*/ 273 w 284"/>
              <a:gd name="T1" fmla="*/ 131 h 166"/>
              <a:gd name="T2" fmla="*/ 121 w 284"/>
              <a:gd name="T3" fmla="*/ 139 h 166"/>
              <a:gd name="T4" fmla="*/ 12 w 284"/>
              <a:gd name="T5" fmla="*/ 34 h 166"/>
              <a:gd name="T6" fmla="*/ 163 w 284"/>
              <a:gd name="T7" fmla="*/ 26 h 166"/>
              <a:gd name="T8" fmla="*/ 273 w 284"/>
              <a:gd name="T9" fmla="*/ 13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66">
                <a:moveTo>
                  <a:pt x="273" y="131"/>
                </a:moveTo>
                <a:cubicBezTo>
                  <a:pt x="261" y="162"/>
                  <a:pt x="194" y="166"/>
                  <a:pt x="121" y="139"/>
                </a:cubicBezTo>
                <a:cubicBezTo>
                  <a:pt x="49" y="112"/>
                  <a:pt x="0" y="65"/>
                  <a:pt x="12" y="34"/>
                </a:cubicBezTo>
                <a:cubicBezTo>
                  <a:pt x="23" y="3"/>
                  <a:pt x="91" y="0"/>
                  <a:pt x="163" y="26"/>
                </a:cubicBezTo>
                <a:cubicBezTo>
                  <a:pt x="235" y="53"/>
                  <a:pt x="284" y="100"/>
                  <a:pt x="273" y="131"/>
                </a:cubicBezTo>
                <a:close/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777210" y="2099049"/>
            <a:ext cx="309597" cy="342935"/>
          </a:xfrm>
          <a:custGeom>
            <a:avLst/>
            <a:gdLst>
              <a:gd name="T0" fmla="*/ 110 w 372"/>
              <a:gd name="T1" fmla="*/ 0 h 420"/>
              <a:gd name="T2" fmla="*/ 0 w 372"/>
              <a:gd name="T3" fmla="*/ 294 h 420"/>
              <a:gd name="T4" fmla="*/ 109 w 372"/>
              <a:gd name="T5" fmla="*/ 389 h 420"/>
              <a:gd name="T6" fmla="*/ 258 w 372"/>
              <a:gd name="T7" fmla="*/ 400 h 420"/>
              <a:gd name="T8" fmla="*/ 372 w 372"/>
              <a:gd name="T9" fmla="*/ 91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6" y="363"/>
                  <a:pt x="109" y="389"/>
                </a:cubicBezTo>
                <a:cubicBezTo>
                  <a:pt x="183" y="420"/>
                  <a:pt x="258" y="400"/>
                  <a:pt x="258" y="400"/>
                </a:cubicBezTo>
                <a:lnTo>
                  <a:pt x="372" y="91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491437" y="1994563"/>
            <a:ext cx="237863" cy="132748"/>
          </a:xfrm>
          <a:custGeom>
            <a:avLst/>
            <a:gdLst>
              <a:gd name="T0" fmla="*/ 273 w 284"/>
              <a:gd name="T1" fmla="*/ 132 h 166"/>
              <a:gd name="T2" fmla="*/ 121 w 284"/>
              <a:gd name="T3" fmla="*/ 139 h 166"/>
              <a:gd name="T4" fmla="*/ 11 w 284"/>
              <a:gd name="T5" fmla="*/ 35 h 166"/>
              <a:gd name="T6" fmla="*/ 163 w 284"/>
              <a:gd name="T7" fmla="*/ 27 h 166"/>
              <a:gd name="T8" fmla="*/ 273 w 284"/>
              <a:gd name="T9" fmla="*/ 13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66">
                <a:moveTo>
                  <a:pt x="273" y="132"/>
                </a:moveTo>
                <a:cubicBezTo>
                  <a:pt x="261" y="163"/>
                  <a:pt x="193" y="166"/>
                  <a:pt x="121" y="139"/>
                </a:cubicBezTo>
                <a:cubicBezTo>
                  <a:pt x="49" y="113"/>
                  <a:pt x="0" y="66"/>
                  <a:pt x="11" y="35"/>
                </a:cubicBezTo>
                <a:cubicBezTo>
                  <a:pt x="23" y="4"/>
                  <a:pt x="91" y="0"/>
                  <a:pt x="163" y="27"/>
                </a:cubicBezTo>
                <a:cubicBezTo>
                  <a:pt x="235" y="54"/>
                  <a:pt x="284" y="101"/>
                  <a:pt x="273" y="132"/>
                </a:cubicBezTo>
                <a:close/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407386" y="2010852"/>
            <a:ext cx="309597" cy="342935"/>
          </a:xfrm>
          <a:custGeom>
            <a:avLst/>
            <a:gdLst>
              <a:gd name="T0" fmla="*/ 111 w 373"/>
              <a:gd name="T1" fmla="*/ 0 h 420"/>
              <a:gd name="T2" fmla="*/ 0 w 373"/>
              <a:gd name="T3" fmla="*/ 294 h 420"/>
              <a:gd name="T4" fmla="*/ 110 w 373"/>
              <a:gd name="T5" fmla="*/ 390 h 420"/>
              <a:gd name="T6" fmla="*/ 259 w 373"/>
              <a:gd name="T7" fmla="*/ 400 h 420"/>
              <a:gd name="T8" fmla="*/ 373 w 373"/>
              <a:gd name="T9" fmla="*/ 9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" h="420">
                <a:moveTo>
                  <a:pt x="111" y="0"/>
                </a:moveTo>
                <a:lnTo>
                  <a:pt x="0" y="294"/>
                </a:lnTo>
                <a:cubicBezTo>
                  <a:pt x="0" y="294"/>
                  <a:pt x="37" y="363"/>
                  <a:pt x="110" y="390"/>
                </a:cubicBezTo>
                <a:cubicBezTo>
                  <a:pt x="183" y="420"/>
                  <a:pt x="259" y="400"/>
                  <a:pt x="259" y="400"/>
                </a:cubicBezTo>
                <a:lnTo>
                  <a:pt x="373" y="92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3045274" y="2150673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015070" y="2154360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996193" y="2124860"/>
            <a:ext cx="30205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2984865" y="2139610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2935784" y="2132235"/>
            <a:ext cx="33981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935784" y="2087985"/>
            <a:ext cx="30205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2943335" y="2091674"/>
            <a:ext cx="33981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2954661" y="2110110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916905" y="2106424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2913130" y="2124860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2886700" y="2106424"/>
            <a:ext cx="30205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2890477" y="2087985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2913130" y="2076924"/>
            <a:ext cx="33981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2932007" y="2113799"/>
            <a:ext cx="33981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2958437" y="2135924"/>
            <a:ext cx="33981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2977314" y="2110110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3018847" y="2106424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3026398" y="2128549"/>
            <a:ext cx="33981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2988642" y="2154360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2954661" y="2150673"/>
            <a:ext cx="33981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65988" y="2084299"/>
            <a:ext cx="33981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2992416" y="2091674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2947109" y="2069549"/>
            <a:ext cx="33981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2932007" y="2062174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2958437" y="2043736"/>
            <a:ext cx="33981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2969763" y="2065861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2992416" y="2054799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3003744" y="2051111"/>
            <a:ext cx="33981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3011295" y="2069549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3007519" y="2080610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1"/>
          <p:cNvSpPr>
            <a:spLocks noChangeArrowheads="1"/>
          </p:cNvSpPr>
          <p:nvPr/>
        </p:nvSpPr>
        <p:spPr bwMode="auto">
          <a:xfrm>
            <a:off x="3022621" y="2095360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3037723" y="2113799"/>
            <a:ext cx="33981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3"/>
          <p:cNvSpPr>
            <a:spLocks noChangeArrowheads="1"/>
          </p:cNvSpPr>
          <p:nvPr/>
        </p:nvSpPr>
        <p:spPr bwMode="auto">
          <a:xfrm>
            <a:off x="3022621" y="2132235"/>
            <a:ext cx="33981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2992416" y="2073236"/>
            <a:ext cx="30205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2984865" y="2032675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6"/>
          <p:cNvSpPr>
            <a:spLocks noChangeArrowheads="1"/>
          </p:cNvSpPr>
          <p:nvPr/>
        </p:nvSpPr>
        <p:spPr bwMode="auto">
          <a:xfrm>
            <a:off x="2871598" y="2087985"/>
            <a:ext cx="30205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7"/>
          <p:cNvSpPr>
            <a:spLocks noChangeArrowheads="1"/>
          </p:cNvSpPr>
          <p:nvPr/>
        </p:nvSpPr>
        <p:spPr bwMode="auto">
          <a:xfrm>
            <a:off x="2894251" y="2076924"/>
            <a:ext cx="33981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48"/>
          <p:cNvSpPr>
            <a:spLocks noChangeArrowheads="1"/>
          </p:cNvSpPr>
          <p:nvPr/>
        </p:nvSpPr>
        <p:spPr bwMode="auto">
          <a:xfrm>
            <a:off x="3030172" y="2158048"/>
            <a:ext cx="30205" cy="29500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49"/>
          <p:cNvSpPr>
            <a:spLocks noChangeArrowheads="1"/>
          </p:cNvSpPr>
          <p:nvPr/>
        </p:nvSpPr>
        <p:spPr bwMode="auto">
          <a:xfrm>
            <a:off x="3049051" y="2132235"/>
            <a:ext cx="30205" cy="33188"/>
          </a:xfrm>
          <a:prstGeom prst="ellipse">
            <a:avLst/>
          </a:prstGeom>
          <a:solidFill>
            <a:srgbClr val="0000FF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4694400" y="2123016"/>
            <a:ext cx="83063" cy="55313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4954916" y="2123016"/>
            <a:ext cx="83063" cy="55313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5215430" y="2123016"/>
            <a:ext cx="79288" cy="55313"/>
          </a:xfrm>
          <a:prstGeom prst="rect">
            <a:avLst/>
          </a:prstGeom>
          <a:solidFill>
            <a:srgbClr val="000000"/>
          </a:solidFill>
          <a:ln w="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7710754" y="1640936"/>
            <a:ext cx="3751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ns-serif"/>
              </a:rPr>
              <a:t>x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992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081412" y="1934639"/>
            <a:ext cx="320926" cy="368746"/>
            <a:chOff x="4076650" y="1906064"/>
            <a:chExt cx="320926" cy="368746"/>
          </a:xfrm>
        </p:grpSpPr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159713" y="1906064"/>
              <a:ext cx="237863" cy="136437"/>
            </a:xfrm>
            <a:custGeom>
              <a:avLst/>
              <a:gdLst>
                <a:gd name="T0" fmla="*/ 273 w 284"/>
                <a:gd name="T1" fmla="*/ 131 h 166"/>
                <a:gd name="T2" fmla="*/ 121 w 284"/>
                <a:gd name="T3" fmla="*/ 139 h 166"/>
                <a:gd name="T4" fmla="*/ 11 w 284"/>
                <a:gd name="T5" fmla="*/ 34 h 166"/>
                <a:gd name="T6" fmla="*/ 163 w 284"/>
                <a:gd name="T7" fmla="*/ 27 h 166"/>
                <a:gd name="T8" fmla="*/ 273 w 284"/>
                <a:gd name="T9" fmla="*/ 13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66">
                  <a:moveTo>
                    <a:pt x="273" y="131"/>
                  </a:moveTo>
                  <a:cubicBezTo>
                    <a:pt x="261" y="162"/>
                    <a:pt x="193" y="166"/>
                    <a:pt x="121" y="139"/>
                  </a:cubicBezTo>
                  <a:cubicBezTo>
                    <a:pt x="49" y="112"/>
                    <a:pt x="0" y="65"/>
                    <a:pt x="11" y="34"/>
                  </a:cubicBezTo>
                  <a:cubicBezTo>
                    <a:pt x="23" y="3"/>
                    <a:pt x="91" y="0"/>
                    <a:pt x="163" y="27"/>
                  </a:cubicBezTo>
                  <a:cubicBezTo>
                    <a:pt x="235" y="53"/>
                    <a:pt x="284" y="100"/>
                    <a:pt x="273" y="131"/>
                  </a:cubicBez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076650" y="1935564"/>
              <a:ext cx="309597" cy="339246"/>
            </a:xfrm>
            <a:custGeom>
              <a:avLst/>
              <a:gdLst>
                <a:gd name="T0" fmla="*/ 110 w 373"/>
                <a:gd name="T1" fmla="*/ 0 h 420"/>
                <a:gd name="T2" fmla="*/ 0 w 373"/>
                <a:gd name="T3" fmla="*/ 294 h 420"/>
                <a:gd name="T4" fmla="*/ 110 w 373"/>
                <a:gd name="T5" fmla="*/ 389 h 420"/>
                <a:gd name="T6" fmla="*/ 259 w 373"/>
                <a:gd name="T7" fmla="*/ 400 h 420"/>
                <a:gd name="T8" fmla="*/ 373 w 373"/>
                <a:gd name="T9" fmla="*/ 9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20">
                  <a:moveTo>
                    <a:pt x="110" y="0"/>
                  </a:moveTo>
                  <a:lnTo>
                    <a:pt x="0" y="294"/>
                  </a:lnTo>
                  <a:cubicBezTo>
                    <a:pt x="0" y="294"/>
                    <a:pt x="37" y="363"/>
                    <a:pt x="110" y="389"/>
                  </a:cubicBezTo>
                  <a:cubicBezTo>
                    <a:pt x="183" y="420"/>
                    <a:pt x="259" y="400"/>
                    <a:pt x="259" y="400"/>
                  </a:cubicBezTo>
                  <a:lnTo>
                    <a:pt x="373" y="9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Freeform 56"/>
          <p:cNvSpPr>
            <a:spLocks/>
          </p:cNvSpPr>
          <p:nvPr/>
        </p:nvSpPr>
        <p:spPr bwMode="auto">
          <a:xfrm>
            <a:off x="7288187" y="1544507"/>
            <a:ext cx="237863" cy="136437"/>
          </a:xfrm>
          <a:custGeom>
            <a:avLst/>
            <a:gdLst>
              <a:gd name="T0" fmla="*/ 273 w 284"/>
              <a:gd name="T1" fmla="*/ 131 h 166"/>
              <a:gd name="T2" fmla="*/ 121 w 284"/>
              <a:gd name="T3" fmla="*/ 139 h 166"/>
              <a:gd name="T4" fmla="*/ 12 w 284"/>
              <a:gd name="T5" fmla="*/ 34 h 166"/>
              <a:gd name="T6" fmla="*/ 163 w 284"/>
              <a:gd name="T7" fmla="*/ 27 h 166"/>
              <a:gd name="T8" fmla="*/ 273 w 284"/>
              <a:gd name="T9" fmla="*/ 13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66">
                <a:moveTo>
                  <a:pt x="273" y="131"/>
                </a:moveTo>
                <a:cubicBezTo>
                  <a:pt x="261" y="162"/>
                  <a:pt x="193" y="166"/>
                  <a:pt x="121" y="139"/>
                </a:cubicBezTo>
                <a:cubicBezTo>
                  <a:pt x="49" y="112"/>
                  <a:pt x="0" y="65"/>
                  <a:pt x="12" y="34"/>
                </a:cubicBezTo>
                <a:cubicBezTo>
                  <a:pt x="23" y="3"/>
                  <a:pt x="91" y="0"/>
                  <a:pt x="163" y="27"/>
                </a:cubicBezTo>
                <a:cubicBezTo>
                  <a:pt x="235" y="53"/>
                  <a:pt x="284" y="100"/>
                  <a:pt x="273" y="131"/>
                </a:cubicBezTo>
                <a:close/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7205124" y="1574007"/>
            <a:ext cx="309597" cy="342935"/>
          </a:xfrm>
          <a:custGeom>
            <a:avLst/>
            <a:gdLst>
              <a:gd name="T0" fmla="*/ 110 w 372"/>
              <a:gd name="T1" fmla="*/ 0 h 420"/>
              <a:gd name="T2" fmla="*/ 0 w 372"/>
              <a:gd name="T3" fmla="*/ 294 h 420"/>
              <a:gd name="T4" fmla="*/ 109 w 372"/>
              <a:gd name="T5" fmla="*/ 389 h 420"/>
              <a:gd name="T6" fmla="*/ 258 w 372"/>
              <a:gd name="T7" fmla="*/ 400 h 420"/>
              <a:gd name="T8" fmla="*/ 372 w 372"/>
              <a:gd name="T9" fmla="*/ 92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420">
                <a:moveTo>
                  <a:pt x="110" y="0"/>
                </a:moveTo>
                <a:lnTo>
                  <a:pt x="0" y="294"/>
                </a:lnTo>
                <a:cubicBezTo>
                  <a:pt x="0" y="294"/>
                  <a:pt x="36" y="363"/>
                  <a:pt x="109" y="389"/>
                </a:cubicBezTo>
                <a:cubicBezTo>
                  <a:pt x="183" y="420"/>
                  <a:pt x="258" y="400"/>
                  <a:pt x="258" y="400"/>
                </a:cubicBezTo>
                <a:lnTo>
                  <a:pt x="372" y="92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8"/>
          <p:cNvSpPr>
            <a:spLocks noEditPoints="1"/>
          </p:cNvSpPr>
          <p:nvPr/>
        </p:nvSpPr>
        <p:spPr bwMode="auto">
          <a:xfrm>
            <a:off x="1072476" y="1858774"/>
            <a:ext cx="6686549" cy="2061046"/>
          </a:xfrm>
          <a:custGeom>
            <a:avLst/>
            <a:gdLst>
              <a:gd name="T0" fmla="*/ 4022 w 8045"/>
              <a:gd name="T1" fmla="*/ 0 h 3933"/>
              <a:gd name="T2" fmla="*/ 1348 w 8045"/>
              <a:gd name="T3" fmla="*/ 463 h 3933"/>
              <a:gd name="T4" fmla="*/ 432 w 8045"/>
              <a:gd name="T5" fmla="*/ 1031 h 3933"/>
              <a:gd name="T6" fmla="*/ 0 w 8045"/>
              <a:gd name="T7" fmla="*/ 1967 h 3933"/>
              <a:gd name="T8" fmla="*/ 432 w 8045"/>
              <a:gd name="T9" fmla="*/ 2902 h 3933"/>
              <a:gd name="T10" fmla="*/ 1348 w 8045"/>
              <a:gd name="T11" fmla="*/ 3471 h 3933"/>
              <a:gd name="T12" fmla="*/ 4022 w 8045"/>
              <a:gd name="T13" fmla="*/ 3933 h 3933"/>
              <a:gd name="T14" fmla="*/ 6697 w 8045"/>
              <a:gd name="T15" fmla="*/ 3471 h 3933"/>
              <a:gd name="T16" fmla="*/ 7612 w 8045"/>
              <a:gd name="T17" fmla="*/ 2902 h 3933"/>
              <a:gd name="T18" fmla="*/ 8045 w 8045"/>
              <a:gd name="T19" fmla="*/ 1967 h 3933"/>
              <a:gd name="T20" fmla="*/ 7612 w 8045"/>
              <a:gd name="T21" fmla="*/ 1031 h 3933"/>
              <a:gd name="T22" fmla="*/ 6697 w 8045"/>
              <a:gd name="T23" fmla="*/ 463 h 3933"/>
              <a:gd name="T24" fmla="*/ 4022 w 8045"/>
              <a:gd name="T25" fmla="*/ 0 h 3933"/>
              <a:gd name="T26" fmla="*/ 4022 w 8045"/>
              <a:gd name="T27" fmla="*/ 1042 h 3933"/>
              <a:gd name="T28" fmla="*/ 6299 w 8045"/>
              <a:gd name="T29" fmla="*/ 1426 h 3933"/>
              <a:gd name="T30" fmla="*/ 6885 w 8045"/>
              <a:gd name="T31" fmla="*/ 1777 h 3933"/>
              <a:gd name="T32" fmla="*/ 7003 w 8045"/>
              <a:gd name="T33" fmla="*/ 1967 h 3933"/>
              <a:gd name="T34" fmla="*/ 6885 w 8045"/>
              <a:gd name="T35" fmla="*/ 2157 h 3933"/>
              <a:gd name="T36" fmla="*/ 6299 w 8045"/>
              <a:gd name="T37" fmla="*/ 2508 h 3933"/>
              <a:gd name="T38" fmla="*/ 4022 w 8045"/>
              <a:gd name="T39" fmla="*/ 2892 h 3933"/>
              <a:gd name="T40" fmla="*/ 1745 w 8045"/>
              <a:gd name="T41" fmla="*/ 2508 h 3933"/>
              <a:gd name="T42" fmla="*/ 1160 w 8045"/>
              <a:gd name="T43" fmla="*/ 2157 h 3933"/>
              <a:gd name="T44" fmla="*/ 1042 w 8045"/>
              <a:gd name="T45" fmla="*/ 1967 h 3933"/>
              <a:gd name="T46" fmla="*/ 1160 w 8045"/>
              <a:gd name="T47" fmla="*/ 1777 h 3933"/>
              <a:gd name="T48" fmla="*/ 1745 w 8045"/>
              <a:gd name="T49" fmla="*/ 1426 h 3933"/>
              <a:gd name="T50" fmla="*/ 4022 w 8045"/>
              <a:gd name="T51" fmla="*/ 1042 h 3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45" h="3933">
                <a:moveTo>
                  <a:pt x="4022" y="0"/>
                </a:moveTo>
                <a:cubicBezTo>
                  <a:pt x="2997" y="0"/>
                  <a:pt x="2068" y="166"/>
                  <a:pt x="1348" y="463"/>
                </a:cubicBezTo>
                <a:cubicBezTo>
                  <a:pt x="988" y="612"/>
                  <a:pt x="677" y="792"/>
                  <a:pt x="432" y="1031"/>
                </a:cubicBezTo>
                <a:cubicBezTo>
                  <a:pt x="187" y="1271"/>
                  <a:pt x="0" y="1597"/>
                  <a:pt x="0" y="1967"/>
                </a:cubicBezTo>
                <a:cubicBezTo>
                  <a:pt x="0" y="2337"/>
                  <a:pt x="187" y="2663"/>
                  <a:pt x="432" y="2902"/>
                </a:cubicBezTo>
                <a:cubicBezTo>
                  <a:pt x="677" y="3142"/>
                  <a:pt x="988" y="3322"/>
                  <a:pt x="1348" y="3471"/>
                </a:cubicBezTo>
                <a:cubicBezTo>
                  <a:pt x="2068" y="3768"/>
                  <a:pt x="2997" y="3933"/>
                  <a:pt x="4022" y="3933"/>
                </a:cubicBezTo>
                <a:cubicBezTo>
                  <a:pt x="5047" y="3933"/>
                  <a:pt x="5977" y="3768"/>
                  <a:pt x="6697" y="3471"/>
                </a:cubicBezTo>
                <a:cubicBezTo>
                  <a:pt x="7057" y="3322"/>
                  <a:pt x="7367" y="3142"/>
                  <a:pt x="7612" y="2902"/>
                </a:cubicBezTo>
                <a:cubicBezTo>
                  <a:pt x="7857" y="2663"/>
                  <a:pt x="8045" y="2337"/>
                  <a:pt x="8045" y="1967"/>
                </a:cubicBezTo>
                <a:cubicBezTo>
                  <a:pt x="8045" y="1597"/>
                  <a:pt x="7857" y="1271"/>
                  <a:pt x="7612" y="1031"/>
                </a:cubicBezTo>
                <a:cubicBezTo>
                  <a:pt x="7367" y="792"/>
                  <a:pt x="7057" y="612"/>
                  <a:pt x="6697" y="463"/>
                </a:cubicBezTo>
                <a:cubicBezTo>
                  <a:pt x="5977" y="166"/>
                  <a:pt x="5047" y="0"/>
                  <a:pt x="4022" y="0"/>
                </a:cubicBezTo>
                <a:close/>
                <a:moveTo>
                  <a:pt x="4022" y="1042"/>
                </a:moveTo>
                <a:cubicBezTo>
                  <a:pt x="4931" y="1042"/>
                  <a:pt x="5752" y="1200"/>
                  <a:pt x="6299" y="1426"/>
                </a:cubicBezTo>
                <a:cubicBezTo>
                  <a:pt x="6573" y="1539"/>
                  <a:pt x="6775" y="1670"/>
                  <a:pt x="6885" y="1777"/>
                </a:cubicBezTo>
                <a:cubicBezTo>
                  <a:pt x="6994" y="1884"/>
                  <a:pt x="7003" y="1938"/>
                  <a:pt x="7003" y="1967"/>
                </a:cubicBezTo>
                <a:cubicBezTo>
                  <a:pt x="7003" y="1996"/>
                  <a:pt x="6994" y="2050"/>
                  <a:pt x="6885" y="2157"/>
                </a:cubicBezTo>
                <a:cubicBezTo>
                  <a:pt x="6775" y="2264"/>
                  <a:pt x="6573" y="2395"/>
                  <a:pt x="6299" y="2508"/>
                </a:cubicBezTo>
                <a:cubicBezTo>
                  <a:pt x="5752" y="2734"/>
                  <a:pt x="4931" y="2892"/>
                  <a:pt x="4022" y="2892"/>
                </a:cubicBezTo>
                <a:cubicBezTo>
                  <a:pt x="3114" y="2892"/>
                  <a:pt x="2293" y="2734"/>
                  <a:pt x="1745" y="2508"/>
                </a:cubicBezTo>
                <a:cubicBezTo>
                  <a:pt x="1472" y="2395"/>
                  <a:pt x="1269" y="2264"/>
                  <a:pt x="1160" y="2157"/>
                </a:cubicBezTo>
                <a:cubicBezTo>
                  <a:pt x="1051" y="2050"/>
                  <a:pt x="1042" y="1996"/>
                  <a:pt x="1042" y="1967"/>
                </a:cubicBezTo>
                <a:cubicBezTo>
                  <a:pt x="1042" y="1938"/>
                  <a:pt x="1051" y="1884"/>
                  <a:pt x="1160" y="1777"/>
                </a:cubicBezTo>
                <a:cubicBezTo>
                  <a:pt x="1269" y="1670"/>
                  <a:pt x="1472" y="1539"/>
                  <a:pt x="1745" y="1426"/>
                </a:cubicBezTo>
                <a:cubicBezTo>
                  <a:pt x="2293" y="1200"/>
                  <a:pt x="3114" y="1042"/>
                  <a:pt x="4022" y="1042"/>
                </a:cubicBezTo>
                <a:close/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46673" y="3630867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anneau</a:t>
            </a:r>
            <a:r>
              <a:rPr lang="en-US" sz="1200" dirty="0" smtClean="0"/>
              <a:t> de </a:t>
            </a:r>
            <a:r>
              <a:rPr lang="en-US" sz="1200" dirty="0" err="1" smtClean="0"/>
              <a:t>stockage</a:t>
            </a:r>
            <a:endParaRPr lang="en-US" sz="1200" dirty="0"/>
          </a:p>
        </p:txBody>
      </p:sp>
      <p:sp>
        <p:nvSpPr>
          <p:cNvPr id="68" name="Line 11"/>
          <p:cNvSpPr>
            <a:spLocks noChangeShapeType="1"/>
          </p:cNvSpPr>
          <p:nvPr/>
        </p:nvSpPr>
        <p:spPr bwMode="auto">
          <a:xfrm>
            <a:off x="4410711" y="4781658"/>
            <a:ext cx="3908754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4690019" y="4198257"/>
            <a:ext cx="533695" cy="580786"/>
            <a:chOff x="3322695" y="5158307"/>
            <a:chExt cx="533695" cy="580786"/>
          </a:xfrm>
        </p:grpSpPr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3466582" y="5338821"/>
              <a:ext cx="209292" cy="183131"/>
            </a:xfrm>
            <a:custGeom>
              <a:avLst/>
              <a:gdLst>
                <a:gd name="T0" fmla="*/ 21 w 259"/>
                <a:gd name="T1" fmla="*/ 200 h 225"/>
                <a:gd name="T2" fmla="*/ 93 w 259"/>
                <a:gd name="T3" fmla="*/ 66 h 225"/>
                <a:gd name="T4" fmla="*/ 239 w 259"/>
                <a:gd name="T5" fmla="*/ 26 h 225"/>
                <a:gd name="T6" fmla="*/ 167 w 259"/>
                <a:gd name="T7" fmla="*/ 159 h 225"/>
                <a:gd name="T8" fmla="*/ 21 w 259"/>
                <a:gd name="T9" fmla="*/ 20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25">
                  <a:moveTo>
                    <a:pt x="21" y="200"/>
                  </a:moveTo>
                  <a:cubicBezTo>
                    <a:pt x="0" y="174"/>
                    <a:pt x="32" y="114"/>
                    <a:pt x="93" y="66"/>
                  </a:cubicBezTo>
                  <a:cubicBezTo>
                    <a:pt x="153" y="18"/>
                    <a:pt x="218" y="0"/>
                    <a:pt x="239" y="26"/>
                  </a:cubicBezTo>
                  <a:cubicBezTo>
                    <a:pt x="259" y="52"/>
                    <a:pt x="227" y="111"/>
                    <a:pt x="167" y="159"/>
                  </a:cubicBezTo>
                  <a:cubicBezTo>
                    <a:pt x="107" y="208"/>
                    <a:pt x="42" y="225"/>
                    <a:pt x="21" y="20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3322695" y="5158307"/>
              <a:ext cx="337484" cy="345332"/>
            </a:xfrm>
            <a:custGeom>
              <a:avLst/>
              <a:gdLst>
                <a:gd name="T0" fmla="*/ 419 w 419"/>
                <a:gd name="T1" fmla="*/ 250 h 428"/>
                <a:gd name="T2" fmla="*/ 224 w 419"/>
                <a:gd name="T3" fmla="*/ 5 h 428"/>
                <a:gd name="T4" fmla="*/ 86 w 419"/>
                <a:gd name="T5" fmla="*/ 49 h 428"/>
                <a:gd name="T6" fmla="*/ 0 w 419"/>
                <a:gd name="T7" fmla="*/ 171 h 428"/>
                <a:gd name="T8" fmla="*/ 205 w 419"/>
                <a:gd name="T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28">
                  <a:moveTo>
                    <a:pt x="419" y="250"/>
                  </a:moveTo>
                  <a:lnTo>
                    <a:pt x="224" y="5"/>
                  </a:lnTo>
                  <a:cubicBezTo>
                    <a:pt x="224" y="5"/>
                    <a:pt x="146" y="0"/>
                    <a:pt x="86" y="49"/>
                  </a:cubicBezTo>
                  <a:cubicBezTo>
                    <a:pt x="22" y="96"/>
                    <a:pt x="0" y="171"/>
                    <a:pt x="0" y="171"/>
                  </a:cubicBezTo>
                  <a:lnTo>
                    <a:pt x="205" y="42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3477047" y="5705082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3615704" y="5616133"/>
              <a:ext cx="34011" cy="34011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3605239" y="5705082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3641865" y="5697234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3673259" y="5705082"/>
              <a:ext cx="34011" cy="34011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"/>
            <p:cNvSpPr>
              <a:spLocks/>
            </p:cNvSpPr>
            <p:nvPr/>
          </p:nvSpPr>
          <p:spPr bwMode="auto">
            <a:xfrm>
              <a:off x="3712500" y="5697234"/>
              <a:ext cx="34011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"/>
            <p:cNvSpPr>
              <a:spLocks/>
            </p:cNvSpPr>
            <p:nvPr/>
          </p:nvSpPr>
          <p:spPr bwMode="auto">
            <a:xfrm>
              <a:off x="3733430" y="5697234"/>
              <a:ext cx="34011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7"/>
            <p:cNvSpPr>
              <a:spLocks/>
            </p:cNvSpPr>
            <p:nvPr/>
          </p:nvSpPr>
          <p:spPr bwMode="auto">
            <a:xfrm>
              <a:off x="3623551" y="5697234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3636633" y="5705082"/>
              <a:ext cx="34011" cy="34011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3662794" y="5686770"/>
              <a:ext cx="34011" cy="34011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>
              <a:off x="3691571" y="5697234"/>
              <a:ext cx="36626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3709885" y="5705082"/>
              <a:ext cx="34011" cy="34011"/>
            </a:xfrm>
            <a:custGeom>
              <a:avLst/>
              <a:gdLst>
                <a:gd name="T0" fmla="*/ 40 w 43"/>
                <a:gd name="T1" fmla="*/ 16 h 43"/>
                <a:gd name="T2" fmla="*/ 27 w 43"/>
                <a:gd name="T3" fmla="*/ 40 h 43"/>
                <a:gd name="T4" fmla="*/ 4 w 43"/>
                <a:gd name="T5" fmla="*/ 27 h 43"/>
                <a:gd name="T6" fmla="*/ 16 w 43"/>
                <a:gd name="T7" fmla="*/ 3 h 43"/>
                <a:gd name="T8" fmla="*/ 40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0" y="16"/>
                  </a:moveTo>
                  <a:cubicBezTo>
                    <a:pt x="43" y="26"/>
                    <a:pt x="37" y="36"/>
                    <a:pt x="27" y="40"/>
                  </a:cubicBezTo>
                  <a:cubicBezTo>
                    <a:pt x="18" y="43"/>
                    <a:pt x="7" y="37"/>
                    <a:pt x="4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6" y="0"/>
                    <a:pt x="37" y="6"/>
                    <a:pt x="40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3733430" y="5697234"/>
              <a:ext cx="34011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>
              <a:off x="3602622" y="5668456"/>
              <a:ext cx="34011" cy="34011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3641865" y="5668456"/>
              <a:ext cx="34011" cy="34011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3631401" y="5678920"/>
              <a:ext cx="36626" cy="31394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3613087" y="5678920"/>
              <a:ext cx="34011" cy="31394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3641865" y="5647527"/>
              <a:ext cx="34011" cy="34011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3652330" y="5637062"/>
              <a:ext cx="34011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3691571" y="5668456"/>
              <a:ext cx="36626" cy="34011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39 h 43"/>
                <a:gd name="T4" fmla="*/ 3 w 43"/>
                <a:gd name="T5" fmla="*/ 27 h 43"/>
                <a:gd name="T6" fmla="*/ 16 w 43"/>
                <a:gd name="T7" fmla="*/ 3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6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3691571" y="5668456"/>
              <a:ext cx="36626" cy="34011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39 h 43"/>
                <a:gd name="T4" fmla="*/ 3 w 43"/>
                <a:gd name="T5" fmla="*/ 27 h 43"/>
                <a:gd name="T6" fmla="*/ 16 w 43"/>
                <a:gd name="T7" fmla="*/ 3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6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3662794" y="5657991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3683724" y="5626597"/>
              <a:ext cx="34011" cy="34011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3"/>
            <p:cNvSpPr>
              <a:spLocks/>
            </p:cNvSpPr>
            <p:nvPr/>
          </p:nvSpPr>
          <p:spPr bwMode="auto">
            <a:xfrm>
              <a:off x="3691571" y="5626597"/>
              <a:ext cx="36626" cy="34011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39 h 43"/>
                <a:gd name="T4" fmla="*/ 3 w 43"/>
                <a:gd name="T5" fmla="*/ 27 h 43"/>
                <a:gd name="T6" fmla="*/ 16 w 43"/>
                <a:gd name="T7" fmla="*/ 3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6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3712500" y="5668456"/>
              <a:ext cx="34011" cy="34011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39 h 43"/>
                <a:gd name="T4" fmla="*/ 3 w 43"/>
                <a:gd name="T5" fmla="*/ 27 h 43"/>
                <a:gd name="T6" fmla="*/ 16 w 43"/>
                <a:gd name="T7" fmla="*/ 3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6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3722965" y="5668456"/>
              <a:ext cx="34011" cy="34011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754359" y="5678920"/>
              <a:ext cx="34011" cy="31394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7"/>
            <p:cNvSpPr>
              <a:spLocks/>
            </p:cNvSpPr>
            <p:nvPr/>
          </p:nvSpPr>
          <p:spPr bwMode="auto">
            <a:xfrm>
              <a:off x="3754359" y="5686770"/>
              <a:ext cx="34011" cy="34011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39 h 43"/>
                <a:gd name="T4" fmla="*/ 3 w 43"/>
                <a:gd name="T5" fmla="*/ 27 h 43"/>
                <a:gd name="T6" fmla="*/ 16 w 43"/>
                <a:gd name="T7" fmla="*/ 3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6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8"/>
            <p:cNvSpPr>
              <a:spLocks/>
            </p:cNvSpPr>
            <p:nvPr/>
          </p:nvSpPr>
          <p:spPr bwMode="auto">
            <a:xfrm>
              <a:off x="3754359" y="5697234"/>
              <a:ext cx="34011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9"/>
            <p:cNvSpPr>
              <a:spLocks/>
            </p:cNvSpPr>
            <p:nvPr/>
          </p:nvSpPr>
          <p:spPr bwMode="auto">
            <a:xfrm>
              <a:off x="3743894" y="5678920"/>
              <a:ext cx="34011" cy="31394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0"/>
            <p:cNvSpPr>
              <a:spLocks/>
            </p:cNvSpPr>
            <p:nvPr/>
          </p:nvSpPr>
          <p:spPr bwMode="auto">
            <a:xfrm>
              <a:off x="3733430" y="5637062"/>
              <a:ext cx="34011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3722965" y="5637062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3691571" y="5647527"/>
              <a:ext cx="36626" cy="34011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39 h 43"/>
                <a:gd name="T4" fmla="*/ 3 w 43"/>
                <a:gd name="T5" fmla="*/ 27 h 43"/>
                <a:gd name="T6" fmla="*/ 16 w 43"/>
                <a:gd name="T7" fmla="*/ 3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6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3641865" y="5637062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3613087" y="5644911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5"/>
            <p:cNvSpPr>
              <a:spLocks/>
            </p:cNvSpPr>
            <p:nvPr/>
          </p:nvSpPr>
          <p:spPr bwMode="auto">
            <a:xfrm>
              <a:off x="3641865" y="5605668"/>
              <a:ext cx="34011" cy="36626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6"/>
            <p:cNvSpPr>
              <a:spLocks/>
            </p:cNvSpPr>
            <p:nvPr/>
          </p:nvSpPr>
          <p:spPr bwMode="auto">
            <a:xfrm>
              <a:off x="3652330" y="5610900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7"/>
            <p:cNvSpPr>
              <a:spLocks/>
            </p:cNvSpPr>
            <p:nvPr/>
          </p:nvSpPr>
          <p:spPr bwMode="auto">
            <a:xfrm>
              <a:off x="3673259" y="5597820"/>
              <a:ext cx="34011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8"/>
            <p:cNvSpPr>
              <a:spLocks/>
            </p:cNvSpPr>
            <p:nvPr/>
          </p:nvSpPr>
          <p:spPr bwMode="auto">
            <a:xfrm>
              <a:off x="3673259" y="5587356"/>
              <a:ext cx="34011" cy="34011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39 h 43"/>
                <a:gd name="T4" fmla="*/ 3 w 43"/>
                <a:gd name="T5" fmla="*/ 27 h 43"/>
                <a:gd name="T6" fmla="*/ 16 w 43"/>
                <a:gd name="T7" fmla="*/ 3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6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9"/>
            <p:cNvSpPr>
              <a:spLocks/>
            </p:cNvSpPr>
            <p:nvPr/>
          </p:nvSpPr>
          <p:spPr bwMode="auto">
            <a:xfrm>
              <a:off x="3691571" y="5616133"/>
              <a:ext cx="36626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0"/>
            <p:cNvSpPr>
              <a:spLocks/>
            </p:cNvSpPr>
            <p:nvPr/>
          </p:nvSpPr>
          <p:spPr bwMode="auto">
            <a:xfrm>
              <a:off x="3581693" y="5686770"/>
              <a:ext cx="34011" cy="34011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1"/>
            <p:cNvSpPr>
              <a:spLocks/>
            </p:cNvSpPr>
            <p:nvPr/>
          </p:nvSpPr>
          <p:spPr bwMode="auto">
            <a:xfrm>
              <a:off x="3571228" y="5697234"/>
              <a:ext cx="36626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2"/>
            <p:cNvSpPr>
              <a:spLocks/>
            </p:cNvSpPr>
            <p:nvPr/>
          </p:nvSpPr>
          <p:spPr bwMode="auto">
            <a:xfrm>
              <a:off x="3560764" y="5705082"/>
              <a:ext cx="36626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7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3"/>
            <p:cNvSpPr>
              <a:spLocks/>
            </p:cNvSpPr>
            <p:nvPr/>
          </p:nvSpPr>
          <p:spPr bwMode="auto">
            <a:xfrm>
              <a:off x="3521522" y="5705082"/>
              <a:ext cx="34011" cy="34011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4"/>
            <p:cNvSpPr>
              <a:spLocks/>
            </p:cNvSpPr>
            <p:nvPr/>
          </p:nvSpPr>
          <p:spPr bwMode="auto">
            <a:xfrm>
              <a:off x="3733430" y="5697234"/>
              <a:ext cx="34011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5"/>
            <p:cNvSpPr>
              <a:spLocks/>
            </p:cNvSpPr>
            <p:nvPr/>
          </p:nvSpPr>
          <p:spPr bwMode="auto">
            <a:xfrm>
              <a:off x="3772673" y="5697234"/>
              <a:ext cx="34011" cy="34011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6"/>
            <p:cNvSpPr>
              <a:spLocks/>
            </p:cNvSpPr>
            <p:nvPr/>
          </p:nvSpPr>
          <p:spPr bwMode="auto">
            <a:xfrm>
              <a:off x="3759591" y="5705082"/>
              <a:ext cx="34011" cy="34011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6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7"/>
            <p:cNvSpPr>
              <a:spLocks/>
            </p:cNvSpPr>
            <p:nvPr/>
          </p:nvSpPr>
          <p:spPr bwMode="auto">
            <a:xfrm>
              <a:off x="3822379" y="5705082"/>
              <a:ext cx="34011" cy="34011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40 h 43"/>
                <a:gd name="T4" fmla="*/ 3 w 43"/>
                <a:gd name="T5" fmla="*/ 27 h 43"/>
                <a:gd name="T6" fmla="*/ 16 w 43"/>
                <a:gd name="T7" fmla="*/ 4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6"/>
                    <a:pt x="27" y="40"/>
                  </a:cubicBezTo>
                  <a:cubicBezTo>
                    <a:pt x="17" y="43"/>
                    <a:pt x="7" y="37"/>
                    <a:pt x="3" y="27"/>
                  </a:cubicBezTo>
                  <a:cubicBezTo>
                    <a:pt x="0" y="17"/>
                    <a:pt x="6" y="7"/>
                    <a:pt x="16" y="4"/>
                  </a:cubicBezTo>
                  <a:cubicBezTo>
                    <a:pt x="26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2"/>
            <p:cNvSpPr>
              <a:spLocks/>
            </p:cNvSpPr>
            <p:nvPr/>
          </p:nvSpPr>
          <p:spPr bwMode="auto">
            <a:xfrm>
              <a:off x="3529370" y="5443467"/>
              <a:ext cx="68020" cy="198828"/>
            </a:xfrm>
            <a:custGeom>
              <a:avLst/>
              <a:gdLst>
                <a:gd name="T0" fmla="*/ 0 w 83"/>
                <a:gd name="T1" fmla="*/ 0 h 246"/>
                <a:gd name="T2" fmla="*/ 56 w 83"/>
                <a:gd name="T3" fmla="*/ 129 h 246"/>
                <a:gd name="T4" fmla="*/ 76 w 83"/>
                <a:gd name="T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246">
                  <a:moveTo>
                    <a:pt x="0" y="0"/>
                  </a:moveTo>
                  <a:cubicBezTo>
                    <a:pt x="0" y="0"/>
                    <a:pt x="43" y="79"/>
                    <a:pt x="56" y="129"/>
                  </a:cubicBezTo>
                  <a:cubicBezTo>
                    <a:pt x="83" y="213"/>
                    <a:pt x="76" y="246"/>
                    <a:pt x="76" y="246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3"/>
            <p:cNvSpPr>
              <a:spLocks/>
            </p:cNvSpPr>
            <p:nvPr/>
          </p:nvSpPr>
          <p:spPr bwMode="auto">
            <a:xfrm>
              <a:off x="3547684" y="5438234"/>
              <a:ext cx="65405" cy="167434"/>
            </a:xfrm>
            <a:custGeom>
              <a:avLst/>
              <a:gdLst>
                <a:gd name="T0" fmla="*/ 0 w 82"/>
                <a:gd name="T1" fmla="*/ 0 h 206"/>
                <a:gd name="T2" fmla="*/ 62 w 82"/>
                <a:gd name="T3" fmla="*/ 135 h 206"/>
                <a:gd name="T4" fmla="*/ 81 w 82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06">
                  <a:moveTo>
                    <a:pt x="0" y="0"/>
                  </a:moveTo>
                  <a:cubicBezTo>
                    <a:pt x="0" y="0"/>
                    <a:pt x="38" y="48"/>
                    <a:pt x="62" y="135"/>
                  </a:cubicBezTo>
                  <a:cubicBezTo>
                    <a:pt x="82" y="206"/>
                    <a:pt x="81" y="206"/>
                    <a:pt x="81" y="206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4"/>
            <p:cNvSpPr>
              <a:spLocks/>
            </p:cNvSpPr>
            <p:nvPr/>
          </p:nvSpPr>
          <p:spPr bwMode="auto">
            <a:xfrm>
              <a:off x="3576461" y="5430387"/>
              <a:ext cx="68020" cy="154354"/>
            </a:xfrm>
            <a:custGeom>
              <a:avLst/>
              <a:gdLst>
                <a:gd name="T0" fmla="*/ 0 w 86"/>
                <a:gd name="T1" fmla="*/ 0 h 192"/>
                <a:gd name="T2" fmla="*/ 71 w 86"/>
                <a:gd name="T3" fmla="*/ 127 h 192"/>
                <a:gd name="T4" fmla="*/ 86 w 86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92">
                  <a:moveTo>
                    <a:pt x="0" y="0"/>
                  </a:moveTo>
                  <a:cubicBezTo>
                    <a:pt x="0" y="0"/>
                    <a:pt x="59" y="77"/>
                    <a:pt x="71" y="127"/>
                  </a:cubicBezTo>
                  <a:cubicBezTo>
                    <a:pt x="84" y="177"/>
                    <a:pt x="86" y="192"/>
                    <a:pt x="86" y="192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5"/>
            <p:cNvSpPr>
              <a:spLocks/>
            </p:cNvSpPr>
            <p:nvPr/>
          </p:nvSpPr>
          <p:spPr bwMode="auto">
            <a:xfrm>
              <a:off x="3555531" y="5430387"/>
              <a:ext cx="73252" cy="141272"/>
            </a:xfrm>
            <a:custGeom>
              <a:avLst/>
              <a:gdLst>
                <a:gd name="T0" fmla="*/ 0 w 88"/>
                <a:gd name="T1" fmla="*/ 0 h 176"/>
                <a:gd name="T2" fmla="*/ 75 w 88"/>
                <a:gd name="T3" fmla="*/ 126 h 176"/>
                <a:gd name="T4" fmla="*/ 84 w 88"/>
                <a:gd name="T5" fmla="*/ 16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176">
                  <a:moveTo>
                    <a:pt x="0" y="0"/>
                  </a:moveTo>
                  <a:cubicBezTo>
                    <a:pt x="0" y="0"/>
                    <a:pt x="63" y="76"/>
                    <a:pt x="75" y="126"/>
                  </a:cubicBezTo>
                  <a:cubicBezTo>
                    <a:pt x="88" y="176"/>
                    <a:pt x="84" y="165"/>
                    <a:pt x="84" y="165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6"/>
            <p:cNvSpPr>
              <a:spLocks/>
            </p:cNvSpPr>
            <p:nvPr/>
          </p:nvSpPr>
          <p:spPr bwMode="auto">
            <a:xfrm>
              <a:off x="3573845" y="5412073"/>
              <a:ext cx="94181" cy="170051"/>
            </a:xfrm>
            <a:custGeom>
              <a:avLst/>
              <a:gdLst>
                <a:gd name="T0" fmla="*/ 0 w 116"/>
                <a:gd name="T1" fmla="*/ 0 h 210"/>
                <a:gd name="T2" fmla="*/ 77 w 116"/>
                <a:gd name="T3" fmla="*/ 106 h 210"/>
                <a:gd name="T4" fmla="*/ 116 w 116"/>
                <a:gd name="T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210">
                  <a:moveTo>
                    <a:pt x="0" y="0"/>
                  </a:moveTo>
                  <a:cubicBezTo>
                    <a:pt x="0" y="0"/>
                    <a:pt x="64" y="78"/>
                    <a:pt x="77" y="106"/>
                  </a:cubicBezTo>
                  <a:cubicBezTo>
                    <a:pt x="91" y="136"/>
                    <a:pt x="116" y="210"/>
                    <a:pt x="116" y="210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450901" y="4234883"/>
            <a:ext cx="580788" cy="541545"/>
            <a:chOff x="7447902" y="5194933"/>
            <a:chExt cx="580788" cy="54154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591791" y="5378064"/>
              <a:ext cx="209292" cy="180515"/>
            </a:xfrm>
            <a:custGeom>
              <a:avLst/>
              <a:gdLst>
                <a:gd name="T0" fmla="*/ 21 w 259"/>
                <a:gd name="T1" fmla="*/ 200 h 226"/>
                <a:gd name="T2" fmla="*/ 92 w 259"/>
                <a:gd name="T3" fmla="*/ 66 h 226"/>
                <a:gd name="T4" fmla="*/ 238 w 259"/>
                <a:gd name="T5" fmla="*/ 26 h 226"/>
                <a:gd name="T6" fmla="*/ 167 w 259"/>
                <a:gd name="T7" fmla="*/ 160 h 226"/>
                <a:gd name="T8" fmla="*/ 21 w 259"/>
                <a:gd name="T9" fmla="*/ 20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26">
                  <a:moveTo>
                    <a:pt x="21" y="200"/>
                  </a:moveTo>
                  <a:cubicBezTo>
                    <a:pt x="0" y="174"/>
                    <a:pt x="32" y="114"/>
                    <a:pt x="92" y="66"/>
                  </a:cubicBezTo>
                  <a:cubicBezTo>
                    <a:pt x="152" y="18"/>
                    <a:pt x="218" y="0"/>
                    <a:pt x="238" y="26"/>
                  </a:cubicBezTo>
                  <a:cubicBezTo>
                    <a:pt x="259" y="52"/>
                    <a:pt x="227" y="111"/>
                    <a:pt x="167" y="160"/>
                  </a:cubicBezTo>
                  <a:cubicBezTo>
                    <a:pt x="107" y="208"/>
                    <a:pt x="41" y="226"/>
                    <a:pt x="21" y="200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7447902" y="5194933"/>
              <a:ext cx="337484" cy="345332"/>
            </a:xfrm>
            <a:custGeom>
              <a:avLst/>
              <a:gdLst>
                <a:gd name="T0" fmla="*/ 419 w 419"/>
                <a:gd name="T1" fmla="*/ 250 h 428"/>
                <a:gd name="T2" fmla="*/ 224 w 419"/>
                <a:gd name="T3" fmla="*/ 5 h 428"/>
                <a:gd name="T4" fmla="*/ 85 w 419"/>
                <a:gd name="T5" fmla="*/ 49 h 428"/>
                <a:gd name="T6" fmla="*/ 0 w 419"/>
                <a:gd name="T7" fmla="*/ 171 h 428"/>
                <a:gd name="T8" fmla="*/ 205 w 419"/>
                <a:gd name="T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28">
                  <a:moveTo>
                    <a:pt x="419" y="250"/>
                  </a:moveTo>
                  <a:lnTo>
                    <a:pt x="224" y="5"/>
                  </a:lnTo>
                  <a:cubicBezTo>
                    <a:pt x="224" y="5"/>
                    <a:pt x="145" y="0"/>
                    <a:pt x="85" y="49"/>
                  </a:cubicBezTo>
                  <a:cubicBezTo>
                    <a:pt x="21" y="96"/>
                    <a:pt x="0" y="171"/>
                    <a:pt x="0" y="171"/>
                  </a:cubicBezTo>
                  <a:lnTo>
                    <a:pt x="205" y="42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8"/>
            <p:cNvSpPr>
              <a:spLocks/>
            </p:cNvSpPr>
            <p:nvPr/>
          </p:nvSpPr>
          <p:spPr bwMode="auto">
            <a:xfrm>
              <a:off x="7772305" y="5702467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9"/>
            <p:cNvSpPr>
              <a:spLocks/>
            </p:cNvSpPr>
            <p:nvPr/>
          </p:nvSpPr>
          <p:spPr bwMode="auto">
            <a:xfrm>
              <a:off x="7850789" y="5702467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0"/>
            <p:cNvSpPr>
              <a:spLocks/>
            </p:cNvSpPr>
            <p:nvPr/>
          </p:nvSpPr>
          <p:spPr bwMode="auto">
            <a:xfrm>
              <a:off x="7994679" y="5702467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6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1"/>
            <p:cNvSpPr>
              <a:spLocks/>
            </p:cNvSpPr>
            <p:nvPr/>
          </p:nvSpPr>
          <p:spPr bwMode="auto">
            <a:xfrm>
              <a:off x="7835092" y="5631830"/>
              <a:ext cx="34011" cy="34011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6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7"/>
            <p:cNvSpPr>
              <a:spLocks/>
            </p:cNvSpPr>
            <p:nvPr/>
          </p:nvSpPr>
          <p:spPr bwMode="auto">
            <a:xfrm>
              <a:off x="7678123" y="5469628"/>
              <a:ext cx="102031" cy="217141"/>
            </a:xfrm>
            <a:custGeom>
              <a:avLst/>
              <a:gdLst>
                <a:gd name="T0" fmla="*/ 0 w 129"/>
                <a:gd name="T1" fmla="*/ 0 h 270"/>
                <a:gd name="T2" fmla="*/ 84 w 129"/>
                <a:gd name="T3" fmla="*/ 113 h 270"/>
                <a:gd name="T4" fmla="*/ 129 w 129"/>
                <a:gd name="T5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70">
                  <a:moveTo>
                    <a:pt x="0" y="0"/>
                  </a:moveTo>
                  <a:cubicBezTo>
                    <a:pt x="0" y="0"/>
                    <a:pt x="46" y="34"/>
                    <a:pt x="84" y="113"/>
                  </a:cubicBezTo>
                  <a:cubicBezTo>
                    <a:pt x="122" y="192"/>
                    <a:pt x="129" y="270"/>
                    <a:pt x="129" y="270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8"/>
            <p:cNvSpPr>
              <a:spLocks/>
            </p:cNvSpPr>
            <p:nvPr/>
          </p:nvSpPr>
          <p:spPr bwMode="auto">
            <a:xfrm>
              <a:off x="7704285" y="5456548"/>
              <a:ext cx="130808" cy="164818"/>
            </a:xfrm>
            <a:custGeom>
              <a:avLst/>
              <a:gdLst>
                <a:gd name="T0" fmla="*/ 0 w 163"/>
                <a:gd name="T1" fmla="*/ 0 h 206"/>
                <a:gd name="T2" fmla="*/ 98 w 163"/>
                <a:gd name="T3" fmla="*/ 110 h 206"/>
                <a:gd name="T4" fmla="*/ 163 w 163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206">
                  <a:moveTo>
                    <a:pt x="0" y="0"/>
                  </a:moveTo>
                  <a:cubicBezTo>
                    <a:pt x="0" y="0"/>
                    <a:pt x="46" y="41"/>
                    <a:pt x="98" y="110"/>
                  </a:cubicBezTo>
                  <a:cubicBezTo>
                    <a:pt x="150" y="179"/>
                    <a:pt x="163" y="206"/>
                    <a:pt x="163" y="206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013072" y="4852098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paquet</a:t>
            </a:r>
            <a:r>
              <a:rPr lang="en-US" sz="1200" dirty="0" smtClean="0"/>
              <a:t> principal (8 mA):</a:t>
            </a:r>
            <a:br>
              <a:rPr lang="en-US" sz="1200" dirty="0" smtClean="0"/>
            </a:br>
            <a:r>
              <a:rPr lang="en-US" sz="1200" dirty="0" smtClean="0"/>
              <a:t>~175 000 000 000 </a:t>
            </a:r>
            <a:r>
              <a:rPr lang="en-US" sz="1200" dirty="0" err="1" smtClean="0"/>
              <a:t>électrons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6732314" y="4848696"/>
            <a:ext cx="2143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paquet</a:t>
            </a:r>
            <a:r>
              <a:rPr lang="en-US" sz="1200" dirty="0" smtClean="0"/>
              <a:t> adjacent:</a:t>
            </a:r>
            <a:br>
              <a:rPr lang="en-US" sz="1200" dirty="0" smtClean="0"/>
            </a:br>
            <a:r>
              <a:rPr lang="en-US" sz="1200" dirty="0" err="1" smtClean="0"/>
              <a:t>jusqu’à</a:t>
            </a:r>
            <a:r>
              <a:rPr lang="en-US" sz="1200" dirty="0" smtClean="0"/>
              <a:t> 10 000 000 </a:t>
            </a:r>
            <a:r>
              <a:rPr lang="en-US" sz="1200" dirty="0" err="1" smtClean="0"/>
              <a:t>électrons</a:t>
            </a:r>
            <a:endParaRPr lang="en-US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985906" y="4442776"/>
            <a:ext cx="1377300" cy="369332"/>
          </a:xfrm>
          <a:prstGeom prst="rect">
            <a:avLst/>
          </a:prstGeom>
          <a:solidFill>
            <a:srgbClr val="92D050"/>
          </a:solidFill>
          <a:ln w="444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Problème</a:t>
            </a:r>
            <a:r>
              <a:rPr lang="en-US" b="1" dirty="0" smtClean="0"/>
              <a:t> :</a:t>
            </a:r>
            <a:endParaRPr lang="en-US" b="1" baseline="30000" dirty="0"/>
          </a:p>
        </p:txBody>
      </p:sp>
      <p:sp>
        <p:nvSpPr>
          <p:cNvPr id="133" name="Freeform 132"/>
          <p:cNvSpPr/>
          <p:nvPr/>
        </p:nvSpPr>
        <p:spPr>
          <a:xfrm rot="699955">
            <a:off x="7922450" y="4308381"/>
            <a:ext cx="202065" cy="285750"/>
          </a:xfrm>
          <a:custGeom>
            <a:avLst/>
            <a:gdLst>
              <a:gd name="connsiteX0" fmla="*/ 0 w 892628"/>
              <a:gd name="connsiteY0" fmla="*/ 309931 h 309931"/>
              <a:gd name="connsiteX1" fmla="*/ 457200 w 892628"/>
              <a:gd name="connsiteY1" fmla="*/ 41417 h 309931"/>
              <a:gd name="connsiteX2" fmla="*/ 892628 w 892628"/>
              <a:gd name="connsiteY2" fmla="*/ 5131 h 309931"/>
              <a:gd name="connsiteX0" fmla="*/ 0 w 892628"/>
              <a:gd name="connsiteY0" fmla="*/ 305284 h 305284"/>
              <a:gd name="connsiteX1" fmla="*/ 245268 w 892628"/>
              <a:gd name="connsiteY1" fmla="*/ 120114 h 305284"/>
              <a:gd name="connsiteX2" fmla="*/ 892628 w 892628"/>
              <a:gd name="connsiteY2" fmla="*/ 484 h 305284"/>
              <a:gd name="connsiteX0" fmla="*/ 0 w 514009"/>
              <a:gd name="connsiteY0" fmla="*/ 279264 h 279264"/>
              <a:gd name="connsiteX1" fmla="*/ 245268 w 514009"/>
              <a:gd name="connsiteY1" fmla="*/ 94094 h 279264"/>
              <a:gd name="connsiteX2" fmla="*/ 514009 w 514009"/>
              <a:gd name="connsiteY2" fmla="*/ 658 h 279264"/>
              <a:gd name="connsiteX0" fmla="*/ 0 w 514009"/>
              <a:gd name="connsiteY0" fmla="*/ 279415 h 279415"/>
              <a:gd name="connsiteX1" fmla="*/ 245268 w 514009"/>
              <a:gd name="connsiteY1" fmla="*/ 94245 h 279415"/>
              <a:gd name="connsiteX2" fmla="*/ 514009 w 514009"/>
              <a:gd name="connsiteY2" fmla="*/ 809 h 279415"/>
              <a:gd name="connsiteX0" fmla="*/ 0 w 514009"/>
              <a:gd name="connsiteY0" fmla="*/ 279261 h 279261"/>
              <a:gd name="connsiteX1" fmla="*/ 150018 w 514009"/>
              <a:gd name="connsiteY1" fmla="*/ 105997 h 279261"/>
              <a:gd name="connsiteX2" fmla="*/ 514009 w 514009"/>
              <a:gd name="connsiteY2" fmla="*/ 655 h 279261"/>
              <a:gd name="connsiteX0" fmla="*/ 0 w 514009"/>
              <a:gd name="connsiteY0" fmla="*/ 279261 h 279261"/>
              <a:gd name="connsiteX1" fmla="*/ 150018 w 514009"/>
              <a:gd name="connsiteY1" fmla="*/ 105997 h 279261"/>
              <a:gd name="connsiteX2" fmla="*/ 514009 w 514009"/>
              <a:gd name="connsiteY2" fmla="*/ 655 h 279261"/>
              <a:gd name="connsiteX0" fmla="*/ 0 w 514009"/>
              <a:gd name="connsiteY0" fmla="*/ 279602 h 279602"/>
              <a:gd name="connsiteX1" fmla="*/ 150018 w 514009"/>
              <a:gd name="connsiteY1" fmla="*/ 84907 h 279602"/>
              <a:gd name="connsiteX2" fmla="*/ 514009 w 514009"/>
              <a:gd name="connsiteY2" fmla="*/ 996 h 279602"/>
              <a:gd name="connsiteX0" fmla="*/ 0 w 373515"/>
              <a:gd name="connsiteY0" fmla="*/ 262998 h 262998"/>
              <a:gd name="connsiteX1" fmla="*/ 150018 w 373515"/>
              <a:gd name="connsiteY1" fmla="*/ 68303 h 262998"/>
              <a:gd name="connsiteX2" fmla="*/ 373515 w 373515"/>
              <a:gd name="connsiteY2" fmla="*/ 1060 h 262998"/>
              <a:gd name="connsiteX0" fmla="*/ 0 w 373515"/>
              <a:gd name="connsiteY0" fmla="*/ 261938 h 261938"/>
              <a:gd name="connsiteX1" fmla="*/ 150018 w 373515"/>
              <a:gd name="connsiteY1" fmla="*/ 67243 h 261938"/>
              <a:gd name="connsiteX2" fmla="*/ 373515 w 373515"/>
              <a:gd name="connsiteY2" fmla="*/ 0 h 261938"/>
              <a:gd name="connsiteX0" fmla="*/ 0 w 373515"/>
              <a:gd name="connsiteY0" fmla="*/ 261938 h 261938"/>
              <a:gd name="connsiteX1" fmla="*/ 150018 w 373515"/>
              <a:gd name="connsiteY1" fmla="*/ 67243 h 261938"/>
              <a:gd name="connsiteX2" fmla="*/ 373515 w 373515"/>
              <a:gd name="connsiteY2" fmla="*/ 0 h 261938"/>
              <a:gd name="connsiteX0" fmla="*/ 0 w 373515"/>
              <a:gd name="connsiteY0" fmla="*/ 261938 h 261938"/>
              <a:gd name="connsiteX1" fmla="*/ 138112 w 373515"/>
              <a:gd name="connsiteY1" fmla="*/ 55337 h 261938"/>
              <a:gd name="connsiteX2" fmla="*/ 373515 w 373515"/>
              <a:gd name="connsiteY2" fmla="*/ 0 h 261938"/>
              <a:gd name="connsiteX0" fmla="*/ 0 w 373515"/>
              <a:gd name="connsiteY0" fmla="*/ 261938 h 261938"/>
              <a:gd name="connsiteX1" fmla="*/ 373515 w 373515"/>
              <a:gd name="connsiteY1" fmla="*/ 0 h 261938"/>
              <a:gd name="connsiteX0" fmla="*/ 0 w 202065"/>
              <a:gd name="connsiteY0" fmla="*/ 285750 h 285750"/>
              <a:gd name="connsiteX1" fmla="*/ 202065 w 202065"/>
              <a:gd name="connsiteY1" fmla="*/ 0 h 285750"/>
              <a:gd name="connsiteX0" fmla="*/ 0 w 202065"/>
              <a:gd name="connsiteY0" fmla="*/ 285750 h 285750"/>
              <a:gd name="connsiteX1" fmla="*/ 202065 w 202065"/>
              <a:gd name="connsiteY1" fmla="*/ 0 h 285750"/>
              <a:gd name="connsiteX0" fmla="*/ 0 w 202065"/>
              <a:gd name="connsiteY0" fmla="*/ 285750 h 285750"/>
              <a:gd name="connsiteX1" fmla="*/ 202065 w 202065"/>
              <a:gd name="connsiteY1" fmla="*/ 0 h 285750"/>
              <a:gd name="connsiteX0" fmla="*/ 0 w 202065"/>
              <a:gd name="connsiteY0" fmla="*/ 285750 h 285750"/>
              <a:gd name="connsiteX1" fmla="*/ 202065 w 202065"/>
              <a:gd name="connsiteY1" fmla="*/ 0 h 285750"/>
              <a:gd name="connsiteX0" fmla="*/ 0 w 202065"/>
              <a:gd name="connsiteY0" fmla="*/ 285750 h 285750"/>
              <a:gd name="connsiteX1" fmla="*/ 202065 w 202065"/>
              <a:gd name="connsiteY1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065" h="285750">
                <a:moveTo>
                  <a:pt x="0" y="285750"/>
                </a:moveTo>
                <a:cubicBezTo>
                  <a:pt x="48305" y="111919"/>
                  <a:pt x="139474" y="42862"/>
                  <a:pt x="202065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8129656" y="4160095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pas vide !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628650" y="5682542"/>
            <a:ext cx="7844136" cy="646331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Certaines</a:t>
            </a:r>
            <a:r>
              <a:rPr lang="en-US" dirty="0" smtClean="0"/>
              <a:t> </a:t>
            </a:r>
            <a:r>
              <a:rPr lang="en-US" dirty="0" err="1" smtClean="0"/>
              <a:t>expériences</a:t>
            </a:r>
            <a:r>
              <a:rPr lang="en-US" dirty="0" smtClean="0"/>
              <a:t> </a:t>
            </a:r>
            <a:r>
              <a:rPr lang="en-US" dirty="0" err="1" smtClean="0"/>
              <a:t>nécessitent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pureté</a:t>
            </a:r>
            <a:r>
              <a:rPr lang="en-US" dirty="0" smtClean="0"/>
              <a:t> &lt;10</a:t>
            </a:r>
            <a:r>
              <a:rPr lang="en-US" baseline="30000" dirty="0" smtClean="0"/>
              <a:t>-10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i.e.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100</a:t>
            </a:r>
            <a:r>
              <a:rPr lang="en-US" baseline="30000" dirty="0" smtClean="0"/>
              <a:t>aine</a:t>
            </a:r>
            <a:r>
              <a:rPr lang="en-US" dirty="0" smtClean="0"/>
              <a:t> </a:t>
            </a:r>
            <a:r>
              <a:rPr lang="en-US" dirty="0" err="1" smtClean="0"/>
              <a:t>d’électrons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des </a:t>
            </a:r>
            <a:r>
              <a:rPr lang="en-US" dirty="0" err="1" smtClean="0"/>
              <a:t>paquets</a:t>
            </a:r>
            <a:r>
              <a:rPr lang="en-US" dirty="0" smtClean="0"/>
              <a:t> parasites</a:t>
            </a:r>
            <a:endParaRPr lang="en-US" dirty="0"/>
          </a:p>
        </p:txBody>
      </p:sp>
      <p:sp>
        <p:nvSpPr>
          <p:cNvPr id="146" name="Arc 145"/>
          <p:cNvSpPr/>
          <p:nvPr/>
        </p:nvSpPr>
        <p:spPr bwMode="auto">
          <a:xfrm>
            <a:off x="1459555" y="2124075"/>
            <a:ext cx="5922320" cy="1543047"/>
          </a:xfrm>
          <a:prstGeom prst="arc">
            <a:avLst>
              <a:gd name="adj1" fmla="val 19765947"/>
              <a:gd name="adj2" fmla="val 189129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1B5092"/>
              </a:solidFill>
              <a:effectLst/>
              <a:latin typeface="Arial" charset="0"/>
            </a:endParaRPr>
          </a:p>
        </p:txBody>
      </p:sp>
      <p:sp>
        <p:nvSpPr>
          <p:cNvPr id="147" name="Arc 146"/>
          <p:cNvSpPr/>
          <p:nvPr/>
        </p:nvSpPr>
        <p:spPr bwMode="auto">
          <a:xfrm>
            <a:off x="1459557" y="2124075"/>
            <a:ext cx="5922315" cy="1543049"/>
          </a:xfrm>
          <a:prstGeom prst="arc">
            <a:avLst>
              <a:gd name="adj1" fmla="val 2792804"/>
              <a:gd name="adj2" fmla="val 11363659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1B5092"/>
              </a:solidFill>
              <a:effectLst/>
              <a:latin typeface="Arial" charset="0"/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285750" y="8001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 </a:t>
            </a:r>
            <a:r>
              <a:rPr lang="en-GB" dirty="0" err="1" smtClean="0"/>
              <a:t>regroupement</a:t>
            </a:r>
            <a:r>
              <a:rPr lang="en-GB" dirty="0" smtClean="0"/>
              <a:t> des </a:t>
            </a:r>
            <a:r>
              <a:rPr lang="en-GB" dirty="0" err="1" smtClean="0"/>
              <a:t>électrons</a:t>
            </a:r>
            <a:r>
              <a:rPr lang="en-GB" dirty="0" smtClean="0"/>
              <a:t> en </a:t>
            </a:r>
            <a:r>
              <a:rPr lang="en-GB" dirty="0" err="1" smtClean="0"/>
              <a:t>seulement</a:t>
            </a:r>
            <a:r>
              <a:rPr lang="en-GB" dirty="0" smtClean="0"/>
              <a:t> </a:t>
            </a:r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paquets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l’anneau</a:t>
            </a:r>
            <a:r>
              <a:rPr lang="en-GB" dirty="0" smtClean="0"/>
              <a:t> de </a:t>
            </a:r>
            <a:r>
              <a:rPr lang="en-GB" dirty="0" err="1" smtClean="0"/>
              <a:t>stockage</a:t>
            </a:r>
            <a:r>
              <a:rPr lang="en-GB" dirty="0" smtClean="0"/>
              <a:t> </a:t>
            </a:r>
            <a:r>
              <a:rPr lang="en-GB" dirty="0" err="1" smtClean="0"/>
              <a:t>permet</a:t>
            </a:r>
            <a:r>
              <a:rPr lang="en-GB" dirty="0" smtClean="0"/>
              <a:t> de </a:t>
            </a:r>
            <a:r>
              <a:rPr lang="en-GB" dirty="0" err="1" smtClean="0"/>
              <a:t>produire</a:t>
            </a:r>
            <a:r>
              <a:rPr lang="en-GB" dirty="0" smtClean="0"/>
              <a:t> un </a:t>
            </a:r>
            <a:r>
              <a:rPr lang="en-GB" dirty="0" err="1" smtClean="0"/>
              <a:t>faisceau</a:t>
            </a:r>
            <a:r>
              <a:rPr lang="en-GB" dirty="0" smtClean="0"/>
              <a:t> de </a:t>
            </a:r>
            <a:r>
              <a:rPr lang="en-GB" dirty="0" err="1" smtClean="0"/>
              <a:t>rayons</a:t>
            </a:r>
            <a:r>
              <a:rPr lang="en-GB" dirty="0" smtClean="0"/>
              <a:t> X </a:t>
            </a:r>
            <a:r>
              <a:rPr lang="en-GB" dirty="0" err="1" smtClean="0"/>
              <a:t>pulsé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150" name="ZoneTexte 149"/>
          <p:cNvSpPr txBox="1"/>
          <p:nvPr/>
        </p:nvSpPr>
        <p:spPr>
          <a:xfrm>
            <a:off x="1933575" y="4752975"/>
            <a:ext cx="150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</a:t>
            </a:r>
            <a:r>
              <a:rPr lang="en-GB" sz="1200" dirty="0" err="1" smtClean="0"/>
              <a:t>si</a:t>
            </a:r>
            <a:r>
              <a:rPr lang="en-GB" sz="1200" dirty="0" smtClean="0"/>
              <a:t> on ne fait </a:t>
            </a:r>
            <a:r>
              <a:rPr lang="en-GB" sz="1200" dirty="0" err="1" smtClean="0"/>
              <a:t>rien</a:t>
            </a:r>
            <a:r>
              <a:rPr lang="en-GB" sz="1200" dirty="0" smtClean="0"/>
              <a:t>...)</a:t>
            </a:r>
            <a:endParaRPr lang="en-GB" sz="1200" dirty="0"/>
          </a:p>
        </p:txBody>
      </p:sp>
      <p:sp>
        <p:nvSpPr>
          <p:cNvPr id="137" name="Espace réservé du numéro de diapositive 1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8" name="Espace réservé du pied de page 1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525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diffusion </a:t>
            </a:r>
            <a:r>
              <a:rPr lang="en-US" dirty="0" err="1" smtClean="0"/>
              <a:t>nucléaire</a:t>
            </a:r>
            <a:r>
              <a:rPr lang="en-US" dirty="0" smtClean="0"/>
              <a:t> </a:t>
            </a:r>
            <a:r>
              <a:rPr lang="en-US" dirty="0" err="1" smtClean="0"/>
              <a:t>résonante</a:t>
            </a:r>
            <a:endParaRPr lang="en-US" dirty="0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16200000">
            <a:off x="5458362" y="3234702"/>
            <a:ext cx="1113456" cy="381616"/>
          </a:xfrm>
          <a:prstGeom prst="can">
            <a:avLst>
              <a:gd name="adj" fmla="val 50000"/>
            </a:avLst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5485798" y="4205181"/>
            <a:ext cx="12133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6600"/>
                </a:solidFill>
              </a:rPr>
              <a:t>détecteur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3469518" y="3122495"/>
            <a:ext cx="1271946" cy="576080"/>
          </a:xfrm>
          <a:prstGeom prst="cube">
            <a:avLst>
              <a:gd name="adj" fmla="val 49009"/>
            </a:avLst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1B5092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851596" y="3425831"/>
            <a:ext cx="1066262" cy="82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" name="Group 3"/>
          <p:cNvGrpSpPr/>
          <p:nvPr/>
        </p:nvGrpSpPr>
        <p:grpSpPr>
          <a:xfrm>
            <a:off x="301078" y="3218005"/>
            <a:ext cx="2304320" cy="1495908"/>
            <a:chOff x="5076070" y="2636890"/>
            <a:chExt cx="2949575" cy="2073275"/>
          </a:xfrm>
        </p:grpSpPr>
        <p:pic>
          <p:nvPicPr>
            <p:cNvPr id="22" name="Picture 61" descr="ESRF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070" y="2636890"/>
              <a:ext cx="2949575" cy="2073275"/>
            </a:xfrm>
            <a:prstGeom prst="rect">
              <a:avLst/>
            </a:prstGeom>
            <a:noFill/>
          </p:spPr>
        </p:pic>
        <p:grpSp>
          <p:nvGrpSpPr>
            <p:cNvPr id="4" name="Group 116"/>
            <p:cNvGrpSpPr/>
            <p:nvPr/>
          </p:nvGrpSpPr>
          <p:grpSpPr>
            <a:xfrm>
              <a:off x="5364109" y="2924930"/>
              <a:ext cx="2376332" cy="1296180"/>
              <a:chOff x="3779889" y="4797190"/>
              <a:chExt cx="2376332" cy="1296180"/>
            </a:xfrm>
          </p:grpSpPr>
          <p:sp>
            <p:nvSpPr>
              <p:cNvPr id="30" name="Arc 29"/>
              <p:cNvSpPr/>
              <p:nvPr/>
            </p:nvSpPr>
            <p:spPr bwMode="auto">
              <a:xfrm>
                <a:off x="3779889" y="4797190"/>
                <a:ext cx="2376332" cy="1296178"/>
              </a:xfrm>
              <a:prstGeom prst="arc">
                <a:avLst>
                  <a:gd name="adj1" fmla="val 13680234"/>
                  <a:gd name="adj2" fmla="val 1891296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1" i="0" u="none" strike="noStrike" cap="none" normalizeH="0" baseline="0" smtClean="0">
                  <a:ln>
                    <a:noFill/>
                  </a:ln>
                  <a:solidFill>
                    <a:srgbClr val="1B509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Arc 30"/>
              <p:cNvSpPr/>
              <p:nvPr/>
            </p:nvSpPr>
            <p:spPr bwMode="auto">
              <a:xfrm>
                <a:off x="3779890" y="4797190"/>
                <a:ext cx="2376330" cy="1296180"/>
              </a:xfrm>
              <a:prstGeom prst="arc">
                <a:avLst>
                  <a:gd name="adj1" fmla="val 2792804"/>
                  <a:gd name="adj2" fmla="val 12938745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1" i="0" u="none" strike="noStrike" cap="none" normalizeH="0" baseline="0" smtClean="0">
                  <a:ln>
                    <a:noFill/>
                  </a:ln>
                  <a:solidFill>
                    <a:srgbClr val="1B5092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 bwMode="auto">
            <a:xfrm>
              <a:off x="6444260" y="2852920"/>
              <a:ext cx="144020" cy="144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1B5092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516270" y="4149100"/>
              <a:ext cx="144020" cy="144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1B5092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668430" y="3429000"/>
              <a:ext cx="144020" cy="144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1B5092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292100" y="3573020"/>
              <a:ext cx="144020" cy="144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1B5092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236370" y="2996940"/>
              <a:ext cx="144020" cy="144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1B5092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724160" y="4005080"/>
              <a:ext cx="144020" cy="1440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 smtClean="0">
                <a:ln>
                  <a:noFill/>
                </a:ln>
                <a:solidFill>
                  <a:srgbClr val="1B509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298384" y="2713935"/>
            <a:ext cx="24351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C00000"/>
                </a:solidFill>
              </a:rPr>
              <a:t>anneau</a:t>
            </a:r>
            <a:r>
              <a:rPr lang="en-US" dirty="0" smtClean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stockage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453238" y="3425831"/>
            <a:ext cx="1944270" cy="82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2173338" y="4218865"/>
            <a:ext cx="39654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 smtClean="0">
                <a:solidFill>
                  <a:srgbClr val="FF6600"/>
                </a:solidFill>
              </a:rPr>
              <a:t>échantillon</a:t>
            </a:r>
            <a:endParaRPr lang="en-US" sz="1800" dirty="0" smtClean="0">
              <a:solidFill>
                <a:srgbClr val="FF6600"/>
              </a:solidFill>
            </a:endParaRPr>
          </a:p>
        </p:txBody>
      </p:sp>
      <p:sp>
        <p:nvSpPr>
          <p:cNvPr id="38" name="Cube 37"/>
          <p:cNvSpPr/>
          <p:nvPr/>
        </p:nvSpPr>
        <p:spPr>
          <a:xfrm>
            <a:off x="7502078" y="2883898"/>
            <a:ext cx="1008140" cy="1009543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631263" y="4214509"/>
            <a:ext cx="251273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132577"/>
                </a:solidFill>
              </a:rPr>
              <a:t>module de </a:t>
            </a:r>
            <a:r>
              <a:rPr lang="en-US" dirty="0" err="1" smtClean="0">
                <a:solidFill>
                  <a:srgbClr val="132577"/>
                </a:solidFill>
              </a:rPr>
              <a:t>comptage</a:t>
            </a:r>
            <a:r>
              <a:rPr lang="en-US" dirty="0" smtClean="0">
                <a:solidFill>
                  <a:srgbClr val="132577"/>
                </a:solidFill>
              </a:rPr>
              <a:t> </a:t>
            </a:r>
            <a:r>
              <a:rPr lang="en-US" dirty="0" err="1" smtClean="0">
                <a:solidFill>
                  <a:srgbClr val="132577"/>
                </a:solidFill>
              </a:rPr>
              <a:t>d’évènements</a:t>
            </a:r>
            <a:endParaRPr lang="en-US" dirty="0">
              <a:solidFill>
                <a:srgbClr val="132577"/>
              </a:solidFill>
            </a:endParaRPr>
          </a:p>
        </p:txBody>
      </p:sp>
      <p:graphicFrame>
        <p:nvGraphicFramePr>
          <p:cNvPr id="32770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6076284"/>
              </p:ext>
            </p:extLst>
          </p:nvPr>
        </p:nvGraphicFramePr>
        <p:xfrm>
          <a:off x="3291084" y="2679593"/>
          <a:ext cx="1560512" cy="1525588"/>
        </p:xfrm>
        <a:graphic>
          <a:graphicData uri="http://schemas.openxmlformats.org/presentationml/2006/ole">
            <p:oleObj spid="_x0000_s1052" name="Microsoft ClipArt Gallery" r:id="rId4" imgW="4433760" imgH="4325760" progId="">
              <p:embed/>
            </p:oleObj>
          </a:graphicData>
        </a:graphic>
      </p:graphicFrame>
      <p:cxnSp>
        <p:nvCxnSpPr>
          <p:cNvPr id="44" name="Straight Arrow Connector 43"/>
          <p:cNvCxnSpPr/>
          <p:nvPr/>
        </p:nvCxnSpPr>
        <p:spPr bwMode="auto">
          <a:xfrm flipV="1">
            <a:off x="4837708" y="3210725"/>
            <a:ext cx="1066262" cy="82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6291796" y="3417702"/>
            <a:ext cx="1066262" cy="82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6291796" y="3202521"/>
            <a:ext cx="1066262" cy="82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5139636" y="1498451"/>
            <a:ext cx="1152160" cy="16950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B509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5413788" y="1713632"/>
            <a:ext cx="1152160" cy="16950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565948" y="148248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faisceau</a:t>
            </a:r>
            <a:r>
              <a:rPr lang="en-US" dirty="0" smtClean="0">
                <a:solidFill>
                  <a:srgbClr val="C00000"/>
                </a:solidFill>
              </a:rPr>
              <a:t> incident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61878" y="1122435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32577"/>
                </a:solidFill>
              </a:rPr>
              <a:t>désexcitation</a:t>
            </a:r>
            <a:r>
              <a:rPr lang="en-US" dirty="0" smtClean="0">
                <a:solidFill>
                  <a:srgbClr val="132577"/>
                </a:solidFill>
              </a:rPr>
              <a:t> des </a:t>
            </a:r>
            <a:r>
              <a:rPr lang="en-US" dirty="0" err="1" smtClean="0">
                <a:solidFill>
                  <a:srgbClr val="132577"/>
                </a:solidFill>
              </a:rPr>
              <a:t>noyaux</a:t>
            </a:r>
            <a:endParaRPr lang="en-US" dirty="0">
              <a:solidFill>
                <a:srgbClr val="132577"/>
              </a:solidFill>
            </a:endParaRPr>
          </a:p>
        </p:txBody>
      </p:sp>
      <p:sp>
        <p:nvSpPr>
          <p:cNvPr id="52" name="Multiply 51"/>
          <p:cNvSpPr/>
          <p:nvPr/>
        </p:nvSpPr>
        <p:spPr>
          <a:xfrm>
            <a:off x="6493938" y="3120386"/>
            <a:ext cx="626515" cy="608363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6105" y="862335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132577"/>
                </a:solidFill>
              </a:rPr>
              <a:t>Expériences</a:t>
            </a:r>
            <a:r>
              <a:rPr lang="en-US" b="1" dirty="0" smtClean="0">
                <a:solidFill>
                  <a:srgbClr val="132577"/>
                </a:solidFill>
              </a:rPr>
              <a:t> de diffusion </a:t>
            </a:r>
            <a:r>
              <a:rPr lang="en-US" b="1" dirty="0" err="1" smtClean="0">
                <a:solidFill>
                  <a:srgbClr val="132577"/>
                </a:solidFill>
              </a:rPr>
              <a:t>nucléaire</a:t>
            </a:r>
            <a:r>
              <a:rPr lang="en-US" b="1" dirty="0" smtClean="0">
                <a:solidFill>
                  <a:srgbClr val="132577"/>
                </a:solidFill>
              </a:rPr>
              <a:t> </a:t>
            </a:r>
            <a:r>
              <a:rPr lang="en-US" b="1" dirty="0" err="1" smtClean="0">
                <a:solidFill>
                  <a:srgbClr val="132577"/>
                </a:solidFill>
              </a:rPr>
              <a:t>résonante</a:t>
            </a:r>
            <a:r>
              <a:rPr lang="en-US" b="1" dirty="0" smtClean="0">
                <a:solidFill>
                  <a:srgbClr val="132577"/>
                </a:solidFill>
              </a:rPr>
              <a:t> :</a:t>
            </a:r>
            <a:endParaRPr lang="en-US" b="1" dirty="0">
              <a:solidFill>
                <a:srgbClr val="132577"/>
              </a:solidFill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757502" y="5076021"/>
            <a:ext cx="5827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 </a:t>
            </a:r>
            <a:r>
              <a:rPr lang="en-US" dirty="0" err="1" smtClean="0"/>
              <a:t>rayonnement</a:t>
            </a:r>
            <a:r>
              <a:rPr lang="en-US" dirty="0" smtClean="0"/>
              <a:t> synchrotron </a:t>
            </a:r>
            <a:r>
              <a:rPr lang="en-US" dirty="0" err="1" smtClean="0"/>
              <a:t>permet</a:t>
            </a:r>
            <a:r>
              <a:rPr lang="en-US" dirty="0" smtClean="0"/>
              <a:t> </a:t>
            </a:r>
            <a:r>
              <a:rPr lang="en-US" dirty="0" err="1" smtClean="0"/>
              <a:t>d’exciter</a:t>
            </a:r>
            <a:r>
              <a:rPr lang="en-US" dirty="0" smtClean="0"/>
              <a:t> le </a:t>
            </a:r>
            <a:r>
              <a:rPr lang="en-US" dirty="0" err="1" smtClean="0"/>
              <a:t>noyau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On ne </a:t>
            </a:r>
            <a:r>
              <a:rPr lang="en-US" dirty="0" err="1" smtClean="0"/>
              <a:t>mesure</a:t>
            </a:r>
            <a:r>
              <a:rPr lang="en-US" dirty="0" smtClean="0"/>
              <a:t> pas le </a:t>
            </a:r>
            <a:r>
              <a:rPr lang="en-US" dirty="0" err="1" smtClean="0"/>
              <a:t>rayonnement</a:t>
            </a:r>
            <a:r>
              <a:rPr lang="en-US" dirty="0" smtClean="0"/>
              <a:t> synchrotron :</a:t>
            </a:r>
          </a:p>
          <a:p>
            <a:pPr algn="ctr"/>
            <a:r>
              <a:rPr lang="en-US" dirty="0" smtClean="0"/>
              <a:t>on </a:t>
            </a:r>
            <a:r>
              <a:rPr lang="en-US" dirty="0" err="1" smtClean="0"/>
              <a:t>mesure</a:t>
            </a:r>
            <a:r>
              <a:rPr lang="en-US" dirty="0" smtClean="0"/>
              <a:t> la </a:t>
            </a:r>
            <a:r>
              <a:rPr lang="en-US" dirty="0" err="1" smtClean="0"/>
              <a:t>désexcitation</a:t>
            </a:r>
            <a:r>
              <a:rPr lang="en-US" dirty="0" smtClean="0"/>
              <a:t> du </a:t>
            </a:r>
            <a:r>
              <a:rPr lang="en-US" dirty="0" err="1" smtClean="0"/>
              <a:t>noyau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60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6076284"/>
              </p:ext>
            </p:extLst>
          </p:nvPr>
        </p:nvGraphicFramePr>
        <p:xfrm>
          <a:off x="423193" y="1848320"/>
          <a:ext cx="1560512" cy="1525588"/>
        </p:xfrm>
        <a:graphic>
          <a:graphicData uri="http://schemas.openxmlformats.org/presentationml/2006/ole">
            <p:oleObj spid="_x0000_s16385" name="Microsoft ClipArt Gallery" r:id="rId3" imgW="4433760" imgH="4325760" progId="">
              <p:embed/>
            </p:oleObj>
          </a:graphicData>
        </a:graphic>
      </p:graphicFrame>
      <p:sp>
        <p:nvSpPr>
          <p:cNvPr id="50" name="Titr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diffusion </a:t>
            </a:r>
            <a:r>
              <a:rPr lang="en-US" dirty="0" err="1" smtClean="0"/>
              <a:t>nucléaire</a:t>
            </a:r>
            <a:r>
              <a:rPr lang="en-US" dirty="0" smtClean="0"/>
              <a:t> </a:t>
            </a:r>
            <a:r>
              <a:rPr lang="en-US" dirty="0" err="1" smtClean="0"/>
              <a:t>résonante</a:t>
            </a:r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6026088" y="1940960"/>
            <a:ext cx="1008140" cy="1009543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5240922" y="1178813"/>
            <a:ext cx="257847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132577"/>
                </a:solidFill>
              </a:rPr>
              <a:t>module de </a:t>
            </a:r>
            <a:r>
              <a:rPr lang="en-US" dirty="0" err="1">
                <a:solidFill>
                  <a:srgbClr val="132577"/>
                </a:solidFill>
              </a:rPr>
              <a:t>comptage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d’évènements</a:t>
            </a:r>
            <a:endParaRPr lang="en-US" dirty="0">
              <a:solidFill>
                <a:srgbClr val="132577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181225" y="2259583"/>
            <a:ext cx="370084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171700" y="2474764"/>
            <a:ext cx="37103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Multiply 10"/>
          <p:cNvSpPr/>
          <p:nvPr/>
        </p:nvSpPr>
        <p:spPr>
          <a:xfrm>
            <a:off x="5017948" y="2177448"/>
            <a:ext cx="626515" cy="608363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458148" y="2988736"/>
            <a:ext cx="0" cy="5842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5666038" y="3563738"/>
            <a:ext cx="15842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/>
              <a:t>Véto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7178248" y="2268636"/>
            <a:ext cx="1066262" cy="82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467430" y="3501010"/>
            <a:ext cx="3791901" cy="2424490"/>
            <a:chOff x="-25900" y="4077090"/>
            <a:chExt cx="3791901" cy="2424490"/>
          </a:xfrm>
        </p:grpSpPr>
        <p:sp>
          <p:nvSpPr>
            <p:cNvPr id="38" name="Rectangle 37"/>
            <p:cNvSpPr/>
            <p:nvPr/>
          </p:nvSpPr>
          <p:spPr>
            <a:xfrm>
              <a:off x="-25900" y="4077090"/>
              <a:ext cx="3791901" cy="2424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615950" y="5437188"/>
              <a:ext cx="1946275" cy="503237"/>
              <a:chOff x="388" y="3425"/>
              <a:chExt cx="1226" cy="317"/>
            </a:xfrm>
          </p:grpSpPr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>
                <a:off x="388" y="3470"/>
                <a:ext cx="182" cy="272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0" y="0"/>
                  </a:cxn>
                  <a:cxn ang="0">
                    <a:pos x="182" y="45"/>
                  </a:cxn>
                  <a:cxn ang="0">
                    <a:pos x="182" y="272"/>
                  </a:cxn>
                  <a:cxn ang="0">
                    <a:pos x="0" y="272"/>
                  </a:cxn>
                </a:cxnLst>
                <a:rect l="0" t="0" r="r" b="b"/>
                <a:pathLst>
                  <a:path w="182" h="272">
                    <a:moveTo>
                      <a:pt x="0" y="272"/>
                    </a:moveTo>
                    <a:lnTo>
                      <a:pt x="0" y="0"/>
                    </a:lnTo>
                    <a:lnTo>
                      <a:pt x="182" y="45"/>
                    </a:lnTo>
                    <a:lnTo>
                      <a:pt x="182" y="27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42"/>
              <p:cNvSpPr>
                <a:spLocks/>
              </p:cNvSpPr>
              <p:nvPr/>
            </p:nvSpPr>
            <p:spPr bwMode="auto">
              <a:xfrm>
                <a:off x="1432" y="3470"/>
                <a:ext cx="182" cy="272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0" y="0"/>
                  </a:cxn>
                  <a:cxn ang="0">
                    <a:pos x="182" y="45"/>
                  </a:cxn>
                  <a:cxn ang="0">
                    <a:pos x="182" y="272"/>
                  </a:cxn>
                  <a:cxn ang="0">
                    <a:pos x="0" y="272"/>
                  </a:cxn>
                </a:cxnLst>
                <a:rect l="0" t="0" r="r" b="b"/>
                <a:pathLst>
                  <a:path w="182" h="272">
                    <a:moveTo>
                      <a:pt x="0" y="272"/>
                    </a:moveTo>
                    <a:lnTo>
                      <a:pt x="0" y="0"/>
                    </a:lnTo>
                    <a:lnTo>
                      <a:pt x="182" y="45"/>
                    </a:lnTo>
                    <a:lnTo>
                      <a:pt x="182" y="27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43"/>
              <p:cNvSpPr>
                <a:spLocks/>
              </p:cNvSpPr>
              <p:nvPr/>
            </p:nvSpPr>
            <p:spPr bwMode="auto">
              <a:xfrm>
                <a:off x="1023" y="3425"/>
                <a:ext cx="363" cy="317"/>
              </a:xfrm>
              <a:custGeom>
                <a:avLst/>
                <a:gdLst/>
                <a:ahLst/>
                <a:cxnLst>
                  <a:cxn ang="0">
                    <a:pos x="363" y="317"/>
                  </a:cxn>
                  <a:cxn ang="0">
                    <a:pos x="363" y="90"/>
                  </a:cxn>
                  <a:cxn ang="0">
                    <a:pos x="0" y="0"/>
                  </a:cxn>
                  <a:cxn ang="0">
                    <a:pos x="0" y="317"/>
                  </a:cxn>
                  <a:cxn ang="0">
                    <a:pos x="363" y="317"/>
                  </a:cxn>
                </a:cxnLst>
                <a:rect l="0" t="0" r="r" b="b"/>
                <a:pathLst>
                  <a:path w="363" h="317">
                    <a:moveTo>
                      <a:pt x="363" y="317"/>
                    </a:moveTo>
                    <a:lnTo>
                      <a:pt x="363" y="90"/>
                    </a:lnTo>
                    <a:lnTo>
                      <a:pt x="0" y="0"/>
                    </a:lnTo>
                    <a:lnTo>
                      <a:pt x="0" y="317"/>
                    </a:lnTo>
                    <a:lnTo>
                      <a:pt x="363" y="317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44"/>
              <p:cNvSpPr>
                <a:spLocks/>
              </p:cNvSpPr>
              <p:nvPr/>
            </p:nvSpPr>
            <p:spPr bwMode="auto">
              <a:xfrm>
                <a:off x="615" y="3425"/>
                <a:ext cx="363" cy="317"/>
              </a:xfrm>
              <a:custGeom>
                <a:avLst/>
                <a:gdLst/>
                <a:ahLst/>
                <a:cxnLst>
                  <a:cxn ang="0">
                    <a:pos x="363" y="317"/>
                  </a:cxn>
                  <a:cxn ang="0">
                    <a:pos x="363" y="90"/>
                  </a:cxn>
                  <a:cxn ang="0">
                    <a:pos x="0" y="0"/>
                  </a:cxn>
                  <a:cxn ang="0">
                    <a:pos x="0" y="317"/>
                  </a:cxn>
                  <a:cxn ang="0">
                    <a:pos x="363" y="317"/>
                  </a:cxn>
                </a:cxnLst>
                <a:rect l="0" t="0" r="r" b="b"/>
                <a:pathLst>
                  <a:path w="363" h="317">
                    <a:moveTo>
                      <a:pt x="363" y="317"/>
                    </a:moveTo>
                    <a:lnTo>
                      <a:pt x="363" y="90"/>
                    </a:lnTo>
                    <a:lnTo>
                      <a:pt x="0" y="0"/>
                    </a:lnTo>
                    <a:lnTo>
                      <a:pt x="0" y="317"/>
                    </a:lnTo>
                    <a:lnTo>
                      <a:pt x="363" y="317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" name="Group 74"/>
            <p:cNvGrpSpPr>
              <a:grpSpLocks/>
            </p:cNvGrpSpPr>
            <p:nvPr/>
          </p:nvGrpSpPr>
          <p:grpSpPr bwMode="auto">
            <a:xfrm>
              <a:off x="6351" y="4117977"/>
              <a:ext cx="3724281" cy="2117726"/>
              <a:chOff x="4" y="2594"/>
              <a:chExt cx="2346" cy="1334"/>
            </a:xfrm>
          </p:grpSpPr>
          <p:sp>
            <p:nvSpPr>
              <p:cNvPr id="22" name="Line 45"/>
              <p:cNvSpPr>
                <a:spLocks noChangeShapeType="1"/>
              </p:cNvSpPr>
              <p:nvPr/>
            </p:nvSpPr>
            <p:spPr bwMode="auto">
              <a:xfrm>
                <a:off x="388" y="3742"/>
                <a:ext cx="151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Line 46"/>
              <p:cNvSpPr>
                <a:spLocks noChangeShapeType="1"/>
              </p:cNvSpPr>
              <p:nvPr/>
            </p:nvSpPr>
            <p:spPr bwMode="auto">
              <a:xfrm flipV="1">
                <a:off x="388" y="3152"/>
                <a:ext cx="0" cy="59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Rectangle 47"/>
              <p:cNvSpPr>
                <a:spLocks noChangeArrowheads="1"/>
              </p:cNvSpPr>
              <p:nvPr/>
            </p:nvSpPr>
            <p:spPr bwMode="auto">
              <a:xfrm>
                <a:off x="570" y="3289"/>
                <a:ext cx="45" cy="45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" name="Rectangle 48"/>
              <p:cNvSpPr>
                <a:spLocks noChangeArrowheads="1"/>
              </p:cNvSpPr>
              <p:nvPr/>
            </p:nvSpPr>
            <p:spPr bwMode="auto">
              <a:xfrm>
                <a:off x="978" y="3289"/>
                <a:ext cx="45" cy="45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Rectangle 49"/>
              <p:cNvSpPr>
                <a:spLocks noChangeArrowheads="1"/>
              </p:cNvSpPr>
              <p:nvPr/>
            </p:nvSpPr>
            <p:spPr bwMode="auto">
              <a:xfrm>
                <a:off x="1386" y="3289"/>
                <a:ext cx="45" cy="45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/>
            </p:nvSpPr>
            <p:spPr bwMode="auto">
              <a:xfrm>
                <a:off x="479" y="3334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Line 51"/>
              <p:cNvSpPr>
                <a:spLocks noChangeShapeType="1"/>
              </p:cNvSpPr>
              <p:nvPr/>
            </p:nvSpPr>
            <p:spPr bwMode="auto">
              <a:xfrm flipH="1">
                <a:off x="615" y="3334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Line 52"/>
              <p:cNvSpPr>
                <a:spLocks noChangeShapeType="1"/>
              </p:cNvSpPr>
              <p:nvPr/>
            </p:nvSpPr>
            <p:spPr bwMode="auto">
              <a:xfrm>
                <a:off x="1023" y="3334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 Box 53"/>
              <p:cNvSpPr txBox="1">
                <a:spLocks noChangeArrowheads="1"/>
              </p:cNvSpPr>
              <p:nvPr/>
            </p:nvSpPr>
            <p:spPr bwMode="auto">
              <a:xfrm>
                <a:off x="474" y="3113"/>
                <a:ext cx="38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dirty="0" smtClean="0">
                    <a:solidFill>
                      <a:schemeClr val="bg1"/>
                    </a:solidFill>
                  </a:rPr>
                  <a:t>0,1 ns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 Box 54"/>
              <p:cNvSpPr txBox="1">
                <a:spLocks noChangeArrowheads="1"/>
              </p:cNvSpPr>
              <p:nvPr/>
            </p:nvSpPr>
            <p:spPr bwMode="auto">
              <a:xfrm>
                <a:off x="1064" y="3113"/>
                <a:ext cx="40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chemeClr val="bg1"/>
                    </a:solidFill>
                  </a:rPr>
                  <a:t>176 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ns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 Box 55"/>
              <p:cNvSpPr txBox="1">
                <a:spLocks noChangeArrowheads="1"/>
              </p:cNvSpPr>
              <p:nvPr/>
            </p:nvSpPr>
            <p:spPr bwMode="auto">
              <a:xfrm>
                <a:off x="1720" y="3754"/>
                <a:ext cx="38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dirty="0" smtClean="0">
                    <a:solidFill>
                      <a:schemeClr val="bg1"/>
                    </a:solidFill>
                  </a:rPr>
                  <a:t>temps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56"/>
              <p:cNvSpPr txBox="1">
                <a:spLocks noChangeArrowheads="1"/>
              </p:cNvSpPr>
              <p:nvPr/>
            </p:nvSpPr>
            <p:spPr bwMode="auto">
              <a:xfrm rot="16200000">
                <a:off x="161" y="3108"/>
                <a:ext cx="26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dirty="0" smtClean="0">
                    <a:solidFill>
                      <a:schemeClr val="bg1"/>
                    </a:solidFill>
                  </a:rPr>
                  <a:t>flux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 Box 59"/>
              <p:cNvSpPr txBox="1">
                <a:spLocks noChangeArrowheads="1"/>
              </p:cNvSpPr>
              <p:nvPr/>
            </p:nvSpPr>
            <p:spPr bwMode="auto">
              <a:xfrm>
                <a:off x="4" y="2594"/>
                <a:ext cx="234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Mode de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remplissage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: 16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paquets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61"/>
            <p:cNvGrpSpPr>
              <a:grpSpLocks/>
            </p:cNvGrpSpPr>
            <p:nvPr/>
          </p:nvGrpSpPr>
          <p:grpSpPr bwMode="auto">
            <a:xfrm>
              <a:off x="615951" y="6084881"/>
              <a:ext cx="1873250" cy="415924"/>
              <a:chOff x="388" y="3833"/>
              <a:chExt cx="1180" cy="262"/>
            </a:xfrm>
          </p:grpSpPr>
          <p:sp>
            <p:nvSpPr>
              <p:cNvPr id="36" name="Freeform 62"/>
              <p:cNvSpPr>
                <a:spLocks/>
              </p:cNvSpPr>
              <p:nvPr/>
            </p:nvSpPr>
            <p:spPr bwMode="auto">
              <a:xfrm>
                <a:off x="388" y="3833"/>
                <a:ext cx="1180" cy="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0"/>
                  </a:cxn>
                  <a:cxn ang="0">
                    <a:pos x="182" y="91"/>
                  </a:cxn>
                  <a:cxn ang="0">
                    <a:pos x="227" y="91"/>
                  </a:cxn>
                  <a:cxn ang="0">
                    <a:pos x="227" y="0"/>
                  </a:cxn>
                  <a:cxn ang="0">
                    <a:pos x="590" y="0"/>
                  </a:cxn>
                  <a:cxn ang="0">
                    <a:pos x="590" y="91"/>
                  </a:cxn>
                  <a:cxn ang="0">
                    <a:pos x="635" y="91"/>
                  </a:cxn>
                  <a:cxn ang="0">
                    <a:pos x="635" y="0"/>
                  </a:cxn>
                  <a:cxn ang="0">
                    <a:pos x="998" y="0"/>
                  </a:cxn>
                  <a:cxn ang="0">
                    <a:pos x="998" y="91"/>
                  </a:cxn>
                  <a:cxn ang="0">
                    <a:pos x="1044" y="91"/>
                  </a:cxn>
                  <a:cxn ang="0">
                    <a:pos x="1044" y="0"/>
                  </a:cxn>
                  <a:cxn ang="0">
                    <a:pos x="1180" y="0"/>
                  </a:cxn>
                </a:cxnLst>
                <a:rect l="0" t="0" r="r" b="b"/>
                <a:pathLst>
                  <a:path w="1180" h="91">
                    <a:moveTo>
                      <a:pt x="0" y="0"/>
                    </a:moveTo>
                    <a:lnTo>
                      <a:pt x="182" y="0"/>
                    </a:lnTo>
                    <a:lnTo>
                      <a:pt x="182" y="91"/>
                    </a:lnTo>
                    <a:lnTo>
                      <a:pt x="227" y="91"/>
                    </a:lnTo>
                    <a:lnTo>
                      <a:pt x="227" y="0"/>
                    </a:lnTo>
                    <a:lnTo>
                      <a:pt x="590" y="0"/>
                    </a:lnTo>
                    <a:lnTo>
                      <a:pt x="590" y="91"/>
                    </a:lnTo>
                    <a:lnTo>
                      <a:pt x="635" y="91"/>
                    </a:lnTo>
                    <a:lnTo>
                      <a:pt x="635" y="0"/>
                    </a:lnTo>
                    <a:lnTo>
                      <a:pt x="998" y="0"/>
                    </a:lnTo>
                    <a:lnTo>
                      <a:pt x="998" y="91"/>
                    </a:lnTo>
                    <a:lnTo>
                      <a:pt x="1044" y="91"/>
                    </a:lnTo>
                    <a:lnTo>
                      <a:pt x="1044" y="0"/>
                    </a:lnTo>
                    <a:lnTo>
                      <a:pt x="1180" y="0"/>
                    </a:ln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Text Box 63"/>
              <p:cNvSpPr txBox="1">
                <a:spLocks noChangeArrowheads="1"/>
              </p:cNvSpPr>
              <p:nvPr/>
            </p:nvSpPr>
            <p:spPr bwMode="auto">
              <a:xfrm>
                <a:off x="602" y="3921"/>
                <a:ext cx="8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err="1">
                    <a:solidFill>
                      <a:schemeClr val="bg1"/>
                    </a:solidFill>
                  </a:rPr>
                  <a:t>véto</a:t>
                </a:r>
                <a:r>
                  <a:rPr lang="en-US" sz="1200" dirty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</a:rPr>
                  <a:t>electronique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4751192" y="4230107"/>
            <a:ext cx="3746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 </a:t>
            </a:r>
            <a:r>
              <a:rPr lang="en-US" dirty="0" err="1" smtClean="0"/>
              <a:t>applique</a:t>
            </a:r>
            <a:r>
              <a:rPr lang="en-US" dirty="0" smtClean="0"/>
              <a:t> un signal de </a:t>
            </a:r>
            <a:r>
              <a:rPr lang="en-US" dirty="0" err="1" smtClean="0"/>
              <a:t>véto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l’électronique</a:t>
            </a:r>
            <a:r>
              <a:rPr lang="en-US" dirty="0" smtClean="0"/>
              <a:t> de </a:t>
            </a:r>
            <a:r>
              <a:rPr lang="en-US" dirty="0" err="1" smtClean="0"/>
              <a:t>détection</a:t>
            </a:r>
            <a:r>
              <a:rPr lang="en-US" dirty="0" smtClean="0"/>
              <a:t> pendant les pulses </a:t>
            </a:r>
            <a:r>
              <a:rPr lang="en-US" dirty="0" err="1" smtClean="0"/>
              <a:t>d’excitation</a:t>
            </a:r>
            <a:endParaRPr lang="en-US" dirty="0"/>
          </a:p>
        </p:txBody>
      </p:sp>
      <p:sp>
        <p:nvSpPr>
          <p:cNvPr id="44" name="Right Arrow 39"/>
          <p:cNvSpPr/>
          <p:nvPr/>
        </p:nvSpPr>
        <p:spPr bwMode="auto">
          <a:xfrm rot="16200000">
            <a:off x="617280" y="1674237"/>
            <a:ext cx="1151391" cy="257502"/>
          </a:xfrm>
          <a:prstGeom prst="rightArrow">
            <a:avLst>
              <a:gd name="adj1" fmla="val 50000"/>
              <a:gd name="adj2" fmla="val 459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1B5092"/>
              </a:solidFill>
              <a:effectLst/>
              <a:latin typeface="Arial" charset="0"/>
            </a:endParaRPr>
          </a:p>
        </p:txBody>
      </p:sp>
      <p:sp>
        <p:nvSpPr>
          <p:cNvPr id="45" name="Right Arrow 40"/>
          <p:cNvSpPr/>
          <p:nvPr/>
        </p:nvSpPr>
        <p:spPr bwMode="auto">
          <a:xfrm rot="5400000">
            <a:off x="1049340" y="1674237"/>
            <a:ext cx="1151391" cy="257502"/>
          </a:xfrm>
          <a:prstGeom prst="rightArrow">
            <a:avLst>
              <a:gd name="adj1" fmla="val 50000"/>
              <a:gd name="adj2" fmla="val 459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1B5092"/>
              </a:solidFill>
              <a:effectLst/>
              <a:latin typeface="Arial" charset="0"/>
            </a:endParaRPr>
          </a:p>
        </p:txBody>
      </p:sp>
      <p:sp>
        <p:nvSpPr>
          <p:cNvPr id="46" name="Right Arrow 41"/>
          <p:cNvSpPr/>
          <p:nvPr/>
        </p:nvSpPr>
        <p:spPr bwMode="auto">
          <a:xfrm>
            <a:off x="1105697" y="897780"/>
            <a:ext cx="621501" cy="257502"/>
          </a:xfrm>
          <a:prstGeom prst="rightArrow">
            <a:avLst>
              <a:gd name="adj1" fmla="val 50000"/>
              <a:gd name="adj2" fmla="val 459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rgbClr val="1B5092"/>
              </a:solidFill>
              <a:effectLst/>
              <a:latin typeface="Arial" charset="0"/>
            </a:endParaRPr>
          </a:p>
        </p:txBody>
      </p:sp>
      <p:sp>
        <p:nvSpPr>
          <p:cNvPr id="47" name="TextBox 42"/>
          <p:cNvSpPr txBox="1"/>
          <p:nvPr/>
        </p:nvSpPr>
        <p:spPr>
          <a:xfrm>
            <a:off x="1880759" y="1077050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durée</a:t>
            </a:r>
            <a:r>
              <a:rPr lang="en-US" b="1" dirty="0" smtClean="0"/>
              <a:t> de vie de </a:t>
            </a:r>
            <a:r>
              <a:rPr lang="en-US" b="1" dirty="0" err="1" smtClean="0"/>
              <a:t>l’état</a:t>
            </a:r>
            <a:r>
              <a:rPr lang="en-US" b="1" dirty="0" smtClean="0"/>
              <a:t> </a:t>
            </a:r>
            <a:r>
              <a:rPr lang="en-US" b="1" dirty="0" err="1" smtClean="0"/>
              <a:t>excité</a:t>
            </a:r>
            <a:r>
              <a:rPr lang="en-US" b="1" dirty="0" smtClean="0"/>
              <a:t> :</a:t>
            </a:r>
          </a:p>
          <a:p>
            <a:r>
              <a:rPr lang="en-US" b="1" dirty="0" smtClean="0"/>
              <a:t>~1-100 ns</a:t>
            </a:r>
            <a:endParaRPr lang="en-US" b="1" dirty="0"/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2" name="Espace réservé du pied de page 4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236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diffusion </a:t>
            </a:r>
            <a:r>
              <a:rPr lang="en-US" dirty="0" err="1" smtClean="0"/>
              <a:t>nucléaire</a:t>
            </a:r>
            <a:r>
              <a:rPr lang="en-US" dirty="0" smtClean="0"/>
              <a:t> </a:t>
            </a:r>
            <a:r>
              <a:rPr lang="en-US" dirty="0" err="1" smtClean="0"/>
              <a:t>résonante</a:t>
            </a:r>
            <a:endParaRPr lang="en-GB" dirty="0"/>
          </a:p>
        </p:txBody>
      </p:sp>
      <p:pic>
        <p:nvPicPr>
          <p:cNvPr id="7" name="Espace réservé pour une image  6" descr="Fe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2804"/>
          <a:stretch>
            <a:fillRect/>
          </a:stretch>
        </p:blipFill>
        <p:spPr>
          <a:xfrm>
            <a:off x="3522370" y="1618346"/>
            <a:ext cx="3546152" cy="2182129"/>
          </a:xfrm>
        </p:spPr>
      </p:pic>
      <p:cxnSp>
        <p:nvCxnSpPr>
          <p:cNvPr id="9" name="Straight Arrow Connector 48"/>
          <p:cNvCxnSpPr/>
          <p:nvPr/>
        </p:nvCxnSpPr>
        <p:spPr bwMode="auto">
          <a:xfrm flipH="1">
            <a:off x="7375938" y="2095658"/>
            <a:ext cx="9140" cy="14586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4" name="Straight Arrow Connector 48"/>
          <p:cNvCxnSpPr/>
          <p:nvPr/>
        </p:nvCxnSpPr>
        <p:spPr bwMode="auto">
          <a:xfrm flipH="1">
            <a:off x="7288977" y="2663490"/>
            <a:ext cx="159238" cy="1745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48"/>
          <p:cNvCxnSpPr/>
          <p:nvPr/>
        </p:nvCxnSpPr>
        <p:spPr bwMode="auto">
          <a:xfrm flipH="1">
            <a:off x="7304852" y="2739690"/>
            <a:ext cx="159238" cy="1745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7533038" y="259805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14,4 </a:t>
            </a:r>
            <a:r>
              <a:rPr lang="en-GB" dirty="0" err="1" smtClean="0"/>
              <a:t>keV</a:t>
            </a:r>
            <a:endParaRPr lang="en-GB" dirty="0"/>
          </a:p>
        </p:txBody>
      </p:sp>
      <p:graphicFrame>
        <p:nvGraphicFramePr>
          <p:cNvPr id="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5272" y="970786"/>
          <a:ext cx="1560512" cy="1525588"/>
        </p:xfrm>
        <a:graphic>
          <a:graphicData uri="http://schemas.openxmlformats.org/presentationml/2006/ole">
            <p:oleObj spid="_x0000_s15387" name="Microsoft ClipArt Gallery" r:id="rId4" imgW="4433760" imgH="4325760" progId="">
              <p:embed/>
            </p:oleObj>
          </a:graphicData>
        </a:graphic>
      </p:graphicFrame>
      <p:grpSp>
        <p:nvGrpSpPr>
          <p:cNvPr id="22" name="Group 117"/>
          <p:cNvGrpSpPr>
            <a:grpSpLocks/>
          </p:cNvGrpSpPr>
          <p:nvPr/>
        </p:nvGrpSpPr>
        <p:grpSpPr bwMode="auto">
          <a:xfrm>
            <a:off x="509489" y="2220332"/>
            <a:ext cx="877887" cy="717550"/>
            <a:chOff x="2528" y="455"/>
            <a:chExt cx="553" cy="452"/>
          </a:xfrm>
        </p:grpSpPr>
        <p:sp>
          <p:nvSpPr>
            <p:cNvPr id="23" name="Text Box 118"/>
            <p:cNvSpPr txBox="1">
              <a:spLocks noChangeArrowheads="1"/>
            </p:cNvSpPr>
            <p:nvPr/>
          </p:nvSpPr>
          <p:spPr bwMode="auto">
            <a:xfrm>
              <a:off x="2704" y="512"/>
              <a:ext cx="3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omic Sans MS" pitchFamily="66" charset="0"/>
                </a:rPr>
                <a:t>Fe</a:t>
              </a:r>
              <a:endParaRPr lang="en-US" sz="2800" baseline="30000" dirty="0">
                <a:latin typeface="Comic Sans MS" pitchFamily="66" charset="0"/>
              </a:endParaRPr>
            </a:p>
          </p:txBody>
        </p:sp>
        <p:sp>
          <p:nvSpPr>
            <p:cNvPr id="24" name="Text Box 119"/>
            <p:cNvSpPr txBox="1">
              <a:spLocks noChangeArrowheads="1"/>
            </p:cNvSpPr>
            <p:nvPr/>
          </p:nvSpPr>
          <p:spPr bwMode="auto">
            <a:xfrm>
              <a:off x="2528" y="455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Comic Sans MS" pitchFamily="66" charset="0"/>
                </a:rPr>
                <a:t>57</a:t>
              </a:r>
            </a:p>
          </p:txBody>
        </p:sp>
        <p:sp>
          <p:nvSpPr>
            <p:cNvPr id="25" name="Text Box 120"/>
            <p:cNvSpPr txBox="1">
              <a:spLocks noChangeArrowheads="1"/>
            </p:cNvSpPr>
            <p:nvPr/>
          </p:nvSpPr>
          <p:spPr bwMode="auto">
            <a:xfrm>
              <a:off x="2528" y="695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Comic Sans MS" pitchFamily="66" charset="0"/>
                </a:rPr>
                <a:t>26</a:t>
              </a:r>
            </a:p>
          </p:txBody>
        </p:sp>
      </p:grpSp>
      <p:sp>
        <p:nvSpPr>
          <p:cNvPr id="26" name="TextBox 97"/>
          <p:cNvSpPr txBox="1"/>
          <p:nvPr/>
        </p:nvSpPr>
        <p:spPr>
          <a:xfrm>
            <a:off x="3281214" y="1089165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solidFill>
                  <a:srgbClr val="132577"/>
                </a:solidFill>
              </a:rPr>
              <a:t>Niveaux</a:t>
            </a:r>
            <a:r>
              <a:rPr lang="en-US" b="1" u="sng" dirty="0" smtClean="0">
                <a:solidFill>
                  <a:srgbClr val="132577"/>
                </a:solidFill>
              </a:rPr>
              <a:t> </a:t>
            </a:r>
            <a:r>
              <a:rPr lang="en-US" b="1" u="sng" dirty="0" err="1" smtClean="0">
                <a:solidFill>
                  <a:srgbClr val="132577"/>
                </a:solidFill>
              </a:rPr>
              <a:t>d’énergie</a:t>
            </a:r>
            <a:r>
              <a:rPr lang="en-US" b="1" u="sng" dirty="0" smtClean="0">
                <a:solidFill>
                  <a:srgbClr val="132577"/>
                </a:solidFill>
              </a:rPr>
              <a:t> du </a:t>
            </a:r>
            <a:r>
              <a:rPr lang="en-US" b="1" u="sng" dirty="0" err="1" smtClean="0">
                <a:solidFill>
                  <a:srgbClr val="132577"/>
                </a:solidFill>
              </a:rPr>
              <a:t>noyau</a:t>
            </a:r>
            <a:r>
              <a:rPr lang="en-US" b="1" u="sng" dirty="0" smtClean="0">
                <a:solidFill>
                  <a:srgbClr val="132577"/>
                </a:solidFill>
              </a:rPr>
              <a:t>:</a:t>
            </a:r>
            <a:endParaRPr lang="en-US" b="1" u="sng" dirty="0">
              <a:solidFill>
                <a:srgbClr val="132577"/>
              </a:solidFill>
            </a:endParaRPr>
          </a:p>
        </p:txBody>
      </p:sp>
      <p:sp>
        <p:nvSpPr>
          <p:cNvPr id="27" name="TextBox 97"/>
          <p:cNvSpPr txBox="1"/>
          <p:nvPr/>
        </p:nvSpPr>
        <p:spPr>
          <a:xfrm>
            <a:off x="3441234" y="3769500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132577"/>
                </a:solidFill>
              </a:rPr>
              <a:t>atome</a:t>
            </a:r>
            <a:r>
              <a:rPr lang="en-US" sz="1200" b="1" dirty="0" smtClean="0">
                <a:solidFill>
                  <a:srgbClr val="132577"/>
                </a:solidFill>
              </a:rPr>
              <a:t> nu</a:t>
            </a:r>
            <a:endParaRPr lang="en-US" sz="1200" b="1" dirty="0">
              <a:solidFill>
                <a:srgbClr val="132577"/>
              </a:solidFill>
            </a:endParaRPr>
          </a:p>
        </p:txBody>
      </p:sp>
      <p:sp>
        <p:nvSpPr>
          <p:cNvPr id="28" name="TextBox 97"/>
          <p:cNvSpPr txBox="1"/>
          <p:nvPr/>
        </p:nvSpPr>
        <p:spPr>
          <a:xfrm>
            <a:off x="4431834" y="3769500"/>
            <a:ext cx="95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132577"/>
                </a:solidFill>
              </a:rPr>
              <a:t>atome</a:t>
            </a:r>
            <a:r>
              <a:rPr lang="en-US" sz="1200" b="1" dirty="0" smtClean="0">
                <a:solidFill>
                  <a:srgbClr val="132577"/>
                </a:solidFill>
              </a:rPr>
              <a:t> </a:t>
            </a:r>
            <a:r>
              <a:rPr lang="en-US" sz="1200" b="1" dirty="0" err="1" smtClean="0">
                <a:solidFill>
                  <a:srgbClr val="132577"/>
                </a:solidFill>
              </a:rPr>
              <a:t>dans</a:t>
            </a:r>
            <a:r>
              <a:rPr lang="en-US" sz="1200" b="1" dirty="0" smtClean="0">
                <a:solidFill>
                  <a:srgbClr val="132577"/>
                </a:solidFill>
              </a:rPr>
              <a:t> un </a:t>
            </a:r>
            <a:r>
              <a:rPr lang="en-US" sz="1200" b="1" dirty="0" err="1" smtClean="0">
                <a:solidFill>
                  <a:srgbClr val="132577"/>
                </a:solidFill>
              </a:rPr>
              <a:t>cristal</a:t>
            </a:r>
            <a:endParaRPr lang="en-US" sz="1200" b="1" dirty="0">
              <a:solidFill>
                <a:srgbClr val="132577"/>
              </a:solidFill>
            </a:endParaRPr>
          </a:p>
        </p:txBody>
      </p:sp>
      <p:sp>
        <p:nvSpPr>
          <p:cNvPr id="29" name="TextBox 97"/>
          <p:cNvSpPr txBox="1"/>
          <p:nvPr/>
        </p:nvSpPr>
        <p:spPr>
          <a:xfrm>
            <a:off x="5239554" y="3769500"/>
            <a:ext cx="95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32577"/>
                </a:solidFill>
              </a:rPr>
              <a:t>avec un champ E</a:t>
            </a:r>
            <a:endParaRPr lang="en-US" sz="1200" b="1" dirty="0">
              <a:solidFill>
                <a:srgbClr val="132577"/>
              </a:solidFill>
            </a:endParaRPr>
          </a:p>
        </p:txBody>
      </p:sp>
      <p:sp>
        <p:nvSpPr>
          <p:cNvPr id="30" name="TextBox 97"/>
          <p:cNvSpPr txBox="1"/>
          <p:nvPr/>
        </p:nvSpPr>
        <p:spPr>
          <a:xfrm>
            <a:off x="6199674" y="3769500"/>
            <a:ext cx="95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32577"/>
                </a:solidFill>
              </a:rPr>
              <a:t>avec un champ B</a:t>
            </a:r>
            <a:endParaRPr lang="en-US" sz="1200" b="1" dirty="0">
              <a:solidFill>
                <a:srgbClr val="132577"/>
              </a:solidFill>
            </a:endParaRPr>
          </a:p>
        </p:txBody>
      </p:sp>
      <p:cxnSp>
        <p:nvCxnSpPr>
          <p:cNvPr id="31" name="Straight Arrow Connector 48"/>
          <p:cNvCxnSpPr/>
          <p:nvPr/>
        </p:nvCxnSpPr>
        <p:spPr bwMode="auto">
          <a:xfrm>
            <a:off x="3367818" y="1897380"/>
            <a:ext cx="0" cy="3425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lg"/>
            <a:tailEnd type="triangle" w="lg" len="lg"/>
          </a:ln>
          <a:effectLst/>
        </p:spPr>
      </p:cxnSp>
      <p:cxnSp>
        <p:nvCxnSpPr>
          <p:cNvPr id="34" name="Straight Arrow Connector 48"/>
          <p:cNvCxnSpPr/>
          <p:nvPr/>
        </p:nvCxnSpPr>
        <p:spPr bwMode="auto">
          <a:xfrm flipV="1">
            <a:off x="3367818" y="2247265"/>
            <a:ext cx="0" cy="3425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35" name="ZoneTexte 34"/>
          <p:cNvSpPr txBox="1"/>
          <p:nvPr/>
        </p:nvSpPr>
        <p:spPr>
          <a:xfrm>
            <a:off x="209550" y="3265345"/>
            <a:ext cx="3019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largeur</a:t>
            </a:r>
            <a:r>
              <a:rPr lang="en-GB" dirty="0" smtClean="0"/>
              <a:t> de </a:t>
            </a:r>
            <a:r>
              <a:rPr lang="en-GB" dirty="0" err="1" smtClean="0"/>
              <a:t>raie</a:t>
            </a:r>
            <a:r>
              <a:rPr lang="en-GB" dirty="0" smtClean="0"/>
              <a:t> : ~ 5.10</a:t>
            </a:r>
            <a:r>
              <a:rPr lang="en-GB" baseline="30000" dirty="0" smtClean="0"/>
              <a:t>-9</a:t>
            </a:r>
            <a:r>
              <a:rPr lang="en-GB" dirty="0" smtClean="0"/>
              <a:t> </a:t>
            </a:r>
            <a:r>
              <a:rPr lang="en-GB" dirty="0" err="1" smtClean="0"/>
              <a:t>eV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smtClean="0">
                <a:sym typeface="Symbol"/>
              </a:rPr>
              <a:t>equiv. </a:t>
            </a:r>
            <a:r>
              <a:rPr lang="en-GB" dirty="0" err="1" smtClean="0">
                <a:sym typeface="Symbol"/>
              </a:rPr>
              <a:t>décalage</a:t>
            </a:r>
            <a:r>
              <a:rPr lang="en-GB" dirty="0" smtClean="0">
                <a:sym typeface="Symbol"/>
              </a:rPr>
              <a:t> Doppler de 0,2 mm.s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292100" y="850900"/>
            <a:ext cx="1841500" cy="2247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ZoneTexte 36"/>
          <p:cNvSpPr txBox="1"/>
          <p:nvPr/>
        </p:nvSpPr>
        <p:spPr>
          <a:xfrm>
            <a:off x="762000" y="4610100"/>
            <a:ext cx="791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spectroscopie</a:t>
            </a:r>
            <a:r>
              <a:rPr lang="en-GB" dirty="0" smtClean="0"/>
              <a:t> </a:t>
            </a:r>
            <a:r>
              <a:rPr lang="en-GB" dirty="0" err="1" smtClean="0"/>
              <a:t>nucléaire</a:t>
            </a:r>
            <a:r>
              <a:rPr lang="en-GB" dirty="0" smtClean="0"/>
              <a:t> </a:t>
            </a:r>
            <a:r>
              <a:rPr lang="en-GB" dirty="0" err="1" smtClean="0"/>
              <a:t>permet</a:t>
            </a:r>
            <a:r>
              <a:rPr lang="en-GB" dirty="0" smtClean="0"/>
              <a:t> de </a:t>
            </a:r>
            <a:r>
              <a:rPr lang="en-GB" dirty="0" err="1" smtClean="0"/>
              <a:t>mesurer</a:t>
            </a:r>
            <a:r>
              <a:rPr lang="en-GB" dirty="0" smtClean="0"/>
              <a:t> des </a:t>
            </a:r>
            <a:r>
              <a:rPr lang="en-GB" dirty="0" err="1" smtClean="0"/>
              <a:t>différences</a:t>
            </a:r>
            <a:r>
              <a:rPr lang="en-GB" dirty="0" smtClean="0"/>
              <a:t> </a:t>
            </a:r>
            <a:r>
              <a:rPr lang="en-GB" dirty="0" err="1" smtClean="0"/>
              <a:t>d’énergie</a:t>
            </a:r>
            <a:r>
              <a:rPr lang="en-GB" dirty="0" smtClean="0"/>
              <a:t> </a:t>
            </a:r>
            <a:r>
              <a:rPr lang="en-GB" dirty="0" err="1" smtClean="0"/>
              <a:t>extrêment</a:t>
            </a:r>
            <a:r>
              <a:rPr lang="en-GB" dirty="0" smtClean="0"/>
              <a:t> </a:t>
            </a:r>
            <a:r>
              <a:rPr lang="en-GB" dirty="0" err="1" smtClean="0"/>
              <a:t>faibles</a:t>
            </a:r>
            <a:r>
              <a:rPr lang="en-GB" dirty="0" smtClean="0"/>
              <a:t>, </a:t>
            </a:r>
            <a:r>
              <a:rPr lang="en-GB" dirty="0" err="1" smtClean="0"/>
              <a:t>ce</a:t>
            </a:r>
            <a:r>
              <a:rPr lang="en-GB" dirty="0" smtClean="0"/>
              <a:t> qui </a:t>
            </a:r>
            <a:r>
              <a:rPr lang="en-GB" dirty="0" err="1" smtClean="0"/>
              <a:t>ouvre</a:t>
            </a:r>
            <a:r>
              <a:rPr lang="en-GB" dirty="0" smtClean="0"/>
              <a:t> la </a:t>
            </a:r>
            <a:r>
              <a:rPr lang="en-GB" dirty="0" err="1" smtClean="0"/>
              <a:t>possibilité</a:t>
            </a:r>
            <a:r>
              <a:rPr lang="en-GB" dirty="0" smtClean="0"/>
              <a:t> </a:t>
            </a:r>
            <a:r>
              <a:rPr lang="en-GB" dirty="0" err="1" smtClean="0"/>
              <a:t>d’étudier</a:t>
            </a:r>
            <a:r>
              <a:rPr lang="en-GB" dirty="0" smtClean="0"/>
              <a:t> </a:t>
            </a:r>
            <a:r>
              <a:rPr lang="en-GB" dirty="0" err="1" smtClean="0"/>
              <a:t>l’environement</a:t>
            </a:r>
            <a:r>
              <a:rPr lang="en-GB" dirty="0" smtClean="0"/>
              <a:t> </a:t>
            </a:r>
            <a:r>
              <a:rPr lang="en-GB" dirty="0" err="1" smtClean="0"/>
              <a:t>immédiat</a:t>
            </a:r>
            <a:r>
              <a:rPr lang="en-GB" dirty="0" smtClean="0"/>
              <a:t> du </a:t>
            </a:r>
            <a:r>
              <a:rPr lang="en-GB" dirty="0" err="1" smtClean="0"/>
              <a:t>noyau</a:t>
            </a:r>
            <a:r>
              <a:rPr lang="en-GB" dirty="0" smtClean="0"/>
              <a:t> en question (liaison </a:t>
            </a:r>
            <a:r>
              <a:rPr lang="en-GB" dirty="0" err="1" smtClean="0"/>
              <a:t>chimique</a:t>
            </a:r>
            <a:r>
              <a:rPr lang="en-GB" dirty="0" smtClean="0"/>
              <a:t>, champ </a:t>
            </a:r>
            <a:r>
              <a:rPr lang="en-GB" dirty="0" err="1" smtClean="0"/>
              <a:t>magnétique</a:t>
            </a:r>
            <a:r>
              <a:rPr lang="en-GB" dirty="0" smtClean="0"/>
              <a:t>, ...).</a:t>
            </a:r>
            <a:endParaRPr lang="en-GB" dirty="0"/>
          </a:p>
        </p:txBody>
      </p:sp>
      <p:sp>
        <p:nvSpPr>
          <p:cNvPr id="39" name="ZoneTexte 38"/>
          <p:cNvSpPr txBox="1"/>
          <p:nvPr/>
        </p:nvSpPr>
        <p:spPr>
          <a:xfrm>
            <a:off x="202131" y="5838791"/>
            <a:ext cx="878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Nuclear Resonant Scattering, </a:t>
            </a:r>
            <a:r>
              <a:rPr lang="en-GB" sz="1000" dirty="0" smtClean="0">
                <a:hlinkClick r:id="rId5"/>
              </a:rPr>
              <a:t>http://www.esrf.eu/UsersAndScience/Publications/Highlights/1995-1996/nrs</a:t>
            </a:r>
            <a:endParaRPr lang="en-GB" sz="1000" dirty="0" smtClean="0"/>
          </a:p>
          <a:p>
            <a:r>
              <a:rPr lang="en-GB" sz="1000" dirty="0" err="1" smtClean="0"/>
              <a:t>Thèse</a:t>
            </a:r>
            <a:r>
              <a:rPr lang="en-GB" sz="1000" dirty="0" smtClean="0"/>
              <a:t> de</a:t>
            </a:r>
            <a:r>
              <a:rPr lang="en-GB" sz="1000" b="1" dirty="0"/>
              <a:t> </a:t>
            </a:r>
            <a:r>
              <a:rPr lang="en-GB" sz="1000" dirty="0"/>
              <a:t>Thomas </a:t>
            </a:r>
            <a:r>
              <a:rPr lang="en-GB" sz="1000" dirty="0" smtClean="0"/>
              <a:t>Roth (2005)</a:t>
            </a:r>
            <a:r>
              <a:rPr lang="en-GB" sz="1000" b="1" dirty="0" smtClean="0"/>
              <a:t> :</a:t>
            </a:r>
            <a:r>
              <a:rPr lang="en-GB" sz="1000" dirty="0" smtClean="0"/>
              <a:t> </a:t>
            </a:r>
            <a:r>
              <a:rPr lang="en-GB" sz="1000" dirty="0"/>
              <a:t>Development and Applications of the Nuclear Lighthouse Effect at high energies and at grazing incidence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7145" y="3729722"/>
            <a:ext cx="448185" cy="8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orme libre 32"/>
          <p:cNvSpPr/>
          <p:nvPr/>
        </p:nvSpPr>
        <p:spPr>
          <a:xfrm>
            <a:off x="2543175" y="2257425"/>
            <a:ext cx="619125" cy="914400"/>
          </a:xfrm>
          <a:custGeom>
            <a:avLst/>
            <a:gdLst>
              <a:gd name="connsiteX0" fmla="*/ 0 w 619125"/>
              <a:gd name="connsiteY0" fmla="*/ 914400 h 914400"/>
              <a:gd name="connsiteX1" fmla="*/ 276225 w 619125"/>
              <a:gd name="connsiteY1" fmla="*/ 257175 h 914400"/>
              <a:gd name="connsiteX2" fmla="*/ 619125 w 619125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5" h="914400">
                <a:moveTo>
                  <a:pt x="0" y="914400"/>
                </a:moveTo>
                <a:cubicBezTo>
                  <a:pt x="86519" y="661987"/>
                  <a:pt x="173038" y="409575"/>
                  <a:pt x="276225" y="257175"/>
                </a:cubicBezTo>
                <a:cubicBezTo>
                  <a:pt x="379412" y="104775"/>
                  <a:pt x="499268" y="52387"/>
                  <a:pt x="619125" y="0"/>
                </a:cubicBezTo>
              </a:path>
            </a:pathLst>
          </a:custGeom>
          <a:ln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faut-il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bonne</a:t>
            </a:r>
            <a:r>
              <a:rPr lang="en-US" dirty="0" smtClean="0"/>
              <a:t> </a:t>
            </a:r>
            <a:r>
              <a:rPr lang="en-US" dirty="0" err="1" smtClean="0"/>
              <a:t>pureté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01536" y="2556160"/>
            <a:ext cx="240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 la </a:t>
            </a:r>
            <a:r>
              <a:rPr lang="en-US" sz="2800" dirty="0" err="1" smtClean="0"/>
              <a:t>pureté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 de 10</a:t>
            </a:r>
            <a:r>
              <a:rPr lang="en-US" sz="2800" baseline="30000" dirty="0" smtClean="0"/>
              <a:t>-8</a:t>
            </a:r>
            <a:r>
              <a:rPr lang="en-US" sz="2800" dirty="0" smtClean="0"/>
              <a:t> :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176996" y="5723694"/>
            <a:ext cx="292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10</a:t>
            </a:r>
            <a:r>
              <a:rPr lang="en-US" b="1" baseline="30000" dirty="0" smtClean="0">
                <a:solidFill>
                  <a:srgbClr val="C00000"/>
                </a:solidFill>
              </a:rPr>
              <a:t>9</a:t>
            </a:r>
            <a:r>
              <a:rPr lang="en-US" b="1" dirty="0" smtClean="0">
                <a:solidFill>
                  <a:srgbClr val="C00000"/>
                </a:solidFill>
              </a:rPr>
              <a:t> photons par </a:t>
            </a:r>
            <a:r>
              <a:rPr lang="en-US" b="1" dirty="0" err="1" smtClean="0">
                <a:solidFill>
                  <a:srgbClr val="C00000"/>
                </a:solidFill>
              </a:rPr>
              <a:t>seconde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faisceau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indicent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59791" y="5665601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10 photons par </a:t>
            </a:r>
            <a:r>
              <a:rPr lang="en-US" b="1" dirty="0" err="1" smtClean="0">
                <a:solidFill>
                  <a:srgbClr val="C00000"/>
                </a:solidFill>
              </a:rPr>
              <a:t>seconde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paquets</a:t>
            </a:r>
            <a:r>
              <a:rPr lang="en-US" b="1" dirty="0" smtClean="0">
                <a:solidFill>
                  <a:srgbClr val="C00000"/>
                </a:solidFill>
              </a:rPr>
              <a:t> parasites)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06386" y="5742602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10 photons par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seconde</a:t>
            </a:r>
            <a:endParaRPr lang="en-US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(signal utile)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928937" y="2505075"/>
            <a:ext cx="5434013" cy="2784476"/>
          </a:xfrm>
          <a:prstGeom prst="rect">
            <a:avLst/>
          </a:prstGeom>
          <a:solidFill>
            <a:srgbClr val="13257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3935413" y="3727451"/>
            <a:ext cx="466725" cy="676275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0" y="0"/>
              </a:cxn>
              <a:cxn ang="0">
                <a:pos x="294" y="71"/>
              </a:cxn>
              <a:cxn ang="0">
                <a:pos x="294" y="426"/>
              </a:cxn>
              <a:cxn ang="0">
                <a:pos x="0" y="426"/>
              </a:cxn>
            </a:cxnLst>
            <a:rect l="0" t="0" r="r" b="b"/>
            <a:pathLst>
              <a:path w="294" h="426">
                <a:moveTo>
                  <a:pt x="0" y="426"/>
                </a:moveTo>
                <a:lnTo>
                  <a:pt x="0" y="0"/>
                </a:lnTo>
                <a:lnTo>
                  <a:pt x="294" y="71"/>
                </a:lnTo>
                <a:lnTo>
                  <a:pt x="294" y="426"/>
                </a:lnTo>
                <a:lnTo>
                  <a:pt x="0" y="426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6550026" y="3727451"/>
            <a:ext cx="466725" cy="676275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0" y="0"/>
              </a:cxn>
              <a:cxn ang="0">
                <a:pos x="294" y="71"/>
              </a:cxn>
              <a:cxn ang="0">
                <a:pos x="294" y="426"/>
              </a:cxn>
              <a:cxn ang="0">
                <a:pos x="0" y="426"/>
              </a:cxn>
            </a:cxnLst>
            <a:rect l="0" t="0" r="r" b="b"/>
            <a:pathLst>
              <a:path w="294" h="426">
                <a:moveTo>
                  <a:pt x="0" y="426"/>
                </a:moveTo>
                <a:lnTo>
                  <a:pt x="0" y="0"/>
                </a:lnTo>
                <a:lnTo>
                  <a:pt x="294" y="71"/>
                </a:lnTo>
                <a:lnTo>
                  <a:pt x="294" y="426"/>
                </a:lnTo>
                <a:lnTo>
                  <a:pt x="0" y="426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5529263" y="3606801"/>
            <a:ext cx="915988" cy="796925"/>
          </a:xfrm>
          <a:custGeom>
            <a:avLst/>
            <a:gdLst/>
            <a:ahLst/>
            <a:cxnLst>
              <a:cxn ang="0">
                <a:pos x="577" y="502"/>
              </a:cxn>
              <a:cxn ang="0">
                <a:pos x="577" y="143"/>
              </a:cxn>
              <a:cxn ang="0">
                <a:pos x="0" y="0"/>
              </a:cxn>
              <a:cxn ang="0">
                <a:pos x="0" y="502"/>
              </a:cxn>
              <a:cxn ang="0">
                <a:pos x="577" y="502"/>
              </a:cxn>
            </a:cxnLst>
            <a:rect l="0" t="0" r="r" b="b"/>
            <a:pathLst>
              <a:path w="577" h="502">
                <a:moveTo>
                  <a:pt x="577" y="502"/>
                </a:moveTo>
                <a:lnTo>
                  <a:pt x="577" y="143"/>
                </a:lnTo>
                <a:lnTo>
                  <a:pt x="0" y="0"/>
                </a:lnTo>
                <a:lnTo>
                  <a:pt x="0" y="502"/>
                </a:lnTo>
                <a:lnTo>
                  <a:pt x="577" y="502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4506913" y="3606801"/>
            <a:ext cx="915988" cy="796925"/>
          </a:xfrm>
          <a:custGeom>
            <a:avLst/>
            <a:gdLst/>
            <a:ahLst/>
            <a:cxnLst>
              <a:cxn ang="0">
                <a:pos x="577" y="502"/>
              </a:cxn>
              <a:cxn ang="0">
                <a:pos x="577" y="143"/>
              </a:cxn>
              <a:cxn ang="0">
                <a:pos x="0" y="0"/>
              </a:cxn>
              <a:cxn ang="0">
                <a:pos x="0" y="502"/>
              </a:cxn>
              <a:cxn ang="0">
                <a:pos x="577" y="502"/>
              </a:cxn>
            </a:cxnLst>
            <a:rect l="0" t="0" r="r" b="b"/>
            <a:pathLst>
              <a:path w="577" h="502">
                <a:moveTo>
                  <a:pt x="577" y="502"/>
                </a:moveTo>
                <a:lnTo>
                  <a:pt x="577" y="143"/>
                </a:lnTo>
                <a:lnTo>
                  <a:pt x="0" y="0"/>
                </a:lnTo>
                <a:lnTo>
                  <a:pt x="0" y="502"/>
                </a:lnTo>
                <a:lnTo>
                  <a:pt x="577" y="502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8" name="Freeform 10"/>
          <p:cNvSpPr>
            <a:spLocks noEditPoints="1"/>
          </p:cNvSpPr>
          <p:nvPr/>
        </p:nvSpPr>
        <p:spPr bwMode="auto">
          <a:xfrm>
            <a:off x="3935413" y="4343401"/>
            <a:ext cx="3808413" cy="1397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878" y="28"/>
              </a:cxn>
              <a:cxn ang="0">
                <a:pos x="1878" y="47"/>
              </a:cxn>
              <a:cxn ang="0">
                <a:pos x="0" y="47"/>
              </a:cxn>
              <a:cxn ang="0">
                <a:pos x="0" y="28"/>
              </a:cxn>
              <a:cxn ang="0">
                <a:pos x="1865" y="0"/>
              </a:cxn>
              <a:cxn ang="0">
                <a:pos x="1941" y="38"/>
              </a:cxn>
              <a:cxn ang="0">
                <a:pos x="1865" y="76"/>
              </a:cxn>
              <a:cxn ang="0">
                <a:pos x="1865" y="0"/>
              </a:cxn>
            </a:cxnLst>
            <a:rect l="0" t="0" r="r" b="b"/>
            <a:pathLst>
              <a:path w="1941" h="76">
                <a:moveTo>
                  <a:pt x="0" y="28"/>
                </a:moveTo>
                <a:lnTo>
                  <a:pt x="1878" y="28"/>
                </a:lnTo>
                <a:lnTo>
                  <a:pt x="1878" y="47"/>
                </a:lnTo>
                <a:lnTo>
                  <a:pt x="0" y="47"/>
                </a:lnTo>
                <a:lnTo>
                  <a:pt x="0" y="28"/>
                </a:lnTo>
                <a:close/>
                <a:moveTo>
                  <a:pt x="1865" y="0"/>
                </a:moveTo>
                <a:lnTo>
                  <a:pt x="1941" y="38"/>
                </a:lnTo>
                <a:lnTo>
                  <a:pt x="1865" y="76"/>
                </a:lnTo>
                <a:lnTo>
                  <a:pt x="1865" y="0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9" name="Freeform 11"/>
          <p:cNvSpPr>
            <a:spLocks noEditPoints="1"/>
          </p:cNvSpPr>
          <p:nvPr/>
        </p:nvSpPr>
        <p:spPr bwMode="auto">
          <a:xfrm>
            <a:off x="3875088" y="2930526"/>
            <a:ext cx="120650" cy="1473200"/>
          </a:xfrm>
          <a:custGeom>
            <a:avLst/>
            <a:gdLst/>
            <a:ahLst/>
            <a:cxnLst>
              <a:cxn ang="0">
                <a:pos x="29" y="928"/>
              </a:cxn>
              <a:cxn ang="0">
                <a:pos x="29" y="63"/>
              </a:cxn>
              <a:cxn ang="0">
                <a:pos x="48" y="63"/>
              </a:cxn>
              <a:cxn ang="0">
                <a:pos x="48" y="928"/>
              </a:cxn>
              <a:cxn ang="0">
                <a:pos x="29" y="928"/>
              </a:cxn>
              <a:cxn ang="0">
                <a:pos x="0" y="76"/>
              </a:cxn>
              <a:cxn ang="0">
                <a:pos x="38" y="0"/>
              </a:cxn>
              <a:cxn ang="0">
                <a:pos x="76" y="76"/>
              </a:cxn>
              <a:cxn ang="0">
                <a:pos x="0" y="76"/>
              </a:cxn>
            </a:cxnLst>
            <a:rect l="0" t="0" r="r" b="b"/>
            <a:pathLst>
              <a:path w="76" h="928">
                <a:moveTo>
                  <a:pt x="29" y="928"/>
                </a:moveTo>
                <a:lnTo>
                  <a:pt x="29" y="63"/>
                </a:lnTo>
                <a:lnTo>
                  <a:pt x="48" y="63"/>
                </a:lnTo>
                <a:lnTo>
                  <a:pt x="48" y="928"/>
                </a:lnTo>
                <a:lnTo>
                  <a:pt x="29" y="928"/>
                </a:lnTo>
                <a:close/>
                <a:moveTo>
                  <a:pt x="0" y="76"/>
                </a:moveTo>
                <a:lnTo>
                  <a:pt x="38" y="0"/>
                </a:lnTo>
                <a:lnTo>
                  <a:pt x="76" y="76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410076" y="3282951"/>
            <a:ext cx="104775" cy="11271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21" name="Freeform 13"/>
          <p:cNvSpPr>
            <a:spLocks noEditPoints="1"/>
          </p:cNvSpPr>
          <p:nvPr/>
        </p:nvSpPr>
        <p:spPr bwMode="auto">
          <a:xfrm>
            <a:off x="4402138" y="3276601"/>
            <a:ext cx="119063" cy="1141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0"/>
              </a:cxn>
              <a:cxn ang="0">
                <a:pos x="75" y="719"/>
              </a:cxn>
              <a:cxn ang="0">
                <a:pos x="0" y="719"/>
              </a:cxn>
              <a:cxn ang="0">
                <a:pos x="0" y="0"/>
              </a:cxn>
              <a:cxn ang="0">
                <a:pos x="9" y="714"/>
              </a:cxn>
              <a:cxn ang="0">
                <a:pos x="5" y="710"/>
              </a:cxn>
              <a:cxn ang="0">
                <a:pos x="71" y="710"/>
              </a:cxn>
              <a:cxn ang="0">
                <a:pos x="66" y="714"/>
              </a:cxn>
              <a:cxn ang="0">
                <a:pos x="66" y="4"/>
              </a:cxn>
              <a:cxn ang="0">
                <a:pos x="71" y="9"/>
              </a:cxn>
              <a:cxn ang="0">
                <a:pos x="5" y="9"/>
              </a:cxn>
              <a:cxn ang="0">
                <a:pos x="9" y="4"/>
              </a:cxn>
              <a:cxn ang="0">
                <a:pos x="9" y="714"/>
              </a:cxn>
            </a:cxnLst>
            <a:rect l="0" t="0" r="r" b="b"/>
            <a:pathLst>
              <a:path w="75" h="719">
                <a:moveTo>
                  <a:pt x="0" y="0"/>
                </a:moveTo>
                <a:lnTo>
                  <a:pt x="75" y="0"/>
                </a:lnTo>
                <a:lnTo>
                  <a:pt x="75" y="719"/>
                </a:lnTo>
                <a:lnTo>
                  <a:pt x="0" y="719"/>
                </a:lnTo>
                <a:lnTo>
                  <a:pt x="0" y="0"/>
                </a:lnTo>
                <a:close/>
                <a:moveTo>
                  <a:pt x="9" y="714"/>
                </a:moveTo>
                <a:lnTo>
                  <a:pt x="5" y="710"/>
                </a:lnTo>
                <a:lnTo>
                  <a:pt x="71" y="710"/>
                </a:lnTo>
                <a:lnTo>
                  <a:pt x="66" y="714"/>
                </a:lnTo>
                <a:lnTo>
                  <a:pt x="66" y="4"/>
                </a:lnTo>
                <a:lnTo>
                  <a:pt x="71" y="9"/>
                </a:lnTo>
                <a:lnTo>
                  <a:pt x="5" y="9"/>
                </a:lnTo>
                <a:lnTo>
                  <a:pt x="9" y="4"/>
                </a:lnTo>
                <a:lnTo>
                  <a:pt x="9" y="714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430838" y="3282951"/>
            <a:ext cx="104775" cy="11271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23" name="Freeform 15"/>
          <p:cNvSpPr>
            <a:spLocks noEditPoints="1"/>
          </p:cNvSpPr>
          <p:nvPr/>
        </p:nvSpPr>
        <p:spPr bwMode="auto">
          <a:xfrm>
            <a:off x="5422901" y="3276601"/>
            <a:ext cx="120650" cy="1141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0"/>
              </a:cxn>
              <a:cxn ang="0">
                <a:pos x="76" y="719"/>
              </a:cxn>
              <a:cxn ang="0">
                <a:pos x="0" y="719"/>
              </a:cxn>
              <a:cxn ang="0">
                <a:pos x="0" y="0"/>
              </a:cxn>
              <a:cxn ang="0">
                <a:pos x="10" y="714"/>
              </a:cxn>
              <a:cxn ang="0">
                <a:pos x="5" y="710"/>
              </a:cxn>
              <a:cxn ang="0">
                <a:pos x="71" y="710"/>
              </a:cxn>
              <a:cxn ang="0">
                <a:pos x="67" y="714"/>
              </a:cxn>
              <a:cxn ang="0">
                <a:pos x="67" y="4"/>
              </a:cxn>
              <a:cxn ang="0">
                <a:pos x="71" y="9"/>
              </a:cxn>
              <a:cxn ang="0">
                <a:pos x="5" y="9"/>
              </a:cxn>
              <a:cxn ang="0">
                <a:pos x="10" y="4"/>
              </a:cxn>
              <a:cxn ang="0">
                <a:pos x="10" y="714"/>
              </a:cxn>
            </a:cxnLst>
            <a:rect l="0" t="0" r="r" b="b"/>
            <a:pathLst>
              <a:path w="76" h="719">
                <a:moveTo>
                  <a:pt x="0" y="0"/>
                </a:moveTo>
                <a:lnTo>
                  <a:pt x="76" y="0"/>
                </a:lnTo>
                <a:lnTo>
                  <a:pt x="76" y="719"/>
                </a:lnTo>
                <a:lnTo>
                  <a:pt x="0" y="719"/>
                </a:lnTo>
                <a:lnTo>
                  <a:pt x="0" y="0"/>
                </a:lnTo>
                <a:close/>
                <a:moveTo>
                  <a:pt x="10" y="714"/>
                </a:moveTo>
                <a:lnTo>
                  <a:pt x="5" y="710"/>
                </a:lnTo>
                <a:lnTo>
                  <a:pt x="71" y="710"/>
                </a:lnTo>
                <a:lnTo>
                  <a:pt x="67" y="714"/>
                </a:lnTo>
                <a:lnTo>
                  <a:pt x="67" y="4"/>
                </a:lnTo>
                <a:lnTo>
                  <a:pt x="71" y="9"/>
                </a:lnTo>
                <a:lnTo>
                  <a:pt x="5" y="9"/>
                </a:lnTo>
                <a:lnTo>
                  <a:pt x="10" y="4"/>
                </a:lnTo>
                <a:lnTo>
                  <a:pt x="10" y="714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6453188" y="3282951"/>
            <a:ext cx="104775" cy="11271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25" name="Freeform 17"/>
          <p:cNvSpPr>
            <a:spLocks noEditPoints="1"/>
          </p:cNvSpPr>
          <p:nvPr/>
        </p:nvSpPr>
        <p:spPr bwMode="auto">
          <a:xfrm>
            <a:off x="6445251" y="3276601"/>
            <a:ext cx="120650" cy="1141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0"/>
              </a:cxn>
              <a:cxn ang="0">
                <a:pos x="76" y="719"/>
              </a:cxn>
              <a:cxn ang="0">
                <a:pos x="0" y="719"/>
              </a:cxn>
              <a:cxn ang="0">
                <a:pos x="0" y="0"/>
              </a:cxn>
              <a:cxn ang="0">
                <a:pos x="9" y="714"/>
              </a:cxn>
              <a:cxn ang="0">
                <a:pos x="5" y="710"/>
              </a:cxn>
              <a:cxn ang="0">
                <a:pos x="71" y="710"/>
              </a:cxn>
              <a:cxn ang="0">
                <a:pos x="66" y="714"/>
              </a:cxn>
              <a:cxn ang="0">
                <a:pos x="66" y="4"/>
              </a:cxn>
              <a:cxn ang="0">
                <a:pos x="71" y="9"/>
              </a:cxn>
              <a:cxn ang="0">
                <a:pos x="5" y="9"/>
              </a:cxn>
              <a:cxn ang="0">
                <a:pos x="9" y="4"/>
              </a:cxn>
              <a:cxn ang="0">
                <a:pos x="9" y="714"/>
              </a:cxn>
            </a:cxnLst>
            <a:rect l="0" t="0" r="r" b="b"/>
            <a:pathLst>
              <a:path w="76" h="719">
                <a:moveTo>
                  <a:pt x="0" y="0"/>
                </a:moveTo>
                <a:lnTo>
                  <a:pt x="76" y="0"/>
                </a:lnTo>
                <a:lnTo>
                  <a:pt x="76" y="719"/>
                </a:lnTo>
                <a:lnTo>
                  <a:pt x="0" y="719"/>
                </a:lnTo>
                <a:lnTo>
                  <a:pt x="0" y="0"/>
                </a:lnTo>
                <a:close/>
                <a:moveTo>
                  <a:pt x="9" y="714"/>
                </a:moveTo>
                <a:lnTo>
                  <a:pt x="5" y="710"/>
                </a:lnTo>
                <a:lnTo>
                  <a:pt x="71" y="710"/>
                </a:lnTo>
                <a:lnTo>
                  <a:pt x="66" y="714"/>
                </a:lnTo>
                <a:lnTo>
                  <a:pt x="66" y="4"/>
                </a:lnTo>
                <a:lnTo>
                  <a:pt x="71" y="9"/>
                </a:lnTo>
                <a:lnTo>
                  <a:pt x="5" y="9"/>
                </a:lnTo>
                <a:lnTo>
                  <a:pt x="9" y="4"/>
                </a:lnTo>
                <a:lnTo>
                  <a:pt x="9" y="714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26" name="Freeform 18"/>
          <p:cNvSpPr>
            <a:spLocks noEditPoints="1"/>
          </p:cNvSpPr>
          <p:nvPr/>
        </p:nvSpPr>
        <p:spPr bwMode="auto">
          <a:xfrm>
            <a:off x="4184651" y="3349626"/>
            <a:ext cx="225425" cy="79375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04" y="20"/>
              </a:cxn>
              <a:cxn ang="0">
                <a:pos x="104" y="29"/>
              </a:cxn>
              <a:cxn ang="0">
                <a:pos x="0" y="29"/>
              </a:cxn>
              <a:cxn ang="0">
                <a:pos x="0" y="20"/>
              </a:cxn>
              <a:cxn ang="0">
                <a:pos x="91" y="0"/>
              </a:cxn>
              <a:cxn ang="0">
                <a:pos x="142" y="25"/>
              </a:cxn>
              <a:cxn ang="0">
                <a:pos x="91" y="50"/>
              </a:cxn>
              <a:cxn ang="0">
                <a:pos x="91" y="0"/>
              </a:cxn>
            </a:cxnLst>
            <a:rect l="0" t="0" r="r" b="b"/>
            <a:pathLst>
              <a:path w="142" h="50">
                <a:moveTo>
                  <a:pt x="0" y="20"/>
                </a:moveTo>
                <a:lnTo>
                  <a:pt x="104" y="20"/>
                </a:lnTo>
                <a:lnTo>
                  <a:pt x="104" y="29"/>
                </a:lnTo>
                <a:lnTo>
                  <a:pt x="0" y="29"/>
                </a:lnTo>
                <a:lnTo>
                  <a:pt x="0" y="20"/>
                </a:lnTo>
                <a:close/>
                <a:moveTo>
                  <a:pt x="91" y="0"/>
                </a:moveTo>
                <a:lnTo>
                  <a:pt x="142" y="25"/>
                </a:lnTo>
                <a:lnTo>
                  <a:pt x="91" y="50"/>
                </a:lnTo>
                <a:lnTo>
                  <a:pt x="91" y="0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27" name="Freeform 19"/>
          <p:cNvSpPr>
            <a:spLocks noEditPoints="1"/>
          </p:cNvSpPr>
          <p:nvPr/>
        </p:nvSpPr>
        <p:spPr bwMode="auto">
          <a:xfrm>
            <a:off x="4514851" y="3349626"/>
            <a:ext cx="225425" cy="79375"/>
          </a:xfrm>
          <a:custGeom>
            <a:avLst/>
            <a:gdLst/>
            <a:ahLst/>
            <a:cxnLst>
              <a:cxn ang="0">
                <a:pos x="142" y="29"/>
              </a:cxn>
              <a:cxn ang="0">
                <a:pos x="38" y="29"/>
              </a:cxn>
              <a:cxn ang="0">
                <a:pos x="38" y="20"/>
              </a:cxn>
              <a:cxn ang="0">
                <a:pos x="142" y="20"/>
              </a:cxn>
              <a:cxn ang="0">
                <a:pos x="142" y="29"/>
              </a:cxn>
              <a:cxn ang="0">
                <a:pos x="51" y="50"/>
              </a:cxn>
              <a:cxn ang="0">
                <a:pos x="0" y="25"/>
              </a:cxn>
              <a:cxn ang="0">
                <a:pos x="51" y="0"/>
              </a:cxn>
              <a:cxn ang="0">
                <a:pos x="51" y="50"/>
              </a:cxn>
            </a:cxnLst>
            <a:rect l="0" t="0" r="r" b="b"/>
            <a:pathLst>
              <a:path w="142" h="50">
                <a:moveTo>
                  <a:pt x="142" y="29"/>
                </a:moveTo>
                <a:lnTo>
                  <a:pt x="38" y="29"/>
                </a:lnTo>
                <a:lnTo>
                  <a:pt x="38" y="20"/>
                </a:lnTo>
                <a:lnTo>
                  <a:pt x="142" y="20"/>
                </a:lnTo>
                <a:lnTo>
                  <a:pt x="142" y="29"/>
                </a:lnTo>
                <a:close/>
                <a:moveTo>
                  <a:pt x="51" y="50"/>
                </a:moveTo>
                <a:lnTo>
                  <a:pt x="0" y="25"/>
                </a:lnTo>
                <a:lnTo>
                  <a:pt x="51" y="0"/>
                </a:lnTo>
                <a:lnTo>
                  <a:pt x="51" y="50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28" name="Freeform 20"/>
          <p:cNvSpPr>
            <a:spLocks noEditPoints="1"/>
          </p:cNvSpPr>
          <p:nvPr/>
        </p:nvSpPr>
        <p:spPr bwMode="auto">
          <a:xfrm>
            <a:off x="5535613" y="3349626"/>
            <a:ext cx="917575" cy="79375"/>
          </a:xfrm>
          <a:custGeom>
            <a:avLst/>
            <a:gdLst/>
            <a:ahLst/>
            <a:cxnLst>
              <a:cxn ang="0">
                <a:pos x="39" y="20"/>
              </a:cxn>
              <a:cxn ang="0">
                <a:pos x="540" y="20"/>
              </a:cxn>
              <a:cxn ang="0">
                <a:pos x="540" y="29"/>
              </a:cxn>
              <a:cxn ang="0">
                <a:pos x="39" y="29"/>
              </a:cxn>
              <a:cxn ang="0">
                <a:pos x="39" y="20"/>
              </a:cxn>
              <a:cxn ang="0">
                <a:pos x="51" y="50"/>
              </a:cxn>
              <a:cxn ang="0">
                <a:pos x="0" y="25"/>
              </a:cxn>
              <a:cxn ang="0">
                <a:pos x="51" y="0"/>
              </a:cxn>
              <a:cxn ang="0">
                <a:pos x="51" y="50"/>
              </a:cxn>
              <a:cxn ang="0">
                <a:pos x="527" y="0"/>
              </a:cxn>
              <a:cxn ang="0">
                <a:pos x="578" y="25"/>
              </a:cxn>
              <a:cxn ang="0">
                <a:pos x="527" y="50"/>
              </a:cxn>
              <a:cxn ang="0">
                <a:pos x="527" y="0"/>
              </a:cxn>
            </a:cxnLst>
            <a:rect l="0" t="0" r="r" b="b"/>
            <a:pathLst>
              <a:path w="578" h="50">
                <a:moveTo>
                  <a:pt x="39" y="20"/>
                </a:moveTo>
                <a:lnTo>
                  <a:pt x="540" y="20"/>
                </a:lnTo>
                <a:lnTo>
                  <a:pt x="540" y="29"/>
                </a:lnTo>
                <a:lnTo>
                  <a:pt x="39" y="29"/>
                </a:lnTo>
                <a:lnTo>
                  <a:pt x="39" y="20"/>
                </a:lnTo>
                <a:close/>
                <a:moveTo>
                  <a:pt x="51" y="50"/>
                </a:moveTo>
                <a:lnTo>
                  <a:pt x="0" y="25"/>
                </a:lnTo>
                <a:lnTo>
                  <a:pt x="51" y="0"/>
                </a:lnTo>
                <a:lnTo>
                  <a:pt x="51" y="50"/>
                </a:lnTo>
                <a:close/>
                <a:moveTo>
                  <a:pt x="527" y="0"/>
                </a:moveTo>
                <a:lnTo>
                  <a:pt x="578" y="25"/>
                </a:lnTo>
                <a:lnTo>
                  <a:pt x="527" y="50"/>
                </a:lnTo>
                <a:lnTo>
                  <a:pt x="527" y="0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4310063" y="2940051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0,1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4700588" y="2940051"/>
            <a:ext cx="3603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5788026" y="2940051"/>
            <a:ext cx="56991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176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238876" y="2940051"/>
            <a:ext cx="3603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ns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7354888" y="4478338"/>
            <a:ext cx="6651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temps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 rot="16200000">
            <a:off x="3286126" y="2801938"/>
            <a:ext cx="723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flux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9" name="Freeform 31"/>
          <p:cNvSpPr>
            <a:spLocks/>
          </p:cNvSpPr>
          <p:nvPr/>
        </p:nvSpPr>
        <p:spPr bwMode="auto">
          <a:xfrm>
            <a:off x="3935413" y="4613276"/>
            <a:ext cx="2960688" cy="271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7" y="0"/>
              </a:cxn>
              <a:cxn ang="0">
                <a:pos x="503" y="16"/>
              </a:cxn>
              <a:cxn ang="0">
                <a:pos x="503" y="272"/>
              </a:cxn>
              <a:cxn ang="0">
                <a:pos x="487" y="256"/>
              </a:cxn>
              <a:cxn ang="0">
                <a:pos x="607" y="256"/>
              </a:cxn>
              <a:cxn ang="0">
                <a:pos x="591" y="272"/>
              </a:cxn>
              <a:cxn ang="0">
                <a:pos x="591" y="16"/>
              </a:cxn>
              <a:cxn ang="0">
                <a:pos x="607" y="0"/>
              </a:cxn>
              <a:cxn ang="0">
                <a:pos x="1576" y="0"/>
              </a:cxn>
              <a:cxn ang="0">
                <a:pos x="1592" y="16"/>
              </a:cxn>
              <a:cxn ang="0">
                <a:pos x="1592" y="272"/>
              </a:cxn>
              <a:cxn ang="0">
                <a:pos x="1576" y="256"/>
              </a:cxn>
              <a:cxn ang="0">
                <a:pos x="1697" y="256"/>
              </a:cxn>
              <a:cxn ang="0">
                <a:pos x="1681" y="272"/>
              </a:cxn>
              <a:cxn ang="0">
                <a:pos x="1681" y="16"/>
              </a:cxn>
              <a:cxn ang="0">
                <a:pos x="1697" y="0"/>
              </a:cxn>
              <a:cxn ang="0">
                <a:pos x="2666" y="0"/>
              </a:cxn>
              <a:cxn ang="0">
                <a:pos x="2682" y="16"/>
              </a:cxn>
              <a:cxn ang="0">
                <a:pos x="2682" y="272"/>
              </a:cxn>
              <a:cxn ang="0">
                <a:pos x="2666" y="256"/>
              </a:cxn>
              <a:cxn ang="0">
                <a:pos x="2789" y="256"/>
              </a:cxn>
              <a:cxn ang="0">
                <a:pos x="2773" y="272"/>
              </a:cxn>
              <a:cxn ang="0">
                <a:pos x="2773" y="16"/>
              </a:cxn>
              <a:cxn ang="0">
                <a:pos x="2789" y="0"/>
              </a:cxn>
              <a:cxn ang="0">
                <a:pos x="3152" y="0"/>
              </a:cxn>
              <a:cxn ang="0">
                <a:pos x="3152" y="32"/>
              </a:cxn>
              <a:cxn ang="0">
                <a:pos x="2789" y="32"/>
              </a:cxn>
              <a:cxn ang="0">
                <a:pos x="2805" y="16"/>
              </a:cxn>
              <a:cxn ang="0">
                <a:pos x="2805" y="272"/>
              </a:cxn>
              <a:cxn ang="0">
                <a:pos x="2789" y="288"/>
              </a:cxn>
              <a:cxn ang="0">
                <a:pos x="2666" y="288"/>
              </a:cxn>
              <a:cxn ang="0">
                <a:pos x="2650" y="272"/>
              </a:cxn>
              <a:cxn ang="0">
                <a:pos x="2650" y="16"/>
              </a:cxn>
              <a:cxn ang="0">
                <a:pos x="2666" y="32"/>
              </a:cxn>
              <a:cxn ang="0">
                <a:pos x="1697" y="32"/>
              </a:cxn>
              <a:cxn ang="0">
                <a:pos x="1713" y="16"/>
              </a:cxn>
              <a:cxn ang="0">
                <a:pos x="1713" y="272"/>
              </a:cxn>
              <a:cxn ang="0">
                <a:pos x="1697" y="288"/>
              </a:cxn>
              <a:cxn ang="0">
                <a:pos x="1576" y="288"/>
              </a:cxn>
              <a:cxn ang="0">
                <a:pos x="1560" y="272"/>
              </a:cxn>
              <a:cxn ang="0">
                <a:pos x="1560" y="16"/>
              </a:cxn>
              <a:cxn ang="0">
                <a:pos x="1576" y="32"/>
              </a:cxn>
              <a:cxn ang="0">
                <a:pos x="607" y="32"/>
              </a:cxn>
              <a:cxn ang="0">
                <a:pos x="623" y="16"/>
              </a:cxn>
              <a:cxn ang="0">
                <a:pos x="623" y="272"/>
              </a:cxn>
              <a:cxn ang="0">
                <a:pos x="607" y="288"/>
              </a:cxn>
              <a:cxn ang="0">
                <a:pos x="487" y="288"/>
              </a:cxn>
              <a:cxn ang="0">
                <a:pos x="471" y="272"/>
              </a:cxn>
              <a:cxn ang="0">
                <a:pos x="471" y="16"/>
              </a:cxn>
              <a:cxn ang="0">
                <a:pos x="487" y="32"/>
              </a:cxn>
              <a:cxn ang="0">
                <a:pos x="0" y="32"/>
              </a:cxn>
              <a:cxn ang="0">
                <a:pos x="0" y="0"/>
              </a:cxn>
            </a:cxnLst>
            <a:rect l="0" t="0" r="r" b="b"/>
            <a:pathLst>
              <a:path w="3152" h="288">
                <a:moveTo>
                  <a:pt x="0" y="0"/>
                </a:moveTo>
                <a:lnTo>
                  <a:pt x="487" y="0"/>
                </a:lnTo>
                <a:cubicBezTo>
                  <a:pt x="495" y="0"/>
                  <a:pt x="503" y="8"/>
                  <a:pt x="503" y="16"/>
                </a:cubicBezTo>
                <a:lnTo>
                  <a:pt x="503" y="272"/>
                </a:lnTo>
                <a:lnTo>
                  <a:pt x="487" y="256"/>
                </a:lnTo>
                <a:lnTo>
                  <a:pt x="607" y="256"/>
                </a:lnTo>
                <a:lnTo>
                  <a:pt x="591" y="272"/>
                </a:lnTo>
                <a:lnTo>
                  <a:pt x="591" y="16"/>
                </a:lnTo>
                <a:cubicBezTo>
                  <a:pt x="591" y="8"/>
                  <a:pt x="598" y="0"/>
                  <a:pt x="607" y="0"/>
                </a:cubicBezTo>
                <a:lnTo>
                  <a:pt x="1576" y="0"/>
                </a:lnTo>
                <a:cubicBezTo>
                  <a:pt x="1585" y="0"/>
                  <a:pt x="1592" y="8"/>
                  <a:pt x="1592" y="16"/>
                </a:cubicBezTo>
                <a:lnTo>
                  <a:pt x="1592" y="272"/>
                </a:lnTo>
                <a:lnTo>
                  <a:pt x="1576" y="256"/>
                </a:lnTo>
                <a:lnTo>
                  <a:pt x="1697" y="256"/>
                </a:lnTo>
                <a:lnTo>
                  <a:pt x="1681" y="272"/>
                </a:lnTo>
                <a:lnTo>
                  <a:pt x="1681" y="16"/>
                </a:lnTo>
                <a:cubicBezTo>
                  <a:pt x="1681" y="8"/>
                  <a:pt x="1688" y="0"/>
                  <a:pt x="1697" y="0"/>
                </a:cubicBezTo>
                <a:lnTo>
                  <a:pt x="2666" y="0"/>
                </a:lnTo>
                <a:cubicBezTo>
                  <a:pt x="2675" y="0"/>
                  <a:pt x="2682" y="8"/>
                  <a:pt x="2682" y="16"/>
                </a:cubicBezTo>
                <a:lnTo>
                  <a:pt x="2682" y="272"/>
                </a:lnTo>
                <a:lnTo>
                  <a:pt x="2666" y="256"/>
                </a:lnTo>
                <a:lnTo>
                  <a:pt x="2789" y="256"/>
                </a:lnTo>
                <a:lnTo>
                  <a:pt x="2773" y="272"/>
                </a:lnTo>
                <a:lnTo>
                  <a:pt x="2773" y="16"/>
                </a:lnTo>
                <a:cubicBezTo>
                  <a:pt x="2773" y="8"/>
                  <a:pt x="2780" y="0"/>
                  <a:pt x="2789" y="0"/>
                </a:cubicBezTo>
                <a:lnTo>
                  <a:pt x="3152" y="0"/>
                </a:lnTo>
                <a:lnTo>
                  <a:pt x="3152" y="32"/>
                </a:lnTo>
                <a:lnTo>
                  <a:pt x="2789" y="32"/>
                </a:lnTo>
                <a:lnTo>
                  <a:pt x="2805" y="16"/>
                </a:lnTo>
                <a:lnTo>
                  <a:pt x="2805" y="272"/>
                </a:lnTo>
                <a:cubicBezTo>
                  <a:pt x="2805" y="281"/>
                  <a:pt x="2798" y="288"/>
                  <a:pt x="2789" y="288"/>
                </a:cubicBezTo>
                <a:lnTo>
                  <a:pt x="2666" y="288"/>
                </a:lnTo>
                <a:cubicBezTo>
                  <a:pt x="2657" y="288"/>
                  <a:pt x="2650" y="281"/>
                  <a:pt x="2650" y="272"/>
                </a:cubicBezTo>
                <a:lnTo>
                  <a:pt x="2650" y="16"/>
                </a:lnTo>
                <a:lnTo>
                  <a:pt x="2666" y="32"/>
                </a:lnTo>
                <a:lnTo>
                  <a:pt x="1697" y="32"/>
                </a:lnTo>
                <a:lnTo>
                  <a:pt x="1713" y="16"/>
                </a:lnTo>
                <a:lnTo>
                  <a:pt x="1713" y="272"/>
                </a:lnTo>
                <a:cubicBezTo>
                  <a:pt x="1713" y="281"/>
                  <a:pt x="1706" y="288"/>
                  <a:pt x="1697" y="288"/>
                </a:cubicBezTo>
                <a:lnTo>
                  <a:pt x="1576" y="288"/>
                </a:lnTo>
                <a:cubicBezTo>
                  <a:pt x="1568" y="288"/>
                  <a:pt x="1560" y="281"/>
                  <a:pt x="1560" y="272"/>
                </a:cubicBezTo>
                <a:lnTo>
                  <a:pt x="1560" y="16"/>
                </a:lnTo>
                <a:lnTo>
                  <a:pt x="1576" y="32"/>
                </a:lnTo>
                <a:lnTo>
                  <a:pt x="607" y="32"/>
                </a:lnTo>
                <a:lnTo>
                  <a:pt x="623" y="16"/>
                </a:lnTo>
                <a:lnTo>
                  <a:pt x="623" y="272"/>
                </a:lnTo>
                <a:cubicBezTo>
                  <a:pt x="623" y="281"/>
                  <a:pt x="616" y="288"/>
                  <a:pt x="607" y="288"/>
                </a:cubicBezTo>
                <a:lnTo>
                  <a:pt x="487" y="288"/>
                </a:lnTo>
                <a:cubicBezTo>
                  <a:pt x="478" y="288"/>
                  <a:pt x="471" y="281"/>
                  <a:pt x="471" y="272"/>
                </a:cubicBezTo>
                <a:lnTo>
                  <a:pt x="471" y="16"/>
                </a:lnTo>
                <a:lnTo>
                  <a:pt x="487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4646613" y="4964113"/>
            <a:ext cx="18621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véto électronique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1691600" y="4000500"/>
            <a:ext cx="2651800" cy="17328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4067930" y="4200525"/>
            <a:ext cx="665995" cy="15235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 flipV="1">
            <a:off x="5305425" y="4248150"/>
            <a:ext cx="1534147" cy="14758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4765916" y="3842010"/>
            <a:ext cx="45719" cy="555968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ZoneTexte 43"/>
          <p:cNvSpPr txBox="1"/>
          <p:nvPr/>
        </p:nvSpPr>
        <p:spPr>
          <a:xfrm>
            <a:off x="409575" y="1191606"/>
            <a:ext cx="542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faisceau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indicent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b="1" dirty="0" smtClean="0">
                <a:solidFill>
                  <a:srgbClr val="C00000"/>
                </a:solidFill>
              </a:rPr>
              <a:t>E = 2 </a:t>
            </a:r>
            <a:r>
              <a:rPr lang="en-US" b="1" dirty="0" err="1" smtClean="0">
                <a:solidFill>
                  <a:srgbClr val="C00000"/>
                </a:solidFill>
              </a:rPr>
              <a:t>eV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largeur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raie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des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états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nucléaires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: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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E = ~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neV</a:t>
            </a:r>
            <a:endParaRPr lang="en-GB" dirty="0"/>
          </a:p>
        </p:txBody>
      </p:sp>
      <p:sp>
        <p:nvSpPr>
          <p:cNvPr id="47" name="Accolade fermante 46"/>
          <p:cNvSpPr/>
          <p:nvPr/>
        </p:nvSpPr>
        <p:spPr>
          <a:xfrm>
            <a:off x="5800725" y="1105881"/>
            <a:ext cx="161925" cy="7810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ZoneTexte 49"/>
          <p:cNvSpPr txBox="1"/>
          <p:nvPr/>
        </p:nvSpPr>
        <p:spPr>
          <a:xfrm>
            <a:off x="6191250" y="1010631"/>
            <a:ext cx="274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peu</a:t>
            </a:r>
            <a:r>
              <a:rPr lang="en-GB" dirty="0" smtClean="0"/>
              <a:t> de photons incidents</a:t>
            </a:r>
            <a:br>
              <a:rPr lang="en-GB" dirty="0" smtClean="0"/>
            </a:br>
            <a:r>
              <a:rPr lang="en-GB" dirty="0" err="1" smtClean="0"/>
              <a:t>ont</a:t>
            </a:r>
            <a:r>
              <a:rPr lang="en-GB" dirty="0" smtClean="0"/>
              <a:t> la </a:t>
            </a:r>
            <a:r>
              <a:rPr lang="en-GB" dirty="0" err="1" smtClean="0"/>
              <a:t>bonne</a:t>
            </a:r>
            <a:r>
              <a:rPr lang="en-GB" dirty="0" smtClean="0"/>
              <a:t> </a:t>
            </a:r>
            <a:r>
              <a:rPr lang="en-GB" dirty="0" err="1" smtClean="0"/>
              <a:t>énergie</a:t>
            </a:r>
            <a:r>
              <a:rPr lang="en-GB" dirty="0" smtClean="0"/>
              <a:t> pour exciter les </a:t>
            </a:r>
            <a:r>
              <a:rPr lang="en-GB" dirty="0" err="1" smtClean="0"/>
              <a:t>noyaux</a:t>
            </a:r>
            <a:endParaRPr lang="en-GB" dirty="0"/>
          </a:p>
        </p:txBody>
      </p:sp>
      <p:sp>
        <p:nvSpPr>
          <p:cNvPr id="40" name="TextBox 40"/>
          <p:cNvSpPr txBox="1"/>
          <p:nvPr/>
        </p:nvSpPr>
        <p:spPr>
          <a:xfrm>
            <a:off x="277711" y="3603910"/>
            <a:ext cx="2408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mesure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polluée</a:t>
            </a:r>
            <a:r>
              <a:rPr lang="en-US" dirty="0" smtClean="0"/>
              <a:t> </a:t>
            </a:r>
            <a:r>
              <a:rPr lang="en-US" dirty="0" smtClean="0"/>
              <a:t>par le </a:t>
            </a:r>
            <a:r>
              <a:rPr lang="en-US" dirty="0" err="1" smtClean="0"/>
              <a:t>rayonnement</a:t>
            </a:r>
            <a:r>
              <a:rPr lang="en-US" dirty="0" smtClean="0"/>
              <a:t> des </a:t>
            </a:r>
            <a:r>
              <a:rPr lang="en-US" dirty="0" err="1" smtClean="0"/>
              <a:t>paquets</a:t>
            </a:r>
            <a:r>
              <a:rPr lang="en-US" dirty="0" smtClean="0"/>
              <a:t> parasites</a:t>
            </a:r>
            <a:endParaRPr lang="en-US" sz="2800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882869" y="2128345"/>
            <a:ext cx="72994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numéro de diapositive 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4" name="Espace réservé du pied de page 5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690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expériences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à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l’ESRF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qui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nécessitent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un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faisceau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pulsé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propre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Nettoyage</a:t>
            </a:r>
            <a:r>
              <a:rPr lang="en-US" sz="2400" dirty="0" smtClean="0"/>
              <a:t> des </a:t>
            </a:r>
            <a:r>
              <a:rPr lang="en-US" sz="2400" dirty="0" err="1" smtClean="0"/>
              <a:t>paquets</a:t>
            </a:r>
            <a:r>
              <a:rPr lang="en-US" sz="2400" dirty="0" smtClean="0"/>
              <a:t> parasites par excitation </a:t>
            </a:r>
            <a:r>
              <a:rPr lang="en-US" sz="2400" dirty="0" err="1" smtClean="0"/>
              <a:t>résonante</a:t>
            </a:r>
            <a:r>
              <a:rPr lang="en-US" sz="2400" dirty="0" smtClean="0"/>
              <a:t> </a:t>
            </a:r>
            <a:r>
              <a:rPr lang="en-US" sz="2400" dirty="0" err="1" smtClean="0"/>
              <a:t>sélective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Le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nettoyage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dans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le </a:t>
            </a:r>
            <a:r>
              <a:rPr lang="en-US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booster</a:t>
            </a:r>
            <a:endParaRPr lang="en-US" sz="20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32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L’origine</a:t>
            </a:r>
            <a:r>
              <a:rPr lang="en-US" dirty="0" smtClean="0"/>
              <a:t> des </a:t>
            </a:r>
            <a:r>
              <a:rPr lang="en-US" dirty="0" err="1" smtClean="0"/>
              <a:t>paquets</a:t>
            </a:r>
            <a:r>
              <a:rPr lang="en-US" dirty="0" smtClean="0"/>
              <a:t> parasites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7688" y="900752"/>
            <a:ext cx="8236800" cy="526395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 pollution de </a:t>
            </a:r>
            <a:r>
              <a:rPr lang="en-US" dirty="0" err="1" smtClean="0">
                <a:solidFill>
                  <a:schemeClr val="tx1"/>
                </a:solidFill>
              </a:rPr>
              <a:t>l’anneau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stockage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principalement</a:t>
            </a:r>
            <a:r>
              <a:rPr lang="en-US" dirty="0" smtClean="0">
                <a:solidFill>
                  <a:schemeClr val="tx1"/>
                </a:solidFill>
              </a:rPr>
              <a:t> des premiers </a:t>
            </a:r>
            <a:r>
              <a:rPr lang="en-US" dirty="0" err="1" smtClean="0">
                <a:solidFill>
                  <a:schemeClr val="tx1"/>
                </a:solidFill>
              </a:rPr>
              <a:t>élements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l’accélérateur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linéaire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i="1" dirty="0" smtClean="0">
                <a:solidFill>
                  <a:schemeClr val="tx1"/>
                </a:solidFill>
              </a:rPr>
              <a:t>LINAC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80" t="50410" r="35634"/>
          <a:stretch/>
        </p:blipFill>
        <p:spPr>
          <a:xfrm>
            <a:off x="8275842" y="1644828"/>
            <a:ext cx="689100" cy="681910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560664" y="1902571"/>
            <a:ext cx="8152923" cy="1665457"/>
            <a:chOff x="2428876" y="3082925"/>
            <a:chExt cx="4305300" cy="87947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428876" y="3378200"/>
              <a:ext cx="1138238" cy="584200"/>
            </a:xfrm>
            <a:custGeom>
              <a:avLst/>
              <a:gdLst>
                <a:gd name="T0" fmla="*/ 438 w 2329"/>
                <a:gd name="T1" fmla="*/ 500 h 1196"/>
                <a:gd name="T2" fmla="*/ 126 w 2329"/>
                <a:gd name="T3" fmla="*/ 1196 h 1196"/>
                <a:gd name="T4" fmla="*/ 501 w 2329"/>
                <a:gd name="T5" fmla="*/ 1196 h 1196"/>
                <a:gd name="T6" fmla="*/ 813 w 2329"/>
                <a:gd name="T7" fmla="*/ 500 h 1196"/>
                <a:gd name="T8" fmla="*/ 969 w 2329"/>
                <a:gd name="T9" fmla="*/ 314 h 1196"/>
                <a:gd name="T10" fmla="*/ 2313 w 2329"/>
                <a:gd name="T11" fmla="*/ 312 h 1196"/>
                <a:gd name="T12" fmla="*/ 2329 w 2329"/>
                <a:gd name="T13" fmla="*/ 3 h 1196"/>
                <a:gd name="T14" fmla="*/ 234 w 2329"/>
                <a:gd name="T15" fmla="*/ 0 h 1196"/>
                <a:gd name="T16" fmla="*/ 0 w 2329"/>
                <a:gd name="T17" fmla="*/ 312 h 1196"/>
                <a:gd name="T18" fmla="*/ 375 w 2329"/>
                <a:gd name="T19" fmla="*/ 312 h 1196"/>
                <a:gd name="T20" fmla="*/ 438 w 2329"/>
                <a:gd name="T21" fmla="*/ 50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9" h="1196">
                  <a:moveTo>
                    <a:pt x="438" y="500"/>
                  </a:moveTo>
                  <a:lnTo>
                    <a:pt x="126" y="1196"/>
                  </a:lnTo>
                  <a:lnTo>
                    <a:pt x="501" y="1196"/>
                  </a:lnTo>
                  <a:lnTo>
                    <a:pt x="813" y="500"/>
                  </a:lnTo>
                  <a:cubicBezTo>
                    <a:pt x="813" y="500"/>
                    <a:pt x="856" y="347"/>
                    <a:pt x="969" y="314"/>
                  </a:cubicBezTo>
                  <a:lnTo>
                    <a:pt x="2313" y="312"/>
                  </a:lnTo>
                  <a:lnTo>
                    <a:pt x="2329" y="3"/>
                  </a:lnTo>
                  <a:lnTo>
                    <a:pt x="234" y="0"/>
                  </a:lnTo>
                  <a:lnTo>
                    <a:pt x="0" y="312"/>
                  </a:lnTo>
                  <a:lnTo>
                    <a:pt x="375" y="312"/>
                  </a:lnTo>
                  <a:cubicBezTo>
                    <a:pt x="500" y="312"/>
                    <a:pt x="469" y="377"/>
                    <a:pt x="438" y="500"/>
                  </a:cubicBez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801938" y="3532188"/>
              <a:ext cx="314325" cy="152400"/>
            </a:xfrm>
            <a:custGeom>
              <a:avLst/>
              <a:gdLst>
                <a:gd name="T0" fmla="*/ 0 w 642"/>
                <a:gd name="T1" fmla="*/ 309 h 312"/>
                <a:gd name="T2" fmla="*/ 550 w 642"/>
                <a:gd name="T3" fmla="*/ 312 h 312"/>
                <a:gd name="T4" fmla="*/ 642 w 642"/>
                <a:gd name="T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2" h="312">
                  <a:moveTo>
                    <a:pt x="0" y="309"/>
                  </a:moveTo>
                  <a:lnTo>
                    <a:pt x="550" y="312"/>
                  </a:lnTo>
                  <a:cubicBezTo>
                    <a:pt x="585" y="209"/>
                    <a:pt x="613" y="105"/>
                    <a:pt x="642" y="0"/>
                  </a:cubicBez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932113" y="3530600"/>
              <a:ext cx="46038" cy="106363"/>
            </a:xfrm>
            <a:custGeom>
              <a:avLst/>
              <a:gdLst>
                <a:gd name="T0" fmla="*/ 93 w 93"/>
                <a:gd name="T1" fmla="*/ 0 h 217"/>
                <a:gd name="T2" fmla="*/ 32 w 93"/>
                <a:gd name="T3" fmla="*/ 178 h 217"/>
                <a:gd name="T4" fmla="*/ 47 w 93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217">
                  <a:moveTo>
                    <a:pt x="93" y="0"/>
                  </a:moveTo>
                  <a:cubicBezTo>
                    <a:pt x="93" y="0"/>
                    <a:pt x="0" y="75"/>
                    <a:pt x="32" y="178"/>
                  </a:cubicBezTo>
                  <a:cubicBezTo>
                    <a:pt x="38" y="198"/>
                    <a:pt x="47" y="217"/>
                    <a:pt x="47" y="217"/>
                  </a:cubicBez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218529" y="3396483"/>
              <a:ext cx="206545" cy="97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ans-serif"/>
                </a:rPr>
                <a:t>e-gun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4781551" y="3403600"/>
              <a:ext cx="20638" cy="20638"/>
            </a:xfrm>
            <a:custGeom>
              <a:avLst/>
              <a:gdLst>
                <a:gd name="T0" fmla="*/ 40 w 43"/>
                <a:gd name="T1" fmla="*/ 16 h 43"/>
                <a:gd name="T2" fmla="*/ 27 w 43"/>
                <a:gd name="T3" fmla="*/ 40 h 43"/>
                <a:gd name="T4" fmla="*/ 4 w 43"/>
                <a:gd name="T5" fmla="*/ 27 h 43"/>
                <a:gd name="T6" fmla="*/ 16 w 43"/>
                <a:gd name="T7" fmla="*/ 4 h 43"/>
                <a:gd name="T8" fmla="*/ 40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0" y="16"/>
                  </a:moveTo>
                  <a:cubicBezTo>
                    <a:pt x="43" y="26"/>
                    <a:pt x="37" y="37"/>
                    <a:pt x="27" y="40"/>
                  </a:cubicBezTo>
                  <a:cubicBezTo>
                    <a:pt x="17" y="43"/>
                    <a:pt x="7" y="37"/>
                    <a:pt x="4" y="27"/>
                  </a:cubicBezTo>
                  <a:cubicBezTo>
                    <a:pt x="0" y="17"/>
                    <a:pt x="6" y="7"/>
                    <a:pt x="16" y="4"/>
                  </a:cubicBezTo>
                  <a:cubicBezTo>
                    <a:pt x="26" y="0"/>
                    <a:pt x="36" y="6"/>
                    <a:pt x="40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4778376" y="3438525"/>
              <a:ext cx="20638" cy="20638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757738" y="3441700"/>
              <a:ext cx="22225" cy="20638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39 h 43"/>
                <a:gd name="T4" fmla="*/ 3 w 43"/>
                <a:gd name="T5" fmla="*/ 27 h 43"/>
                <a:gd name="T6" fmla="*/ 16 w 43"/>
                <a:gd name="T7" fmla="*/ 3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722813" y="3422650"/>
              <a:ext cx="20638" cy="20638"/>
            </a:xfrm>
            <a:custGeom>
              <a:avLst/>
              <a:gdLst>
                <a:gd name="T0" fmla="*/ 40 w 43"/>
                <a:gd name="T1" fmla="*/ 16 h 43"/>
                <a:gd name="T2" fmla="*/ 27 w 43"/>
                <a:gd name="T3" fmla="*/ 40 h 43"/>
                <a:gd name="T4" fmla="*/ 4 w 43"/>
                <a:gd name="T5" fmla="*/ 27 h 43"/>
                <a:gd name="T6" fmla="*/ 16 w 43"/>
                <a:gd name="T7" fmla="*/ 4 h 43"/>
                <a:gd name="T8" fmla="*/ 40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0" y="16"/>
                  </a:moveTo>
                  <a:cubicBezTo>
                    <a:pt x="43" y="26"/>
                    <a:pt x="37" y="36"/>
                    <a:pt x="27" y="40"/>
                  </a:cubicBezTo>
                  <a:cubicBezTo>
                    <a:pt x="17" y="43"/>
                    <a:pt x="7" y="37"/>
                    <a:pt x="4" y="27"/>
                  </a:cubicBezTo>
                  <a:cubicBezTo>
                    <a:pt x="0" y="17"/>
                    <a:pt x="6" y="7"/>
                    <a:pt x="16" y="4"/>
                  </a:cubicBezTo>
                  <a:cubicBezTo>
                    <a:pt x="26" y="0"/>
                    <a:pt x="37" y="6"/>
                    <a:pt x="40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729163" y="3406775"/>
              <a:ext cx="20638" cy="20638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764088" y="3408363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764088" y="3441700"/>
              <a:ext cx="19050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6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710113" y="3424238"/>
              <a:ext cx="20638" cy="20638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40 h 43"/>
                <a:gd name="T4" fmla="*/ 3 w 43"/>
                <a:gd name="T5" fmla="*/ 27 h 43"/>
                <a:gd name="T6" fmla="*/ 16 w 43"/>
                <a:gd name="T7" fmla="*/ 4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7"/>
                    <a:pt x="27" y="40"/>
                  </a:cubicBezTo>
                  <a:cubicBezTo>
                    <a:pt x="17" y="43"/>
                    <a:pt x="7" y="37"/>
                    <a:pt x="3" y="27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26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724401" y="3433763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4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7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4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757738" y="3430588"/>
              <a:ext cx="19050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740276" y="3424238"/>
              <a:ext cx="20638" cy="20638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40 h 43"/>
                <a:gd name="T4" fmla="*/ 3 w 43"/>
                <a:gd name="T5" fmla="*/ 27 h 43"/>
                <a:gd name="T6" fmla="*/ 16 w 43"/>
                <a:gd name="T7" fmla="*/ 4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7"/>
                    <a:pt x="27" y="40"/>
                  </a:cubicBezTo>
                  <a:cubicBezTo>
                    <a:pt x="17" y="43"/>
                    <a:pt x="7" y="37"/>
                    <a:pt x="3" y="27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26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705351" y="3406775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705351" y="3400425"/>
              <a:ext cx="20638" cy="22225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767263" y="3398838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4772026" y="3390900"/>
              <a:ext cx="20638" cy="19050"/>
            </a:xfrm>
            <a:custGeom>
              <a:avLst/>
              <a:gdLst>
                <a:gd name="T0" fmla="*/ 40 w 43"/>
                <a:gd name="T1" fmla="*/ 16 h 42"/>
                <a:gd name="T2" fmla="*/ 27 w 43"/>
                <a:gd name="T3" fmla="*/ 39 h 42"/>
                <a:gd name="T4" fmla="*/ 4 w 43"/>
                <a:gd name="T5" fmla="*/ 27 h 42"/>
                <a:gd name="T6" fmla="*/ 16 w 43"/>
                <a:gd name="T7" fmla="*/ 3 h 42"/>
                <a:gd name="T8" fmla="*/ 40 w 43"/>
                <a:gd name="T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0" y="16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7" y="37"/>
                    <a:pt x="4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7" y="6"/>
                    <a:pt x="40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4751388" y="3365500"/>
              <a:ext cx="20638" cy="20638"/>
            </a:xfrm>
            <a:custGeom>
              <a:avLst/>
              <a:gdLst>
                <a:gd name="T0" fmla="*/ 40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40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0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7" y="36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40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4722813" y="3390900"/>
              <a:ext cx="20638" cy="22225"/>
            </a:xfrm>
            <a:custGeom>
              <a:avLst/>
              <a:gdLst>
                <a:gd name="T0" fmla="*/ 40 w 43"/>
                <a:gd name="T1" fmla="*/ 16 h 43"/>
                <a:gd name="T2" fmla="*/ 27 w 43"/>
                <a:gd name="T3" fmla="*/ 39 h 43"/>
                <a:gd name="T4" fmla="*/ 4 w 43"/>
                <a:gd name="T5" fmla="*/ 27 h 43"/>
                <a:gd name="T6" fmla="*/ 16 w 43"/>
                <a:gd name="T7" fmla="*/ 3 h 43"/>
                <a:gd name="T8" fmla="*/ 40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0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7" y="37"/>
                    <a:pt x="4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6" y="0"/>
                    <a:pt x="37" y="6"/>
                    <a:pt x="40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4714876" y="3411538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692651" y="3432175"/>
              <a:ext cx="22225" cy="20638"/>
            </a:xfrm>
            <a:custGeom>
              <a:avLst/>
              <a:gdLst>
                <a:gd name="T0" fmla="*/ 40 w 43"/>
                <a:gd name="T1" fmla="*/ 16 h 43"/>
                <a:gd name="T2" fmla="*/ 27 w 43"/>
                <a:gd name="T3" fmla="*/ 40 h 43"/>
                <a:gd name="T4" fmla="*/ 4 w 43"/>
                <a:gd name="T5" fmla="*/ 27 h 43"/>
                <a:gd name="T6" fmla="*/ 16 w 43"/>
                <a:gd name="T7" fmla="*/ 3 h 43"/>
                <a:gd name="T8" fmla="*/ 40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0" y="16"/>
                  </a:moveTo>
                  <a:cubicBezTo>
                    <a:pt x="43" y="26"/>
                    <a:pt x="37" y="36"/>
                    <a:pt x="27" y="40"/>
                  </a:cubicBezTo>
                  <a:cubicBezTo>
                    <a:pt x="18" y="43"/>
                    <a:pt x="7" y="37"/>
                    <a:pt x="4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6" y="0"/>
                    <a:pt x="37" y="6"/>
                    <a:pt x="40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4714876" y="3448050"/>
              <a:ext cx="20638" cy="19050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4729163" y="3449638"/>
              <a:ext cx="20638" cy="22225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39 h 43"/>
                <a:gd name="T4" fmla="*/ 3 w 43"/>
                <a:gd name="T5" fmla="*/ 27 h 43"/>
                <a:gd name="T6" fmla="*/ 16 w 43"/>
                <a:gd name="T7" fmla="*/ 3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4754563" y="3460750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770438" y="3462338"/>
              <a:ext cx="20638" cy="20638"/>
            </a:xfrm>
            <a:custGeom>
              <a:avLst/>
              <a:gdLst>
                <a:gd name="T0" fmla="*/ 40 w 43"/>
                <a:gd name="T1" fmla="*/ 16 h 43"/>
                <a:gd name="T2" fmla="*/ 27 w 43"/>
                <a:gd name="T3" fmla="*/ 40 h 43"/>
                <a:gd name="T4" fmla="*/ 3 w 43"/>
                <a:gd name="T5" fmla="*/ 27 h 43"/>
                <a:gd name="T6" fmla="*/ 16 w 43"/>
                <a:gd name="T7" fmla="*/ 4 h 43"/>
                <a:gd name="T8" fmla="*/ 40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0" y="16"/>
                  </a:moveTo>
                  <a:cubicBezTo>
                    <a:pt x="43" y="26"/>
                    <a:pt x="37" y="36"/>
                    <a:pt x="27" y="40"/>
                  </a:cubicBezTo>
                  <a:cubicBezTo>
                    <a:pt x="17" y="43"/>
                    <a:pt x="7" y="37"/>
                    <a:pt x="3" y="27"/>
                  </a:cubicBezTo>
                  <a:cubicBezTo>
                    <a:pt x="0" y="17"/>
                    <a:pt x="6" y="7"/>
                    <a:pt x="16" y="4"/>
                  </a:cubicBezTo>
                  <a:cubicBezTo>
                    <a:pt x="26" y="0"/>
                    <a:pt x="36" y="6"/>
                    <a:pt x="40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4773613" y="3416300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4740276" y="3406775"/>
              <a:ext cx="20638" cy="20638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7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4746626" y="3390900"/>
              <a:ext cx="20638" cy="22225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4713288" y="3430588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6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4735513" y="3465513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4672013" y="3432175"/>
              <a:ext cx="20638" cy="20638"/>
            </a:xfrm>
            <a:custGeom>
              <a:avLst/>
              <a:gdLst>
                <a:gd name="T0" fmla="*/ 40 w 43"/>
                <a:gd name="T1" fmla="*/ 16 h 43"/>
                <a:gd name="T2" fmla="*/ 27 w 43"/>
                <a:gd name="T3" fmla="*/ 40 h 43"/>
                <a:gd name="T4" fmla="*/ 3 w 43"/>
                <a:gd name="T5" fmla="*/ 27 h 43"/>
                <a:gd name="T6" fmla="*/ 16 w 43"/>
                <a:gd name="T7" fmla="*/ 3 h 43"/>
                <a:gd name="T8" fmla="*/ 40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0" y="16"/>
                  </a:moveTo>
                  <a:cubicBezTo>
                    <a:pt x="43" y="26"/>
                    <a:pt x="37" y="36"/>
                    <a:pt x="27" y="40"/>
                  </a:cubicBezTo>
                  <a:cubicBezTo>
                    <a:pt x="17" y="43"/>
                    <a:pt x="7" y="37"/>
                    <a:pt x="3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6" y="0"/>
                    <a:pt x="36" y="6"/>
                    <a:pt x="40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4675188" y="3414713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4667251" y="3413125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4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4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4654551" y="3448050"/>
              <a:ext cx="20638" cy="19050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4679951" y="3452813"/>
              <a:ext cx="20638" cy="20638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40 h 43"/>
                <a:gd name="T4" fmla="*/ 3 w 43"/>
                <a:gd name="T5" fmla="*/ 27 h 43"/>
                <a:gd name="T6" fmla="*/ 16 w 43"/>
                <a:gd name="T7" fmla="*/ 4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7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4710113" y="3444875"/>
              <a:ext cx="20638" cy="20638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7" y="36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4705351" y="3417888"/>
              <a:ext cx="19050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4689476" y="3387725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4640263" y="3416300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4629151" y="3438525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605338" y="3438525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6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4591051" y="3395663"/>
              <a:ext cx="22225" cy="20638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6" y="36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589463" y="3409950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568826" y="3421063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4560888" y="3435350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4538663" y="3427413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4625976" y="3386138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4540251" y="3403600"/>
              <a:ext cx="19050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4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7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4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4541838" y="3411538"/>
              <a:ext cx="22225" cy="20638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40 h 43"/>
                <a:gd name="T4" fmla="*/ 3 w 43"/>
                <a:gd name="T5" fmla="*/ 27 h 43"/>
                <a:gd name="T6" fmla="*/ 16 w 43"/>
                <a:gd name="T7" fmla="*/ 3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6" y="7"/>
                    <a:pt x="16" y="3"/>
                  </a:cubicBezTo>
                  <a:cubicBezTo>
                    <a:pt x="26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4527551" y="3441700"/>
              <a:ext cx="20638" cy="22225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4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4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4459288" y="3430588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4460876" y="3413125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4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4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4441826" y="3413125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4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4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4435476" y="3430588"/>
              <a:ext cx="20638" cy="20638"/>
            </a:xfrm>
            <a:custGeom>
              <a:avLst/>
              <a:gdLst>
                <a:gd name="T0" fmla="*/ 40 w 43"/>
                <a:gd name="T1" fmla="*/ 16 h 43"/>
                <a:gd name="T2" fmla="*/ 27 w 43"/>
                <a:gd name="T3" fmla="*/ 39 h 43"/>
                <a:gd name="T4" fmla="*/ 3 w 43"/>
                <a:gd name="T5" fmla="*/ 27 h 43"/>
                <a:gd name="T6" fmla="*/ 16 w 43"/>
                <a:gd name="T7" fmla="*/ 3 h 43"/>
                <a:gd name="T8" fmla="*/ 40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0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7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6"/>
                    <a:pt x="40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4432301" y="3441700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4498976" y="3441700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4516438" y="3405188"/>
              <a:ext cx="20638" cy="20638"/>
            </a:xfrm>
            <a:custGeom>
              <a:avLst/>
              <a:gdLst>
                <a:gd name="T0" fmla="*/ 40 w 43"/>
                <a:gd name="T1" fmla="*/ 15 h 42"/>
                <a:gd name="T2" fmla="*/ 27 w 43"/>
                <a:gd name="T3" fmla="*/ 39 h 42"/>
                <a:gd name="T4" fmla="*/ 4 w 43"/>
                <a:gd name="T5" fmla="*/ 27 h 42"/>
                <a:gd name="T6" fmla="*/ 16 w 43"/>
                <a:gd name="T7" fmla="*/ 3 h 42"/>
                <a:gd name="T8" fmla="*/ 40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0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7" y="37"/>
                    <a:pt x="4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7" y="5"/>
                    <a:pt x="40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4397376" y="3406775"/>
              <a:ext cx="20638" cy="20638"/>
            </a:xfrm>
            <a:custGeom>
              <a:avLst/>
              <a:gdLst>
                <a:gd name="T0" fmla="*/ 40 w 43"/>
                <a:gd name="T1" fmla="*/ 15 h 42"/>
                <a:gd name="T2" fmla="*/ 27 w 43"/>
                <a:gd name="T3" fmla="*/ 39 h 42"/>
                <a:gd name="T4" fmla="*/ 4 w 43"/>
                <a:gd name="T5" fmla="*/ 27 h 42"/>
                <a:gd name="T6" fmla="*/ 16 w 43"/>
                <a:gd name="T7" fmla="*/ 3 h 42"/>
                <a:gd name="T8" fmla="*/ 40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0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7" y="37"/>
                    <a:pt x="4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40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4333876" y="3441700"/>
              <a:ext cx="20638" cy="22225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4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4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4256088" y="3438525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4241801" y="3413125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4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4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4219576" y="3405188"/>
              <a:ext cx="20638" cy="20638"/>
            </a:xfrm>
            <a:custGeom>
              <a:avLst/>
              <a:gdLst>
                <a:gd name="T0" fmla="*/ 40 w 43"/>
                <a:gd name="T1" fmla="*/ 15 h 42"/>
                <a:gd name="T2" fmla="*/ 27 w 43"/>
                <a:gd name="T3" fmla="*/ 39 h 42"/>
                <a:gd name="T4" fmla="*/ 4 w 43"/>
                <a:gd name="T5" fmla="*/ 27 h 42"/>
                <a:gd name="T6" fmla="*/ 16 w 43"/>
                <a:gd name="T7" fmla="*/ 3 h 42"/>
                <a:gd name="T8" fmla="*/ 40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0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7" y="37"/>
                    <a:pt x="4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40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4275138" y="3421063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4113213" y="3424238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4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7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8"/>
                    <a:pt x="5" y="7"/>
                    <a:pt x="15" y="4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4052888" y="3451225"/>
              <a:ext cx="20638" cy="22225"/>
            </a:xfrm>
            <a:custGeom>
              <a:avLst/>
              <a:gdLst>
                <a:gd name="T0" fmla="*/ 40 w 43"/>
                <a:gd name="T1" fmla="*/ 16 h 43"/>
                <a:gd name="T2" fmla="*/ 27 w 43"/>
                <a:gd name="T3" fmla="*/ 40 h 43"/>
                <a:gd name="T4" fmla="*/ 4 w 43"/>
                <a:gd name="T5" fmla="*/ 27 h 43"/>
                <a:gd name="T6" fmla="*/ 16 w 43"/>
                <a:gd name="T7" fmla="*/ 4 h 43"/>
                <a:gd name="T8" fmla="*/ 40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0" y="16"/>
                  </a:moveTo>
                  <a:cubicBezTo>
                    <a:pt x="43" y="26"/>
                    <a:pt x="37" y="36"/>
                    <a:pt x="27" y="40"/>
                  </a:cubicBezTo>
                  <a:cubicBezTo>
                    <a:pt x="17" y="43"/>
                    <a:pt x="7" y="37"/>
                    <a:pt x="4" y="27"/>
                  </a:cubicBezTo>
                  <a:cubicBezTo>
                    <a:pt x="0" y="17"/>
                    <a:pt x="6" y="7"/>
                    <a:pt x="16" y="4"/>
                  </a:cubicBezTo>
                  <a:cubicBezTo>
                    <a:pt x="26" y="0"/>
                    <a:pt x="37" y="6"/>
                    <a:pt x="40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3978276" y="3436938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3914776" y="3430588"/>
              <a:ext cx="20638" cy="20638"/>
            </a:xfrm>
            <a:custGeom>
              <a:avLst/>
              <a:gdLst>
                <a:gd name="T0" fmla="*/ 40 w 43"/>
                <a:gd name="T1" fmla="*/ 16 h 43"/>
                <a:gd name="T2" fmla="*/ 27 w 43"/>
                <a:gd name="T3" fmla="*/ 39 h 43"/>
                <a:gd name="T4" fmla="*/ 4 w 43"/>
                <a:gd name="T5" fmla="*/ 27 h 43"/>
                <a:gd name="T6" fmla="*/ 16 w 43"/>
                <a:gd name="T7" fmla="*/ 3 h 43"/>
                <a:gd name="T8" fmla="*/ 40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0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7" y="37"/>
                    <a:pt x="4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6"/>
                    <a:pt x="40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3830638" y="3435350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3773488" y="3424238"/>
              <a:ext cx="22225" cy="20638"/>
            </a:xfrm>
            <a:custGeom>
              <a:avLst/>
              <a:gdLst>
                <a:gd name="T0" fmla="*/ 39 w 43"/>
                <a:gd name="T1" fmla="*/ 16 h 43"/>
                <a:gd name="T2" fmla="*/ 27 w 43"/>
                <a:gd name="T3" fmla="*/ 40 h 43"/>
                <a:gd name="T4" fmla="*/ 3 w 43"/>
                <a:gd name="T5" fmla="*/ 27 h 43"/>
                <a:gd name="T6" fmla="*/ 16 w 43"/>
                <a:gd name="T7" fmla="*/ 4 h 43"/>
                <a:gd name="T8" fmla="*/ 39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16"/>
                  </a:moveTo>
                  <a:cubicBezTo>
                    <a:pt x="43" y="26"/>
                    <a:pt x="37" y="37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637088" y="3397250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622801" y="3405188"/>
              <a:ext cx="20638" cy="20638"/>
            </a:xfrm>
            <a:custGeom>
              <a:avLst/>
              <a:gdLst>
                <a:gd name="T0" fmla="*/ 40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40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0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7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40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545013" y="3409950"/>
              <a:ext cx="20638" cy="20638"/>
            </a:xfrm>
            <a:custGeom>
              <a:avLst/>
              <a:gdLst>
                <a:gd name="T0" fmla="*/ 40 w 43"/>
                <a:gd name="T1" fmla="*/ 16 h 43"/>
                <a:gd name="T2" fmla="*/ 27 w 43"/>
                <a:gd name="T3" fmla="*/ 39 h 43"/>
                <a:gd name="T4" fmla="*/ 4 w 43"/>
                <a:gd name="T5" fmla="*/ 27 h 43"/>
                <a:gd name="T6" fmla="*/ 16 w 43"/>
                <a:gd name="T7" fmla="*/ 3 h 43"/>
                <a:gd name="T8" fmla="*/ 40 w 43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0" y="16"/>
                  </a:moveTo>
                  <a:cubicBezTo>
                    <a:pt x="43" y="26"/>
                    <a:pt x="37" y="36"/>
                    <a:pt x="27" y="39"/>
                  </a:cubicBezTo>
                  <a:cubicBezTo>
                    <a:pt x="17" y="43"/>
                    <a:pt x="7" y="37"/>
                    <a:pt x="4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7" y="6"/>
                    <a:pt x="40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4683126" y="3387725"/>
              <a:ext cx="20638" cy="20638"/>
            </a:xfrm>
            <a:custGeom>
              <a:avLst/>
              <a:gdLst>
                <a:gd name="T0" fmla="*/ 40 w 43"/>
                <a:gd name="T1" fmla="*/ 15 h 42"/>
                <a:gd name="T2" fmla="*/ 27 w 43"/>
                <a:gd name="T3" fmla="*/ 39 h 42"/>
                <a:gd name="T4" fmla="*/ 4 w 43"/>
                <a:gd name="T5" fmla="*/ 27 h 42"/>
                <a:gd name="T6" fmla="*/ 16 w 43"/>
                <a:gd name="T7" fmla="*/ 3 h 42"/>
                <a:gd name="T8" fmla="*/ 40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0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7" y="37"/>
                    <a:pt x="4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40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4705351" y="3406775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4745038" y="3448050"/>
              <a:ext cx="20638" cy="19050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4725988" y="3375025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4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7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8"/>
                    <a:pt x="5" y="7"/>
                    <a:pt x="15" y="4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4667251" y="3389313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5089526" y="3305175"/>
              <a:ext cx="164465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5186363" y="3335338"/>
              <a:ext cx="366713" cy="244475"/>
            </a:xfrm>
            <a:custGeom>
              <a:avLst/>
              <a:gdLst>
                <a:gd name="T0" fmla="*/ 0 w 750"/>
                <a:gd name="T1" fmla="*/ 500 h 500"/>
                <a:gd name="T2" fmla="*/ 438 w 750"/>
                <a:gd name="T3" fmla="*/ 500 h 500"/>
                <a:gd name="T4" fmla="*/ 750 w 750"/>
                <a:gd name="T5" fmla="*/ 250 h 500"/>
                <a:gd name="T6" fmla="*/ 438 w 750"/>
                <a:gd name="T7" fmla="*/ 0 h 500"/>
                <a:gd name="T8" fmla="*/ 0 w 750"/>
                <a:gd name="T9" fmla="*/ 0 h 500"/>
                <a:gd name="T10" fmla="*/ 313 w 750"/>
                <a:gd name="T11" fmla="*/ 250 h 500"/>
                <a:gd name="T12" fmla="*/ 0 w 750"/>
                <a:gd name="T1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500">
                  <a:moveTo>
                    <a:pt x="0" y="500"/>
                  </a:moveTo>
                  <a:lnTo>
                    <a:pt x="438" y="500"/>
                  </a:lnTo>
                  <a:lnTo>
                    <a:pt x="750" y="250"/>
                  </a:lnTo>
                  <a:lnTo>
                    <a:pt x="438" y="0"/>
                  </a:lnTo>
                  <a:lnTo>
                    <a:pt x="0" y="0"/>
                  </a:lnTo>
                  <a:lnTo>
                    <a:pt x="313" y="25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FFFF00"/>
            </a:solidFill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5735638" y="3335338"/>
              <a:ext cx="366713" cy="244475"/>
            </a:xfrm>
            <a:custGeom>
              <a:avLst/>
              <a:gdLst>
                <a:gd name="T0" fmla="*/ 0 w 750"/>
                <a:gd name="T1" fmla="*/ 500 h 500"/>
                <a:gd name="T2" fmla="*/ 438 w 750"/>
                <a:gd name="T3" fmla="*/ 500 h 500"/>
                <a:gd name="T4" fmla="*/ 750 w 750"/>
                <a:gd name="T5" fmla="*/ 250 h 500"/>
                <a:gd name="T6" fmla="*/ 438 w 750"/>
                <a:gd name="T7" fmla="*/ 0 h 500"/>
                <a:gd name="T8" fmla="*/ 0 w 750"/>
                <a:gd name="T9" fmla="*/ 0 h 500"/>
                <a:gd name="T10" fmla="*/ 313 w 750"/>
                <a:gd name="T11" fmla="*/ 250 h 500"/>
                <a:gd name="T12" fmla="*/ 0 w 750"/>
                <a:gd name="T1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500">
                  <a:moveTo>
                    <a:pt x="0" y="500"/>
                  </a:moveTo>
                  <a:lnTo>
                    <a:pt x="438" y="500"/>
                  </a:lnTo>
                  <a:lnTo>
                    <a:pt x="750" y="250"/>
                  </a:lnTo>
                  <a:lnTo>
                    <a:pt x="438" y="0"/>
                  </a:lnTo>
                  <a:lnTo>
                    <a:pt x="0" y="0"/>
                  </a:lnTo>
                  <a:lnTo>
                    <a:pt x="313" y="25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FFFF00"/>
            </a:solidFill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6284913" y="3335338"/>
              <a:ext cx="366713" cy="244475"/>
            </a:xfrm>
            <a:custGeom>
              <a:avLst/>
              <a:gdLst>
                <a:gd name="T0" fmla="*/ 0 w 750"/>
                <a:gd name="T1" fmla="*/ 500 h 500"/>
                <a:gd name="T2" fmla="*/ 438 w 750"/>
                <a:gd name="T3" fmla="*/ 500 h 500"/>
                <a:gd name="T4" fmla="*/ 750 w 750"/>
                <a:gd name="T5" fmla="*/ 250 h 500"/>
                <a:gd name="T6" fmla="*/ 438 w 750"/>
                <a:gd name="T7" fmla="*/ 0 h 500"/>
                <a:gd name="T8" fmla="*/ 0 w 750"/>
                <a:gd name="T9" fmla="*/ 0 h 500"/>
                <a:gd name="T10" fmla="*/ 313 w 750"/>
                <a:gd name="T11" fmla="*/ 250 h 500"/>
                <a:gd name="T12" fmla="*/ 0 w 750"/>
                <a:gd name="T1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500">
                  <a:moveTo>
                    <a:pt x="0" y="500"/>
                  </a:moveTo>
                  <a:lnTo>
                    <a:pt x="438" y="500"/>
                  </a:lnTo>
                  <a:lnTo>
                    <a:pt x="750" y="250"/>
                  </a:lnTo>
                  <a:lnTo>
                    <a:pt x="438" y="0"/>
                  </a:lnTo>
                  <a:lnTo>
                    <a:pt x="0" y="0"/>
                  </a:lnTo>
                  <a:lnTo>
                    <a:pt x="313" y="25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FFFF00"/>
            </a:solidFill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5369719" y="3699746"/>
              <a:ext cx="34" cy="1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5257801" y="3638550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40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40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5859463" y="3646488"/>
              <a:ext cx="20638" cy="20638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6203951" y="3644900"/>
              <a:ext cx="20638" cy="20638"/>
            </a:xfrm>
            <a:custGeom>
              <a:avLst/>
              <a:gdLst>
                <a:gd name="T0" fmla="*/ 39 w 43"/>
                <a:gd name="T1" fmla="*/ 15 h 42"/>
                <a:gd name="T2" fmla="*/ 27 w 43"/>
                <a:gd name="T3" fmla="*/ 39 h 42"/>
                <a:gd name="T4" fmla="*/ 3 w 43"/>
                <a:gd name="T5" fmla="*/ 27 h 42"/>
                <a:gd name="T6" fmla="*/ 16 w 43"/>
                <a:gd name="T7" fmla="*/ 3 h 42"/>
                <a:gd name="T8" fmla="*/ 39 w 43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15"/>
                  </a:moveTo>
                  <a:cubicBezTo>
                    <a:pt x="43" y="25"/>
                    <a:pt x="37" y="36"/>
                    <a:pt x="27" y="39"/>
                  </a:cubicBezTo>
                  <a:cubicBezTo>
                    <a:pt x="17" y="42"/>
                    <a:pt x="7" y="37"/>
                    <a:pt x="3" y="27"/>
                  </a:cubicBezTo>
                  <a:cubicBezTo>
                    <a:pt x="0" y="17"/>
                    <a:pt x="6" y="6"/>
                    <a:pt x="16" y="3"/>
                  </a:cubicBezTo>
                  <a:cubicBezTo>
                    <a:pt x="26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5248276" y="3228975"/>
              <a:ext cx="19050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5524501" y="3233738"/>
              <a:ext cx="20638" cy="22225"/>
            </a:xfrm>
            <a:custGeom>
              <a:avLst/>
              <a:gdLst>
                <a:gd name="T0" fmla="*/ 39 w 42"/>
                <a:gd name="T1" fmla="*/ 16 h 43"/>
                <a:gd name="T2" fmla="*/ 27 w 42"/>
                <a:gd name="T3" fmla="*/ 39 h 43"/>
                <a:gd name="T4" fmla="*/ 3 w 42"/>
                <a:gd name="T5" fmla="*/ 27 h 43"/>
                <a:gd name="T6" fmla="*/ 15 w 42"/>
                <a:gd name="T7" fmla="*/ 3 h 43"/>
                <a:gd name="T8" fmla="*/ 39 w 42"/>
                <a:gd name="T9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9" y="16"/>
                  </a:moveTo>
                  <a:cubicBezTo>
                    <a:pt x="42" y="26"/>
                    <a:pt x="37" y="36"/>
                    <a:pt x="27" y="39"/>
                  </a:cubicBezTo>
                  <a:cubicBezTo>
                    <a:pt x="17" y="43"/>
                    <a:pt x="6" y="37"/>
                    <a:pt x="3" y="27"/>
                  </a:cubicBez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6" y="6"/>
                    <a:pt x="39" y="16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6249988" y="3230563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5827713" y="3082925"/>
              <a:ext cx="20638" cy="20638"/>
            </a:xfrm>
            <a:custGeom>
              <a:avLst/>
              <a:gdLst>
                <a:gd name="T0" fmla="*/ 39 w 42"/>
                <a:gd name="T1" fmla="*/ 15 h 42"/>
                <a:gd name="T2" fmla="*/ 27 w 42"/>
                <a:gd name="T3" fmla="*/ 39 h 42"/>
                <a:gd name="T4" fmla="*/ 3 w 42"/>
                <a:gd name="T5" fmla="*/ 27 h 42"/>
                <a:gd name="T6" fmla="*/ 15 w 42"/>
                <a:gd name="T7" fmla="*/ 3 h 42"/>
                <a:gd name="T8" fmla="*/ 39 w 4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9" y="15"/>
                  </a:moveTo>
                  <a:cubicBezTo>
                    <a:pt x="42" y="25"/>
                    <a:pt x="37" y="36"/>
                    <a:pt x="27" y="39"/>
                  </a:cubicBezTo>
                  <a:cubicBezTo>
                    <a:pt x="17" y="42"/>
                    <a:pt x="6" y="37"/>
                    <a:pt x="3" y="27"/>
                  </a:cubicBezTo>
                  <a:cubicBezTo>
                    <a:pt x="0" y="17"/>
                    <a:pt x="5" y="6"/>
                    <a:pt x="15" y="3"/>
                  </a:cubicBezTo>
                  <a:cubicBezTo>
                    <a:pt x="25" y="0"/>
                    <a:pt x="36" y="5"/>
                    <a:pt x="39" y="15"/>
                  </a:cubicBez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5868988" y="3467100"/>
              <a:ext cx="693738" cy="185738"/>
            </a:xfrm>
            <a:custGeom>
              <a:avLst/>
              <a:gdLst>
                <a:gd name="T0" fmla="*/ 0 w 1421"/>
                <a:gd name="T1" fmla="*/ 379 h 379"/>
                <a:gd name="T2" fmla="*/ 559 w 1421"/>
                <a:gd name="T3" fmla="*/ 41 h 379"/>
                <a:gd name="T4" fmla="*/ 1421 w 1421"/>
                <a:gd name="T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1" h="379">
                  <a:moveTo>
                    <a:pt x="0" y="379"/>
                  </a:moveTo>
                  <a:cubicBezTo>
                    <a:pt x="0" y="379"/>
                    <a:pt x="300" y="88"/>
                    <a:pt x="559" y="41"/>
                  </a:cubicBezTo>
                  <a:cubicBezTo>
                    <a:pt x="760" y="4"/>
                    <a:pt x="1421" y="0"/>
                    <a:pt x="1421" y="0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5257801" y="3238500"/>
              <a:ext cx="942975" cy="225425"/>
            </a:xfrm>
            <a:custGeom>
              <a:avLst/>
              <a:gdLst>
                <a:gd name="T0" fmla="*/ 0 w 1929"/>
                <a:gd name="T1" fmla="*/ 0 h 461"/>
                <a:gd name="T2" fmla="*/ 385 w 1929"/>
                <a:gd name="T3" fmla="*/ 350 h 461"/>
                <a:gd name="T4" fmla="*/ 1929 w 1929"/>
                <a:gd name="T5" fmla="*/ 445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9" h="461">
                  <a:moveTo>
                    <a:pt x="0" y="0"/>
                  </a:moveTo>
                  <a:cubicBezTo>
                    <a:pt x="0" y="0"/>
                    <a:pt x="41" y="240"/>
                    <a:pt x="385" y="350"/>
                  </a:cubicBezTo>
                  <a:cubicBezTo>
                    <a:pt x="729" y="461"/>
                    <a:pt x="1929" y="445"/>
                    <a:pt x="1929" y="445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5540376" y="3246438"/>
              <a:ext cx="1111250" cy="222250"/>
            </a:xfrm>
            <a:custGeom>
              <a:avLst/>
              <a:gdLst>
                <a:gd name="T0" fmla="*/ 0 w 2275"/>
                <a:gd name="T1" fmla="*/ 0 h 454"/>
                <a:gd name="T2" fmla="*/ 498 w 2275"/>
                <a:gd name="T3" fmla="*/ 331 h 454"/>
                <a:gd name="T4" fmla="*/ 2275 w 2275"/>
                <a:gd name="T5" fmla="*/ 43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5" h="454">
                  <a:moveTo>
                    <a:pt x="0" y="0"/>
                  </a:moveTo>
                  <a:cubicBezTo>
                    <a:pt x="0" y="0"/>
                    <a:pt x="91" y="208"/>
                    <a:pt x="498" y="331"/>
                  </a:cubicBezTo>
                  <a:cubicBezTo>
                    <a:pt x="906" y="454"/>
                    <a:pt x="2275" y="432"/>
                    <a:pt x="2275" y="432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5799138" y="3092450"/>
              <a:ext cx="915988" cy="365125"/>
            </a:xfrm>
            <a:custGeom>
              <a:avLst/>
              <a:gdLst>
                <a:gd name="T0" fmla="*/ 80 w 1876"/>
                <a:gd name="T1" fmla="*/ 0 h 748"/>
                <a:gd name="T2" fmla="*/ 654 w 1876"/>
                <a:gd name="T3" fmla="*/ 631 h 748"/>
                <a:gd name="T4" fmla="*/ 1876 w 1876"/>
                <a:gd name="T5" fmla="*/ 73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6" h="748">
                  <a:moveTo>
                    <a:pt x="80" y="0"/>
                  </a:moveTo>
                  <a:cubicBezTo>
                    <a:pt x="80" y="0"/>
                    <a:pt x="0" y="514"/>
                    <a:pt x="654" y="631"/>
                  </a:cubicBezTo>
                  <a:cubicBezTo>
                    <a:pt x="1309" y="748"/>
                    <a:pt x="1876" y="739"/>
                    <a:pt x="1876" y="739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6259513" y="3241675"/>
              <a:ext cx="425450" cy="209550"/>
            </a:xfrm>
            <a:custGeom>
              <a:avLst/>
              <a:gdLst>
                <a:gd name="T0" fmla="*/ 0 w 871"/>
                <a:gd name="T1" fmla="*/ 0 h 430"/>
                <a:gd name="T2" fmla="*/ 341 w 871"/>
                <a:gd name="T3" fmla="*/ 309 h 430"/>
                <a:gd name="T4" fmla="*/ 871 w 871"/>
                <a:gd name="T5" fmla="*/ 42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1" h="430">
                  <a:moveTo>
                    <a:pt x="0" y="0"/>
                  </a:moveTo>
                  <a:cubicBezTo>
                    <a:pt x="0" y="0"/>
                    <a:pt x="135" y="189"/>
                    <a:pt x="341" y="309"/>
                  </a:cubicBezTo>
                  <a:cubicBezTo>
                    <a:pt x="546" y="430"/>
                    <a:pt x="871" y="426"/>
                    <a:pt x="871" y="426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6215063" y="3452813"/>
              <a:ext cx="500063" cy="200025"/>
            </a:xfrm>
            <a:custGeom>
              <a:avLst/>
              <a:gdLst>
                <a:gd name="T0" fmla="*/ 0 w 1023"/>
                <a:gd name="T1" fmla="*/ 410 h 410"/>
                <a:gd name="T2" fmla="*/ 357 w 1023"/>
                <a:gd name="T3" fmla="*/ 110 h 410"/>
                <a:gd name="T4" fmla="*/ 1023 w 1023"/>
                <a:gd name="T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3" h="410">
                  <a:moveTo>
                    <a:pt x="0" y="410"/>
                  </a:moveTo>
                  <a:cubicBezTo>
                    <a:pt x="0" y="410"/>
                    <a:pt x="130" y="151"/>
                    <a:pt x="357" y="110"/>
                  </a:cubicBezTo>
                  <a:cubicBezTo>
                    <a:pt x="745" y="22"/>
                    <a:pt x="1023" y="0"/>
                    <a:pt x="1023" y="0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2"/>
            <p:cNvSpPr>
              <a:spLocks/>
            </p:cNvSpPr>
            <p:nvPr/>
          </p:nvSpPr>
          <p:spPr bwMode="auto">
            <a:xfrm>
              <a:off x="5268913" y="3455988"/>
              <a:ext cx="1082675" cy="190500"/>
            </a:xfrm>
            <a:custGeom>
              <a:avLst/>
              <a:gdLst>
                <a:gd name="T0" fmla="*/ 0 w 2216"/>
                <a:gd name="T1" fmla="*/ 389 h 389"/>
                <a:gd name="T2" fmla="*/ 704 w 2216"/>
                <a:gd name="T3" fmla="*/ 45 h 389"/>
                <a:gd name="T4" fmla="*/ 2216 w 2216"/>
                <a:gd name="T5" fmla="*/ 2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6" h="389">
                  <a:moveTo>
                    <a:pt x="0" y="389"/>
                  </a:moveTo>
                  <a:cubicBezTo>
                    <a:pt x="0" y="389"/>
                    <a:pt x="430" y="90"/>
                    <a:pt x="704" y="45"/>
                  </a:cubicBezTo>
                  <a:cubicBezTo>
                    <a:pt x="978" y="0"/>
                    <a:pt x="2216" y="20"/>
                    <a:pt x="2216" y="20"/>
                  </a:cubicBez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511090" y="3116522"/>
            <a:ext cx="34518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400" i="1" u="sng" dirty="0" err="1">
                <a:solidFill>
                  <a:srgbClr val="000000"/>
                </a:solidFill>
                <a:latin typeface="sans-serif"/>
              </a:rPr>
              <a:t>Buncher</a:t>
            </a:r>
            <a:r>
              <a:rPr lang="en-US" altLang="en-US" sz="1400" u="sng" dirty="0">
                <a:solidFill>
                  <a:srgbClr val="000000"/>
                </a:solidFill>
                <a:latin typeface="sans-serif"/>
              </a:rPr>
              <a:t> </a:t>
            </a:r>
            <a:r>
              <a:rPr lang="en-US" altLang="en-US" sz="1400" u="sng" dirty="0" smtClean="0">
                <a:solidFill>
                  <a:srgbClr val="000000"/>
                </a:solidFill>
                <a:latin typeface="sans-serif"/>
              </a:rPr>
              <a:t>(première </a:t>
            </a:r>
            <a:r>
              <a:rPr lang="en-US" altLang="en-US" sz="1400" u="sng" dirty="0" err="1" smtClean="0">
                <a:solidFill>
                  <a:srgbClr val="000000"/>
                </a:solidFill>
                <a:latin typeface="sans-serif"/>
              </a:rPr>
              <a:t>partie</a:t>
            </a:r>
            <a:r>
              <a:rPr lang="en-US" altLang="en-US" sz="1400" u="sng" dirty="0" smtClean="0">
                <a:solidFill>
                  <a:srgbClr val="000000"/>
                </a:solidFill>
                <a:latin typeface="sans-serif"/>
              </a:rPr>
              <a:t> du </a:t>
            </a:r>
            <a:r>
              <a:rPr lang="en-US" altLang="en-US" sz="1400" i="1" u="sng" dirty="0">
                <a:solidFill>
                  <a:srgbClr val="000000"/>
                </a:solidFill>
                <a:latin typeface="sans-serif"/>
              </a:rPr>
              <a:t>LINAC</a:t>
            </a:r>
            <a:r>
              <a:rPr lang="en-US" altLang="en-US" sz="1400" u="sng" dirty="0" smtClean="0">
                <a:solidFill>
                  <a:srgbClr val="000000"/>
                </a:solidFill>
                <a:latin typeface="sans-serif"/>
              </a:rPr>
              <a:t>) :</a:t>
            </a:r>
            <a:endParaRPr lang="en-US" altLang="en-US" u="sng" dirty="0">
              <a:latin typeface="Arial" panose="020B0604020202020204" pitchFamily="34" charset="0"/>
            </a:endParaRPr>
          </a:p>
          <a:p>
            <a:endParaRPr lang="en-US" altLang="en-US" sz="1200" dirty="0" smtClean="0"/>
          </a:p>
          <a:p>
            <a:r>
              <a:rPr lang="en-US" altLang="en-US" sz="1200" dirty="0" smtClean="0"/>
              <a:t>Des </a:t>
            </a:r>
            <a:r>
              <a:rPr lang="en-US" altLang="en-US" sz="1200" dirty="0" err="1" smtClean="0"/>
              <a:t>électrons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sont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arrachés</a:t>
            </a:r>
            <a:r>
              <a:rPr lang="en-US" altLang="en-US" sz="1200" dirty="0" smtClean="0"/>
              <a:t> de la surface des premières cellules du </a:t>
            </a:r>
            <a:r>
              <a:rPr lang="en-US" altLang="en-US" sz="1200" dirty="0" err="1" smtClean="0"/>
              <a:t>b</a:t>
            </a:r>
            <a:r>
              <a:rPr lang="en-US" altLang="en-US" sz="1200" i="1" dirty="0" err="1" smtClean="0"/>
              <a:t>uncher</a:t>
            </a:r>
            <a:r>
              <a:rPr lang="en-US" altLang="en-US" sz="1200" i="1" dirty="0" smtClean="0"/>
              <a:t> </a:t>
            </a:r>
            <a:r>
              <a:rPr lang="en-US" altLang="en-US" sz="1200" dirty="0" smtClean="0"/>
              <a:t>par les forts champs </a:t>
            </a:r>
            <a:r>
              <a:rPr lang="en-US" altLang="en-US" sz="1200" dirty="0" err="1" smtClean="0"/>
              <a:t>d’accélération</a:t>
            </a:r>
            <a:endParaRPr lang="en-US" alt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73" t="50901" r="9603"/>
          <a:stretch/>
        </p:blipFill>
        <p:spPr>
          <a:xfrm>
            <a:off x="356039" y="1956435"/>
            <a:ext cx="701008" cy="680154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3373373" y="3205123"/>
            <a:ext cx="320926" cy="368746"/>
            <a:chOff x="4076650" y="1906064"/>
            <a:chExt cx="320926" cy="368746"/>
          </a:xfrm>
        </p:grpSpPr>
        <p:sp>
          <p:nvSpPr>
            <p:cNvPr id="114" name="Freeform 54"/>
            <p:cNvSpPr>
              <a:spLocks/>
            </p:cNvSpPr>
            <p:nvPr/>
          </p:nvSpPr>
          <p:spPr bwMode="auto">
            <a:xfrm>
              <a:off x="4159713" y="1906064"/>
              <a:ext cx="237863" cy="136437"/>
            </a:xfrm>
            <a:custGeom>
              <a:avLst/>
              <a:gdLst>
                <a:gd name="T0" fmla="*/ 273 w 284"/>
                <a:gd name="T1" fmla="*/ 131 h 166"/>
                <a:gd name="T2" fmla="*/ 121 w 284"/>
                <a:gd name="T3" fmla="*/ 139 h 166"/>
                <a:gd name="T4" fmla="*/ 11 w 284"/>
                <a:gd name="T5" fmla="*/ 34 h 166"/>
                <a:gd name="T6" fmla="*/ 163 w 284"/>
                <a:gd name="T7" fmla="*/ 27 h 166"/>
                <a:gd name="T8" fmla="*/ 273 w 284"/>
                <a:gd name="T9" fmla="*/ 13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66">
                  <a:moveTo>
                    <a:pt x="273" y="131"/>
                  </a:moveTo>
                  <a:cubicBezTo>
                    <a:pt x="261" y="162"/>
                    <a:pt x="193" y="166"/>
                    <a:pt x="121" y="139"/>
                  </a:cubicBezTo>
                  <a:cubicBezTo>
                    <a:pt x="49" y="112"/>
                    <a:pt x="0" y="65"/>
                    <a:pt x="11" y="34"/>
                  </a:cubicBezTo>
                  <a:cubicBezTo>
                    <a:pt x="23" y="3"/>
                    <a:pt x="91" y="0"/>
                    <a:pt x="163" y="27"/>
                  </a:cubicBezTo>
                  <a:cubicBezTo>
                    <a:pt x="235" y="53"/>
                    <a:pt x="284" y="100"/>
                    <a:pt x="273" y="131"/>
                  </a:cubicBez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5"/>
            <p:cNvSpPr>
              <a:spLocks/>
            </p:cNvSpPr>
            <p:nvPr/>
          </p:nvSpPr>
          <p:spPr bwMode="auto">
            <a:xfrm>
              <a:off x="4076650" y="1935564"/>
              <a:ext cx="309597" cy="339246"/>
            </a:xfrm>
            <a:custGeom>
              <a:avLst/>
              <a:gdLst>
                <a:gd name="T0" fmla="*/ 110 w 373"/>
                <a:gd name="T1" fmla="*/ 0 h 420"/>
                <a:gd name="T2" fmla="*/ 0 w 373"/>
                <a:gd name="T3" fmla="*/ 294 h 420"/>
                <a:gd name="T4" fmla="*/ 110 w 373"/>
                <a:gd name="T5" fmla="*/ 389 h 420"/>
                <a:gd name="T6" fmla="*/ 259 w 373"/>
                <a:gd name="T7" fmla="*/ 400 h 420"/>
                <a:gd name="T8" fmla="*/ 373 w 373"/>
                <a:gd name="T9" fmla="*/ 9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20">
                  <a:moveTo>
                    <a:pt x="110" y="0"/>
                  </a:moveTo>
                  <a:lnTo>
                    <a:pt x="0" y="294"/>
                  </a:lnTo>
                  <a:cubicBezTo>
                    <a:pt x="0" y="294"/>
                    <a:pt x="37" y="363"/>
                    <a:pt x="110" y="389"/>
                  </a:cubicBezTo>
                  <a:cubicBezTo>
                    <a:pt x="183" y="420"/>
                    <a:pt x="259" y="400"/>
                    <a:pt x="259" y="400"/>
                  </a:cubicBezTo>
                  <a:lnTo>
                    <a:pt x="373" y="9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828292" y="3205123"/>
            <a:ext cx="320926" cy="368746"/>
            <a:chOff x="4076650" y="1906064"/>
            <a:chExt cx="320926" cy="368746"/>
          </a:xfrm>
        </p:grpSpPr>
        <p:sp>
          <p:nvSpPr>
            <p:cNvPr id="117" name="Freeform 54"/>
            <p:cNvSpPr>
              <a:spLocks/>
            </p:cNvSpPr>
            <p:nvPr/>
          </p:nvSpPr>
          <p:spPr bwMode="auto">
            <a:xfrm>
              <a:off x="4159713" y="1906064"/>
              <a:ext cx="237863" cy="136437"/>
            </a:xfrm>
            <a:custGeom>
              <a:avLst/>
              <a:gdLst>
                <a:gd name="T0" fmla="*/ 273 w 284"/>
                <a:gd name="T1" fmla="*/ 131 h 166"/>
                <a:gd name="T2" fmla="*/ 121 w 284"/>
                <a:gd name="T3" fmla="*/ 139 h 166"/>
                <a:gd name="T4" fmla="*/ 11 w 284"/>
                <a:gd name="T5" fmla="*/ 34 h 166"/>
                <a:gd name="T6" fmla="*/ 163 w 284"/>
                <a:gd name="T7" fmla="*/ 27 h 166"/>
                <a:gd name="T8" fmla="*/ 273 w 284"/>
                <a:gd name="T9" fmla="*/ 13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66">
                  <a:moveTo>
                    <a:pt x="273" y="131"/>
                  </a:moveTo>
                  <a:cubicBezTo>
                    <a:pt x="261" y="162"/>
                    <a:pt x="193" y="166"/>
                    <a:pt x="121" y="139"/>
                  </a:cubicBezTo>
                  <a:cubicBezTo>
                    <a:pt x="49" y="112"/>
                    <a:pt x="0" y="65"/>
                    <a:pt x="11" y="34"/>
                  </a:cubicBezTo>
                  <a:cubicBezTo>
                    <a:pt x="23" y="3"/>
                    <a:pt x="91" y="0"/>
                    <a:pt x="163" y="27"/>
                  </a:cubicBezTo>
                  <a:cubicBezTo>
                    <a:pt x="235" y="53"/>
                    <a:pt x="284" y="100"/>
                    <a:pt x="273" y="131"/>
                  </a:cubicBez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5"/>
            <p:cNvSpPr>
              <a:spLocks/>
            </p:cNvSpPr>
            <p:nvPr/>
          </p:nvSpPr>
          <p:spPr bwMode="auto">
            <a:xfrm>
              <a:off x="4076650" y="1935564"/>
              <a:ext cx="309597" cy="339246"/>
            </a:xfrm>
            <a:custGeom>
              <a:avLst/>
              <a:gdLst>
                <a:gd name="T0" fmla="*/ 110 w 373"/>
                <a:gd name="T1" fmla="*/ 0 h 420"/>
                <a:gd name="T2" fmla="*/ 0 w 373"/>
                <a:gd name="T3" fmla="*/ 294 h 420"/>
                <a:gd name="T4" fmla="*/ 110 w 373"/>
                <a:gd name="T5" fmla="*/ 389 h 420"/>
                <a:gd name="T6" fmla="*/ 259 w 373"/>
                <a:gd name="T7" fmla="*/ 400 h 420"/>
                <a:gd name="T8" fmla="*/ 373 w 373"/>
                <a:gd name="T9" fmla="*/ 9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20">
                  <a:moveTo>
                    <a:pt x="110" y="0"/>
                  </a:moveTo>
                  <a:lnTo>
                    <a:pt x="0" y="294"/>
                  </a:lnTo>
                  <a:cubicBezTo>
                    <a:pt x="0" y="294"/>
                    <a:pt x="37" y="363"/>
                    <a:pt x="110" y="389"/>
                  </a:cubicBezTo>
                  <a:cubicBezTo>
                    <a:pt x="183" y="420"/>
                    <a:pt x="259" y="400"/>
                    <a:pt x="259" y="400"/>
                  </a:cubicBezTo>
                  <a:lnTo>
                    <a:pt x="373" y="9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283211" y="3205123"/>
            <a:ext cx="320926" cy="368746"/>
            <a:chOff x="4076650" y="1906064"/>
            <a:chExt cx="320926" cy="368746"/>
          </a:xfrm>
        </p:grpSpPr>
        <p:sp>
          <p:nvSpPr>
            <p:cNvPr id="120" name="Freeform 54"/>
            <p:cNvSpPr>
              <a:spLocks/>
            </p:cNvSpPr>
            <p:nvPr/>
          </p:nvSpPr>
          <p:spPr bwMode="auto">
            <a:xfrm>
              <a:off x="4159713" y="1906064"/>
              <a:ext cx="237863" cy="136437"/>
            </a:xfrm>
            <a:custGeom>
              <a:avLst/>
              <a:gdLst>
                <a:gd name="T0" fmla="*/ 273 w 284"/>
                <a:gd name="T1" fmla="*/ 131 h 166"/>
                <a:gd name="T2" fmla="*/ 121 w 284"/>
                <a:gd name="T3" fmla="*/ 139 h 166"/>
                <a:gd name="T4" fmla="*/ 11 w 284"/>
                <a:gd name="T5" fmla="*/ 34 h 166"/>
                <a:gd name="T6" fmla="*/ 163 w 284"/>
                <a:gd name="T7" fmla="*/ 27 h 166"/>
                <a:gd name="T8" fmla="*/ 273 w 284"/>
                <a:gd name="T9" fmla="*/ 13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66">
                  <a:moveTo>
                    <a:pt x="273" y="131"/>
                  </a:moveTo>
                  <a:cubicBezTo>
                    <a:pt x="261" y="162"/>
                    <a:pt x="193" y="166"/>
                    <a:pt x="121" y="139"/>
                  </a:cubicBezTo>
                  <a:cubicBezTo>
                    <a:pt x="49" y="112"/>
                    <a:pt x="0" y="65"/>
                    <a:pt x="11" y="34"/>
                  </a:cubicBezTo>
                  <a:cubicBezTo>
                    <a:pt x="23" y="3"/>
                    <a:pt x="91" y="0"/>
                    <a:pt x="163" y="27"/>
                  </a:cubicBezTo>
                  <a:cubicBezTo>
                    <a:pt x="235" y="53"/>
                    <a:pt x="284" y="100"/>
                    <a:pt x="273" y="131"/>
                  </a:cubicBez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5"/>
            <p:cNvSpPr>
              <a:spLocks/>
            </p:cNvSpPr>
            <p:nvPr/>
          </p:nvSpPr>
          <p:spPr bwMode="auto">
            <a:xfrm>
              <a:off x="4076650" y="1935564"/>
              <a:ext cx="309597" cy="339246"/>
            </a:xfrm>
            <a:custGeom>
              <a:avLst/>
              <a:gdLst>
                <a:gd name="T0" fmla="*/ 110 w 373"/>
                <a:gd name="T1" fmla="*/ 0 h 420"/>
                <a:gd name="T2" fmla="*/ 0 w 373"/>
                <a:gd name="T3" fmla="*/ 294 h 420"/>
                <a:gd name="T4" fmla="*/ 110 w 373"/>
                <a:gd name="T5" fmla="*/ 389 h 420"/>
                <a:gd name="T6" fmla="*/ 259 w 373"/>
                <a:gd name="T7" fmla="*/ 400 h 420"/>
                <a:gd name="T8" fmla="*/ 373 w 373"/>
                <a:gd name="T9" fmla="*/ 9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20">
                  <a:moveTo>
                    <a:pt x="110" y="0"/>
                  </a:moveTo>
                  <a:lnTo>
                    <a:pt x="0" y="294"/>
                  </a:lnTo>
                  <a:cubicBezTo>
                    <a:pt x="0" y="294"/>
                    <a:pt x="37" y="363"/>
                    <a:pt x="110" y="389"/>
                  </a:cubicBezTo>
                  <a:cubicBezTo>
                    <a:pt x="183" y="420"/>
                    <a:pt x="259" y="400"/>
                    <a:pt x="259" y="400"/>
                  </a:cubicBezTo>
                  <a:lnTo>
                    <a:pt x="373" y="9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738131" y="3205123"/>
            <a:ext cx="320926" cy="368746"/>
            <a:chOff x="4076650" y="1906064"/>
            <a:chExt cx="320926" cy="368746"/>
          </a:xfrm>
        </p:grpSpPr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4159713" y="1906064"/>
              <a:ext cx="237863" cy="136437"/>
            </a:xfrm>
            <a:custGeom>
              <a:avLst/>
              <a:gdLst>
                <a:gd name="T0" fmla="*/ 273 w 284"/>
                <a:gd name="T1" fmla="*/ 131 h 166"/>
                <a:gd name="T2" fmla="*/ 121 w 284"/>
                <a:gd name="T3" fmla="*/ 139 h 166"/>
                <a:gd name="T4" fmla="*/ 11 w 284"/>
                <a:gd name="T5" fmla="*/ 34 h 166"/>
                <a:gd name="T6" fmla="*/ 163 w 284"/>
                <a:gd name="T7" fmla="*/ 27 h 166"/>
                <a:gd name="T8" fmla="*/ 273 w 284"/>
                <a:gd name="T9" fmla="*/ 13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66">
                  <a:moveTo>
                    <a:pt x="273" y="131"/>
                  </a:moveTo>
                  <a:cubicBezTo>
                    <a:pt x="261" y="162"/>
                    <a:pt x="193" y="166"/>
                    <a:pt x="121" y="139"/>
                  </a:cubicBezTo>
                  <a:cubicBezTo>
                    <a:pt x="49" y="112"/>
                    <a:pt x="0" y="65"/>
                    <a:pt x="11" y="34"/>
                  </a:cubicBezTo>
                  <a:cubicBezTo>
                    <a:pt x="23" y="3"/>
                    <a:pt x="91" y="0"/>
                    <a:pt x="163" y="27"/>
                  </a:cubicBezTo>
                  <a:cubicBezTo>
                    <a:pt x="235" y="53"/>
                    <a:pt x="284" y="100"/>
                    <a:pt x="273" y="131"/>
                  </a:cubicBezTo>
                  <a:close/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4076650" y="1935564"/>
              <a:ext cx="309597" cy="339246"/>
            </a:xfrm>
            <a:custGeom>
              <a:avLst/>
              <a:gdLst>
                <a:gd name="T0" fmla="*/ 110 w 373"/>
                <a:gd name="T1" fmla="*/ 0 h 420"/>
                <a:gd name="T2" fmla="*/ 0 w 373"/>
                <a:gd name="T3" fmla="*/ 294 h 420"/>
                <a:gd name="T4" fmla="*/ 110 w 373"/>
                <a:gd name="T5" fmla="*/ 389 h 420"/>
                <a:gd name="T6" fmla="*/ 259 w 373"/>
                <a:gd name="T7" fmla="*/ 400 h 420"/>
                <a:gd name="T8" fmla="*/ 373 w 373"/>
                <a:gd name="T9" fmla="*/ 9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20">
                  <a:moveTo>
                    <a:pt x="110" y="0"/>
                  </a:moveTo>
                  <a:lnTo>
                    <a:pt x="0" y="294"/>
                  </a:lnTo>
                  <a:cubicBezTo>
                    <a:pt x="0" y="294"/>
                    <a:pt x="37" y="363"/>
                    <a:pt x="110" y="389"/>
                  </a:cubicBezTo>
                  <a:cubicBezTo>
                    <a:pt x="183" y="420"/>
                    <a:pt x="259" y="400"/>
                    <a:pt x="259" y="400"/>
                  </a:cubicBezTo>
                  <a:lnTo>
                    <a:pt x="373" y="9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805497" y="2307970"/>
            <a:ext cx="144872" cy="224410"/>
            <a:chOff x="2805497" y="2258366"/>
            <a:chExt cx="144872" cy="224410"/>
          </a:xfrm>
        </p:grpSpPr>
        <p:cxnSp>
          <p:nvCxnSpPr>
            <p:cNvPr id="127" name="Straight Connector 126"/>
            <p:cNvCxnSpPr/>
            <p:nvPr/>
          </p:nvCxnSpPr>
          <p:spPr>
            <a:xfrm flipV="1">
              <a:off x="2805497" y="2258366"/>
              <a:ext cx="144872" cy="164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2833688" y="2422652"/>
              <a:ext cx="110971" cy="60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 flipV="1">
            <a:off x="2805497" y="2693741"/>
            <a:ext cx="144872" cy="224410"/>
            <a:chOff x="2834226" y="2643441"/>
            <a:chExt cx="144872" cy="224410"/>
          </a:xfrm>
        </p:grpSpPr>
        <p:cxnSp>
          <p:nvCxnSpPr>
            <p:cNvPr id="130" name="Straight Connector 129"/>
            <p:cNvCxnSpPr/>
            <p:nvPr/>
          </p:nvCxnSpPr>
          <p:spPr>
            <a:xfrm flipV="1">
              <a:off x="2834226" y="2643441"/>
              <a:ext cx="144872" cy="164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2862417" y="2807727"/>
              <a:ext cx="110971" cy="60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184224" y="3705873"/>
            <a:ext cx="36098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400" u="sng" dirty="0" smtClean="0">
                <a:solidFill>
                  <a:srgbClr val="000000"/>
                </a:solidFill>
                <a:latin typeface="sans-serif"/>
              </a:rPr>
              <a:t>Canon à </a:t>
            </a:r>
            <a:r>
              <a:rPr lang="en-US" altLang="en-US" sz="1400" u="sng" dirty="0" err="1" smtClean="0">
                <a:solidFill>
                  <a:srgbClr val="000000"/>
                </a:solidFill>
                <a:latin typeface="sans-serif"/>
              </a:rPr>
              <a:t>électron</a:t>
            </a:r>
            <a:r>
              <a:rPr lang="en-US" altLang="en-US" sz="1400" u="sng" dirty="0" smtClean="0">
                <a:solidFill>
                  <a:srgbClr val="000000"/>
                </a:solidFill>
                <a:latin typeface="sans-serif"/>
              </a:rPr>
              <a:t> :</a:t>
            </a:r>
            <a:endParaRPr lang="en-US" altLang="en-US" u="sng" dirty="0">
              <a:latin typeface="Arial" panose="020B0604020202020204" pitchFamily="34" charset="0"/>
            </a:endParaRPr>
          </a:p>
          <a:p>
            <a:endParaRPr lang="en-US" altLang="en-US" sz="1200" dirty="0" smtClean="0"/>
          </a:p>
          <a:p>
            <a:r>
              <a:rPr lang="en-US" altLang="en-US" sz="1200" dirty="0" err="1" smtClean="0"/>
              <a:t>L’impulsion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dure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l’équivalent</a:t>
            </a:r>
            <a:r>
              <a:rPr lang="en-US" altLang="en-US" sz="1200" dirty="0" smtClean="0"/>
              <a:t> de </a:t>
            </a:r>
            <a:r>
              <a:rPr lang="en-US" altLang="en-US" sz="1200" dirty="0" err="1" smtClean="0"/>
              <a:t>plusieurs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paquets</a:t>
            </a:r>
            <a:endParaRPr lang="en-US" altLang="en-US" sz="1200" dirty="0" smtClean="0"/>
          </a:p>
          <a:p>
            <a:r>
              <a:rPr lang="en-US" altLang="en-US" sz="1200" dirty="0" smtClean="0"/>
              <a:t>+ </a:t>
            </a:r>
            <a:r>
              <a:rPr lang="en-US" altLang="en-US" sz="1200" dirty="0" err="1" smtClean="0"/>
              <a:t>légère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fuite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constante</a:t>
            </a:r>
            <a:endParaRPr lang="en-US" altLang="en-US" sz="1200" dirty="0" smtClean="0"/>
          </a:p>
        </p:txBody>
      </p:sp>
      <p:sp>
        <p:nvSpPr>
          <p:cNvPr id="3" name="Left Brace 2"/>
          <p:cNvSpPr/>
          <p:nvPr/>
        </p:nvSpPr>
        <p:spPr>
          <a:xfrm rot="16200000">
            <a:off x="4837751" y="2859441"/>
            <a:ext cx="97348" cy="3693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Left Brace 135"/>
          <p:cNvSpPr/>
          <p:nvPr/>
        </p:nvSpPr>
        <p:spPr>
          <a:xfrm rot="16200000">
            <a:off x="3940938" y="2859442"/>
            <a:ext cx="97348" cy="3693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Left Brace 136"/>
          <p:cNvSpPr/>
          <p:nvPr/>
        </p:nvSpPr>
        <p:spPr>
          <a:xfrm rot="16200000">
            <a:off x="4389344" y="2859441"/>
            <a:ext cx="97348" cy="3693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Left Brace 137"/>
          <p:cNvSpPr/>
          <p:nvPr/>
        </p:nvSpPr>
        <p:spPr>
          <a:xfrm rot="16200000">
            <a:off x="3492532" y="2859442"/>
            <a:ext cx="97348" cy="3693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ZoneTexte 134"/>
          <p:cNvSpPr txBox="1"/>
          <p:nvPr/>
        </p:nvSpPr>
        <p:spPr>
          <a:xfrm>
            <a:off x="756745" y="4934607"/>
            <a:ext cx="6763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→ </a:t>
            </a:r>
            <a:r>
              <a:rPr lang="en-US" dirty="0" err="1" smtClean="0"/>
              <a:t>Autres</a:t>
            </a:r>
            <a:r>
              <a:rPr lang="en-US" dirty="0" smtClean="0"/>
              <a:t> causes de pollution de </a:t>
            </a:r>
            <a:r>
              <a:rPr lang="en-US" dirty="0" err="1" smtClean="0"/>
              <a:t>l’anneau</a:t>
            </a:r>
            <a:r>
              <a:rPr lang="en-US" dirty="0" smtClean="0"/>
              <a:t> de </a:t>
            </a:r>
            <a:r>
              <a:rPr lang="en-US" dirty="0" err="1" smtClean="0"/>
              <a:t>stockage</a:t>
            </a:r>
            <a:r>
              <a:rPr lang="en-US" dirty="0" smtClean="0"/>
              <a:t> 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problèmes</a:t>
            </a:r>
            <a:r>
              <a:rPr lang="en-US" dirty="0" smtClean="0"/>
              <a:t> à </a:t>
            </a:r>
            <a:r>
              <a:rPr lang="en-US" dirty="0" err="1" smtClean="0"/>
              <a:t>l’injection</a:t>
            </a:r>
            <a:r>
              <a:rPr lang="en-US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diffusion de </a:t>
            </a:r>
            <a:r>
              <a:rPr lang="en-US" dirty="0" err="1" smtClean="0"/>
              <a:t>particules</a:t>
            </a:r>
            <a:r>
              <a:rPr lang="en-US" dirty="0" smtClean="0"/>
              <a:t> entre les </a:t>
            </a:r>
            <a:r>
              <a:rPr lang="en-US" dirty="0" err="1" smtClean="0"/>
              <a:t>paquets</a:t>
            </a:r>
            <a:r>
              <a:rPr lang="en-US" dirty="0" smtClean="0"/>
              <a:t> (</a:t>
            </a:r>
            <a:r>
              <a:rPr lang="en-US" dirty="0" err="1" smtClean="0"/>
              <a:t>pb</a:t>
            </a:r>
            <a:r>
              <a:rPr lang="en-US" dirty="0" smtClean="0"/>
              <a:t> à PETRA III à </a:t>
            </a:r>
            <a:r>
              <a:rPr lang="en-US" dirty="0" err="1" smtClean="0"/>
              <a:t>Hambourg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9" name="Espace réservé du numéro de diapositive 1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738DE-A2FE-4874-8AF6-AB6CB1CCEB3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0" name="Espace réservé du pied de page 13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Les journées accélérateurs 2017 - B. Roche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68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SRF" id="{77938C5A-09C7-4D9D-A3F6-82672525724B}" vid="{C34F8B24-0F08-4A48-96D0-2708D8390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</Template>
  <TotalTime>2888</TotalTime>
  <Words>1157</Words>
  <Application>Microsoft Office PowerPoint</Application>
  <PresentationFormat>Affichage à l'écran (4:3)</PresentationFormat>
  <Paragraphs>217</Paragraphs>
  <Slides>20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ESRF</vt:lpstr>
      <vt:lpstr>Microsoft ClipArt Gallery</vt:lpstr>
      <vt:lpstr>Nettoyage des paquets parasites dans le booster synchrotron de l’ESRF</vt:lpstr>
      <vt:lpstr>Plan</vt:lpstr>
      <vt:lpstr>Production de rayons X pulsés</vt:lpstr>
      <vt:lpstr>La diffusion nucléaire résonante</vt:lpstr>
      <vt:lpstr>La diffusion nucléaire résonante</vt:lpstr>
      <vt:lpstr>La diffusion nucléaire résonante</vt:lpstr>
      <vt:lpstr>Pourquoi faut-il une si bonne pureté ?</vt:lpstr>
      <vt:lpstr>Plan</vt:lpstr>
      <vt:lpstr>L’origine des paquets parasites</vt:lpstr>
      <vt:lpstr>Fonctionnement du nettoyage par excitation sélective</vt:lpstr>
      <vt:lpstr>Fonctionnement du nettoyage par excitation sélective</vt:lpstr>
      <vt:lpstr>Fonctionnement du nettoyage par excitation sélective</vt:lpstr>
      <vt:lpstr>Fonctionnement du nettoyage par excitation sélective</vt:lpstr>
      <vt:lpstr>Fonctionnement du nettoyage par excitation sélective</vt:lpstr>
      <vt:lpstr>Plan</vt:lpstr>
      <vt:lpstr>Nettoyage dans l’anneau de stockage vs. dans le booster</vt:lpstr>
      <vt:lpstr>Le mode top-up : une nécessité de nettoyer dans le booster</vt:lpstr>
      <vt:lpstr>Difficultés avec le nettoyage dans le booster</vt:lpstr>
      <vt:lpstr>Résumé</vt:lpstr>
      <vt:lpstr>Un grand merci à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ROCHE Benoit</dc:creator>
  <cp:lastModifiedBy>Benoît Roche</cp:lastModifiedBy>
  <cp:revision>293</cp:revision>
  <dcterms:created xsi:type="dcterms:W3CDTF">2017-01-16T08:35:43Z</dcterms:created>
  <dcterms:modified xsi:type="dcterms:W3CDTF">2017-10-03T22:41:52Z</dcterms:modified>
</cp:coreProperties>
</file>