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7"/>
  </p:notesMasterIdLst>
  <p:sldIdLst>
    <p:sldId id="257" r:id="rId3"/>
    <p:sldId id="260" r:id="rId4"/>
    <p:sldId id="265" r:id="rId5"/>
    <p:sldId id="296" r:id="rId6"/>
    <p:sldId id="291" r:id="rId7"/>
    <p:sldId id="288" r:id="rId8"/>
    <p:sldId id="285" r:id="rId9"/>
    <p:sldId id="286" r:id="rId10"/>
    <p:sldId id="287" r:id="rId11"/>
    <p:sldId id="289" r:id="rId12"/>
    <p:sldId id="266" r:id="rId13"/>
    <p:sldId id="298" r:id="rId14"/>
    <p:sldId id="279" r:id="rId15"/>
    <p:sldId id="267" r:id="rId16"/>
    <p:sldId id="282" r:id="rId17"/>
    <p:sldId id="262" r:id="rId18"/>
    <p:sldId id="290" r:id="rId19"/>
    <p:sldId id="292" r:id="rId20"/>
    <p:sldId id="277" r:id="rId21"/>
    <p:sldId id="281" r:id="rId22"/>
    <p:sldId id="293" r:id="rId23"/>
    <p:sldId id="268" r:id="rId24"/>
    <p:sldId id="297" r:id="rId25"/>
    <p:sldId id="29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7206" autoAdjust="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4D4B3-6D78-4D89-9D31-F4D86B5897A2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30C09-ECC2-47A2-B05E-B29650D83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99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648D-EBF3-45F9-8330-FE6F5EE3CE9C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5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0C09-ECC2-47A2-B05E-B29650D8362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98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0C09-ECC2-47A2-B05E-B29650D8362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434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0C09-ECC2-47A2-B05E-B29650D8362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18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0C09-ECC2-47A2-B05E-B29650D8362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19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0C09-ECC2-47A2-B05E-B29650D8362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93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600" kern="0" dirty="0" smtClean="0">
                    <a:solidFill>
                      <a:schemeClr val="tx1"/>
                    </a:solidFill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600" kern="0" dirty="0">
                    <a:solidFill>
                      <a:schemeClr val="tx1"/>
                    </a:solidFill>
                  </a:rPr>
                  <a:t>Taille rms transverse: 50µm </a:t>
                </a:r>
                <a:r>
                  <a:rPr lang="fr-FR" sz="1600" i="0" kern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→</a:t>
                </a:r>
                <a:r>
                  <a:rPr lang="fr-FR" sz="1600" b="0" i="0" kern="0" dirty="0">
                    <a:solidFill>
                      <a:schemeClr val="tx1"/>
                    </a:solidFill>
                    <a:latin typeface="+mj-lt"/>
                    <a:ea typeface="Cambria Math"/>
                  </a:rPr>
                  <a:t>Précision de </a:t>
                </a:r>
                <a:r>
                  <a:rPr lang="fr-FR" sz="1600" b="0" i="0" kern="0" dirty="0" smtClean="0">
                    <a:solidFill>
                      <a:schemeClr val="tx1"/>
                    </a:solidFill>
                    <a:latin typeface="+mj-lt"/>
                    <a:ea typeface="Cambria Math"/>
                  </a:rPr>
                  <a:t>pointé: </a:t>
                </a:r>
                <a:r>
                  <a:rPr lang="fr-FR" sz="1600" kern="0" dirty="0">
                    <a:solidFill>
                      <a:schemeClr val="tx1"/>
                    </a:solidFill>
                  </a:rPr>
                  <a:t>10µrad</a:t>
                </a:r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0C09-ECC2-47A2-B05E-B29650D8362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1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0C09-ECC2-47A2-B05E-B29650D8362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55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 descr="bandeau_tit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23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fld id="{4918D3CD-E876-4DA2-AC98-5E66B7144485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FA3DB8-36A3-4D00-B537-EC7223A9F4BA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15"/>
          <p:cNvSpPr>
            <a:spLocks noGrp="1"/>
          </p:cNvSpPr>
          <p:nvPr>
            <p:ph type="ftr" sz="quarter" idx="25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9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0ABC2-DA3E-46B8-A17B-9102D6FF8242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A3DB8-36A3-4D00-B537-EC7223A9F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50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2A40-ED4A-49DC-8345-281C1ED09AAD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DB8-36A3-4D00-B537-EC7223A9F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76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prstClr val="whit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948DCF-C686-4502-B61A-9A5E0778B10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283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 descr="bandeau_tit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23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fld id="{A13C74C5-7E73-4E04-9921-3AC788705520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6E03A5-B908-45C9-86AD-FAE8050B29F8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15"/>
          <p:cNvSpPr>
            <a:spLocks noGrp="1"/>
          </p:cNvSpPr>
          <p:nvPr>
            <p:ph type="ftr" sz="quarter" idx="25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46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21020C-6162-4C1C-BF34-26EA956D6A0E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6E03A5-B908-45C9-86AD-FAE8050B29F8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14C70-F8EF-4A5E-81A2-835887661171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E03A5-B908-45C9-86AD-FAE8050B29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670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1" y="52388"/>
            <a:ext cx="5941019" cy="9096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2" descr="U:\home\elsadata\Bibliothèque graphique ELSA pour rapports\logo Elsa V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547664" cy="58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82915" y="6381328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1200" dirty="0" smtClean="0">
                <a:solidFill>
                  <a:schemeClr val="tx1"/>
                </a:solidFill>
              </a:rPr>
              <a:t>SFP – Journées Accélérateur   Roscoff      3 – 6  Octobre  2017                                        Alain BINET</a:t>
            </a:r>
            <a:endParaRPr lang="fr-FR" altLang="fr-FR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100392" y="6371683"/>
            <a:ext cx="639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fld id="{1D6E03A5-B908-45C9-86AD-FAE8050B29F8}" type="slidenum">
              <a:rPr lang="fr-FR" sz="1200" smtClean="0"/>
              <a:pPr eaLnBrk="1" hangingPunct="1"/>
              <a:t>‹N°›</a:t>
            </a:fld>
            <a:endParaRPr lang="fr-FR" alt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4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fld id="{DEEBC793-20D0-4060-BC57-C6E4BC1D34F3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1D6E03A5-B908-45C9-86AD-FAE8050B29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70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8A9AF88C-97B8-4631-8542-322A5C9A2FE9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1D6E03A5-B908-45C9-86AD-FAE8050B29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688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fld id="{68B8E1FB-E050-49C0-AFC0-5DBB0402D4EF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1D6E03A5-B908-45C9-86AD-FAE8050B29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90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399968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F57113-4535-4FB4-AB5C-2100B507A4C3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FA3DB8-36A3-4D00-B537-EC7223A9F4BA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pic>
        <p:nvPicPr>
          <p:cNvPr id="2050" name="Picture 2" descr="U:\home\elsadata\Archives Applications et CC\ControleCommande\logo Elsa V4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26952"/>
            <a:ext cx="1502438" cy="5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69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bandeau_page_car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73D8D50-7B69-463C-8AB6-42D09550B709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6E03A5-B908-45C9-86AD-FAE8050B29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888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 descr="bandeau_derniè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B328FC-B823-4597-9C23-94030F442A03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D6E03A5-B908-45C9-86AD-FAE8050B29F8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51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CDF0A-62DC-4CD5-A09E-51627B2CFD37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E03A5-B908-45C9-86AD-FAE8050B29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92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31197-4D02-4866-B03F-2BB4DE7DEF35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A3DB8-36A3-4D00-B537-EC7223A9F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302D5-6DAF-4E85-8D1C-3B13B5FD0908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A3DB8-36A3-4D00-B537-EC7223A9F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08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fld id="{4CFD4990-1051-4B43-989F-02DAB2A6C9B8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1FA3DB8-36A3-4D00-B537-EC7223A9F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26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4DFF4C38-660F-4922-B4E1-67771E262236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1FA3DB8-36A3-4D00-B537-EC7223A9F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90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fld id="{A92D1B84-8628-4696-AB4E-6F7CA61A7CFA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61FA3DB8-36A3-4D00-B537-EC7223A9F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17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bandeau_page_car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3B82236-B12A-41A2-B4C6-4B174336BCF2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1FA3DB8-36A3-4D00-B537-EC7223A9F4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45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 descr="bandeau_derniè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C764B4-EDA3-46F5-8D4C-D0915B18EB9B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1FA3DB8-36A3-4D00-B537-EC7223A9F4BA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1" y="52388"/>
            <a:ext cx="5436964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7E38DD3D-8B4A-4FE8-B8BF-A4E10B1A1531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fld id="{61FA3DB8-36A3-4D00-B537-EC7223A9F4B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Picture 2" descr="U:\home\elsadata\Bibliothèque graphique ELSA pour rapports\logo Elsa V4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224879"/>
            <a:ext cx="1327873" cy="5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1" fontAlgn="base" hangingPunct="1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AC9BC4F-6C60-4689-87B1-48C21EBE57A8}" type="datetime1">
              <a:rPr lang="fr-FR" smtClean="0">
                <a:solidFill>
                  <a:prstClr val="white"/>
                </a:solidFill>
              </a:rPr>
              <a:pPr/>
              <a:t>06/10/2017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fld id="{1D6E03A5-B908-45C9-86AD-FAE8050B29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0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1" fontAlgn="base" hangingPunct="1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3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4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81683"/>
            <a:ext cx="3096344" cy="209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45505" y="4797152"/>
            <a:ext cx="1211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5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000" i="1" dirty="0">
                <a:solidFill>
                  <a:prstClr val="white"/>
                </a:solidFill>
              </a:rPr>
              <a:t>CEA – DAM – DIF</a:t>
            </a:r>
          </a:p>
        </p:txBody>
      </p:sp>
      <p:sp>
        <p:nvSpPr>
          <p:cNvPr id="12" name="Titre 8"/>
          <p:cNvSpPr>
            <a:spLocks/>
          </p:cNvSpPr>
          <p:nvPr/>
        </p:nvSpPr>
        <p:spPr bwMode="auto">
          <a:xfrm>
            <a:off x="3419872" y="1421543"/>
            <a:ext cx="561662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5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fr-FR" altLang="fr-FR" sz="2000" b="1" dirty="0" smtClean="0">
                <a:solidFill>
                  <a:prstClr val="black"/>
                </a:solidFill>
              </a:rPr>
              <a:t>Production de rayonnement X par diffusion Compton Inverse sur l’installation ELSA  </a:t>
            </a:r>
          </a:p>
          <a:p>
            <a:pPr algn="ctr" eaLnBrk="1" hangingPunct="1">
              <a:spcAft>
                <a:spcPct val="0"/>
              </a:spcAft>
            </a:pPr>
            <a:endParaRPr lang="fr-FR" altLang="fr-FR" sz="2400" dirty="0" smtClean="0">
              <a:solidFill>
                <a:prstClr val="black"/>
              </a:solidFill>
            </a:endParaRPr>
          </a:p>
          <a:p>
            <a:pPr algn="ctr" eaLnBrk="1" hangingPunct="1">
              <a:spcAft>
                <a:spcPct val="0"/>
              </a:spcAft>
            </a:pPr>
            <a:r>
              <a:rPr lang="fr-FR" altLang="fr-FR" sz="2400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 algn="ctr" eaLnBrk="1" hangingPunct="1">
              <a:spcAft>
                <a:spcPct val="0"/>
              </a:spcAft>
              <a:buFontTx/>
              <a:buAutoNum type="alphaUcPeriod"/>
            </a:pPr>
            <a:r>
              <a:rPr lang="fr-FR" altLang="fr-FR" sz="1600" dirty="0" err="1" smtClean="0">
                <a:solidFill>
                  <a:prstClr val="black"/>
                </a:solidFill>
              </a:rPr>
              <a:t>Binet,V</a:t>
            </a:r>
            <a:r>
              <a:rPr lang="fr-FR" altLang="fr-FR" sz="1600" dirty="0">
                <a:solidFill>
                  <a:prstClr val="black"/>
                </a:solidFill>
              </a:rPr>
              <a:t>. Le Flanchec, P. </a:t>
            </a:r>
            <a:r>
              <a:rPr lang="fr-FR" altLang="fr-FR" sz="1600" dirty="0" err="1" smtClean="0">
                <a:solidFill>
                  <a:prstClr val="black"/>
                </a:solidFill>
              </a:rPr>
              <a:t>Balleyguier</a:t>
            </a:r>
            <a:r>
              <a:rPr lang="fr-FR" altLang="fr-FR" sz="1600" dirty="0" smtClean="0">
                <a:solidFill>
                  <a:prstClr val="black"/>
                </a:solidFill>
              </a:rPr>
              <a:t>, </a:t>
            </a:r>
            <a:r>
              <a:rPr lang="fr-FR" altLang="fr-FR" sz="1600" dirty="0">
                <a:solidFill>
                  <a:prstClr val="black"/>
                </a:solidFill>
              </a:rPr>
              <a:t>J.-P. Nègre</a:t>
            </a:r>
            <a:r>
              <a:rPr lang="fr-FR" altLang="fr-FR" sz="1600" dirty="0" smtClean="0">
                <a:solidFill>
                  <a:prstClr val="black"/>
                </a:solidFill>
              </a:rPr>
              <a:t>,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r-FR" altLang="fr-FR" sz="1600" dirty="0" smtClean="0">
                <a:solidFill>
                  <a:prstClr val="black"/>
                </a:solidFill>
              </a:rPr>
              <a:t>J</a:t>
            </a:r>
            <a:r>
              <a:rPr lang="fr-FR" altLang="fr-FR" sz="1600" dirty="0">
                <a:solidFill>
                  <a:prstClr val="black"/>
                </a:solidFill>
              </a:rPr>
              <a:t>.-</a:t>
            </a:r>
            <a:r>
              <a:rPr lang="fr-FR" altLang="fr-FR" sz="1600" dirty="0" smtClean="0">
                <a:solidFill>
                  <a:prstClr val="black"/>
                </a:solidFill>
              </a:rPr>
              <a:t>F. Devaux, V</a:t>
            </a:r>
            <a:r>
              <a:rPr lang="fr-FR" altLang="fr-FR" sz="1600" dirty="0">
                <a:solidFill>
                  <a:prstClr val="black"/>
                </a:solidFill>
              </a:rPr>
              <a:t>. </a:t>
            </a:r>
            <a:r>
              <a:rPr lang="fr-FR" altLang="fr-FR" sz="1600" dirty="0" smtClean="0">
                <a:solidFill>
                  <a:prstClr val="black"/>
                </a:solidFill>
              </a:rPr>
              <a:t>Jacob</a:t>
            </a:r>
            <a:r>
              <a:rPr lang="fr-FR" altLang="fr-FR" sz="1600" dirty="0">
                <a:solidFill>
                  <a:prstClr val="black"/>
                </a:solidFill>
              </a:rPr>
              <a:t>, A. </a:t>
            </a:r>
            <a:r>
              <a:rPr lang="fr-FR" altLang="fr-FR" sz="1600" dirty="0" smtClean="0">
                <a:solidFill>
                  <a:prstClr val="black"/>
                </a:solidFill>
              </a:rPr>
              <a:t>Bayle, M</a:t>
            </a:r>
            <a:r>
              <a:rPr lang="fr-FR" altLang="fr-FR" sz="1600" dirty="0">
                <a:solidFill>
                  <a:prstClr val="black"/>
                </a:solidFill>
              </a:rPr>
              <a:t>. </a:t>
            </a:r>
            <a:r>
              <a:rPr lang="fr-FR" altLang="fr-FR" sz="1600" dirty="0" err="1" smtClean="0">
                <a:solidFill>
                  <a:prstClr val="black"/>
                </a:solidFill>
              </a:rPr>
              <a:t>Millerioux</a:t>
            </a:r>
            <a:r>
              <a:rPr lang="fr-FR" altLang="fr-FR" sz="1600" dirty="0" smtClean="0">
                <a:solidFill>
                  <a:prstClr val="black"/>
                </a:solidFill>
              </a:rPr>
              <a:t>, A</a:t>
            </a:r>
            <a:r>
              <a:rPr lang="fr-FR" altLang="fr-FR" sz="1600" dirty="0">
                <a:solidFill>
                  <a:prstClr val="black"/>
                </a:solidFill>
              </a:rPr>
              <a:t>. </a:t>
            </a:r>
            <a:r>
              <a:rPr lang="fr-FR" altLang="fr-FR" sz="1600" dirty="0" err="1">
                <a:solidFill>
                  <a:prstClr val="black"/>
                </a:solidFill>
              </a:rPr>
              <a:t>Chaleil</a:t>
            </a:r>
            <a:r>
              <a:rPr lang="fr-FR" altLang="fr-FR" sz="1600" dirty="0">
                <a:solidFill>
                  <a:prstClr val="black"/>
                </a:solidFill>
              </a:rPr>
              <a:t>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endParaRPr lang="fr-FR" altLang="fr-FR" sz="2400" b="1" dirty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B310"/>
              </a:buClr>
              <a:buFont typeface="Wingdings" pitchFamily="2" charset="2"/>
              <a:buNone/>
            </a:pPr>
            <a:endParaRPr lang="fr-FR" altLang="fr-FR" sz="2800" dirty="0">
              <a:solidFill>
                <a:prstClr val="black"/>
              </a:solidFill>
            </a:endParaRPr>
          </a:p>
        </p:txBody>
      </p:sp>
      <p:sp>
        <p:nvSpPr>
          <p:cNvPr id="14" name="Espace réservé du texte 10"/>
          <p:cNvSpPr>
            <a:spLocks/>
          </p:cNvSpPr>
          <p:nvPr/>
        </p:nvSpPr>
        <p:spPr bwMode="auto">
          <a:xfrm>
            <a:off x="3959225" y="5373216"/>
            <a:ext cx="47894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5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400" dirty="0" smtClean="0">
                <a:solidFill>
                  <a:schemeClr val="tx1"/>
                </a:solidFill>
              </a:rPr>
              <a:t>SFP – Journées Accélérateur   Roscoff  </a:t>
            </a:r>
          </a:p>
          <a:p>
            <a:pPr eaLnBrk="1" hangingPunct="1"/>
            <a:r>
              <a:rPr lang="fr-FR" altLang="fr-FR" sz="1400" dirty="0">
                <a:solidFill>
                  <a:schemeClr val="tx1"/>
                </a:solidFill>
              </a:rPr>
              <a:t>3 – 6  Octobre  2017</a:t>
            </a:r>
          </a:p>
          <a:p>
            <a:pPr eaLnBrk="1" hangingPunct="1"/>
            <a:endParaRPr lang="fr-FR" altLang="fr-FR" sz="1400" i="1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1FA3DB8-36A3-4D00-B537-EC7223A9F4BA}" type="slidenum">
              <a:rPr lang="fr-FR" smtClean="0">
                <a:solidFill>
                  <a:prstClr val="white"/>
                </a:solidFill>
              </a:rPr>
              <a:pPr/>
              <a:t>1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L’</a:t>
            </a:r>
            <a:r>
              <a:rPr lang="fr-FR" dirty="0"/>
              <a:t>Espace </a:t>
            </a:r>
            <a:r>
              <a:rPr lang="fr-FR" sz="2800" dirty="0"/>
              <a:t>C</a:t>
            </a:r>
            <a:r>
              <a:rPr lang="fr-FR" dirty="0"/>
              <a:t>ompton</a:t>
            </a:r>
          </a:p>
        </p:txBody>
      </p:sp>
      <p:pic>
        <p:nvPicPr>
          <p:cNvPr id="25" name="Image 24" descr="H:\DIVERS\Choc Figures Choc\EIC Modules -Compton vue de dessus 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2804"/>
            <a:ext cx="7920879" cy="52465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e 25"/>
          <p:cNvGrpSpPr/>
          <p:nvPr/>
        </p:nvGrpSpPr>
        <p:grpSpPr>
          <a:xfrm>
            <a:off x="179513" y="1076341"/>
            <a:ext cx="8988646" cy="5232979"/>
            <a:chOff x="-411737" y="400486"/>
            <a:chExt cx="6052646" cy="3572477"/>
          </a:xfrm>
        </p:grpSpPr>
        <p:cxnSp>
          <p:nvCxnSpPr>
            <p:cNvPr id="27" name="Connecteur droit avec flèche 26"/>
            <p:cNvCxnSpPr/>
            <p:nvPr/>
          </p:nvCxnSpPr>
          <p:spPr>
            <a:xfrm>
              <a:off x="121627" y="1899234"/>
              <a:ext cx="2173857" cy="906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2455779" y="1908294"/>
              <a:ext cx="1923691" cy="0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3052754" y="2043969"/>
              <a:ext cx="1578231" cy="163404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 de texte 963"/>
            <p:cNvSpPr txBox="1"/>
            <p:nvPr/>
          </p:nvSpPr>
          <p:spPr>
            <a:xfrm>
              <a:off x="-411737" y="1717707"/>
              <a:ext cx="784860" cy="2356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>
                  <a:effectLst/>
                  <a:ea typeface="Calibri"/>
                </a:rPr>
                <a:t>Electrons</a:t>
              </a:r>
              <a:endParaRPr lang="fr-FR" sz="14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1" name="Zone de texte 963"/>
            <p:cNvSpPr txBox="1"/>
            <p:nvPr/>
          </p:nvSpPr>
          <p:spPr>
            <a:xfrm>
              <a:off x="4520197" y="3606960"/>
              <a:ext cx="1120712" cy="36600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Electrons déviés vers arrêt faisceau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2" name="Zone de texte 963"/>
            <p:cNvSpPr txBox="1"/>
            <p:nvPr/>
          </p:nvSpPr>
          <p:spPr>
            <a:xfrm>
              <a:off x="4409132" y="1782735"/>
              <a:ext cx="784860" cy="2612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>
                  <a:effectLst/>
                  <a:ea typeface="Calibri"/>
                </a:rPr>
                <a:t>X Compton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3" name="Zone de texte 963"/>
            <p:cNvSpPr txBox="1"/>
            <p:nvPr/>
          </p:nvSpPr>
          <p:spPr>
            <a:xfrm>
              <a:off x="3585987" y="1975862"/>
              <a:ext cx="784860" cy="20624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>
                  <a:effectLst/>
                  <a:ea typeface="Calibri"/>
                </a:rPr>
                <a:t>Laser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 flipV="1">
              <a:off x="2400550" y="1945114"/>
              <a:ext cx="1294865" cy="61496"/>
            </a:xfrm>
            <a:prstGeom prst="straightConnector1">
              <a:avLst/>
            </a:prstGeom>
            <a:ln w="50800">
              <a:solidFill>
                <a:srgbClr val="29F33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 de texte 963"/>
            <p:cNvSpPr txBox="1"/>
            <p:nvPr/>
          </p:nvSpPr>
          <p:spPr>
            <a:xfrm>
              <a:off x="585336" y="413428"/>
              <a:ext cx="599499" cy="4483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SMILE Plateau 1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6" name="Zone de texte 963"/>
            <p:cNvSpPr txBox="1"/>
            <p:nvPr/>
          </p:nvSpPr>
          <p:spPr>
            <a:xfrm>
              <a:off x="3395666" y="400486"/>
              <a:ext cx="599499" cy="4483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>
                  <a:effectLst/>
                  <a:ea typeface="Calibri"/>
                </a:rPr>
                <a:t>SMILE Plateau 2</a:t>
              </a:r>
              <a:endParaRPr lang="fr-FR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7" name="Zone de texte 963"/>
            <p:cNvSpPr txBox="1"/>
            <p:nvPr/>
          </p:nvSpPr>
          <p:spPr>
            <a:xfrm>
              <a:off x="216018" y="2817269"/>
              <a:ext cx="1651169" cy="5644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Triplet de quadrupôles pour focalisation du faisceau d’électrons au point d’interaction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8" name="Zone de texte 963"/>
            <p:cNvSpPr txBox="1"/>
            <p:nvPr/>
          </p:nvSpPr>
          <p:spPr>
            <a:xfrm>
              <a:off x="2063037" y="2940375"/>
              <a:ext cx="797055" cy="4483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Point d’interaction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9" name="Zone de texte 963"/>
            <p:cNvSpPr txBox="1"/>
            <p:nvPr/>
          </p:nvSpPr>
          <p:spPr>
            <a:xfrm>
              <a:off x="4108064" y="482689"/>
              <a:ext cx="1250237" cy="3673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 smtClean="0">
                  <a:effectLst/>
                  <a:ea typeface="Calibri"/>
                </a:rPr>
                <a:t>Limite de vide fenêtre de Be 200 µm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40" name="Explosion 1 39"/>
            <p:cNvSpPr/>
            <p:nvPr/>
          </p:nvSpPr>
          <p:spPr>
            <a:xfrm>
              <a:off x="2170401" y="1782734"/>
              <a:ext cx="250166" cy="232999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cxnSp>
        <p:nvCxnSpPr>
          <p:cNvPr id="41" name="Connecteur droit avec flèche 40"/>
          <p:cNvCxnSpPr/>
          <p:nvPr/>
        </p:nvCxnSpPr>
        <p:spPr>
          <a:xfrm>
            <a:off x="2123728" y="1562735"/>
            <a:ext cx="0" cy="73152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305867" y="1562735"/>
            <a:ext cx="0" cy="9309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colade ouvrante 42"/>
          <p:cNvSpPr/>
          <p:nvPr/>
        </p:nvSpPr>
        <p:spPr>
          <a:xfrm rot="16200000">
            <a:off x="2083403" y="3135966"/>
            <a:ext cx="736160" cy="222481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4211960" y="3411605"/>
            <a:ext cx="0" cy="165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39" idx="2"/>
          </p:cNvCxnSpPr>
          <p:nvPr/>
        </p:nvCxnSpPr>
        <p:spPr>
          <a:xfrm flipH="1">
            <a:off x="7048222" y="1734890"/>
            <a:ext cx="771893" cy="13661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5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47864" y="692696"/>
            <a:ext cx="5796136" cy="4719761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  Plan </a:t>
            </a:r>
            <a:r>
              <a:rPr lang="fr-FR" dirty="0">
                <a:solidFill>
                  <a:schemeClr val="tx1"/>
                </a:solidFill>
              </a:rPr>
              <a:t>DE LA PRESENTATION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</a:t>
            </a:r>
            <a:r>
              <a:rPr lang="fr-FR" cap="none" dirty="0" smtClean="0">
                <a:solidFill>
                  <a:schemeClr val="tx1"/>
                </a:solidFill>
              </a:rPr>
              <a:t>1) Introduction 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	</a:t>
            </a:r>
            <a:r>
              <a:rPr lang="fr-FR" cap="none" dirty="0" smtClean="0"/>
              <a:t>2) Expérience </a:t>
            </a:r>
            <a:r>
              <a:rPr lang="fr-FR" cap="none" dirty="0"/>
              <a:t>à 30 MeV</a:t>
            </a:r>
            <a:r>
              <a:rPr lang="fr-FR" cap="none" dirty="0" smtClean="0"/>
              <a:t/>
            </a:r>
            <a:br>
              <a:rPr lang="fr-FR" cap="none" dirty="0" smtClean="0"/>
            </a:br>
            <a:r>
              <a:rPr lang="fr-FR" cap="none" dirty="0" smtClean="0">
                <a:solidFill>
                  <a:schemeClr val="tx1"/>
                </a:solidFill>
              </a:rPr>
              <a:t> 	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>
                <a:solidFill>
                  <a:schemeClr val="tx1"/>
                </a:solidFill>
              </a:rPr>
              <a:t>	</a:t>
            </a:r>
            <a:r>
              <a:rPr lang="fr-FR" cap="none" dirty="0" smtClean="0">
                <a:solidFill>
                  <a:schemeClr val="tx1"/>
                </a:solidFill>
              </a:rPr>
              <a:t>3)</a:t>
            </a:r>
            <a:r>
              <a:rPr lang="fr-FR" cap="none" dirty="0"/>
              <a:t> </a:t>
            </a:r>
            <a:r>
              <a:rPr lang="fr-FR" cap="none" dirty="0">
                <a:solidFill>
                  <a:schemeClr val="tx1"/>
                </a:solidFill>
              </a:rPr>
              <a:t>Empilement des Photons </a:t>
            </a: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	4) Perspectives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6E03A5-B908-45C9-86AD-FAE8050B29F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6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L</a:t>
            </a:r>
            <a:r>
              <a:rPr lang="fr-FR" dirty="0" smtClean="0"/>
              <a:t>igne </a:t>
            </a:r>
            <a:r>
              <a:rPr lang="fr-FR" sz="2800" dirty="0" smtClean="0"/>
              <a:t>C</a:t>
            </a:r>
            <a:r>
              <a:rPr lang="fr-FR" dirty="0" smtClean="0"/>
              <a:t>ompton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32406" y="982367"/>
            <a:ext cx="8688066" cy="5398960"/>
            <a:chOff x="159867" y="1198326"/>
            <a:chExt cx="8510696" cy="5183002"/>
          </a:xfrm>
        </p:grpSpPr>
        <p:sp>
          <p:nvSpPr>
            <p:cNvPr id="5" name="Ellipse 4"/>
            <p:cNvSpPr/>
            <p:nvPr/>
          </p:nvSpPr>
          <p:spPr>
            <a:xfrm rot="20506815">
              <a:off x="8166971" y="1270064"/>
              <a:ext cx="503592" cy="216024"/>
            </a:xfrm>
            <a:prstGeom prst="ellipse">
              <a:avLst/>
            </a:prstGeom>
            <a:solidFill>
              <a:srgbClr val="FF0000">
                <a:alpha val="25882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e-</a:t>
              </a:r>
            </a:p>
          </p:txBody>
        </p:sp>
        <p:grpSp>
          <p:nvGrpSpPr>
            <p:cNvPr id="10" name="Zone de dessin 1078"/>
            <p:cNvGrpSpPr/>
            <p:nvPr/>
          </p:nvGrpSpPr>
          <p:grpSpPr>
            <a:xfrm>
              <a:off x="159867" y="1198326"/>
              <a:ext cx="7824117" cy="5183002"/>
              <a:chOff x="-414039" y="-193739"/>
              <a:chExt cx="6185735" cy="4352136"/>
            </a:xfrm>
          </p:grpSpPr>
          <p:pic>
            <p:nvPicPr>
              <p:cNvPr id="15" name="Image 14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51" t="7442" r="14" b="11827"/>
              <a:stretch/>
            </p:blipFill>
            <p:spPr>
              <a:xfrm>
                <a:off x="58782" y="-193739"/>
                <a:ext cx="5712914" cy="4352136"/>
              </a:xfrm>
              <a:prstGeom prst="rect">
                <a:avLst/>
              </a:prstGeom>
            </p:spPr>
          </p:pic>
          <p:sp>
            <p:nvSpPr>
              <p:cNvPr id="17" name="Zone de texte 1395"/>
              <p:cNvSpPr txBox="1"/>
              <p:nvPr/>
            </p:nvSpPr>
            <p:spPr>
              <a:xfrm>
                <a:off x="2410802" y="1021736"/>
                <a:ext cx="1579819" cy="24066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effectLst/>
                    <a:latin typeface="Times New Roman"/>
                    <a:ea typeface="Calibri"/>
                  </a:rPr>
                  <a:t>Cavité Post-accélératrice</a:t>
                </a:r>
                <a:endParaRPr lang="fr-FR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5760726" cy="3666489"/>
              </a:xfrm>
              <a:prstGeom prst="rect">
                <a:avLst/>
              </a:prstGeom>
            </p:spPr>
          </p:sp>
          <p:sp>
            <p:nvSpPr>
              <p:cNvPr id="20" name="Zone de texte 1395"/>
              <p:cNvSpPr txBox="1"/>
              <p:nvPr/>
            </p:nvSpPr>
            <p:spPr>
              <a:xfrm>
                <a:off x="-414039" y="2707244"/>
                <a:ext cx="945642" cy="28103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 smtClean="0">
                    <a:latin typeface="Times New Roman"/>
                    <a:ea typeface="Calibri"/>
                  </a:rPr>
                  <a:t>Arrêt faisceau</a:t>
                </a:r>
                <a:endParaRPr lang="fr-FR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" name="Zone de texte 1395"/>
              <p:cNvSpPr txBox="1"/>
              <p:nvPr/>
            </p:nvSpPr>
            <p:spPr>
              <a:xfrm>
                <a:off x="3423159" y="3666489"/>
                <a:ext cx="1871275" cy="254784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 smtClean="0">
                    <a:effectLst/>
                    <a:latin typeface="Times New Roman"/>
                    <a:ea typeface="Calibri"/>
                  </a:rPr>
                  <a:t>Laser </a:t>
                </a:r>
                <a:r>
                  <a:rPr lang="fr-FR" sz="1400" dirty="0">
                    <a:effectLst/>
                    <a:latin typeface="Times New Roman"/>
                    <a:ea typeface="Calibri"/>
                  </a:rPr>
                  <a:t>d’interaction Compton</a:t>
                </a:r>
                <a:endParaRPr lang="fr-FR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" name="Zone de texte 1395"/>
              <p:cNvSpPr txBox="1"/>
              <p:nvPr/>
            </p:nvSpPr>
            <p:spPr>
              <a:xfrm>
                <a:off x="3363097" y="-163030"/>
                <a:ext cx="888022" cy="48445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effectLst/>
                    <a:latin typeface="Times New Roman"/>
                    <a:ea typeface="Calibri"/>
                  </a:rPr>
                  <a:t>Compresseur double-alpha</a:t>
                </a:r>
                <a:endParaRPr lang="fr-FR" sz="20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7" name="Connecteur droit avec flèche 6"/>
            <p:cNvCxnSpPr/>
            <p:nvPr/>
          </p:nvCxnSpPr>
          <p:spPr>
            <a:xfrm flipH="1">
              <a:off x="7380312" y="1492537"/>
              <a:ext cx="720080" cy="31930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587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46435"/>
              </p:ext>
            </p:extLst>
          </p:nvPr>
        </p:nvGraphicFramePr>
        <p:xfrm>
          <a:off x="467544" y="1052737"/>
          <a:ext cx="8352928" cy="3688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1394"/>
                <a:gridCol w="1939446"/>
                <a:gridCol w="1932088"/>
              </a:tblGrid>
              <a:tr h="7613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Expériences </a:t>
                      </a:r>
                      <a:r>
                        <a:rPr lang="fr-FR" sz="1600" baseline="0" dirty="0" smtClean="0"/>
                        <a:t>(</a:t>
                      </a:r>
                      <a:r>
                        <a:rPr lang="fr-FR" sz="1600" baseline="0" dirty="0" smtClean="0">
                          <a:sym typeface="Symbol"/>
                        </a:rPr>
                        <a:t>=532 nm)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17,7 MeV</a:t>
                      </a:r>
                    </a:p>
                    <a:p>
                      <a:pPr algn="ctr"/>
                      <a:r>
                        <a:rPr lang="fr-FR" sz="1600" baseline="0" dirty="0" smtClean="0"/>
                        <a:t> sans SMILE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30 MeV </a:t>
                      </a:r>
                    </a:p>
                    <a:p>
                      <a:pPr algn="ctr"/>
                      <a:r>
                        <a:rPr lang="fr-FR" sz="1600" dirty="0" smtClean="0"/>
                        <a:t>sans</a:t>
                      </a:r>
                      <a:r>
                        <a:rPr lang="fr-FR" sz="1600" baseline="0" dirty="0" smtClean="0"/>
                        <a:t> SMILE</a:t>
                      </a:r>
                      <a:endParaRPr lang="fr-FR" sz="1600" dirty="0"/>
                    </a:p>
                  </a:txBody>
                  <a:tcPr anchor="ctr"/>
                </a:tc>
              </a:tr>
              <a:tr h="48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 des photons Compton (keV)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12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33</a:t>
                      </a:r>
                      <a:endParaRPr lang="fr-FR" sz="1600" dirty="0"/>
                    </a:p>
                  </a:txBody>
                  <a:tcPr anchor="ctr"/>
                </a:tc>
              </a:tr>
              <a:tr h="48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Demi-angle du cône (</a:t>
                      </a:r>
                      <a:r>
                        <a:rPr lang="fr-FR" sz="1600" dirty="0" err="1" smtClean="0">
                          <a:effectLst/>
                        </a:rPr>
                        <a:t>mrad</a:t>
                      </a:r>
                      <a:r>
                        <a:rPr lang="fr-FR" sz="1600" dirty="0" smtClean="0">
                          <a:effectLst/>
                        </a:rPr>
                        <a:t>)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</a:t>
                      </a:r>
                      <a:endParaRPr lang="fr-FR" sz="1600" dirty="0"/>
                    </a:p>
                  </a:txBody>
                  <a:tcPr anchor="ctr"/>
                </a:tc>
              </a:tr>
              <a:tr h="487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Durée de la µ-impulsion (</a:t>
                      </a:r>
                      <a:r>
                        <a:rPr lang="fr-FR" sz="1600" dirty="0" err="1" smtClean="0">
                          <a:effectLst/>
                        </a:rPr>
                        <a:t>ps</a:t>
                      </a:r>
                      <a:r>
                        <a:rPr lang="fr-FR" sz="1600" dirty="0" smtClean="0">
                          <a:effectLst/>
                        </a:rPr>
                        <a:t>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34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25</a:t>
                      </a:r>
                      <a:endParaRPr lang="fr-FR" sz="1600" dirty="0"/>
                    </a:p>
                  </a:txBody>
                  <a:tcPr anchor="ctr"/>
                </a:tc>
              </a:tr>
              <a:tr h="48749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Flux crête (ph/s)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9,4 10</a:t>
                      </a:r>
                      <a:r>
                        <a:rPr lang="fr-FR" sz="1600" baseline="30000" dirty="0" smtClean="0"/>
                        <a:t>11</a:t>
                      </a:r>
                      <a:endParaRPr lang="fr-FR" sz="16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1,3 10</a:t>
                      </a:r>
                      <a:r>
                        <a:rPr lang="fr-FR" sz="1600" baseline="30000" dirty="0" smtClean="0"/>
                        <a:t>12</a:t>
                      </a:r>
                      <a:endParaRPr lang="fr-FR" sz="1600" baseline="30000" dirty="0"/>
                    </a:p>
                  </a:txBody>
                  <a:tcPr anchor="ctr"/>
                </a:tc>
              </a:tr>
              <a:tr h="48749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Eclairement crête (ph/s/cm</a:t>
                      </a:r>
                      <a:r>
                        <a:rPr lang="fr-FR" sz="1600" baseline="30000" dirty="0" smtClean="0"/>
                        <a:t>2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4,7 10</a:t>
                      </a:r>
                      <a:r>
                        <a:rPr lang="fr-FR" sz="1600" baseline="30000" dirty="0" smtClean="0"/>
                        <a:t>13</a:t>
                      </a:r>
                      <a:endParaRPr lang="fr-FR" sz="16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6,5 10</a:t>
                      </a:r>
                      <a:r>
                        <a:rPr lang="fr-FR" sz="1600" baseline="30000" dirty="0" smtClean="0"/>
                        <a:t>13</a:t>
                      </a:r>
                      <a:endParaRPr lang="fr-FR" sz="1600" baseline="30000" dirty="0"/>
                    </a:p>
                  </a:txBody>
                  <a:tcPr anchor="ctr"/>
                </a:tc>
              </a:tr>
              <a:tr h="48749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Brillance crête (ph/s/mm</a:t>
                      </a:r>
                      <a:r>
                        <a:rPr lang="fr-FR" sz="1600" baseline="30000" dirty="0" smtClean="0"/>
                        <a:t>2</a:t>
                      </a:r>
                      <a:r>
                        <a:rPr lang="fr-FR" sz="1600" baseline="0" dirty="0" smtClean="0"/>
                        <a:t>/mrad²/10%BW</a:t>
                      </a:r>
                      <a:r>
                        <a:rPr lang="fr-FR" sz="1600" dirty="0" smtClean="0"/>
                        <a:t>)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3.9 10</a:t>
                      </a:r>
                      <a:r>
                        <a:rPr lang="fr-FR" sz="1600" baseline="30000" dirty="0" smtClean="0"/>
                        <a:t>11</a:t>
                      </a:r>
                      <a:endParaRPr lang="fr-FR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6,6 10</a:t>
                      </a:r>
                      <a:r>
                        <a:rPr lang="fr-FR" sz="1600" baseline="30000" dirty="0" smtClean="0"/>
                        <a:t>11</a:t>
                      </a:r>
                      <a:endParaRPr lang="fr-FR" sz="1600" baseline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511301" y="52388"/>
            <a:ext cx="5941019" cy="909637"/>
          </a:xfrm>
        </p:spPr>
        <p:txBody>
          <a:bodyPr/>
          <a:lstStyle/>
          <a:p>
            <a:r>
              <a:rPr lang="fr-FR" sz="2800" dirty="0" smtClean="0"/>
              <a:t>18 M</a:t>
            </a:r>
            <a:r>
              <a:rPr lang="fr-FR" sz="2800" cap="none" dirty="0" smtClean="0"/>
              <a:t>e</a:t>
            </a:r>
            <a:r>
              <a:rPr lang="fr-FR" sz="2800" dirty="0" smtClean="0"/>
              <a:t>V  </a:t>
            </a:r>
            <a:r>
              <a:rPr lang="fr-FR" sz="2800" cap="none" dirty="0" smtClean="0"/>
              <a:t>vs</a:t>
            </a:r>
            <a:r>
              <a:rPr lang="fr-FR" sz="2800" dirty="0" smtClean="0"/>
              <a:t>  30 </a:t>
            </a:r>
            <a:r>
              <a:rPr lang="fr-FR" sz="2800" dirty="0" err="1" smtClean="0"/>
              <a:t>M</a:t>
            </a:r>
            <a:r>
              <a:rPr lang="fr-FR" sz="2800" cap="none" dirty="0" err="1" smtClean="0"/>
              <a:t>e</a:t>
            </a:r>
            <a:r>
              <a:rPr lang="fr-FR" sz="2800" dirty="0" err="1" smtClean="0"/>
              <a:t>v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552" y="5300861"/>
            <a:ext cx="8172450" cy="936451"/>
          </a:xfrm>
        </p:spPr>
        <p:txBody>
          <a:bodyPr/>
          <a:lstStyle/>
          <a:p>
            <a:pPr marL="0" indent="0"/>
            <a:r>
              <a:rPr lang="fr-FR" sz="1800" dirty="0" smtClean="0">
                <a:solidFill>
                  <a:schemeClr val="tx1"/>
                </a:solidFill>
              </a:rPr>
              <a:t>À 30 MeV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Durée macro environ 5 µs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Limite 30 MeV (bruit)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47864" y="692696"/>
            <a:ext cx="5796136" cy="4719761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  Plan </a:t>
            </a:r>
            <a:r>
              <a:rPr lang="fr-FR" dirty="0">
                <a:solidFill>
                  <a:schemeClr val="tx1"/>
                </a:solidFill>
              </a:rPr>
              <a:t>DE LA PRESENTATION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</a:t>
            </a:r>
            <a:r>
              <a:rPr lang="fr-FR" cap="none" dirty="0" smtClean="0">
                <a:solidFill>
                  <a:schemeClr val="tx1"/>
                </a:solidFill>
              </a:rPr>
              <a:t>1) Introduction 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	2)</a:t>
            </a:r>
            <a:r>
              <a:rPr lang="fr-FR" cap="none" dirty="0"/>
              <a:t> </a:t>
            </a:r>
            <a:r>
              <a:rPr lang="fr-FR" cap="none" dirty="0">
                <a:solidFill>
                  <a:schemeClr val="tx1"/>
                </a:solidFill>
              </a:rPr>
              <a:t>Expérience à 30 MeV</a:t>
            </a: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 	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>
                <a:solidFill>
                  <a:schemeClr val="tx1"/>
                </a:solidFill>
              </a:rPr>
              <a:t>	</a:t>
            </a:r>
            <a:r>
              <a:rPr lang="fr-FR" cap="none" dirty="0" smtClean="0"/>
              <a:t>3) </a:t>
            </a:r>
            <a:r>
              <a:rPr lang="fr-FR" cap="none" dirty="0"/>
              <a:t>Empilement des </a:t>
            </a:r>
            <a:r>
              <a:rPr lang="fr-FR" cap="none" dirty="0" smtClean="0"/>
              <a:t>Photons</a:t>
            </a:r>
            <a:br>
              <a:rPr lang="fr-FR" cap="none" dirty="0" smtClean="0"/>
            </a:br>
            <a:r>
              <a:rPr lang="fr-FR" cap="none" dirty="0" smtClean="0"/>
              <a:t/>
            </a:r>
            <a:br>
              <a:rPr lang="fr-FR" cap="none" dirty="0" smtClean="0"/>
            </a:br>
            <a:r>
              <a:rPr lang="fr-FR" cap="none" dirty="0" smtClean="0">
                <a:solidFill>
                  <a:schemeClr val="tx1"/>
                </a:solidFill>
              </a:rPr>
              <a:t>	4) Perspectives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6E03A5-B908-45C9-86AD-FAE8050B29F8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7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FFFF"/>
                </a:solidFill>
              </a:rPr>
              <a:t>D</a:t>
            </a:r>
            <a:r>
              <a:rPr lang="fr-FR" dirty="0" smtClean="0">
                <a:solidFill>
                  <a:srgbClr val="FFFFFF"/>
                </a:solidFill>
              </a:rPr>
              <a:t>ispositif d’empilement </a:t>
            </a:r>
            <a:r>
              <a:rPr lang="fr-FR" dirty="0">
                <a:solidFill>
                  <a:srgbClr val="FFFFFF"/>
                </a:solidFill>
              </a:rPr>
              <a:t>de photons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052737"/>
            <a:ext cx="8172450" cy="4176463"/>
          </a:xfrm>
        </p:spPr>
        <p:txBody>
          <a:bodyPr/>
          <a:lstStyle/>
          <a:p>
            <a:r>
              <a:rPr lang="fr-FR" b="1" kern="0" dirty="0">
                <a:solidFill>
                  <a:srgbClr val="DC0528"/>
                </a:solidFill>
              </a:rPr>
              <a:t>But</a:t>
            </a:r>
          </a:p>
          <a:p>
            <a:pPr marL="457200" indent="-457200">
              <a:lnSpc>
                <a:spcPts val="1400"/>
              </a:lnSpc>
              <a:spcAft>
                <a:spcPts val="0"/>
              </a:spcAft>
              <a:buFont typeface="+mj-lt"/>
              <a:buAutoNum type="arabicPeriod"/>
            </a:pPr>
            <a:endParaRPr lang="fr-FR" sz="1200" kern="0" dirty="0">
              <a:solidFill>
                <a:srgbClr val="DC0528"/>
              </a:solidFill>
            </a:endParaRPr>
          </a:p>
          <a:p>
            <a:pPr marL="0" lvl="1">
              <a:buFontTx/>
              <a:buBlip>
                <a:blip r:embed="rId2"/>
              </a:buBlip>
            </a:pPr>
            <a:r>
              <a:rPr lang="fr-FR" kern="0" dirty="0"/>
              <a:t> </a:t>
            </a:r>
            <a:r>
              <a:rPr lang="fr-FR" b="1" kern="0" dirty="0">
                <a:solidFill>
                  <a:schemeClr val="tx1"/>
                </a:solidFill>
              </a:rPr>
              <a:t>Multiplier le nombre de photons laser disponibles pour l’interaction</a:t>
            </a:r>
          </a:p>
          <a:p>
            <a:pPr marL="0" lvl="1" indent="0">
              <a:lnSpc>
                <a:spcPts val="1400"/>
              </a:lnSpc>
              <a:buNone/>
            </a:pPr>
            <a:endParaRPr lang="fr-FR" kern="0" dirty="0">
              <a:solidFill>
                <a:schemeClr val="tx1"/>
              </a:solidFill>
            </a:endParaRPr>
          </a:p>
          <a:p>
            <a:pPr marL="0" lvl="1">
              <a:buFontTx/>
              <a:buBlip>
                <a:blip r:embed="rId2"/>
              </a:buBlip>
            </a:pPr>
            <a:r>
              <a:rPr lang="fr-FR" kern="0" dirty="0">
                <a:solidFill>
                  <a:schemeClr val="tx1"/>
                </a:solidFill>
              </a:rPr>
              <a:t> </a:t>
            </a:r>
            <a:r>
              <a:rPr lang="fr-FR" b="1" kern="0" dirty="0">
                <a:solidFill>
                  <a:schemeClr val="tx1"/>
                </a:solidFill>
              </a:rPr>
              <a:t>S’affranchir de la limitation induite par les optiques</a:t>
            </a:r>
          </a:p>
          <a:p>
            <a:pPr marL="0" lvl="1" indent="0">
              <a:lnSpc>
                <a:spcPts val="1400"/>
              </a:lnSpc>
              <a:buNone/>
            </a:pPr>
            <a:endParaRPr lang="fr-FR" kern="0" dirty="0">
              <a:solidFill>
                <a:schemeClr val="tx1"/>
              </a:solidFill>
            </a:endParaRPr>
          </a:p>
          <a:p>
            <a:pPr marL="0" lvl="1">
              <a:buBlip>
                <a:blip r:embed="rId2"/>
              </a:buBlip>
            </a:pPr>
            <a:r>
              <a:rPr lang="fr-FR" b="1" dirty="0">
                <a:solidFill>
                  <a:schemeClr val="tx1"/>
                </a:solidFill>
              </a:rPr>
              <a:t> Compatible avec le mode répétitif et le mode mono-coup de la source</a:t>
            </a:r>
          </a:p>
          <a:p>
            <a:pPr marL="0" lvl="1"/>
            <a:endParaRPr lang="fr-FR" sz="1200" kern="0" dirty="0"/>
          </a:p>
          <a:p>
            <a:pPr lvl="0"/>
            <a:r>
              <a:rPr lang="fr-FR" b="1" kern="0" dirty="0">
                <a:solidFill>
                  <a:srgbClr val="DC0528"/>
                </a:solidFill>
              </a:rPr>
              <a:t>Principe de fonctionnement</a:t>
            </a:r>
            <a:endParaRPr lang="fr-FR" sz="1400" b="1" kern="0" dirty="0">
              <a:solidFill>
                <a:srgbClr val="DC0528"/>
              </a:solidFill>
            </a:endParaRPr>
          </a:p>
          <a:p>
            <a:pPr marL="0" lvl="1">
              <a:lnSpc>
                <a:spcPts val="1400"/>
              </a:lnSpc>
            </a:pPr>
            <a:endParaRPr lang="fr-FR" sz="1200" kern="0" dirty="0"/>
          </a:p>
          <a:p>
            <a:pPr marL="0" lvl="1">
              <a:buFontTx/>
              <a:buBlip>
                <a:blip r:embed="rId2"/>
              </a:buBlip>
            </a:pPr>
            <a:r>
              <a:rPr lang="fr-FR" kern="0" dirty="0">
                <a:solidFill>
                  <a:schemeClr val="tx1"/>
                </a:solidFill>
              </a:rPr>
              <a:t> </a:t>
            </a:r>
            <a:r>
              <a:rPr lang="fr-FR" b="1" kern="0" dirty="0">
                <a:solidFill>
                  <a:schemeClr val="tx1"/>
                </a:solidFill>
              </a:rPr>
              <a:t>Empilement d’impulsions laser successives (144,4 MHz) par repliement du trajet optique</a:t>
            </a:r>
          </a:p>
          <a:p>
            <a:pPr marL="0" lvl="1">
              <a:lnSpc>
                <a:spcPts val="1400"/>
              </a:lnSpc>
              <a:buFontTx/>
              <a:buBlip>
                <a:blip r:embed="rId2"/>
              </a:buBlip>
            </a:pPr>
            <a:endParaRPr lang="fr-FR" b="1" kern="0" dirty="0">
              <a:solidFill>
                <a:schemeClr val="tx1"/>
              </a:solidFill>
            </a:endParaRPr>
          </a:p>
          <a:p>
            <a:pPr marL="11113" lvl="1">
              <a:buFontTx/>
              <a:buBlip>
                <a:blip r:embed="rId2"/>
              </a:buBlip>
            </a:pPr>
            <a:r>
              <a:rPr lang="fr-FR" kern="0" dirty="0">
                <a:solidFill>
                  <a:schemeClr val="tx1"/>
                </a:solidFill>
              </a:rPr>
              <a:t> </a:t>
            </a:r>
            <a:r>
              <a:rPr lang="fr-FR" b="1" kern="0" dirty="0">
                <a:solidFill>
                  <a:schemeClr val="tx1"/>
                </a:solidFill>
              </a:rPr>
              <a:t>Mono-coup : 8 impulsions lasers au point d’interaction, synchrones avec l’arrivée du paquet d’électrons </a:t>
            </a:r>
          </a:p>
          <a:p>
            <a:pPr marL="0" lvl="1">
              <a:lnSpc>
                <a:spcPts val="1400"/>
              </a:lnSpc>
            </a:pPr>
            <a:endParaRPr lang="fr-FR" kern="0" dirty="0">
              <a:solidFill>
                <a:schemeClr val="tx1"/>
              </a:solidFill>
            </a:endParaRPr>
          </a:p>
          <a:p>
            <a:pPr marL="0" lvl="1">
              <a:buFontTx/>
              <a:buBlip>
                <a:blip r:embed="rId2"/>
              </a:buBlip>
            </a:pPr>
            <a:r>
              <a:rPr lang="fr-FR" kern="0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Nombre de photons X multiplié par le nombre d’allers-retours dans le système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5517232"/>
            <a:ext cx="80648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sz="2400" b="1" dirty="0" err="1">
                <a:solidFill>
                  <a:srgbClr val="FF0000"/>
                </a:solidFill>
              </a:rPr>
              <a:t>S</a:t>
            </a:r>
            <a:r>
              <a:rPr lang="en-US" sz="2400" dirty="0" err="1">
                <a:solidFill>
                  <a:prstClr val="black"/>
                </a:solidFill>
              </a:rPr>
              <a:t>ystème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</a:t>
            </a:r>
            <a:r>
              <a:rPr lang="en-US" sz="2400" dirty="0" err="1">
                <a:solidFill>
                  <a:prstClr val="black"/>
                </a:solidFill>
              </a:rPr>
              <a:t>ultipassage</a:t>
            </a:r>
            <a:r>
              <a:rPr lang="en-US" sz="2400" dirty="0">
                <a:solidFill>
                  <a:prstClr val="black"/>
                </a:solidFill>
              </a:rPr>
              <a:t> pour </a:t>
            </a:r>
            <a:r>
              <a:rPr lang="en-US" sz="2400" b="1" dirty="0" err="1">
                <a:solidFill>
                  <a:prstClr val="black"/>
                </a:solidFill>
              </a:rPr>
              <a:t>l’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dirty="0" err="1">
                <a:solidFill>
                  <a:prstClr val="black"/>
                </a:solidFill>
              </a:rPr>
              <a:t>nteraction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dirty="0">
                <a:solidFill>
                  <a:prstClr val="black"/>
                </a:solidFill>
              </a:rPr>
              <a:t>aser 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lectrons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1511301" y="52388"/>
            <a:ext cx="3552040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FR" sz="2800" dirty="0" smtClean="0"/>
              <a:t>D</a:t>
            </a:r>
            <a:r>
              <a:rPr lang="fr-FR" sz="2400" dirty="0" smtClean="0"/>
              <a:t>imension du SMILE</a:t>
            </a:r>
            <a:endParaRPr lang="fr-FR" dirty="0"/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467544" y="1066362"/>
            <a:ext cx="8172464" cy="4878585"/>
          </a:xfrm>
        </p:spPr>
        <p:txBody>
          <a:bodyPr/>
          <a:lstStyle/>
          <a:p>
            <a:r>
              <a:rPr lang="fr-FR" dirty="0"/>
              <a:t>Faisceau </a:t>
            </a:r>
            <a:r>
              <a:rPr lang="fr-FR" dirty="0" smtClean="0"/>
              <a:t>laser (532nm) :  </a:t>
            </a:r>
            <a:r>
              <a:rPr lang="fr-FR" sz="1800" dirty="0" smtClean="0">
                <a:solidFill>
                  <a:schemeClr val="tx1"/>
                </a:solidFill>
              </a:rPr>
              <a:t>50 </a:t>
            </a:r>
            <a:r>
              <a:rPr lang="fr-FR" sz="1800" dirty="0">
                <a:solidFill>
                  <a:schemeClr val="tx1"/>
                </a:solidFill>
              </a:rPr>
              <a:t>µm </a:t>
            </a:r>
            <a:r>
              <a:rPr lang="fr-FR" sz="1800" dirty="0" smtClean="0">
                <a:solidFill>
                  <a:schemeClr val="tx1"/>
                </a:solidFill>
              </a:rPr>
              <a:t>rms; cône </a:t>
            </a:r>
            <a:r>
              <a:rPr lang="fr-FR" sz="1800" dirty="0">
                <a:solidFill>
                  <a:schemeClr val="tx1"/>
                </a:solidFill>
              </a:rPr>
              <a:t>10 </a:t>
            </a:r>
            <a:r>
              <a:rPr lang="fr-FR" sz="1800" dirty="0" err="1">
                <a:solidFill>
                  <a:schemeClr val="tx1"/>
                </a:solidFill>
              </a:rPr>
              <a:t>mrad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</a:p>
          <a:p>
            <a:r>
              <a:rPr lang="fr-FR" dirty="0" smtClean="0"/>
              <a:t>Faisceau d’</a:t>
            </a:r>
            <a:r>
              <a:rPr lang="fr-FR" dirty="0"/>
              <a:t>é</a:t>
            </a:r>
            <a:r>
              <a:rPr lang="fr-FR" dirty="0" smtClean="0"/>
              <a:t>lectrons: </a:t>
            </a:r>
            <a:r>
              <a:rPr lang="fr-FR" sz="1800" dirty="0" smtClean="0">
                <a:solidFill>
                  <a:schemeClr val="tx1"/>
                </a:solidFill>
              </a:rPr>
              <a:t>50 à 100 </a:t>
            </a:r>
            <a:r>
              <a:rPr lang="fr-FR" sz="1800" dirty="0">
                <a:solidFill>
                  <a:schemeClr val="tx1"/>
                </a:solidFill>
              </a:rPr>
              <a:t>µm rms, cône </a:t>
            </a:r>
            <a:r>
              <a:rPr lang="fr-FR" sz="1800" dirty="0" smtClean="0">
                <a:solidFill>
                  <a:schemeClr val="tx1"/>
                </a:solidFill>
              </a:rPr>
              <a:t>23 </a:t>
            </a:r>
            <a:r>
              <a:rPr lang="fr-FR" sz="1800" dirty="0" err="1">
                <a:solidFill>
                  <a:schemeClr val="tx1"/>
                </a:solidFill>
              </a:rPr>
              <a:t>mrad</a:t>
            </a:r>
            <a:endParaRPr lang="fr-FR" sz="1800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17 </a:t>
            </a:r>
            <a:r>
              <a:rPr lang="fr-FR" dirty="0">
                <a:solidFill>
                  <a:schemeClr val="tx1"/>
                </a:solidFill>
              </a:rPr>
              <a:t>MeV : </a:t>
            </a:r>
            <a:r>
              <a:rPr lang="fr-FR" dirty="0" smtClean="0">
                <a:solidFill>
                  <a:schemeClr val="tx1"/>
                </a:solidFill>
              </a:rPr>
              <a:t>100 </a:t>
            </a:r>
            <a:r>
              <a:rPr lang="fr-FR" dirty="0">
                <a:solidFill>
                  <a:schemeClr val="tx1"/>
                </a:solidFill>
              </a:rPr>
              <a:t>µm </a:t>
            </a:r>
            <a:r>
              <a:rPr lang="fr-FR" dirty="0" smtClean="0">
                <a:solidFill>
                  <a:schemeClr val="tx1"/>
                </a:solidFill>
              </a:rPr>
              <a:t>rms,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30 MeV 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smtClean="0">
                <a:solidFill>
                  <a:schemeClr val="tx1"/>
                </a:solidFill>
              </a:rPr>
              <a:t>50 </a:t>
            </a:r>
            <a:r>
              <a:rPr lang="fr-FR" dirty="0">
                <a:solidFill>
                  <a:schemeClr val="tx1"/>
                </a:solidFill>
              </a:rPr>
              <a:t>µm </a:t>
            </a:r>
            <a:r>
              <a:rPr lang="fr-FR" dirty="0" smtClean="0">
                <a:solidFill>
                  <a:schemeClr val="tx1"/>
                </a:solidFill>
              </a:rPr>
              <a:t>rms </a:t>
            </a:r>
          </a:p>
          <a:p>
            <a:r>
              <a:rPr lang="fr-FR" dirty="0" smtClean="0"/>
              <a:t>Faisceau d’X: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17 </a:t>
            </a:r>
            <a:r>
              <a:rPr lang="fr-FR" dirty="0">
                <a:solidFill>
                  <a:schemeClr val="tx1"/>
                </a:solidFill>
              </a:rPr>
              <a:t>MeV : Cône 29 </a:t>
            </a:r>
            <a:r>
              <a:rPr lang="fr-FR" dirty="0" err="1">
                <a:solidFill>
                  <a:schemeClr val="tx1"/>
                </a:solidFill>
              </a:rPr>
              <a:t>mrad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30 </a:t>
            </a:r>
            <a:r>
              <a:rPr lang="fr-FR" dirty="0">
                <a:solidFill>
                  <a:schemeClr val="tx1"/>
                </a:solidFill>
              </a:rPr>
              <a:t>MeV : Cône 13,6 </a:t>
            </a:r>
            <a:r>
              <a:rPr lang="fr-FR" dirty="0" err="1">
                <a:solidFill>
                  <a:schemeClr val="tx1"/>
                </a:solidFill>
              </a:rPr>
              <a:t>mrad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038388"/>
              </p:ext>
            </p:extLst>
          </p:nvPr>
        </p:nvGraphicFramePr>
        <p:xfrm>
          <a:off x="174804" y="2987005"/>
          <a:ext cx="8883960" cy="353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Visio" r:id="rId4" imgW="8326848" imgH="3315511" progId="Visio.Drawing.11">
                  <p:embed/>
                </p:oleObj>
              </mc:Choice>
              <mc:Fallback>
                <p:oleObj name="Visio" r:id="rId4" imgW="8326848" imgH="3315511" progId="Visio.Drawing.11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04" y="2987005"/>
                        <a:ext cx="8883960" cy="3538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4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L’</a:t>
            </a:r>
            <a:r>
              <a:rPr lang="fr-FR" dirty="0"/>
              <a:t>Espace </a:t>
            </a:r>
            <a:r>
              <a:rPr lang="fr-FR" sz="2800" dirty="0"/>
              <a:t>C</a:t>
            </a:r>
            <a:r>
              <a:rPr lang="fr-FR" dirty="0"/>
              <a:t>ompton</a:t>
            </a:r>
          </a:p>
        </p:txBody>
      </p:sp>
      <p:pic>
        <p:nvPicPr>
          <p:cNvPr id="25" name="Image 24" descr="H:\DIVERS\Choc Figures Choc\EIC Modules -Compton vue de dessus 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2804"/>
            <a:ext cx="7920879" cy="52465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e 25"/>
          <p:cNvGrpSpPr/>
          <p:nvPr/>
        </p:nvGrpSpPr>
        <p:grpSpPr>
          <a:xfrm>
            <a:off x="179513" y="1076341"/>
            <a:ext cx="8988646" cy="5232979"/>
            <a:chOff x="-411737" y="400486"/>
            <a:chExt cx="6052646" cy="3572477"/>
          </a:xfrm>
        </p:grpSpPr>
        <p:cxnSp>
          <p:nvCxnSpPr>
            <p:cNvPr id="27" name="Connecteur droit avec flèche 26"/>
            <p:cNvCxnSpPr/>
            <p:nvPr/>
          </p:nvCxnSpPr>
          <p:spPr>
            <a:xfrm>
              <a:off x="121627" y="1899234"/>
              <a:ext cx="2173857" cy="906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2455779" y="1908294"/>
              <a:ext cx="1923691" cy="0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3052754" y="2043969"/>
              <a:ext cx="1578231" cy="163404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 de texte 963"/>
            <p:cNvSpPr txBox="1"/>
            <p:nvPr/>
          </p:nvSpPr>
          <p:spPr>
            <a:xfrm>
              <a:off x="-411737" y="1717707"/>
              <a:ext cx="784860" cy="2356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>
                  <a:effectLst/>
                  <a:ea typeface="Calibri"/>
                </a:rPr>
                <a:t>Electrons</a:t>
              </a:r>
              <a:endParaRPr lang="fr-FR" sz="14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1" name="Zone de texte 963"/>
            <p:cNvSpPr txBox="1"/>
            <p:nvPr/>
          </p:nvSpPr>
          <p:spPr>
            <a:xfrm>
              <a:off x="4520197" y="3606960"/>
              <a:ext cx="1120712" cy="36600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Electrons déviés vers arrêt faisceau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2" name="Zone de texte 963"/>
            <p:cNvSpPr txBox="1"/>
            <p:nvPr/>
          </p:nvSpPr>
          <p:spPr>
            <a:xfrm>
              <a:off x="4409132" y="1782735"/>
              <a:ext cx="784860" cy="2612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>
                  <a:effectLst/>
                  <a:ea typeface="Calibri"/>
                </a:rPr>
                <a:t>X Compton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3" name="Zone de texte 963"/>
            <p:cNvSpPr txBox="1"/>
            <p:nvPr/>
          </p:nvSpPr>
          <p:spPr>
            <a:xfrm>
              <a:off x="3585987" y="1975862"/>
              <a:ext cx="784860" cy="20624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>
                  <a:effectLst/>
                  <a:ea typeface="Calibri"/>
                </a:rPr>
                <a:t>Laser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 flipV="1">
              <a:off x="2400550" y="1945114"/>
              <a:ext cx="1294865" cy="61496"/>
            </a:xfrm>
            <a:prstGeom prst="straightConnector1">
              <a:avLst/>
            </a:prstGeom>
            <a:ln w="50800">
              <a:solidFill>
                <a:srgbClr val="29F33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 de texte 963"/>
            <p:cNvSpPr txBox="1"/>
            <p:nvPr/>
          </p:nvSpPr>
          <p:spPr>
            <a:xfrm>
              <a:off x="585336" y="413428"/>
              <a:ext cx="599499" cy="4483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SMILE Plateau 1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6" name="Zone de texte 963"/>
            <p:cNvSpPr txBox="1"/>
            <p:nvPr/>
          </p:nvSpPr>
          <p:spPr>
            <a:xfrm>
              <a:off x="3395666" y="400486"/>
              <a:ext cx="599499" cy="4483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>
                  <a:effectLst/>
                  <a:ea typeface="Calibri"/>
                </a:rPr>
                <a:t>SMILE Plateau 2</a:t>
              </a:r>
              <a:endParaRPr lang="fr-FR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7" name="Zone de texte 963"/>
            <p:cNvSpPr txBox="1"/>
            <p:nvPr/>
          </p:nvSpPr>
          <p:spPr>
            <a:xfrm>
              <a:off x="216018" y="2817269"/>
              <a:ext cx="1651169" cy="5644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Triplet de quadrupôles pour focalisation du faisceau d’électrons au point d’interaction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8" name="Zone de texte 963"/>
            <p:cNvSpPr txBox="1"/>
            <p:nvPr/>
          </p:nvSpPr>
          <p:spPr>
            <a:xfrm>
              <a:off x="2063037" y="2940375"/>
              <a:ext cx="797055" cy="4483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Point d’interaction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9" name="Zone de texte 963"/>
            <p:cNvSpPr txBox="1"/>
            <p:nvPr/>
          </p:nvSpPr>
          <p:spPr>
            <a:xfrm>
              <a:off x="4108064" y="482689"/>
              <a:ext cx="1250237" cy="3673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 smtClean="0">
                  <a:effectLst/>
                  <a:ea typeface="Calibri"/>
                </a:rPr>
                <a:t>Limite de vide fenêtre de Be 200 µm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40" name="Explosion 1 39"/>
            <p:cNvSpPr/>
            <p:nvPr/>
          </p:nvSpPr>
          <p:spPr>
            <a:xfrm>
              <a:off x="2170401" y="1782734"/>
              <a:ext cx="250166" cy="232999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cxnSp>
        <p:nvCxnSpPr>
          <p:cNvPr id="41" name="Connecteur droit avec flèche 40"/>
          <p:cNvCxnSpPr/>
          <p:nvPr/>
        </p:nvCxnSpPr>
        <p:spPr>
          <a:xfrm>
            <a:off x="2123728" y="1562735"/>
            <a:ext cx="0" cy="73152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305867" y="1562735"/>
            <a:ext cx="0" cy="9309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colade ouvrante 42"/>
          <p:cNvSpPr/>
          <p:nvPr/>
        </p:nvSpPr>
        <p:spPr>
          <a:xfrm rot="16200000">
            <a:off x="2083403" y="3135966"/>
            <a:ext cx="736160" cy="222481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4211960" y="3411605"/>
            <a:ext cx="0" cy="165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39" idx="2"/>
          </p:cNvCxnSpPr>
          <p:nvPr/>
        </p:nvCxnSpPr>
        <p:spPr>
          <a:xfrm flipH="1">
            <a:off x="7048222" y="1734890"/>
            <a:ext cx="771893" cy="13661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5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D</a:t>
            </a:r>
            <a:r>
              <a:rPr lang="fr-FR" dirty="0" smtClean="0"/>
              <a:t>imension du </a:t>
            </a:r>
            <a:r>
              <a:rPr lang="fr-FR" sz="3200" dirty="0" err="1" smtClean="0"/>
              <a:t>smile</a:t>
            </a:r>
            <a:endParaRPr lang="fr-FR" sz="3200" dirty="0"/>
          </a:p>
        </p:txBody>
      </p:sp>
      <p:sp>
        <p:nvSpPr>
          <p:cNvPr id="4" name="TextShape 2"/>
          <p:cNvSpPr txBox="1">
            <a:spLocks/>
          </p:cNvSpPr>
          <p:nvPr/>
        </p:nvSpPr>
        <p:spPr>
          <a:xfrm>
            <a:off x="589894" y="1066818"/>
            <a:ext cx="8172000" cy="4968240"/>
          </a:xfrm>
          <a:prstGeom prst="rect">
            <a:avLst/>
          </a:prstGeom>
        </p:spPr>
        <p:txBody>
          <a:bodyPr lIns="0" tIns="0" rIns="0" bIns="0"/>
          <a:lstStyle/>
          <a:p>
            <a:pPr marL="0" lvl="1">
              <a:buFontTx/>
              <a:buBlip>
                <a:blip r:embed="rId3"/>
              </a:buBlip>
            </a:pPr>
            <a:r>
              <a:rPr lang="fr-FR" sz="1600" kern="0" dirty="0" smtClean="0">
                <a:solidFill>
                  <a:srgbClr val="666666"/>
                </a:solidFill>
              </a:rPr>
              <a:t> </a:t>
            </a:r>
            <a:r>
              <a:rPr lang="fr-FR" sz="1600" kern="0" dirty="0" smtClean="0">
                <a:solidFill>
                  <a:schemeClr val="tx1"/>
                </a:solidFill>
              </a:rPr>
              <a:t>Précision du réglage :   </a:t>
            </a:r>
            <a:r>
              <a:rPr lang="fr-FR" sz="1600" kern="0" dirty="0">
                <a:solidFill>
                  <a:schemeClr val="tx1"/>
                </a:solidFill>
              </a:rPr>
              <a:t>Réglages déportés </a:t>
            </a:r>
            <a:endParaRPr lang="fr-FR" sz="1600" kern="0" dirty="0" smtClean="0">
              <a:solidFill>
                <a:schemeClr val="tx1"/>
              </a:solidFill>
            </a:endParaRPr>
          </a:p>
          <a:p>
            <a:pPr marL="0" lvl="1">
              <a:buFontTx/>
              <a:buBlip>
                <a:blip r:embed="rId3"/>
              </a:buBlip>
            </a:pPr>
            <a:endParaRPr lang="fr-FR" sz="1600" kern="0" dirty="0">
              <a:solidFill>
                <a:schemeClr val="tx1"/>
              </a:solidFill>
            </a:endParaRPr>
          </a:p>
          <a:p>
            <a:pPr marL="0" lvl="1">
              <a:buFontTx/>
              <a:buBlip>
                <a:blip r:embed="rId3"/>
              </a:buBlip>
            </a:pPr>
            <a:r>
              <a:rPr lang="fr-FR" sz="1600" kern="0" dirty="0">
                <a:solidFill>
                  <a:schemeClr val="tx1"/>
                </a:solidFill>
              </a:rPr>
              <a:t> </a:t>
            </a:r>
            <a:r>
              <a:rPr lang="fr-FR" sz="1600" kern="0" dirty="0" smtClean="0">
                <a:solidFill>
                  <a:schemeClr val="tx1"/>
                </a:solidFill>
              </a:rPr>
              <a:t>Passage faisceau </a:t>
            </a:r>
            <a:r>
              <a:rPr lang="el-GR" sz="1600" dirty="0">
                <a:solidFill>
                  <a:schemeClr val="tx1"/>
                </a:solidFill>
              </a:rPr>
              <a:t>Φ</a:t>
            </a:r>
            <a:r>
              <a:rPr lang="fr-FR" sz="1600" dirty="0" smtClean="0">
                <a:solidFill>
                  <a:schemeClr val="tx1"/>
                </a:solidFill>
              </a:rPr>
              <a:t>=22 </a:t>
            </a:r>
            <a:r>
              <a:rPr lang="fr-FR" sz="1600" dirty="0">
                <a:solidFill>
                  <a:schemeClr val="tx1"/>
                </a:solidFill>
              </a:rPr>
              <a:t>mm</a:t>
            </a:r>
            <a:endParaRPr lang="fr-FR" sz="1600" kern="0" dirty="0" smtClean="0">
              <a:solidFill>
                <a:schemeClr val="tx1"/>
              </a:solidFill>
            </a:endParaRPr>
          </a:p>
          <a:p>
            <a:pPr marL="0" lvl="1"/>
            <a:endParaRPr lang="fr-FR" sz="1600" kern="0" dirty="0">
              <a:solidFill>
                <a:srgbClr val="666666"/>
              </a:solidFill>
            </a:endParaRPr>
          </a:p>
          <a:p>
            <a:pPr marL="0" lvl="1">
              <a:buFontTx/>
              <a:buBlip>
                <a:blip r:embed="rId3"/>
              </a:buBlip>
            </a:pPr>
            <a:endParaRPr lang="fr-FR" sz="1600" kern="0" dirty="0">
              <a:solidFill>
                <a:srgbClr val="666666"/>
              </a:solidFill>
            </a:endParaRPr>
          </a:p>
          <a:p>
            <a:pPr marL="0" lvl="1"/>
            <a:endParaRPr lang="fr-FR" sz="1600" kern="0" dirty="0">
              <a:solidFill>
                <a:srgbClr val="666666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74599" y="2238903"/>
            <a:ext cx="7768791" cy="3796155"/>
            <a:chOff x="183961" y="836712"/>
            <a:chExt cx="8780527" cy="4433870"/>
          </a:xfrm>
        </p:grpSpPr>
        <p:pic>
          <p:nvPicPr>
            <p:cNvPr id="6" name="Picture 2" descr="F:\SMILE\Anna\Montage SMILE+CHAMBRE\Photo 721.jpg"/>
            <p:cNvPicPr>
              <a:picLocks noChangeAspect="1" noChangeArrowheads="1"/>
            </p:cNvPicPr>
            <p:nvPr/>
          </p:nvPicPr>
          <p:blipFill>
            <a:blip r:embed="rId4" cstate="print"/>
            <a:srcRect l="9838" t="11151" r="19288"/>
            <a:stretch>
              <a:fillRect/>
            </a:stretch>
          </p:blipFill>
          <p:spPr bwMode="auto">
            <a:xfrm>
              <a:off x="183961" y="917598"/>
              <a:ext cx="4595185" cy="4320480"/>
            </a:xfrm>
            <a:prstGeom prst="rect">
              <a:avLst/>
            </a:prstGeom>
            <a:noFill/>
          </p:spPr>
        </p:pic>
        <p:pic>
          <p:nvPicPr>
            <p:cNvPr id="7" name="Picture 1" descr="F:\SMILE\Anna\Montage SMILE+CHAMBRE\Photo 720.jpg"/>
            <p:cNvPicPr>
              <a:picLocks noChangeAspect="1" noChangeArrowheads="1"/>
            </p:cNvPicPr>
            <p:nvPr/>
          </p:nvPicPr>
          <p:blipFill>
            <a:blip r:embed="rId5" cstate="print"/>
            <a:srcRect l="13083" t="5585" r="20944"/>
            <a:stretch>
              <a:fillRect/>
            </a:stretch>
          </p:blipFill>
          <p:spPr bwMode="auto">
            <a:xfrm>
              <a:off x="4795918" y="836712"/>
              <a:ext cx="4168570" cy="4433870"/>
            </a:xfrm>
            <a:prstGeom prst="rect">
              <a:avLst/>
            </a:prstGeom>
            <a:noFill/>
          </p:spPr>
        </p:pic>
        <p:grpSp>
          <p:nvGrpSpPr>
            <p:cNvPr id="8" name="Groupe 34"/>
            <p:cNvGrpSpPr/>
            <p:nvPr/>
          </p:nvGrpSpPr>
          <p:grpSpPr>
            <a:xfrm>
              <a:off x="2520612" y="1268760"/>
              <a:ext cx="6011828" cy="2816652"/>
              <a:chOff x="2532620" y="2654358"/>
              <a:chExt cx="6011828" cy="2816652"/>
            </a:xfrm>
          </p:grpSpPr>
          <p:grpSp>
            <p:nvGrpSpPr>
              <p:cNvPr id="9" name="Groupe 27"/>
              <p:cNvGrpSpPr/>
              <p:nvPr/>
            </p:nvGrpSpPr>
            <p:grpSpPr>
              <a:xfrm>
                <a:off x="2532620" y="2871888"/>
                <a:ext cx="6011828" cy="2599122"/>
                <a:chOff x="2791793" y="2935742"/>
                <a:chExt cx="6011828" cy="2599122"/>
              </a:xfrm>
            </p:grpSpPr>
            <p:sp>
              <p:nvSpPr>
                <p:cNvPr id="13" name="ZoneTexte 12"/>
                <p:cNvSpPr txBox="1"/>
                <p:nvPr/>
              </p:nvSpPr>
              <p:spPr>
                <a:xfrm>
                  <a:off x="2791793" y="2935742"/>
                  <a:ext cx="2952328" cy="3954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/>
                    <a:t>Vis de réglages déportées</a:t>
                  </a:r>
                </a:p>
              </p:txBody>
            </p:sp>
            <p:cxnSp>
              <p:nvCxnSpPr>
                <p:cNvPr id="14" name="Connecteur droit avec flèche 13"/>
                <p:cNvCxnSpPr/>
                <p:nvPr/>
              </p:nvCxnSpPr>
              <p:spPr>
                <a:xfrm flipH="1">
                  <a:off x="4377721" y="3331170"/>
                  <a:ext cx="177889" cy="556639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avec flèche 14"/>
                <p:cNvCxnSpPr/>
                <p:nvPr/>
              </p:nvCxnSpPr>
              <p:spPr>
                <a:xfrm>
                  <a:off x="4581123" y="3331170"/>
                  <a:ext cx="1162999" cy="448627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ZoneTexte 15"/>
                <p:cNvSpPr txBox="1"/>
                <p:nvPr/>
              </p:nvSpPr>
              <p:spPr>
                <a:xfrm>
                  <a:off x="5744121" y="5139436"/>
                  <a:ext cx="3059500" cy="3954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/>
                    <a:t>Miroir sphérique (</a:t>
                  </a:r>
                  <a:r>
                    <a:rPr lang="el-GR" sz="1600" dirty="0"/>
                    <a:t>Φ</a:t>
                  </a:r>
                  <a:r>
                    <a:rPr lang="fr-FR" sz="1600" dirty="0"/>
                    <a:t>=9 mm) </a:t>
                  </a:r>
                </a:p>
              </p:txBody>
            </p:sp>
            <p:cxnSp>
              <p:nvCxnSpPr>
                <p:cNvPr id="17" name="Connecteur droit avec flèche 16"/>
                <p:cNvCxnSpPr/>
                <p:nvPr/>
              </p:nvCxnSpPr>
              <p:spPr>
                <a:xfrm flipV="1">
                  <a:off x="7075429" y="4734436"/>
                  <a:ext cx="36004" cy="43204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e 33"/>
              <p:cNvGrpSpPr/>
              <p:nvPr/>
            </p:nvGrpSpPr>
            <p:grpSpPr>
              <a:xfrm>
                <a:off x="6024168" y="2654358"/>
                <a:ext cx="1944216" cy="1440160"/>
                <a:chOff x="6024168" y="2654358"/>
                <a:chExt cx="1944216" cy="1440160"/>
              </a:xfrm>
            </p:grpSpPr>
            <p:sp>
              <p:nvSpPr>
                <p:cNvPr id="11" name="ZoneTexte 10"/>
                <p:cNvSpPr txBox="1"/>
                <p:nvPr/>
              </p:nvSpPr>
              <p:spPr>
                <a:xfrm>
                  <a:off x="6024168" y="2654358"/>
                  <a:ext cx="1944216" cy="6830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/>
                    <a:t>Miroir d’injection laser</a:t>
                  </a:r>
                </a:p>
              </p:txBody>
            </p:sp>
            <p:cxnSp>
              <p:nvCxnSpPr>
                <p:cNvPr id="12" name="Connecteur droit avec flèche 11"/>
                <p:cNvCxnSpPr>
                  <a:stCxn id="11" idx="2"/>
                </p:cNvCxnSpPr>
                <p:nvPr/>
              </p:nvCxnSpPr>
              <p:spPr>
                <a:xfrm flipH="1">
                  <a:off x="6816257" y="3337369"/>
                  <a:ext cx="180019" cy="75714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6099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Connecteur droit 104"/>
          <p:cNvCxnSpPr>
            <a:stCxn id="109" idx="2"/>
          </p:cNvCxnSpPr>
          <p:nvPr/>
        </p:nvCxnSpPr>
        <p:spPr>
          <a:xfrm>
            <a:off x="5773231" y="5325397"/>
            <a:ext cx="418180" cy="205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>
            <a:stCxn id="109" idx="6"/>
          </p:cNvCxnSpPr>
          <p:nvPr/>
        </p:nvCxnSpPr>
        <p:spPr>
          <a:xfrm>
            <a:off x="6185493" y="5139763"/>
            <a:ext cx="220048" cy="119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Arc 106"/>
          <p:cNvSpPr/>
          <p:nvPr/>
        </p:nvSpPr>
        <p:spPr>
          <a:xfrm rot="2172037">
            <a:off x="6178945" y="5228706"/>
            <a:ext cx="256343" cy="342518"/>
          </a:xfrm>
          <a:prstGeom prst="arc">
            <a:avLst>
              <a:gd name="adj1" fmla="val 16200000"/>
              <a:gd name="adj2" fmla="val 57124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c 107"/>
          <p:cNvSpPr/>
          <p:nvPr/>
        </p:nvSpPr>
        <p:spPr>
          <a:xfrm rot="13400749">
            <a:off x="6183430" y="5223363"/>
            <a:ext cx="234641" cy="350654"/>
          </a:xfrm>
          <a:prstGeom prst="arc">
            <a:avLst>
              <a:gd name="adj1" fmla="val 16200000"/>
              <a:gd name="adj2" fmla="val 5712434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/>
          <p:cNvSpPr/>
          <p:nvPr/>
        </p:nvSpPr>
        <p:spPr>
          <a:xfrm rot="20145531">
            <a:off x="5753298" y="5112987"/>
            <a:ext cx="452128" cy="23918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Shape 2"/>
          <p:cNvSpPr txBox="1">
            <a:spLocks/>
          </p:cNvSpPr>
          <p:nvPr/>
        </p:nvSpPr>
        <p:spPr>
          <a:xfrm>
            <a:off x="576000" y="1069959"/>
            <a:ext cx="8172000" cy="4968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z="2200" kern="0" dirty="0">
                <a:solidFill>
                  <a:srgbClr val="DC0528"/>
                </a:solidFill>
              </a:rPr>
              <a:t>Principe de fonctionnement</a:t>
            </a: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fr-FR" sz="2200" kern="0" dirty="0">
              <a:solidFill>
                <a:srgbClr val="DC0528"/>
              </a:solidFill>
            </a:endParaRPr>
          </a:p>
          <a:p>
            <a:pPr lvl="0"/>
            <a:endParaRPr lang="fr-FR" sz="2200" kern="0" dirty="0">
              <a:solidFill>
                <a:srgbClr val="DC0528"/>
              </a:solidFill>
            </a:endParaRPr>
          </a:p>
          <a:p>
            <a:pPr lvl="0"/>
            <a:endParaRPr lang="fr-FR" sz="2200" kern="0" dirty="0">
              <a:solidFill>
                <a:srgbClr val="DC0528"/>
              </a:solidFill>
            </a:endParaRPr>
          </a:p>
          <a:p>
            <a:pPr lvl="0"/>
            <a:endParaRPr lang="fr-FR" sz="1400" kern="0" dirty="0">
              <a:solidFill>
                <a:srgbClr val="DC0528"/>
              </a:solidFill>
            </a:endParaRPr>
          </a:p>
          <a:p>
            <a:endParaRPr lang="fr-FR" b="1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sp>
        <p:nvSpPr>
          <p:cNvPr id="112" name="Forme libre 111"/>
          <p:cNvSpPr/>
          <p:nvPr/>
        </p:nvSpPr>
        <p:spPr>
          <a:xfrm rot="19785198">
            <a:off x="7799582" y="1086819"/>
            <a:ext cx="237325" cy="316203"/>
          </a:xfrm>
          <a:custGeom>
            <a:avLst/>
            <a:gdLst>
              <a:gd name="connsiteX0" fmla="*/ 0 w 237325"/>
              <a:gd name="connsiteY0" fmla="*/ 260362 h 316203"/>
              <a:gd name="connsiteX1" fmla="*/ 90742 w 237325"/>
              <a:gd name="connsiteY1" fmla="*/ 225461 h 316203"/>
              <a:gd name="connsiteX2" fmla="*/ 202424 w 237325"/>
              <a:gd name="connsiteY2" fmla="*/ 30017 h 316203"/>
              <a:gd name="connsiteX3" fmla="*/ 223365 w 237325"/>
              <a:gd name="connsiteY3" fmla="*/ 23037 h 316203"/>
              <a:gd name="connsiteX4" fmla="*/ 216385 w 237325"/>
              <a:gd name="connsiteY4" fmla="*/ 246402 h 316203"/>
              <a:gd name="connsiteX5" fmla="*/ 237325 w 237325"/>
              <a:gd name="connsiteY5" fmla="*/ 316203 h 31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325" h="316203">
                <a:moveTo>
                  <a:pt x="0" y="260362"/>
                </a:moveTo>
                <a:cubicBezTo>
                  <a:pt x="28502" y="262107"/>
                  <a:pt x="57005" y="263852"/>
                  <a:pt x="90742" y="225461"/>
                </a:cubicBezTo>
                <a:cubicBezTo>
                  <a:pt x="124479" y="187070"/>
                  <a:pt x="180320" y="63754"/>
                  <a:pt x="202424" y="30017"/>
                </a:cubicBezTo>
                <a:cubicBezTo>
                  <a:pt x="224528" y="-3720"/>
                  <a:pt x="221038" y="-13027"/>
                  <a:pt x="223365" y="23037"/>
                </a:cubicBezTo>
                <a:cubicBezTo>
                  <a:pt x="225692" y="59101"/>
                  <a:pt x="214058" y="197541"/>
                  <a:pt x="216385" y="246402"/>
                </a:cubicBezTo>
                <a:cubicBezTo>
                  <a:pt x="218712" y="295263"/>
                  <a:pt x="232672" y="304570"/>
                  <a:pt x="237325" y="31620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/>
          <p:cNvSpPr txBox="1"/>
          <p:nvPr/>
        </p:nvSpPr>
        <p:spPr>
          <a:xfrm rot="20453639">
            <a:off x="7446741" y="1037675"/>
            <a:ext cx="43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…</a:t>
            </a:r>
          </a:p>
        </p:txBody>
      </p:sp>
      <p:sp>
        <p:nvSpPr>
          <p:cNvPr id="114" name="Ellipse 113"/>
          <p:cNvSpPr/>
          <p:nvPr/>
        </p:nvSpPr>
        <p:spPr>
          <a:xfrm>
            <a:off x="395536" y="2310143"/>
            <a:ext cx="599480" cy="360040"/>
          </a:xfrm>
          <a:prstGeom prst="ellipse">
            <a:avLst/>
          </a:prstGeom>
          <a:solidFill>
            <a:srgbClr val="FF0000">
              <a:alpha val="3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e-</a:t>
            </a:r>
          </a:p>
        </p:txBody>
      </p:sp>
      <p:grpSp>
        <p:nvGrpSpPr>
          <p:cNvPr id="115" name="Zone de dessin 158"/>
          <p:cNvGrpSpPr>
            <a:grpSpLocks/>
          </p:cNvGrpSpPr>
          <p:nvPr/>
        </p:nvGrpSpPr>
        <p:grpSpPr bwMode="auto">
          <a:xfrm>
            <a:off x="557742" y="1124744"/>
            <a:ext cx="8189909" cy="5832964"/>
            <a:chOff x="863" y="565"/>
            <a:chExt cx="10983" cy="8096"/>
          </a:xfrm>
        </p:grpSpPr>
        <p:sp>
          <p:nvSpPr>
            <p:cNvPr id="116" name="AutoShape 86"/>
            <p:cNvSpPr>
              <a:spLocks noChangeAspect="1" noChangeArrowheads="1"/>
            </p:cNvSpPr>
            <p:nvPr/>
          </p:nvSpPr>
          <p:spPr bwMode="auto">
            <a:xfrm>
              <a:off x="1418" y="1365"/>
              <a:ext cx="9560" cy="729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17" name="Oval 85"/>
            <p:cNvSpPr>
              <a:spLocks noChangeArrowheads="1"/>
            </p:cNvSpPr>
            <p:nvPr/>
          </p:nvSpPr>
          <p:spPr bwMode="auto">
            <a:xfrm>
              <a:off x="1786" y="1428"/>
              <a:ext cx="2880" cy="288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18" name="Oval 86"/>
            <p:cNvSpPr>
              <a:spLocks noChangeArrowheads="1"/>
            </p:cNvSpPr>
            <p:nvPr/>
          </p:nvSpPr>
          <p:spPr bwMode="auto">
            <a:xfrm>
              <a:off x="2686" y="2328"/>
              <a:ext cx="108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19" name="Oval 87"/>
            <p:cNvSpPr>
              <a:spLocks noChangeArrowheads="1"/>
            </p:cNvSpPr>
            <p:nvPr/>
          </p:nvSpPr>
          <p:spPr bwMode="auto">
            <a:xfrm>
              <a:off x="2866" y="1428"/>
              <a:ext cx="720" cy="72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20" name="Oval 88"/>
            <p:cNvSpPr>
              <a:spLocks noChangeArrowheads="1"/>
            </p:cNvSpPr>
            <p:nvPr/>
          </p:nvSpPr>
          <p:spPr bwMode="auto">
            <a:xfrm>
              <a:off x="3946" y="2508"/>
              <a:ext cx="720" cy="72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21" name="Oval 89"/>
            <p:cNvSpPr>
              <a:spLocks noChangeArrowheads="1"/>
            </p:cNvSpPr>
            <p:nvPr/>
          </p:nvSpPr>
          <p:spPr bwMode="auto">
            <a:xfrm>
              <a:off x="2866" y="3588"/>
              <a:ext cx="720" cy="72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22" name="Oval 90"/>
            <p:cNvSpPr>
              <a:spLocks noChangeArrowheads="1"/>
            </p:cNvSpPr>
            <p:nvPr/>
          </p:nvSpPr>
          <p:spPr bwMode="auto">
            <a:xfrm>
              <a:off x="1786" y="2508"/>
              <a:ext cx="720" cy="72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23" name="Oval 91"/>
            <p:cNvSpPr>
              <a:spLocks noChangeArrowheads="1"/>
            </p:cNvSpPr>
            <p:nvPr/>
          </p:nvSpPr>
          <p:spPr bwMode="auto">
            <a:xfrm>
              <a:off x="2117" y="1733"/>
              <a:ext cx="720" cy="72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24" name="Oval 92"/>
            <p:cNvSpPr>
              <a:spLocks noChangeArrowheads="1"/>
            </p:cNvSpPr>
            <p:nvPr/>
          </p:nvSpPr>
          <p:spPr bwMode="auto">
            <a:xfrm>
              <a:off x="3602" y="1722"/>
              <a:ext cx="720" cy="72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25" name="Oval 93"/>
            <p:cNvSpPr>
              <a:spLocks noChangeArrowheads="1"/>
            </p:cNvSpPr>
            <p:nvPr/>
          </p:nvSpPr>
          <p:spPr bwMode="auto">
            <a:xfrm>
              <a:off x="3640" y="3249"/>
              <a:ext cx="72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26" name="Oval 94"/>
            <p:cNvSpPr>
              <a:spLocks noChangeArrowheads="1"/>
            </p:cNvSpPr>
            <p:nvPr/>
          </p:nvSpPr>
          <p:spPr bwMode="auto">
            <a:xfrm>
              <a:off x="2096" y="3260"/>
              <a:ext cx="720" cy="72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27" name="Oval 95"/>
            <p:cNvSpPr>
              <a:spLocks noChangeArrowheads="1"/>
            </p:cNvSpPr>
            <p:nvPr/>
          </p:nvSpPr>
          <p:spPr bwMode="auto">
            <a:xfrm>
              <a:off x="7546" y="1428"/>
              <a:ext cx="2880" cy="288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grpSp>
          <p:nvGrpSpPr>
            <p:cNvPr id="128" name="Group 96"/>
            <p:cNvGrpSpPr>
              <a:grpSpLocks/>
            </p:cNvGrpSpPr>
            <p:nvPr/>
          </p:nvGrpSpPr>
          <p:grpSpPr bwMode="auto">
            <a:xfrm>
              <a:off x="7546" y="1428"/>
              <a:ext cx="2880" cy="2880"/>
              <a:chOff x="7357" y="8748"/>
              <a:chExt cx="2880" cy="2880"/>
            </a:xfrm>
          </p:grpSpPr>
          <p:sp>
            <p:nvSpPr>
              <p:cNvPr id="190" name="Oval 97"/>
              <p:cNvSpPr>
                <a:spLocks noChangeArrowheads="1"/>
              </p:cNvSpPr>
              <p:nvPr/>
            </p:nvSpPr>
            <p:spPr bwMode="auto">
              <a:xfrm>
                <a:off x="8257" y="9648"/>
                <a:ext cx="1080" cy="10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91" name="Oval 98"/>
              <p:cNvSpPr>
                <a:spLocks noChangeArrowheads="1"/>
              </p:cNvSpPr>
              <p:nvPr/>
            </p:nvSpPr>
            <p:spPr bwMode="auto">
              <a:xfrm>
                <a:off x="8437" y="87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92" name="Oval 99"/>
              <p:cNvSpPr>
                <a:spLocks noChangeArrowheads="1"/>
              </p:cNvSpPr>
              <p:nvPr/>
            </p:nvSpPr>
            <p:spPr bwMode="auto">
              <a:xfrm>
                <a:off x="9517" y="9828"/>
                <a:ext cx="720" cy="720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93" name="Oval 100"/>
              <p:cNvSpPr>
                <a:spLocks noChangeArrowheads="1"/>
              </p:cNvSpPr>
              <p:nvPr/>
            </p:nvSpPr>
            <p:spPr bwMode="auto">
              <a:xfrm>
                <a:off x="8437" y="10908"/>
                <a:ext cx="720" cy="720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94" name="Oval 101"/>
              <p:cNvSpPr>
                <a:spLocks noChangeArrowheads="1"/>
              </p:cNvSpPr>
              <p:nvPr/>
            </p:nvSpPr>
            <p:spPr bwMode="auto">
              <a:xfrm>
                <a:off x="7357" y="9828"/>
                <a:ext cx="720" cy="720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95" name="Oval 102"/>
              <p:cNvSpPr>
                <a:spLocks noChangeArrowheads="1"/>
              </p:cNvSpPr>
              <p:nvPr/>
            </p:nvSpPr>
            <p:spPr bwMode="auto">
              <a:xfrm>
                <a:off x="7688" y="9053"/>
                <a:ext cx="720" cy="720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96" name="Oval 103"/>
              <p:cNvSpPr>
                <a:spLocks noChangeArrowheads="1"/>
              </p:cNvSpPr>
              <p:nvPr/>
            </p:nvSpPr>
            <p:spPr bwMode="auto">
              <a:xfrm>
                <a:off x="9173" y="9042"/>
                <a:ext cx="720" cy="720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97" name="Oval 104"/>
              <p:cNvSpPr>
                <a:spLocks noChangeArrowheads="1"/>
              </p:cNvSpPr>
              <p:nvPr/>
            </p:nvSpPr>
            <p:spPr bwMode="auto">
              <a:xfrm>
                <a:off x="9211" y="10569"/>
                <a:ext cx="720" cy="720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98" name="Oval 105"/>
              <p:cNvSpPr>
                <a:spLocks noChangeArrowheads="1"/>
              </p:cNvSpPr>
              <p:nvPr/>
            </p:nvSpPr>
            <p:spPr bwMode="auto">
              <a:xfrm>
                <a:off x="7667" y="10580"/>
                <a:ext cx="720" cy="720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</p:grpSp>
        <p:sp>
          <p:nvSpPr>
            <p:cNvPr id="129" name="Line 107"/>
            <p:cNvSpPr>
              <a:spLocks noChangeShapeType="1"/>
            </p:cNvSpPr>
            <p:nvPr/>
          </p:nvSpPr>
          <p:spPr bwMode="auto">
            <a:xfrm flipH="1">
              <a:off x="9346" y="565"/>
              <a:ext cx="2500" cy="93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0" name="Oval 108"/>
            <p:cNvSpPr>
              <a:spLocks noChangeArrowheads="1"/>
            </p:cNvSpPr>
            <p:nvPr/>
          </p:nvSpPr>
          <p:spPr bwMode="auto">
            <a:xfrm rot="1534080">
              <a:off x="3758" y="5113"/>
              <a:ext cx="806" cy="13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1" name="Oval 109"/>
            <p:cNvSpPr>
              <a:spLocks noChangeArrowheads="1"/>
            </p:cNvSpPr>
            <p:nvPr/>
          </p:nvSpPr>
          <p:spPr bwMode="auto">
            <a:xfrm rot="1534080">
              <a:off x="4037" y="5519"/>
              <a:ext cx="270" cy="5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2" name="Oval 110"/>
            <p:cNvSpPr>
              <a:spLocks noChangeArrowheads="1"/>
            </p:cNvSpPr>
            <p:nvPr/>
          </p:nvSpPr>
          <p:spPr bwMode="auto">
            <a:xfrm rot="1534080">
              <a:off x="4267" y="5161"/>
              <a:ext cx="180" cy="35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3" name="Oval 111"/>
            <p:cNvSpPr>
              <a:spLocks noChangeArrowheads="1"/>
            </p:cNvSpPr>
            <p:nvPr/>
          </p:nvSpPr>
          <p:spPr bwMode="auto">
            <a:xfrm rot="1534080">
              <a:off x="4361" y="5709"/>
              <a:ext cx="180" cy="351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4" name="Oval 112"/>
            <p:cNvSpPr>
              <a:spLocks noChangeArrowheads="1"/>
            </p:cNvSpPr>
            <p:nvPr/>
          </p:nvSpPr>
          <p:spPr bwMode="auto">
            <a:xfrm rot="1534080">
              <a:off x="3863" y="6056"/>
              <a:ext cx="180" cy="35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5" name="Oval 113"/>
            <p:cNvSpPr>
              <a:spLocks noChangeArrowheads="1"/>
            </p:cNvSpPr>
            <p:nvPr/>
          </p:nvSpPr>
          <p:spPr bwMode="auto">
            <a:xfrm rot="1534080">
              <a:off x="3799" y="5473"/>
              <a:ext cx="180" cy="351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6" name="Oval 114"/>
            <p:cNvSpPr>
              <a:spLocks noChangeArrowheads="1"/>
            </p:cNvSpPr>
            <p:nvPr/>
          </p:nvSpPr>
          <p:spPr bwMode="auto">
            <a:xfrm rot="1534080">
              <a:off x="4031" y="5199"/>
              <a:ext cx="180" cy="35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7" name="Oval 115"/>
            <p:cNvSpPr>
              <a:spLocks noChangeArrowheads="1"/>
            </p:cNvSpPr>
            <p:nvPr/>
          </p:nvSpPr>
          <p:spPr bwMode="auto">
            <a:xfrm rot="1534080">
              <a:off x="4404" y="5344"/>
              <a:ext cx="180" cy="35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8" name="Oval 116"/>
            <p:cNvSpPr>
              <a:spLocks noChangeArrowheads="1"/>
            </p:cNvSpPr>
            <p:nvPr/>
          </p:nvSpPr>
          <p:spPr bwMode="auto">
            <a:xfrm rot="1534080">
              <a:off x="4124" y="6012"/>
              <a:ext cx="180" cy="3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9" name="Oval 117"/>
            <p:cNvSpPr>
              <a:spLocks noChangeArrowheads="1"/>
            </p:cNvSpPr>
            <p:nvPr/>
          </p:nvSpPr>
          <p:spPr bwMode="auto">
            <a:xfrm rot="1534080">
              <a:off x="3732" y="5841"/>
              <a:ext cx="180" cy="35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0" name="Oval 118"/>
            <p:cNvSpPr>
              <a:spLocks noChangeArrowheads="1"/>
            </p:cNvSpPr>
            <p:nvPr/>
          </p:nvSpPr>
          <p:spPr bwMode="auto">
            <a:xfrm rot="1534080">
              <a:off x="6458" y="6330"/>
              <a:ext cx="806" cy="134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1" name="Oval 119"/>
            <p:cNvSpPr>
              <a:spLocks noChangeArrowheads="1"/>
            </p:cNvSpPr>
            <p:nvPr/>
          </p:nvSpPr>
          <p:spPr bwMode="auto">
            <a:xfrm rot="1534080">
              <a:off x="6731" y="6745"/>
              <a:ext cx="270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2" name="Oval 120"/>
            <p:cNvSpPr>
              <a:spLocks noChangeArrowheads="1"/>
            </p:cNvSpPr>
            <p:nvPr/>
          </p:nvSpPr>
          <p:spPr bwMode="auto">
            <a:xfrm rot="1534080">
              <a:off x="6968" y="6389"/>
              <a:ext cx="180" cy="3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3" name="Oval 121"/>
            <p:cNvSpPr>
              <a:spLocks noChangeArrowheads="1"/>
            </p:cNvSpPr>
            <p:nvPr/>
          </p:nvSpPr>
          <p:spPr bwMode="auto">
            <a:xfrm rot="1534080">
              <a:off x="7061" y="6937"/>
              <a:ext cx="180" cy="351"/>
            </a:xfrm>
            <a:prstGeom prst="ellipse">
              <a:avLst/>
            </a:prstGeom>
            <a:solidFill>
              <a:srgbClr val="C0C0C0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4" name="Oval 122"/>
            <p:cNvSpPr>
              <a:spLocks noChangeArrowheads="1"/>
            </p:cNvSpPr>
            <p:nvPr/>
          </p:nvSpPr>
          <p:spPr bwMode="auto">
            <a:xfrm rot="1534080">
              <a:off x="6563" y="7269"/>
              <a:ext cx="180" cy="352"/>
            </a:xfrm>
            <a:prstGeom prst="ellipse">
              <a:avLst/>
            </a:prstGeom>
            <a:solidFill>
              <a:srgbClr val="C0C0C0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5" name="Oval 123"/>
            <p:cNvSpPr>
              <a:spLocks noChangeArrowheads="1"/>
            </p:cNvSpPr>
            <p:nvPr/>
          </p:nvSpPr>
          <p:spPr bwMode="auto">
            <a:xfrm rot="1534080">
              <a:off x="6499" y="6689"/>
              <a:ext cx="180" cy="351"/>
            </a:xfrm>
            <a:prstGeom prst="ellipse">
              <a:avLst/>
            </a:prstGeom>
            <a:solidFill>
              <a:srgbClr val="C0C0C0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6" name="Oval 124"/>
            <p:cNvSpPr>
              <a:spLocks noChangeArrowheads="1"/>
            </p:cNvSpPr>
            <p:nvPr/>
          </p:nvSpPr>
          <p:spPr bwMode="auto">
            <a:xfrm rot="1534080">
              <a:off x="6744" y="6434"/>
              <a:ext cx="180" cy="352"/>
            </a:xfrm>
            <a:prstGeom prst="ellipse">
              <a:avLst/>
            </a:prstGeom>
            <a:solidFill>
              <a:srgbClr val="C0C0C0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7" name="Oval 125"/>
            <p:cNvSpPr>
              <a:spLocks noChangeArrowheads="1"/>
            </p:cNvSpPr>
            <p:nvPr/>
          </p:nvSpPr>
          <p:spPr bwMode="auto">
            <a:xfrm rot="1534080">
              <a:off x="7113" y="6572"/>
              <a:ext cx="180" cy="351"/>
            </a:xfrm>
            <a:prstGeom prst="ellipse">
              <a:avLst/>
            </a:prstGeom>
            <a:solidFill>
              <a:srgbClr val="C0C0C0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8" name="Oval 126"/>
            <p:cNvSpPr>
              <a:spLocks noChangeArrowheads="1"/>
            </p:cNvSpPr>
            <p:nvPr/>
          </p:nvSpPr>
          <p:spPr bwMode="auto">
            <a:xfrm rot="1534080">
              <a:off x="6812" y="7240"/>
              <a:ext cx="180" cy="351"/>
            </a:xfrm>
            <a:prstGeom prst="ellipse">
              <a:avLst/>
            </a:prstGeom>
            <a:solidFill>
              <a:srgbClr val="C0C0C0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9" name="Oval 127"/>
            <p:cNvSpPr>
              <a:spLocks noChangeArrowheads="1"/>
            </p:cNvSpPr>
            <p:nvPr/>
          </p:nvSpPr>
          <p:spPr bwMode="auto">
            <a:xfrm rot="1534080">
              <a:off x="6432" y="7057"/>
              <a:ext cx="180" cy="352"/>
            </a:xfrm>
            <a:prstGeom prst="ellipse">
              <a:avLst/>
            </a:prstGeom>
            <a:solidFill>
              <a:srgbClr val="C0C0C0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50" name="Line 128"/>
            <p:cNvSpPr>
              <a:spLocks noChangeShapeType="1"/>
            </p:cNvSpPr>
            <p:nvPr/>
          </p:nvSpPr>
          <p:spPr bwMode="auto">
            <a:xfrm>
              <a:off x="4052" y="5722"/>
              <a:ext cx="2446" cy="1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51" name="Line 129"/>
            <p:cNvSpPr>
              <a:spLocks noChangeShapeType="1"/>
            </p:cNvSpPr>
            <p:nvPr/>
          </p:nvSpPr>
          <p:spPr bwMode="auto">
            <a:xfrm>
              <a:off x="2734" y="5124"/>
              <a:ext cx="1059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52" name="Line 130"/>
            <p:cNvSpPr>
              <a:spLocks noChangeShapeType="1"/>
            </p:cNvSpPr>
            <p:nvPr/>
          </p:nvSpPr>
          <p:spPr bwMode="auto">
            <a:xfrm>
              <a:off x="6763" y="6951"/>
              <a:ext cx="1059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53" name="Text Box 136"/>
            <p:cNvSpPr txBox="1">
              <a:spLocks noChangeArrowheads="1"/>
            </p:cNvSpPr>
            <p:nvPr/>
          </p:nvSpPr>
          <p:spPr bwMode="auto">
            <a:xfrm>
              <a:off x="8438" y="4841"/>
              <a:ext cx="14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Miroirs orientables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Line 137"/>
            <p:cNvSpPr>
              <a:spLocks noChangeShapeType="1"/>
            </p:cNvSpPr>
            <p:nvPr/>
          </p:nvSpPr>
          <p:spPr bwMode="auto">
            <a:xfrm flipH="1" flipV="1">
              <a:off x="8978" y="4120"/>
              <a:ext cx="18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55" name="Line 138"/>
            <p:cNvSpPr>
              <a:spLocks noChangeShapeType="1"/>
            </p:cNvSpPr>
            <p:nvPr/>
          </p:nvSpPr>
          <p:spPr bwMode="auto">
            <a:xfrm flipV="1">
              <a:off x="9158" y="3760"/>
              <a:ext cx="540" cy="10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56" name="Line 139"/>
            <p:cNvSpPr>
              <a:spLocks noChangeShapeType="1"/>
            </p:cNvSpPr>
            <p:nvPr/>
          </p:nvSpPr>
          <p:spPr bwMode="auto">
            <a:xfrm flipH="1" flipV="1">
              <a:off x="8258" y="3940"/>
              <a:ext cx="900" cy="9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57" name="Text Box 140"/>
            <p:cNvSpPr txBox="1">
              <a:spLocks noChangeArrowheads="1"/>
            </p:cNvSpPr>
            <p:nvPr/>
          </p:nvSpPr>
          <p:spPr bwMode="auto">
            <a:xfrm>
              <a:off x="3739" y="4045"/>
              <a:ext cx="1395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Trou de sortie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Line 141"/>
            <p:cNvSpPr>
              <a:spLocks noChangeShapeType="1"/>
            </p:cNvSpPr>
            <p:nvPr/>
          </p:nvSpPr>
          <p:spPr bwMode="auto">
            <a:xfrm flipH="1" flipV="1">
              <a:off x="4129" y="3767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59" name="Text Box 142"/>
            <p:cNvSpPr txBox="1">
              <a:spLocks noChangeArrowheads="1"/>
            </p:cNvSpPr>
            <p:nvPr/>
          </p:nvSpPr>
          <p:spPr bwMode="auto">
            <a:xfrm>
              <a:off x="1795" y="5368"/>
              <a:ext cx="180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Trajectoire des électrons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Text Box 143"/>
            <p:cNvSpPr txBox="1">
              <a:spLocks noChangeArrowheads="1"/>
            </p:cNvSpPr>
            <p:nvPr/>
          </p:nvSpPr>
          <p:spPr bwMode="auto">
            <a:xfrm>
              <a:off x="7191" y="6109"/>
              <a:ext cx="1102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Laser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Text Box 144"/>
            <p:cNvSpPr txBox="1">
              <a:spLocks noChangeArrowheads="1"/>
            </p:cNvSpPr>
            <p:nvPr/>
          </p:nvSpPr>
          <p:spPr bwMode="auto">
            <a:xfrm>
              <a:off x="5777" y="2325"/>
              <a:ext cx="5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Text Box 145"/>
            <p:cNvSpPr txBox="1">
              <a:spLocks noChangeArrowheads="1"/>
            </p:cNvSpPr>
            <p:nvPr/>
          </p:nvSpPr>
          <p:spPr bwMode="auto">
            <a:xfrm>
              <a:off x="2950" y="3832"/>
              <a:ext cx="5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Text Box 146"/>
            <p:cNvSpPr txBox="1">
              <a:spLocks noChangeArrowheads="1"/>
            </p:cNvSpPr>
            <p:nvPr/>
          </p:nvSpPr>
          <p:spPr bwMode="auto">
            <a:xfrm>
              <a:off x="9552" y="1968"/>
              <a:ext cx="5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Text Box 147"/>
            <p:cNvSpPr txBox="1">
              <a:spLocks noChangeArrowheads="1"/>
            </p:cNvSpPr>
            <p:nvPr/>
          </p:nvSpPr>
          <p:spPr bwMode="auto">
            <a:xfrm>
              <a:off x="2090" y="3544"/>
              <a:ext cx="5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Text Box 148"/>
            <p:cNvSpPr txBox="1">
              <a:spLocks noChangeArrowheads="1"/>
            </p:cNvSpPr>
            <p:nvPr/>
          </p:nvSpPr>
          <p:spPr bwMode="auto">
            <a:xfrm>
              <a:off x="1778" y="2500"/>
              <a:ext cx="5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Text Box 149"/>
            <p:cNvSpPr txBox="1">
              <a:spLocks noChangeArrowheads="1"/>
            </p:cNvSpPr>
            <p:nvPr/>
          </p:nvSpPr>
          <p:spPr bwMode="auto">
            <a:xfrm>
              <a:off x="2158" y="1716"/>
              <a:ext cx="5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Text Box 150"/>
            <p:cNvSpPr txBox="1">
              <a:spLocks noChangeArrowheads="1"/>
            </p:cNvSpPr>
            <p:nvPr/>
          </p:nvSpPr>
          <p:spPr bwMode="auto">
            <a:xfrm>
              <a:off x="3702" y="1715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11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 Box 151"/>
            <p:cNvSpPr txBox="1">
              <a:spLocks noChangeArrowheads="1"/>
            </p:cNvSpPr>
            <p:nvPr/>
          </p:nvSpPr>
          <p:spPr bwMode="auto">
            <a:xfrm>
              <a:off x="3919" y="2764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13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Text Box 152"/>
            <p:cNvSpPr txBox="1">
              <a:spLocks noChangeArrowheads="1"/>
            </p:cNvSpPr>
            <p:nvPr/>
          </p:nvSpPr>
          <p:spPr bwMode="auto">
            <a:xfrm>
              <a:off x="8080" y="1894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14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Text Box 153"/>
            <p:cNvSpPr txBox="1">
              <a:spLocks noChangeArrowheads="1"/>
            </p:cNvSpPr>
            <p:nvPr/>
          </p:nvSpPr>
          <p:spPr bwMode="auto">
            <a:xfrm>
              <a:off x="9878" y="2812"/>
              <a:ext cx="5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Text Box 154"/>
            <p:cNvSpPr txBox="1">
              <a:spLocks noChangeArrowheads="1"/>
            </p:cNvSpPr>
            <p:nvPr/>
          </p:nvSpPr>
          <p:spPr bwMode="auto">
            <a:xfrm>
              <a:off x="9638" y="3492"/>
              <a:ext cx="5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Text Box 155"/>
            <p:cNvSpPr txBox="1">
              <a:spLocks noChangeArrowheads="1"/>
            </p:cNvSpPr>
            <p:nvPr/>
          </p:nvSpPr>
          <p:spPr bwMode="auto">
            <a:xfrm>
              <a:off x="8894" y="3760"/>
              <a:ext cx="5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Text Box 156"/>
            <p:cNvSpPr txBox="1">
              <a:spLocks noChangeArrowheads="1"/>
            </p:cNvSpPr>
            <p:nvPr/>
          </p:nvSpPr>
          <p:spPr bwMode="auto">
            <a:xfrm>
              <a:off x="7898" y="3580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10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Text Box 157"/>
            <p:cNvSpPr txBox="1">
              <a:spLocks noChangeArrowheads="1"/>
            </p:cNvSpPr>
            <p:nvPr/>
          </p:nvSpPr>
          <p:spPr bwMode="auto">
            <a:xfrm>
              <a:off x="7538" y="2500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12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Oval 84"/>
            <p:cNvSpPr>
              <a:spLocks noChangeArrowheads="1"/>
            </p:cNvSpPr>
            <p:nvPr/>
          </p:nvSpPr>
          <p:spPr bwMode="auto">
            <a:xfrm>
              <a:off x="5838" y="2654"/>
              <a:ext cx="360" cy="36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pic>
          <p:nvPicPr>
            <p:cNvPr id="176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1" y="1513"/>
              <a:ext cx="7859" cy="2462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sp>
          <p:nvSpPr>
            <p:cNvPr id="177" name="Text Box 160"/>
            <p:cNvSpPr txBox="1">
              <a:spLocks noChangeArrowheads="1"/>
            </p:cNvSpPr>
            <p:nvPr/>
          </p:nvSpPr>
          <p:spPr bwMode="auto">
            <a:xfrm>
              <a:off x="2843" y="1495"/>
              <a:ext cx="5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fr-FR" sz="1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Text Box 161"/>
            <p:cNvSpPr txBox="1">
              <a:spLocks noChangeArrowheads="1"/>
            </p:cNvSpPr>
            <p:nvPr/>
          </p:nvSpPr>
          <p:spPr bwMode="auto">
            <a:xfrm>
              <a:off x="9573" y="1350"/>
              <a:ext cx="186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Entrée Laser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Text Box 158"/>
            <p:cNvSpPr txBox="1">
              <a:spLocks noChangeArrowheads="1"/>
            </p:cNvSpPr>
            <p:nvPr/>
          </p:nvSpPr>
          <p:spPr bwMode="auto">
            <a:xfrm>
              <a:off x="863" y="4059"/>
              <a:ext cx="1260" cy="4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Plateau 1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Line 134"/>
            <p:cNvSpPr>
              <a:spLocks noChangeShapeType="1"/>
            </p:cNvSpPr>
            <p:nvPr/>
          </p:nvSpPr>
          <p:spPr bwMode="auto">
            <a:xfrm>
              <a:off x="6031" y="2884"/>
              <a:ext cx="36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81" name="Text Box 135"/>
            <p:cNvSpPr txBox="1">
              <a:spLocks noChangeArrowheads="1"/>
            </p:cNvSpPr>
            <p:nvPr/>
          </p:nvSpPr>
          <p:spPr bwMode="auto">
            <a:xfrm>
              <a:off x="5570" y="3763"/>
              <a:ext cx="168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Trajectoires concourantes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AutoShape 9"/>
            <p:cNvSpPr>
              <a:spLocks noChangeShapeType="1"/>
            </p:cNvSpPr>
            <p:nvPr/>
          </p:nvSpPr>
          <p:spPr bwMode="auto">
            <a:xfrm>
              <a:off x="3942" y="6260"/>
              <a:ext cx="3227" cy="220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83" name="AutoShape 8"/>
            <p:cNvSpPr>
              <a:spLocks noChangeShapeType="1"/>
            </p:cNvSpPr>
            <p:nvPr/>
          </p:nvSpPr>
          <p:spPr bwMode="auto">
            <a:xfrm>
              <a:off x="3956" y="6239"/>
              <a:ext cx="3328" cy="519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84" name="AutoShape 7"/>
            <p:cNvSpPr>
              <a:spLocks noChangeShapeType="1"/>
            </p:cNvSpPr>
            <p:nvPr/>
          </p:nvSpPr>
          <p:spPr bwMode="auto">
            <a:xfrm>
              <a:off x="3864" y="6016"/>
              <a:ext cx="3381" cy="731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85" name="Line 132"/>
            <p:cNvSpPr>
              <a:spLocks noChangeShapeType="1"/>
            </p:cNvSpPr>
            <p:nvPr/>
          </p:nvSpPr>
          <p:spPr bwMode="auto">
            <a:xfrm>
              <a:off x="7252" y="6486"/>
              <a:ext cx="816" cy="4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86" name="AutoShape 5"/>
            <p:cNvSpPr>
              <a:spLocks noChangeShapeType="1"/>
            </p:cNvSpPr>
            <p:nvPr/>
          </p:nvSpPr>
          <p:spPr bwMode="auto">
            <a:xfrm>
              <a:off x="3851" y="6016"/>
              <a:ext cx="3283" cy="1088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87" name="AutoShape 4"/>
            <p:cNvSpPr>
              <a:spLocks noChangeShapeType="1"/>
            </p:cNvSpPr>
            <p:nvPr/>
          </p:nvSpPr>
          <p:spPr bwMode="auto">
            <a:xfrm>
              <a:off x="3914" y="5666"/>
              <a:ext cx="3178" cy="1417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88" name="AutoShape 3"/>
            <p:cNvSpPr>
              <a:spLocks noChangeShapeType="1"/>
            </p:cNvSpPr>
            <p:nvPr/>
          </p:nvSpPr>
          <p:spPr bwMode="auto">
            <a:xfrm>
              <a:off x="3970" y="5687"/>
              <a:ext cx="2936" cy="1734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89" name="AutoShape 2"/>
            <p:cNvSpPr>
              <a:spLocks noChangeShapeType="1"/>
            </p:cNvSpPr>
            <p:nvPr/>
          </p:nvSpPr>
          <p:spPr bwMode="auto">
            <a:xfrm>
              <a:off x="4069" y="5343"/>
              <a:ext cx="2722" cy="2008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</p:grpSp>
      <p:sp>
        <p:nvSpPr>
          <p:cNvPr id="199" name="Text Box 158"/>
          <p:cNvSpPr txBox="1">
            <a:spLocks noChangeArrowheads="1"/>
          </p:cNvSpPr>
          <p:nvPr/>
        </p:nvSpPr>
        <p:spPr bwMode="auto">
          <a:xfrm>
            <a:off x="7505332" y="3436459"/>
            <a:ext cx="939569" cy="31014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Plateau 2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Line 133"/>
          <p:cNvSpPr>
            <a:spLocks noChangeShapeType="1"/>
          </p:cNvSpPr>
          <p:nvPr/>
        </p:nvSpPr>
        <p:spPr bwMode="auto">
          <a:xfrm>
            <a:off x="2233862" y="4330162"/>
            <a:ext cx="468484" cy="2046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cxnSp>
        <p:nvCxnSpPr>
          <p:cNvPr id="201" name="Connecteur droit 200"/>
          <p:cNvCxnSpPr/>
          <p:nvPr/>
        </p:nvCxnSpPr>
        <p:spPr>
          <a:xfrm flipV="1">
            <a:off x="5930436" y="4833786"/>
            <a:ext cx="304160" cy="403466"/>
          </a:xfrm>
          <a:prstGeom prst="line">
            <a:avLst/>
          </a:prstGeom>
          <a:ln>
            <a:solidFill>
              <a:srgbClr val="38E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Shape 3"/>
          <p:cNvSpPr txBox="1"/>
          <p:nvPr/>
        </p:nvSpPr>
        <p:spPr>
          <a:xfrm>
            <a:off x="8024760" y="6303960"/>
            <a:ext cx="1118880" cy="3646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fld id="{D3764D3A-B856-488B-ABFB-543DF104CCD6}" type="slidenum">
              <a:rPr lang="fr-FR" sz="1000">
                <a:solidFill>
                  <a:srgbClr val="666666"/>
                </a:solidFill>
                <a:latin typeface="Arial"/>
              </a:rPr>
              <a:pPr>
                <a:lnSpc>
                  <a:spcPct val="100000"/>
                </a:lnSpc>
              </a:pPr>
              <a:t>19</a:t>
            </a:fld>
            <a:endParaRPr dirty="0"/>
          </a:p>
        </p:txBody>
      </p:sp>
      <p:sp>
        <p:nvSpPr>
          <p:cNvPr id="203" name="Forme libre 202"/>
          <p:cNvSpPr/>
          <p:nvPr/>
        </p:nvSpPr>
        <p:spPr>
          <a:xfrm rot="19785198">
            <a:off x="7100524" y="1346355"/>
            <a:ext cx="237325" cy="316203"/>
          </a:xfrm>
          <a:custGeom>
            <a:avLst/>
            <a:gdLst>
              <a:gd name="connsiteX0" fmla="*/ 0 w 237325"/>
              <a:gd name="connsiteY0" fmla="*/ 260362 h 316203"/>
              <a:gd name="connsiteX1" fmla="*/ 90742 w 237325"/>
              <a:gd name="connsiteY1" fmla="*/ 225461 h 316203"/>
              <a:gd name="connsiteX2" fmla="*/ 202424 w 237325"/>
              <a:gd name="connsiteY2" fmla="*/ 30017 h 316203"/>
              <a:gd name="connsiteX3" fmla="*/ 223365 w 237325"/>
              <a:gd name="connsiteY3" fmla="*/ 23037 h 316203"/>
              <a:gd name="connsiteX4" fmla="*/ 216385 w 237325"/>
              <a:gd name="connsiteY4" fmla="*/ 246402 h 316203"/>
              <a:gd name="connsiteX5" fmla="*/ 237325 w 237325"/>
              <a:gd name="connsiteY5" fmla="*/ 316203 h 31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325" h="316203">
                <a:moveTo>
                  <a:pt x="0" y="260362"/>
                </a:moveTo>
                <a:cubicBezTo>
                  <a:pt x="28502" y="262107"/>
                  <a:pt x="57005" y="263852"/>
                  <a:pt x="90742" y="225461"/>
                </a:cubicBezTo>
                <a:cubicBezTo>
                  <a:pt x="124479" y="187070"/>
                  <a:pt x="180320" y="63754"/>
                  <a:pt x="202424" y="30017"/>
                </a:cubicBezTo>
                <a:cubicBezTo>
                  <a:pt x="224528" y="-3720"/>
                  <a:pt x="221038" y="-13027"/>
                  <a:pt x="223365" y="23037"/>
                </a:cubicBezTo>
                <a:cubicBezTo>
                  <a:pt x="225692" y="59101"/>
                  <a:pt x="214058" y="197541"/>
                  <a:pt x="216385" y="246402"/>
                </a:cubicBezTo>
                <a:cubicBezTo>
                  <a:pt x="218712" y="295263"/>
                  <a:pt x="232672" y="304570"/>
                  <a:pt x="237325" y="31620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Forme libre 203"/>
          <p:cNvSpPr/>
          <p:nvPr/>
        </p:nvSpPr>
        <p:spPr>
          <a:xfrm rot="19785198">
            <a:off x="7100524" y="1346095"/>
            <a:ext cx="237325" cy="316203"/>
          </a:xfrm>
          <a:custGeom>
            <a:avLst/>
            <a:gdLst>
              <a:gd name="connsiteX0" fmla="*/ 0 w 237325"/>
              <a:gd name="connsiteY0" fmla="*/ 260362 h 316203"/>
              <a:gd name="connsiteX1" fmla="*/ 90742 w 237325"/>
              <a:gd name="connsiteY1" fmla="*/ 225461 h 316203"/>
              <a:gd name="connsiteX2" fmla="*/ 202424 w 237325"/>
              <a:gd name="connsiteY2" fmla="*/ 30017 h 316203"/>
              <a:gd name="connsiteX3" fmla="*/ 223365 w 237325"/>
              <a:gd name="connsiteY3" fmla="*/ 23037 h 316203"/>
              <a:gd name="connsiteX4" fmla="*/ 216385 w 237325"/>
              <a:gd name="connsiteY4" fmla="*/ 246402 h 316203"/>
              <a:gd name="connsiteX5" fmla="*/ 237325 w 237325"/>
              <a:gd name="connsiteY5" fmla="*/ 316203 h 31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325" h="316203">
                <a:moveTo>
                  <a:pt x="0" y="260362"/>
                </a:moveTo>
                <a:cubicBezTo>
                  <a:pt x="28502" y="262107"/>
                  <a:pt x="57005" y="263852"/>
                  <a:pt x="90742" y="225461"/>
                </a:cubicBezTo>
                <a:cubicBezTo>
                  <a:pt x="124479" y="187070"/>
                  <a:pt x="180320" y="63754"/>
                  <a:pt x="202424" y="30017"/>
                </a:cubicBezTo>
                <a:cubicBezTo>
                  <a:pt x="224528" y="-3720"/>
                  <a:pt x="221038" y="-13027"/>
                  <a:pt x="223365" y="23037"/>
                </a:cubicBezTo>
                <a:cubicBezTo>
                  <a:pt x="225692" y="59101"/>
                  <a:pt x="214058" y="197541"/>
                  <a:pt x="216385" y="246402"/>
                </a:cubicBezTo>
                <a:cubicBezTo>
                  <a:pt x="218712" y="295263"/>
                  <a:pt x="232672" y="304570"/>
                  <a:pt x="237325" y="31620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Forme libre 204"/>
          <p:cNvSpPr/>
          <p:nvPr/>
        </p:nvSpPr>
        <p:spPr>
          <a:xfrm rot="19785198">
            <a:off x="7274817" y="1283171"/>
            <a:ext cx="237325" cy="316203"/>
          </a:xfrm>
          <a:custGeom>
            <a:avLst/>
            <a:gdLst>
              <a:gd name="connsiteX0" fmla="*/ 0 w 237325"/>
              <a:gd name="connsiteY0" fmla="*/ 260362 h 316203"/>
              <a:gd name="connsiteX1" fmla="*/ 90742 w 237325"/>
              <a:gd name="connsiteY1" fmla="*/ 225461 h 316203"/>
              <a:gd name="connsiteX2" fmla="*/ 202424 w 237325"/>
              <a:gd name="connsiteY2" fmla="*/ 30017 h 316203"/>
              <a:gd name="connsiteX3" fmla="*/ 223365 w 237325"/>
              <a:gd name="connsiteY3" fmla="*/ 23037 h 316203"/>
              <a:gd name="connsiteX4" fmla="*/ 216385 w 237325"/>
              <a:gd name="connsiteY4" fmla="*/ 246402 h 316203"/>
              <a:gd name="connsiteX5" fmla="*/ 237325 w 237325"/>
              <a:gd name="connsiteY5" fmla="*/ 316203 h 31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325" h="316203">
                <a:moveTo>
                  <a:pt x="0" y="260362"/>
                </a:moveTo>
                <a:cubicBezTo>
                  <a:pt x="28502" y="262107"/>
                  <a:pt x="57005" y="263852"/>
                  <a:pt x="90742" y="225461"/>
                </a:cubicBezTo>
                <a:cubicBezTo>
                  <a:pt x="124479" y="187070"/>
                  <a:pt x="180320" y="63754"/>
                  <a:pt x="202424" y="30017"/>
                </a:cubicBezTo>
                <a:cubicBezTo>
                  <a:pt x="224528" y="-3720"/>
                  <a:pt x="221038" y="-13027"/>
                  <a:pt x="223365" y="23037"/>
                </a:cubicBezTo>
                <a:cubicBezTo>
                  <a:pt x="225692" y="59101"/>
                  <a:pt x="214058" y="197541"/>
                  <a:pt x="216385" y="246402"/>
                </a:cubicBezTo>
                <a:cubicBezTo>
                  <a:pt x="218712" y="295263"/>
                  <a:pt x="232672" y="304570"/>
                  <a:pt x="237325" y="31620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O</a:t>
            </a:r>
            <a:r>
              <a:rPr lang="fr-FR" dirty="0" smtClean="0"/>
              <a:t>ptimisation de la source par empilement de photons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1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53177 0.2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97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77 0.27407 L -0.0059 0.074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30521 0.158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79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7453 L -0.30521 0.158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21 0.15856 L -0.58872 0.242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419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21 0.15856 L -0.5434 0.279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72 0.24259 L 0.0099 0.158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421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67 0.27917 L -0.0158 0.079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32431 0.1678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838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7453 L -0.30521 0.158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419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5856 L -0.30521 0.158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38177 0.19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981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1.85185E-6 L 0.40816 -0.007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4" grpId="0" animBg="1"/>
      <p:bldP spid="203" grpId="0" animBg="1"/>
      <p:bldP spid="203" grpId="1" animBg="1"/>
      <p:bldP spid="203" grpId="2" animBg="1"/>
      <p:bldP spid="203" grpId="3" animBg="1"/>
      <p:bldP spid="203" grpId="4" animBg="1"/>
      <p:bldP spid="203" grpId="5" animBg="1"/>
      <p:bldP spid="204" grpId="0" animBg="1"/>
      <p:bldP spid="204" grpId="1" animBg="1"/>
      <p:bldP spid="204" grpId="2" animBg="1"/>
      <p:bldP spid="204" grpId="3" animBg="1"/>
      <p:bldP spid="204" grpId="4" animBg="1"/>
      <p:bldP spid="205" grpId="0" animBg="1"/>
      <p:bldP spid="20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47864" y="692696"/>
            <a:ext cx="5796136" cy="4719761"/>
          </a:xfrm>
        </p:spPr>
        <p:txBody>
          <a:bodyPr/>
          <a:lstStyle/>
          <a:p>
            <a:r>
              <a:rPr lang="fr-FR" dirty="0" smtClean="0"/>
              <a:t>  Plan </a:t>
            </a:r>
            <a:r>
              <a:rPr lang="fr-FR" dirty="0"/>
              <a:t>DE LA PRESENTATION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</a:t>
            </a:r>
            <a:r>
              <a:rPr lang="fr-FR" cap="none" dirty="0" smtClean="0">
                <a:solidFill>
                  <a:schemeClr val="tx1"/>
                </a:solidFill>
              </a:rPr>
              <a:t>1) Introduction 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	2) </a:t>
            </a:r>
            <a:r>
              <a:rPr lang="fr-FR" cap="none" dirty="0">
                <a:solidFill>
                  <a:schemeClr val="tx1"/>
                </a:solidFill>
              </a:rPr>
              <a:t>Expérience à </a:t>
            </a:r>
            <a:r>
              <a:rPr lang="fr-FR" cap="none" dirty="0" smtClean="0">
                <a:solidFill>
                  <a:schemeClr val="tx1"/>
                </a:solidFill>
              </a:rPr>
              <a:t>30 MeV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 	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>
                <a:solidFill>
                  <a:schemeClr val="tx1"/>
                </a:solidFill>
              </a:rPr>
              <a:t>	</a:t>
            </a:r>
            <a:r>
              <a:rPr lang="fr-FR" cap="none" dirty="0" smtClean="0">
                <a:solidFill>
                  <a:schemeClr val="tx1"/>
                </a:solidFill>
              </a:rPr>
              <a:t>3</a:t>
            </a:r>
            <a:r>
              <a:rPr lang="fr-FR" cap="none" dirty="0">
                <a:solidFill>
                  <a:schemeClr val="tx1"/>
                </a:solidFill>
              </a:rPr>
              <a:t>) </a:t>
            </a:r>
            <a:r>
              <a:rPr lang="fr-FR" cap="none" dirty="0" smtClean="0">
                <a:solidFill>
                  <a:schemeClr val="tx1"/>
                </a:solidFill>
              </a:rPr>
              <a:t>Empilement </a:t>
            </a:r>
            <a:r>
              <a:rPr lang="fr-FR" cap="none" dirty="0">
                <a:solidFill>
                  <a:schemeClr val="tx1"/>
                </a:solidFill>
              </a:rPr>
              <a:t>des Photons </a:t>
            </a: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	4) Perspectives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6E03A5-B908-45C9-86AD-FAE8050B29F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2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L</a:t>
            </a:r>
            <a:r>
              <a:rPr lang="fr-FR" dirty="0" smtClean="0"/>
              <a:t>e </a:t>
            </a:r>
            <a:r>
              <a:rPr lang="fr-FR" sz="3200" dirty="0" smtClean="0"/>
              <a:t>SMILE</a:t>
            </a:r>
            <a:endParaRPr lang="fr-FR" sz="3200" dirty="0"/>
          </a:p>
        </p:txBody>
      </p:sp>
      <p:pic>
        <p:nvPicPr>
          <p:cNvPr id="1026" name="Picture 2" descr="H:\ELSA\Labo\Roscof 2017\SMILENov2015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SMILE</a:t>
            </a:r>
            <a:endParaRPr lang="fr-FR" dirty="0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788470"/>
            <a:ext cx="2184400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3788470"/>
            <a:ext cx="2262187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61495"/>
            <a:ext cx="21780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58243"/>
            <a:ext cx="22320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69355"/>
            <a:ext cx="230346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367755"/>
            <a:ext cx="22320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7000" y="219801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Avec SMILE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8438" y="4655245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Sans SMILE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14563" y="1405855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chemeClr val="bg1"/>
                </a:solidFill>
              </a:rPr>
              <a:t>183 PSL/mm²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303713" y="1405855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chemeClr val="bg1"/>
                </a:solidFill>
              </a:rPr>
              <a:t>15 PSL/mm²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43125" y="3790057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chemeClr val="bg1"/>
                </a:solidFill>
              </a:rPr>
              <a:t>45 PSL/mm²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519613" y="3863082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chemeClr val="bg1"/>
                </a:solidFill>
              </a:rPr>
              <a:t>13 PSL/mm²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214563" y="1046063"/>
            <a:ext cx="127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Signal+bdf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022850" y="1046063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bdf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038975" y="1046063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Signal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07950" y="1340768"/>
            <a:ext cx="8856663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07950" y="3645024"/>
            <a:ext cx="8856663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79388" y="3275930"/>
            <a:ext cx="639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i="1"/>
              <a:t>5comp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79388" y="5963344"/>
            <a:ext cx="639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i="1" dirty="0"/>
              <a:t>6comp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7019925" y="3788470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smtClean="0">
                <a:solidFill>
                  <a:schemeClr val="bg1"/>
                </a:solidFill>
              </a:rPr>
              <a:t>32 PSL/mm²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6877050" y="1477293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chemeClr val="bg1"/>
                </a:solidFill>
              </a:rPr>
              <a:t>168 PSL/mm²</a:t>
            </a:r>
          </a:p>
        </p:txBody>
      </p:sp>
    </p:spTree>
    <p:extLst>
      <p:ext uri="{BB962C8B-B14F-4D97-AF65-F5344CB8AC3E}">
        <p14:creationId xmlns:p14="http://schemas.microsoft.com/office/powerpoint/2010/main" val="13692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47864" y="692696"/>
            <a:ext cx="5796136" cy="4719761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  Plan </a:t>
            </a:r>
            <a:r>
              <a:rPr lang="fr-FR" dirty="0">
                <a:solidFill>
                  <a:schemeClr val="tx1"/>
                </a:solidFill>
              </a:rPr>
              <a:t>DE LA PRESENTATION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</a:t>
            </a:r>
            <a:r>
              <a:rPr lang="fr-FR" cap="none" dirty="0" smtClean="0">
                <a:solidFill>
                  <a:schemeClr val="tx1"/>
                </a:solidFill>
              </a:rPr>
              <a:t>1) Introduction 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	2) </a:t>
            </a:r>
            <a:r>
              <a:rPr lang="fr-FR" cap="none" dirty="0">
                <a:solidFill>
                  <a:schemeClr val="tx1"/>
                </a:solidFill>
              </a:rPr>
              <a:t>Expérience à 30 MeV</a:t>
            </a:r>
            <a:br>
              <a:rPr lang="fr-FR" cap="none" dirty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 	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>
                <a:solidFill>
                  <a:schemeClr val="tx1"/>
                </a:solidFill>
              </a:rPr>
              <a:t>	</a:t>
            </a:r>
            <a:r>
              <a:rPr lang="fr-FR" cap="none" dirty="0" smtClean="0">
                <a:solidFill>
                  <a:schemeClr val="tx1"/>
                </a:solidFill>
              </a:rPr>
              <a:t>3</a:t>
            </a:r>
            <a:r>
              <a:rPr lang="fr-FR" cap="none" dirty="0">
                <a:solidFill>
                  <a:schemeClr val="tx1"/>
                </a:solidFill>
              </a:rPr>
              <a:t>) Empilement des Photons </a:t>
            </a: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	</a:t>
            </a:r>
            <a:r>
              <a:rPr lang="fr-FR" cap="none" dirty="0" smtClean="0"/>
              <a:t>4) Perspectives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6E03A5-B908-45C9-86AD-FAE8050B29F8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4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541338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Fonctionnement avec nouveau laser PK</a:t>
            </a:r>
          </a:p>
          <a:p>
            <a:pPr marL="541338" indent="-541338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Passage à 1064 nm</a:t>
            </a:r>
          </a:p>
          <a:p>
            <a:pPr marL="541338" indent="-541338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Test détecteur du LAL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541338" indent="-541338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Augmentation du rendement de la source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45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0" y="1124744"/>
            <a:ext cx="4932448" cy="3999681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fr-FR" sz="3600" dirty="0" smtClean="0"/>
              <a:t>Je Vous remercie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 de votre attention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A3DB8-36A3-4D00-B537-EC7223A9F4BA}" type="slidenum">
              <a:rPr lang="fr-FR" smtClean="0">
                <a:solidFill>
                  <a:prstClr val="white"/>
                </a:solidFill>
              </a:rPr>
              <a:pPr/>
              <a:t>24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3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47864" y="692696"/>
            <a:ext cx="5796136" cy="4719761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  Plan </a:t>
            </a:r>
            <a:r>
              <a:rPr lang="fr-FR" dirty="0">
                <a:solidFill>
                  <a:schemeClr val="tx1"/>
                </a:solidFill>
              </a:rPr>
              <a:t>DE LA PRESENTATION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</a:t>
            </a:r>
            <a:r>
              <a:rPr lang="fr-FR" cap="none" dirty="0" smtClean="0"/>
              <a:t>1) Introduction </a:t>
            </a: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	2) Empilement des Photons 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 	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>
                <a:solidFill>
                  <a:schemeClr val="tx1"/>
                </a:solidFill>
              </a:rPr>
              <a:t>	</a:t>
            </a:r>
            <a:r>
              <a:rPr lang="fr-FR" cap="none" dirty="0" smtClean="0">
                <a:solidFill>
                  <a:schemeClr val="tx1"/>
                </a:solidFill>
              </a:rPr>
              <a:t>3) Expérience à 30 MeV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/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	4) Perspectives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6E03A5-B908-45C9-86AD-FAE8050B29F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7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I</a:t>
            </a:r>
            <a:r>
              <a:rPr lang="fr-FR" dirty="0"/>
              <a:t>ntroduction</a:t>
            </a:r>
          </a:p>
        </p:txBody>
      </p:sp>
      <p:sp>
        <p:nvSpPr>
          <p:cNvPr id="4" name="Espace réservé du contenu 7"/>
          <p:cNvSpPr>
            <a:spLocks noGrp="1"/>
          </p:cNvSpPr>
          <p:nvPr>
            <p:ph idx="1"/>
          </p:nvPr>
        </p:nvSpPr>
        <p:spPr>
          <a:xfrm>
            <a:off x="576263" y="1268413"/>
            <a:ext cx="8172450" cy="4968875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L’accélérateur ELSA</a:t>
            </a:r>
          </a:p>
          <a:p>
            <a:pPr eaLnBrk="1" hangingPunct="1"/>
            <a:endParaRPr lang="fr-FR" altLang="fr-FR" dirty="0"/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/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/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  <a:p>
            <a:r>
              <a:rPr lang="fr-FR" dirty="0" smtClean="0"/>
              <a:t>Motivations :</a:t>
            </a:r>
            <a:endParaRPr lang="fr-FR" dirty="0"/>
          </a:p>
          <a:p>
            <a:pPr lvl="1"/>
            <a:r>
              <a:rPr lang="fr-FR" dirty="0" smtClean="0"/>
              <a:t>But : Caractérisation de détecteurs </a:t>
            </a:r>
            <a:r>
              <a:rPr lang="fr-FR" b="1" dirty="0" smtClean="0"/>
              <a:t>ultra-rapides</a:t>
            </a:r>
          </a:p>
          <a:p>
            <a:pPr lvl="1"/>
            <a:r>
              <a:rPr lang="fr-FR" dirty="0" smtClean="0"/>
              <a:t>Développement d’une source X (10 -100 keV) accordable et </a:t>
            </a:r>
            <a:r>
              <a:rPr lang="fr-FR" b="1" dirty="0" smtClean="0"/>
              <a:t>impulsionnelle </a:t>
            </a:r>
          </a:p>
          <a:p>
            <a:pPr lvl="1"/>
            <a:r>
              <a:rPr lang="fr-FR" dirty="0" smtClean="0"/>
              <a:t>Régime mono-coup</a:t>
            </a:r>
          </a:p>
          <a:p>
            <a:pPr marL="0" lvl="1" indent="0">
              <a:buNone/>
            </a:pPr>
            <a:endParaRPr lang="fr-FR" dirty="0"/>
          </a:p>
          <a:p>
            <a:pPr eaLnBrk="1" hangingPunct="1"/>
            <a:r>
              <a:rPr lang="fr-FR" altLang="fr-FR" dirty="0" smtClean="0"/>
              <a:t> </a:t>
            </a:r>
          </a:p>
          <a:p>
            <a:pPr eaLnBrk="1" hangingPunct="1"/>
            <a:endParaRPr lang="fr-FR" altLang="fr-FR" dirty="0" smtClean="0"/>
          </a:p>
        </p:txBody>
      </p:sp>
      <p:pic>
        <p:nvPicPr>
          <p:cNvPr id="5" name="Picture 2" descr="E:\Ligne Casemate -Extension Compton\Assemblage Ligne Casemate A.BINET n°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9318" r="4592" b="35341"/>
          <a:stretch/>
        </p:blipFill>
        <p:spPr bwMode="auto">
          <a:xfrm>
            <a:off x="35496" y="1916833"/>
            <a:ext cx="9060067" cy="269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79072" y="1769284"/>
            <a:ext cx="130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Photo-injecteur 3 MeV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1656189" y="2145936"/>
            <a:ext cx="2229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Section accélératrice 16 MeV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5695177" y="1761963"/>
            <a:ext cx="125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Compresseur magnétique double Alpha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1111485" y="3748858"/>
            <a:ext cx="810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144 </a:t>
            </a:r>
            <a:r>
              <a:rPr lang="fr-FR" sz="1100" dirty="0" smtClean="0"/>
              <a:t>MHz</a:t>
            </a:r>
            <a:endParaRPr lang="fr-FR" sz="1100" dirty="0"/>
          </a:p>
        </p:txBody>
      </p:sp>
      <p:sp>
        <p:nvSpPr>
          <p:cNvPr id="10" name="ZoneTexte 9"/>
          <p:cNvSpPr txBox="1"/>
          <p:nvPr/>
        </p:nvSpPr>
        <p:spPr>
          <a:xfrm>
            <a:off x="2137689" y="3762758"/>
            <a:ext cx="810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433 </a:t>
            </a:r>
            <a:r>
              <a:rPr lang="fr-FR" sz="1100" dirty="0" smtClean="0"/>
              <a:t>MHz</a:t>
            </a:r>
            <a:endParaRPr lang="fr-FR" sz="1100" dirty="0"/>
          </a:p>
        </p:txBody>
      </p:sp>
      <p:cxnSp>
        <p:nvCxnSpPr>
          <p:cNvPr id="11" name="Connecteur droit avec flèche 10"/>
          <p:cNvCxnSpPr>
            <a:stCxn id="10" idx="1"/>
          </p:cNvCxnSpPr>
          <p:nvPr/>
        </p:nvCxnSpPr>
        <p:spPr>
          <a:xfrm flipH="1" flipV="1">
            <a:off x="1827723" y="3040007"/>
            <a:ext cx="309966" cy="86125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0" idx="0"/>
          </p:cNvCxnSpPr>
          <p:nvPr/>
        </p:nvCxnSpPr>
        <p:spPr>
          <a:xfrm flipH="1" flipV="1">
            <a:off x="2471364" y="3040006"/>
            <a:ext cx="71736" cy="7227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0" idx="3"/>
          </p:cNvCxnSpPr>
          <p:nvPr/>
        </p:nvCxnSpPr>
        <p:spPr>
          <a:xfrm flipV="1">
            <a:off x="2948510" y="3040007"/>
            <a:ext cx="256411" cy="86125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847305" y="2350621"/>
            <a:ext cx="125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Zone d’interaction Compton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880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L</a:t>
            </a:r>
            <a:r>
              <a:rPr lang="fr-FR" dirty="0" smtClean="0"/>
              <a:t>a ligne </a:t>
            </a:r>
            <a:r>
              <a:rPr lang="fr-FR" sz="2800" dirty="0"/>
              <a:t>C</a:t>
            </a:r>
            <a:r>
              <a:rPr lang="fr-FR" dirty="0" smtClean="0"/>
              <a:t>ompton</a:t>
            </a:r>
            <a:endParaRPr 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667023" y="1196752"/>
            <a:ext cx="7986993" cy="4691803"/>
            <a:chOff x="683570" y="1196752"/>
            <a:chExt cx="7986993" cy="4691803"/>
          </a:xfrm>
        </p:grpSpPr>
        <p:sp>
          <p:nvSpPr>
            <p:cNvPr id="6" name="Ellipse 5"/>
            <p:cNvSpPr/>
            <p:nvPr/>
          </p:nvSpPr>
          <p:spPr>
            <a:xfrm rot="20506815">
              <a:off x="8166971" y="1270064"/>
              <a:ext cx="503592" cy="216024"/>
            </a:xfrm>
            <a:prstGeom prst="ellipse">
              <a:avLst/>
            </a:prstGeom>
            <a:solidFill>
              <a:srgbClr val="FF0000">
                <a:alpha val="25882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e-</a:t>
              </a:r>
            </a:p>
          </p:txBody>
        </p:sp>
        <p:grpSp>
          <p:nvGrpSpPr>
            <p:cNvPr id="7" name="Grouper 7"/>
            <p:cNvGrpSpPr/>
            <p:nvPr/>
          </p:nvGrpSpPr>
          <p:grpSpPr>
            <a:xfrm>
              <a:off x="683570" y="1409476"/>
              <a:ext cx="7340668" cy="4479079"/>
              <a:chOff x="683570" y="2129556"/>
              <a:chExt cx="7340668" cy="4479079"/>
            </a:xfrm>
          </p:grpSpPr>
          <p:grpSp>
            <p:nvGrpSpPr>
              <p:cNvPr id="8" name="Zone de dessin 1078"/>
              <p:cNvGrpSpPr/>
              <p:nvPr/>
            </p:nvGrpSpPr>
            <p:grpSpPr>
              <a:xfrm>
                <a:off x="683570" y="2129556"/>
                <a:ext cx="7340668" cy="4479079"/>
                <a:chOff x="0" y="-16438"/>
                <a:chExt cx="5803521" cy="3761056"/>
              </a:xfrm>
            </p:grpSpPr>
            <p:pic>
              <p:nvPicPr>
                <p:cNvPr id="13" name="Image 12"/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23" t="7442" r="14"/>
                <a:stretch/>
              </p:blipFill>
              <p:spPr>
                <a:xfrm>
                  <a:off x="30154" y="-16438"/>
                  <a:ext cx="5700416" cy="3761056"/>
                </a:xfrm>
                <a:prstGeom prst="rect">
                  <a:avLst/>
                </a:prstGeom>
              </p:spPr>
            </p:pic>
            <p:sp>
              <p:nvSpPr>
                <p:cNvPr id="14" name="Zone de texte 1395"/>
                <p:cNvSpPr txBox="1"/>
                <p:nvPr/>
              </p:nvSpPr>
              <p:spPr>
                <a:xfrm rot="19746286">
                  <a:off x="3068375" y="1144832"/>
                  <a:ext cx="1186938" cy="265540"/>
                </a:xfrm>
                <a:prstGeom prst="rect">
                  <a:avLst/>
                </a:prstGeom>
                <a:solidFill>
                  <a:srgbClr val="FFC000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400" dirty="0">
                      <a:effectLst/>
                      <a:latin typeface="Times New Roman"/>
                      <a:ea typeface="Calibri"/>
                    </a:rPr>
                    <a:t>Ligne Compton</a:t>
                  </a:r>
                  <a:endParaRPr lang="fr-FR" sz="20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5" name="Zone de texte 1395"/>
                <p:cNvSpPr txBox="1"/>
                <p:nvPr/>
              </p:nvSpPr>
              <p:spPr>
                <a:xfrm>
                  <a:off x="4223702" y="1715185"/>
                  <a:ext cx="1579819" cy="24066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400" dirty="0">
                      <a:effectLst/>
                      <a:latin typeface="Times New Roman"/>
                      <a:ea typeface="Calibri"/>
                    </a:rPr>
                    <a:t>Cavité Post-accélératrice</a:t>
                  </a:r>
                  <a:endParaRPr lang="fr-FR" sz="20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0" y="0"/>
                  <a:ext cx="5760726" cy="3666489"/>
                </a:xfrm>
                <a:prstGeom prst="rect">
                  <a:avLst/>
                </a:prstGeom>
              </p:spPr>
            </p:sp>
            <p:cxnSp>
              <p:nvCxnSpPr>
                <p:cNvPr id="17" name="Connecteur droit avec flèche 16"/>
                <p:cNvCxnSpPr/>
                <p:nvPr/>
              </p:nvCxnSpPr>
              <p:spPr>
                <a:xfrm flipH="1" flipV="1">
                  <a:off x="4425041" y="1406102"/>
                  <a:ext cx="283150" cy="30909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Zone de texte 1395"/>
                <p:cNvSpPr txBox="1"/>
                <p:nvPr/>
              </p:nvSpPr>
              <p:spPr>
                <a:xfrm>
                  <a:off x="58782" y="2226320"/>
                  <a:ext cx="945642" cy="28103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400" dirty="0" smtClean="0">
                      <a:latin typeface="Times New Roman"/>
                      <a:ea typeface="Calibri"/>
                    </a:rPr>
                    <a:t>Arrêt faisceau</a:t>
                  </a:r>
                  <a:endParaRPr lang="fr-FR" sz="20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9" name="Zone de texte 1395"/>
                <p:cNvSpPr txBox="1"/>
                <p:nvPr/>
              </p:nvSpPr>
              <p:spPr>
                <a:xfrm>
                  <a:off x="3423159" y="3136624"/>
                  <a:ext cx="1871275" cy="25478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400" dirty="0" smtClean="0">
                      <a:effectLst/>
                      <a:latin typeface="Times New Roman"/>
                      <a:ea typeface="Calibri"/>
                    </a:rPr>
                    <a:t>Laser </a:t>
                  </a:r>
                  <a:r>
                    <a:rPr lang="fr-FR" sz="1400" dirty="0">
                      <a:effectLst/>
                      <a:latin typeface="Times New Roman"/>
                      <a:ea typeface="Calibri"/>
                    </a:rPr>
                    <a:t>d’interaction Compton</a:t>
                  </a:r>
                  <a:endParaRPr lang="fr-FR" sz="20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0" name="Zone de texte 1395"/>
                <p:cNvSpPr txBox="1"/>
                <p:nvPr/>
              </p:nvSpPr>
              <p:spPr>
                <a:xfrm>
                  <a:off x="3310211" y="39904"/>
                  <a:ext cx="1703401" cy="24045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400" dirty="0">
                      <a:effectLst/>
                      <a:latin typeface="Times New Roman"/>
                      <a:ea typeface="Calibri"/>
                    </a:rPr>
                    <a:t>Compresseur double-alpha</a:t>
                  </a:r>
                  <a:endParaRPr lang="fr-FR" sz="20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3" name="Connecteur droit avec flèche 22"/>
                <p:cNvCxnSpPr/>
                <p:nvPr/>
              </p:nvCxnSpPr>
              <p:spPr>
                <a:xfrm flipH="1">
                  <a:off x="621102" y="172527"/>
                  <a:ext cx="103513" cy="21566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er 1"/>
              <p:cNvGrpSpPr/>
              <p:nvPr/>
            </p:nvGrpSpPr>
            <p:grpSpPr>
              <a:xfrm>
                <a:off x="4421160" y="4284889"/>
                <a:ext cx="546886" cy="864097"/>
                <a:chOff x="4421160" y="4284889"/>
                <a:chExt cx="546886" cy="864097"/>
              </a:xfrm>
            </p:grpSpPr>
            <p:cxnSp>
              <p:nvCxnSpPr>
                <p:cNvPr id="10" name="Connecteur droit avec flèche 9"/>
                <p:cNvCxnSpPr/>
                <p:nvPr/>
              </p:nvCxnSpPr>
              <p:spPr>
                <a:xfrm flipH="1">
                  <a:off x="4421160" y="4514561"/>
                  <a:ext cx="288032" cy="15965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avec flèche 10"/>
                <p:cNvCxnSpPr/>
                <p:nvPr/>
              </p:nvCxnSpPr>
              <p:spPr>
                <a:xfrm flipV="1">
                  <a:off x="4968044" y="4633117"/>
                  <a:ext cx="0" cy="515869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avec flèche 11"/>
                <p:cNvCxnSpPr/>
                <p:nvPr/>
              </p:nvCxnSpPr>
              <p:spPr>
                <a:xfrm flipH="1" flipV="1">
                  <a:off x="4912549" y="4284889"/>
                  <a:ext cx="55497" cy="348230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" name="Connecteur droit avec flèche 23"/>
            <p:cNvCxnSpPr/>
            <p:nvPr/>
          </p:nvCxnSpPr>
          <p:spPr>
            <a:xfrm flipH="1">
              <a:off x="7380312" y="1492537"/>
              <a:ext cx="720080" cy="31930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7891561" y="1694028"/>
              <a:ext cx="0" cy="1158908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7884368" y="1196752"/>
              <a:ext cx="0" cy="279823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10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L’</a:t>
            </a:r>
            <a:r>
              <a:rPr lang="fr-FR" dirty="0" smtClean="0"/>
              <a:t>Espace </a:t>
            </a:r>
            <a:r>
              <a:rPr lang="fr-FR" sz="2800" dirty="0" smtClean="0"/>
              <a:t>C</a:t>
            </a:r>
            <a:r>
              <a:rPr lang="fr-FR" dirty="0" smtClean="0"/>
              <a:t>ompton</a:t>
            </a:r>
            <a:endParaRPr lang="fr-FR" dirty="0"/>
          </a:p>
        </p:txBody>
      </p:sp>
      <p:pic>
        <p:nvPicPr>
          <p:cNvPr id="4" name="Image 3" descr="H:\DIVERS\Choc Figures Choc\EIC Modules -Compton vue de dessus 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2804"/>
            <a:ext cx="7920879" cy="52465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e 4"/>
          <p:cNvGrpSpPr/>
          <p:nvPr/>
        </p:nvGrpSpPr>
        <p:grpSpPr>
          <a:xfrm>
            <a:off x="179513" y="1076341"/>
            <a:ext cx="8988646" cy="5232979"/>
            <a:chOff x="-411737" y="400486"/>
            <a:chExt cx="6052646" cy="3572477"/>
          </a:xfrm>
        </p:grpSpPr>
        <p:cxnSp>
          <p:nvCxnSpPr>
            <p:cNvPr id="6" name="Connecteur droit avec flèche 5"/>
            <p:cNvCxnSpPr/>
            <p:nvPr/>
          </p:nvCxnSpPr>
          <p:spPr>
            <a:xfrm>
              <a:off x="121627" y="1899234"/>
              <a:ext cx="2173857" cy="906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2455779" y="1908294"/>
              <a:ext cx="1923691" cy="0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3052754" y="2043969"/>
              <a:ext cx="1578231" cy="163404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 de texte 963"/>
            <p:cNvSpPr txBox="1"/>
            <p:nvPr/>
          </p:nvSpPr>
          <p:spPr>
            <a:xfrm>
              <a:off x="-411737" y="1717707"/>
              <a:ext cx="784860" cy="2356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>
                  <a:effectLst/>
                  <a:ea typeface="Calibri"/>
                </a:rPr>
                <a:t>Electrons</a:t>
              </a:r>
              <a:endParaRPr lang="fr-FR" sz="14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0" name="Zone de texte 963"/>
            <p:cNvSpPr txBox="1"/>
            <p:nvPr/>
          </p:nvSpPr>
          <p:spPr>
            <a:xfrm>
              <a:off x="4520197" y="3606960"/>
              <a:ext cx="1120712" cy="36600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Electrons déviés vers arrêt faisceau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2" name="Zone de texte 963"/>
            <p:cNvSpPr txBox="1"/>
            <p:nvPr/>
          </p:nvSpPr>
          <p:spPr>
            <a:xfrm>
              <a:off x="4409132" y="1782735"/>
              <a:ext cx="784860" cy="2612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>
                  <a:effectLst/>
                  <a:ea typeface="Calibri"/>
                </a:rPr>
                <a:t>X Compton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4" name="Zone de texte 963"/>
            <p:cNvSpPr txBox="1"/>
            <p:nvPr/>
          </p:nvSpPr>
          <p:spPr>
            <a:xfrm>
              <a:off x="3585987" y="1975862"/>
              <a:ext cx="784860" cy="20624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>
                  <a:effectLst/>
                  <a:ea typeface="Calibri"/>
                </a:rPr>
                <a:t>Laser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flipH="1" flipV="1">
              <a:off x="2400550" y="1945114"/>
              <a:ext cx="1294865" cy="61496"/>
            </a:xfrm>
            <a:prstGeom prst="straightConnector1">
              <a:avLst/>
            </a:prstGeom>
            <a:ln w="50800">
              <a:solidFill>
                <a:srgbClr val="29F33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 de texte 963"/>
            <p:cNvSpPr txBox="1"/>
            <p:nvPr/>
          </p:nvSpPr>
          <p:spPr>
            <a:xfrm>
              <a:off x="585336" y="413428"/>
              <a:ext cx="599499" cy="4483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SMILE Plateau 1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8" name="Zone de texte 963"/>
            <p:cNvSpPr txBox="1"/>
            <p:nvPr/>
          </p:nvSpPr>
          <p:spPr>
            <a:xfrm>
              <a:off x="3395666" y="400486"/>
              <a:ext cx="599499" cy="4483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>
                  <a:effectLst/>
                  <a:ea typeface="Calibri"/>
                </a:rPr>
                <a:t>SMILE Plateau 2</a:t>
              </a:r>
              <a:endParaRPr lang="fr-FR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9" name="Zone de texte 963"/>
            <p:cNvSpPr txBox="1"/>
            <p:nvPr/>
          </p:nvSpPr>
          <p:spPr>
            <a:xfrm>
              <a:off x="216018" y="2817269"/>
              <a:ext cx="1651169" cy="5644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Triplet de quadrupôles pour focalisation du faisceau d’électrons au point d’interaction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20" name="Zone de texte 963"/>
            <p:cNvSpPr txBox="1"/>
            <p:nvPr/>
          </p:nvSpPr>
          <p:spPr>
            <a:xfrm>
              <a:off x="2063037" y="2940375"/>
              <a:ext cx="797055" cy="4483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>
                  <a:effectLst/>
                  <a:ea typeface="Calibri"/>
                </a:rPr>
                <a:t>Point d’interaction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25" name="Zone de texte 963"/>
            <p:cNvSpPr txBox="1"/>
            <p:nvPr/>
          </p:nvSpPr>
          <p:spPr>
            <a:xfrm>
              <a:off x="4108064" y="482689"/>
              <a:ext cx="1250237" cy="3673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 dirty="0" smtClean="0">
                  <a:effectLst/>
                  <a:ea typeface="Calibri"/>
                </a:rPr>
                <a:t>Limite de vide fenêtre de Be 200 µm</a:t>
              </a:r>
              <a:endParaRPr lang="fr-FR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2170401" y="1782734"/>
              <a:ext cx="250166" cy="232999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cxnSp>
        <p:nvCxnSpPr>
          <p:cNvPr id="21" name="Connecteur droit avec flèche 20"/>
          <p:cNvCxnSpPr/>
          <p:nvPr/>
        </p:nvCxnSpPr>
        <p:spPr>
          <a:xfrm>
            <a:off x="2123728" y="1562735"/>
            <a:ext cx="0" cy="73152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305867" y="1562735"/>
            <a:ext cx="0" cy="9309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ccolade ouvrante 22"/>
          <p:cNvSpPr/>
          <p:nvPr/>
        </p:nvSpPr>
        <p:spPr>
          <a:xfrm rot="16200000">
            <a:off x="2083403" y="3135966"/>
            <a:ext cx="736160" cy="222481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4211960" y="3411605"/>
            <a:ext cx="0" cy="165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5" idx="2"/>
          </p:cNvCxnSpPr>
          <p:nvPr/>
        </p:nvCxnSpPr>
        <p:spPr>
          <a:xfrm flipH="1">
            <a:off x="7048222" y="1734890"/>
            <a:ext cx="771893" cy="13661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1880" y="4516305"/>
            <a:ext cx="45719" cy="93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Shape 2"/>
          <p:cNvSpPr txBox="1">
            <a:spLocks/>
          </p:cNvSpPr>
          <p:nvPr/>
        </p:nvSpPr>
        <p:spPr>
          <a:xfrm>
            <a:off x="576000" y="974700"/>
            <a:ext cx="3937097" cy="1677722"/>
          </a:xfrm>
          <a:prstGeom prst="rect">
            <a:avLst/>
          </a:prstGeom>
        </p:spPr>
        <p:txBody>
          <a:bodyPr lIns="0" tIns="0" rIns="0" bIns="0"/>
          <a:lstStyle/>
          <a:p>
            <a:pPr marL="0" lvl="1">
              <a:buFontTx/>
              <a:buBlip>
                <a:blip r:embed="rId2"/>
              </a:buBlip>
            </a:pPr>
            <a:r>
              <a:rPr lang="fr-FR" sz="1600" b="1" kern="0" dirty="0" smtClean="0">
                <a:solidFill>
                  <a:srgbClr val="666666"/>
                </a:solidFill>
              </a:rPr>
              <a:t> </a:t>
            </a:r>
            <a:r>
              <a:rPr lang="fr-FR" b="1" kern="0" dirty="0"/>
              <a:t>Les diagnostics de recouvrement</a:t>
            </a:r>
          </a:p>
          <a:p>
            <a:pPr marL="555625" lvl="8" indent="-285750" algn="just">
              <a:buFont typeface="Wingdings" charset="2"/>
              <a:buChar char="Ø"/>
            </a:pPr>
            <a:r>
              <a:rPr lang="fr-FR" dirty="0"/>
              <a:t>Recouvrement </a:t>
            </a:r>
            <a:r>
              <a:rPr lang="fr-FR" dirty="0" smtClean="0"/>
              <a:t>Spatial</a:t>
            </a:r>
          </a:p>
          <a:p>
            <a:pPr marL="628650" lvl="1" indent="-171450">
              <a:lnSpc>
                <a:spcPct val="100000"/>
              </a:lnSpc>
              <a:buFont typeface="Arial" charset="0"/>
              <a:buChar char="•"/>
            </a:pPr>
            <a:r>
              <a:rPr lang="fr-FR" sz="1100" dirty="0" smtClean="0"/>
              <a:t> </a:t>
            </a:r>
            <a:r>
              <a:rPr lang="fr-FR" sz="1600" dirty="0" smtClean="0"/>
              <a:t>Caméra CCD  </a:t>
            </a:r>
          </a:p>
          <a:p>
            <a:pPr marL="628650" lvl="1" indent="-171450">
              <a:lnSpc>
                <a:spcPct val="100000"/>
              </a:lnSpc>
              <a:buFont typeface="Arial" charset="0"/>
              <a:buChar char="•"/>
            </a:pPr>
            <a:endParaRPr lang="fr-FR" sz="1600" dirty="0" smtClean="0"/>
          </a:p>
          <a:p>
            <a:pPr marL="555625" lvl="8" indent="-285750" algn="just">
              <a:buFont typeface="Wingdings" charset="2"/>
              <a:buChar char="Ø"/>
            </a:pPr>
            <a:r>
              <a:rPr lang="fr-FR" dirty="0" smtClean="0"/>
              <a:t>Recouvrement </a:t>
            </a:r>
            <a:r>
              <a:rPr lang="fr-FR" dirty="0"/>
              <a:t>Temporel</a:t>
            </a:r>
          </a:p>
          <a:p>
            <a:pPr marL="628650" lvl="1" indent="-171450">
              <a:lnSpc>
                <a:spcPct val="100000"/>
              </a:lnSpc>
              <a:buFont typeface="Arial" charset="0"/>
              <a:buChar char="•"/>
            </a:pPr>
            <a:r>
              <a:rPr lang="fr-FR" sz="1100" dirty="0"/>
              <a:t> </a:t>
            </a:r>
            <a:r>
              <a:rPr lang="fr-FR" sz="1600" dirty="0"/>
              <a:t>Caméra à Balayage de Fente</a:t>
            </a:r>
          </a:p>
          <a:p>
            <a:pPr marL="0" lvl="1"/>
            <a:endParaRPr lang="fr-FR" sz="1600" kern="0" dirty="0">
              <a:solidFill>
                <a:srgbClr val="666666"/>
              </a:solidFill>
            </a:endParaRPr>
          </a:p>
          <a:p>
            <a:pPr marL="0" lvl="1"/>
            <a:endParaRPr lang="fr-FR" sz="2200" kern="0" dirty="0">
              <a:solidFill>
                <a:srgbClr val="DC0528"/>
              </a:solidFill>
              <a:latin typeface="Arial"/>
            </a:endParaRPr>
          </a:p>
          <a:p>
            <a:pPr marL="0" lvl="1"/>
            <a:endParaRPr lang="fr-FR" sz="1600" kern="0" dirty="0">
              <a:solidFill>
                <a:srgbClr val="666666"/>
              </a:solidFill>
            </a:endParaRPr>
          </a:p>
          <a:p>
            <a:pPr marL="0" lvl="1"/>
            <a:endParaRPr lang="fr-FR" sz="1600" kern="0" dirty="0">
              <a:solidFill>
                <a:srgbClr val="666666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3"/>
          <p:cNvPicPr/>
          <p:nvPr/>
        </p:nvPicPr>
        <p:blipFill rotWithShape="1">
          <a:blip r:embed="rId3" cstate="print"/>
          <a:srcRect t="15523"/>
          <a:stretch/>
        </p:blipFill>
        <p:spPr>
          <a:xfrm>
            <a:off x="539552" y="2708920"/>
            <a:ext cx="2952328" cy="3697217"/>
          </a:xfrm>
          <a:prstGeom prst="rect">
            <a:avLst/>
          </a:prstGeom>
          <a:ln>
            <a:noFill/>
          </a:ln>
        </p:spPr>
      </p:pic>
      <p:sp>
        <p:nvSpPr>
          <p:cNvPr id="7" name="CustomShape 5"/>
          <p:cNvSpPr/>
          <p:nvPr/>
        </p:nvSpPr>
        <p:spPr>
          <a:xfrm>
            <a:off x="7229762" y="1815399"/>
            <a:ext cx="798622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Arial"/>
              </a:rPr>
              <a:t>Laser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/>
          <a:srcRect l="25733" t="31297" r="47024" b="23525"/>
          <a:stretch/>
        </p:blipFill>
        <p:spPr>
          <a:xfrm>
            <a:off x="4714938" y="692696"/>
            <a:ext cx="2126960" cy="2131027"/>
          </a:xfrm>
          <a:prstGeom prst="rect">
            <a:avLst/>
          </a:prstGeom>
        </p:spPr>
      </p:pic>
      <p:sp>
        <p:nvSpPr>
          <p:cNvPr id="9" name="CustomShape 4"/>
          <p:cNvSpPr/>
          <p:nvPr/>
        </p:nvSpPr>
        <p:spPr>
          <a:xfrm>
            <a:off x="4513097" y="2924944"/>
            <a:ext cx="4379383" cy="337424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Rayonnements RTO et laser </a:t>
            </a:r>
            <a:r>
              <a:rPr lang="fr-FR" sz="1600" dirty="0">
                <a:solidFill>
                  <a:srgbClr val="000000"/>
                </a:solidFill>
                <a:latin typeface="Arial"/>
              </a:rPr>
              <a:t>vers </a:t>
            </a: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les cameras</a:t>
            </a:r>
            <a:endParaRPr sz="16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291002" y="2384073"/>
            <a:ext cx="1039127" cy="282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330129" y="2139598"/>
            <a:ext cx="899633" cy="223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CustomShape 6"/>
          <p:cNvSpPr/>
          <p:nvPr/>
        </p:nvSpPr>
        <p:spPr>
          <a:xfrm>
            <a:off x="4033776" y="2502130"/>
            <a:ext cx="121572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Arial"/>
              </a:rPr>
              <a:t>Electrons</a:t>
            </a:r>
            <a:endParaRPr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346614" y="2412710"/>
            <a:ext cx="241461" cy="479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299114" y="2412710"/>
            <a:ext cx="257017" cy="479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269956" y="3427734"/>
            <a:ext cx="4550754" cy="2904919"/>
            <a:chOff x="4269956" y="3427734"/>
            <a:chExt cx="4550754" cy="2904919"/>
          </a:xfrm>
        </p:grpSpPr>
        <p:sp>
          <p:nvSpPr>
            <p:cNvPr id="16" name="Trait 622"/>
            <p:cNvSpPr>
              <a:spLocks noChangeShapeType="1"/>
            </p:cNvSpPr>
            <p:nvPr/>
          </p:nvSpPr>
          <p:spPr bwMode="auto">
            <a:xfrm flipV="1">
              <a:off x="4333366" y="3724777"/>
              <a:ext cx="2099" cy="203518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Rectangle 61"/>
            <p:cNvSpPr>
              <a:spLocks noChangeArrowheads="1"/>
            </p:cNvSpPr>
            <p:nvPr/>
          </p:nvSpPr>
          <p:spPr bwMode="auto">
            <a:xfrm>
              <a:off x="4287250" y="3427734"/>
              <a:ext cx="4533460" cy="7275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291002" y="3483717"/>
              <a:ext cx="266886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400" b="1" dirty="0"/>
                <a:t>Recouvrement des faisceaux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7002075" y="3843124"/>
              <a:ext cx="157737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400" b="1" dirty="0"/>
                <a:t>Temporellement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846832" y="3847477"/>
              <a:ext cx="139687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400" b="1" dirty="0"/>
                <a:t>Spatialement</a:t>
              </a:r>
            </a:p>
          </p:txBody>
        </p:sp>
        <p:pic>
          <p:nvPicPr>
            <p:cNvPr id="22" name="Image 590" descr="CB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" t="7559" r="6639" b="8000"/>
            <a:stretch>
              <a:fillRect/>
            </a:stretch>
          </p:blipFill>
          <p:spPr bwMode="auto">
            <a:xfrm>
              <a:off x="6694869" y="4218369"/>
              <a:ext cx="2125841" cy="21083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 591" descr="CCD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250" y="4205309"/>
              <a:ext cx="2499386" cy="2127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rait 621"/>
            <p:cNvSpPr>
              <a:spLocks noChangeShapeType="1"/>
            </p:cNvSpPr>
            <p:nvPr/>
          </p:nvSpPr>
          <p:spPr bwMode="auto">
            <a:xfrm>
              <a:off x="4344893" y="6092211"/>
              <a:ext cx="2400753" cy="7019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rait 622"/>
            <p:cNvSpPr>
              <a:spLocks noChangeShapeType="1"/>
            </p:cNvSpPr>
            <p:nvPr/>
          </p:nvSpPr>
          <p:spPr bwMode="auto">
            <a:xfrm flipV="1">
              <a:off x="4333366" y="4218368"/>
              <a:ext cx="2099" cy="203518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Zone de texte 625"/>
            <p:cNvSpPr txBox="1">
              <a:spLocks noChangeArrowheads="1"/>
            </p:cNvSpPr>
            <p:nvPr/>
          </p:nvSpPr>
          <p:spPr bwMode="auto">
            <a:xfrm>
              <a:off x="5382494" y="5757052"/>
              <a:ext cx="1301107" cy="33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sz="1000">
                  <a:solidFill>
                    <a:schemeClr val="bg1"/>
                  </a:solidFill>
                </a:rPr>
                <a:t>Axe horizontal</a:t>
              </a:r>
            </a:p>
          </p:txBody>
        </p:sp>
        <p:sp>
          <p:nvSpPr>
            <p:cNvPr id="27" name="Zone de texte 626"/>
            <p:cNvSpPr txBox="1">
              <a:spLocks noChangeArrowheads="1"/>
            </p:cNvSpPr>
            <p:nvPr/>
          </p:nvSpPr>
          <p:spPr bwMode="auto">
            <a:xfrm>
              <a:off x="4269956" y="4150901"/>
              <a:ext cx="1108039" cy="33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sz="1000">
                  <a:solidFill>
                    <a:schemeClr val="bg1"/>
                  </a:solidFill>
                </a:rPr>
                <a:t>Axe vertical</a:t>
              </a:r>
            </a:p>
          </p:txBody>
        </p:sp>
        <p:sp>
          <p:nvSpPr>
            <p:cNvPr id="28" name="Zone de texte 628"/>
            <p:cNvSpPr txBox="1">
              <a:spLocks noChangeArrowheads="1"/>
            </p:cNvSpPr>
            <p:nvPr/>
          </p:nvSpPr>
          <p:spPr bwMode="auto">
            <a:xfrm>
              <a:off x="5737397" y="5373216"/>
              <a:ext cx="816583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sz="1200" dirty="0"/>
                <a:t>Électrons</a:t>
              </a:r>
            </a:p>
          </p:txBody>
        </p:sp>
        <p:sp>
          <p:nvSpPr>
            <p:cNvPr id="29" name="Zone de texte 630"/>
            <p:cNvSpPr txBox="1">
              <a:spLocks noChangeArrowheads="1"/>
            </p:cNvSpPr>
            <p:nvPr/>
          </p:nvSpPr>
          <p:spPr bwMode="auto">
            <a:xfrm>
              <a:off x="4565866" y="5589240"/>
              <a:ext cx="56493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sz="1200" dirty="0"/>
                <a:t>Laser</a:t>
              </a:r>
            </a:p>
          </p:txBody>
        </p:sp>
        <p:sp>
          <p:nvSpPr>
            <p:cNvPr id="30" name="Trait 632"/>
            <p:cNvSpPr>
              <a:spLocks noChangeShapeType="1"/>
            </p:cNvSpPr>
            <p:nvPr/>
          </p:nvSpPr>
          <p:spPr bwMode="auto">
            <a:xfrm flipV="1">
              <a:off x="4919419" y="5254313"/>
              <a:ext cx="163687" cy="3883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rait 633"/>
            <p:cNvSpPr>
              <a:spLocks noChangeShapeType="1"/>
            </p:cNvSpPr>
            <p:nvPr/>
          </p:nvSpPr>
          <p:spPr bwMode="auto">
            <a:xfrm flipH="1" flipV="1">
              <a:off x="5534292" y="5106321"/>
              <a:ext cx="232939" cy="25732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rait 622"/>
            <p:cNvSpPr>
              <a:spLocks noChangeShapeType="1"/>
            </p:cNvSpPr>
            <p:nvPr/>
          </p:nvSpPr>
          <p:spPr bwMode="auto">
            <a:xfrm flipV="1">
              <a:off x="6739063" y="4190074"/>
              <a:ext cx="2099" cy="206325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Zone de texte 626"/>
            <p:cNvSpPr txBox="1">
              <a:spLocks noChangeArrowheads="1"/>
            </p:cNvSpPr>
            <p:nvPr/>
          </p:nvSpPr>
          <p:spPr bwMode="auto">
            <a:xfrm>
              <a:off x="6691026" y="4155254"/>
              <a:ext cx="1049355" cy="33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sz="1000" dirty="0">
                  <a:solidFill>
                    <a:schemeClr val="bg1"/>
                  </a:solidFill>
                </a:rPr>
                <a:t>Axe rapide</a:t>
              </a:r>
            </a:p>
          </p:txBody>
        </p:sp>
        <p:sp>
          <p:nvSpPr>
            <p:cNvPr id="34" name="Zone de texte 628"/>
            <p:cNvSpPr txBox="1">
              <a:spLocks noChangeArrowheads="1"/>
            </p:cNvSpPr>
            <p:nvPr/>
          </p:nvSpPr>
          <p:spPr bwMode="auto">
            <a:xfrm>
              <a:off x="8171552" y="5339191"/>
              <a:ext cx="57691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sz="1200"/>
                <a:t>Laser</a:t>
              </a:r>
            </a:p>
          </p:txBody>
        </p:sp>
        <p:sp>
          <p:nvSpPr>
            <p:cNvPr id="35" name="Zone de texte 630"/>
            <p:cNvSpPr txBox="1">
              <a:spLocks noChangeArrowheads="1"/>
            </p:cNvSpPr>
            <p:nvPr/>
          </p:nvSpPr>
          <p:spPr bwMode="auto">
            <a:xfrm>
              <a:off x="6989739" y="5609373"/>
              <a:ext cx="822621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176713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sz="1200" dirty="0">
                  <a:cs typeface="Arial" pitchFamily="34" charset="0"/>
                </a:rPr>
                <a:t>É</a:t>
              </a:r>
              <a:r>
                <a:rPr lang="fr-FR" sz="1200" dirty="0"/>
                <a:t>lectrons</a:t>
              </a:r>
            </a:p>
          </p:txBody>
        </p:sp>
        <p:sp>
          <p:nvSpPr>
            <p:cNvPr id="36" name="Trait 632"/>
            <p:cNvSpPr>
              <a:spLocks noChangeShapeType="1"/>
            </p:cNvSpPr>
            <p:nvPr/>
          </p:nvSpPr>
          <p:spPr bwMode="auto">
            <a:xfrm flipV="1">
              <a:off x="7363545" y="5027972"/>
              <a:ext cx="591794" cy="62225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rait 633"/>
            <p:cNvSpPr>
              <a:spLocks noChangeShapeType="1"/>
            </p:cNvSpPr>
            <p:nvPr/>
          </p:nvSpPr>
          <p:spPr bwMode="auto">
            <a:xfrm flipH="1" flipV="1">
              <a:off x="8426919" y="5008070"/>
              <a:ext cx="18888" cy="35557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" name="Titr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L</a:t>
            </a:r>
            <a:r>
              <a:rPr lang="fr-FR" dirty="0" smtClean="0"/>
              <a:t>es Diagnostiques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8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052736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Tx/>
              <a:buBlip>
                <a:blip r:embed="rId2"/>
              </a:buBlip>
            </a:pPr>
            <a:r>
              <a:rPr lang="fr-FR" sz="1600" b="1" kern="0" dirty="0">
                <a:solidFill>
                  <a:srgbClr val="666666"/>
                </a:solidFill>
              </a:rPr>
              <a:t> </a:t>
            </a:r>
            <a:r>
              <a:rPr lang="fr-FR" b="1" kern="0" dirty="0"/>
              <a:t>La détection du rayonnement X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dirty="0"/>
              <a:t>Ecrans Radio-Luminescents à Mémoire (ERLM) derrière fenêtre de Béryllium de 200µm</a:t>
            </a:r>
          </a:p>
          <a:p>
            <a:pPr lvl="2"/>
            <a:endParaRPr lang="fr-FR" sz="1600" b="1" dirty="0">
              <a:solidFill>
                <a:srgbClr val="666666"/>
              </a:solidFill>
            </a:endParaRPr>
          </a:p>
          <a:p>
            <a:pPr lvl="2"/>
            <a:endParaRPr lang="fr-FR" sz="1600" b="1" dirty="0">
              <a:solidFill>
                <a:srgbClr val="666666"/>
              </a:solidFill>
            </a:endParaRPr>
          </a:p>
          <a:p>
            <a:pPr lvl="2"/>
            <a:endParaRPr lang="fr-FR" sz="1600" b="1" dirty="0">
              <a:solidFill>
                <a:srgbClr val="666666"/>
              </a:solidFill>
            </a:endParaRPr>
          </a:p>
          <a:p>
            <a:pPr lvl="2"/>
            <a:endParaRPr lang="fr-FR" sz="1600" b="1" dirty="0">
              <a:solidFill>
                <a:srgbClr val="666666"/>
              </a:solidFill>
            </a:endParaRPr>
          </a:p>
          <a:p>
            <a:pPr lvl="2"/>
            <a:endParaRPr lang="fr-FR" sz="1600" b="1" dirty="0">
              <a:solidFill>
                <a:srgbClr val="666666"/>
              </a:solidFill>
            </a:endParaRPr>
          </a:p>
          <a:p>
            <a:pPr marL="0" lvl="2"/>
            <a:r>
              <a:rPr lang="fr-FR" sz="1600" b="1" dirty="0">
                <a:solidFill>
                  <a:srgbClr val="FF0000"/>
                </a:solidFill>
              </a:rPr>
              <a:t>Mesure à lecture </a:t>
            </a:r>
            <a:r>
              <a:rPr lang="fr-FR" sz="1600" b="1" dirty="0" smtClean="0">
                <a:solidFill>
                  <a:srgbClr val="FF0000"/>
                </a:solidFill>
              </a:rPr>
              <a:t>différée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491880" y="2060848"/>
            <a:ext cx="5400600" cy="4117282"/>
            <a:chOff x="5436096" y="1052736"/>
            <a:chExt cx="3240664" cy="2454808"/>
          </a:xfrm>
        </p:grpSpPr>
        <p:pic>
          <p:nvPicPr>
            <p:cNvPr id="7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096" y="1052736"/>
              <a:ext cx="3240664" cy="245480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8" name="CustomShape 9"/>
            <p:cNvSpPr/>
            <p:nvPr/>
          </p:nvSpPr>
          <p:spPr>
            <a:xfrm>
              <a:off x="6948265" y="3137668"/>
              <a:ext cx="1273459" cy="2582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1400" b="1" dirty="0">
                  <a:solidFill>
                    <a:srgbClr val="000000"/>
                  </a:solidFill>
                  <a:latin typeface="Arial"/>
                </a:rPr>
                <a:t>SMILE: Plateau 2</a:t>
              </a:r>
              <a:endParaRPr sz="2000" b="1" dirty="0"/>
            </a:p>
          </p:txBody>
        </p:sp>
        <p:sp>
          <p:nvSpPr>
            <p:cNvPr id="9" name="Line 4"/>
            <p:cNvSpPr/>
            <p:nvPr/>
          </p:nvSpPr>
          <p:spPr>
            <a:xfrm>
              <a:off x="6231990" y="1499065"/>
              <a:ext cx="360520" cy="792088"/>
            </a:xfrm>
            <a:prstGeom prst="line">
              <a:avLst/>
            </a:prstGeom>
            <a:ln w="19050">
              <a:solidFill>
                <a:schemeClr val="bg1"/>
              </a:solidFill>
              <a:round/>
              <a:tailEnd type="triangle" w="med" len="med"/>
            </a:ln>
          </p:spPr>
        </p:sp>
        <p:sp>
          <p:nvSpPr>
            <p:cNvPr id="10" name="Line 8"/>
            <p:cNvSpPr/>
            <p:nvPr/>
          </p:nvSpPr>
          <p:spPr>
            <a:xfrm flipV="1">
              <a:off x="7668344" y="2636910"/>
              <a:ext cx="288032" cy="500758"/>
            </a:xfrm>
            <a:prstGeom prst="line">
              <a:avLst/>
            </a:prstGeom>
            <a:ln w="19050">
              <a:solidFill>
                <a:schemeClr val="bg1"/>
              </a:solidFill>
              <a:round/>
              <a:tailEnd type="triangle" w="med" len="med"/>
            </a:ln>
          </p:spPr>
        </p:sp>
        <p:sp>
          <p:nvSpPr>
            <p:cNvPr id="11" name="CustomShape 6"/>
            <p:cNvSpPr/>
            <p:nvPr/>
          </p:nvSpPr>
          <p:spPr>
            <a:xfrm>
              <a:off x="5777193" y="1261080"/>
              <a:ext cx="852743" cy="293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fr-FR" sz="1600" b="1" dirty="0">
                  <a:solidFill>
                    <a:srgbClr val="000000"/>
                  </a:solidFill>
                  <a:latin typeface="Arial"/>
                </a:rPr>
                <a:t>ERLM</a:t>
              </a:r>
              <a:endParaRPr sz="2400" b="1" dirty="0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L</a:t>
            </a:r>
            <a:r>
              <a:rPr lang="fr-FR" dirty="0" smtClean="0"/>
              <a:t>es Diagnostiques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</a:t>
            </a:r>
            <a:r>
              <a:rPr lang="fr-FR" dirty="0"/>
              <a:t>es Diagnostiques</a:t>
            </a:r>
          </a:p>
        </p:txBody>
      </p:sp>
      <p:sp>
        <p:nvSpPr>
          <p:cNvPr id="4" name="TextShape 2"/>
          <p:cNvSpPr txBox="1">
            <a:spLocks/>
          </p:cNvSpPr>
          <p:nvPr/>
        </p:nvSpPr>
        <p:spPr>
          <a:xfrm>
            <a:off x="251519" y="1268760"/>
            <a:ext cx="8690919" cy="4968240"/>
          </a:xfrm>
          <a:prstGeom prst="rect">
            <a:avLst/>
          </a:prstGeom>
        </p:spPr>
        <p:txBody>
          <a:bodyPr lIns="0" tIns="0" rIns="0" bIns="0"/>
          <a:lstStyle/>
          <a:p>
            <a:pPr marL="0" lvl="1">
              <a:buFontTx/>
              <a:buBlip>
                <a:blip r:embed="rId2"/>
              </a:buBlip>
            </a:pPr>
            <a:r>
              <a:rPr lang="fr-FR" sz="1600" b="1" kern="0" dirty="0" smtClean="0">
                <a:solidFill>
                  <a:srgbClr val="666666"/>
                </a:solidFill>
              </a:rPr>
              <a:t> </a:t>
            </a:r>
            <a:r>
              <a:rPr lang="fr-FR" b="1" kern="0" dirty="0"/>
              <a:t>La détection du rayonnement X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dirty="0"/>
              <a:t>Photomultiplicateur face à un ERLM orienté à 45° par rapport au faisceau d’X</a:t>
            </a:r>
            <a:endParaRPr lang="fr-FR" b="1" dirty="0"/>
          </a:p>
          <a:p>
            <a:pPr lvl="2"/>
            <a:endParaRPr lang="fr-FR" sz="1600" b="1" dirty="0"/>
          </a:p>
          <a:p>
            <a:pPr lvl="2"/>
            <a:endParaRPr lang="fr-FR" sz="1600" b="1" dirty="0" smtClean="0"/>
          </a:p>
          <a:p>
            <a:pPr lvl="2"/>
            <a:r>
              <a:rPr lang="fr-FR" sz="1600" b="1" dirty="0" smtClean="0">
                <a:solidFill>
                  <a:srgbClr val="FF0000"/>
                </a:solidFill>
              </a:rPr>
              <a:t>                                        Mesure </a:t>
            </a:r>
            <a:r>
              <a:rPr lang="fr-FR" sz="1600" b="1" dirty="0">
                <a:solidFill>
                  <a:srgbClr val="FF0000"/>
                </a:solidFill>
              </a:rPr>
              <a:t>en temps réel</a:t>
            </a:r>
            <a:endParaRPr lang="fr-FR" dirty="0">
              <a:solidFill>
                <a:srgbClr val="FF0000"/>
              </a:solidFill>
            </a:endParaRPr>
          </a:p>
          <a:p>
            <a:pPr marL="742950" lvl="2" indent="-285750">
              <a:buFont typeface="Wingdings" panose="05000000000000000000" pitchFamily="2" charset="2"/>
              <a:buChar char="Ø"/>
            </a:pPr>
            <a:endParaRPr lang="fr-FR" sz="1600" kern="0" dirty="0"/>
          </a:p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2696319"/>
            <a:ext cx="8172360" cy="3324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2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Thème1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4271</TotalTime>
  <Words>749</Words>
  <Application>Microsoft Office PowerPoint</Application>
  <PresentationFormat>Affichage à l'écran (4:3)</PresentationFormat>
  <Paragraphs>266</Paragraphs>
  <Slides>24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Thème1</vt:lpstr>
      <vt:lpstr>1_Thème1</vt:lpstr>
      <vt:lpstr>Visio</vt:lpstr>
      <vt:lpstr>Présentation PowerPoint</vt:lpstr>
      <vt:lpstr>  Plan DE LA PRESENTATION   1) Introduction    2) Expérience à 30 MeV     3) Empilement des Photons    4) Perspectives </vt:lpstr>
      <vt:lpstr>  Plan DE LA PRESENTATION   1) Introduction    2) Empilement des Photons      3) Expérience à 30 MeV   4) Perspectives </vt:lpstr>
      <vt:lpstr>Introduction</vt:lpstr>
      <vt:lpstr>La ligne Compton</vt:lpstr>
      <vt:lpstr>L’Espace Compton</vt:lpstr>
      <vt:lpstr>Les Diagnostiques</vt:lpstr>
      <vt:lpstr>Les Diagnostiques</vt:lpstr>
      <vt:lpstr>Les Diagnostiques</vt:lpstr>
      <vt:lpstr>L’Espace Compton</vt:lpstr>
      <vt:lpstr>  Plan DE LA PRESENTATION   1) Introduction    2) Expérience à 30 MeV     3) Empilement des Photons    4) Perspectives </vt:lpstr>
      <vt:lpstr>Ligne Compton</vt:lpstr>
      <vt:lpstr>18 MeV  vs  30 Mev</vt:lpstr>
      <vt:lpstr>  Plan DE LA PRESENTATION   1) Introduction    2) Expérience à 30 MeV     3) Empilement des Photons   4) Perspectives </vt:lpstr>
      <vt:lpstr>Dispositif d’empilement de photons</vt:lpstr>
      <vt:lpstr>Présentation PowerPoint</vt:lpstr>
      <vt:lpstr>L’Espace Compton</vt:lpstr>
      <vt:lpstr>Dimension du smile</vt:lpstr>
      <vt:lpstr>Optimisation de la source par empilement de photons</vt:lpstr>
      <vt:lpstr>Le SMILE</vt:lpstr>
      <vt:lpstr>SMILE</vt:lpstr>
      <vt:lpstr>  Plan DE LA PRESENTATION   1) Introduction    2) Expérience à 30 MeV     3) Empilement des Photons    4) Perspectives </vt:lpstr>
      <vt:lpstr>Perspectives</vt:lpstr>
      <vt:lpstr>Je Vous remercie 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BINET Alain 094277</dc:creator>
  <cp:lastModifiedBy>Dominique BINET</cp:lastModifiedBy>
  <cp:revision>70</cp:revision>
  <dcterms:created xsi:type="dcterms:W3CDTF">2017-07-06T09:25:48Z</dcterms:created>
  <dcterms:modified xsi:type="dcterms:W3CDTF">2017-10-06T05:26:17Z</dcterms:modified>
</cp:coreProperties>
</file>