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58" r:id="rId3"/>
    <p:sldId id="330" r:id="rId4"/>
    <p:sldId id="331" r:id="rId5"/>
    <p:sldId id="365" r:id="rId6"/>
    <p:sldId id="364" r:id="rId7"/>
    <p:sldId id="366" r:id="rId8"/>
    <p:sldId id="367" r:id="rId9"/>
    <p:sldId id="360" r:id="rId10"/>
    <p:sldId id="307" r:id="rId11"/>
    <p:sldId id="321" r:id="rId12"/>
    <p:sldId id="354" r:id="rId13"/>
    <p:sldId id="353" r:id="rId14"/>
    <p:sldId id="368" r:id="rId15"/>
    <p:sldId id="369" r:id="rId16"/>
    <p:sldId id="319" r:id="rId17"/>
    <p:sldId id="32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7C09A4"/>
    <a:srgbClr val="7000FF"/>
    <a:srgbClr val="FFCC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23" autoAdjust="0"/>
    <p:restoredTop sz="97036" autoAdjust="0"/>
  </p:normalViewPr>
  <p:slideViewPr>
    <p:cSldViewPr snapToGrid="0">
      <p:cViewPr varScale="1">
        <p:scale>
          <a:sx n="128" d="100"/>
          <a:sy n="128" d="100"/>
        </p:scale>
        <p:origin x="-64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CA86-F224-F746-8994-8AB3DD242F61}" type="datetimeFigureOut">
              <a:rPr lang="fr-FR" smtClean="0"/>
              <a:t>03/10/17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60ED2-367A-A748-903E-742969A893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209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823340"/>
            <a:ext cx="9144093" cy="91321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840640"/>
            <a:ext cx="9144093" cy="89591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6028542"/>
            <a:ext cx="9146383" cy="83183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Roscoff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Harsh Purwar, Christelle bruni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Roscoff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Harsh Purwar, Christelle bruni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Roscoff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Harsh Purwar, Christelle bruni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ED0-40F2-434C-A848-B92581875164}" type="datetime4">
              <a:rPr lang="en-US" smtClean="0"/>
              <a:pPr/>
              <a:t>octobre 3,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978880"/>
            <a:ext cx="7239000" cy="879120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413001"/>
            <a:ext cx="7338991" cy="44703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Roscoff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Harsh Purwar, Christelle bruni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6429933"/>
            <a:ext cx="9146383" cy="430447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6264000"/>
            <a:ext cx="9144093" cy="51840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Roscoff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Harsh Purwar, Christelle bruni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Roscoff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Harsh Purwar, Christelle bruni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Roscoff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Harsh Purwar, Christelle bruni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>
          <a:xfrm>
            <a:off x="0" y="6264000"/>
            <a:ext cx="6471105" cy="406080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6419520"/>
            <a:ext cx="9147178" cy="43848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Roscoff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Harsh Purwar, Christelle bruni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Roscoff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Harsh Purwar, Christelle bruni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Roscoff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Harsh Purwar, Christelle bruni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Roscoff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Harsh Purwar, Christelle bruni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4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Roscoff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r>
              <a:rPr lang="en-US" smtClean="0"/>
              <a:t>Harsh Purwar, Christelle bruni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96775" y="1701517"/>
            <a:ext cx="8034866" cy="931333"/>
          </a:xfrm>
        </p:spPr>
        <p:txBody>
          <a:bodyPr>
            <a:normAutofit/>
          </a:bodyPr>
          <a:lstStyle/>
          <a:p>
            <a:pPr algn="r"/>
            <a:r>
              <a:rPr lang="fr-FR" sz="2400" b="1" dirty="0" smtClean="0"/>
              <a:t>Paquets d’électrons </a:t>
            </a:r>
            <a:r>
              <a:rPr lang="fr-FR" sz="2400" b="1" dirty="0" err="1" smtClean="0"/>
              <a:t>sub-ps</a:t>
            </a:r>
            <a:r>
              <a:rPr lang="fr-FR" sz="2400" b="1" dirty="0" smtClean="0"/>
              <a:t> :</a:t>
            </a:r>
            <a:br>
              <a:rPr lang="fr-FR" sz="2400" b="1" dirty="0" smtClean="0"/>
            </a:br>
            <a:r>
              <a:rPr lang="fr-FR" sz="2400" b="1" dirty="0" smtClean="0"/>
              <a:t>DRUM</a:t>
            </a:r>
            <a:endParaRPr lang="fr-FR" sz="2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0444" y="2721600"/>
            <a:ext cx="8655755" cy="2327320"/>
          </a:xfrm>
        </p:spPr>
        <p:txBody>
          <a:bodyPr>
            <a:normAutofit fontScale="92500" lnSpcReduction="20000"/>
          </a:bodyPr>
          <a:lstStyle/>
          <a:p>
            <a:r>
              <a:rPr lang="fr-FR" b="1" i="1" dirty="0" smtClean="0">
                <a:solidFill>
                  <a:schemeClr val="tx1"/>
                </a:solidFill>
              </a:rPr>
              <a:t>Christelle Bruni</a:t>
            </a:r>
            <a:r>
              <a:rPr lang="fr-FR" i="1" dirty="0" smtClean="0">
                <a:solidFill>
                  <a:schemeClr val="tx1"/>
                </a:solidFill>
              </a:rPr>
              <a:t>, </a:t>
            </a:r>
            <a:r>
              <a:rPr lang="fr-FR" i="1" dirty="0">
                <a:solidFill>
                  <a:schemeClr val="tx1"/>
                </a:solidFill>
              </a:rPr>
              <a:t>Kevin </a:t>
            </a:r>
            <a:r>
              <a:rPr lang="fr-FR" i="1" dirty="0" smtClean="0">
                <a:solidFill>
                  <a:schemeClr val="tx1"/>
                </a:solidFill>
              </a:rPr>
              <a:t>Cassou, </a:t>
            </a:r>
            <a:r>
              <a:rPr lang="fr-FR" i="1" dirty="0">
                <a:solidFill>
                  <a:schemeClr val="tx1"/>
                </a:solidFill>
              </a:rPr>
              <a:t>Vincent </a:t>
            </a:r>
            <a:r>
              <a:rPr lang="fr-FR" i="1" dirty="0" err="1" smtClean="0">
                <a:solidFill>
                  <a:schemeClr val="tx1"/>
                </a:solidFill>
              </a:rPr>
              <a:t>Chaumat</a:t>
            </a:r>
            <a:r>
              <a:rPr lang="fr-FR" i="1" dirty="0" smtClean="0">
                <a:solidFill>
                  <a:schemeClr val="tx1"/>
                </a:solidFill>
              </a:rPr>
              <a:t>, </a:t>
            </a:r>
            <a:r>
              <a:rPr lang="fr-FR" i="1" dirty="0">
                <a:solidFill>
                  <a:schemeClr val="tx1"/>
                </a:solidFill>
              </a:rPr>
              <a:t>Nicolas </a:t>
            </a:r>
            <a:r>
              <a:rPr lang="fr-FR" i="1" dirty="0" smtClean="0">
                <a:solidFill>
                  <a:schemeClr val="tx1"/>
                </a:solidFill>
              </a:rPr>
              <a:t>Delerue, </a:t>
            </a:r>
            <a:r>
              <a:rPr lang="fr-FR" i="1" dirty="0">
                <a:solidFill>
                  <a:schemeClr val="tx1"/>
                </a:solidFill>
              </a:rPr>
              <a:t>Denis </a:t>
            </a:r>
            <a:r>
              <a:rPr lang="fr-FR" i="1" dirty="0" smtClean="0">
                <a:solidFill>
                  <a:schemeClr val="tx1"/>
                </a:solidFill>
              </a:rPr>
              <a:t>Douillet, </a:t>
            </a:r>
            <a:r>
              <a:rPr lang="fr-FR" i="1" dirty="0">
                <a:solidFill>
                  <a:schemeClr val="tx1"/>
                </a:solidFill>
              </a:rPr>
              <a:t>Noureddine El </a:t>
            </a:r>
            <a:r>
              <a:rPr lang="fr-FR" i="1" dirty="0" err="1" smtClean="0">
                <a:solidFill>
                  <a:schemeClr val="tx1"/>
                </a:solidFill>
              </a:rPr>
              <a:t>Kamchi</a:t>
            </a:r>
            <a:r>
              <a:rPr lang="fr-FR" i="1" dirty="0" smtClean="0">
                <a:solidFill>
                  <a:schemeClr val="tx1"/>
                </a:solidFill>
              </a:rPr>
              <a:t>, Alexandre </a:t>
            </a:r>
            <a:r>
              <a:rPr lang="fr-FR" i="1" dirty="0" err="1" smtClean="0">
                <a:solidFill>
                  <a:schemeClr val="tx1"/>
                </a:solidFill>
              </a:rPr>
              <a:t>Gonnin</a:t>
            </a:r>
            <a:r>
              <a:rPr lang="fr-FR" i="1" dirty="0" smtClean="0">
                <a:solidFill>
                  <a:schemeClr val="tx1"/>
                </a:solidFill>
              </a:rPr>
              <a:t>, </a:t>
            </a:r>
            <a:r>
              <a:rPr lang="fr-FR" i="1" dirty="0" err="1" smtClean="0">
                <a:solidFill>
                  <a:schemeClr val="tx1"/>
                </a:solidFill>
              </a:rPr>
              <a:t>Stephane</a:t>
            </a:r>
            <a:r>
              <a:rPr lang="fr-FR" i="1" dirty="0" smtClean="0">
                <a:solidFill>
                  <a:schemeClr val="tx1"/>
                </a:solidFill>
              </a:rPr>
              <a:t> </a:t>
            </a:r>
            <a:r>
              <a:rPr lang="fr-FR" i="1" dirty="0" err="1" smtClean="0">
                <a:solidFill>
                  <a:schemeClr val="tx1"/>
                </a:solidFill>
              </a:rPr>
              <a:t>Jenzer</a:t>
            </a:r>
            <a:r>
              <a:rPr lang="fr-FR" i="1" dirty="0" smtClean="0">
                <a:solidFill>
                  <a:schemeClr val="tx1"/>
                </a:solidFill>
              </a:rPr>
              <a:t>,  </a:t>
            </a:r>
            <a:r>
              <a:rPr lang="fr-FR" i="1" dirty="0" err="1" smtClean="0">
                <a:solidFill>
                  <a:schemeClr val="tx1"/>
                </a:solidFill>
              </a:rPr>
              <a:t>Viacheslav</a:t>
            </a:r>
            <a:r>
              <a:rPr lang="fr-FR" i="1" dirty="0" smtClean="0">
                <a:solidFill>
                  <a:schemeClr val="tx1"/>
                </a:solidFill>
              </a:rPr>
              <a:t> </a:t>
            </a:r>
            <a:r>
              <a:rPr lang="fr-FR" i="1" dirty="0" err="1" smtClean="0">
                <a:solidFill>
                  <a:schemeClr val="tx1"/>
                </a:solidFill>
              </a:rPr>
              <a:t>Kubytskyi</a:t>
            </a:r>
            <a:r>
              <a:rPr lang="fr-FR" i="1" dirty="0" smtClean="0">
                <a:solidFill>
                  <a:schemeClr val="tx1"/>
                </a:solidFill>
              </a:rPr>
              <a:t>, </a:t>
            </a:r>
            <a:r>
              <a:rPr lang="fr-FR" i="1" dirty="0">
                <a:solidFill>
                  <a:schemeClr val="tx1"/>
                </a:solidFill>
              </a:rPr>
              <a:t>Pierre </a:t>
            </a:r>
            <a:r>
              <a:rPr lang="fr-FR" i="1" dirty="0" err="1" smtClean="0">
                <a:solidFill>
                  <a:schemeClr val="tx1"/>
                </a:solidFill>
              </a:rPr>
              <a:t>Lepercq</a:t>
            </a:r>
            <a:r>
              <a:rPr lang="fr-FR" i="1" dirty="0" smtClean="0">
                <a:solidFill>
                  <a:schemeClr val="tx1"/>
                </a:solidFill>
              </a:rPr>
              <a:t>, </a:t>
            </a:r>
            <a:r>
              <a:rPr lang="fr-FR" b="1" i="1" u="sng" dirty="0" err="1">
                <a:solidFill>
                  <a:schemeClr val="tx1"/>
                </a:solidFill>
              </a:rPr>
              <a:t>Harsh</a:t>
            </a:r>
            <a:r>
              <a:rPr lang="fr-FR" b="1" i="1" u="sng" dirty="0">
                <a:solidFill>
                  <a:schemeClr val="tx1"/>
                </a:solidFill>
              </a:rPr>
              <a:t> </a:t>
            </a:r>
            <a:r>
              <a:rPr lang="fr-FR" b="1" i="1" u="sng" dirty="0" err="1" smtClean="0">
                <a:solidFill>
                  <a:schemeClr val="tx1"/>
                </a:solidFill>
              </a:rPr>
              <a:t>Purwar</a:t>
            </a:r>
            <a:r>
              <a:rPr lang="fr-FR" i="1" dirty="0" err="1" smtClean="0">
                <a:solidFill>
                  <a:schemeClr val="tx1"/>
                </a:solidFill>
              </a:rPr>
              <a:t>,Viktor</a:t>
            </a:r>
            <a:r>
              <a:rPr lang="fr-FR" i="1" dirty="0" smtClean="0">
                <a:solidFill>
                  <a:schemeClr val="tx1"/>
                </a:solidFill>
              </a:rPr>
              <a:t> </a:t>
            </a:r>
            <a:r>
              <a:rPr lang="fr-FR" i="1" dirty="0" err="1" smtClean="0">
                <a:solidFill>
                  <a:schemeClr val="tx1"/>
                </a:solidFill>
              </a:rPr>
              <a:t>Soskov</a:t>
            </a:r>
            <a:r>
              <a:rPr lang="fr-FR" i="1" dirty="0" smtClean="0">
                <a:solidFill>
                  <a:schemeClr val="tx1"/>
                </a:solidFill>
              </a:rPr>
              <a:t>, Thomas </a:t>
            </a:r>
            <a:r>
              <a:rPr lang="fr-FR" i="1" dirty="0" err="1" smtClean="0">
                <a:solidFill>
                  <a:schemeClr val="tx1"/>
                </a:solidFill>
              </a:rPr>
              <a:t>Vinatier</a:t>
            </a:r>
            <a:r>
              <a:rPr lang="fr-FR" i="1" dirty="0" smtClean="0">
                <a:solidFill>
                  <a:schemeClr val="tx1"/>
                </a:solidFill>
              </a:rPr>
              <a:t>, </a:t>
            </a:r>
            <a:r>
              <a:rPr lang="fr-FR" i="1" dirty="0" err="1">
                <a:solidFill>
                  <a:schemeClr val="tx1"/>
                </a:solidFill>
              </a:rPr>
              <a:t>Ke</a:t>
            </a:r>
            <a:r>
              <a:rPr lang="fr-FR" i="1" dirty="0">
                <a:solidFill>
                  <a:schemeClr val="tx1"/>
                </a:solidFill>
              </a:rPr>
              <a:t> </a:t>
            </a:r>
            <a:r>
              <a:rPr lang="fr-FR" i="1" dirty="0" smtClean="0">
                <a:solidFill>
                  <a:schemeClr val="tx1"/>
                </a:solidFill>
              </a:rPr>
              <a:t>Wang, </a:t>
            </a:r>
            <a:r>
              <a:rPr lang="fr-FR" b="1" i="1" dirty="0" smtClean="0">
                <a:solidFill>
                  <a:schemeClr val="tx1"/>
                </a:solidFill>
              </a:rPr>
              <a:t>LAL</a:t>
            </a:r>
          </a:p>
          <a:p>
            <a:r>
              <a:rPr lang="fr-FR" i="1" dirty="0">
                <a:solidFill>
                  <a:schemeClr val="tx1"/>
                </a:solidFill>
              </a:rPr>
              <a:t>Elsa </a:t>
            </a:r>
            <a:r>
              <a:rPr lang="fr-FR" i="1" dirty="0" err="1" smtClean="0">
                <a:solidFill>
                  <a:schemeClr val="tx1"/>
                </a:solidFill>
              </a:rPr>
              <a:t>Baynard</a:t>
            </a:r>
            <a:r>
              <a:rPr lang="fr-FR" i="1" dirty="0" smtClean="0">
                <a:solidFill>
                  <a:schemeClr val="tx1"/>
                </a:solidFill>
              </a:rPr>
              <a:t>, </a:t>
            </a:r>
            <a:r>
              <a:rPr lang="fr-FR" i="1" dirty="0" err="1">
                <a:solidFill>
                  <a:schemeClr val="tx1"/>
                </a:solidFill>
              </a:rPr>
              <a:t>Moana</a:t>
            </a:r>
            <a:r>
              <a:rPr lang="fr-FR" i="1" dirty="0">
                <a:solidFill>
                  <a:schemeClr val="tx1"/>
                </a:solidFill>
              </a:rPr>
              <a:t> </a:t>
            </a:r>
            <a:r>
              <a:rPr lang="fr-FR" i="1" dirty="0" smtClean="0">
                <a:solidFill>
                  <a:schemeClr val="tx1"/>
                </a:solidFill>
              </a:rPr>
              <a:t>Pittman, </a:t>
            </a:r>
            <a:r>
              <a:rPr lang="fr-FR" b="1" i="1" dirty="0">
                <a:solidFill>
                  <a:schemeClr val="tx1"/>
                </a:solidFill>
              </a:rPr>
              <a:t>CLUPS</a:t>
            </a:r>
          </a:p>
          <a:p>
            <a:r>
              <a:rPr lang="fr-FR" i="1" dirty="0" smtClean="0">
                <a:solidFill>
                  <a:schemeClr val="tx1"/>
                </a:solidFill>
              </a:rPr>
              <a:t>Julien </a:t>
            </a:r>
            <a:r>
              <a:rPr lang="fr-FR" i="1" dirty="0" err="1" smtClean="0">
                <a:solidFill>
                  <a:schemeClr val="tx1"/>
                </a:solidFill>
              </a:rPr>
              <a:t>Demailly</a:t>
            </a:r>
            <a:r>
              <a:rPr lang="fr-FR" i="1" dirty="0" smtClean="0">
                <a:solidFill>
                  <a:schemeClr val="tx1"/>
                </a:solidFill>
              </a:rPr>
              <a:t>, </a:t>
            </a:r>
            <a:r>
              <a:rPr lang="fr-FR" i="1" dirty="0">
                <a:solidFill>
                  <a:schemeClr val="tx1"/>
                </a:solidFill>
              </a:rPr>
              <a:t>Olivier </a:t>
            </a:r>
            <a:r>
              <a:rPr lang="fr-FR" i="1" dirty="0" err="1" smtClean="0">
                <a:solidFill>
                  <a:schemeClr val="tx1"/>
                </a:solidFill>
              </a:rPr>
              <a:t>Guilbaud</a:t>
            </a:r>
            <a:r>
              <a:rPr lang="fr-FR" i="1" dirty="0" smtClean="0">
                <a:solidFill>
                  <a:schemeClr val="tx1"/>
                </a:solidFill>
              </a:rPr>
              <a:t>, </a:t>
            </a:r>
            <a:r>
              <a:rPr lang="fr-FR" i="1" dirty="0" smtClean="0">
                <a:solidFill>
                  <a:schemeClr val="tx1"/>
                </a:solidFill>
              </a:rPr>
              <a:t>Sophie </a:t>
            </a:r>
            <a:r>
              <a:rPr lang="fr-FR" i="1" dirty="0" err="1" smtClean="0">
                <a:solidFill>
                  <a:schemeClr val="tx1"/>
                </a:solidFill>
              </a:rPr>
              <a:t>Kazamias</a:t>
            </a:r>
            <a:r>
              <a:rPr lang="fr-FR" i="1" dirty="0" smtClean="0">
                <a:solidFill>
                  <a:schemeClr val="tx1"/>
                </a:solidFill>
              </a:rPr>
              <a:t>, </a:t>
            </a:r>
            <a:r>
              <a:rPr lang="fr-FR" i="1" dirty="0">
                <a:solidFill>
                  <a:schemeClr val="tx1"/>
                </a:solidFill>
              </a:rPr>
              <a:t>Bruno </a:t>
            </a:r>
            <a:r>
              <a:rPr lang="fr-FR" i="1" dirty="0" smtClean="0">
                <a:solidFill>
                  <a:schemeClr val="tx1"/>
                </a:solidFill>
              </a:rPr>
              <a:t>Lucas, Gilles Maynard, </a:t>
            </a:r>
            <a:r>
              <a:rPr lang="fr-FR" i="1" dirty="0">
                <a:solidFill>
                  <a:schemeClr val="tx1"/>
                </a:solidFill>
              </a:rPr>
              <a:t>Olivier </a:t>
            </a:r>
            <a:r>
              <a:rPr lang="fr-FR" i="1" dirty="0" smtClean="0">
                <a:solidFill>
                  <a:schemeClr val="tx1"/>
                </a:solidFill>
              </a:rPr>
              <a:t>Neveu, David Ros, </a:t>
            </a:r>
            <a:r>
              <a:rPr lang="fr-FR" b="1" i="1" dirty="0">
                <a:solidFill>
                  <a:schemeClr val="tx1"/>
                </a:solidFill>
              </a:rPr>
              <a:t>LPGP</a:t>
            </a:r>
            <a:endParaRPr lang="fr-FR" b="1" dirty="0">
              <a:solidFill>
                <a:schemeClr val="tx1"/>
              </a:solidFill>
            </a:endParaRPr>
          </a:p>
          <a:p>
            <a:r>
              <a:rPr lang="fr-FR" i="1" dirty="0" smtClean="0">
                <a:solidFill>
                  <a:schemeClr val="tx1"/>
                </a:solidFill>
              </a:rPr>
              <a:t>David </a:t>
            </a:r>
            <a:r>
              <a:rPr lang="fr-FR" i="1" dirty="0" err="1" smtClean="0">
                <a:solidFill>
                  <a:schemeClr val="tx1"/>
                </a:solidFill>
              </a:rPr>
              <a:t>Garzella</a:t>
            </a:r>
            <a:r>
              <a:rPr lang="fr-FR" i="1" dirty="0" smtClean="0">
                <a:solidFill>
                  <a:schemeClr val="tx1"/>
                </a:solidFill>
              </a:rPr>
              <a:t> </a:t>
            </a:r>
            <a:r>
              <a:rPr lang="fr-FR" b="1" i="1" dirty="0">
                <a:solidFill>
                  <a:schemeClr val="tx1"/>
                </a:solidFill>
              </a:rPr>
              <a:t>LIDYL, CEA/DRF</a:t>
            </a:r>
            <a:endParaRPr lang="fr-FR" b="1" i="1" baseline="30000" dirty="0" smtClean="0">
              <a:solidFill>
                <a:schemeClr val="tx1"/>
              </a:solidFill>
            </a:endParaRPr>
          </a:p>
          <a:p>
            <a:r>
              <a:rPr lang="fr-FR" i="1" dirty="0" err="1">
                <a:solidFill>
                  <a:schemeClr val="tx1"/>
                </a:solidFill>
              </a:rPr>
              <a:t>Rui</a:t>
            </a:r>
            <a:r>
              <a:rPr lang="fr-FR" i="1" dirty="0">
                <a:solidFill>
                  <a:schemeClr val="tx1"/>
                </a:solidFill>
              </a:rPr>
              <a:t> </a:t>
            </a:r>
            <a:r>
              <a:rPr lang="fr-FR" i="1" dirty="0" err="1" smtClean="0">
                <a:solidFill>
                  <a:schemeClr val="tx1"/>
                </a:solidFill>
              </a:rPr>
              <a:t>Prazeres</a:t>
            </a:r>
            <a:r>
              <a:rPr lang="fr-FR" i="1" dirty="0" smtClean="0">
                <a:solidFill>
                  <a:schemeClr val="tx1"/>
                </a:solidFill>
              </a:rPr>
              <a:t> </a:t>
            </a:r>
            <a:r>
              <a:rPr lang="fr-FR" i="1" baseline="30000" dirty="0" smtClean="0">
                <a:solidFill>
                  <a:schemeClr val="tx1"/>
                </a:solidFill>
              </a:rPr>
              <a:t> </a:t>
            </a:r>
            <a:r>
              <a:rPr lang="fr-FR" b="1" i="1" dirty="0">
                <a:solidFill>
                  <a:schemeClr val="tx1"/>
                </a:solidFill>
              </a:rPr>
              <a:t>LCP</a:t>
            </a:r>
            <a:endParaRPr lang="fr-FR" b="1" dirty="0">
              <a:solidFill>
                <a:schemeClr val="tx1"/>
              </a:solidFill>
            </a:endParaRPr>
          </a:p>
          <a:p>
            <a:pPr algn="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61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91740"/>
            <a:ext cx="7772400" cy="1143000"/>
          </a:xfrm>
        </p:spPr>
        <p:txBody>
          <a:bodyPr/>
          <a:lstStyle/>
          <a:p>
            <a:r>
              <a:rPr lang="fr-FR" dirty="0" err="1" smtClean="0"/>
              <a:t>Schema</a:t>
            </a:r>
            <a:r>
              <a:rPr lang="fr-FR" dirty="0" smtClean="0"/>
              <a:t> de principe PHIL/LASERIX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1234453" y="3400773"/>
            <a:ext cx="7260436" cy="9433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er 32"/>
          <p:cNvGrpSpPr/>
          <p:nvPr/>
        </p:nvGrpSpPr>
        <p:grpSpPr>
          <a:xfrm>
            <a:off x="1005149" y="3029789"/>
            <a:ext cx="827672" cy="760834"/>
            <a:chOff x="330192" y="1574042"/>
            <a:chExt cx="1183405" cy="1440160"/>
          </a:xfrm>
        </p:grpSpPr>
        <p:sp>
          <p:nvSpPr>
            <p:cNvPr id="8" name="Rectangle 7"/>
            <p:cNvSpPr/>
            <p:nvPr/>
          </p:nvSpPr>
          <p:spPr>
            <a:xfrm>
              <a:off x="330192" y="1574042"/>
              <a:ext cx="1152128" cy="688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à coins arrondis 10"/>
            <p:cNvSpPr/>
            <p:nvPr/>
          </p:nvSpPr>
          <p:spPr>
            <a:xfrm>
              <a:off x="559497" y="2253368"/>
              <a:ext cx="126303" cy="4571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30192" y="1574042"/>
              <a:ext cx="229305" cy="1440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30192" y="2083562"/>
              <a:ext cx="229305" cy="376349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24779" y="1574042"/>
              <a:ext cx="77958" cy="4043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63678" y="1574042"/>
              <a:ext cx="77958" cy="4043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419411" y="1574042"/>
              <a:ext cx="94186" cy="5095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46420" y="2945343"/>
              <a:ext cx="1152128" cy="688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41007" y="2598984"/>
              <a:ext cx="77958" cy="4043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9906" y="2598984"/>
              <a:ext cx="77958" cy="4043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435639" y="2459912"/>
              <a:ext cx="62909" cy="543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5" name="Grouper 84"/>
          <p:cNvGrpSpPr/>
          <p:nvPr/>
        </p:nvGrpSpPr>
        <p:grpSpPr>
          <a:xfrm>
            <a:off x="2194065" y="3012178"/>
            <a:ext cx="849357" cy="762868"/>
            <a:chOff x="2645617" y="1883298"/>
            <a:chExt cx="849357" cy="762868"/>
          </a:xfrm>
        </p:grpSpPr>
        <p:sp>
          <p:nvSpPr>
            <p:cNvPr id="35" name="Rectangle 34"/>
            <p:cNvSpPr/>
            <p:nvPr/>
          </p:nvSpPr>
          <p:spPr>
            <a:xfrm>
              <a:off x="2667302" y="1885332"/>
              <a:ext cx="805797" cy="363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943276" y="1885332"/>
              <a:ext cx="54524" cy="2136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180301" y="1885332"/>
              <a:ext cx="54524" cy="2136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429100" y="1885332"/>
              <a:ext cx="65874" cy="2691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678652" y="2609788"/>
              <a:ext cx="805797" cy="363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954626" y="2426807"/>
              <a:ext cx="54524" cy="2136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191651" y="2426807"/>
              <a:ext cx="54524" cy="2136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440450" y="2353336"/>
              <a:ext cx="43998" cy="2870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645617" y="1883298"/>
              <a:ext cx="65874" cy="2691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656967" y="2351302"/>
              <a:ext cx="43998" cy="2870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8" name="ZoneTexte 47"/>
          <p:cNvSpPr txBox="1"/>
          <p:nvPr/>
        </p:nvSpPr>
        <p:spPr>
          <a:xfrm>
            <a:off x="275953" y="3910446"/>
            <a:ext cx="1571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Photoinjecteur</a:t>
            </a:r>
            <a:endParaRPr lang="fr-FR" dirty="0" smtClean="0"/>
          </a:p>
          <a:p>
            <a:r>
              <a:rPr lang="fr-FR" dirty="0" smtClean="0"/>
              <a:t>3-5MeV</a:t>
            </a:r>
            <a:endParaRPr lang="fr-FR" dirty="0"/>
          </a:p>
        </p:txBody>
      </p:sp>
      <p:sp>
        <p:nvSpPr>
          <p:cNvPr id="49" name="ZoneTexte 48"/>
          <p:cNvSpPr txBox="1"/>
          <p:nvPr/>
        </p:nvSpPr>
        <p:spPr>
          <a:xfrm>
            <a:off x="2140533" y="2375987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Booster</a:t>
            </a:r>
          </a:p>
          <a:p>
            <a:r>
              <a:rPr lang="fr-FR" dirty="0" smtClean="0"/>
              <a:t>10</a:t>
            </a:r>
            <a:r>
              <a:rPr lang="fr-FR" dirty="0"/>
              <a:t> </a:t>
            </a:r>
            <a:r>
              <a:rPr lang="fr-FR" dirty="0" smtClean="0"/>
              <a:t>MeV</a:t>
            </a:r>
            <a:endParaRPr lang="fr-FR" dirty="0"/>
          </a:p>
        </p:txBody>
      </p:sp>
      <p:sp>
        <p:nvSpPr>
          <p:cNvPr id="73" name="ZoneTexte 72"/>
          <p:cNvSpPr txBox="1"/>
          <p:nvPr/>
        </p:nvSpPr>
        <p:spPr>
          <a:xfrm>
            <a:off x="4702872" y="4547792"/>
            <a:ext cx="1181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Espread</a:t>
            </a:r>
            <a:endParaRPr lang="fr-FR" dirty="0"/>
          </a:p>
        </p:txBody>
      </p:sp>
      <p:sp>
        <p:nvSpPr>
          <p:cNvPr id="75" name="Rectangle 74"/>
          <p:cNvSpPr/>
          <p:nvPr/>
        </p:nvSpPr>
        <p:spPr>
          <a:xfrm>
            <a:off x="4111866" y="2969279"/>
            <a:ext cx="186499" cy="838794"/>
          </a:xfrm>
          <a:prstGeom prst="rect">
            <a:avLst/>
          </a:prstGeom>
          <a:solidFill>
            <a:srgbClr val="00800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1727642" y="2969279"/>
            <a:ext cx="186499" cy="838794"/>
          </a:xfrm>
          <a:prstGeom prst="rect">
            <a:avLst/>
          </a:prstGeom>
          <a:solidFill>
            <a:srgbClr val="00800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798064" y="2990809"/>
            <a:ext cx="186499" cy="838794"/>
          </a:xfrm>
          <a:prstGeom prst="rect">
            <a:avLst/>
          </a:prstGeom>
          <a:solidFill>
            <a:srgbClr val="00800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>
            <a:off x="1794911" y="1306128"/>
            <a:ext cx="1666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Optique du faisceau d’électrons</a:t>
            </a:r>
            <a:endParaRPr lang="fr-FR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3005667" y="1622777"/>
            <a:ext cx="1049755" cy="125603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/>
          <p:nvPr/>
        </p:nvCxnSpPr>
        <p:spPr>
          <a:xfrm flipH="1">
            <a:off x="897260" y="1947333"/>
            <a:ext cx="880740" cy="9939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/>
          <p:cNvCxnSpPr/>
          <p:nvPr/>
        </p:nvCxnSpPr>
        <p:spPr>
          <a:xfrm flipH="1">
            <a:off x="1781680" y="1975556"/>
            <a:ext cx="24542" cy="9494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flipV="1">
            <a:off x="5741506" y="3372551"/>
            <a:ext cx="396833" cy="701153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flipV="1">
            <a:off x="4844080" y="4049884"/>
            <a:ext cx="1943369" cy="20722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>
            <a:off x="4539239" y="3379438"/>
            <a:ext cx="583100" cy="1178446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ZoneTexte 59"/>
          <p:cNvSpPr txBox="1"/>
          <p:nvPr/>
        </p:nvSpPr>
        <p:spPr>
          <a:xfrm>
            <a:off x="6909729" y="4163102"/>
            <a:ext cx="1833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Manip compression paquets long ou</a:t>
            </a:r>
          </a:p>
          <a:p>
            <a:r>
              <a:rPr lang="fr-FR" dirty="0" smtClean="0"/>
              <a:t>Transport DRUM</a:t>
            </a:r>
            <a:endParaRPr lang="fr-FR" dirty="0"/>
          </a:p>
        </p:txBody>
      </p:sp>
      <p:sp>
        <p:nvSpPr>
          <p:cNvPr id="62" name="ZoneTexte 61"/>
          <p:cNvSpPr txBox="1"/>
          <p:nvPr/>
        </p:nvSpPr>
        <p:spPr>
          <a:xfrm>
            <a:off x="6658672" y="2524258"/>
            <a:ext cx="1666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Manip paquets courts/longs PHIL/DRUM</a:t>
            </a:r>
            <a:endParaRPr lang="fr-FR" dirty="0"/>
          </a:p>
        </p:txBody>
      </p:sp>
      <p:cxnSp>
        <p:nvCxnSpPr>
          <p:cNvPr id="70" name="Connecteur droit 69"/>
          <p:cNvCxnSpPr/>
          <p:nvPr/>
        </p:nvCxnSpPr>
        <p:spPr>
          <a:xfrm>
            <a:off x="1146964" y="3407384"/>
            <a:ext cx="2253814" cy="120394"/>
          </a:xfrm>
          <a:prstGeom prst="line">
            <a:avLst/>
          </a:prstGeom>
          <a:ln w="28575" cmpd="sng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ZoneTexte 78"/>
          <p:cNvSpPr txBox="1"/>
          <p:nvPr/>
        </p:nvSpPr>
        <p:spPr>
          <a:xfrm>
            <a:off x="2001256" y="3925728"/>
            <a:ext cx="153190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Laser cathode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PHIL : UV/7ps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LASERIX : 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30fs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fr-FR" dirty="0" smtClean="0">
                <a:solidFill>
                  <a:srgbClr val="FF0000"/>
                </a:solidFill>
              </a:rPr>
              <a:t> 3ps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UV/Visible/IR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Mise en forme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4009753" y="5042005"/>
            <a:ext cx="2929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3366FF"/>
                </a:solidFill>
              </a:rPr>
              <a:t>LASERIX haute énergie, IR</a:t>
            </a:r>
          </a:p>
          <a:p>
            <a:r>
              <a:rPr lang="fr-FR" dirty="0" smtClean="0">
                <a:solidFill>
                  <a:srgbClr val="3366FF"/>
                </a:solidFill>
              </a:rPr>
              <a:t>Pour expérience laser/plasma</a:t>
            </a:r>
            <a:endParaRPr lang="fr-FR" dirty="0">
              <a:solidFill>
                <a:srgbClr val="3366FF"/>
              </a:solidFill>
            </a:endParaRPr>
          </a:p>
        </p:txBody>
      </p:sp>
      <p:cxnSp>
        <p:nvCxnSpPr>
          <p:cNvPr id="84" name="Connecteur droit 83"/>
          <p:cNvCxnSpPr/>
          <p:nvPr/>
        </p:nvCxnSpPr>
        <p:spPr>
          <a:xfrm>
            <a:off x="4092222" y="4049889"/>
            <a:ext cx="745066" cy="11289"/>
          </a:xfrm>
          <a:prstGeom prst="line">
            <a:avLst/>
          </a:prstGeom>
          <a:ln w="28575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/>
          <p:cNvCxnSpPr/>
          <p:nvPr/>
        </p:nvCxnSpPr>
        <p:spPr>
          <a:xfrm>
            <a:off x="4117622" y="4075289"/>
            <a:ext cx="2822" cy="708378"/>
          </a:xfrm>
          <a:prstGeom prst="line">
            <a:avLst/>
          </a:prstGeom>
          <a:ln w="28575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Ellipse 64"/>
          <p:cNvSpPr/>
          <p:nvPr/>
        </p:nvSpPr>
        <p:spPr>
          <a:xfrm>
            <a:off x="6378214" y="3922889"/>
            <a:ext cx="183444" cy="268111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/>
          <p:cNvSpPr/>
          <p:nvPr/>
        </p:nvSpPr>
        <p:spPr>
          <a:xfrm>
            <a:off x="8158933" y="2895902"/>
            <a:ext cx="186499" cy="838794"/>
          </a:xfrm>
          <a:prstGeom prst="rect">
            <a:avLst/>
          </a:prstGeom>
          <a:solidFill>
            <a:srgbClr val="00800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0385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aserix_100_avg_i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692" y="4200770"/>
            <a:ext cx="2833077" cy="249810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" name="Image 2" descr="phil_100_avg_i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86" y="4278923"/>
            <a:ext cx="2808054" cy="247604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08466"/>
            <a:ext cx="7772400" cy="1050212"/>
          </a:xfrm>
        </p:spPr>
        <p:txBody>
          <a:bodyPr>
            <a:normAutofit/>
          </a:bodyPr>
          <a:lstStyle/>
          <a:p>
            <a:r>
              <a:rPr lang="fr-FR" sz="2400" dirty="0" smtClean="0"/>
              <a:t>DRUM : </a:t>
            </a:r>
            <a:r>
              <a:rPr lang="fr-FR" sz="2400" dirty="0" smtClean="0"/>
              <a:t>Avancement </a:t>
            </a:r>
            <a:r>
              <a:rPr lang="fr-FR" sz="2400" dirty="0" smtClean="0"/>
              <a:t>optique LASERIX</a:t>
            </a:r>
            <a:endParaRPr lang="fr-FR" sz="2400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97425" y="3664889"/>
            <a:ext cx="8052163" cy="508231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fr-FR" dirty="0" smtClean="0">
                <a:sym typeface="Wingdings"/>
              </a:rPr>
              <a:t>Compresseur et convertisseur de fréquence achetés/installés/testés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701963" y="4273338"/>
            <a:ext cx="1368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PHIL laser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562123" y="4301906"/>
            <a:ext cx="1368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LASERIX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241908" y="3307603"/>
            <a:ext cx="3559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7C80"/>
                </a:solidFill>
              </a:rPr>
              <a:t>Laserix</a:t>
            </a:r>
            <a:r>
              <a:rPr lang="fr-FR" b="1" dirty="0" smtClean="0">
                <a:solidFill>
                  <a:srgbClr val="FF7C80"/>
                </a:solidFill>
              </a:rPr>
              <a:t>, 1.6 mJ, 500 ps, 800 nm</a:t>
            </a:r>
            <a:endParaRPr lang="fr-FR" b="1" dirty="0">
              <a:solidFill>
                <a:srgbClr val="FF7C80"/>
              </a:solidFill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138234" y="1477440"/>
            <a:ext cx="3308990" cy="2200120"/>
            <a:chOff x="474893" y="1562099"/>
            <a:chExt cx="5316011" cy="3592901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893" y="1562099"/>
              <a:ext cx="4801957" cy="2415567"/>
            </a:xfrm>
            <a:prstGeom prst="rect">
              <a:avLst/>
            </a:prstGeom>
          </p:spPr>
        </p:pic>
        <p:cxnSp>
          <p:nvCxnSpPr>
            <p:cNvPr id="17" name="Connecteur droit avec flèche 16"/>
            <p:cNvCxnSpPr/>
            <p:nvPr/>
          </p:nvCxnSpPr>
          <p:spPr>
            <a:xfrm flipV="1">
              <a:off x="676149" y="2068900"/>
              <a:ext cx="57150" cy="3086100"/>
            </a:xfrm>
            <a:prstGeom prst="straightConnector1">
              <a:avLst/>
            </a:prstGeom>
            <a:ln w="44450">
              <a:solidFill>
                <a:srgbClr val="FF7C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e 1"/>
            <p:cNvGrpSpPr/>
            <p:nvPr/>
          </p:nvGrpSpPr>
          <p:grpSpPr>
            <a:xfrm>
              <a:off x="723900" y="2036264"/>
              <a:ext cx="4013243" cy="1559511"/>
              <a:chOff x="723899" y="2019414"/>
              <a:chExt cx="4552954" cy="1941677"/>
            </a:xfrm>
          </p:grpSpPr>
          <p:cxnSp>
            <p:nvCxnSpPr>
              <p:cNvPr id="20" name="Connecteur droit avec flèche 19"/>
              <p:cNvCxnSpPr/>
              <p:nvPr/>
            </p:nvCxnSpPr>
            <p:spPr>
              <a:xfrm>
                <a:off x="723899" y="2019414"/>
                <a:ext cx="4528792" cy="135918"/>
              </a:xfrm>
              <a:prstGeom prst="straightConnector1">
                <a:avLst/>
              </a:prstGeom>
              <a:ln w="25400">
                <a:solidFill>
                  <a:srgbClr val="FF7C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>
              <a:xfrm flipH="1">
                <a:off x="1157928" y="2186293"/>
                <a:ext cx="4118925" cy="1391912"/>
              </a:xfrm>
              <a:prstGeom prst="line">
                <a:avLst/>
              </a:prstGeom>
              <a:ln w="25400">
                <a:solidFill>
                  <a:srgbClr val="FF7C8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>
              <a:xfrm flipH="1">
                <a:off x="1777836" y="2205638"/>
                <a:ext cx="3474855" cy="1755453"/>
              </a:xfrm>
              <a:prstGeom prst="line">
                <a:avLst/>
              </a:prstGeom>
              <a:ln w="25400">
                <a:solidFill>
                  <a:srgbClr val="FF7C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e 2"/>
            <p:cNvGrpSpPr/>
            <p:nvPr/>
          </p:nvGrpSpPr>
          <p:grpSpPr>
            <a:xfrm>
              <a:off x="1106479" y="3310436"/>
              <a:ext cx="1632273" cy="320040"/>
              <a:chOff x="1168077" y="3489960"/>
              <a:chExt cx="1632273" cy="320040"/>
            </a:xfrm>
          </p:grpSpPr>
          <p:cxnSp>
            <p:nvCxnSpPr>
              <p:cNvPr id="24" name="Connecteur droit 23"/>
              <p:cNvCxnSpPr/>
              <p:nvPr/>
            </p:nvCxnSpPr>
            <p:spPr>
              <a:xfrm>
                <a:off x="1168077" y="3489960"/>
                <a:ext cx="1632273" cy="0"/>
              </a:xfrm>
              <a:prstGeom prst="line">
                <a:avLst/>
              </a:prstGeom>
              <a:ln w="25400">
                <a:solidFill>
                  <a:srgbClr val="FF7C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>
                <a:off x="1714500" y="3810000"/>
                <a:ext cx="1085850" cy="0"/>
              </a:xfrm>
              <a:prstGeom prst="line">
                <a:avLst/>
              </a:prstGeom>
              <a:ln w="25400">
                <a:solidFill>
                  <a:srgbClr val="FF7C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Connecteur droit avec flèche 25"/>
            <p:cNvCxnSpPr/>
            <p:nvPr/>
          </p:nvCxnSpPr>
          <p:spPr>
            <a:xfrm flipH="1">
              <a:off x="3145812" y="2036263"/>
              <a:ext cx="89536" cy="1244604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>
              <a:off x="3145812" y="3280867"/>
              <a:ext cx="264509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ZoneTexte 27"/>
          <p:cNvSpPr txBox="1"/>
          <p:nvPr/>
        </p:nvSpPr>
        <p:spPr>
          <a:xfrm>
            <a:off x="3170587" y="1618884"/>
            <a:ext cx="986606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1 mJ, 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50 fs, 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800 nm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253902" y="1495957"/>
            <a:ext cx="1890098" cy="147732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7030A0"/>
                </a:solidFill>
              </a:rPr>
              <a:t>PHIL cathode</a:t>
            </a:r>
          </a:p>
          <a:p>
            <a:pPr algn="ctr"/>
            <a:r>
              <a:rPr lang="fr-FR" b="1" dirty="0" smtClean="0">
                <a:solidFill>
                  <a:srgbClr val="7030A0"/>
                </a:solidFill>
              </a:rPr>
              <a:t>90 µJ, 266 nm</a:t>
            </a:r>
          </a:p>
          <a:p>
            <a:pPr algn="ctr"/>
            <a:r>
              <a:rPr lang="fr-FR" b="1" dirty="0" smtClean="0">
                <a:solidFill>
                  <a:srgbClr val="3366FF"/>
                </a:solidFill>
              </a:rPr>
              <a:t>200</a:t>
            </a:r>
            <a:r>
              <a:rPr lang="fr-FR" b="1" dirty="0">
                <a:solidFill>
                  <a:srgbClr val="3366FF"/>
                </a:solidFill>
              </a:rPr>
              <a:t> µJ, </a:t>
            </a:r>
            <a:r>
              <a:rPr lang="fr-FR" b="1" dirty="0" smtClean="0">
                <a:solidFill>
                  <a:srgbClr val="3366FF"/>
                </a:solidFill>
              </a:rPr>
              <a:t>400 </a:t>
            </a:r>
            <a:r>
              <a:rPr lang="fr-FR" b="1" dirty="0">
                <a:solidFill>
                  <a:srgbClr val="3366FF"/>
                </a:solidFill>
              </a:rPr>
              <a:t>nm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&gt;200 µJ</a:t>
            </a:r>
            <a:r>
              <a:rPr lang="fr-FR" b="1" dirty="0">
                <a:solidFill>
                  <a:srgbClr val="FF0000"/>
                </a:solidFill>
              </a:rPr>
              <a:t>, </a:t>
            </a:r>
            <a:r>
              <a:rPr lang="fr-FR" b="1" dirty="0" smtClean="0">
                <a:solidFill>
                  <a:srgbClr val="FF0000"/>
                </a:solidFill>
              </a:rPr>
              <a:t>800 </a:t>
            </a:r>
            <a:r>
              <a:rPr lang="fr-FR" b="1" dirty="0">
                <a:solidFill>
                  <a:srgbClr val="FF0000"/>
                </a:solidFill>
              </a:rPr>
              <a:t>nm</a:t>
            </a:r>
          </a:p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81531" y="1178306"/>
            <a:ext cx="203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Compression </a:t>
            </a:r>
            <a:r>
              <a:rPr lang="en-US" i="1" dirty="0" err="1" smtClean="0"/>
              <a:t>optique</a:t>
            </a:r>
            <a:endParaRPr lang="en-US" i="1" dirty="0"/>
          </a:p>
        </p:txBody>
      </p:sp>
      <p:grpSp>
        <p:nvGrpSpPr>
          <p:cNvPr id="63" name="Grouper 62"/>
          <p:cNvGrpSpPr/>
          <p:nvPr/>
        </p:nvGrpSpPr>
        <p:grpSpPr>
          <a:xfrm>
            <a:off x="3810088" y="1520640"/>
            <a:ext cx="3887719" cy="2000389"/>
            <a:chOff x="4924298" y="2039158"/>
            <a:chExt cx="4924786" cy="2656911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262522" y="2039158"/>
              <a:ext cx="4101270" cy="2656911"/>
            </a:xfrm>
            <a:prstGeom prst="rect">
              <a:avLst/>
            </a:prstGeom>
          </p:spPr>
        </p:pic>
        <p:cxnSp>
          <p:nvCxnSpPr>
            <p:cNvPr id="29" name="Connecteur droit avec flèche 28"/>
            <p:cNvCxnSpPr/>
            <p:nvPr/>
          </p:nvCxnSpPr>
          <p:spPr>
            <a:xfrm>
              <a:off x="4924298" y="3407738"/>
              <a:ext cx="2126553" cy="1459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/>
            <p:nvPr/>
          </p:nvCxnSpPr>
          <p:spPr>
            <a:xfrm flipV="1">
              <a:off x="8769084" y="4072211"/>
              <a:ext cx="1080000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>
              <a:off x="6639322" y="3422333"/>
              <a:ext cx="0" cy="376081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6648847" y="3798414"/>
              <a:ext cx="127635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 flipV="1">
              <a:off x="7925197" y="3422333"/>
              <a:ext cx="0" cy="376081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/>
            <p:nvPr/>
          </p:nvCxnSpPr>
          <p:spPr>
            <a:xfrm flipV="1">
              <a:off x="7124049" y="3115960"/>
              <a:ext cx="0" cy="29177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>
              <a:off x="7287022" y="3152083"/>
              <a:ext cx="0" cy="2556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/>
            <p:nvPr/>
          </p:nvCxnSpPr>
          <p:spPr>
            <a:xfrm>
              <a:off x="7313157" y="3422333"/>
              <a:ext cx="90731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>
              <a:off x="8329368" y="3422333"/>
              <a:ext cx="338779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>
              <a:off x="8668147" y="3422333"/>
              <a:ext cx="0" cy="649878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>
              <a:off x="7925197" y="3475248"/>
              <a:ext cx="295275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ZoneTexte 63"/>
          <p:cNvSpPr txBox="1"/>
          <p:nvPr/>
        </p:nvSpPr>
        <p:spPr>
          <a:xfrm>
            <a:off x="5447509" y="1036946"/>
            <a:ext cx="2605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Conversion </a:t>
            </a:r>
            <a:r>
              <a:rPr lang="en-US" i="1" dirty="0" err="1" smtClean="0"/>
              <a:t>longueur</a:t>
            </a:r>
            <a:r>
              <a:rPr lang="en-US" i="1" dirty="0" smtClean="0"/>
              <a:t> </a:t>
            </a:r>
            <a:r>
              <a:rPr lang="en-US" i="1" dirty="0" err="1" smtClean="0"/>
              <a:t>d’onde</a:t>
            </a:r>
            <a:endParaRPr lang="en-US" i="1" dirty="0"/>
          </a:p>
        </p:txBody>
      </p:sp>
      <p:sp>
        <p:nvSpPr>
          <p:cNvPr id="65" name="Espace réservé du contenu 2"/>
          <p:cNvSpPr txBox="1">
            <a:spLocks/>
          </p:cNvSpPr>
          <p:nvPr/>
        </p:nvSpPr>
        <p:spPr>
          <a:xfrm>
            <a:off x="3524982" y="4491209"/>
            <a:ext cx="1736571" cy="117663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fr-FR" dirty="0" smtClean="0">
                <a:sym typeface="Wingdings"/>
              </a:rPr>
              <a:t>Image du plan transverse sur la cathode</a:t>
            </a:r>
          </a:p>
          <a:p>
            <a:pPr marL="68580" indent="0">
              <a:buFont typeface="Wingdings 3" pitchFamily="18" charset="2"/>
              <a:buNone/>
            </a:pPr>
            <a:endParaRPr lang="fr-FR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399418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Conception booster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00537" y="1460160"/>
            <a:ext cx="5745374" cy="881234"/>
          </a:xfrm>
        </p:spPr>
        <p:txBody>
          <a:bodyPr>
            <a:normAutofit/>
          </a:bodyPr>
          <a:lstStyle/>
          <a:p>
            <a:r>
              <a:rPr lang="fr-FR" dirty="0" smtClean="0"/>
              <a:t>3 cellules à 3GHz en onde stationnaire permettant </a:t>
            </a:r>
            <a:r>
              <a:rPr lang="fr-FR" dirty="0"/>
              <a:t>de monter à </a:t>
            </a:r>
            <a:r>
              <a:rPr lang="fr-FR" dirty="0" smtClean="0"/>
              <a:t>10MeV (50MV/m</a:t>
            </a:r>
            <a:r>
              <a:rPr lang="fr-FR" dirty="0" smtClean="0"/>
              <a:t>)</a:t>
            </a:r>
            <a:endParaRPr lang="fr-FR" dirty="0" smtClean="0"/>
          </a:p>
        </p:txBody>
      </p:sp>
      <p:pic>
        <p:nvPicPr>
          <p:cNvPr id="4" name="Image 3" descr="booste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875" y="4121280"/>
            <a:ext cx="2364693" cy="23155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33" b="9380"/>
          <a:stretch/>
        </p:blipFill>
        <p:spPr>
          <a:xfrm rot="5400000">
            <a:off x="116734" y="1647495"/>
            <a:ext cx="2384640" cy="1906290"/>
          </a:xfrm>
          <a:prstGeom prst="rect">
            <a:avLst/>
          </a:prstGeom>
        </p:spPr>
      </p:pic>
      <p:pic>
        <p:nvPicPr>
          <p:cNvPr id="6" name="Image 5" descr="IMAG184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3275" y="4155840"/>
            <a:ext cx="2548700" cy="2390399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2502386" y="3957121"/>
            <a:ext cx="3640412" cy="1909440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 smtClean="0"/>
              <a:t>Conception avec bride type LIL courte</a:t>
            </a:r>
          </a:p>
          <a:p>
            <a:r>
              <a:rPr lang="fr-FR" sz="1900" dirty="0" smtClean="0"/>
              <a:t>Supprime des étapes de brasage et problèmes lors de la manipulation (encombrement)</a:t>
            </a:r>
          </a:p>
          <a:p>
            <a:r>
              <a:rPr lang="fr-FR" sz="1900" dirty="0" smtClean="0"/>
              <a:t>Tests de fuite concluant de ces brides après optimisation de la surface de contact couteau/joint</a:t>
            </a:r>
          </a:p>
        </p:txBody>
      </p:sp>
      <p:sp>
        <p:nvSpPr>
          <p:cNvPr id="8" name="Ellipse 7"/>
          <p:cNvSpPr/>
          <p:nvPr/>
        </p:nvSpPr>
        <p:spPr>
          <a:xfrm>
            <a:off x="319667" y="2730240"/>
            <a:ext cx="933083" cy="10540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394310" y="4950720"/>
            <a:ext cx="1031234" cy="13360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en arc 9"/>
          <p:cNvSpPr/>
          <p:nvPr/>
        </p:nvSpPr>
        <p:spPr>
          <a:xfrm rot="11084214">
            <a:off x="421774" y="5626938"/>
            <a:ext cx="5880539" cy="984960"/>
          </a:xfrm>
          <a:prstGeom prst="circularArrow">
            <a:avLst>
              <a:gd name="adj1" fmla="val 0"/>
              <a:gd name="adj2" fmla="val 1051598"/>
              <a:gd name="adj3" fmla="val 20082589"/>
              <a:gd name="adj4" fmla="val 11004920"/>
              <a:gd name="adj5" fmla="val 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Flèche vers la droite 10"/>
          <p:cNvSpPr/>
          <p:nvPr/>
        </p:nvSpPr>
        <p:spPr>
          <a:xfrm>
            <a:off x="6047761" y="6436801"/>
            <a:ext cx="181433" cy="164160"/>
          </a:xfrm>
          <a:prstGeom prst="rightArrow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4674056" y="5641920"/>
            <a:ext cx="2064879" cy="20736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4665416" y="4605120"/>
            <a:ext cx="2332708" cy="101952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49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ircuit eau canon ThomX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526" y="4342276"/>
            <a:ext cx="2168385" cy="220593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liMITER</a:t>
            </a:r>
            <a:r>
              <a:rPr lang="fr-FR" dirty="0" smtClean="0"/>
              <a:t> LES RISQUES DE FUITE d’eau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9595" y="1261439"/>
            <a:ext cx="2203114" cy="1782961"/>
          </a:xfrm>
        </p:spPr>
        <p:txBody>
          <a:bodyPr/>
          <a:lstStyle/>
          <a:p>
            <a:r>
              <a:rPr lang="fr-FR" dirty="0" smtClean="0"/>
              <a:t>Fuite d’eau après une étape de brasage</a:t>
            </a:r>
            <a:endParaRPr lang="fr-FR" dirty="0"/>
          </a:p>
        </p:txBody>
      </p:sp>
      <p:pic>
        <p:nvPicPr>
          <p:cNvPr id="6" name="Image 5" descr="coupe boost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412" y="1546560"/>
            <a:ext cx="2607895" cy="2580093"/>
          </a:xfrm>
          <a:prstGeom prst="rect">
            <a:avLst/>
          </a:prstGeom>
        </p:spPr>
      </p:pic>
      <p:pic>
        <p:nvPicPr>
          <p:cNvPr id="8" name="Image 7" descr="cellule_troudeau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9178" y="1200960"/>
            <a:ext cx="2038960" cy="2134080"/>
          </a:xfrm>
          <a:prstGeom prst="rect">
            <a:avLst/>
          </a:prstGeom>
        </p:spPr>
      </p:pic>
      <p:sp>
        <p:nvSpPr>
          <p:cNvPr id="9" name="Flèche vers la droite 8"/>
          <p:cNvSpPr/>
          <p:nvPr/>
        </p:nvSpPr>
        <p:spPr>
          <a:xfrm rot="16200000">
            <a:off x="5658976" y="4285440"/>
            <a:ext cx="527020" cy="129600"/>
          </a:xfrm>
          <a:prstGeom prst="rightArrow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a droite 9"/>
          <p:cNvSpPr/>
          <p:nvPr/>
        </p:nvSpPr>
        <p:spPr>
          <a:xfrm rot="16200000">
            <a:off x="7357875" y="4282320"/>
            <a:ext cx="527020" cy="129600"/>
          </a:xfrm>
          <a:prstGeom prst="rightArrow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a droite 10"/>
          <p:cNvSpPr/>
          <p:nvPr/>
        </p:nvSpPr>
        <p:spPr>
          <a:xfrm rot="16200000">
            <a:off x="6516715" y="1367520"/>
            <a:ext cx="527020" cy="129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Double flèche horizontale 11"/>
          <p:cNvSpPr/>
          <p:nvPr/>
        </p:nvSpPr>
        <p:spPr>
          <a:xfrm rot="16589938" flipV="1">
            <a:off x="1790517" y="3385631"/>
            <a:ext cx="2558773" cy="101776"/>
          </a:xfrm>
          <a:prstGeom prst="left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2796136" y="3378241"/>
            <a:ext cx="2119830" cy="552960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Trou dans le cuivre + brasage</a:t>
            </a:r>
            <a:endParaRPr lang="fr-FR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5523155" y="4731600"/>
            <a:ext cx="2598126" cy="1117679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Nouvelle conception:  intervient après le brasage des cellules + maximise le contact eau/cellules</a:t>
            </a:r>
          </a:p>
        </p:txBody>
      </p:sp>
      <p:pic>
        <p:nvPicPr>
          <p:cNvPr id="15" name="Picture 2" descr="C:\Users\lepercq\boulot\ThomX\canon rf\exposé 12_2016\WP_20160222_14_26_08_P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575" y="2546877"/>
            <a:ext cx="1407941" cy="333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12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Avancement </a:t>
            </a:r>
            <a:r>
              <a:rPr lang="fr-FR" dirty="0"/>
              <a:t>Synchronisation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77871" y="1487544"/>
            <a:ext cx="4766129" cy="2547013"/>
          </a:xfrm>
        </p:spPr>
        <p:txBody>
          <a:bodyPr>
            <a:normAutofit/>
          </a:bodyPr>
          <a:lstStyle/>
          <a:p>
            <a:r>
              <a:rPr lang="fr-FR" dirty="0" smtClean="0"/>
              <a:t>Solution </a:t>
            </a:r>
            <a:r>
              <a:rPr lang="fr-FR" dirty="0" smtClean="0"/>
              <a:t>avec un mixer RF qui a permis d’avoir un premier faisceau	</a:t>
            </a:r>
          </a:p>
          <a:p>
            <a:pPr lvl="1"/>
            <a:r>
              <a:rPr lang="fr-FR" dirty="0" smtClean="0"/>
              <a:t>Premier essais avec des </a:t>
            </a:r>
            <a:r>
              <a:rPr lang="fr-FR" dirty="0" err="1" smtClean="0"/>
              <a:t>jitters</a:t>
            </a:r>
            <a:r>
              <a:rPr lang="fr-FR" dirty="0" smtClean="0"/>
              <a:t> importants</a:t>
            </a:r>
          </a:p>
          <a:p>
            <a:pPr lvl="1"/>
            <a:r>
              <a:rPr lang="fr-FR" dirty="0" smtClean="0"/>
              <a:t>Identification de la source du </a:t>
            </a:r>
            <a:r>
              <a:rPr lang="fr-FR" dirty="0" err="1" smtClean="0"/>
              <a:t>jitter</a:t>
            </a:r>
            <a:endParaRPr lang="fr-FR" dirty="0"/>
          </a:p>
          <a:p>
            <a:pPr lvl="1"/>
            <a:r>
              <a:rPr lang="fr-FR" dirty="0" smtClean="0"/>
              <a:t>Mesure à 1.7 </a:t>
            </a:r>
            <a:r>
              <a:rPr lang="fr-FR" dirty="0" err="1" smtClean="0"/>
              <a:t>ps</a:t>
            </a:r>
            <a:r>
              <a:rPr lang="fr-FR" dirty="0" smtClean="0"/>
              <a:t> </a:t>
            </a:r>
            <a:r>
              <a:rPr lang="fr-FR" dirty="0" err="1" smtClean="0"/>
              <a:t>rms</a:t>
            </a:r>
            <a:r>
              <a:rPr lang="fr-FR" dirty="0" smtClean="0"/>
              <a:t> avec une dérive lente</a:t>
            </a:r>
          </a:p>
          <a:p>
            <a:pPr lvl="1"/>
            <a:r>
              <a:rPr lang="fr-FR" dirty="0" smtClean="0"/>
              <a:t>En attente de jours faisceau disponibles sur PHIL pour faire des tests avec faisceau d’électrons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37" y="1586015"/>
            <a:ext cx="4540755" cy="3381154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1669529" y="2519438"/>
            <a:ext cx="573581" cy="788599"/>
          </a:xfrm>
          <a:prstGeom prst="ellipse">
            <a:avLst/>
          </a:prstGeom>
          <a:noFill/>
          <a:ln w="19050" cmpd="sng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886" y="4178055"/>
            <a:ext cx="4330021" cy="259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0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2975" y="6653"/>
            <a:ext cx="8229600" cy="758051"/>
          </a:xfrm>
        </p:spPr>
        <p:txBody>
          <a:bodyPr>
            <a:normAutofit/>
          </a:bodyPr>
          <a:lstStyle/>
          <a:p>
            <a:r>
              <a:rPr lang="fr-FR" dirty="0" smtClean="0"/>
              <a:t>Dérive de phase</a:t>
            </a:r>
            <a:endParaRPr lang="fr-FR" dirty="0"/>
          </a:p>
        </p:txBody>
      </p:sp>
      <p:pic>
        <p:nvPicPr>
          <p:cNvPr id="4" name="Espace réservé du contenu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95F94D78-DFFD-466F-8A37-7F4FFB912C1B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08" y="711791"/>
            <a:ext cx="4243821" cy="2461690"/>
          </a:xfrm>
          <a:prstGeom prst="rect">
            <a:avLst/>
          </a:prstGeom>
        </p:spPr>
      </p:pic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5002364" y="719144"/>
            <a:ext cx="3565466" cy="2676376"/>
          </a:xfrm>
        </p:spPr>
        <p:txBody>
          <a:bodyPr>
            <a:normAutofit/>
          </a:bodyPr>
          <a:lstStyle/>
          <a:p>
            <a:r>
              <a:rPr lang="fr-FR" sz="1800" dirty="0" smtClean="0"/>
              <a:t>Source de la dérive de phase:</a:t>
            </a:r>
          </a:p>
          <a:p>
            <a:r>
              <a:rPr lang="fr-FR" sz="1800" dirty="0" smtClean="0"/>
              <a:t>Principalement thermique: source RF n’est pas </a:t>
            </a:r>
            <a:r>
              <a:rPr lang="fr-FR" sz="1800" dirty="0" err="1" smtClean="0"/>
              <a:t>thermalisée</a:t>
            </a:r>
            <a:endParaRPr lang="fr-FR" sz="1800" dirty="0"/>
          </a:p>
          <a:p>
            <a:r>
              <a:rPr lang="fr-FR" sz="1800" dirty="0" smtClean="0"/>
              <a:t>Solution: transfert de la source RF vers un milieu </a:t>
            </a:r>
            <a:r>
              <a:rPr lang="fr-FR" sz="1800" dirty="0" err="1" smtClean="0"/>
              <a:t>thermalisé</a:t>
            </a:r>
            <a:r>
              <a:rPr lang="fr-FR" sz="1800" dirty="0" smtClean="0"/>
              <a:t> (salle laser)</a:t>
            </a:r>
          </a:p>
          <a:p>
            <a:r>
              <a:rPr lang="fr-FR" sz="1800" dirty="0"/>
              <a:t>A</a:t>
            </a:r>
            <a:r>
              <a:rPr lang="fr-FR" sz="1800" dirty="0" smtClean="0"/>
              <a:t>sservissement de phase</a:t>
            </a:r>
            <a:endParaRPr lang="fr-FR" sz="1800" dirty="0"/>
          </a:p>
        </p:txBody>
      </p:sp>
      <p:pic>
        <p:nvPicPr>
          <p:cNvPr id="133" name="Image 1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36" t="-4118" b="-3163"/>
          <a:stretch/>
        </p:blipFill>
        <p:spPr>
          <a:xfrm>
            <a:off x="4701879" y="3348309"/>
            <a:ext cx="4324890" cy="251910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4" name="ZoneTexte 133"/>
          <p:cNvSpPr txBox="1"/>
          <p:nvPr/>
        </p:nvSpPr>
        <p:spPr>
          <a:xfrm>
            <a:off x="6241819" y="5458084"/>
            <a:ext cx="174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anose="020F0502020204030204" pitchFamily="34" charset="0"/>
              </a:rPr>
              <a:t>Temps (h)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5" name="ZoneTexte 134"/>
          <p:cNvSpPr txBox="1"/>
          <p:nvPr/>
        </p:nvSpPr>
        <p:spPr>
          <a:xfrm rot="5400000">
            <a:off x="8298024" y="4403875"/>
            <a:ext cx="132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Δϕ</a:t>
            </a:r>
            <a:r>
              <a:rPr lang="fr-FR" dirty="0" smtClean="0">
                <a:solidFill>
                  <a:srgbClr val="000000"/>
                </a:solidFill>
                <a:latin typeface="Calibri" panose="020F0502020204030204" pitchFamily="34" charset="0"/>
              </a:rPr>
              <a:t> (° 3GHz)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027616" y="4845538"/>
            <a:ext cx="1914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CC66"/>
                </a:solidFill>
              </a:rPr>
              <a:t>Avec feedback</a:t>
            </a:r>
          </a:p>
          <a:p>
            <a:r>
              <a:rPr lang="fr-FR" b="1" dirty="0" smtClean="0">
                <a:solidFill>
                  <a:srgbClr val="FFCC66"/>
                </a:solidFill>
              </a:rPr>
              <a:t>0.2° de stabilité</a:t>
            </a:r>
            <a:endParaRPr lang="fr-FR" b="1" dirty="0">
              <a:solidFill>
                <a:srgbClr val="FFCC66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2568184" y="3659751"/>
            <a:ext cx="1973890" cy="14091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Rectangle 136"/>
          <p:cNvSpPr/>
          <p:nvPr/>
        </p:nvSpPr>
        <p:spPr>
          <a:xfrm>
            <a:off x="562171" y="4640868"/>
            <a:ext cx="1289041" cy="1182684"/>
          </a:xfrm>
          <a:prstGeom prst="rect">
            <a:avLst/>
          </a:prstGeom>
          <a:solidFill>
            <a:srgbClr val="7C09A4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Rectangle 137"/>
          <p:cNvSpPr/>
          <p:nvPr/>
        </p:nvSpPr>
        <p:spPr>
          <a:xfrm>
            <a:off x="555376" y="3725241"/>
            <a:ext cx="1306346" cy="6104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39" name="Groupe 64"/>
          <p:cNvGrpSpPr/>
          <p:nvPr/>
        </p:nvGrpSpPr>
        <p:grpSpPr>
          <a:xfrm>
            <a:off x="945323" y="4679018"/>
            <a:ext cx="358421" cy="305209"/>
            <a:chOff x="395536" y="2060848"/>
            <a:chExt cx="576064" cy="576064"/>
          </a:xfrm>
          <a:noFill/>
        </p:grpSpPr>
        <p:sp>
          <p:nvSpPr>
            <p:cNvPr id="140" name="Ellipse 139"/>
            <p:cNvSpPr/>
            <p:nvPr/>
          </p:nvSpPr>
          <p:spPr>
            <a:xfrm>
              <a:off x="395536" y="2060848"/>
              <a:ext cx="576064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1" name="Connecteur droit 140"/>
            <p:cNvCxnSpPr/>
            <p:nvPr/>
          </p:nvCxnSpPr>
          <p:spPr>
            <a:xfrm>
              <a:off x="467544" y="2132856"/>
              <a:ext cx="407338" cy="40733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cteur droit 141"/>
            <p:cNvCxnSpPr>
              <a:stCxn id="140" idx="7"/>
              <a:endCxn id="140" idx="3"/>
            </p:cNvCxnSpPr>
            <p:nvPr/>
          </p:nvCxnSpPr>
          <p:spPr>
            <a:xfrm flipH="1">
              <a:off x="479899" y="2145211"/>
              <a:ext cx="407338" cy="40733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Triangle isocèle 142"/>
          <p:cNvSpPr/>
          <p:nvPr/>
        </p:nvSpPr>
        <p:spPr>
          <a:xfrm rot="5400000">
            <a:off x="2642187" y="3743030"/>
            <a:ext cx="534116" cy="582434"/>
          </a:xfrm>
          <a:prstGeom prst="triangle">
            <a:avLst/>
          </a:prstGeom>
          <a:solidFill>
            <a:srgbClr val="86CE24"/>
          </a:solidFill>
          <a:ln w="190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4" name="Connecteur droit avec flèche 143"/>
          <p:cNvCxnSpPr>
            <a:endCxn id="143" idx="3"/>
          </p:cNvCxnSpPr>
          <p:nvPr/>
        </p:nvCxnSpPr>
        <p:spPr>
          <a:xfrm flipV="1">
            <a:off x="1861722" y="4034247"/>
            <a:ext cx="756306" cy="20974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lèche vers le bas 144"/>
          <p:cNvSpPr/>
          <p:nvPr/>
        </p:nvSpPr>
        <p:spPr>
          <a:xfrm>
            <a:off x="3230254" y="3954149"/>
            <a:ext cx="358421" cy="623402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Rectangle 145"/>
          <p:cNvSpPr/>
          <p:nvPr/>
        </p:nvSpPr>
        <p:spPr>
          <a:xfrm>
            <a:off x="3230254" y="3954148"/>
            <a:ext cx="268815" cy="152604"/>
          </a:xfrm>
          <a:prstGeom prst="rect">
            <a:avLst/>
          </a:prstGeom>
          <a:solidFill>
            <a:srgbClr val="86CE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7" name="Groupe 160"/>
          <p:cNvGrpSpPr/>
          <p:nvPr/>
        </p:nvGrpSpPr>
        <p:grpSpPr>
          <a:xfrm>
            <a:off x="3253620" y="4492698"/>
            <a:ext cx="885869" cy="495964"/>
            <a:chOff x="4932040" y="2780928"/>
            <a:chExt cx="1080120" cy="792088"/>
          </a:xfrm>
          <a:solidFill>
            <a:schemeClr val="accent1"/>
          </a:solidFill>
        </p:grpSpPr>
        <p:sp>
          <p:nvSpPr>
            <p:cNvPr id="148" name="Ellipse 147"/>
            <p:cNvSpPr/>
            <p:nvPr/>
          </p:nvSpPr>
          <p:spPr>
            <a:xfrm>
              <a:off x="4932040" y="2780928"/>
              <a:ext cx="360040" cy="7920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Ellipse 148"/>
            <p:cNvSpPr/>
            <p:nvPr/>
          </p:nvSpPr>
          <p:spPr>
            <a:xfrm>
              <a:off x="5292080" y="2780928"/>
              <a:ext cx="360040" cy="7920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Ellipse 149"/>
            <p:cNvSpPr/>
            <p:nvPr/>
          </p:nvSpPr>
          <p:spPr>
            <a:xfrm>
              <a:off x="5652120" y="2780928"/>
              <a:ext cx="360040" cy="7920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2" name="Rectangle 151"/>
          <p:cNvSpPr/>
          <p:nvPr/>
        </p:nvSpPr>
        <p:spPr>
          <a:xfrm rot="5400000">
            <a:off x="948337" y="5274681"/>
            <a:ext cx="343359" cy="2688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3" name="Groupe 19"/>
          <p:cNvGrpSpPr/>
          <p:nvPr/>
        </p:nvGrpSpPr>
        <p:grpSpPr>
          <a:xfrm rot="16200000">
            <a:off x="1076943" y="5316303"/>
            <a:ext cx="94298" cy="201610"/>
            <a:chOff x="3527884" y="2816932"/>
            <a:chExt cx="144016" cy="288032"/>
          </a:xfrm>
          <a:noFill/>
        </p:grpSpPr>
        <p:cxnSp>
          <p:nvCxnSpPr>
            <p:cNvPr id="154" name="Connecteur droit 153"/>
            <p:cNvCxnSpPr/>
            <p:nvPr/>
          </p:nvCxnSpPr>
          <p:spPr>
            <a:xfrm rot="5400000">
              <a:off x="3563888" y="2924944"/>
              <a:ext cx="216024" cy="0"/>
            </a:xfrm>
            <a:prstGeom prst="line">
              <a:avLst/>
            </a:prstGeom>
            <a:grpFill/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cteur droit 154"/>
            <p:cNvCxnSpPr/>
            <p:nvPr/>
          </p:nvCxnSpPr>
          <p:spPr>
            <a:xfrm rot="5400000">
              <a:off x="3563888" y="2996952"/>
              <a:ext cx="72008" cy="144016"/>
            </a:xfrm>
            <a:prstGeom prst="line">
              <a:avLst/>
            </a:prstGeom>
            <a:grpFill/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6" name="Connecteur en angle 155"/>
          <p:cNvCxnSpPr/>
          <p:nvPr/>
        </p:nvCxnSpPr>
        <p:spPr>
          <a:xfrm rot="10800000" flipV="1">
            <a:off x="1286041" y="4772235"/>
            <a:ext cx="1946008" cy="3762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/>
          <p:cNvCxnSpPr>
            <a:stCxn id="140" idx="4"/>
            <a:endCxn id="152" idx="1"/>
          </p:cNvCxnSpPr>
          <p:nvPr/>
        </p:nvCxnSpPr>
        <p:spPr>
          <a:xfrm flipH="1">
            <a:off x="1120016" y="4984227"/>
            <a:ext cx="4518" cy="253182"/>
          </a:xfrm>
          <a:prstGeom prst="straightConnector1">
            <a:avLst/>
          </a:prstGeom>
          <a:noFill/>
          <a:ln w="254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Forme 221"/>
          <p:cNvCxnSpPr>
            <a:endCxn id="140" idx="2"/>
          </p:cNvCxnSpPr>
          <p:nvPr/>
        </p:nvCxnSpPr>
        <p:spPr>
          <a:xfrm rot="16200000" flipH="1">
            <a:off x="597073" y="4483372"/>
            <a:ext cx="513652" cy="182849"/>
          </a:xfrm>
          <a:prstGeom prst="bentConnector2">
            <a:avLst/>
          </a:prstGeom>
          <a:noFill/>
          <a:ln w="2540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Forme 230"/>
          <p:cNvCxnSpPr>
            <a:stCxn id="152" idx="3"/>
          </p:cNvCxnSpPr>
          <p:nvPr/>
        </p:nvCxnSpPr>
        <p:spPr>
          <a:xfrm rot="5400000">
            <a:off x="420046" y="5268184"/>
            <a:ext cx="387387" cy="1012555"/>
          </a:xfrm>
          <a:prstGeom prst="bentConnector2">
            <a:avLst/>
          </a:prstGeom>
          <a:noFill/>
          <a:ln w="25400">
            <a:solidFill>
              <a:srgbClr val="7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/>
          <p:cNvCxnSpPr>
            <a:endCxn id="138" idx="1"/>
          </p:cNvCxnSpPr>
          <p:nvPr/>
        </p:nvCxnSpPr>
        <p:spPr>
          <a:xfrm>
            <a:off x="142867" y="4021308"/>
            <a:ext cx="412509" cy="9142"/>
          </a:xfrm>
          <a:prstGeom prst="straightConnector1">
            <a:avLst/>
          </a:prstGeom>
          <a:noFill/>
          <a:ln w="25400">
            <a:solidFill>
              <a:srgbClr val="7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160"/>
          <p:cNvCxnSpPr/>
          <p:nvPr/>
        </p:nvCxnSpPr>
        <p:spPr>
          <a:xfrm flipV="1">
            <a:off x="121897" y="4021308"/>
            <a:ext cx="3266" cy="1954722"/>
          </a:xfrm>
          <a:prstGeom prst="line">
            <a:avLst/>
          </a:prstGeom>
          <a:noFill/>
          <a:ln w="25400">
            <a:solidFill>
              <a:srgbClr val="7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/>
          <p:cNvSpPr/>
          <p:nvPr/>
        </p:nvSpPr>
        <p:spPr>
          <a:xfrm>
            <a:off x="2577414" y="5119914"/>
            <a:ext cx="1929254" cy="783346"/>
          </a:xfrm>
          <a:prstGeom prst="rect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ZoneTexte 162"/>
          <p:cNvSpPr txBox="1"/>
          <p:nvPr/>
        </p:nvSpPr>
        <p:spPr>
          <a:xfrm>
            <a:off x="2571387" y="5184502"/>
            <a:ext cx="251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accent5"/>
                </a:solidFill>
              </a:rPr>
              <a:t>Laserix</a:t>
            </a:r>
            <a:r>
              <a:rPr lang="fr-FR" b="1" dirty="0" smtClean="0">
                <a:solidFill>
                  <a:schemeClr val="accent5"/>
                </a:solidFill>
              </a:rPr>
              <a:t> </a:t>
            </a:r>
          </a:p>
          <a:p>
            <a:r>
              <a:rPr lang="fr-FR" b="1" dirty="0" smtClean="0">
                <a:solidFill>
                  <a:schemeClr val="accent5"/>
                </a:solidFill>
              </a:rPr>
              <a:t>75MHz x 40</a:t>
            </a:r>
            <a:endParaRPr lang="fr-FR" b="1" dirty="0">
              <a:solidFill>
                <a:schemeClr val="accent5"/>
              </a:solidFill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3598855" y="3784338"/>
            <a:ext cx="86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8000"/>
                </a:solidFill>
              </a:rPr>
              <a:t>Canon</a:t>
            </a:r>
          </a:p>
          <a:p>
            <a:r>
              <a:rPr lang="fr-FR" dirty="0" smtClean="0">
                <a:solidFill>
                  <a:srgbClr val="008000"/>
                </a:solidFill>
              </a:rPr>
              <a:t>3GHz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165" name="ZoneTexte 164"/>
          <p:cNvSpPr txBox="1"/>
          <p:nvPr/>
        </p:nvSpPr>
        <p:spPr>
          <a:xfrm>
            <a:off x="559365" y="3715375"/>
            <a:ext cx="153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Pilote PHIL</a:t>
            </a:r>
          </a:p>
          <a:p>
            <a:r>
              <a:rPr lang="fr-FR" dirty="0" smtClean="0">
                <a:solidFill>
                  <a:srgbClr val="0000FF"/>
                </a:solidFill>
              </a:rPr>
              <a:t>3 GHz, phase</a:t>
            </a:r>
            <a:endParaRPr lang="fr-FR" dirty="0">
              <a:solidFill>
                <a:srgbClr val="0000FF"/>
              </a:solidFill>
            </a:endParaRPr>
          </a:p>
        </p:txBody>
      </p:sp>
      <p:cxnSp>
        <p:nvCxnSpPr>
          <p:cNvPr id="166" name="Forme 230"/>
          <p:cNvCxnSpPr/>
          <p:nvPr/>
        </p:nvCxnSpPr>
        <p:spPr>
          <a:xfrm rot="10800000">
            <a:off x="1294893" y="4850165"/>
            <a:ext cx="1273669" cy="679964"/>
          </a:xfrm>
          <a:prstGeom prst="bentConnector3">
            <a:avLst>
              <a:gd name="adj1" fmla="val 33321"/>
            </a:avLst>
          </a:prstGeom>
          <a:noFill/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ZoneTexte 168"/>
          <p:cNvSpPr txBox="1"/>
          <p:nvPr/>
        </p:nvSpPr>
        <p:spPr>
          <a:xfrm>
            <a:off x="625230" y="5519615"/>
            <a:ext cx="118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Feedback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7251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dipol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249" y="1267501"/>
            <a:ext cx="2065751" cy="1787768"/>
          </a:xfrm>
          <a:prstGeom prst="rect">
            <a:avLst/>
          </a:prstGeom>
        </p:spPr>
      </p:pic>
      <p:pic>
        <p:nvPicPr>
          <p:cNvPr id="8" name="Image 7" descr="Phil_YAG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29" y="2002692"/>
            <a:ext cx="2433059" cy="229577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" name="Image 9" descr="Laserix_YAG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96" y="4360242"/>
            <a:ext cx="2412999" cy="228867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490012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DRUM : </a:t>
            </a:r>
            <a:r>
              <a:rPr lang="fr-FR" dirty="0" smtClean="0"/>
              <a:t>résultats </a:t>
            </a:r>
            <a:r>
              <a:rPr lang="fr-FR" dirty="0"/>
              <a:t>en mode </a:t>
            </a:r>
            <a:r>
              <a:rPr lang="fr-FR" dirty="0" err="1"/>
              <a:t>degrade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0" y="2013930"/>
            <a:ext cx="3868340" cy="457993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PHIL/PHIL</a:t>
            </a:r>
            <a:endParaRPr lang="en-US" sz="22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6ECE6-56D7-4347-97F7-19A80B8BFE13}" type="slidenum">
              <a:rPr lang="en-US" smtClean="0"/>
              <a:t>16</a:t>
            </a:fld>
            <a:endParaRPr lang="en-US"/>
          </a:p>
        </p:txBody>
      </p:sp>
      <p:pic>
        <p:nvPicPr>
          <p:cNvPr id="16" name="Yag4_Laserix.avi">
            <a:hlinkClick r:id="" action="ppaction://media"/>
          </p:cNvPr>
          <p:cNvPicPr>
            <a:picLocks noGrp="1" noChangeAspect="1"/>
          </p:cNvPicPr>
          <p:nvPr>
            <p:ph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40068" y="4616933"/>
            <a:ext cx="3886200" cy="1762125"/>
          </a:xfrm>
          <a:prstGeom prst="rect">
            <a:avLst/>
          </a:prstGeom>
        </p:spPr>
      </p:pic>
      <p:pic>
        <p:nvPicPr>
          <p:cNvPr id="19" name="Yag4_Phil.avi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17002" y="2083214"/>
            <a:ext cx="3868737" cy="1752600"/>
          </a:xfrm>
          <a:prstGeom prst="rect">
            <a:avLst/>
          </a:prstGeom>
        </p:spPr>
      </p:pic>
      <p:sp>
        <p:nvSpPr>
          <p:cNvPr id="13" name="Text Placeholder 5"/>
          <p:cNvSpPr txBox="1">
            <a:spLocks/>
          </p:cNvSpPr>
          <p:nvPr/>
        </p:nvSpPr>
        <p:spPr>
          <a:xfrm>
            <a:off x="703384" y="4288693"/>
            <a:ext cx="2032000" cy="49651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2000" b="0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2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PHIL/</a:t>
            </a:r>
            <a:r>
              <a:rPr lang="en-US" sz="2600" dirty="0" err="1" smtClean="0">
                <a:solidFill>
                  <a:schemeClr val="tx1"/>
                </a:solidFill>
              </a:rPr>
              <a:t>laserix</a:t>
            </a:r>
            <a:endParaRPr lang="en-US" sz="2200" baseline="-25000" dirty="0" smtClean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12681" y="1639838"/>
            <a:ext cx="278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 transverse </a:t>
            </a:r>
            <a:r>
              <a:rPr lang="mr-IN" dirty="0" smtClean="0"/>
              <a:t>–</a:t>
            </a:r>
            <a:r>
              <a:rPr lang="fr-FR" dirty="0" smtClean="0"/>
              <a:t> YAG2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3729147" y="1602340"/>
            <a:ext cx="348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 longitudinal </a:t>
            </a:r>
            <a:r>
              <a:rPr lang="mr-IN" dirty="0" smtClean="0"/>
              <a:t>–</a:t>
            </a:r>
            <a:r>
              <a:rPr lang="fr-FR" dirty="0" smtClean="0"/>
              <a:t> Energie </a:t>
            </a:r>
            <a:r>
              <a:rPr lang="mr-IN" dirty="0" smtClean="0"/>
              <a:t>–</a:t>
            </a:r>
            <a:r>
              <a:rPr lang="fr-FR" dirty="0" smtClean="0"/>
              <a:t> YAG4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859308" y="4009575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1mm </a:t>
            </a:r>
            <a:r>
              <a:rPr lang="fr-FR" dirty="0" smtClean="0">
                <a:sym typeface="Wingdings"/>
              </a:rPr>
              <a:t> 20 </a:t>
            </a:r>
            <a:r>
              <a:rPr lang="fr-FR" dirty="0" err="1" smtClean="0">
                <a:sym typeface="Wingdings"/>
              </a:rPr>
              <a:t>keV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648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/ perspectives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799" y="1600201"/>
            <a:ext cx="8319061" cy="2346396"/>
          </a:xfrm>
        </p:spPr>
        <p:txBody>
          <a:bodyPr>
            <a:normAutofit/>
          </a:bodyPr>
          <a:lstStyle/>
          <a:p>
            <a:r>
              <a:rPr lang="fr-FR" dirty="0" smtClean="0"/>
              <a:t>PHIL/</a:t>
            </a:r>
            <a:r>
              <a:rPr lang="fr-FR" dirty="0" err="1" smtClean="0"/>
              <a:t>laserix</a:t>
            </a:r>
            <a:r>
              <a:rPr lang="fr-FR" dirty="0" smtClean="0"/>
              <a:t> : plateforme de tests adaptée à l’exploration des paquets courts dans les </a:t>
            </a:r>
            <a:r>
              <a:rPr lang="fr-FR" dirty="0" err="1" smtClean="0"/>
              <a:t>photoinjecteurs</a:t>
            </a:r>
            <a:r>
              <a:rPr lang="fr-FR" dirty="0" smtClean="0"/>
              <a:t>, et les expériences de couplage </a:t>
            </a:r>
            <a:r>
              <a:rPr lang="fr-FR" dirty="0"/>
              <a:t>laser/</a:t>
            </a:r>
            <a:r>
              <a:rPr lang="fr-FR" dirty="0" smtClean="0"/>
              <a:t>électrons </a:t>
            </a:r>
            <a:endParaRPr lang="fr-FR" dirty="0" smtClean="0"/>
          </a:p>
          <a:p>
            <a:r>
              <a:rPr lang="fr-FR" dirty="0" smtClean="0"/>
              <a:t>Les </a:t>
            </a:r>
            <a:r>
              <a:rPr lang="fr-FR" dirty="0" smtClean="0"/>
              <a:t>premières mesures avec une synchronisation de faible </a:t>
            </a:r>
            <a:r>
              <a:rPr lang="fr-FR" dirty="0" err="1" smtClean="0"/>
              <a:t>jitter</a:t>
            </a:r>
            <a:r>
              <a:rPr lang="fr-FR" dirty="0" smtClean="0"/>
              <a:t> et le feedback seront réalisées prochainement</a:t>
            </a:r>
          </a:p>
          <a:p>
            <a:r>
              <a:rPr lang="fr-FR" dirty="0" smtClean="0"/>
              <a:t>Besoin du booster pour atteindre les performances et pourvoir exploiter le faisceau (focalisation/transport)</a:t>
            </a:r>
          </a:p>
        </p:txBody>
      </p:sp>
    </p:spTree>
    <p:extLst>
      <p:ext uri="{BB962C8B-B14F-4D97-AF65-F5344CB8AC3E}">
        <p14:creationId xmlns:p14="http://schemas.microsoft.com/office/powerpoint/2010/main" val="154674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8724" y="274638"/>
            <a:ext cx="8448689" cy="1143000"/>
          </a:xfrm>
        </p:spPr>
        <p:txBody>
          <a:bodyPr>
            <a:normAutofit/>
          </a:bodyPr>
          <a:lstStyle/>
          <a:p>
            <a:r>
              <a:rPr lang="fr-FR" sz="2800" dirty="0" smtClean="0"/>
              <a:t>source D'</a:t>
            </a:r>
            <a:r>
              <a:rPr lang="fr-FR" sz="2800" dirty="0" err="1" smtClean="0"/>
              <a:t>electRons</a:t>
            </a:r>
            <a:r>
              <a:rPr lang="fr-FR" sz="2800" dirty="0" smtClean="0"/>
              <a:t> </a:t>
            </a:r>
            <a:r>
              <a:rPr lang="fr-FR" sz="2800" dirty="0"/>
              <a:t>Ultra-</a:t>
            </a:r>
            <a:r>
              <a:rPr lang="fr-FR" sz="2800" dirty="0" smtClean="0"/>
              <a:t>court </a:t>
            </a:r>
            <a:r>
              <a:rPr lang="fr-FR" sz="2800" dirty="0" err="1"/>
              <a:t>coMpacte</a:t>
            </a:r>
            <a:r>
              <a:rPr lang="fr-FR" sz="2800" dirty="0"/>
              <a:t> </a:t>
            </a:r>
            <a:r>
              <a:rPr lang="fr-FR" sz="2800" dirty="0"/>
              <a:t/>
            </a:r>
            <a:br>
              <a:rPr lang="fr-FR" sz="2800" dirty="0"/>
            </a:b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1792" y="1406500"/>
            <a:ext cx="8007887" cy="4765306"/>
          </a:xfrm>
        </p:spPr>
        <p:txBody>
          <a:bodyPr>
            <a:normAutofit fontScale="77500" lnSpcReduction="20000"/>
          </a:bodyPr>
          <a:lstStyle/>
          <a:p>
            <a:pPr marL="68580" indent="0">
              <a:buNone/>
            </a:pPr>
            <a:r>
              <a:rPr lang="fr-FR" sz="2200" b="1" dirty="0" smtClean="0">
                <a:latin typeface="Gill Sans"/>
                <a:cs typeface="Gill Sans"/>
              </a:rPr>
              <a:t>Finalité : </a:t>
            </a:r>
          </a:p>
          <a:p>
            <a:pPr>
              <a:buFont typeface="Wingdings" charset="2"/>
              <a:buChar char="v"/>
            </a:pPr>
            <a:r>
              <a:rPr lang="fr-FR" sz="2200" dirty="0">
                <a:latin typeface="Gill Sans"/>
                <a:cs typeface="Gill Sans"/>
              </a:rPr>
              <a:t>C</a:t>
            </a:r>
            <a:r>
              <a:rPr lang="fr-FR" sz="2200" dirty="0" smtClean="0">
                <a:latin typeface="Gill Sans"/>
                <a:cs typeface="Gill Sans"/>
              </a:rPr>
              <a:t>ourant crête </a:t>
            </a:r>
            <a:r>
              <a:rPr lang="fr-FR" sz="2200" dirty="0">
                <a:latin typeface="Gill Sans"/>
                <a:cs typeface="Gill Sans"/>
              </a:rPr>
              <a:t>proche du kA (100-500 </a:t>
            </a:r>
            <a:r>
              <a:rPr lang="fr-FR" sz="2200" dirty="0" err="1">
                <a:latin typeface="Gill Sans"/>
                <a:cs typeface="Gill Sans"/>
              </a:rPr>
              <a:t>fs</a:t>
            </a:r>
            <a:r>
              <a:rPr lang="fr-FR" sz="2200" dirty="0">
                <a:latin typeface="Gill Sans"/>
                <a:cs typeface="Gill Sans"/>
              </a:rPr>
              <a:t> avec 10-100pC à 5-10 MeV</a:t>
            </a:r>
            <a:r>
              <a:rPr lang="fr-FR" sz="2200" dirty="0" smtClean="0">
                <a:latin typeface="Gill Sans"/>
                <a:cs typeface="Gill Sans"/>
              </a:rPr>
              <a:t>)</a:t>
            </a:r>
          </a:p>
          <a:p>
            <a:pPr marL="68580" indent="0">
              <a:buNone/>
            </a:pPr>
            <a:endParaRPr lang="fr-FR" sz="2200" dirty="0">
              <a:latin typeface="Gill Sans"/>
              <a:cs typeface="Gill Sans"/>
            </a:endParaRPr>
          </a:p>
          <a:p>
            <a:pPr marL="68580" indent="0">
              <a:buNone/>
            </a:pPr>
            <a:r>
              <a:rPr lang="fr-FR" sz="2200" b="1" dirty="0" smtClean="0">
                <a:latin typeface="Gill Sans"/>
                <a:cs typeface="Gill Sans"/>
              </a:rPr>
              <a:t>Pourquoi :  </a:t>
            </a:r>
          </a:p>
          <a:p>
            <a:pPr>
              <a:buFont typeface="Wingdings" charset="2"/>
              <a:buChar char=""/>
            </a:pPr>
            <a:r>
              <a:rPr lang="fr-FR" sz="2200" dirty="0" smtClean="0">
                <a:latin typeface="Gill Sans"/>
                <a:cs typeface="Gill Sans"/>
              </a:rPr>
              <a:t>R</a:t>
            </a:r>
            <a:r>
              <a:rPr lang="fr-FR" sz="2200" dirty="0">
                <a:latin typeface="Gill Sans"/>
                <a:cs typeface="Gill Sans"/>
              </a:rPr>
              <a:t>&amp;D </a:t>
            </a:r>
            <a:r>
              <a:rPr lang="fr-FR" sz="2200" dirty="0" smtClean="0">
                <a:latin typeface="Gill Sans"/>
                <a:cs typeface="Gill Sans"/>
              </a:rPr>
              <a:t>dans </a:t>
            </a:r>
            <a:r>
              <a:rPr lang="fr-FR" sz="2200" dirty="0">
                <a:latin typeface="Gill Sans"/>
                <a:cs typeface="Gill Sans"/>
              </a:rPr>
              <a:t>des conditions </a:t>
            </a:r>
            <a:r>
              <a:rPr lang="fr-FR" sz="2200" dirty="0" smtClean="0">
                <a:latin typeface="Gill Sans"/>
                <a:cs typeface="Gill Sans"/>
              </a:rPr>
              <a:t>extrêmes </a:t>
            </a:r>
            <a:r>
              <a:rPr lang="fr-FR" sz="2200" dirty="0">
                <a:latin typeface="Gill Sans"/>
                <a:cs typeface="Gill Sans"/>
              </a:rPr>
              <a:t>sur les </a:t>
            </a:r>
            <a:r>
              <a:rPr lang="fr-FR" sz="2200" dirty="0" err="1" smtClean="0">
                <a:latin typeface="Gill Sans"/>
                <a:cs typeface="Gill Sans"/>
              </a:rPr>
              <a:t>photoinjecteurs</a:t>
            </a:r>
            <a:r>
              <a:rPr lang="fr-FR" sz="2200" dirty="0" smtClean="0">
                <a:latin typeface="Gill Sans"/>
                <a:cs typeface="Gill Sans"/>
              </a:rPr>
              <a:t> (RF fort gradient, </a:t>
            </a:r>
            <a:r>
              <a:rPr lang="fr-FR" sz="2200" dirty="0" err="1" smtClean="0">
                <a:latin typeface="Gill Sans"/>
                <a:cs typeface="Gill Sans"/>
              </a:rPr>
              <a:t>photoemission</a:t>
            </a:r>
            <a:r>
              <a:rPr lang="fr-FR" sz="2200" dirty="0" smtClean="0">
                <a:latin typeface="Gill Sans"/>
                <a:cs typeface="Gill Sans"/>
              </a:rPr>
              <a:t>, diagnostics 3-phases,</a:t>
            </a:r>
            <a:r>
              <a:rPr lang="mr-IN" sz="2200" dirty="0" smtClean="0">
                <a:latin typeface="Gill Sans"/>
                <a:cs typeface="Gill Sans"/>
              </a:rPr>
              <a:t>…</a:t>
            </a:r>
            <a:endParaRPr lang="fr-FR" sz="2200" dirty="0" smtClean="0">
              <a:latin typeface="Gill Sans"/>
              <a:cs typeface="Gill Sans"/>
            </a:endParaRPr>
          </a:p>
          <a:p>
            <a:pPr>
              <a:buFont typeface="Wingdings" charset="2"/>
              <a:buChar char=""/>
            </a:pPr>
            <a:r>
              <a:rPr lang="fr-FR" sz="2200" dirty="0">
                <a:latin typeface="Gill Sans"/>
                <a:cs typeface="Gill Sans"/>
              </a:rPr>
              <a:t>C</a:t>
            </a:r>
            <a:r>
              <a:rPr lang="fr-FR" sz="2200" dirty="0" smtClean="0">
                <a:latin typeface="Gill Sans"/>
                <a:cs typeface="Gill Sans"/>
              </a:rPr>
              <a:t>ompréhension </a:t>
            </a:r>
            <a:r>
              <a:rPr lang="fr-FR" sz="2200" dirty="0">
                <a:latin typeface="Gill Sans"/>
                <a:cs typeface="Gill Sans"/>
              </a:rPr>
              <a:t>de la force d’espace dans les </a:t>
            </a:r>
            <a:r>
              <a:rPr lang="fr-FR" sz="2200" dirty="0" smtClean="0">
                <a:latin typeface="Gill Sans"/>
                <a:cs typeface="Gill Sans"/>
              </a:rPr>
              <a:t>systèmes extrêmes </a:t>
            </a:r>
            <a:r>
              <a:rPr lang="fr-FR" sz="2200" dirty="0">
                <a:latin typeface="Gill Sans"/>
                <a:cs typeface="Gill Sans"/>
              </a:rPr>
              <a:t>à </a:t>
            </a:r>
            <a:r>
              <a:rPr lang="fr-FR" sz="2200" dirty="0" smtClean="0">
                <a:latin typeface="Gill Sans"/>
                <a:cs typeface="Gill Sans"/>
              </a:rPr>
              <a:t>très </a:t>
            </a:r>
            <a:r>
              <a:rPr lang="fr-FR" sz="2200" dirty="0">
                <a:latin typeface="Gill Sans"/>
                <a:cs typeface="Gill Sans"/>
              </a:rPr>
              <a:t>forte </a:t>
            </a:r>
            <a:r>
              <a:rPr lang="fr-FR" sz="2200" dirty="0" smtClean="0">
                <a:latin typeface="Gill Sans"/>
                <a:cs typeface="Gill Sans"/>
              </a:rPr>
              <a:t>densité</a:t>
            </a:r>
            <a:endParaRPr lang="fr-FR" sz="2200" dirty="0">
              <a:latin typeface="Gill Sans"/>
              <a:cs typeface="Gill Sans"/>
            </a:endParaRPr>
          </a:p>
          <a:p>
            <a:pPr>
              <a:buFont typeface="Wingdings" charset="2"/>
              <a:buChar char=""/>
            </a:pPr>
            <a:r>
              <a:rPr lang="fr-FR" sz="2200" dirty="0" smtClean="0">
                <a:latin typeface="Gill Sans"/>
                <a:cs typeface="Gill Sans"/>
              </a:rPr>
              <a:t>Manipulation de paquets courts et confrontation expérimentale aux problèmes associés à l’augmentation de longueur (</a:t>
            </a:r>
            <a:r>
              <a:rPr lang="fr-FR" sz="2200" dirty="0" err="1" smtClean="0">
                <a:latin typeface="Gill Sans"/>
                <a:cs typeface="Gill Sans"/>
              </a:rPr>
              <a:t>energy</a:t>
            </a:r>
            <a:r>
              <a:rPr lang="fr-FR" sz="2200" dirty="0" smtClean="0">
                <a:latin typeface="Gill Sans"/>
                <a:cs typeface="Gill Sans"/>
              </a:rPr>
              <a:t> </a:t>
            </a:r>
            <a:r>
              <a:rPr lang="fr-FR" sz="2200" dirty="0" err="1" smtClean="0">
                <a:latin typeface="Gill Sans"/>
                <a:cs typeface="Gill Sans"/>
              </a:rPr>
              <a:t>spread</a:t>
            </a:r>
            <a:r>
              <a:rPr lang="fr-FR" sz="2200" dirty="0" smtClean="0">
                <a:latin typeface="Gill Sans"/>
                <a:cs typeface="Gill Sans"/>
              </a:rPr>
              <a:t>, divergence, force de charge d’espace, CSR, </a:t>
            </a:r>
            <a:r>
              <a:rPr lang="fr-FR" sz="2200" dirty="0" err="1" smtClean="0">
                <a:latin typeface="Gill Sans"/>
                <a:cs typeface="Gill Sans"/>
              </a:rPr>
              <a:t>wakefield</a:t>
            </a:r>
            <a:r>
              <a:rPr lang="fr-FR" sz="2200" dirty="0" smtClean="0">
                <a:latin typeface="Gill Sans"/>
                <a:cs typeface="Gill Sans"/>
              </a:rPr>
              <a:t>)</a:t>
            </a:r>
          </a:p>
          <a:p>
            <a:pPr>
              <a:buFont typeface="Wingdings" charset="2"/>
              <a:buChar char=""/>
            </a:pPr>
            <a:r>
              <a:rPr lang="fr-FR" sz="2200" dirty="0" smtClean="0">
                <a:latin typeface="Gill Sans"/>
                <a:cs typeface="Gill Sans"/>
              </a:rPr>
              <a:t>Expérimenter les possibilités et limitations pour une injection externe dans un champ de sillage</a:t>
            </a:r>
          </a:p>
          <a:p>
            <a:endParaRPr lang="fr-FR" sz="2200" dirty="0" smtClean="0">
              <a:latin typeface="Gill Sans"/>
              <a:cs typeface="Gill Sans"/>
            </a:endParaRPr>
          </a:p>
          <a:p>
            <a:pPr marL="68580" indent="0">
              <a:buNone/>
            </a:pPr>
            <a:r>
              <a:rPr lang="fr-FR" sz="2200" b="1" dirty="0" smtClean="0">
                <a:latin typeface="Gill Sans"/>
                <a:cs typeface="Gill Sans"/>
              </a:rPr>
              <a:t>Applications potentielles :</a:t>
            </a:r>
          </a:p>
          <a:p>
            <a:r>
              <a:rPr lang="fr-FR" sz="2200" dirty="0">
                <a:latin typeface="Gill Sans"/>
                <a:cs typeface="Gill Sans"/>
              </a:rPr>
              <a:t>L’</a:t>
            </a:r>
            <a:r>
              <a:rPr lang="fr-FR" sz="2200" dirty="0" err="1">
                <a:latin typeface="Gill Sans"/>
                <a:cs typeface="Gill Sans"/>
              </a:rPr>
              <a:t>étude</a:t>
            </a:r>
            <a:r>
              <a:rPr lang="fr-FR" sz="2200" dirty="0">
                <a:latin typeface="Gill Sans"/>
                <a:cs typeface="Gill Sans"/>
              </a:rPr>
              <a:t> de radiolyse </a:t>
            </a:r>
            <a:r>
              <a:rPr lang="fr-FR" sz="2200" dirty="0" err="1">
                <a:latin typeface="Gill Sans"/>
                <a:cs typeface="Gill Sans"/>
              </a:rPr>
              <a:t>pulsée</a:t>
            </a:r>
            <a:r>
              <a:rPr lang="fr-FR" sz="2200" dirty="0">
                <a:latin typeface="Gill Sans"/>
                <a:cs typeface="Gill Sans"/>
              </a:rPr>
              <a:t> à l'</a:t>
            </a:r>
            <a:r>
              <a:rPr lang="fr-FR" sz="2200" dirty="0" err="1">
                <a:latin typeface="Gill Sans"/>
                <a:cs typeface="Gill Sans"/>
              </a:rPr>
              <a:t>échelle</a:t>
            </a:r>
            <a:r>
              <a:rPr lang="fr-FR" sz="2200" dirty="0">
                <a:latin typeface="Gill Sans"/>
                <a:cs typeface="Gill Sans"/>
              </a:rPr>
              <a:t> de la </a:t>
            </a:r>
            <a:r>
              <a:rPr lang="fr-FR" sz="2200" dirty="0" err="1">
                <a:latin typeface="Gill Sans"/>
                <a:cs typeface="Gill Sans"/>
              </a:rPr>
              <a:t>femtoseconde</a:t>
            </a:r>
            <a:endParaRPr lang="fr-FR" sz="2200" dirty="0" smtClean="0">
              <a:latin typeface="Gill Sans"/>
              <a:cs typeface="Gill Sans"/>
            </a:endParaRPr>
          </a:p>
          <a:p>
            <a:r>
              <a:rPr lang="fr-FR" sz="2200" dirty="0" smtClean="0">
                <a:latin typeface="Gill Sans"/>
                <a:cs typeface="Gill Sans"/>
              </a:rPr>
              <a:t>la </a:t>
            </a:r>
            <a:r>
              <a:rPr lang="fr-FR" sz="2200" dirty="0">
                <a:latin typeface="Gill Sans"/>
                <a:cs typeface="Gill Sans"/>
              </a:rPr>
              <a:t>spectroscopie d'</a:t>
            </a:r>
            <a:r>
              <a:rPr lang="fr-FR" sz="2200" dirty="0" err="1">
                <a:latin typeface="Gill Sans"/>
                <a:cs typeface="Gill Sans"/>
              </a:rPr>
              <a:t>électrons</a:t>
            </a:r>
            <a:r>
              <a:rPr lang="fr-FR" sz="2200" dirty="0">
                <a:latin typeface="Gill Sans"/>
                <a:cs typeface="Gill Sans"/>
              </a:rPr>
              <a:t> </a:t>
            </a:r>
            <a:r>
              <a:rPr lang="fr-FR" sz="2200" dirty="0" err="1">
                <a:latin typeface="Gill Sans"/>
                <a:cs typeface="Gill Sans"/>
              </a:rPr>
              <a:t>résolue</a:t>
            </a:r>
            <a:r>
              <a:rPr lang="fr-FR" sz="2200" dirty="0">
                <a:latin typeface="Gill Sans"/>
                <a:cs typeface="Gill Sans"/>
              </a:rPr>
              <a:t> en temps </a:t>
            </a:r>
          </a:p>
          <a:p>
            <a:r>
              <a:rPr lang="fr-FR" sz="2200" dirty="0" smtClean="0">
                <a:latin typeface="Gill Sans"/>
                <a:cs typeface="Gill Sans"/>
              </a:rPr>
              <a:t>Source ultra</a:t>
            </a:r>
            <a:r>
              <a:rPr lang="fr-FR" sz="2200" dirty="0">
                <a:latin typeface="Gill Sans"/>
                <a:cs typeface="Gill Sans"/>
              </a:rPr>
              <a:t>-courte </a:t>
            </a:r>
            <a:r>
              <a:rPr lang="fr-FR" sz="2200" dirty="0" smtClean="0">
                <a:latin typeface="Gill Sans"/>
                <a:cs typeface="Gill Sans"/>
              </a:rPr>
              <a:t>de rayonnement </a:t>
            </a:r>
            <a:r>
              <a:rPr lang="fr-FR" sz="2200" dirty="0">
                <a:latin typeface="Gill Sans"/>
                <a:cs typeface="Gill Sans"/>
              </a:rPr>
              <a:t>secondaire, du </a:t>
            </a:r>
            <a:r>
              <a:rPr lang="fr-FR" sz="2200" dirty="0" err="1">
                <a:latin typeface="Gill Sans"/>
                <a:cs typeface="Gill Sans"/>
              </a:rPr>
              <a:t>THz</a:t>
            </a:r>
            <a:r>
              <a:rPr lang="fr-FR" sz="2200" dirty="0">
                <a:latin typeface="Gill Sans"/>
                <a:cs typeface="Gill Sans"/>
              </a:rPr>
              <a:t> au rayons X </a:t>
            </a:r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298521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 223"/>
          <p:cNvSpPr/>
          <p:nvPr/>
        </p:nvSpPr>
        <p:spPr>
          <a:xfrm>
            <a:off x="2706456" y="4886410"/>
            <a:ext cx="1728192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3" name="Rectangle 222"/>
          <p:cNvSpPr/>
          <p:nvPr/>
        </p:nvSpPr>
        <p:spPr>
          <a:xfrm>
            <a:off x="2706456" y="1574042"/>
            <a:ext cx="1728192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2" name="Rectangle 221"/>
          <p:cNvSpPr/>
          <p:nvPr/>
        </p:nvSpPr>
        <p:spPr>
          <a:xfrm>
            <a:off x="1338304" y="4886410"/>
            <a:ext cx="151216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8" name="Rectangle 217"/>
          <p:cNvSpPr/>
          <p:nvPr/>
        </p:nvSpPr>
        <p:spPr>
          <a:xfrm>
            <a:off x="330192" y="1574042"/>
            <a:ext cx="115212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0" name="Rectangle 219"/>
          <p:cNvSpPr/>
          <p:nvPr/>
        </p:nvSpPr>
        <p:spPr>
          <a:xfrm>
            <a:off x="1338304" y="1574042"/>
            <a:ext cx="151216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9" name="Rectangle 218"/>
          <p:cNvSpPr/>
          <p:nvPr/>
        </p:nvSpPr>
        <p:spPr>
          <a:xfrm>
            <a:off x="330192" y="4886410"/>
            <a:ext cx="115212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à coins arrondis 95"/>
          <p:cNvSpPr/>
          <p:nvPr/>
        </p:nvSpPr>
        <p:spPr>
          <a:xfrm>
            <a:off x="5640624" y="3230226"/>
            <a:ext cx="450208" cy="1440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94"/>
          <p:cNvSpPr/>
          <p:nvPr/>
        </p:nvSpPr>
        <p:spPr>
          <a:xfrm>
            <a:off x="4290632" y="3806290"/>
            <a:ext cx="367240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Rectangle 93"/>
          <p:cNvSpPr/>
          <p:nvPr/>
        </p:nvSpPr>
        <p:spPr>
          <a:xfrm>
            <a:off x="4290632" y="2659626"/>
            <a:ext cx="367240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Rectangle 92"/>
          <p:cNvSpPr/>
          <p:nvPr/>
        </p:nvSpPr>
        <p:spPr>
          <a:xfrm>
            <a:off x="4290632" y="3806290"/>
            <a:ext cx="14401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91"/>
          <p:cNvSpPr/>
          <p:nvPr/>
        </p:nvSpPr>
        <p:spPr>
          <a:xfrm>
            <a:off x="4290632" y="1576026"/>
            <a:ext cx="14401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/>
          <p:cNvSpPr/>
          <p:nvPr/>
        </p:nvSpPr>
        <p:spPr>
          <a:xfrm>
            <a:off x="2706456" y="3806290"/>
            <a:ext cx="14401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/>
          <p:cNvSpPr/>
          <p:nvPr/>
        </p:nvSpPr>
        <p:spPr>
          <a:xfrm>
            <a:off x="2706456" y="1576026"/>
            <a:ext cx="14401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88"/>
          <p:cNvSpPr/>
          <p:nvPr/>
        </p:nvSpPr>
        <p:spPr>
          <a:xfrm>
            <a:off x="1338304" y="3806290"/>
            <a:ext cx="14401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/>
          <p:cNvSpPr/>
          <p:nvPr/>
        </p:nvSpPr>
        <p:spPr>
          <a:xfrm>
            <a:off x="330192" y="3590266"/>
            <a:ext cx="36004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82"/>
          <p:cNvSpPr/>
          <p:nvPr/>
        </p:nvSpPr>
        <p:spPr>
          <a:xfrm>
            <a:off x="330192" y="1574042"/>
            <a:ext cx="36004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orme libre 39"/>
          <p:cNvSpPr/>
          <p:nvPr/>
        </p:nvSpPr>
        <p:spPr>
          <a:xfrm>
            <a:off x="692909" y="2000768"/>
            <a:ext cx="3455377" cy="2598127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orme libre 40"/>
          <p:cNvSpPr/>
          <p:nvPr/>
        </p:nvSpPr>
        <p:spPr>
          <a:xfrm>
            <a:off x="690232" y="2078099"/>
            <a:ext cx="3455377" cy="2448272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orme libre 41"/>
          <p:cNvSpPr/>
          <p:nvPr/>
        </p:nvSpPr>
        <p:spPr>
          <a:xfrm>
            <a:off x="690232" y="2150106"/>
            <a:ext cx="3455377" cy="2304256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orme libre 42"/>
          <p:cNvSpPr/>
          <p:nvPr/>
        </p:nvSpPr>
        <p:spPr>
          <a:xfrm>
            <a:off x="690232" y="2222114"/>
            <a:ext cx="3455377" cy="2160240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orme libre 43"/>
          <p:cNvSpPr/>
          <p:nvPr/>
        </p:nvSpPr>
        <p:spPr>
          <a:xfrm>
            <a:off x="690232" y="2294122"/>
            <a:ext cx="3455377" cy="2016224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orme libre 44"/>
          <p:cNvSpPr/>
          <p:nvPr/>
        </p:nvSpPr>
        <p:spPr>
          <a:xfrm>
            <a:off x="690232" y="2366130"/>
            <a:ext cx="3455377" cy="1872208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orme libre 45"/>
          <p:cNvSpPr/>
          <p:nvPr/>
        </p:nvSpPr>
        <p:spPr>
          <a:xfrm>
            <a:off x="690232" y="2438138"/>
            <a:ext cx="3455377" cy="1728192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orme libre 46"/>
          <p:cNvSpPr/>
          <p:nvPr/>
        </p:nvSpPr>
        <p:spPr>
          <a:xfrm>
            <a:off x="690232" y="2510146"/>
            <a:ext cx="3455377" cy="1584176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orme libre 47"/>
          <p:cNvSpPr/>
          <p:nvPr/>
        </p:nvSpPr>
        <p:spPr>
          <a:xfrm>
            <a:off x="690232" y="2582154"/>
            <a:ext cx="3455377" cy="1440160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Forme libre 48"/>
          <p:cNvSpPr/>
          <p:nvPr/>
        </p:nvSpPr>
        <p:spPr>
          <a:xfrm>
            <a:off x="690232" y="2654162"/>
            <a:ext cx="3455377" cy="1296144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Forme libre 49"/>
          <p:cNvSpPr/>
          <p:nvPr/>
        </p:nvSpPr>
        <p:spPr>
          <a:xfrm>
            <a:off x="690232" y="2726170"/>
            <a:ext cx="3455377" cy="1152128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orme libre 50"/>
          <p:cNvSpPr/>
          <p:nvPr/>
        </p:nvSpPr>
        <p:spPr>
          <a:xfrm>
            <a:off x="690232" y="2798178"/>
            <a:ext cx="3455377" cy="1008112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Forme libre 51"/>
          <p:cNvSpPr/>
          <p:nvPr/>
        </p:nvSpPr>
        <p:spPr>
          <a:xfrm>
            <a:off x="690232" y="2870186"/>
            <a:ext cx="3455377" cy="864096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orme libre 52"/>
          <p:cNvSpPr/>
          <p:nvPr/>
        </p:nvSpPr>
        <p:spPr>
          <a:xfrm>
            <a:off x="690232" y="2942194"/>
            <a:ext cx="3455377" cy="720080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>
            <a:off x="690232" y="3014202"/>
            <a:ext cx="3455377" cy="576064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Forme libre 54"/>
          <p:cNvSpPr/>
          <p:nvPr/>
        </p:nvSpPr>
        <p:spPr>
          <a:xfrm>
            <a:off x="690232" y="3086210"/>
            <a:ext cx="3455377" cy="432048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>
            <a:off x="690232" y="3158218"/>
            <a:ext cx="3455377" cy="288032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Forme libre 56"/>
          <p:cNvSpPr/>
          <p:nvPr/>
        </p:nvSpPr>
        <p:spPr>
          <a:xfrm>
            <a:off x="690232" y="3230226"/>
            <a:ext cx="3455377" cy="144016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Forme libre 58"/>
          <p:cNvSpPr/>
          <p:nvPr/>
        </p:nvSpPr>
        <p:spPr>
          <a:xfrm flipV="1">
            <a:off x="690232" y="3230226"/>
            <a:ext cx="3455377" cy="144015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Forme libre 59"/>
          <p:cNvSpPr/>
          <p:nvPr/>
        </p:nvSpPr>
        <p:spPr>
          <a:xfrm flipV="1">
            <a:off x="690232" y="3158216"/>
            <a:ext cx="3455377" cy="288033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Forme libre 60"/>
          <p:cNvSpPr/>
          <p:nvPr/>
        </p:nvSpPr>
        <p:spPr>
          <a:xfrm flipV="1">
            <a:off x="690232" y="3086208"/>
            <a:ext cx="3455377" cy="432049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Forme libre 61"/>
          <p:cNvSpPr/>
          <p:nvPr/>
        </p:nvSpPr>
        <p:spPr>
          <a:xfrm flipV="1">
            <a:off x="690232" y="3014200"/>
            <a:ext cx="3455377" cy="576065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Forme libre 62"/>
          <p:cNvSpPr/>
          <p:nvPr/>
        </p:nvSpPr>
        <p:spPr>
          <a:xfrm flipV="1">
            <a:off x="690232" y="2942192"/>
            <a:ext cx="3455377" cy="720081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Forme libre 63"/>
          <p:cNvSpPr/>
          <p:nvPr/>
        </p:nvSpPr>
        <p:spPr>
          <a:xfrm flipV="1">
            <a:off x="690232" y="2870184"/>
            <a:ext cx="3455377" cy="864097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Forme libre 64"/>
          <p:cNvSpPr/>
          <p:nvPr/>
        </p:nvSpPr>
        <p:spPr>
          <a:xfrm flipV="1">
            <a:off x="690232" y="2798176"/>
            <a:ext cx="3455377" cy="1008113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Forme libre 65"/>
          <p:cNvSpPr/>
          <p:nvPr/>
        </p:nvSpPr>
        <p:spPr>
          <a:xfrm flipV="1">
            <a:off x="690232" y="2726168"/>
            <a:ext cx="3455377" cy="1152129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Forme libre 66"/>
          <p:cNvSpPr/>
          <p:nvPr/>
        </p:nvSpPr>
        <p:spPr>
          <a:xfrm flipV="1">
            <a:off x="690232" y="2654160"/>
            <a:ext cx="3455377" cy="1296145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Forme libre 67"/>
          <p:cNvSpPr/>
          <p:nvPr/>
        </p:nvSpPr>
        <p:spPr>
          <a:xfrm flipV="1">
            <a:off x="690232" y="2582152"/>
            <a:ext cx="3455377" cy="1440161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Forme libre 68"/>
          <p:cNvSpPr/>
          <p:nvPr/>
        </p:nvSpPr>
        <p:spPr>
          <a:xfrm flipV="1">
            <a:off x="690232" y="2510144"/>
            <a:ext cx="3455377" cy="1584177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Forme libre 69"/>
          <p:cNvSpPr/>
          <p:nvPr/>
        </p:nvSpPr>
        <p:spPr>
          <a:xfrm flipV="1">
            <a:off x="690232" y="2438136"/>
            <a:ext cx="3455377" cy="1728193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Forme libre 70"/>
          <p:cNvSpPr/>
          <p:nvPr/>
        </p:nvSpPr>
        <p:spPr>
          <a:xfrm flipV="1">
            <a:off x="690232" y="2366128"/>
            <a:ext cx="3455377" cy="1872209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Forme libre 71"/>
          <p:cNvSpPr/>
          <p:nvPr/>
        </p:nvSpPr>
        <p:spPr>
          <a:xfrm flipV="1">
            <a:off x="690232" y="2294120"/>
            <a:ext cx="3455377" cy="2016225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Forme libre 72"/>
          <p:cNvSpPr/>
          <p:nvPr/>
        </p:nvSpPr>
        <p:spPr>
          <a:xfrm flipV="1">
            <a:off x="690232" y="2222112"/>
            <a:ext cx="3455377" cy="2160241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Forme libre 73"/>
          <p:cNvSpPr/>
          <p:nvPr/>
        </p:nvSpPr>
        <p:spPr>
          <a:xfrm flipV="1">
            <a:off x="690232" y="2150104"/>
            <a:ext cx="3455377" cy="2304257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Forme libre 74"/>
          <p:cNvSpPr/>
          <p:nvPr/>
        </p:nvSpPr>
        <p:spPr>
          <a:xfrm flipV="1">
            <a:off x="690232" y="2078096"/>
            <a:ext cx="3455377" cy="2448273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Forme libre 75"/>
          <p:cNvSpPr/>
          <p:nvPr/>
        </p:nvSpPr>
        <p:spPr>
          <a:xfrm flipV="1">
            <a:off x="690232" y="2006088"/>
            <a:ext cx="3455377" cy="2592289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8" name="Connecteur droit 77"/>
          <p:cNvCxnSpPr>
            <a:endCxn id="76" idx="6"/>
          </p:cNvCxnSpPr>
          <p:nvPr/>
        </p:nvCxnSpPr>
        <p:spPr>
          <a:xfrm flipV="1">
            <a:off x="690232" y="3292728"/>
            <a:ext cx="3455377" cy="950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330192" y="3014202"/>
            <a:ext cx="360040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/>
          <p:cNvSpPr/>
          <p:nvPr/>
        </p:nvSpPr>
        <p:spPr>
          <a:xfrm>
            <a:off x="5214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Ellipse 113"/>
          <p:cNvSpPr/>
          <p:nvPr/>
        </p:nvSpPr>
        <p:spPr>
          <a:xfrm>
            <a:off x="12306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/>
          <p:cNvSpPr/>
          <p:nvPr/>
        </p:nvSpPr>
        <p:spPr>
          <a:xfrm>
            <a:off x="25986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/>
          <p:cNvSpPr/>
          <p:nvPr/>
        </p:nvSpPr>
        <p:spPr>
          <a:xfrm>
            <a:off x="39666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/>
          <p:cNvSpPr/>
          <p:nvPr/>
        </p:nvSpPr>
        <p:spPr>
          <a:xfrm>
            <a:off x="5574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/>
          <p:cNvSpPr/>
          <p:nvPr/>
        </p:nvSpPr>
        <p:spPr>
          <a:xfrm>
            <a:off x="5970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/>
          <p:cNvSpPr/>
          <p:nvPr/>
        </p:nvSpPr>
        <p:spPr>
          <a:xfrm>
            <a:off x="6330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/>
          <p:cNvSpPr/>
          <p:nvPr/>
        </p:nvSpPr>
        <p:spPr>
          <a:xfrm>
            <a:off x="6690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/>
          <p:cNvSpPr/>
          <p:nvPr/>
        </p:nvSpPr>
        <p:spPr>
          <a:xfrm>
            <a:off x="7086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/>
          <p:cNvSpPr/>
          <p:nvPr/>
        </p:nvSpPr>
        <p:spPr>
          <a:xfrm>
            <a:off x="7446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/>
          <p:cNvSpPr/>
          <p:nvPr/>
        </p:nvSpPr>
        <p:spPr>
          <a:xfrm>
            <a:off x="7842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/>
          <p:cNvSpPr/>
          <p:nvPr/>
        </p:nvSpPr>
        <p:spPr>
          <a:xfrm>
            <a:off x="8202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/>
          <p:cNvSpPr/>
          <p:nvPr/>
        </p:nvSpPr>
        <p:spPr>
          <a:xfrm>
            <a:off x="8562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/>
          <p:cNvSpPr/>
          <p:nvPr/>
        </p:nvSpPr>
        <p:spPr>
          <a:xfrm>
            <a:off x="8958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/>
          <p:cNvSpPr/>
          <p:nvPr/>
        </p:nvSpPr>
        <p:spPr>
          <a:xfrm>
            <a:off x="9318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/>
          <p:cNvSpPr/>
          <p:nvPr/>
        </p:nvSpPr>
        <p:spPr>
          <a:xfrm>
            <a:off x="9678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/>
          <p:cNvSpPr/>
          <p:nvPr/>
        </p:nvSpPr>
        <p:spPr>
          <a:xfrm>
            <a:off x="10074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/>
          <p:cNvSpPr/>
          <p:nvPr/>
        </p:nvSpPr>
        <p:spPr>
          <a:xfrm>
            <a:off x="10434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/>
          <p:cNvSpPr/>
          <p:nvPr/>
        </p:nvSpPr>
        <p:spPr>
          <a:xfrm>
            <a:off x="10830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/>
          <p:cNvSpPr/>
          <p:nvPr/>
        </p:nvSpPr>
        <p:spPr>
          <a:xfrm>
            <a:off x="11190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/>
          <p:cNvSpPr/>
          <p:nvPr/>
        </p:nvSpPr>
        <p:spPr>
          <a:xfrm>
            <a:off x="11550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/>
          <p:cNvSpPr/>
          <p:nvPr/>
        </p:nvSpPr>
        <p:spPr>
          <a:xfrm>
            <a:off x="11946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Ellipse 147"/>
          <p:cNvSpPr/>
          <p:nvPr/>
        </p:nvSpPr>
        <p:spPr>
          <a:xfrm>
            <a:off x="12702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/>
          <p:cNvSpPr/>
          <p:nvPr/>
        </p:nvSpPr>
        <p:spPr>
          <a:xfrm>
            <a:off x="13098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/>
          <p:cNvSpPr/>
          <p:nvPr/>
        </p:nvSpPr>
        <p:spPr>
          <a:xfrm>
            <a:off x="13494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/>
          <p:cNvSpPr/>
          <p:nvPr/>
        </p:nvSpPr>
        <p:spPr>
          <a:xfrm>
            <a:off x="13854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Ellipse 151"/>
          <p:cNvSpPr/>
          <p:nvPr/>
        </p:nvSpPr>
        <p:spPr>
          <a:xfrm>
            <a:off x="14250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Ellipse 152"/>
          <p:cNvSpPr/>
          <p:nvPr/>
        </p:nvSpPr>
        <p:spPr>
          <a:xfrm>
            <a:off x="14646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Ellipse 153"/>
          <p:cNvSpPr/>
          <p:nvPr/>
        </p:nvSpPr>
        <p:spPr>
          <a:xfrm>
            <a:off x="15042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/>
          <p:cNvSpPr/>
          <p:nvPr/>
        </p:nvSpPr>
        <p:spPr>
          <a:xfrm>
            <a:off x="15438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/>
          <p:cNvSpPr/>
          <p:nvPr/>
        </p:nvSpPr>
        <p:spPr>
          <a:xfrm>
            <a:off x="15834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/>
          <p:cNvSpPr/>
          <p:nvPr/>
        </p:nvSpPr>
        <p:spPr>
          <a:xfrm>
            <a:off x="16230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/>
          <p:cNvSpPr/>
          <p:nvPr/>
        </p:nvSpPr>
        <p:spPr>
          <a:xfrm>
            <a:off x="16590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/>
          <p:cNvSpPr/>
          <p:nvPr/>
        </p:nvSpPr>
        <p:spPr>
          <a:xfrm>
            <a:off x="16986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/>
          <p:cNvSpPr/>
          <p:nvPr/>
        </p:nvSpPr>
        <p:spPr>
          <a:xfrm>
            <a:off x="17382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/>
          <p:cNvSpPr/>
          <p:nvPr/>
        </p:nvSpPr>
        <p:spPr>
          <a:xfrm>
            <a:off x="17778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/>
          <p:cNvSpPr/>
          <p:nvPr/>
        </p:nvSpPr>
        <p:spPr>
          <a:xfrm>
            <a:off x="18174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/>
          <p:cNvSpPr/>
          <p:nvPr/>
        </p:nvSpPr>
        <p:spPr>
          <a:xfrm>
            <a:off x="18570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/>
          <p:cNvSpPr/>
          <p:nvPr/>
        </p:nvSpPr>
        <p:spPr>
          <a:xfrm>
            <a:off x="18966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/>
          <p:cNvSpPr/>
          <p:nvPr/>
        </p:nvSpPr>
        <p:spPr>
          <a:xfrm>
            <a:off x="19326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/>
          <p:cNvSpPr/>
          <p:nvPr/>
        </p:nvSpPr>
        <p:spPr>
          <a:xfrm>
            <a:off x="19722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/>
          <p:cNvSpPr/>
          <p:nvPr/>
        </p:nvSpPr>
        <p:spPr>
          <a:xfrm>
            <a:off x="20118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/>
          <p:cNvSpPr/>
          <p:nvPr/>
        </p:nvSpPr>
        <p:spPr>
          <a:xfrm>
            <a:off x="20514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/>
          <p:cNvSpPr/>
          <p:nvPr/>
        </p:nvSpPr>
        <p:spPr>
          <a:xfrm>
            <a:off x="20910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/>
          <p:cNvSpPr/>
          <p:nvPr/>
        </p:nvSpPr>
        <p:spPr>
          <a:xfrm>
            <a:off x="21306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Ellipse 170"/>
          <p:cNvSpPr/>
          <p:nvPr/>
        </p:nvSpPr>
        <p:spPr>
          <a:xfrm>
            <a:off x="21702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/>
          <p:cNvSpPr/>
          <p:nvPr/>
        </p:nvSpPr>
        <p:spPr>
          <a:xfrm>
            <a:off x="22098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/>
          <p:cNvSpPr/>
          <p:nvPr/>
        </p:nvSpPr>
        <p:spPr>
          <a:xfrm>
            <a:off x="22458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Ellipse 173"/>
          <p:cNvSpPr/>
          <p:nvPr/>
        </p:nvSpPr>
        <p:spPr>
          <a:xfrm>
            <a:off x="22854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/>
          <p:cNvSpPr/>
          <p:nvPr/>
        </p:nvSpPr>
        <p:spPr>
          <a:xfrm>
            <a:off x="23250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Ellipse 175"/>
          <p:cNvSpPr/>
          <p:nvPr/>
        </p:nvSpPr>
        <p:spPr>
          <a:xfrm>
            <a:off x="23646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Ellipse 176"/>
          <p:cNvSpPr/>
          <p:nvPr/>
        </p:nvSpPr>
        <p:spPr>
          <a:xfrm>
            <a:off x="24042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/>
          <p:cNvSpPr/>
          <p:nvPr/>
        </p:nvSpPr>
        <p:spPr>
          <a:xfrm>
            <a:off x="24438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/>
          <p:cNvSpPr/>
          <p:nvPr/>
        </p:nvSpPr>
        <p:spPr>
          <a:xfrm>
            <a:off x="24834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/>
          <p:cNvSpPr/>
          <p:nvPr/>
        </p:nvSpPr>
        <p:spPr>
          <a:xfrm>
            <a:off x="25194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/>
          <p:cNvSpPr/>
          <p:nvPr/>
        </p:nvSpPr>
        <p:spPr>
          <a:xfrm>
            <a:off x="25590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Ellipse 182"/>
          <p:cNvSpPr/>
          <p:nvPr/>
        </p:nvSpPr>
        <p:spPr>
          <a:xfrm>
            <a:off x="26382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/>
          <p:cNvSpPr/>
          <p:nvPr/>
        </p:nvSpPr>
        <p:spPr>
          <a:xfrm>
            <a:off x="26742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/>
          <p:cNvSpPr/>
          <p:nvPr/>
        </p:nvSpPr>
        <p:spPr>
          <a:xfrm>
            <a:off x="27138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/>
          <p:cNvSpPr/>
          <p:nvPr/>
        </p:nvSpPr>
        <p:spPr>
          <a:xfrm>
            <a:off x="27498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Ellipse 186"/>
          <p:cNvSpPr/>
          <p:nvPr/>
        </p:nvSpPr>
        <p:spPr>
          <a:xfrm>
            <a:off x="27894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Ellipse 187"/>
          <p:cNvSpPr/>
          <p:nvPr/>
        </p:nvSpPr>
        <p:spPr>
          <a:xfrm>
            <a:off x="28254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Ellipse 188"/>
          <p:cNvSpPr/>
          <p:nvPr/>
        </p:nvSpPr>
        <p:spPr>
          <a:xfrm>
            <a:off x="28650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0" name="Ellipse 189"/>
          <p:cNvSpPr/>
          <p:nvPr/>
        </p:nvSpPr>
        <p:spPr>
          <a:xfrm>
            <a:off x="29010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Ellipse 190"/>
          <p:cNvSpPr/>
          <p:nvPr/>
        </p:nvSpPr>
        <p:spPr>
          <a:xfrm>
            <a:off x="29406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/>
          <p:cNvSpPr/>
          <p:nvPr/>
        </p:nvSpPr>
        <p:spPr>
          <a:xfrm>
            <a:off x="29802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Ellipse 192"/>
          <p:cNvSpPr/>
          <p:nvPr/>
        </p:nvSpPr>
        <p:spPr>
          <a:xfrm>
            <a:off x="30162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Ellipse 193"/>
          <p:cNvSpPr/>
          <p:nvPr/>
        </p:nvSpPr>
        <p:spPr>
          <a:xfrm>
            <a:off x="30558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5" name="Ellipse 194"/>
          <p:cNvSpPr/>
          <p:nvPr/>
        </p:nvSpPr>
        <p:spPr>
          <a:xfrm>
            <a:off x="30918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Ellipse 195"/>
          <p:cNvSpPr/>
          <p:nvPr/>
        </p:nvSpPr>
        <p:spPr>
          <a:xfrm>
            <a:off x="31314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Ellipse 196"/>
          <p:cNvSpPr/>
          <p:nvPr/>
        </p:nvSpPr>
        <p:spPr>
          <a:xfrm>
            <a:off x="31674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8" name="Ellipse 197"/>
          <p:cNvSpPr/>
          <p:nvPr/>
        </p:nvSpPr>
        <p:spPr>
          <a:xfrm>
            <a:off x="32070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9" name="Ellipse 198"/>
          <p:cNvSpPr/>
          <p:nvPr/>
        </p:nvSpPr>
        <p:spPr>
          <a:xfrm>
            <a:off x="32466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Ellipse 199"/>
          <p:cNvSpPr/>
          <p:nvPr/>
        </p:nvSpPr>
        <p:spPr>
          <a:xfrm>
            <a:off x="32826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1" name="Ellipse 200"/>
          <p:cNvSpPr/>
          <p:nvPr/>
        </p:nvSpPr>
        <p:spPr>
          <a:xfrm>
            <a:off x="33222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2" name="Ellipse 201"/>
          <p:cNvSpPr/>
          <p:nvPr/>
        </p:nvSpPr>
        <p:spPr>
          <a:xfrm>
            <a:off x="33582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3" name="Ellipse 202"/>
          <p:cNvSpPr/>
          <p:nvPr/>
        </p:nvSpPr>
        <p:spPr>
          <a:xfrm>
            <a:off x="33978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" name="Ellipse 203"/>
          <p:cNvSpPr/>
          <p:nvPr/>
        </p:nvSpPr>
        <p:spPr>
          <a:xfrm>
            <a:off x="34338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Ellipse 204"/>
          <p:cNvSpPr/>
          <p:nvPr/>
        </p:nvSpPr>
        <p:spPr>
          <a:xfrm>
            <a:off x="34734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" name="Ellipse 205"/>
          <p:cNvSpPr/>
          <p:nvPr/>
        </p:nvSpPr>
        <p:spPr>
          <a:xfrm>
            <a:off x="35094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Ellipse 206"/>
          <p:cNvSpPr/>
          <p:nvPr/>
        </p:nvSpPr>
        <p:spPr>
          <a:xfrm>
            <a:off x="35490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Ellipse 207"/>
          <p:cNvSpPr/>
          <p:nvPr/>
        </p:nvSpPr>
        <p:spPr>
          <a:xfrm>
            <a:off x="35886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9" name="Ellipse 208"/>
          <p:cNvSpPr/>
          <p:nvPr/>
        </p:nvSpPr>
        <p:spPr>
          <a:xfrm>
            <a:off x="36246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0" name="Ellipse 209"/>
          <p:cNvSpPr/>
          <p:nvPr/>
        </p:nvSpPr>
        <p:spPr>
          <a:xfrm>
            <a:off x="36642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1" name="Ellipse 210"/>
          <p:cNvSpPr/>
          <p:nvPr/>
        </p:nvSpPr>
        <p:spPr>
          <a:xfrm>
            <a:off x="37002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11"/>
          <p:cNvSpPr/>
          <p:nvPr/>
        </p:nvSpPr>
        <p:spPr>
          <a:xfrm>
            <a:off x="37398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3" name="Ellipse 212"/>
          <p:cNvSpPr/>
          <p:nvPr/>
        </p:nvSpPr>
        <p:spPr>
          <a:xfrm>
            <a:off x="37758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4" name="Ellipse 213"/>
          <p:cNvSpPr/>
          <p:nvPr/>
        </p:nvSpPr>
        <p:spPr>
          <a:xfrm>
            <a:off x="38154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5" name="Ellipse 214"/>
          <p:cNvSpPr/>
          <p:nvPr/>
        </p:nvSpPr>
        <p:spPr>
          <a:xfrm>
            <a:off x="38514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6" name="Ellipse 215"/>
          <p:cNvSpPr/>
          <p:nvPr/>
        </p:nvSpPr>
        <p:spPr>
          <a:xfrm>
            <a:off x="38910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7" name="Ellipse 216"/>
          <p:cNvSpPr/>
          <p:nvPr/>
        </p:nvSpPr>
        <p:spPr>
          <a:xfrm>
            <a:off x="3930624" y="3230226"/>
            <a:ext cx="360040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87"/>
          <p:cNvSpPr/>
          <p:nvPr/>
        </p:nvSpPr>
        <p:spPr>
          <a:xfrm>
            <a:off x="1338304" y="1576026"/>
            <a:ext cx="14401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5" name="Forme libre 224"/>
          <p:cNvSpPr/>
          <p:nvPr/>
        </p:nvSpPr>
        <p:spPr>
          <a:xfrm>
            <a:off x="690232" y="2006090"/>
            <a:ext cx="3455377" cy="2598127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6" name="Forme libre 225"/>
          <p:cNvSpPr/>
          <p:nvPr/>
        </p:nvSpPr>
        <p:spPr>
          <a:xfrm>
            <a:off x="690232" y="2078098"/>
            <a:ext cx="3455377" cy="2448272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Forme libre 226"/>
          <p:cNvSpPr/>
          <p:nvPr/>
        </p:nvSpPr>
        <p:spPr>
          <a:xfrm>
            <a:off x="691239" y="2150106"/>
            <a:ext cx="3455377" cy="2304256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8" name="Forme libre 227"/>
          <p:cNvSpPr/>
          <p:nvPr/>
        </p:nvSpPr>
        <p:spPr>
          <a:xfrm>
            <a:off x="690232" y="2222114"/>
            <a:ext cx="3455377" cy="2160240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9" name="Forme libre 228"/>
          <p:cNvSpPr/>
          <p:nvPr/>
        </p:nvSpPr>
        <p:spPr>
          <a:xfrm>
            <a:off x="690232" y="2294122"/>
            <a:ext cx="3455377" cy="2016224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0" name="Forme libre 229"/>
          <p:cNvSpPr/>
          <p:nvPr/>
        </p:nvSpPr>
        <p:spPr>
          <a:xfrm>
            <a:off x="690232" y="2366130"/>
            <a:ext cx="3455377" cy="1872208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Forme libre 230"/>
          <p:cNvSpPr/>
          <p:nvPr/>
        </p:nvSpPr>
        <p:spPr>
          <a:xfrm>
            <a:off x="690232" y="2438138"/>
            <a:ext cx="3455377" cy="1728192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2" name="Forme libre 231"/>
          <p:cNvSpPr/>
          <p:nvPr/>
        </p:nvSpPr>
        <p:spPr>
          <a:xfrm>
            <a:off x="690232" y="2510146"/>
            <a:ext cx="3455377" cy="1584176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3" name="Forme libre 232"/>
          <p:cNvSpPr/>
          <p:nvPr/>
        </p:nvSpPr>
        <p:spPr>
          <a:xfrm>
            <a:off x="690232" y="2582154"/>
            <a:ext cx="3455377" cy="1440160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4" name="Forme libre 233"/>
          <p:cNvSpPr/>
          <p:nvPr/>
        </p:nvSpPr>
        <p:spPr>
          <a:xfrm>
            <a:off x="690232" y="2654162"/>
            <a:ext cx="3455377" cy="1296144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5" name="Forme libre 234"/>
          <p:cNvSpPr/>
          <p:nvPr/>
        </p:nvSpPr>
        <p:spPr>
          <a:xfrm>
            <a:off x="690232" y="2726170"/>
            <a:ext cx="3455377" cy="1152128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6" name="Forme libre 235"/>
          <p:cNvSpPr/>
          <p:nvPr/>
        </p:nvSpPr>
        <p:spPr>
          <a:xfrm>
            <a:off x="690232" y="2798178"/>
            <a:ext cx="3455377" cy="1008112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7" name="Forme libre 236"/>
          <p:cNvSpPr/>
          <p:nvPr/>
        </p:nvSpPr>
        <p:spPr>
          <a:xfrm>
            <a:off x="690232" y="2870186"/>
            <a:ext cx="3455377" cy="864096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8" name="Forme libre 237"/>
          <p:cNvSpPr/>
          <p:nvPr/>
        </p:nvSpPr>
        <p:spPr>
          <a:xfrm>
            <a:off x="690232" y="2942194"/>
            <a:ext cx="3455377" cy="720080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9" name="Forme libre 238"/>
          <p:cNvSpPr/>
          <p:nvPr/>
        </p:nvSpPr>
        <p:spPr>
          <a:xfrm>
            <a:off x="690232" y="3014202"/>
            <a:ext cx="3455377" cy="576064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0" name="Forme libre 239"/>
          <p:cNvSpPr/>
          <p:nvPr/>
        </p:nvSpPr>
        <p:spPr>
          <a:xfrm>
            <a:off x="690232" y="3086210"/>
            <a:ext cx="3455377" cy="432048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1" name="Forme libre 240"/>
          <p:cNvSpPr/>
          <p:nvPr/>
        </p:nvSpPr>
        <p:spPr>
          <a:xfrm>
            <a:off x="690232" y="3158218"/>
            <a:ext cx="3455377" cy="288032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2" name="Forme libre 241"/>
          <p:cNvSpPr/>
          <p:nvPr/>
        </p:nvSpPr>
        <p:spPr>
          <a:xfrm>
            <a:off x="690232" y="3230226"/>
            <a:ext cx="3455377" cy="144016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6" name="Forme libre 245"/>
          <p:cNvSpPr/>
          <p:nvPr/>
        </p:nvSpPr>
        <p:spPr>
          <a:xfrm flipV="1">
            <a:off x="690232" y="3230226"/>
            <a:ext cx="3455377" cy="144015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7" name="Forme libre 246"/>
          <p:cNvSpPr/>
          <p:nvPr/>
        </p:nvSpPr>
        <p:spPr>
          <a:xfrm flipV="1">
            <a:off x="690232" y="3158218"/>
            <a:ext cx="3455377" cy="288033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8" name="Forme libre 247"/>
          <p:cNvSpPr/>
          <p:nvPr/>
        </p:nvSpPr>
        <p:spPr>
          <a:xfrm flipV="1">
            <a:off x="690232" y="3086210"/>
            <a:ext cx="3455377" cy="432049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9" name="Forme libre 248"/>
          <p:cNvSpPr/>
          <p:nvPr/>
        </p:nvSpPr>
        <p:spPr>
          <a:xfrm flipV="1">
            <a:off x="690232" y="3014202"/>
            <a:ext cx="3455377" cy="576065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0" name="Forme libre 249"/>
          <p:cNvSpPr/>
          <p:nvPr/>
        </p:nvSpPr>
        <p:spPr>
          <a:xfrm flipV="1">
            <a:off x="690232" y="2942194"/>
            <a:ext cx="3455377" cy="720081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1" name="Forme libre 250"/>
          <p:cNvSpPr/>
          <p:nvPr/>
        </p:nvSpPr>
        <p:spPr>
          <a:xfrm flipV="1">
            <a:off x="690232" y="2870186"/>
            <a:ext cx="3455377" cy="864097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2" name="Forme libre 251"/>
          <p:cNvSpPr/>
          <p:nvPr/>
        </p:nvSpPr>
        <p:spPr>
          <a:xfrm flipV="1">
            <a:off x="690232" y="2798178"/>
            <a:ext cx="3455377" cy="1008113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3" name="Forme libre 252"/>
          <p:cNvSpPr/>
          <p:nvPr/>
        </p:nvSpPr>
        <p:spPr>
          <a:xfrm flipV="1">
            <a:off x="690232" y="2726170"/>
            <a:ext cx="3455377" cy="1152129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4" name="Forme libre 253"/>
          <p:cNvSpPr/>
          <p:nvPr/>
        </p:nvSpPr>
        <p:spPr>
          <a:xfrm flipV="1">
            <a:off x="690232" y="2654162"/>
            <a:ext cx="3455377" cy="1296145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5" name="Forme libre 254"/>
          <p:cNvSpPr/>
          <p:nvPr/>
        </p:nvSpPr>
        <p:spPr>
          <a:xfrm flipV="1">
            <a:off x="690232" y="2582154"/>
            <a:ext cx="3455377" cy="1440161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6" name="Forme libre 255"/>
          <p:cNvSpPr/>
          <p:nvPr/>
        </p:nvSpPr>
        <p:spPr>
          <a:xfrm flipV="1">
            <a:off x="690232" y="2510146"/>
            <a:ext cx="3455377" cy="1584177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7" name="Forme libre 256"/>
          <p:cNvSpPr/>
          <p:nvPr/>
        </p:nvSpPr>
        <p:spPr>
          <a:xfrm flipV="1">
            <a:off x="690232" y="2438138"/>
            <a:ext cx="3455377" cy="1728193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8" name="Forme libre 257"/>
          <p:cNvSpPr/>
          <p:nvPr/>
        </p:nvSpPr>
        <p:spPr>
          <a:xfrm flipV="1">
            <a:off x="690232" y="2366130"/>
            <a:ext cx="3455377" cy="1872209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9" name="Forme libre 258"/>
          <p:cNvSpPr/>
          <p:nvPr/>
        </p:nvSpPr>
        <p:spPr>
          <a:xfrm flipV="1">
            <a:off x="690232" y="2294122"/>
            <a:ext cx="3455377" cy="2016225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0" name="Forme libre 259"/>
          <p:cNvSpPr/>
          <p:nvPr/>
        </p:nvSpPr>
        <p:spPr>
          <a:xfrm flipV="1">
            <a:off x="690232" y="2222114"/>
            <a:ext cx="3455377" cy="2160241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1" name="Forme libre 260"/>
          <p:cNvSpPr/>
          <p:nvPr/>
        </p:nvSpPr>
        <p:spPr>
          <a:xfrm flipV="1">
            <a:off x="690232" y="2150106"/>
            <a:ext cx="3455377" cy="2304257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2" name="Forme libre 261"/>
          <p:cNvSpPr/>
          <p:nvPr/>
        </p:nvSpPr>
        <p:spPr>
          <a:xfrm flipV="1">
            <a:off x="690232" y="2078098"/>
            <a:ext cx="3455377" cy="2448273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3" name="Forme libre 262"/>
          <p:cNvSpPr/>
          <p:nvPr/>
        </p:nvSpPr>
        <p:spPr>
          <a:xfrm flipV="1">
            <a:off x="690232" y="2006090"/>
            <a:ext cx="3455377" cy="2592289"/>
          </a:xfrm>
          <a:custGeom>
            <a:avLst/>
            <a:gdLst>
              <a:gd name="connsiteX0" fmla="*/ 0 w 3455377"/>
              <a:gd name="connsiteY0" fmla="*/ 7327 h 2598127"/>
              <a:gd name="connsiteX1" fmla="*/ 263769 w 3455377"/>
              <a:gd name="connsiteY1" fmla="*/ 209550 h 2598127"/>
              <a:gd name="connsiteX2" fmla="*/ 703384 w 3455377"/>
              <a:gd name="connsiteY2" fmla="*/ 1264627 h 2598127"/>
              <a:gd name="connsiteX3" fmla="*/ 1415561 w 3455377"/>
              <a:gd name="connsiteY3" fmla="*/ 2592266 h 2598127"/>
              <a:gd name="connsiteX4" fmla="*/ 2083777 w 3455377"/>
              <a:gd name="connsiteY4" fmla="*/ 1299796 h 2598127"/>
              <a:gd name="connsiteX5" fmla="*/ 2725615 w 3455377"/>
              <a:gd name="connsiteY5" fmla="*/ 16120 h 2598127"/>
              <a:gd name="connsiteX6" fmla="*/ 3455377 w 3455377"/>
              <a:gd name="connsiteY6" fmla="*/ 1308589 h 2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5377" h="2598127">
                <a:moveTo>
                  <a:pt x="0" y="7327"/>
                </a:moveTo>
                <a:cubicBezTo>
                  <a:pt x="73269" y="3663"/>
                  <a:pt x="146538" y="0"/>
                  <a:pt x="263769" y="209550"/>
                </a:cubicBezTo>
                <a:cubicBezTo>
                  <a:pt x="381000" y="419100"/>
                  <a:pt x="511419" y="867508"/>
                  <a:pt x="703384" y="1264627"/>
                </a:cubicBezTo>
                <a:cubicBezTo>
                  <a:pt x="895349" y="1661746"/>
                  <a:pt x="1185496" y="2586405"/>
                  <a:pt x="1415561" y="2592266"/>
                </a:cubicBezTo>
                <a:cubicBezTo>
                  <a:pt x="1645626" y="2598127"/>
                  <a:pt x="1865435" y="1729154"/>
                  <a:pt x="2083777" y="1299796"/>
                </a:cubicBezTo>
                <a:cubicBezTo>
                  <a:pt x="2302119" y="870438"/>
                  <a:pt x="2497015" y="14655"/>
                  <a:pt x="2725615" y="16120"/>
                </a:cubicBezTo>
                <a:cubicBezTo>
                  <a:pt x="2954215" y="17586"/>
                  <a:pt x="3204796" y="663087"/>
                  <a:pt x="3455377" y="13085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5" name="Connecteur droit 264"/>
          <p:cNvCxnSpPr>
            <a:stCxn id="134" idx="2"/>
            <a:endCxn id="258" idx="6"/>
          </p:cNvCxnSpPr>
          <p:nvPr/>
        </p:nvCxnSpPr>
        <p:spPr>
          <a:xfrm flipV="1">
            <a:off x="708624" y="3295370"/>
            <a:ext cx="3436985" cy="68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Rectangle 244"/>
          <p:cNvSpPr/>
          <p:nvPr/>
        </p:nvSpPr>
        <p:spPr>
          <a:xfrm>
            <a:off x="3210512" y="4886410"/>
            <a:ext cx="14401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4" name="Rectangle 263"/>
          <p:cNvSpPr/>
          <p:nvPr/>
        </p:nvSpPr>
        <p:spPr>
          <a:xfrm>
            <a:off x="3786576" y="4886410"/>
            <a:ext cx="14401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6" name="Flèche vers le haut 265"/>
          <p:cNvSpPr/>
          <p:nvPr/>
        </p:nvSpPr>
        <p:spPr>
          <a:xfrm>
            <a:off x="3439049" y="6049320"/>
            <a:ext cx="288032" cy="576064"/>
          </a:xfrm>
          <a:prstGeom prst="up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7" name="Rectangle 266"/>
          <p:cNvSpPr/>
          <p:nvPr/>
        </p:nvSpPr>
        <p:spPr>
          <a:xfrm>
            <a:off x="2850472" y="4886410"/>
            <a:ext cx="36004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8" name="Rectangle 267"/>
          <p:cNvSpPr/>
          <p:nvPr/>
        </p:nvSpPr>
        <p:spPr>
          <a:xfrm>
            <a:off x="3930592" y="4886410"/>
            <a:ext cx="36004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9" name="Espace réservé du numéro de diapositive 268"/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>
            <a:normAutofit fontScale="92500" lnSpcReduction="10000"/>
          </a:bodyPr>
          <a:lstStyle/>
          <a:p>
            <a:fld id="{B2DEC757-4012-4B24-9A5D-CC7878E5DD24}" type="slidenum">
              <a:rPr lang="fr-FR" sz="2400" smtClean="0">
                <a:solidFill>
                  <a:schemeClr val="tx1"/>
                </a:solidFill>
              </a:rPr>
              <a:pPr/>
              <a:t>3</a:t>
            </a:fld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270" name="ZoneTexte 269"/>
          <p:cNvSpPr txBox="1"/>
          <p:nvPr/>
        </p:nvSpPr>
        <p:spPr>
          <a:xfrm>
            <a:off x="4788024" y="727034"/>
            <a:ext cx="435597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Dans un canon RF, la longueur du paquet d’électrons est gouvernée par celle de l’impulsion laser</a:t>
            </a:r>
          </a:p>
          <a:p>
            <a:pPr algn="just"/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Emploi d’impulsions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femtosecondes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pour créer directement des paquets courts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1" name="Rectangle 2"/>
          <p:cNvSpPr txBox="1">
            <a:spLocks noChangeArrowheads="1"/>
          </p:cNvSpPr>
          <p:nvPr/>
        </p:nvSpPr>
        <p:spPr>
          <a:xfrm>
            <a:off x="558096" y="145913"/>
            <a:ext cx="8243887" cy="549275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smtClean="0"/>
              <a:t>Comment faire une source </a:t>
            </a:r>
            <a:r>
              <a:rPr lang="fr-FR" sz="2800" dirty="0" err="1" smtClean="0"/>
              <a:t>d’élEctrons</a:t>
            </a:r>
            <a:r>
              <a:rPr lang="fr-FR" sz="2800" dirty="0" smtClean="0"/>
              <a:t> compacte</a:t>
            </a:r>
            <a:endParaRPr lang="fr-FR" sz="2800" dirty="0"/>
          </a:p>
        </p:txBody>
      </p:sp>
      <p:sp>
        <p:nvSpPr>
          <p:cNvPr id="243" name="ZoneTexte 242"/>
          <p:cNvSpPr txBox="1"/>
          <p:nvPr/>
        </p:nvSpPr>
        <p:spPr>
          <a:xfrm>
            <a:off x="4667547" y="4227744"/>
            <a:ext cx="4355976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Permet de s’affranchir d’une chicane de compression et de longues sections</a:t>
            </a:r>
          </a:p>
          <a:p>
            <a:pPr algn="just"/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Importance de phase RF/laser pour les propriétés du faisceau (énergie, dispersion,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emittance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59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208 " pathEditMode="relative" ptsTypes="AA">
                                      <p:cBhvr>
                                        <p:cTn id="100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2" presetClass="exit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1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"/>
                            </p:stCondLst>
                            <p:childTnLst>
                              <p:par>
                                <p:cTn id="12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700"/>
                            </p:stCondLst>
                            <p:childTnLst>
                              <p:par>
                                <p:cTn id="13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800"/>
                            </p:stCondLst>
                            <p:childTnLst>
                              <p:par>
                                <p:cTn id="14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900"/>
                            </p:stCondLst>
                            <p:childTnLst>
                              <p:par>
                                <p:cTn id="14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100"/>
                            </p:stCondLst>
                            <p:childTnLst>
                              <p:par>
                                <p:cTn id="15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200"/>
                            </p:stCondLst>
                            <p:childTnLst>
                              <p:par>
                                <p:cTn id="16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300"/>
                            </p:stCondLst>
                            <p:childTnLst>
                              <p:par>
                                <p:cTn id="16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400"/>
                            </p:stCondLst>
                            <p:childTnLst>
                              <p:par>
                                <p:cTn id="17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600"/>
                            </p:stCondLst>
                            <p:childTnLst>
                              <p:par>
                                <p:cTn id="18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700"/>
                            </p:stCondLst>
                            <p:childTnLst>
                              <p:par>
                                <p:cTn id="18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800"/>
                            </p:stCondLst>
                            <p:childTnLst>
                              <p:par>
                                <p:cTn id="19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9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000"/>
                            </p:stCondLst>
                            <p:childTnLst>
                              <p:par>
                                <p:cTn id="20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100"/>
                            </p:stCondLst>
                            <p:childTnLst>
                              <p:par>
                                <p:cTn id="20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200"/>
                            </p:stCondLst>
                            <p:childTnLst>
                              <p:par>
                                <p:cTn id="21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3300"/>
                            </p:stCondLst>
                            <p:childTnLst>
                              <p:par>
                                <p:cTn id="21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2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2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600"/>
                            </p:stCondLst>
                            <p:childTnLst>
                              <p:par>
                                <p:cTn id="23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700"/>
                            </p:stCondLst>
                            <p:childTnLst>
                              <p:par>
                                <p:cTn id="23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800"/>
                            </p:stCondLst>
                            <p:childTnLst>
                              <p:par>
                                <p:cTn id="24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3900"/>
                            </p:stCondLst>
                            <p:childTnLst>
                              <p:par>
                                <p:cTn id="24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4000"/>
                            </p:stCondLst>
                            <p:childTnLst>
                              <p:par>
                                <p:cTn id="25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100"/>
                            </p:stCondLst>
                            <p:childTnLst>
                              <p:par>
                                <p:cTn id="25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4200"/>
                            </p:stCondLst>
                            <p:childTnLst>
                              <p:par>
                                <p:cTn id="26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300"/>
                            </p:stCondLst>
                            <p:childTnLst>
                              <p:par>
                                <p:cTn id="26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4400"/>
                            </p:stCondLst>
                            <p:childTnLst>
                              <p:par>
                                <p:cTn id="27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4500"/>
                            </p:stCondLst>
                            <p:childTnLst>
                              <p:par>
                                <p:cTn id="27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4600"/>
                            </p:stCondLst>
                            <p:childTnLst>
                              <p:par>
                                <p:cTn id="28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4700"/>
                            </p:stCondLst>
                            <p:childTnLst>
                              <p:par>
                                <p:cTn id="28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4800"/>
                            </p:stCondLst>
                            <p:childTnLst>
                              <p:par>
                                <p:cTn id="29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4900"/>
                            </p:stCondLst>
                            <p:childTnLst>
                              <p:par>
                                <p:cTn id="29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0"/>
                            </p:stCondLst>
                            <p:childTnLst>
                              <p:par>
                                <p:cTn id="30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100"/>
                            </p:stCondLst>
                            <p:childTnLst>
                              <p:par>
                                <p:cTn id="30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200"/>
                            </p:stCondLst>
                            <p:childTnLst>
                              <p:par>
                                <p:cTn id="31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300"/>
                            </p:stCondLst>
                            <p:childTnLst>
                              <p:par>
                                <p:cTn id="31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5400"/>
                            </p:stCondLst>
                            <p:childTnLst>
                              <p:par>
                                <p:cTn id="32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5500"/>
                            </p:stCondLst>
                            <p:childTnLst>
                              <p:par>
                                <p:cTn id="32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5600"/>
                            </p:stCondLst>
                            <p:childTnLst>
                              <p:par>
                                <p:cTn id="33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700"/>
                            </p:stCondLst>
                            <p:childTnLst>
                              <p:par>
                                <p:cTn id="33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5800"/>
                            </p:stCondLst>
                            <p:childTnLst>
                              <p:par>
                                <p:cTn id="34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900"/>
                            </p:stCondLst>
                            <p:childTnLst>
                              <p:par>
                                <p:cTn id="34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000"/>
                            </p:stCondLst>
                            <p:childTnLst>
                              <p:par>
                                <p:cTn id="35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6100"/>
                            </p:stCondLst>
                            <p:childTnLst>
                              <p:par>
                                <p:cTn id="35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6200"/>
                            </p:stCondLst>
                            <p:childTnLst>
                              <p:par>
                                <p:cTn id="36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6300"/>
                            </p:stCondLst>
                            <p:childTnLst>
                              <p:par>
                                <p:cTn id="36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6400"/>
                            </p:stCondLst>
                            <p:childTnLst>
                              <p:par>
                                <p:cTn id="37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6500"/>
                            </p:stCondLst>
                            <p:childTnLst>
                              <p:par>
                                <p:cTn id="378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6600"/>
                            </p:stCondLst>
                            <p:childTnLst>
                              <p:par>
                                <p:cTn id="38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6700"/>
                            </p:stCondLst>
                            <p:childTnLst>
                              <p:par>
                                <p:cTn id="38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6800"/>
                            </p:stCondLst>
                            <p:childTnLst>
                              <p:par>
                                <p:cTn id="39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6900"/>
                            </p:stCondLst>
                            <p:childTnLst>
                              <p:par>
                                <p:cTn id="39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7000"/>
                            </p:stCondLst>
                            <p:childTnLst>
                              <p:par>
                                <p:cTn id="40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7100"/>
                            </p:stCondLst>
                            <p:childTnLst>
                              <p:par>
                                <p:cTn id="40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7200"/>
                            </p:stCondLst>
                            <p:childTnLst>
                              <p:par>
                                <p:cTn id="41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7300"/>
                            </p:stCondLst>
                            <p:childTnLst>
                              <p:par>
                                <p:cTn id="41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7400"/>
                            </p:stCondLst>
                            <p:childTnLst>
                              <p:par>
                                <p:cTn id="42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7500"/>
                            </p:stCondLst>
                            <p:childTnLst>
                              <p:par>
                                <p:cTn id="42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7600"/>
                            </p:stCondLst>
                            <p:childTnLst>
                              <p:par>
                                <p:cTn id="43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7700"/>
                            </p:stCondLst>
                            <p:childTnLst>
                              <p:par>
                                <p:cTn id="43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7800"/>
                            </p:stCondLst>
                            <p:childTnLst>
                              <p:par>
                                <p:cTn id="44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7900"/>
                            </p:stCondLst>
                            <p:childTnLst>
                              <p:par>
                                <p:cTn id="44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8000"/>
                            </p:stCondLst>
                            <p:childTnLst>
                              <p:par>
                                <p:cTn id="45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8100"/>
                            </p:stCondLst>
                            <p:childTnLst>
                              <p:par>
                                <p:cTn id="45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8200"/>
                            </p:stCondLst>
                            <p:childTnLst>
                              <p:par>
                                <p:cTn id="46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8300"/>
                            </p:stCondLst>
                            <p:childTnLst>
                              <p:par>
                                <p:cTn id="468" presetID="1" presetClass="exit" presetSubtype="0" fill="hold" grpId="2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-0.54531 3.33333E-6 " pathEditMode="relative" rAng="0" ptsTypes="AA">
                                      <p:cBhvr>
                                        <p:cTn id="47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000"/>
                            </p:stCondLst>
                            <p:childTnLst>
                              <p:par>
                                <p:cTn id="48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8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00"/>
                            </p:stCondLst>
                            <p:childTnLst>
                              <p:par>
                                <p:cTn id="503" presetID="1" presetClass="exit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200"/>
                            </p:stCondLst>
                            <p:childTnLst>
                              <p:par>
                                <p:cTn id="512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300"/>
                            </p:stCondLst>
                            <p:childTnLst>
                              <p:par>
                                <p:cTn id="521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400"/>
                            </p:stCondLst>
                            <p:childTnLst>
                              <p:par>
                                <p:cTn id="530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500"/>
                            </p:stCondLst>
                            <p:childTnLst>
                              <p:par>
                                <p:cTn id="539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600"/>
                            </p:stCondLst>
                            <p:childTnLst>
                              <p:par>
                                <p:cTn id="54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700"/>
                            </p:stCondLst>
                            <p:childTnLst>
                              <p:par>
                                <p:cTn id="557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800"/>
                            </p:stCondLst>
                            <p:childTnLst>
                              <p:par>
                                <p:cTn id="566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900"/>
                            </p:stCondLst>
                            <p:childTnLst>
                              <p:par>
                                <p:cTn id="575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000"/>
                            </p:stCondLst>
                            <p:childTnLst>
                              <p:par>
                                <p:cTn id="584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100"/>
                            </p:stCondLst>
                            <p:childTnLst>
                              <p:par>
                                <p:cTn id="59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200"/>
                            </p:stCondLst>
                            <p:childTnLst>
                              <p:par>
                                <p:cTn id="602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300"/>
                            </p:stCondLst>
                            <p:childTnLst>
                              <p:par>
                                <p:cTn id="611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400"/>
                            </p:stCondLst>
                            <p:childTnLst>
                              <p:par>
                                <p:cTn id="620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1500"/>
                            </p:stCondLst>
                            <p:childTnLst>
                              <p:par>
                                <p:cTn id="629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1600"/>
                            </p:stCondLst>
                            <p:childTnLst>
                              <p:par>
                                <p:cTn id="63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0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1700"/>
                            </p:stCondLst>
                            <p:childTnLst>
                              <p:par>
                                <p:cTn id="647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1800"/>
                            </p:stCondLst>
                            <p:childTnLst>
                              <p:par>
                                <p:cTn id="656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1900"/>
                            </p:stCondLst>
                            <p:childTnLst>
                              <p:par>
                                <p:cTn id="665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000"/>
                            </p:stCondLst>
                            <p:childTnLst>
                              <p:par>
                                <p:cTn id="674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100"/>
                            </p:stCondLst>
                            <p:childTnLst>
                              <p:par>
                                <p:cTn id="68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200"/>
                            </p:stCondLst>
                            <p:childTnLst>
                              <p:par>
                                <p:cTn id="692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4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300"/>
                            </p:stCondLst>
                            <p:childTnLst>
                              <p:par>
                                <p:cTn id="701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400"/>
                            </p:stCondLst>
                            <p:childTnLst>
                              <p:par>
                                <p:cTn id="710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500"/>
                            </p:stCondLst>
                            <p:childTnLst>
                              <p:par>
                                <p:cTn id="719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600"/>
                            </p:stCondLst>
                            <p:childTnLst>
                              <p:par>
                                <p:cTn id="72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0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700"/>
                            </p:stCondLst>
                            <p:childTnLst>
                              <p:par>
                                <p:cTn id="737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9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800"/>
                            </p:stCondLst>
                            <p:childTnLst>
                              <p:par>
                                <p:cTn id="746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900"/>
                            </p:stCondLst>
                            <p:childTnLst>
                              <p:par>
                                <p:cTn id="755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3000"/>
                            </p:stCondLst>
                            <p:childTnLst>
                              <p:par>
                                <p:cTn id="764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6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3100"/>
                            </p:stCondLst>
                            <p:childTnLst>
                              <p:par>
                                <p:cTn id="77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3200"/>
                            </p:stCondLst>
                            <p:childTnLst>
                              <p:par>
                                <p:cTn id="782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3300"/>
                            </p:stCondLst>
                            <p:childTnLst>
                              <p:par>
                                <p:cTn id="791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3400"/>
                            </p:stCondLst>
                            <p:childTnLst>
                              <p:par>
                                <p:cTn id="800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2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3500"/>
                            </p:stCondLst>
                            <p:childTnLst>
                              <p:par>
                                <p:cTn id="809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1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3600"/>
                            </p:stCondLst>
                            <p:childTnLst>
                              <p:par>
                                <p:cTn id="81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3700"/>
                            </p:stCondLst>
                            <p:childTnLst>
                              <p:par>
                                <p:cTn id="827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3800"/>
                            </p:stCondLst>
                            <p:childTnLst>
                              <p:par>
                                <p:cTn id="836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8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3900"/>
                            </p:stCondLst>
                            <p:childTnLst>
                              <p:par>
                                <p:cTn id="845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7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4000"/>
                            </p:stCondLst>
                            <p:childTnLst>
                              <p:par>
                                <p:cTn id="854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4100"/>
                            </p:stCondLst>
                            <p:childTnLst>
                              <p:par>
                                <p:cTn id="86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5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7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4200"/>
                            </p:stCondLst>
                            <p:childTnLst>
                              <p:par>
                                <p:cTn id="872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6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4300"/>
                            </p:stCondLst>
                            <p:childTnLst>
                              <p:par>
                                <p:cTn id="881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3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5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4400"/>
                            </p:stCondLst>
                            <p:childTnLst>
                              <p:par>
                                <p:cTn id="890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2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9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1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4600"/>
                            </p:stCondLst>
                            <p:childTnLst>
                              <p:par>
                                <p:cTn id="90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0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4700"/>
                            </p:stCondLst>
                            <p:childTnLst>
                              <p:par>
                                <p:cTn id="917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9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1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4800"/>
                            </p:stCondLst>
                            <p:childTnLst>
                              <p:par>
                                <p:cTn id="926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8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4900"/>
                            </p:stCondLst>
                            <p:childTnLst>
                              <p:par>
                                <p:cTn id="935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7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9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4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6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5100"/>
                            </p:stCondLst>
                            <p:childTnLst>
                              <p:par>
                                <p:cTn id="95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5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7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1" fill="hold">
                            <p:stCondLst>
                              <p:cond delay="5200"/>
                            </p:stCondLst>
                            <p:childTnLst>
                              <p:par>
                                <p:cTn id="962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4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0" fill="hold">
                            <p:stCondLst>
                              <p:cond delay="5300"/>
                            </p:stCondLst>
                            <p:childTnLst>
                              <p:par>
                                <p:cTn id="97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3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5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9" fill="hold">
                            <p:stCondLst>
                              <p:cond delay="5400"/>
                            </p:stCondLst>
                            <p:childTnLst>
                              <p:par>
                                <p:cTn id="980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2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4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8" fill="hold">
                            <p:stCondLst>
                              <p:cond delay="5500"/>
                            </p:stCondLst>
                            <p:childTnLst>
                              <p:par>
                                <p:cTn id="989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1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3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7" fill="hold">
                            <p:stCondLst>
                              <p:cond delay="5600"/>
                            </p:stCondLst>
                            <p:childTnLst>
                              <p:par>
                                <p:cTn id="99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0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2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6" fill="hold">
                            <p:stCondLst>
                              <p:cond delay="5700"/>
                            </p:stCondLst>
                            <p:childTnLst>
                              <p:par>
                                <p:cTn id="1007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9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1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5" fill="hold">
                            <p:stCondLst>
                              <p:cond delay="5800"/>
                            </p:stCondLst>
                            <p:childTnLst>
                              <p:par>
                                <p:cTn id="1016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8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4" fill="hold">
                            <p:stCondLst>
                              <p:cond delay="5900"/>
                            </p:stCondLst>
                            <p:childTnLst>
                              <p:par>
                                <p:cTn id="1025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7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9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4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6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8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2" fill="hold">
                            <p:stCondLst>
                              <p:cond delay="6100"/>
                            </p:stCondLst>
                            <p:childTnLst>
                              <p:par>
                                <p:cTn id="1043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5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7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1" fill="hold">
                            <p:stCondLst>
                              <p:cond delay="6200"/>
                            </p:stCondLst>
                            <p:childTnLst>
                              <p:par>
                                <p:cTn id="1052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4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6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0" fill="hold">
                            <p:stCondLst>
                              <p:cond delay="6300"/>
                            </p:stCondLst>
                            <p:childTnLst>
                              <p:par>
                                <p:cTn id="1061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3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5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9" fill="hold">
                            <p:stCondLst>
                              <p:cond delay="6400"/>
                            </p:stCondLst>
                            <p:childTnLst>
                              <p:par>
                                <p:cTn id="1070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2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4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9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1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3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7" fill="hold">
                            <p:stCondLst>
                              <p:cond delay="6600"/>
                            </p:stCondLst>
                            <p:childTnLst>
                              <p:par>
                                <p:cTn id="1088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0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2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6" fill="hold">
                            <p:stCondLst>
                              <p:cond delay="6700"/>
                            </p:stCondLst>
                            <p:childTnLst>
                              <p:par>
                                <p:cTn id="1097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9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1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5" fill="hold">
                            <p:stCondLst>
                              <p:cond delay="6800"/>
                            </p:stCondLst>
                            <p:childTnLst>
                              <p:par>
                                <p:cTn id="1106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8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0" presetID="1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4" fill="hold">
                            <p:stCondLst>
                              <p:cond delay="6900"/>
                            </p:stCondLst>
                            <p:childTnLst>
                              <p:par>
                                <p:cTn id="1115" presetID="1" presetClass="exit" presetSubtype="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7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9" presetID="1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24" presetID="1" presetClass="exit" presetSubtype="0" fill="hold" grpId="2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6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8" presetID="1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2" fill="hold">
                            <p:stCondLst>
                              <p:cond delay="7100"/>
                            </p:stCondLst>
                            <p:childTnLst>
                              <p:par>
                                <p:cTn id="1133" presetID="1" presetClass="exit" presetSubtype="0" fill="hold" grpId="2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5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7" presetID="1" presetClass="entr" presetSubtype="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1" fill="hold">
                            <p:stCondLst>
                              <p:cond delay="7200"/>
                            </p:stCondLst>
                            <p:childTnLst>
                              <p:par>
                                <p:cTn id="1142" presetID="1" presetClass="exit" presetSubtype="0" fill="hold" grpId="4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4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6" presetID="1" presetClass="entr" presetSubtype="0" fill="hold" grpId="4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0" fill="hold">
                            <p:stCondLst>
                              <p:cond delay="7300"/>
                            </p:stCondLst>
                            <p:childTnLst>
                              <p:par>
                                <p:cTn id="1151" presetID="1" presetClass="exit" presetSubtype="0" fill="hold" grpId="5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3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5" presetID="1" presetClass="entr" presetSubtype="0" fill="hold" grpId="4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9" fill="hold">
                            <p:stCondLst>
                              <p:cond delay="7400"/>
                            </p:stCondLst>
                            <p:childTnLst>
                              <p:par>
                                <p:cTn id="1160" presetID="1" presetClass="exit" presetSubtype="0" fill="hold" grpId="5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2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4" presetID="1" presetClass="entr" presetSubtype="0" fill="hold" grpId="4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69" presetID="1" presetClass="exit" presetSubtype="0" fill="hold" grpId="5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1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3" presetID="1" presetClass="entr" presetSubtype="0" fill="hold" grpId="4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7" fill="hold">
                            <p:stCondLst>
                              <p:cond delay="7600"/>
                            </p:stCondLst>
                            <p:childTnLst>
                              <p:par>
                                <p:cTn id="1178" presetID="1" presetClass="exit" presetSubtype="0" fill="hold" grpId="5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0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2" presetID="1" presetClass="entr" presetSubtype="0" fill="hold" grpId="4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6" fill="hold">
                            <p:stCondLst>
                              <p:cond delay="7700"/>
                            </p:stCondLst>
                            <p:childTnLst>
                              <p:par>
                                <p:cTn id="1187" presetID="1" presetClass="exit" presetSubtype="0" fill="hold" grpId="5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9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1" presetID="1" presetClass="entr" presetSubtype="0" fill="hold" grpId="4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5" fill="hold">
                            <p:stCondLst>
                              <p:cond delay="7800"/>
                            </p:stCondLst>
                            <p:childTnLst>
                              <p:par>
                                <p:cTn id="1196" presetID="1" presetClass="exit" presetSubtype="0" fill="hold" grpId="5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8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0" presetID="1" presetClass="entr" presetSubtype="0" fill="hold" grpId="4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4" fill="hold">
                            <p:stCondLst>
                              <p:cond delay="7900"/>
                            </p:stCondLst>
                            <p:childTnLst>
                              <p:par>
                                <p:cTn id="1205" presetID="1" presetClass="exit" presetSubtype="0" fill="hold" grpId="5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7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9" presetID="1" presetClass="entr" presetSubtype="0" fill="hold" grpId="4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14" presetID="1" presetClass="exit" presetSubtype="0" fill="hold" grpId="5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6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8" presetID="1" presetClass="entr" presetSubtype="0" fill="hold" grpId="4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2" fill="hold">
                            <p:stCondLst>
                              <p:cond delay="8100"/>
                            </p:stCondLst>
                            <p:childTnLst>
                              <p:par>
                                <p:cTn id="1223" presetID="1" presetClass="exit" presetSubtype="0" fill="hold" grpId="5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5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7" presetID="1" presetClass="entr" presetSubtype="0" fill="hold" grpId="4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1" fill="hold">
                            <p:stCondLst>
                              <p:cond delay="8200"/>
                            </p:stCondLst>
                            <p:childTnLst>
                              <p:par>
                                <p:cTn id="1232" presetID="1" presetClass="exit" presetSubtype="0" fill="hold" grpId="5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4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6" presetID="1" presetClass="entr" presetSubtype="0" fill="hold" grpId="4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0" fill="hold">
                            <p:stCondLst>
                              <p:cond delay="8300"/>
                            </p:stCondLst>
                            <p:childTnLst>
                              <p:par>
                                <p:cTn id="1241" presetID="1" presetClass="exit" presetSubtype="0" fill="hold" grpId="5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3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5" presetID="1" presetClass="entr" presetSubtype="0" fill="hold" grpId="4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9" fill="hold">
                            <p:stCondLst>
                              <p:cond delay="8400"/>
                            </p:stCondLst>
                            <p:childTnLst>
                              <p:par>
                                <p:cTn id="1250" presetID="1" presetClass="exit" presetSubtype="0" fill="hold" grpId="5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2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4" presetID="1" presetClass="entr" presetSubtype="0" fill="hold" grpId="4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59" presetID="1" presetClass="exit" presetSubtype="0" fill="hold" grpId="5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1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3" presetID="1" presetClass="entr" presetSubtype="0" fill="hold" grpId="4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7" fill="hold">
                            <p:stCondLst>
                              <p:cond delay="8600"/>
                            </p:stCondLst>
                            <p:childTnLst>
                              <p:par>
                                <p:cTn id="1268" presetID="1" presetClass="exit" presetSubtype="0" fill="hold" grpId="5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0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2" presetID="1" presetClass="entr" presetSubtype="0" fill="hold" grpId="4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6" fill="hold">
                            <p:stCondLst>
                              <p:cond delay="8700"/>
                            </p:stCondLst>
                            <p:childTnLst>
                              <p:par>
                                <p:cTn id="1277" presetID="1" presetClass="exit" presetSubtype="0" fill="hold" grpId="5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9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1" presetID="1" presetClass="entr" presetSubtype="0" fill="hold" grpId="4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5" fill="hold">
                            <p:stCondLst>
                              <p:cond delay="8800"/>
                            </p:stCondLst>
                            <p:childTnLst>
                              <p:par>
                                <p:cTn id="1286" presetID="1" presetClass="exit" presetSubtype="0" fill="hold" grpId="5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8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92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4" fill="hold">
                      <p:stCondLst>
                        <p:cond delay="indefinite"/>
                      </p:stCondLst>
                      <p:childTnLst>
                        <p:par>
                          <p:cTn id="1295" fill="hold">
                            <p:stCondLst>
                              <p:cond delay="0"/>
                            </p:stCondLst>
                            <p:childTnLst>
                              <p:par>
                                <p:cTn id="1296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L 0.44115 3.33333E-6 " pathEditMode="relative" rAng="0" ptsTypes="AA">
                                      <p:cBhvr>
                                        <p:cTn id="1297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" y="0"/>
                                    </p:animMotion>
                                  </p:childTnLst>
                                </p:cTn>
                              </p:par>
                              <p:par>
                                <p:cTn id="1298" presetID="22" presetClass="exit" presetSubtype="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1" fill="hold">
                      <p:stCondLst>
                        <p:cond delay="indefinite"/>
                      </p:stCondLst>
                      <p:childTnLst>
                        <p:par>
                          <p:cTn id="1302" fill="hold">
                            <p:stCondLst>
                              <p:cond delay="0"/>
                            </p:stCondLst>
                            <p:childTnLst>
                              <p:par>
                                <p:cTn id="130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5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6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7" fill="hold">
                      <p:stCondLst>
                        <p:cond delay="indefinite"/>
                      </p:stCondLst>
                      <p:childTnLst>
                        <p:par>
                          <p:cTn id="1308" fill="hold">
                            <p:stCondLst>
                              <p:cond delay="0"/>
                            </p:stCondLst>
                            <p:childTnLst>
                              <p:par>
                                <p:cTn id="130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1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2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/>
      <p:bldP spid="224" grpId="1" animBg="1"/>
      <p:bldP spid="223" grpId="0" animBg="1"/>
      <p:bldP spid="222" grpId="0" animBg="1"/>
      <p:bldP spid="218" grpId="0" animBg="1"/>
      <p:bldP spid="220" grpId="0" animBg="1"/>
      <p:bldP spid="219" grpId="0" animBg="1"/>
      <p:bldP spid="96" grpId="0" animBg="1"/>
      <p:bldP spid="96" grpId="1" animBg="1"/>
      <p:bldP spid="96" grpId="2" animBg="1"/>
      <p:bldP spid="95" grpId="0" animBg="1"/>
      <p:bldP spid="94" grpId="0" animBg="1"/>
      <p:bldP spid="93" grpId="0" animBg="1"/>
      <p:bldP spid="92" grpId="0" animBg="1"/>
      <p:bldP spid="91" grpId="0" animBg="1"/>
      <p:bldP spid="90" grpId="0" animBg="1"/>
      <p:bldP spid="89" grpId="0" animBg="1"/>
      <p:bldP spid="84" grpId="0" animBg="1"/>
      <p:bldP spid="83" grpId="0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1" grpId="3" animBg="1"/>
      <p:bldP spid="41" grpId="4" animBg="1"/>
      <p:bldP spid="42" grpId="0" animBg="1"/>
      <p:bldP spid="42" grpId="1" animBg="1"/>
      <p:bldP spid="42" grpId="2" animBg="1"/>
      <p:bldP spid="42" grpId="3" animBg="1"/>
      <p:bldP spid="42" grpId="4" animBg="1"/>
      <p:bldP spid="42" grpId="5" animBg="1"/>
      <p:bldP spid="43" grpId="0" animBg="1"/>
      <p:bldP spid="43" grpId="1" animBg="1"/>
      <p:bldP spid="43" grpId="2" animBg="1"/>
      <p:bldP spid="43" grpId="3" animBg="1"/>
      <p:bldP spid="43" grpId="4" animBg="1"/>
      <p:bldP spid="43" grpId="5" animBg="1"/>
      <p:bldP spid="44" grpId="0" animBg="1"/>
      <p:bldP spid="44" grpId="1" animBg="1"/>
      <p:bldP spid="44" grpId="2" animBg="1"/>
      <p:bldP spid="44" grpId="3" animBg="1"/>
      <p:bldP spid="44" grpId="4" animBg="1"/>
      <p:bldP spid="44" grpId="5" animBg="1"/>
      <p:bldP spid="45" grpId="0" animBg="1"/>
      <p:bldP spid="45" grpId="1" animBg="1"/>
      <p:bldP spid="45" grpId="2" animBg="1"/>
      <p:bldP spid="45" grpId="3" animBg="1"/>
      <p:bldP spid="45" grpId="4" animBg="1"/>
      <p:bldP spid="45" grpId="5" animBg="1"/>
      <p:bldP spid="46" grpId="0" animBg="1"/>
      <p:bldP spid="46" grpId="1" animBg="1"/>
      <p:bldP spid="46" grpId="2" animBg="1"/>
      <p:bldP spid="46" grpId="3" animBg="1"/>
      <p:bldP spid="46" grpId="4" animBg="1"/>
      <p:bldP spid="46" grpId="5" animBg="1"/>
      <p:bldP spid="47" grpId="0" animBg="1"/>
      <p:bldP spid="47" grpId="1" animBg="1"/>
      <p:bldP spid="47" grpId="2" animBg="1"/>
      <p:bldP spid="47" grpId="3" animBg="1"/>
      <p:bldP spid="47" grpId="4" animBg="1"/>
      <p:bldP spid="47" grpId="5" animBg="1"/>
      <p:bldP spid="48" grpId="0" animBg="1"/>
      <p:bldP spid="48" grpId="1" animBg="1"/>
      <p:bldP spid="48" grpId="2" animBg="1"/>
      <p:bldP spid="48" grpId="3" animBg="1"/>
      <p:bldP spid="48" grpId="4" animBg="1"/>
      <p:bldP spid="48" grpId="5" animBg="1"/>
      <p:bldP spid="49" grpId="0" animBg="1"/>
      <p:bldP spid="49" grpId="1" animBg="1"/>
      <p:bldP spid="49" grpId="2" animBg="1"/>
      <p:bldP spid="49" grpId="3" animBg="1"/>
      <p:bldP spid="49" grpId="4" animBg="1"/>
      <p:bldP spid="49" grpId="5" animBg="1"/>
      <p:bldP spid="50" grpId="0" animBg="1"/>
      <p:bldP spid="50" grpId="1" animBg="1"/>
      <p:bldP spid="50" grpId="2" animBg="1"/>
      <p:bldP spid="50" grpId="3" animBg="1"/>
      <p:bldP spid="50" grpId="4" animBg="1"/>
      <p:bldP spid="50" grpId="5" animBg="1"/>
      <p:bldP spid="51" grpId="0" animBg="1"/>
      <p:bldP spid="51" grpId="1" animBg="1"/>
      <p:bldP spid="51" grpId="2" animBg="1"/>
      <p:bldP spid="51" grpId="3" animBg="1"/>
      <p:bldP spid="51" grpId="4" animBg="1"/>
      <p:bldP spid="51" grpId="5" animBg="1"/>
      <p:bldP spid="52" grpId="0" animBg="1"/>
      <p:bldP spid="52" grpId="1" animBg="1"/>
      <p:bldP spid="52" grpId="2" animBg="1"/>
      <p:bldP spid="52" grpId="3" animBg="1"/>
      <p:bldP spid="52" grpId="4" animBg="1"/>
      <p:bldP spid="52" grpId="5" animBg="1"/>
      <p:bldP spid="53" grpId="0" animBg="1"/>
      <p:bldP spid="53" grpId="1" animBg="1"/>
      <p:bldP spid="53" grpId="2" animBg="1"/>
      <p:bldP spid="53" grpId="3" animBg="1"/>
      <p:bldP spid="53" grpId="4" animBg="1"/>
      <p:bldP spid="53" grpId="5" animBg="1"/>
      <p:bldP spid="54" grpId="0" animBg="1"/>
      <p:bldP spid="54" grpId="1" animBg="1"/>
      <p:bldP spid="54" grpId="2" animBg="1"/>
      <p:bldP spid="54" grpId="3" animBg="1"/>
      <p:bldP spid="54" grpId="4" animBg="1"/>
      <p:bldP spid="54" grpId="5" animBg="1"/>
      <p:bldP spid="55" grpId="0" animBg="1"/>
      <p:bldP spid="55" grpId="1" animBg="1"/>
      <p:bldP spid="55" grpId="2" animBg="1"/>
      <p:bldP spid="55" grpId="3" animBg="1"/>
      <p:bldP spid="55" grpId="4" animBg="1"/>
      <p:bldP spid="55" grpId="5" animBg="1"/>
      <p:bldP spid="56" grpId="0" animBg="1"/>
      <p:bldP spid="56" grpId="1" animBg="1"/>
      <p:bldP spid="56" grpId="2" animBg="1"/>
      <p:bldP spid="56" grpId="3" animBg="1"/>
      <p:bldP spid="56" grpId="4" animBg="1"/>
      <p:bldP spid="56" grpId="5" animBg="1"/>
      <p:bldP spid="57" grpId="0" animBg="1"/>
      <p:bldP spid="57" grpId="1" animBg="1"/>
      <p:bldP spid="57" grpId="2" animBg="1"/>
      <p:bldP spid="57" grpId="3" animBg="1"/>
      <p:bldP spid="57" grpId="4" animBg="1"/>
      <p:bldP spid="57" grpId="5" animBg="1"/>
      <p:bldP spid="59" grpId="0" animBg="1"/>
      <p:bldP spid="59" grpId="1" animBg="1"/>
      <p:bldP spid="60" grpId="0" animBg="1"/>
      <p:bldP spid="60" grpId="1" animBg="1"/>
      <p:bldP spid="60" grpId="2" animBg="1"/>
      <p:bldP spid="60" grpId="3" animBg="1"/>
      <p:bldP spid="61" grpId="0" animBg="1"/>
      <p:bldP spid="61" grpId="1" animBg="1"/>
      <p:bldP spid="61" grpId="2" animBg="1"/>
      <p:bldP spid="61" grpId="3" animBg="1"/>
      <p:bldP spid="62" grpId="0" animBg="1"/>
      <p:bldP spid="62" grpId="1" animBg="1"/>
      <p:bldP spid="62" grpId="2" animBg="1"/>
      <p:bldP spid="62" grpId="3" animBg="1"/>
      <p:bldP spid="63" grpId="0" animBg="1"/>
      <p:bldP spid="63" grpId="1" animBg="1"/>
      <p:bldP spid="63" grpId="2" animBg="1"/>
      <p:bldP spid="63" grpId="3" animBg="1"/>
      <p:bldP spid="64" grpId="0" animBg="1"/>
      <p:bldP spid="64" grpId="1" animBg="1"/>
      <p:bldP spid="64" grpId="2" animBg="1"/>
      <p:bldP spid="64" grpId="3" animBg="1"/>
      <p:bldP spid="65" grpId="0" animBg="1"/>
      <p:bldP spid="65" grpId="1" animBg="1"/>
      <p:bldP spid="65" grpId="2" animBg="1"/>
      <p:bldP spid="65" grpId="3" animBg="1"/>
      <p:bldP spid="66" grpId="0" animBg="1"/>
      <p:bldP spid="66" grpId="1" animBg="1"/>
      <p:bldP spid="66" grpId="2" animBg="1"/>
      <p:bldP spid="66" grpId="3" animBg="1"/>
      <p:bldP spid="67" grpId="0" animBg="1"/>
      <p:bldP spid="67" grpId="1" animBg="1"/>
      <p:bldP spid="67" grpId="2" animBg="1"/>
      <p:bldP spid="67" grpId="3" animBg="1"/>
      <p:bldP spid="68" grpId="0" animBg="1"/>
      <p:bldP spid="68" grpId="1" animBg="1"/>
      <p:bldP spid="68" grpId="2" animBg="1"/>
      <p:bldP spid="68" grpId="3" animBg="1"/>
      <p:bldP spid="69" grpId="0" animBg="1"/>
      <p:bldP spid="69" grpId="1" animBg="1"/>
      <p:bldP spid="69" grpId="2" animBg="1"/>
      <p:bldP spid="69" grpId="3" animBg="1"/>
      <p:bldP spid="70" grpId="0" animBg="1"/>
      <p:bldP spid="70" grpId="1" animBg="1"/>
      <p:bldP spid="70" grpId="2" animBg="1"/>
      <p:bldP spid="70" grpId="3" animBg="1"/>
      <p:bldP spid="71" grpId="0" animBg="1"/>
      <p:bldP spid="71" grpId="1" animBg="1"/>
      <p:bldP spid="71" grpId="2" animBg="1"/>
      <p:bldP spid="71" grpId="3" animBg="1"/>
      <p:bldP spid="72" grpId="0" animBg="1"/>
      <p:bldP spid="72" grpId="1" animBg="1"/>
      <p:bldP spid="72" grpId="2" animBg="1"/>
      <p:bldP spid="72" grpId="3" animBg="1"/>
      <p:bldP spid="73" grpId="0" animBg="1"/>
      <p:bldP spid="73" grpId="1" animBg="1"/>
      <p:bldP spid="73" grpId="2" animBg="1"/>
      <p:bldP spid="73" grpId="3" animBg="1"/>
      <p:bldP spid="74" grpId="0" animBg="1"/>
      <p:bldP spid="74" grpId="1" animBg="1"/>
      <p:bldP spid="74" grpId="2" animBg="1"/>
      <p:bldP spid="74" grpId="3" animBg="1"/>
      <p:bldP spid="75" grpId="0" animBg="1"/>
      <p:bldP spid="75" grpId="1" animBg="1"/>
      <p:bldP spid="75" grpId="2" animBg="1"/>
      <p:bldP spid="75" grpId="3" animBg="1"/>
      <p:bldP spid="76" grpId="0" animBg="1"/>
      <p:bldP spid="76" grpId="1" animBg="1"/>
      <p:bldP spid="80" grpId="0" animBg="1"/>
      <p:bldP spid="97" grpId="0" animBg="1"/>
      <p:bldP spid="114" grpId="0" animBg="1"/>
      <p:bldP spid="114" grpId="1" animBg="1"/>
      <p:bldP spid="115" grpId="0" animBg="1"/>
      <p:bldP spid="115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88" grpId="0" animBg="1"/>
      <p:bldP spid="225" grpId="0" animBg="1"/>
      <p:bldP spid="225" grpId="1" animBg="1"/>
      <p:bldP spid="225" grpId="2" animBg="1"/>
      <p:bldP spid="226" grpId="0" animBg="1"/>
      <p:bldP spid="226" grpId="1" animBg="1"/>
      <p:bldP spid="226" grpId="2" animBg="1"/>
      <p:bldP spid="226" grpId="3" animBg="1"/>
      <p:bldP spid="227" grpId="0" animBg="1"/>
      <p:bldP spid="227" grpId="1" animBg="1"/>
      <p:bldP spid="227" grpId="2" animBg="1"/>
      <p:bldP spid="227" grpId="3" animBg="1"/>
      <p:bldP spid="228" grpId="0" animBg="1"/>
      <p:bldP spid="228" grpId="1" animBg="1"/>
      <p:bldP spid="228" grpId="2" animBg="1"/>
      <p:bldP spid="228" grpId="3" animBg="1"/>
      <p:bldP spid="229" grpId="0" animBg="1"/>
      <p:bldP spid="229" grpId="1" animBg="1"/>
      <p:bldP spid="229" grpId="2" animBg="1"/>
      <p:bldP spid="229" grpId="3" animBg="1"/>
      <p:bldP spid="230" grpId="0" animBg="1"/>
      <p:bldP spid="230" grpId="1" animBg="1"/>
      <p:bldP spid="230" grpId="2" animBg="1"/>
      <p:bldP spid="230" grpId="3" animBg="1"/>
      <p:bldP spid="231" grpId="0" animBg="1"/>
      <p:bldP spid="231" grpId="1" animBg="1"/>
      <p:bldP spid="231" grpId="2" animBg="1"/>
      <p:bldP spid="231" grpId="3" animBg="1"/>
      <p:bldP spid="232" grpId="0" animBg="1"/>
      <p:bldP spid="232" grpId="1" animBg="1"/>
      <p:bldP spid="232" grpId="2" animBg="1"/>
      <p:bldP spid="232" grpId="3" animBg="1"/>
      <p:bldP spid="233" grpId="0" animBg="1"/>
      <p:bldP spid="233" grpId="1" animBg="1"/>
      <p:bldP spid="233" grpId="2" animBg="1"/>
      <p:bldP spid="233" grpId="3" animBg="1"/>
      <p:bldP spid="234" grpId="0" animBg="1"/>
      <p:bldP spid="234" grpId="1" animBg="1"/>
      <p:bldP spid="234" grpId="2" animBg="1"/>
      <p:bldP spid="234" grpId="3" animBg="1"/>
      <p:bldP spid="235" grpId="0" animBg="1"/>
      <p:bldP spid="235" grpId="1" animBg="1"/>
      <p:bldP spid="235" grpId="2" animBg="1"/>
      <p:bldP spid="235" grpId="3" animBg="1"/>
      <p:bldP spid="236" grpId="0" animBg="1"/>
      <p:bldP spid="236" grpId="1" animBg="1"/>
      <p:bldP spid="236" grpId="2" animBg="1"/>
      <p:bldP spid="236" grpId="3" animBg="1"/>
      <p:bldP spid="237" grpId="0" animBg="1"/>
      <p:bldP spid="237" grpId="1" animBg="1"/>
      <p:bldP spid="237" grpId="2" animBg="1"/>
      <p:bldP spid="237" grpId="3" animBg="1"/>
      <p:bldP spid="238" grpId="0" animBg="1"/>
      <p:bldP spid="238" grpId="1" animBg="1"/>
      <p:bldP spid="238" grpId="2" animBg="1"/>
      <p:bldP spid="238" grpId="3" animBg="1"/>
      <p:bldP spid="239" grpId="0" animBg="1"/>
      <p:bldP spid="239" grpId="1" animBg="1"/>
      <p:bldP spid="239" grpId="2" animBg="1"/>
      <p:bldP spid="239" grpId="3" animBg="1"/>
      <p:bldP spid="240" grpId="0" animBg="1"/>
      <p:bldP spid="240" grpId="1" animBg="1"/>
      <p:bldP spid="240" grpId="2" animBg="1"/>
      <p:bldP spid="240" grpId="3" animBg="1"/>
      <p:bldP spid="241" grpId="0" animBg="1"/>
      <p:bldP spid="241" grpId="1" animBg="1"/>
      <p:bldP spid="241" grpId="2" animBg="1"/>
      <p:bldP spid="241" grpId="3" animBg="1"/>
      <p:bldP spid="242" grpId="0" animBg="1"/>
      <p:bldP spid="242" grpId="1" animBg="1"/>
      <p:bldP spid="242" grpId="2" animBg="1"/>
      <p:bldP spid="242" grpId="3" animBg="1"/>
      <p:bldP spid="246" grpId="0" animBg="1"/>
      <p:bldP spid="246" grpId="1" animBg="1"/>
      <p:bldP spid="246" grpId="2" animBg="1"/>
      <p:bldP spid="246" grpId="3" animBg="1"/>
      <p:bldP spid="247" grpId="0" animBg="1"/>
      <p:bldP spid="247" grpId="1" animBg="1"/>
      <p:bldP spid="247" grpId="2" animBg="1"/>
      <p:bldP spid="247" grpId="3" animBg="1"/>
      <p:bldP spid="248" grpId="0" animBg="1"/>
      <p:bldP spid="248" grpId="1" animBg="1"/>
      <p:bldP spid="248" grpId="2" animBg="1"/>
      <p:bldP spid="248" grpId="3" animBg="1"/>
      <p:bldP spid="249" grpId="0" animBg="1"/>
      <p:bldP spid="249" grpId="1" animBg="1"/>
      <p:bldP spid="249" grpId="2" animBg="1"/>
      <p:bldP spid="249" grpId="3" animBg="1"/>
      <p:bldP spid="250" grpId="0" animBg="1"/>
      <p:bldP spid="250" grpId="1" animBg="1"/>
      <p:bldP spid="250" grpId="2" animBg="1"/>
      <p:bldP spid="250" grpId="3" animBg="1"/>
      <p:bldP spid="251" grpId="0" animBg="1"/>
      <p:bldP spid="251" grpId="1" animBg="1"/>
      <p:bldP spid="251" grpId="2" animBg="1"/>
      <p:bldP spid="251" grpId="3" animBg="1"/>
      <p:bldP spid="252" grpId="0" animBg="1"/>
      <p:bldP spid="252" grpId="1" animBg="1"/>
      <p:bldP spid="252" grpId="2" animBg="1"/>
      <p:bldP spid="252" grpId="3" animBg="1"/>
      <p:bldP spid="253" grpId="0" animBg="1"/>
      <p:bldP spid="253" grpId="1" animBg="1"/>
      <p:bldP spid="253" grpId="2" animBg="1"/>
      <p:bldP spid="253" grpId="3" animBg="1"/>
      <p:bldP spid="254" grpId="0" animBg="1"/>
      <p:bldP spid="254" grpId="1" animBg="1"/>
      <p:bldP spid="254" grpId="2" animBg="1"/>
      <p:bldP spid="254" grpId="3" animBg="1"/>
      <p:bldP spid="255" grpId="0" animBg="1"/>
      <p:bldP spid="255" grpId="1" animBg="1"/>
      <p:bldP spid="255" grpId="2" animBg="1"/>
      <p:bldP spid="255" grpId="3" animBg="1"/>
      <p:bldP spid="256" grpId="0" animBg="1"/>
      <p:bldP spid="256" grpId="1" animBg="1"/>
      <p:bldP spid="256" grpId="2" animBg="1"/>
      <p:bldP spid="256" grpId="3" animBg="1"/>
      <p:bldP spid="257" grpId="0" animBg="1"/>
      <p:bldP spid="257" grpId="1" animBg="1"/>
      <p:bldP spid="257" grpId="2" animBg="1"/>
      <p:bldP spid="257" grpId="3" animBg="1"/>
      <p:bldP spid="258" grpId="0" animBg="1"/>
      <p:bldP spid="258" grpId="1" animBg="1"/>
      <p:bldP spid="258" grpId="2" animBg="1"/>
      <p:bldP spid="258" grpId="3" animBg="1"/>
      <p:bldP spid="259" grpId="0" animBg="1"/>
      <p:bldP spid="259" grpId="1" animBg="1"/>
      <p:bldP spid="259" grpId="2" animBg="1"/>
      <p:bldP spid="259" grpId="3" animBg="1"/>
      <p:bldP spid="260" grpId="0" animBg="1"/>
      <p:bldP spid="260" grpId="1" animBg="1"/>
      <p:bldP spid="260" grpId="2" animBg="1"/>
      <p:bldP spid="260" grpId="3" animBg="1"/>
      <p:bldP spid="261" grpId="0" animBg="1"/>
      <p:bldP spid="261" grpId="1" animBg="1"/>
      <p:bldP spid="261" grpId="2" animBg="1"/>
      <p:bldP spid="261" grpId="3" animBg="1"/>
      <p:bldP spid="262" grpId="0" animBg="1"/>
      <p:bldP spid="262" grpId="1" animBg="1"/>
      <p:bldP spid="262" grpId="2" animBg="1"/>
      <p:bldP spid="262" grpId="3" animBg="1"/>
      <p:bldP spid="263" grpId="0" animBg="1"/>
      <p:bldP spid="263" grpId="1" animBg="1"/>
      <p:bldP spid="245" grpId="0" animBg="1"/>
      <p:bldP spid="264" grpId="0" animBg="1"/>
      <p:bldP spid="266" grpId="0" animBg="1"/>
      <p:bldP spid="266" grpId="1" animBg="1"/>
      <p:bldP spid="266" grpId="2" animBg="1"/>
      <p:bldP spid="267" grpId="0" animBg="1"/>
      <p:bldP spid="268" grpId="0" animBg="1"/>
      <p:bldP spid="270" grpId="0"/>
      <p:bldP spid="2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560400"/>
            <a:ext cx="6502400" cy="48768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1560400"/>
            <a:ext cx="6502400" cy="48768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00" y="1560400"/>
            <a:ext cx="6502400" cy="48768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800" y="1560400"/>
            <a:ext cx="6502400" cy="48768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0800" y="1560400"/>
            <a:ext cx="6502400" cy="48768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0800" y="1560400"/>
            <a:ext cx="6502400" cy="48768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0800" y="1560400"/>
            <a:ext cx="6502400" cy="48768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0800" y="1560400"/>
            <a:ext cx="6502400" cy="48768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0800" y="1560400"/>
            <a:ext cx="6502400" cy="48768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0800" y="1560400"/>
            <a:ext cx="6502400" cy="48768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0800" y="1573956"/>
            <a:ext cx="6502400" cy="48768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3191" y="1568612"/>
            <a:ext cx="6502400" cy="48768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1881" y="1579477"/>
            <a:ext cx="6502400" cy="4876800"/>
          </a:xfrm>
          <a:prstGeom prst="rect">
            <a:avLst/>
          </a:prstGeom>
        </p:spPr>
      </p:pic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187739" y="387527"/>
            <a:ext cx="9055651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Limitation des performances</a:t>
            </a:r>
            <a:br>
              <a:rPr lang="fr-FR" dirty="0" smtClean="0"/>
            </a:br>
            <a:r>
              <a:rPr lang="fr-FR" dirty="0" smtClean="0"/>
              <a:t>Répulsion coulombienne</a:t>
            </a:r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2259" y="1589898"/>
            <a:ext cx="6502400" cy="48768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6513" y="1581670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7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Mise en forme du laser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019036" y="1388382"/>
            <a:ext cx="2942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En sortie d’un </a:t>
            </a:r>
            <a:r>
              <a:rPr lang="fr-FR" dirty="0" err="1" smtClean="0"/>
              <a:t>photoinjecteur</a:t>
            </a:r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78154" y="4766734"/>
            <a:ext cx="8396193" cy="1680957"/>
          </a:xfrm>
        </p:spPr>
        <p:txBody>
          <a:bodyPr>
            <a:normAutofit/>
          </a:bodyPr>
          <a:lstStyle/>
          <a:p>
            <a:r>
              <a:rPr lang="fr-FR" dirty="0" smtClean="0"/>
              <a:t>Mise en forme parabolique ou cylindrique minimise </a:t>
            </a:r>
            <a:r>
              <a:rPr lang="fr-FR" dirty="0" smtClean="0"/>
              <a:t>l’</a:t>
            </a:r>
            <a:r>
              <a:rPr lang="fr-FR" dirty="0" err="1" smtClean="0"/>
              <a:t>emittance</a:t>
            </a:r>
            <a:r>
              <a:rPr lang="fr-FR" dirty="0" smtClean="0"/>
              <a:t> (facteur 2 à 3)</a:t>
            </a:r>
            <a:endParaRPr lang="fr-FR" dirty="0" smtClean="0"/>
          </a:p>
          <a:p>
            <a:r>
              <a:rPr lang="fr-FR" dirty="0" smtClean="0"/>
              <a:t>Mise en forme et transport d’un laser Infrarouge au lieu d’UV </a:t>
            </a:r>
            <a:r>
              <a:rPr lang="fr-FR" dirty="0" smtClean="0">
                <a:sym typeface="Wingdings"/>
              </a:rPr>
              <a:t> possible grâce à l’émission </a:t>
            </a:r>
            <a:r>
              <a:rPr lang="fr-FR" dirty="0" err="1" smtClean="0">
                <a:sym typeface="Wingdings"/>
              </a:rPr>
              <a:t>multiphotons</a:t>
            </a:r>
            <a:r>
              <a:rPr lang="fr-FR" dirty="0" smtClean="0">
                <a:sym typeface="Wingdings"/>
              </a:rPr>
              <a:t> dans </a:t>
            </a:r>
            <a:r>
              <a:rPr lang="fr-FR" dirty="0" smtClean="0">
                <a:sym typeface="Wingdings"/>
              </a:rPr>
              <a:t>le domaine </a:t>
            </a:r>
            <a:r>
              <a:rPr lang="fr-FR" dirty="0" err="1" smtClean="0">
                <a:sym typeface="Wingdings"/>
              </a:rPr>
              <a:t>fs</a:t>
            </a:r>
            <a:endParaRPr lang="fr-FR" dirty="0"/>
          </a:p>
          <a:p>
            <a:endParaRPr lang="fr-FR" dirty="0" smtClean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5715001" y="2037211"/>
            <a:ext cx="3322055" cy="205609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Faisceau dominé par la force de charge d’espace </a:t>
            </a:r>
          </a:p>
          <a:p>
            <a:r>
              <a:rPr lang="fr-FR" dirty="0" smtClean="0">
                <a:sym typeface="Wingdings"/>
              </a:rPr>
              <a:t>non linéarités dues à la dérivée de la distribution longitudinale</a:t>
            </a:r>
            <a:endParaRPr lang="fr-FR" dirty="0" smtClean="0"/>
          </a:p>
        </p:txBody>
      </p:sp>
      <p:pic>
        <p:nvPicPr>
          <p:cNvPr id="5" name="Image 4" descr="SC_NL_RFgunP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20" y="1750399"/>
            <a:ext cx="4114800" cy="27686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98986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08466"/>
            <a:ext cx="7772400" cy="11430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Limiter l’effet de la force de charge d’espace</a:t>
            </a:r>
            <a:endParaRPr lang="fr-FR" sz="2400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76737" y="1288888"/>
            <a:ext cx="8396193" cy="1836005"/>
          </a:xfrm>
        </p:spPr>
        <p:txBody>
          <a:bodyPr>
            <a:normAutofit/>
          </a:bodyPr>
          <a:lstStyle/>
          <a:p>
            <a:r>
              <a:rPr lang="fr-FR" dirty="0" smtClean="0"/>
              <a:t>Baisse de c</a:t>
            </a:r>
            <a:r>
              <a:rPr lang="fr-FR" sz="2000" dirty="0" smtClean="0"/>
              <a:t>harge apporte </a:t>
            </a:r>
            <a:r>
              <a:rPr lang="fr-FR" dirty="0" smtClean="0"/>
              <a:t>un gain sur le taux d’accroissement</a:t>
            </a:r>
          </a:p>
          <a:p>
            <a:r>
              <a:rPr lang="fr-FR" dirty="0" smtClean="0"/>
              <a:t>maximiser </a:t>
            </a:r>
            <a:r>
              <a:rPr lang="fr-FR" dirty="0"/>
              <a:t>le gradient pour figer au plus vite le </a:t>
            </a:r>
            <a:r>
              <a:rPr lang="fr-FR" dirty="0" smtClean="0"/>
              <a:t>paquet, ajout </a:t>
            </a:r>
            <a:r>
              <a:rPr lang="fr-FR" dirty="0" smtClean="0"/>
              <a:t>d’un </a:t>
            </a:r>
            <a:r>
              <a:rPr lang="fr-FR" dirty="0" smtClean="0"/>
              <a:t>booster (gain facteur 2 sur la longueur)</a:t>
            </a:r>
            <a:endParaRPr lang="fr-FR" dirty="0"/>
          </a:p>
          <a:p>
            <a:r>
              <a:rPr lang="fr-FR" dirty="0" smtClean="0"/>
              <a:t>Baisser la densité volumique à l’émission : ajustement du diamètre transverse du laser</a:t>
            </a:r>
            <a:endParaRPr lang="fr-FR" dirty="0"/>
          </a:p>
          <a:p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023" y="3127024"/>
            <a:ext cx="4373554" cy="31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01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08466"/>
            <a:ext cx="7772400" cy="1050212"/>
          </a:xfrm>
        </p:spPr>
        <p:txBody>
          <a:bodyPr>
            <a:normAutofit/>
          </a:bodyPr>
          <a:lstStyle/>
          <a:p>
            <a:r>
              <a:rPr lang="fr-FR" sz="2400" dirty="0"/>
              <a:t>Tests </a:t>
            </a:r>
            <a:r>
              <a:rPr lang="fr-FR" sz="2400" dirty="0" err="1"/>
              <a:t>multiphotonique</a:t>
            </a:r>
            <a:r>
              <a:rPr lang="fr-FR" sz="2400" dirty="0"/>
              <a:t> (laser vert </a:t>
            </a:r>
            <a:r>
              <a:rPr lang="fr-FR" sz="2400" dirty="0" err="1"/>
              <a:t>ps</a:t>
            </a:r>
            <a:r>
              <a:rPr lang="fr-FR" sz="2400" dirty="0"/>
              <a:t> de PHIL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692" y="3390900"/>
            <a:ext cx="5742965" cy="310563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62" y="1354015"/>
            <a:ext cx="2503854" cy="19865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53" y="3552093"/>
            <a:ext cx="2435191" cy="197729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28077" y="154353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UV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933938" y="3679092"/>
            <a:ext cx="79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Visible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4599" y="1602154"/>
            <a:ext cx="4259630" cy="104530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ZoneTexte 11"/>
          <p:cNvSpPr txBox="1"/>
          <p:nvPr/>
        </p:nvSpPr>
        <p:spPr>
          <a:xfrm>
            <a:off x="3008923" y="2696308"/>
            <a:ext cx="1657462" cy="36933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Charge extraite</a:t>
            </a:r>
            <a:endParaRPr lang="fr-FR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3907692" y="1856154"/>
            <a:ext cx="459154" cy="54707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5277338" y="1705707"/>
            <a:ext cx="517769" cy="400539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968262" y="1193802"/>
            <a:ext cx="3477635" cy="369332"/>
          </a:xfrm>
          <a:prstGeom prst="rect">
            <a:avLst/>
          </a:prstGeom>
          <a:noFill/>
          <a:ln>
            <a:solidFill>
              <a:srgbClr val="9C5018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Probabilité du processus n photons</a:t>
            </a:r>
            <a:endParaRPr lang="fr-F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7498862" y="1803400"/>
            <a:ext cx="459154" cy="547077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/>
              </a:solidFill>
            </a:endParaRPr>
          </a:p>
        </p:txBody>
      </p:sp>
      <p:sp>
        <p:nvSpPr>
          <p:cNvPr id="19" name="Demi-tour 18"/>
          <p:cNvSpPr/>
          <p:nvPr/>
        </p:nvSpPr>
        <p:spPr>
          <a:xfrm rot="5400000">
            <a:off x="6508750" y="3455868"/>
            <a:ext cx="3551116" cy="635000"/>
          </a:xfrm>
          <a:prstGeom prst="uturnArrow">
            <a:avLst>
              <a:gd name="adj1" fmla="val 3462"/>
              <a:gd name="adj2" fmla="val 25000"/>
              <a:gd name="adj3" fmla="val 21923"/>
              <a:gd name="adj4" fmla="val 43750"/>
              <a:gd name="adj5" fmla="val 88846"/>
            </a:avLst>
          </a:prstGeom>
          <a:ln w="6350">
            <a:rou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52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08466"/>
            <a:ext cx="7772400" cy="1050212"/>
          </a:xfrm>
        </p:spPr>
        <p:txBody>
          <a:bodyPr>
            <a:normAutofit/>
          </a:bodyPr>
          <a:lstStyle/>
          <a:p>
            <a:r>
              <a:rPr lang="fr-FR" sz="2400" dirty="0"/>
              <a:t>Tests </a:t>
            </a:r>
            <a:r>
              <a:rPr lang="fr-FR" sz="2400" dirty="0" err="1"/>
              <a:t>multiphotonique</a:t>
            </a:r>
            <a:r>
              <a:rPr lang="fr-FR" sz="2400" dirty="0"/>
              <a:t> (laser vert </a:t>
            </a:r>
            <a:r>
              <a:rPr lang="fr-FR" sz="2400" dirty="0" err="1"/>
              <a:t>ps</a:t>
            </a:r>
            <a:r>
              <a:rPr lang="fr-FR" sz="2400" dirty="0"/>
              <a:t> de PHIL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692" y="3390900"/>
            <a:ext cx="5742965" cy="310563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62" y="1354015"/>
            <a:ext cx="2503854" cy="19865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53" y="3552093"/>
            <a:ext cx="2435191" cy="197729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28077" y="154353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UV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933938" y="3679092"/>
            <a:ext cx="79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Visible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4599" y="1602154"/>
            <a:ext cx="4259630" cy="104530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ZoneTexte 11"/>
          <p:cNvSpPr txBox="1"/>
          <p:nvPr/>
        </p:nvSpPr>
        <p:spPr>
          <a:xfrm>
            <a:off x="3008923" y="2696308"/>
            <a:ext cx="1657462" cy="36933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Charge extraite</a:t>
            </a:r>
            <a:endParaRPr lang="fr-FR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3907692" y="1856154"/>
            <a:ext cx="459154" cy="54707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5535246" y="2188307"/>
            <a:ext cx="517769" cy="400539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812323" y="2721709"/>
            <a:ext cx="2711650" cy="369332"/>
          </a:xfrm>
          <a:prstGeom prst="rect">
            <a:avLst/>
          </a:prstGeom>
          <a:noFill/>
          <a:ln>
            <a:solidFill>
              <a:srgbClr val="9C5018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Durée d’impulsion du laser</a:t>
            </a:r>
            <a:endParaRPr lang="fr-FR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6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91740"/>
            <a:ext cx="7772400" cy="1143000"/>
          </a:xfrm>
        </p:spPr>
        <p:txBody>
          <a:bodyPr/>
          <a:lstStyle/>
          <a:p>
            <a:r>
              <a:rPr lang="fr-FR" dirty="0" smtClean="0"/>
              <a:t>PHIL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1234453" y="3400773"/>
            <a:ext cx="7260436" cy="9433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er 32"/>
          <p:cNvGrpSpPr/>
          <p:nvPr/>
        </p:nvGrpSpPr>
        <p:grpSpPr>
          <a:xfrm>
            <a:off x="1005149" y="3029789"/>
            <a:ext cx="827672" cy="760834"/>
            <a:chOff x="330192" y="1574042"/>
            <a:chExt cx="1183405" cy="1440160"/>
          </a:xfrm>
        </p:grpSpPr>
        <p:sp>
          <p:nvSpPr>
            <p:cNvPr id="8" name="Rectangle 7"/>
            <p:cNvSpPr/>
            <p:nvPr/>
          </p:nvSpPr>
          <p:spPr>
            <a:xfrm>
              <a:off x="330192" y="1574042"/>
              <a:ext cx="1152128" cy="688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à coins arrondis 10"/>
            <p:cNvSpPr/>
            <p:nvPr/>
          </p:nvSpPr>
          <p:spPr>
            <a:xfrm>
              <a:off x="559497" y="2253368"/>
              <a:ext cx="126303" cy="4571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30192" y="1574042"/>
              <a:ext cx="229305" cy="1440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30192" y="2083562"/>
              <a:ext cx="229305" cy="376349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24779" y="1574042"/>
              <a:ext cx="77958" cy="4043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63678" y="1574042"/>
              <a:ext cx="77958" cy="4043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419411" y="1574042"/>
              <a:ext cx="94186" cy="5095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46420" y="2945343"/>
              <a:ext cx="1152128" cy="688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41007" y="2598984"/>
              <a:ext cx="77958" cy="4043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9906" y="2598984"/>
              <a:ext cx="77958" cy="4043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435639" y="2459912"/>
              <a:ext cx="62909" cy="543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8" name="ZoneTexte 47"/>
          <p:cNvSpPr txBox="1"/>
          <p:nvPr/>
        </p:nvSpPr>
        <p:spPr>
          <a:xfrm>
            <a:off x="275953" y="3910446"/>
            <a:ext cx="1571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Photoinjecteur</a:t>
            </a:r>
            <a:endParaRPr lang="fr-FR" dirty="0" smtClean="0"/>
          </a:p>
          <a:p>
            <a:r>
              <a:rPr lang="fr-FR" dirty="0" smtClean="0"/>
              <a:t>3-5MeV</a:t>
            </a:r>
            <a:endParaRPr lang="fr-FR" dirty="0"/>
          </a:p>
        </p:txBody>
      </p:sp>
      <p:sp>
        <p:nvSpPr>
          <p:cNvPr id="75" name="Rectangle 74"/>
          <p:cNvSpPr/>
          <p:nvPr/>
        </p:nvSpPr>
        <p:spPr>
          <a:xfrm>
            <a:off x="4111866" y="2969279"/>
            <a:ext cx="186499" cy="838794"/>
          </a:xfrm>
          <a:prstGeom prst="rect">
            <a:avLst/>
          </a:prstGeom>
          <a:solidFill>
            <a:srgbClr val="00800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1727642" y="2969279"/>
            <a:ext cx="186499" cy="838794"/>
          </a:xfrm>
          <a:prstGeom prst="rect">
            <a:avLst/>
          </a:prstGeom>
          <a:solidFill>
            <a:srgbClr val="00800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798064" y="2990809"/>
            <a:ext cx="186499" cy="838794"/>
          </a:xfrm>
          <a:prstGeom prst="rect">
            <a:avLst/>
          </a:prstGeom>
          <a:solidFill>
            <a:srgbClr val="00800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>
            <a:off x="1794911" y="1306128"/>
            <a:ext cx="1666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Optique du faisceau d’électrons</a:t>
            </a:r>
            <a:endParaRPr lang="fr-FR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3005667" y="1622777"/>
            <a:ext cx="1049755" cy="125603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/>
          <p:nvPr/>
        </p:nvCxnSpPr>
        <p:spPr>
          <a:xfrm flipH="1">
            <a:off x="897260" y="1947333"/>
            <a:ext cx="880740" cy="9939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/>
          <p:cNvCxnSpPr/>
          <p:nvPr/>
        </p:nvCxnSpPr>
        <p:spPr>
          <a:xfrm flipH="1">
            <a:off x="1781680" y="1975556"/>
            <a:ext cx="24542" cy="9494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>
            <a:off x="4572000" y="3419231"/>
            <a:ext cx="550339" cy="1138653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>
            <a:off x="1146964" y="3407384"/>
            <a:ext cx="2253814" cy="120394"/>
          </a:xfrm>
          <a:prstGeom prst="line">
            <a:avLst/>
          </a:prstGeom>
          <a:ln w="28575" cmpd="sng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ZoneTexte 78"/>
          <p:cNvSpPr txBox="1"/>
          <p:nvPr/>
        </p:nvSpPr>
        <p:spPr>
          <a:xfrm>
            <a:off x="2001256" y="3925728"/>
            <a:ext cx="1498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Laser cathode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PHIL : UV/7ps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895163" y="2964287"/>
            <a:ext cx="186499" cy="838794"/>
          </a:xfrm>
          <a:prstGeom prst="rect">
            <a:avLst/>
          </a:prstGeom>
          <a:solidFill>
            <a:srgbClr val="00800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" name="Connecteur droit 50"/>
          <p:cNvCxnSpPr/>
          <p:nvPr/>
        </p:nvCxnSpPr>
        <p:spPr>
          <a:xfrm>
            <a:off x="4740262" y="3638005"/>
            <a:ext cx="135418" cy="446853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Arc plein 51"/>
          <p:cNvSpPr/>
          <p:nvPr/>
        </p:nvSpPr>
        <p:spPr>
          <a:xfrm rot="5400000">
            <a:off x="3766377" y="3366010"/>
            <a:ext cx="1198922" cy="1019684"/>
          </a:xfrm>
          <a:prstGeom prst="blockArc">
            <a:avLst>
              <a:gd name="adj1" fmla="val 10800000"/>
              <a:gd name="adj2" fmla="val 14536404"/>
              <a:gd name="adj3" fmla="val 1913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54" name="Connecteur droit 53"/>
          <p:cNvCxnSpPr/>
          <p:nvPr/>
        </p:nvCxnSpPr>
        <p:spPr>
          <a:xfrm flipH="1" flipV="1">
            <a:off x="4680007" y="3927934"/>
            <a:ext cx="387423" cy="313848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>
            <a:off x="5422674" y="3787968"/>
            <a:ext cx="106571" cy="391635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Arrondir un rectangle avec un coin du même côté 56"/>
          <p:cNvSpPr/>
          <p:nvPr/>
        </p:nvSpPr>
        <p:spPr>
          <a:xfrm rot="15560257">
            <a:off x="5934257" y="3674737"/>
            <a:ext cx="202567" cy="296890"/>
          </a:xfrm>
          <a:prstGeom prst="round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4268684" y="4371954"/>
            <a:ext cx="1666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Écran luminescent</a:t>
            </a:r>
            <a:endParaRPr lang="fr-FR" dirty="0"/>
          </a:p>
        </p:txBody>
      </p:sp>
      <p:sp>
        <p:nvSpPr>
          <p:cNvPr id="59" name="ZoneTexte 58"/>
          <p:cNvSpPr txBox="1"/>
          <p:nvPr/>
        </p:nvSpPr>
        <p:spPr>
          <a:xfrm>
            <a:off x="5608768" y="4195328"/>
            <a:ext cx="1666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Optique + camera</a:t>
            </a:r>
            <a:endParaRPr lang="fr-FR" dirty="0"/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643" y="5047705"/>
            <a:ext cx="2307896" cy="1739534"/>
          </a:xfrm>
          <a:prstGeom prst="rect">
            <a:avLst/>
          </a:prstGeom>
        </p:spPr>
      </p:pic>
      <p:pic>
        <p:nvPicPr>
          <p:cNvPr id="63" name="Image 62" descr="dipo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921" y="5050340"/>
            <a:ext cx="2009394" cy="1738994"/>
          </a:xfrm>
          <a:prstGeom prst="rect">
            <a:avLst/>
          </a:prstGeom>
        </p:spPr>
      </p:pic>
      <p:sp>
        <p:nvSpPr>
          <p:cNvPr id="64" name="Arc plein 63"/>
          <p:cNvSpPr/>
          <p:nvPr/>
        </p:nvSpPr>
        <p:spPr>
          <a:xfrm rot="5400000">
            <a:off x="7595473" y="3160245"/>
            <a:ext cx="1152980" cy="1436077"/>
          </a:xfrm>
          <a:prstGeom prst="blockArc">
            <a:avLst>
              <a:gd name="adj1" fmla="val 10800000"/>
              <a:gd name="adj2" fmla="val 14406304"/>
              <a:gd name="adj3" fmla="val 1807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059616" y="2188306"/>
            <a:ext cx="1514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Leetech</a:t>
            </a:r>
            <a:endParaRPr lang="fr-FR" dirty="0" smtClean="0"/>
          </a:p>
          <a:p>
            <a:r>
              <a:rPr lang="fr-FR" dirty="0" smtClean="0"/>
              <a:t>Détecteur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346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op urbaine">
  <a:themeElements>
    <a:clrScheme name="Pop urbaine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Pop urbain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op urbain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Pop urbaine.thmx</Template>
  <TotalTime>20690</TotalTime>
  <Words>852</Words>
  <Application>Microsoft Macintosh PowerPoint</Application>
  <PresentationFormat>Présentation à l'écran (4:3)</PresentationFormat>
  <Paragraphs>132</Paragraphs>
  <Slides>17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Pop urbaine</vt:lpstr>
      <vt:lpstr>Paquets d’électrons sub-ps : DRUM</vt:lpstr>
      <vt:lpstr>source D'electRons Ultra-court coMpacte  </vt:lpstr>
      <vt:lpstr>Présentation PowerPoint</vt:lpstr>
      <vt:lpstr>Limitation des performances Répulsion coulombienne</vt:lpstr>
      <vt:lpstr>Mise en forme du laser</vt:lpstr>
      <vt:lpstr>Limiter l’effet de la force de charge d’espace</vt:lpstr>
      <vt:lpstr>Tests multiphotonique (laser vert ps de PHIL)</vt:lpstr>
      <vt:lpstr>Tests multiphotonique (laser vert ps de PHIL)</vt:lpstr>
      <vt:lpstr>PHIL</vt:lpstr>
      <vt:lpstr>Schema de principe PHIL/LASERIX</vt:lpstr>
      <vt:lpstr>DRUM : Avancement optique LASERIX</vt:lpstr>
      <vt:lpstr>Conception booster</vt:lpstr>
      <vt:lpstr>liMITER LES RISQUES DE FUITE d’eau</vt:lpstr>
      <vt:lpstr>Avancement Synchronisation</vt:lpstr>
      <vt:lpstr>Dérive de phase</vt:lpstr>
      <vt:lpstr>DRUM : résultats en mode degrade</vt:lpstr>
      <vt:lpstr>Conclusion / perspectives</vt:lpstr>
    </vt:vector>
  </TitlesOfParts>
  <Company>lal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christelle bruni</dc:creator>
  <cp:lastModifiedBy>christelle bruni</cp:lastModifiedBy>
  <cp:revision>266</cp:revision>
  <cp:lastPrinted>2017-10-02T13:20:32Z</cp:lastPrinted>
  <dcterms:created xsi:type="dcterms:W3CDTF">2016-01-11T09:20:35Z</dcterms:created>
  <dcterms:modified xsi:type="dcterms:W3CDTF">2017-10-03T20:11:58Z</dcterms:modified>
</cp:coreProperties>
</file>