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502007" r:id="rId1"/>
  </p:sldMasterIdLst>
  <p:notesMasterIdLst>
    <p:notesMasterId r:id="rId26"/>
  </p:notesMasterIdLst>
  <p:handoutMasterIdLst>
    <p:handoutMasterId r:id="rId27"/>
  </p:handoutMasterIdLst>
  <p:sldIdLst>
    <p:sldId id="2340" r:id="rId2"/>
    <p:sldId id="2416" r:id="rId3"/>
    <p:sldId id="2448" r:id="rId4"/>
    <p:sldId id="2417" r:id="rId5"/>
    <p:sldId id="2454" r:id="rId6"/>
    <p:sldId id="2435" r:id="rId7"/>
    <p:sldId id="2419" r:id="rId8"/>
    <p:sldId id="2420" r:id="rId9"/>
    <p:sldId id="2439" r:id="rId10"/>
    <p:sldId id="2455" r:id="rId11"/>
    <p:sldId id="2452" r:id="rId12"/>
    <p:sldId id="2456" r:id="rId13"/>
    <p:sldId id="2457" r:id="rId14"/>
    <p:sldId id="2459" r:id="rId15"/>
    <p:sldId id="2453" r:id="rId16"/>
    <p:sldId id="2458" r:id="rId17"/>
    <p:sldId id="2450" r:id="rId18"/>
    <p:sldId id="2451" r:id="rId19"/>
    <p:sldId id="2445" r:id="rId20"/>
    <p:sldId id="2369" r:id="rId21"/>
    <p:sldId id="2460" r:id="rId22"/>
    <p:sldId id="2462" r:id="rId23"/>
    <p:sldId id="2463" r:id="rId24"/>
    <p:sldId id="2464" r:id="rId25"/>
  </p:sldIdLst>
  <p:sldSz cx="9144000" cy="6858000" type="screen4x3"/>
  <p:notesSz cx="6811963" cy="9942513"/>
  <p:defaultTextStyle>
    <a:defPPr>
      <a:defRPr lang="fr-FR"/>
    </a:defPPr>
    <a:lvl1pPr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ard Bertrand" initials="R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CCCC"/>
    <a:srgbClr val="FF9999"/>
    <a:srgbClr val="6BA6ED"/>
    <a:srgbClr val="FFFF99"/>
    <a:srgbClr val="CCCC00"/>
    <a:srgbClr val="CCFFCC"/>
    <a:srgbClr val="00823B"/>
    <a:srgbClr val="CC33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1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206" y="108"/>
      </p:cViewPr>
      <p:guideLst>
        <p:guide orient="horz" pos="2183"/>
        <p:guide pos="2857"/>
      </p:guideLst>
    </p:cSldViewPr>
  </p:slideViewPr>
  <p:outlineViewPr>
    <p:cViewPr>
      <p:scale>
        <a:sx n="33" d="100"/>
        <a:sy n="33" d="100"/>
      </p:scale>
      <p:origin x="0" y="48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1152"/>
    </p:cViewPr>
  </p:sorterViewPr>
  <p:notesViewPr>
    <p:cSldViewPr snapToGrid="0">
      <p:cViewPr>
        <p:scale>
          <a:sx n="150" d="100"/>
          <a:sy n="150" d="100"/>
        </p:scale>
        <p:origin x="288" y="120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52769" cy="49760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buNone/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7576" y="4"/>
            <a:ext cx="2952768" cy="49760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buNone/>
              <a:defRPr/>
            </a:pPr>
            <a:fld id="{D7381257-66DF-4C83-A00A-A00637A2B8FE}" type="datetimeFigureOut">
              <a:rPr lang="fr-FR"/>
              <a:pPr>
                <a:buNone/>
                <a:defRPr/>
              </a:pPr>
              <a:t>03/10/2017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3324"/>
            <a:ext cx="2952769" cy="49760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buNone/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7576" y="9443324"/>
            <a:ext cx="2952768" cy="49760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>
              <a:buNone/>
              <a:defRPr/>
            </a:pPr>
            <a:fld id="{E3655026-EC26-4D0C-B2BC-89811960C8F1}" type="slidenum">
              <a:rPr lang="fr-FR"/>
              <a:pPr>
                <a:buNone/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023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52769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576" y="4"/>
            <a:ext cx="2952768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4" y="4723254"/>
            <a:ext cx="5449895" cy="4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324"/>
            <a:ext cx="2952769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576" y="9443324"/>
            <a:ext cx="2952768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BDF97A-C648-401A-8383-DC0E87CEF8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4385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Bonjour,</a:t>
            </a:r>
          </a:p>
          <a:p>
            <a:r>
              <a:rPr lang="fr-FR" dirty="0" smtClean="0"/>
              <a:t>Franck </a:t>
            </a:r>
            <a:r>
              <a:rPr lang="fr-FR" dirty="0" err="1" smtClean="0"/>
              <a:t>Peauger</a:t>
            </a:r>
            <a:r>
              <a:rPr lang="fr-FR" dirty="0" smtClean="0"/>
              <a:t>, </a:t>
            </a:r>
          </a:p>
          <a:p>
            <a:r>
              <a:rPr lang="fr-FR" dirty="0" smtClean="0"/>
              <a:t>Je suis</a:t>
            </a:r>
            <a:r>
              <a:rPr lang="fr-FR" baseline="0" dirty="0" smtClean="0"/>
              <a:t> I</a:t>
            </a:r>
            <a:r>
              <a:rPr lang="fr-FR" dirty="0" smtClean="0"/>
              <a:t>ngénieur RF accélérateurs</a:t>
            </a:r>
            <a:r>
              <a:rPr lang="fr-FR" baseline="0" dirty="0" smtClean="0"/>
              <a:t> au SACM</a:t>
            </a:r>
          </a:p>
          <a:p>
            <a:r>
              <a:rPr lang="fr-FR" baseline="0" dirty="0" smtClean="0"/>
              <a:t>Je suis au CEA depuis janvier 2006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15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824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07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96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514" y="3004220"/>
            <a:ext cx="1009994" cy="1092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46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6" name="Image 5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6524" y="21600"/>
            <a:ext cx="900000" cy="9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r>
              <a:rPr lang="fr-FR" smtClean="0"/>
              <a:t>Roscoff 2017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algn="ctr">
              <a:buFontTx/>
              <a:buNone/>
            </a:pPr>
            <a:r>
              <a:rPr lang="fr-FR" smtClean="0"/>
              <a:t>Coupleur 704 MHz ESS | Thibault Hamelin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34659" y="64745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fr-FR" sz="12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85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Roscoff 2017</a:t>
            </a:r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720B9139-BAE7-44D3-A8B0-998EE27CB7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  <a:prstGeom prst="rect">
            <a:avLst/>
          </a:prstGeom>
        </p:spPr>
        <p:txBody>
          <a:bodyPr/>
          <a:lstStyle>
            <a:lvl1pPr algn="l"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Coupleur 704 MHz ESS | Thibault Hamelin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62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667500"/>
            <a:ext cx="5143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6424A34A-A9B6-40AE-A3E4-8676718D1476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" name="Image 6" descr="bandeau_texte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9" name="Picture 2" descr="http://irfu-i.cea.fr/Page/500/irfu_signature_cea_saclay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045" y="124347"/>
            <a:ext cx="621576" cy="7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/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6524" y="21600"/>
            <a:ext cx="900000" cy="9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949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017" r:id="rId1"/>
    <p:sldLayoutId id="2147502013" r:id="rId2"/>
    <p:sldLayoutId id="2147502018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fontAlgn="base" latinLnBrk="0" hangingPunct="1">
        <a:spcBef>
          <a:spcPct val="0"/>
        </a:spcBef>
        <a:spcAft>
          <a:spcPct val="0"/>
        </a:spcAft>
        <a:buNone/>
        <a:defRPr lang="fr-FR" sz="2200" b="1" i="0" kern="1200" cap="all" baseline="0" dirty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12.jpg"/><Relationship Id="rId4" Type="http://schemas.openxmlformats.org/officeDocument/2006/relationships/image" Target="../media/image5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39520" y="1569045"/>
            <a:ext cx="5445984" cy="419936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400" b="1" dirty="0" smtClean="0">
                <a:solidFill>
                  <a:schemeClr val="tx1"/>
                </a:solidFill>
              </a:rPr>
              <a:t>Coupleur </a:t>
            </a:r>
            <a:r>
              <a:rPr lang="fr-FR" sz="2400" b="1" dirty="0">
                <a:solidFill>
                  <a:schemeClr val="tx1"/>
                </a:solidFill>
              </a:rPr>
              <a:t>704 MHz pour la source de spallation </a:t>
            </a:r>
            <a:r>
              <a:rPr lang="fr-FR" sz="2400" b="1" dirty="0" smtClean="0">
                <a:solidFill>
                  <a:schemeClr val="tx1"/>
                </a:solidFill>
              </a:rPr>
              <a:t>ESS</a:t>
            </a:r>
            <a:br>
              <a:rPr lang="fr-FR" sz="2400" b="1" dirty="0" smtClean="0">
                <a:solidFill>
                  <a:schemeClr val="tx1"/>
                </a:solidFill>
              </a:rPr>
            </a:br>
            <a:r>
              <a:rPr lang="fr-FR" sz="2400" b="1" dirty="0">
                <a:solidFill>
                  <a:schemeClr val="tx1"/>
                </a:solidFill>
              </a:rPr>
              <a:t/>
            </a:r>
            <a:br>
              <a:rPr lang="fr-FR" sz="2400" b="1" dirty="0">
                <a:solidFill>
                  <a:schemeClr val="tx1"/>
                </a:solidFill>
              </a:rPr>
            </a:br>
            <a:r>
              <a:rPr lang="fr-FR" sz="2400" b="1" dirty="0" smtClean="0">
                <a:solidFill>
                  <a:schemeClr val="tx1"/>
                </a:solidFill>
              </a:rPr>
              <a:t>-</a:t>
            </a:r>
            <a:br>
              <a:rPr lang="fr-FR" sz="2400" b="1" dirty="0" smtClean="0">
                <a:solidFill>
                  <a:schemeClr val="tx1"/>
                </a:solidFill>
              </a:rPr>
            </a:br>
            <a:r>
              <a:rPr lang="fr-FR" sz="2400" b="1" dirty="0">
                <a:solidFill>
                  <a:schemeClr val="tx1"/>
                </a:solidFill>
              </a:rPr>
              <a:t/>
            </a:r>
            <a:br>
              <a:rPr lang="fr-FR" sz="2400" b="1" dirty="0">
                <a:solidFill>
                  <a:schemeClr val="tx1"/>
                </a:solidFill>
              </a:rPr>
            </a:br>
            <a:r>
              <a:rPr lang="fr-FR" sz="2400" b="1" cap="none" dirty="0">
                <a:solidFill>
                  <a:schemeClr val="tx1"/>
                </a:solidFill>
              </a:rPr>
              <a:t>Journées Accélérateurs </a:t>
            </a:r>
            <a:r>
              <a:rPr lang="fr-FR" sz="2400" b="1" cap="none" dirty="0" smtClean="0">
                <a:solidFill>
                  <a:schemeClr val="tx1"/>
                </a:solidFill>
              </a:rPr>
              <a:t>2017</a:t>
            </a:r>
            <a:br>
              <a:rPr lang="fr-FR" sz="2400" b="1" cap="none" dirty="0" smtClean="0">
                <a:solidFill>
                  <a:schemeClr val="tx1"/>
                </a:solidFill>
              </a:rPr>
            </a:br>
            <a:r>
              <a:rPr lang="fr-FR" sz="1600" b="1" cap="none" dirty="0" smtClean="0">
                <a:solidFill>
                  <a:schemeClr val="tx1"/>
                </a:solidFill>
              </a:rPr>
              <a:t>3-6 octobre 2017</a:t>
            </a:r>
            <a:br>
              <a:rPr lang="fr-FR" sz="1600" b="1" cap="none" dirty="0" smtClean="0">
                <a:solidFill>
                  <a:schemeClr val="tx1"/>
                </a:solidFill>
              </a:rPr>
            </a:br>
            <a:r>
              <a:rPr lang="fr-FR" sz="1600" b="1" cap="none" dirty="0" smtClean="0">
                <a:solidFill>
                  <a:schemeClr val="tx1"/>
                </a:solidFill>
              </a:rPr>
              <a:t>Roscoff</a:t>
            </a:r>
            <a:br>
              <a:rPr lang="fr-FR" sz="1600" b="1" cap="none" dirty="0" smtClean="0">
                <a:solidFill>
                  <a:schemeClr val="tx1"/>
                </a:solidFill>
              </a:rPr>
            </a:br>
            <a:r>
              <a:rPr lang="fr-FR" sz="2400" b="1" cap="none" dirty="0">
                <a:solidFill>
                  <a:schemeClr val="tx1"/>
                </a:solidFill>
              </a:rPr>
              <a:t/>
            </a:r>
            <a:br>
              <a:rPr lang="fr-FR" sz="2400" b="1" cap="none" dirty="0">
                <a:solidFill>
                  <a:schemeClr val="tx1"/>
                </a:solidFill>
              </a:rPr>
            </a:br>
            <a:r>
              <a:rPr lang="fr-FR" sz="2400" b="1" cap="none" dirty="0" smtClean="0">
                <a:solidFill>
                  <a:schemeClr val="tx1"/>
                </a:solidFill>
              </a:rPr>
              <a:t>-</a:t>
            </a:r>
            <a:br>
              <a:rPr lang="fr-FR" sz="2400" b="1" cap="none" dirty="0" smtClean="0">
                <a:solidFill>
                  <a:schemeClr val="tx1"/>
                </a:solidFill>
              </a:rPr>
            </a:br>
            <a:r>
              <a:rPr lang="fr-FR" sz="2400" b="1" cap="none" dirty="0" smtClean="0">
                <a:solidFill>
                  <a:schemeClr val="tx1"/>
                </a:solidFill>
              </a:rPr>
              <a:t/>
            </a:r>
            <a:br>
              <a:rPr lang="fr-FR" sz="2400" b="1" cap="none" dirty="0" smtClean="0">
                <a:solidFill>
                  <a:schemeClr val="tx1"/>
                </a:solidFill>
              </a:rPr>
            </a:br>
            <a:r>
              <a:rPr lang="fr-FR" sz="2400" b="1" cap="none" dirty="0" smtClean="0">
                <a:solidFill>
                  <a:schemeClr val="tx1"/>
                </a:solidFill>
              </a:rPr>
              <a:t>Thibault Hamelin</a:t>
            </a:r>
            <a:r>
              <a:rPr lang="fr-FR" sz="2400" dirty="0">
                <a:solidFill>
                  <a:schemeClr val="tx1"/>
                </a:solidFill>
              </a:rPr>
              <a:t/>
            </a:r>
            <a:br>
              <a:rPr lang="fr-FR" sz="2400" dirty="0">
                <a:solidFill>
                  <a:schemeClr val="tx1"/>
                </a:solidFill>
              </a:rPr>
            </a:b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b="1" u="sng" dirty="0" smtClean="0"/>
              <a:t>Mesure du coefficient de réflexion d’une paire de coupleurs complètes (fenêtre-antenne + tube double parois + doorknob) (sur charge 50 </a:t>
            </a:r>
            <a:r>
              <a:rPr lang="fr-FR" sz="1600" b="1" u="sng" dirty="0" smtClean="0">
                <a:latin typeface="Symbol" panose="05050102010706020507" pitchFamily="18" charset="2"/>
              </a:rPr>
              <a:t>W</a:t>
            </a:r>
            <a:r>
              <a:rPr lang="fr-FR" sz="1600" b="1" u="sng" dirty="0" smtClean="0"/>
              <a:t>)</a:t>
            </a:r>
            <a:endParaRPr lang="fr-FR" sz="1600" b="1" u="sng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 startAt="3"/>
            </a:pPr>
            <a:r>
              <a:rPr lang="fr-FR" dirty="0" smtClean="0"/>
              <a:t>Caractérisation RF 2/2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r>
              <a:rPr lang="fr-FR" dirty="0" smtClean="0"/>
              <a:t>03-04/04/2017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algn="ctr">
              <a:buFontTx/>
              <a:buNone/>
            </a:pPr>
            <a:r>
              <a:rPr lang="fr-FR" dirty="0" err="1" smtClean="0"/>
              <a:t>couplers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34659" y="64745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fr-FR" sz="12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10</a:t>
            </a:fld>
            <a:endParaRPr lang="fr-F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578" y="2423495"/>
            <a:ext cx="5518301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1" y="2712505"/>
            <a:ext cx="3696000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41"/>
          <p:cNvSpPr>
            <a:spLocks noChangeArrowheads="1"/>
          </p:cNvSpPr>
          <p:nvPr/>
        </p:nvSpPr>
        <p:spPr bwMode="auto">
          <a:xfrm>
            <a:off x="2262180" y="4919888"/>
            <a:ext cx="825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5" name="Rectangle 48"/>
          <p:cNvSpPr>
            <a:spLocks noChangeArrowheads="1"/>
          </p:cNvSpPr>
          <p:nvPr/>
        </p:nvSpPr>
        <p:spPr bwMode="auto">
          <a:xfrm>
            <a:off x="1328730" y="4900838"/>
            <a:ext cx="825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8" name="Rectangle 51"/>
          <p:cNvSpPr>
            <a:spLocks noChangeArrowheads="1"/>
          </p:cNvSpPr>
          <p:nvPr/>
        </p:nvSpPr>
        <p:spPr bwMode="auto">
          <a:xfrm>
            <a:off x="3748080" y="4864326"/>
            <a:ext cx="825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1" name="Rectangle 54"/>
          <p:cNvSpPr>
            <a:spLocks noChangeArrowheads="1"/>
          </p:cNvSpPr>
          <p:nvPr/>
        </p:nvSpPr>
        <p:spPr bwMode="auto">
          <a:xfrm>
            <a:off x="2936868" y="4916713"/>
            <a:ext cx="8413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Zone de texte 448"/>
          <p:cNvSpPr txBox="1"/>
          <p:nvPr/>
        </p:nvSpPr>
        <p:spPr>
          <a:xfrm>
            <a:off x="2936868" y="2109564"/>
            <a:ext cx="1285460" cy="3877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Transition guide d’onde / N</a:t>
            </a:r>
            <a:endParaRPr lang="fr-FR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66" name="Zone de texte 448"/>
          <p:cNvSpPr txBox="1"/>
          <p:nvPr/>
        </p:nvSpPr>
        <p:spPr>
          <a:xfrm>
            <a:off x="2712244" y="5791793"/>
            <a:ext cx="1301388" cy="387798"/>
          </a:xfrm>
          <a:prstGeom prst="rect">
            <a:avLst/>
          </a:prstGeom>
          <a:noFill/>
          <a:ln w="6350">
            <a:solidFill>
              <a:srgbClr val="0070C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solidFill>
                  <a:srgbClr val="0070C0"/>
                </a:solidFill>
                <a:effectLst/>
                <a:latin typeface="Arial"/>
                <a:ea typeface="Calibri"/>
                <a:cs typeface="Times New Roman"/>
              </a:rPr>
              <a:t>Analyseur de réseau</a:t>
            </a:r>
          </a:p>
        </p:txBody>
      </p:sp>
      <p:sp>
        <p:nvSpPr>
          <p:cNvPr id="68" name="Zone de texte 448"/>
          <p:cNvSpPr txBox="1"/>
          <p:nvPr/>
        </p:nvSpPr>
        <p:spPr>
          <a:xfrm>
            <a:off x="1294157" y="5809259"/>
            <a:ext cx="1285460" cy="3877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Guide d’onde flexible</a:t>
            </a:r>
            <a:endParaRPr lang="fr-FR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69" name="Zone de texte 448"/>
          <p:cNvSpPr txBox="1"/>
          <p:nvPr/>
        </p:nvSpPr>
        <p:spPr>
          <a:xfrm>
            <a:off x="1702000" y="2186082"/>
            <a:ext cx="1285460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Coupleur 1</a:t>
            </a:r>
            <a:endParaRPr lang="fr-FR" sz="1200" dirty="0" smtClean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70" name="Zone de texte 448"/>
          <p:cNvSpPr txBox="1"/>
          <p:nvPr/>
        </p:nvSpPr>
        <p:spPr>
          <a:xfrm>
            <a:off x="727275" y="2183430"/>
            <a:ext cx="1285460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Coupleur 2</a:t>
            </a:r>
            <a:endParaRPr lang="fr-FR" sz="1200" dirty="0" smtClean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73" name="Forme libre 72"/>
          <p:cNvSpPr/>
          <p:nvPr/>
        </p:nvSpPr>
        <p:spPr>
          <a:xfrm flipH="1">
            <a:off x="3247401" y="4529895"/>
            <a:ext cx="0" cy="1261898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4" name="Forme libre 73"/>
          <p:cNvSpPr/>
          <p:nvPr/>
        </p:nvSpPr>
        <p:spPr>
          <a:xfrm flipH="1" flipV="1">
            <a:off x="2164011" y="2423496"/>
            <a:ext cx="123250" cy="1210690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5" name="Forme libre 74"/>
          <p:cNvSpPr/>
          <p:nvPr/>
        </p:nvSpPr>
        <p:spPr>
          <a:xfrm flipV="1">
            <a:off x="1411280" y="2423495"/>
            <a:ext cx="391883" cy="1210689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6" name="Forme libre 75"/>
          <p:cNvSpPr/>
          <p:nvPr/>
        </p:nvSpPr>
        <p:spPr>
          <a:xfrm flipH="1" flipV="1">
            <a:off x="3211393" y="2470571"/>
            <a:ext cx="340469" cy="1392127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7" name="Forme libre 76"/>
          <p:cNvSpPr/>
          <p:nvPr/>
        </p:nvSpPr>
        <p:spPr>
          <a:xfrm>
            <a:off x="1909653" y="3869892"/>
            <a:ext cx="677383" cy="1899111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8" name="Forme libre 77"/>
          <p:cNvSpPr/>
          <p:nvPr/>
        </p:nvSpPr>
        <p:spPr>
          <a:xfrm flipH="1">
            <a:off x="1788341" y="4033615"/>
            <a:ext cx="121311" cy="1727361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pSp>
        <p:nvGrpSpPr>
          <p:cNvPr id="2077" name="Groupe 2076"/>
          <p:cNvGrpSpPr/>
          <p:nvPr/>
        </p:nvGrpSpPr>
        <p:grpSpPr>
          <a:xfrm>
            <a:off x="27192" y="4230007"/>
            <a:ext cx="1015133" cy="464743"/>
            <a:chOff x="27192" y="4264191"/>
            <a:chExt cx="1015133" cy="464743"/>
          </a:xfrm>
        </p:grpSpPr>
        <p:sp>
          <p:nvSpPr>
            <p:cNvPr id="71" name="Zone de texte 448"/>
            <p:cNvSpPr txBox="1"/>
            <p:nvPr/>
          </p:nvSpPr>
          <p:spPr>
            <a:xfrm>
              <a:off x="27192" y="4264191"/>
              <a:ext cx="1015133" cy="464743"/>
            </a:xfrm>
            <a:prstGeom prst="rect">
              <a:avLst/>
            </a:prstGeom>
            <a:noFill/>
            <a:ln w="6350">
              <a:solidFill>
                <a:srgbClr val="0070C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solidFill>
                    <a:srgbClr val="0070C0"/>
                  </a:solidFill>
                  <a:latin typeface="Arial"/>
                  <a:ea typeface="Calibri"/>
                  <a:cs typeface="Times New Roman"/>
                </a:rPr>
                <a:t>Vers charge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>
                  <a:solidFill>
                    <a:srgbClr val="0070C0"/>
                  </a:solidFill>
                  <a:latin typeface="Arial"/>
                  <a:ea typeface="Calibri"/>
                  <a:cs typeface="Times New Roman"/>
                </a:rPr>
                <a:t> </a:t>
              </a:r>
              <a:r>
                <a:rPr lang="fr-FR" sz="1200" dirty="0" smtClean="0">
                  <a:solidFill>
                    <a:srgbClr val="0070C0"/>
                  </a:solidFill>
                  <a:latin typeface="Arial"/>
                  <a:ea typeface="Calibri"/>
                  <a:cs typeface="Times New Roman"/>
                </a:rPr>
                <a:t>    </a:t>
              </a:r>
              <a:endParaRPr lang="fr-FR" sz="1200" dirty="0" smtClean="0">
                <a:solidFill>
                  <a:srgbClr val="0070C0"/>
                </a:solidFill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076" name="Flèche droite 2075"/>
            <p:cNvSpPr/>
            <p:nvPr/>
          </p:nvSpPr>
          <p:spPr>
            <a:xfrm rot="10800000">
              <a:off x="346491" y="4464373"/>
              <a:ext cx="354493" cy="204718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buNone/>
              </a:pPr>
              <a:endParaRPr lang="en-GB" sz="11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1" name="Zone de texte 448"/>
          <p:cNvSpPr txBox="1"/>
          <p:nvPr/>
        </p:nvSpPr>
        <p:spPr>
          <a:xfrm>
            <a:off x="5275612" y="5239330"/>
            <a:ext cx="1499228" cy="387798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A</a:t>
            </a:r>
            <a:r>
              <a:rPr lang="fr-FR" sz="1200" dirty="0" smtClean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 704,42 MHz : S11 = -24 dB</a:t>
            </a:r>
          </a:p>
        </p:txBody>
      </p:sp>
      <p:sp>
        <p:nvSpPr>
          <p:cNvPr id="82" name="Zone de texte 448"/>
          <p:cNvSpPr txBox="1"/>
          <p:nvPr/>
        </p:nvSpPr>
        <p:spPr>
          <a:xfrm>
            <a:off x="6007939" y="2505908"/>
            <a:ext cx="1446096" cy="24006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Fréquence (Hz)</a:t>
            </a:r>
            <a:endParaRPr lang="fr-FR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83" name="Zone de texte 448"/>
          <p:cNvSpPr txBox="1"/>
          <p:nvPr/>
        </p:nvSpPr>
        <p:spPr>
          <a:xfrm rot="16200000">
            <a:off x="4035608" y="3925764"/>
            <a:ext cx="806861" cy="24006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S11 (dB)</a:t>
            </a:r>
            <a:endParaRPr lang="fr-FR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78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9613" y="998303"/>
            <a:ext cx="8172464" cy="1565435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lang="fr-FR" altLang="fr-FR" sz="1600" dirty="0" smtClean="0"/>
              <a:t>Etape indispensable consistant à nettoyer les surfaces du coupleurs afin de lui permettre de supporter des champs RF importants</a:t>
            </a:r>
          </a:p>
          <a:p>
            <a:pPr algn="just" eaLnBrk="1" hangingPunct="1">
              <a:spcBef>
                <a:spcPct val="50000"/>
              </a:spcBef>
            </a:pPr>
            <a:endParaRPr lang="fr-FR" altLang="fr-FR" sz="1600" dirty="0"/>
          </a:p>
          <a:p>
            <a:pPr algn="just" eaLnBrk="1" hangingPunct="1">
              <a:spcBef>
                <a:spcPct val="50000"/>
              </a:spcBef>
            </a:pPr>
            <a:endParaRPr lang="fr-FR" altLang="fr-FR" sz="1600" dirty="0" smtClean="0"/>
          </a:p>
          <a:p>
            <a:pPr algn="just" eaLnBrk="1" hangingPunct="1">
              <a:spcBef>
                <a:spcPct val="50000"/>
              </a:spcBef>
            </a:pPr>
            <a:endParaRPr lang="fr-FR" altLang="fr-FR" sz="1600" dirty="0"/>
          </a:p>
          <a:p>
            <a:pPr algn="just" eaLnBrk="1" hangingPunct="1">
              <a:spcBef>
                <a:spcPct val="50000"/>
              </a:spcBef>
            </a:pPr>
            <a:endParaRPr lang="fr-FR" altLang="fr-FR" sz="1600" dirty="0" smtClean="0"/>
          </a:p>
          <a:p>
            <a:pPr algn="just" eaLnBrk="1" hangingPunct="1">
              <a:spcBef>
                <a:spcPct val="50000"/>
              </a:spcBef>
            </a:pPr>
            <a:endParaRPr lang="fr-FR" altLang="fr-FR" sz="1600" dirty="0"/>
          </a:p>
          <a:p>
            <a:pPr algn="just" eaLnBrk="1" hangingPunct="1">
              <a:spcBef>
                <a:spcPct val="50000"/>
              </a:spcBef>
            </a:pPr>
            <a:endParaRPr lang="fr-FR" altLang="fr-FR" sz="16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dirty="0" smtClean="0"/>
              <a:t>Roscoff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 dirty="0" smtClean="0"/>
              <a:t>Coupleur 704 MHz ESS | Thibault Hamelin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11</a:t>
            </a:fld>
            <a:endParaRPr lang="fr-FR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481934"/>
              </p:ext>
            </p:extLst>
          </p:nvPr>
        </p:nvGraphicFramePr>
        <p:xfrm>
          <a:off x="239613" y="1558358"/>
          <a:ext cx="8534319" cy="21945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886483"/>
                <a:gridCol w="2823918"/>
                <a:gridCol w="2823918"/>
              </a:tblGrid>
              <a:tr h="17682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Séquenc</a:t>
                      </a:r>
                      <a:r>
                        <a:rPr lang="fr-FR" sz="1600" baseline="0" dirty="0" smtClean="0"/>
                        <a:t>e de conditionnement</a:t>
                      </a:r>
                      <a:endParaRPr lang="fr-FR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Onde</a:t>
                      </a:r>
                      <a:r>
                        <a:rPr lang="fr-FR" sz="1600" baseline="0" dirty="0" smtClean="0"/>
                        <a:t> progressive (TW)</a:t>
                      </a:r>
                      <a:endParaRPr lang="fr-FR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Onde stationnaire (SW)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5914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Rampe</a:t>
                      </a:r>
                      <a:r>
                        <a:rPr lang="fr-FR" sz="1400" b="1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la puissance RF</a:t>
                      </a:r>
                      <a:endParaRPr lang="fr-FR" sz="1400" b="1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fr-FR" sz="1400" b="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 kW à 1100 kW</a:t>
                      </a:r>
                      <a:endParaRPr lang="fr-FR" sz="1400" b="0" noProof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fr-FR" sz="1400" b="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 kW </a:t>
                      </a:r>
                      <a:r>
                        <a:rPr lang="fr-FR" sz="14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300 kW </a:t>
                      </a:r>
                      <a:r>
                        <a:rPr lang="fr-FR" sz="1400" b="1" baseline="0" noProof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1100 kW</a:t>
                      </a:r>
                      <a:endParaRPr lang="fr-FR" sz="1400" b="1" noProof="0" dirty="0" smtClean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5914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noProof="0" dirty="0" smtClean="0">
                          <a:effectLst/>
                        </a:rPr>
                        <a:t>Fréquence</a:t>
                      </a:r>
                      <a:r>
                        <a:rPr lang="fr-FR" sz="1400" b="1" baseline="0" noProof="0" dirty="0" smtClean="0">
                          <a:effectLst/>
                        </a:rPr>
                        <a:t> de répétition</a:t>
                      </a:r>
                      <a:endParaRPr lang="fr-FR" sz="1400" b="1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noProof="0" dirty="0" smtClean="0">
                          <a:effectLst/>
                        </a:rPr>
                        <a:t>De 1 Hz à 14 Hz</a:t>
                      </a:r>
                      <a:endParaRPr lang="fr-FR" sz="14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 smtClean="0">
                          <a:effectLst/>
                        </a:rPr>
                        <a:t>De 1 Hz à 14 Hz</a:t>
                      </a:r>
                      <a:endParaRPr lang="fr-FR" sz="1400" noProof="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9829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noProof="0" dirty="0" smtClean="0">
                          <a:effectLst/>
                        </a:rPr>
                        <a:t>Durée du pulse RF</a:t>
                      </a:r>
                      <a:endParaRPr lang="fr-FR" sz="1400" b="1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 smtClean="0">
                          <a:effectLst/>
                        </a:rPr>
                        <a:t>De 50 μs à 3600 μs</a:t>
                      </a:r>
                      <a:endParaRPr lang="fr-FR" sz="14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 smtClean="0">
                          <a:effectLst/>
                        </a:rPr>
                        <a:t>De 50 μs </a:t>
                      </a:r>
                      <a:r>
                        <a:rPr lang="fr-FR" sz="1400" b="1" kern="1200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à </a:t>
                      </a:r>
                      <a:r>
                        <a:rPr lang="fr-FR" sz="14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3600 </a:t>
                      </a:r>
                      <a:r>
                        <a:rPr lang="fr-FR" sz="14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μs</a:t>
                      </a:r>
                      <a:r>
                        <a:rPr lang="fr-FR" sz="14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cs typeface="Times New Roman"/>
                        </a:rPr>
                        <a:t> </a:t>
                      </a:r>
                      <a:r>
                        <a:rPr lang="fr-FR" sz="1400" b="1" noProof="0" dirty="0" smtClean="0">
                          <a:solidFill>
                            <a:srgbClr val="00B050"/>
                          </a:solidFill>
                          <a:effectLst/>
                        </a:rPr>
                        <a:t>à </a:t>
                      </a:r>
                      <a:r>
                        <a:rPr lang="fr-FR" sz="1400" b="1" noProof="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500 μs</a:t>
                      </a:r>
                      <a:endParaRPr lang="fr-FR" sz="1400" b="1" noProof="0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9829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noProof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Configuration</a:t>
                      </a:r>
                      <a:endParaRPr lang="fr-FR" sz="1400" b="1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 smtClean="0">
                          <a:effectLst/>
                        </a:rPr>
                        <a:t>Sur</a:t>
                      </a:r>
                      <a:r>
                        <a:rPr lang="fr-FR" sz="1400" baseline="0" noProof="0" dirty="0" smtClean="0">
                          <a:effectLst/>
                        </a:rPr>
                        <a:t> charge 50 </a:t>
                      </a:r>
                      <a:r>
                        <a:rPr lang="fr-FR" sz="1400" dirty="0" smtClean="0">
                          <a:latin typeface="Symbol" panose="05050102010706020507" pitchFamily="18" charset="2"/>
                        </a:rPr>
                        <a:t>W</a:t>
                      </a:r>
                      <a:endParaRPr lang="fr-FR" sz="1400" noProof="0" dirty="0">
                        <a:effectLst/>
                        <a:latin typeface="Symbol" panose="05050102010706020507" pitchFamily="18" charset="2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</a:t>
                      </a:r>
                      <a:r>
                        <a:rPr lang="fr-FR" sz="1400" b="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court-circuit</a:t>
                      </a:r>
                      <a:br>
                        <a:rPr lang="fr-FR" sz="1400" b="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b="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positions pour avoir un champ électrique aux niveaux des céramiques maximal et minimal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83" y="3835514"/>
            <a:ext cx="3840379" cy="272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4"/>
          <p:cNvSpPr txBox="1">
            <a:spLocks/>
          </p:cNvSpPr>
          <p:nvPr/>
        </p:nvSpPr>
        <p:spPr bwMode="gray">
          <a:xfrm>
            <a:off x="2195736" y="158855"/>
            <a:ext cx="6552727" cy="4436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romanUcPeriod" startAt="4"/>
            </a:pPr>
            <a:r>
              <a:rPr lang="fr-FR" dirty="0" smtClean="0"/>
              <a:t>Conditionnement RF</a:t>
            </a:r>
            <a:endParaRPr lang="fr-FR" dirty="0"/>
          </a:p>
        </p:txBody>
      </p:sp>
      <p:sp>
        <p:nvSpPr>
          <p:cNvPr id="10" name="Titre 4"/>
          <p:cNvSpPr txBox="1">
            <a:spLocks/>
          </p:cNvSpPr>
          <p:nvPr/>
        </p:nvSpPr>
        <p:spPr bwMode="gray">
          <a:xfrm>
            <a:off x="2698515" y="247879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FR" sz="1800" dirty="0" smtClean="0"/>
              <a:t>Vue d’ensemble</a:t>
            </a:r>
            <a:endParaRPr lang="fr-FR" sz="1800" dirty="0"/>
          </a:p>
        </p:txBody>
      </p:sp>
      <p:sp>
        <p:nvSpPr>
          <p:cNvPr id="3" name="Rectangle 2"/>
          <p:cNvSpPr/>
          <p:nvPr/>
        </p:nvSpPr>
        <p:spPr>
          <a:xfrm>
            <a:off x="239613" y="4518057"/>
            <a:ext cx="44520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fr-FR" sz="1600" dirty="0">
                <a:latin typeface="+mj-lt"/>
              </a:rPr>
              <a:t>La station de test du conditionnement est contrôlée par EPICS</a:t>
            </a:r>
          </a:p>
          <a:p>
            <a:pPr marL="285750" indent="-285750" algn="just">
              <a:spcBef>
                <a:spcPct val="50000"/>
              </a:spcBef>
            </a:pPr>
            <a:endParaRPr lang="fr-FR" sz="1600" dirty="0">
              <a:latin typeface="+mj-lt"/>
            </a:endParaRPr>
          </a:p>
          <a:p>
            <a:pPr marL="285750" indent="-285750" algn="just">
              <a:spcBef>
                <a:spcPct val="50000"/>
              </a:spcBef>
            </a:pPr>
            <a:r>
              <a:rPr lang="fr-FR" sz="1600" dirty="0">
                <a:latin typeface="+mj-lt"/>
              </a:rPr>
              <a:t>Le temps de conditionnement des coupleurs prototypes a été d’environ 80 heures</a:t>
            </a:r>
          </a:p>
        </p:txBody>
      </p:sp>
    </p:spTree>
    <p:extLst>
      <p:ext uri="{BB962C8B-B14F-4D97-AF65-F5344CB8AC3E}">
        <p14:creationId xmlns:p14="http://schemas.microsoft.com/office/powerpoint/2010/main" val="42582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9613" y="998304"/>
            <a:ext cx="8172464" cy="4968552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lang="fr-FR" altLang="fr-FR" sz="1400" dirty="0" smtClean="0"/>
              <a:t>La station de test du conditionnement est instrumentée afin de conditionner les coupleurs en toute sécurité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FR" altLang="fr-FR" sz="1400" dirty="0" smtClean="0"/>
              <a:t>5 détecteurs d’arc (photomultiplicateur PM) : 2 par coupleurs (</a:t>
            </a:r>
            <a:r>
              <a:rPr lang="fr-FR" altLang="fr-FR" sz="1400" dirty="0"/>
              <a:t>1 PM </a:t>
            </a:r>
            <a:r>
              <a:rPr lang="fr-FR" altLang="fr-FR" sz="1400" dirty="0" smtClean="0"/>
              <a:t>côté </a:t>
            </a:r>
            <a:r>
              <a:rPr lang="fr-FR" altLang="fr-FR" sz="1400" dirty="0"/>
              <a:t>vide (</a:t>
            </a:r>
            <a:r>
              <a:rPr lang="fr-FR" altLang="fr-FR" sz="1400" dirty="0" smtClean="0"/>
              <a:t>PMV1 et PMV2) </a:t>
            </a:r>
            <a:r>
              <a:rPr lang="fr-FR" altLang="fr-FR" sz="1400" dirty="0"/>
              <a:t>et 1 PM </a:t>
            </a:r>
            <a:r>
              <a:rPr lang="fr-FR" altLang="fr-FR" sz="1400" dirty="0" smtClean="0"/>
              <a:t>côté </a:t>
            </a:r>
            <a:r>
              <a:rPr lang="fr-FR" altLang="fr-FR" sz="1400" dirty="0"/>
              <a:t>air (</a:t>
            </a:r>
            <a:r>
              <a:rPr lang="fr-FR" altLang="fr-FR" sz="1400" dirty="0" smtClean="0"/>
              <a:t>PMA1 et PMA2) et 1 pour la boite de conditionnement (PMB)</a:t>
            </a:r>
            <a:endParaRPr lang="fr-FR" altLang="fr-FR" sz="1100" dirty="0" smtClean="0"/>
          </a:p>
          <a:p>
            <a:pPr algn="just" eaLnBrk="1" hangingPunct="1">
              <a:spcBef>
                <a:spcPct val="50000"/>
              </a:spcBef>
            </a:pPr>
            <a:r>
              <a:rPr lang="fr-FR" altLang="fr-FR" sz="1400" dirty="0" smtClean="0"/>
              <a:t>2 </a:t>
            </a:r>
            <a:r>
              <a:rPr lang="fr-FR" altLang="fr-FR" sz="1400" dirty="0" err="1" smtClean="0"/>
              <a:t>pick</a:t>
            </a:r>
            <a:r>
              <a:rPr lang="fr-FR" altLang="fr-FR" sz="1400" dirty="0" smtClean="0"/>
              <a:t> up électrons (mesure du courant) (1 par coupleur) (PUE1, PUE2)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FR" altLang="fr-FR" sz="1400" dirty="0" smtClean="0"/>
              <a:t>3 jauges à vide (IKR070) : 1 par coupleur (VAC1, VAC2) et 1 pour la boite de conditionnement (VACB)</a:t>
            </a:r>
            <a:endParaRPr lang="fr-FR" altLang="fr-FR" sz="1100" dirty="0" smtClean="0"/>
          </a:p>
          <a:p>
            <a:pPr algn="just" eaLnBrk="1" hangingPunct="1">
              <a:spcBef>
                <a:spcPct val="50000"/>
              </a:spcBef>
            </a:pPr>
            <a:r>
              <a:rPr lang="fr-FR" altLang="fr-FR" sz="1400" dirty="0" smtClean="0"/>
              <a:t>5 capteurs de températures (PT100) : 2 pour le circuit de refroidissement hydraulique (1 par coupleur), 1 sur chaque coupleur au plus près de la céramique et 1 pour la boite de conditionnement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FR" altLang="fr-FR" sz="1400" dirty="0" smtClean="0"/>
              <a:t>10 mesures RF : 8 mesurant les puissances incidente et réfléchie par coupleurs bidirectionnels (PKREV, PKDIR, PIREV, PIDIR, PTREV, PTDIR) et 2 mesurant la puissance au niveaux des </a:t>
            </a:r>
            <a:r>
              <a:rPr lang="fr-FR" altLang="fr-FR" sz="1400" dirty="0" err="1" smtClean="0"/>
              <a:t>pick</a:t>
            </a:r>
            <a:r>
              <a:rPr lang="fr-FR" altLang="fr-FR" sz="1400" dirty="0" smtClean="0"/>
              <a:t> up électron de chaque coupleur (PuRF1, PuRF2)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fr-FR" altLang="fr-FR" sz="1400" dirty="0" smtClean="0"/>
          </a:p>
          <a:p>
            <a:endParaRPr lang="fr-FR" sz="1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dirty="0" smtClean="0"/>
              <a:t>Roscoff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 dirty="0" smtClean="0"/>
              <a:t>Coupleur 704 MHz ESS | Thibault Hamelin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12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366935" y="3975434"/>
            <a:ext cx="8381514" cy="2576190"/>
            <a:chOff x="-34718" y="4043799"/>
            <a:chExt cx="8381514" cy="2576190"/>
          </a:xfrm>
        </p:grpSpPr>
        <p:grpSp>
          <p:nvGrpSpPr>
            <p:cNvPr id="13" name="Groupe 12"/>
            <p:cNvGrpSpPr/>
            <p:nvPr/>
          </p:nvGrpSpPr>
          <p:grpSpPr>
            <a:xfrm>
              <a:off x="184287" y="4145425"/>
              <a:ext cx="3290346" cy="2283593"/>
              <a:chOff x="601503" y="4361890"/>
              <a:chExt cx="3290346" cy="2283593"/>
            </a:xfrm>
          </p:grpSpPr>
          <p:sp>
            <p:nvSpPr>
              <p:cNvPr id="14" name="Zone de texte 5"/>
              <p:cNvSpPr txBox="1"/>
              <p:nvPr/>
            </p:nvSpPr>
            <p:spPr>
              <a:xfrm>
                <a:off x="1864293" y="6253586"/>
                <a:ext cx="1006977" cy="35086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fr-FR" sz="1400" dirty="0" smtClean="0">
                    <a:effectLst/>
                    <a:latin typeface="Times New Roman"/>
                    <a:ea typeface="Times New Roman"/>
                  </a:rPr>
                  <a:t>50</a:t>
                </a:r>
                <a:r>
                  <a:rPr lang="fr-FR" sz="1400" dirty="0" smtClean="0">
                    <a:effectLst/>
                    <a:latin typeface="Symbol" panose="05050102010706020507" pitchFamily="18" charset="2"/>
                    <a:ea typeface="Times New Roman"/>
                  </a:rPr>
                  <a:t>W</a:t>
                </a:r>
                <a:r>
                  <a:rPr lang="fr-FR" sz="1400" dirty="0" smtClean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1400" dirty="0" err="1" smtClean="0">
                    <a:effectLst/>
                    <a:latin typeface="Times New Roman"/>
                    <a:ea typeface="Times New Roman"/>
                  </a:rPr>
                  <a:t>load</a:t>
                </a:r>
                <a:endParaRPr lang="fr-FR" sz="14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5" name="Forme libre 14"/>
              <p:cNvSpPr/>
              <p:nvPr/>
            </p:nvSpPr>
            <p:spPr>
              <a:xfrm>
                <a:off x="626871" y="5302751"/>
                <a:ext cx="206136" cy="0"/>
              </a:xfrm>
              <a:custGeom>
                <a:avLst/>
                <a:gdLst>
                  <a:gd name="connsiteX0" fmla="*/ 0 w 206136"/>
                  <a:gd name="connsiteY0" fmla="*/ 0 h 0"/>
                  <a:gd name="connsiteX1" fmla="*/ 206136 w 20613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6136">
                    <a:moveTo>
                      <a:pt x="0" y="0"/>
                    </a:moveTo>
                    <a:lnTo>
                      <a:pt x="206136" y="0"/>
                    </a:ln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fr-FR"/>
              </a:p>
            </p:txBody>
          </p:sp>
          <p:sp>
            <p:nvSpPr>
              <p:cNvPr id="16" name="Zone de texte 5"/>
              <p:cNvSpPr txBox="1"/>
              <p:nvPr/>
            </p:nvSpPr>
            <p:spPr>
              <a:xfrm>
                <a:off x="601503" y="4660205"/>
                <a:ext cx="1305678" cy="60939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400" dirty="0" smtClean="0">
                    <a:effectLst/>
                    <a:latin typeface="Times New Roman"/>
                    <a:ea typeface="Times New Roman"/>
                  </a:rPr>
                  <a:t>Bi-directional Coupler 60dB</a:t>
                </a:r>
                <a:endParaRPr lang="en-US" sz="1400" dirty="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17" name="Groupe 16"/>
              <p:cNvGrpSpPr/>
              <p:nvPr/>
            </p:nvGrpSpPr>
            <p:grpSpPr>
              <a:xfrm>
                <a:off x="811864" y="5239124"/>
                <a:ext cx="607838" cy="248621"/>
                <a:chOff x="1146964" y="1162620"/>
                <a:chExt cx="607838" cy="248621"/>
              </a:xfrm>
            </p:grpSpPr>
            <p:sp>
              <p:nvSpPr>
                <p:cNvPr id="49" name="Forme libre 48"/>
                <p:cNvSpPr/>
                <p:nvPr/>
              </p:nvSpPr>
              <p:spPr>
                <a:xfrm>
                  <a:off x="1146964" y="1226247"/>
                  <a:ext cx="607838" cy="0"/>
                </a:xfrm>
                <a:custGeom>
                  <a:avLst/>
                  <a:gdLst>
                    <a:gd name="connsiteX0" fmla="*/ 0 w 607838"/>
                    <a:gd name="connsiteY0" fmla="*/ 0 h 0"/>
                    <a:gd name="connsiteX1" fmla="*/ 607838 w 60783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7838">
                      <a:moveTo>
                        <a:pt x="0" y="0"/>
                      </a:moveTo>
                      <a:lnTo>
                        <a:pt x="607838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fr-FR"/>
                </a:p>
              </p:txBody>
            </p:sp>
            <p:sp>
              <p:nvSpPr>
                <p:cNvPr id="50" name="Forme libre 49"/>
                <p:cNvSpPr/>
                <p:nvPr/>
              </p:nvSpPr>
              <p:spPr>
                <a:xfrm>
                  <a:off x="1326673" y="1284388"/>
                  <a:ext cx="200851" cy="126853"/>
                </a:xfrm>
                <a:custGeom>
                  <a:avLst/>
                  <a:gdLst>
                    <a:gd name="connsiteX0" fmla="*/ 0 w 200851"/>
                    <a:gd name="connsiteY0" fmla="*/ 0 h 126853"/>
                    <a:gd name="connsiteX1" fmla="*/ 200851 w 200851"/>
                    <a:gd name="connsiteY1" fmla="*/ 0 h 126853"/>
                    <a:gd name="connsiteX2" fmla="*/ 200851 w 200851"/>
                    <a:gd name="connsiteY2" fmla="*/ 126853 h 126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851" h="126853">
                      <a:moveTo>
                        <a:pt x="0" y="0"/>
                      </a:moveTo>
                      <a:lnTo>
                        <a:pt x="200851" y="0"/>
                      </a:lnTo>
                      <a:lnTo>
                        <a:pt x="200851" y="126853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fr-FR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1278950" y="1162620"/>
                  <a:ext cx="354285" cy="19576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fr-FR"/>
                </a:p>
              </p:txBody>
            </p:sp>
            <p:sp>
              <p:nvSpPr>
                <p:cNvPr id="52" name="Forme libre 51"/>
                <p:cNvSpPr/>
                <p:nvPr/>
              </p:nvSpPr>
              <p:spPr>
                <a:xfrm>
                  <a:off x="1337244" y="1284389"/>
                  <a:ext cx="0" cy="116282"/>
                </a:xfrm>
                <a:custGeom>
                  <a:avLst/>
                  <a:gdLst>
                    <a:gd name="connsiteX0" fmla="*/ 0 w 0"/>
                    <a:gd name="connsiteY0" fmla="*/ 0 h 116282"/>
                    <a:gd name="connsiteX1" fmla="*/ 0 w 0"/>
                    <a:gd name="connsiteY1" fmla="*/ 116282 h 11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116282">
                      <a:moveTo>
                        <a:pt x="0" y="0"/>
                      </a:moveTo>
                      <a:lnTo>
                        <a:pt x="0" y="116282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fr-FR"/>
                </a:p>
              </p:txBody>
            </p:sp>
          </p:grpSp>
          <p:sp>
            <p:nvSpPr>
              <p:cNvPr id="18" name="Ellipse 17"/>
              <p:cNvSpPr/>
              <p:nvPr/>
            </p:nvSpPr>
            <p:spPr>
              <a:xfrm>
                <a:off x="2106824" y="5075474"/>
                <a:ext cx="512698" cy="4598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fr-FR"/>
              </a:p>
            </p:txBody>
          </p:sp>
          <p:sp>
            <p:nvSpPr>
              <p:cNvPr id="19" name="Forme libre 18"/>
              <p:cNvSpPr/>
              <p:nvPr/>
            </p:nvSpPr>
            <p:spPr>
              <a:xfrm>
                <a:off x="1387990" y="5304491"/>
                <a:ext cx="724006" cy="0"/>
              </a:xfrm>
              <a:custGeom>
                <a:avLst/>
                <a:gdLst>
                  <a:gd name="connsiteX0" fmla="*/ 0 w 158567"/>
                  <a:gd name="connsiteY0" fmla="*/ 0 h 0"/>
                  <a:gd name="connsiteX1" fmla="*/ 158567 w 15856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567">
                    <a:moveTo>
                      <a:pt x="0" y="0"/>
                    </a:moveTo>
                    <a:lnTo>
                      <a:pt x="158567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fr-FR"/>
              </a:p>
            </p:txBody>
          </p:sp>
          <p:sp>
            <p:nvSpPr>
              <p:cNvPr id="20" name="Forme libre 19"/>
              <p:cNvSpPr/>
              <p:nvPr/>
            </p:nvSpPr>
            <p:spPr>
              <a:xfrm>
                <a:off x="2196678" y="5154756"/>
                <a:ext cx="332990" cy="306562"/>
              </a:xfrm>
              <a:custGeom>
                <a:avLst/>
                <a:gdLst>
                  <a:gd name="connsiteX0" fmla="*/ 0 w 332990"/>
                  <a:gd name="connsiteY0" fmla="*/ 195566 h 306562"/>
                  <a:gd name="connsiteX1" fmla="*/ 5286 w 332990"/>
                  <a:gd name="connsiteY1" fmla="*/ 100426 h 306562"/>
                  <a:gd name="connsiteX2" fmla="*/ 63427 w 332990"/>
                  <a:gd name="connsiteY2" fmla="*/ 31714 h 306562"/>
                  <a:gd name="connsiteX3" fmla="*/ 163852 w 332990"/>
                  <a:gd name="connsiteY3" fmla="*/ 0 h 306562"/>
                  <a:gd name="connsiteX4" fmla="*/ 253707 w 332990"/>
                  <a:gd name="connsiteY4" fmla="*/ 15857 h 306562"/>
                  <a:gd name="connsiteX5" fmla="*/ 322419 w 332990"/>
                  <a:gd name="connsiteY5" fmla="*/ 84569 h 306562"/>
                  <a:gd name="connsiteX6" fmla="*/ 332990 w 332990"/>
                  <a:gd name="connsiteY6" fmla="*/ 195566 h 306562"/>
                  <a:gd name="connsiteX7" fmla="*/ 290706 w 332990"/>
                  <a:gd name="connsiteY7" fmla="*/ 274849 h 306562"/>
                  <a:gd name="connsiteX8" fmla="*/ 184995 w 332990"/>
                  <a:gd name="connsiteY8" fmla="*/ 306562 h 30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990" h="306562">
                    <a:moveTo>
                      <a:pt x="0" y="195566"/>
                    </a:moveTo>
                    <a:lnTo>
                      <a:pt x="5286" y="100426"/>
                    </a:lnTo>
                    <a:lnTo>
                      <a:pt x="63427" y="31714"/>
                    </a:lnTo>
                    <a:lnTo>
                      <a:pt x="163852" y="0"/>
                    </a:lnTo>
                    <a:lnTo>
                      <a:pt x="253707" y="15857"/>
                    </a:lnTo>
                    <a:lnTo>
                      <a:pt x="322419" y="84569"/>
                    </a:lnTo>
                    <a:lnTo>
                      <a:pt x="332990" y="195566"/>
                    </a:lnTo>
                    <a:lnTo>
                      <a:pt x="290706" y="274849"/>
                    </a:lnTo>
                    <a:lnTo>
                      <a:pt x="184995" y="306562"/>
                    </a:ln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fr-FR"/>
              </a:p>
            </p:txBody>
          </p:sp>
          <p:grpSp>
            <p:nvGrpSpPr>
              <p:cNvPr id="21" name="Groupe 20"/>
              <p:cNvGrpSpPr/>
              <p:nvPr/>
            </p:nvGrpSpPr>
            <p:grpSpPr>
              <a:xfrm rot="5400000">
                <a:off x="1996119" y="5826313"/>
                <a:ext cx="607695" cy="248621"/>
                <a:chOff x="0" y="0"/>
                <a:chExt cx="607838" cy="248621"/>
              </a:xfrm>
            </p:grpSpPr>
            <p:sp>
              <p:nvSpPr>
                <p:cNvPr id="45" name="Forme libre 44"/>
                <p:cNvSpPr/>
                <p:nvPr/>
              </p:nvSpPr>
              <p:spPr>
                <a:xfrm>
                  <a:off x="0" y="63627"/>
                  <a:ext cx="607838" cy="0"/>
                </a:xfrm>
                <a:custGeom>
                  <a:avLst/>
                  <a:gdLst>
                    <a:gd name="connsiteX0" fmla="*/ 0 w 607838"/>
                    <a:gd name="connsiteY0" fmla="*/ 0 h 0"/>
                    <a:gd name="connsiteX1" fmla="*/ 607838 w 60783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7838">
                      <a:moveTo>
                        <a:pt x="0" y="0"/>
                      </a:moveTo>
                      <a:lnTo>
                        <a:pt x="607838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fr-FR"/>
                </a:p>
              </p:txBody>
            </p:sp>
            <p:sp>
              <p:nvSpPr>
                <p:cNvPr id="46" name="Forme libre 45"/>
                <p:cNvSpPr/>
                <p:nvPr/>
              </p:nvSpPr>
              <p:spPr>
                <a:xfrm>
                  <a:off x="179709" y="121768"/>
                  <a:ext cx="200851" cy="126853"/>
                </a:xfrm>
                <a:custGeom>
                  <a:avLst/>
                  <a:gdLst>
                    <a:gd name="connsiteX0" fmla="*/ 0 w 200851"/>
                    <a:gd name="connsiteY0" fmla="*/ 0 h 126853"/>
                    <a:gd name="connsiteX1" fmla="*/ 200851 w 200851"/>
                    <a:gd name="connsiteY1" fmla="*/ 0 h 126853"/>
                    <a:gd name="connsiteX2" fmla="*/ 200851 w 200851"/>
                    <a:gd name="connsiteY2" fmla="*/ 126853 h 126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851" h="126853">
                      <a:moveTo>
                        <a:pt x="0" y="0"/>
                      </a:moveTo>
                      <a:lnTo>
                        <a:pt x="200851" y="0"/>
                      </a:lnTo>
                      <a:lnTo>
                        <a:pt x="200851" y="126853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fr-FR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131986" y="0"/>
                  <a:ext cx="354285" cy="19576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fr-FR"/>
                </a:p>
              </p:txBody>
            </p:sp>
            <p:sp>
              <p:nvSpPr>
                <p:cNvPr id="48" name="Forme libre 47"/>
                <p:cNvSpPr/>
                <p:nvPr/>
              </p:nvSpPr>
              <p:spPr>
                <a:xfrm>
                  <a:off x="190280" y="121769"/>
                  <a:ext cx="0" cy="116282"/>
                </a:xfrm>
                <a:custGeom>
                  <a:avLst/>
                  <a:gdLst>
                    <a:gd name="connsiteX0" fmla="*/ 0 w 0"/>
                    <a:gd name="connsiteY0" fmla="*/ 0 h 116282"/>
                    <a:gd name="connsiteX1" fmla="*/ 0 w 0"/>
                    <a:gd name="connsiteY1" fmla="*/ 116282 h 11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116282">
                      <a:moveTo>
                        <a:pt x="0" y="0"/>
                      </a:moveTo>
                      <a:lnTo>
                        <a:pt x="0" y="116282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fr-FR"/>
                </a:p>
              </p:txBody>
            </p:sp>
          </p:grpSp>
          <p:sp>
            <p:nvSpPr>
              <p:cNvPr id="22" name="Forme libre 21"/>
              <p:cNvSpPr/>
              <p:nvPr/>
            </p:nvSpPr>
            <p:spPr>
              <a:xfrm>
                <a:off x="2360530" y="5530030"/>
                <a:ext cx="0" cy="126854"/>
              </a:xfrm>
              <a:custGeom>
                <a:avLst/>
                <a:gdLst>
                  <a:gd name="connsiteX0" fmla="*/ 0 w 0"/>
                  <a:gd name="connsiteY0" fmla="*/ 126854 h 126854"/>
                  <a:gd name="connsiteX1" fmla="*/ 0 w 0"/>
                  <a:gd name="connsiteY1" fmla="*/ 0 h 12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6854">
                    <a:moveTo>
                      <a:pt x="0" y="126854"/>
                    </a:moveTo>
                    <a:lnTo>
                      <a:pt x="0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fr-FR"/>
              </a:p>
            </p:txBody>
          </p:sp>
          <p:sp>
            <p:nvSpPr>
              <p:cNvPr id="23" name="Forme libre 22"/>
              <p:cNvSpPr/>
              <p:nvPr/>
            </p:nvSpPr>
            <p:spPr>
              <a:xfrm>
                <a:off x="1932401" y="5836592"/>
                <a:ext cx="216707" cy="0"/>
              </a:xfrm>
              <a:custGeom>
                <a:avLst/>
                <a:gdLst>
                  <a:gd name="connsiteX0" fmla="*/ 216707 w 216707"/>
                  <a:gd name="connsiteY0" fmla="*/ 0 h 0"/>
                  <a:gd name="connsiteX1" fmla="*/ 0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21670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fr-FR"/>
              </a:p>
            </p:txBody>
          </p:sp>
          <p:sp>
            <p:nvSpPr>
              <p:cNvPr id="24" name="Forme libre 23"/>
              <p:cNvSpPr/>
              <p:nvPr/>
            </p:nvSpPr>
            <p:spPr>
              <a:xfrm>
                <a:off x="1932358" y="6026659"/>
                <a:ext cx="216535" cy="0"/>
              </a:xfrm>
              <a:custGeom>
                <a:avLst/>
                <a:gdLst>
                  <a:gd name="connsiteX0" fmla="*/ 216707 w 216707"/>
                  <a:gd name="connsiteY0" fmla="*/ 0 h 0"/>
                  <a:gd name="connsiteX1" fmla="*/ 0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21670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fr-FR"/>
              </a:p>
            </p:txBody>
          </p:sp>
          <p:sp>
            <p:nvSpPr>
              <p:cNvPr id="25" name="Forme libre 24"/>
              <p:cNvSpPr/>
              <p:nvPr/>
            </p:nvSpPr>
            <p:spPr>
              <a:xfrm rot="16200000">
                <a:off x="896391" y="5614388"/>
                <a:ext cx="216535" cy="0"/>
              </a:xfrm>
              <a:custGeom>
                <a:avLst/>
                <a:gdLst>
                  <a:gd name="connsiteX0" fmla="*/ 216707 w 216707"/>
                  <a:gd name="connsiteY0" fmla="*/ 0 h 0"/>
                  <a:gd name="connsiteX1" fmla="*/ 0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21670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fr-FR"/>
              </a:p>
            </p:txBody>
          </p:sp>
          <p:sp>
            <p:nvSpPr>
              <p:cNvPr id="26" name="Forme libre 25"/>
              <p:cNvSpPr/>
              <p:nvPr/>
            </p:nvSpPr>
            <p:spPr>
              <a:xfrm rot="16200000">
                <a:off x="1086737" y="5619415"/>
                <a:ext cx="215900" cy="0"/>
              </a:xfrm>
              <a:custGeom>
                <a:avLst/>
                <a:gdLst>
                  <a:gd name="connsiteX0" fmla="*/ 216707 w 216707"/>
                  <a:gd name="connsiteY0" fmla="*/ 0 h 0"/>
                  <a:gd name="connsiteX1" fmla="*/ 0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21670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fr-FR"/>
              </a:p>
            </p:txBody>
          </p:sp>
          <p:sp>
            <p:nvSpPr>
              <p:cNvPr id="27" name="Zone de texte 5"/>
              <p:cNvSpPr txBox="1"/>
              <p:nvPr/>
            </p:nvSpPr>
            <p:spPr>
              <a:xfrm>
                <a:off x="2501346" y="4707665"/>
                <a:ext cx="1390503" cy="60939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400" dirty="0" smtClean="0">
                    <a:effectLst/>
                    <a:latin typeface="Times New Roman"/>
                    <a:ea typeface="Times New Roman"/>
                  </a:rPr>
                  <a:t>Bi-directional coupler 60dB</a:t>
                </a:r>
                <a:endParaRPr lang="en-US" sz="1400" dirty="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28" name="Groupe 27"/>
              <p:cNvGrpSpPr/>
              <p:nvPr/>
            </p:nvGrpSpPr>
            <p:grpSpPr>
              <a:xfrm>
                <a:off x="2810149" y="5239697"/>
                <a:ext cx="607695" cy="248621"/>
                <a:chOff x="47625" y="369570"/>
                <a:chExt cx="607838" cy="248621"/>
              </a:xfrm>
            </p:grpSpPr>
            <p:sp>
              <p:nvSpPr>
                <p:cNvPr id="41" name="Forme libre 40"/>
                <p:cNvSpPr/>
                <p:nvPr/>
              </p:nvSpPr>
              <p:spPr>
                <a:xfrm>
                  <a:off x="47625" y="433197"/>
                  <a:ext cx="607838" cy="0"/>
                </a:xfrm>
                <a:custGeom>
                  <a:avLst/>
                  <a:gdLst>
                    <a:gd name="connsiteX0" fmla="*/ 0 w 607838"/>
                    <a:gd name="connsiteY0" fmla="*/ 0 h 0"/>
                    <a:gd name="connsiteX1" fmla="*/ 607838 w 60783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7838">
                      <a:moveTo>
                        <a:pt x="0" y="0"/>
                      </a:moveTo>
                      <a:lnTo>
                        <a:pt x="607838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fr-FR"/>
                </a:p>
              </p:txBody>
            </p:sp>
            <p:sp>
              <p:nvSpPr>
                <p:cNvPr id="42" name="Forme libre 41"/>
                <p:cNvSpPr/>
                <p:nvPr/>
              </p:nvSpPr>
              <p:spPr>
                <a:xfrm>
                  <a:off x="227334" y="491338"/>
                  <a:ext cx="200851" cy="126853"/>
                </a:xfrm>
                <a:custGeom>
                  <a:avLst/>
                  <a:gdLst>
                    <a:gd name="connsiteX0" fmla="*/ 0 w 200851"/>
                    <a:gd name="connsiteY0" fmla="*/ 0 h 126853"/>
                    <a:gd name="connsiteX1" fmla="*/ 200851 w 200851"/>
                    <a:gd name="connsiteY1" fmla="*/ 0 h 126853"/>
                    <a:gd name="connsiteX2" fmla="*/ 200851 w 200851"/>
                    <a:gd name="connsiteY2" fmla="*/ 126853 h 126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851" h="126853">
                      <a:moveTo>
                        <a:pt x="0" y="0"/>
                      </a:moveTo>
                      <a:lnTo>
                        <a:pt x="200851" y="0"/>
                      </a:lnTo>
                      <a:lnTo>
                        <a:pt x="200851" y="126853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fr-FR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79611" y="369570"/>
                  <a:ext cx="354285" cy="19576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fr-FR"/>
                </a:p>
              </p:txBody>
            </p:sp>
            <p:sp>
              <p:nvSpPr>
                <p:cNvPr id="44" name="Forme libre 43"/>
                <p:cNvSpPr/>
                <p:nvPr/>
              </p:nvSpPr>
              <p:spPr>
                <a:xfrm>
                  <a:off x="237905" y="491339"/>
                  <a:ext cx="0" cy="116282"/>
                </a:xfrm>
                <a:custGeom>
                  <a:avLst/>
                  <a:gdLst>
                    <a:gd name="connsiteX0" fmla="*/ 0 w 0"/>
                    <a:gd name="connsiteY0" fmla="*/ 0 h 116282"/>
                    <a:gd name="connsiteX1" fmla="*/ 0 w 0"/>
                    <a:gd name="connsiteY1" fmla="*/ 116282 h 11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116282">
                      <a:moveTo>
                        <a:pt x="0" y="0"/>
                      </a:moveTo>
                      <a:lnTo>
                        <a:pt x="0" y="116282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fr-FR"/>
                </a:p>
              </p:txBody>
            </p:sp>
          </p:grpSp>
          <p:sp>
            <p:nvSpPr>
              <p:cNvPr id="29" name="Forme libre 28"/>
              <p:cNvSpPr/>
              <p:nvPr/>
            </p:nvSpPr>
            <p:spPr>
              <a:xfrm>
                <a:off x="3407049" y="5302698"/>
                <a:ext cx="158115" cy="0"/>
              </a:xfrm>
              <a:custGeom>
                <a:avLst/>
                <a:gdLst>
                  <a:gd name="connsiteX0" fmla="*/ 0 w 158567"/>
                  <a:gd name="connsiteY0" fmla="*/ 0 h 0"/>
                  <a:gd name="connsiteX1" fmla="*/ 158567 w 15856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567">
                    <a:moveTo>
                      <a:pt x="0" y="0"/>
                    </a:moveTo>
                    <a:lnTo>
                      <a:pt x="158567" y="0"/>
                    </a:ln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fr-FR"/>
              </a:p>
            </p:txBody>
          </p:sp>
          <p:sp>
            <p:nvSpPr>
              <p:cNvPr id="30" name="Forme libre 29"/>
              <p:cNvSpPr/>
              <p:nvPr/>
            </p:nvSpPr>
            <p:spPr>
              <a:xfrm>
                <a:off x="2624808" y="5302752"/>
                <a:ext cx="216707" cy="0"/>
              </a:xfrm>
              <a:custGeom>
                <a:avLst/>
                <a:gdLst>
                  <a:gd name="connsiteX0" fmla="*/ 0 w 216707"/>
                  <a:gd name="connsiteY0" fmla="*/ 0 h 0"/>
                  <a:gd name="connsiteX1" fmla="*/ 216707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0" y="0"/>
                    </a:moveTo>
                    <a:lnTo>
                      <a:pt x="216707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fr-FR"/>
              </a:p>
            </p:txBody>
          </p:sp>
          <p:sp>
            <p:nvSpPr>
              <p:cNvPr id="31" name="Forme libre 30"/>
              <p:cNvSpPr/>
              <p:nvPr/>
            </p:nvSpPr>
            <p:spPr>
              <a:xfrm rot="16200000">
                <a:off x="2894395" y="5598276"/>
                <a:ext cx="215900" cy="0"/>
              </a:xfrm>
              <a:custGeom>
                <a:avLst/>
                <a:gdLst>
                  <a:gd name="connsiteX0" fmla="*/ 216707 w 216707"/>
                  <a:gd name="connsiteY0" fmla="*/ 0 h 0"/>
                  <a:gd name="connsiteX1" fmla="*/ 0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21670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fr-FR"/>
              </a:p>
            </p:txBody>
          </p:sp>
          <p:sp>
            <p:nvSpPr>
              <p:cNvPr id="32" name="Forme libre 31"/>
              <p:cNvSpPr/>
              <p:nvPr/>
            </p:nvSpPr>
            <p:spPr>
              <a:xfrm rot="16200000">
                <a:off x="3079390" y="5619418"/>
                <a:ext cx="215900" cy="0"/>
              </a:xfrm>
              <a:custGeom>
                <a:avLst/>
                <a:gdLst>
                  <a:gd name="connsiteX0" fmla="*/ 216707 w 216707"/>
                  <a:gd name="connsiteY0" fmla="*/ 0 h 0"/>
                  <a:gd name="connsiteX1" fmla="*/ 0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21670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fr-FR"/>
              </a:p>
            </p:txBody>
          </p:sp>
          <p:sp>
            <p:nvSpPr>
              <p:cNvPr id="33" name="Zone de texte 5"/>
              <p:cNvSpPr txBox="1"/>
              <p:nvPr/>
            </p:nvSpPr>
            <p:spPr>
              <a:xfrm rot="16200000">
                <a:off x="810319" y="5915065"/>
                <a:ext cx="790182" cy="3508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fr-FR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PKDIR</a:t>
                </a:r>
                <a:endParaRPr lang="fr-FR" sz="14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4" name="Zone de texte 5"/>
              <p:cNvSpPr txBox="1"/>
              <p:nvPr/>
            </p:nvSpPr>
            <p:spPr>
              <a:xfrm rot="16200000">
                <a:off x="581512" y="5915066"/>
                <a:ext cx="834935" cy="3508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fr-FR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PKREV</a:t>
                </a:r>
                <a:endParaRPr lang="fr-FR" sz="14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5" name="Zone de texte 5"/>
              <p:cNvSpPr txBox="1"/>
              <p:nvPr/>
            </p:nvSpPr>
            <p:spPr>
              <a:xfrm rot="16200000">
                <a:off x="2672424" y="5932243"/>
                <a:ext cx="1036391" cy="20521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fr-FR" sz="14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PIDIR</a:t>
                </a:r>
                <a:endParaRPr lang="fr-FR" sz="14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6" name="Zone de texte 5"/>
              <p:cNvSpPr txBox="1"/>
              <p:nvPr/>
            </p:nvSpPr>
            <p:spPr>
              <a:xfrm rot="16200000">
                <a:off x="2339751" y="5925853"/>
                <a:ext cx="1189428" cy="24983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fr-FR" sz="1400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PIREV</a:t>
                </a:r>
                <a:endParaRPr lang="fr-FR" sz="14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Zone de texte 5"/>
              <p:cNvSpPr txBox="1"/>
              <p:nvPr/>
            </p:nvSpPr>
            <p:spPr>
              <a:xfrm>
                <a:off x="1282940" y="4361890"/>
                <a:ext cx="2267028" cy="35086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400" dirty="0" smtClean="0">
                    <a:effectLst/>
                    <a:latin typeface="Times New Roman"/>
                    <a:ea typeface="Times New Roman"/>
                  </a:rPr>
                  <a:t>Power supply for the ferrite</a:t>
                </a:r>
                <a:endParaRPr lang="en-US" sz="14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8" name="Forme libre 37"/>
              <p:cNvSpPr/>
              <p:nvPr/>
            </p:nvSpPr>
            <p:spPr>
              <a:xfrm>
                <a:off x="2360530" y="4689628"/>
                <a:ext cx="0" cy="380560"/>
              </a:xfrm>
              <a:custGeom>
                <a:avLst/>
                <a:gdLst>
                  <a:gd name="connsiteX0" fmla="*/ 0 w 5286"/>
                  <a:gd name="connsiteY0" fmla="*/ 0 h 380560"/>
                  <a:gd name="connsiteX1" fmla="*/ 5286 w 5286"/>
                  <a:gd name="connsiteY1" fmla="*/ 380560 h 38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86" h="380560">
                    <a:moveTo>
                      <a:pt x="0" y="0"/>
                    </a:moveTo>
                    <a:lnTo>
                      <a:pt x="5286" y="380560"/>
                    </a:ln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fr-FR"/>
              </a:p>
            </p:txBody>
          </p:sp>
          <p:sp>
            <p:nvSpPr>
              <p:cNvPr id="39" name="Zone de texte 35"/>
              <p:cNvSpPr txBox="1"/>
              <p:nvPr/>
            </p:nvSpPr>
            <p:spPr>
              <a:xfrm>
                <a:off x="1313687" y="6019214"/>
                <a:ext cx="1243966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fr-FR" sz="14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PC_loadDIR</a:t>
                </a:r>
                <a:endParaRPr lang="fr-FR" sz="1400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Zone de texte 35"/>
              <p:cNvSpPr txBox="1"/>
              <p:nvPr/>
            </p:nvSpPr>
            <p:spPr>
              <a:xfrm>
                <a:off x="1378518" y="5484831"/>
                <a:ext cx="742950" cy="3048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fr-FR" sz="1400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PC_loadREV</a:t>
                </a:r>
                <a:endParaRPr lang="fr-FR" sz="14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53" name="Zone de texte 5"/>
            <p:cNvSpPr txBox="1"/>
            <p:nvPr/>
          </p:nvSpPr>
          <p:spPr>
            <a:xfrm rot="16200000">
              <a:off x="3901934" y="4950740"/>
              <a:ext cx="1084322" cy="32594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 smtClean="0">
                  <a:effectLst/>
                  <a:latin typeface="Times New Roman"/>
                  <a:ea typeface="Times New Roman"/>
                </a:rPr>
                <a:t>Coupler 2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4" name="Zone de texte 5"/>
            <p:cNvSpPr txBox="1"/>
            <p:nvPr/>
          </p:nvSpPr>
          <p:spPr>
            <a:xfrm>
              <a:off x="3814150" y="5749001"/>
              <a:ext cx="906780" cy="35086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fr-FR" sz="1400" dirty="0" smtClean="0">
                  <a:effectLst/>
                  <a:latin typeface="Times New Roman"/>
                  <a:ea typeface="Times New Roman"/>
                </a:rPr>
                <a:t>Test box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5" name="Zone de texte 5"/>
            <p:cNvSpPr txBox="1"/>
            <p:nvPr/>
          </p:nvSpPr>
          <p:spPr>
            <a:xfrm rot="16200000">
              <a:off x="3389218" y="4981944"/>
              <a:ext cx="1092583" cy="25527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 smtClean="0">
                  <a:effectLst/>
                  <a:latin typeface="Times New Roman"/>
                  <a:ea typeface="Times New Roman"/>
                </a:rPr>
                <a:t>Coupler 1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6" name="Zone de texte 5"/>
            <p:cNvSpPr txBox="1"/>
            <p:nvPr/>
          </p:nvSpPr>
          <p:spPr>
            <a:xfrm>
              <a:off x="3570779" y="6264838"/>
              <a:ext cx="1393523" cy="35086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 smtClean="0">
                  <a:effectLst/>
                  <a:latin typeface="Times New Roman"/>
                  <a:ea typeface="Times New Roman"/>
                </a:rPr>
                <a:t>Pumping system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7" name="Forme libre 56"/>
            <p:cNvSpPr/>
            <p:nvPr/>
          </p:nvSpPr>
          <p:spPr>
            <a:xfrm>
              <a:off x="4259249" y="6090841"/>
              <a:ext cx="0" cy="200660"/>
            </a:xfrm>
            <a:custGeom>
              <a:avLst/>
              <a:gdLst>
                <a:gd name="connsiteX0" fmla="*/ 0 w 0"/>
                <a:gd name="connsiteY0" fmla="*/ 200851 h 200851"/>
                <a:gd name="connsiteX1" fmla="*/ 0 w 0"/>
                <a:gd name="connsiteY1" fmla="*/ 0 h 20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0851">
                  <a:moveTo>
                    <a:pt x="0" y="200851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fr-FR"/>
            </a:p>
          </p:txBody>
        </p:sp>
        <p:sp>
          <p:nvSpPr>
            <p:cNvPr id="58" name="Forme libre 57"/>
            <p:cNvSpPr/>
            <p:nvPr/>
          </p:nvSpPr>
          <p:spPr>
            <a:xfrm>
              <a:off x="3935509" y="5639841"/>
              <a:ext cx="0" cy="108000"/>
            </a:xfrm>
            <a:custGeom>
              <a:avLst/>
              <a:gdLst>
                <a:gd name="connsiteX0" fmla="*/ 0 w 0"/>
                <a:gd name="connsiteY0" fmla="*/ 137424 h 137424"/>
                <a:gd name="connsiteX1" fmla="*/ 0 w 0"/>
                <a:gd name="connsiteY1" fmla="*/ 0 h 13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7424">
                  <a:moveTo>
                    <a:pt x="0" y="137424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fr-FR"/>
            </a:p>
          </p:txBody>
        </p:sp>
        <p:sp>
          <p:nvSpPr>
            <p:cNvPr id="59" name="Forme libre 58"/>
            <p:cNvSpPr/>
            <p:nvPr/>
          </p:nvSpPr>
          <p:spPr>
            <a:xfrm>
              <a:off x="3452147" y="5191907"/>
              <a:ext cx="417558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fr-FR"/>
            </a:p>
          </p:txBody>
        </p:sp>
        <p:sp>
          <p:nvSpPr>
            <p:cNvPr id="60" name="Zone de texte 5"/>
            <p:cNvSpPr txBox="1"/>
            <p:nvPr/>
          </p:nvSpPr>
          <p:spPr>
            <a:xfrm>
              <a:off x="2831465" y="5020220"/>
              <a:ext cx="797836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fr-FR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PMA1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1" name="Zone de texte 5"/>
            <p:cNvSpPr txBox="1"/>
            <p:nvPr/>
          </p:nvSpPr>
          <p:spPr>
            <a:xfrm>
              <a:off x="2840990" y="5165340"/>
              <a:ext cx="812623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fr-FR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PMV1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2" name="Forme libre 61"/>
            <p:cNvSpPr/>
            <p:nvPr/>
          </p:nvSpPr>
          <p:spPr>
            <a:xfrm>
              <a:off x="3445015" y="5573166"/>
              <a:ext cx="417195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fr-FR"/>
            </a:p>
          </p:txBody>
        </p:sp>
        <p:sp>
          <p:nvSpPr>
            <p:cNvPr id="63" name="Forme libre 62"/>
            <p:cNvSpPr/>
            <p:nvPr/>
          </p:nvSpPr>
          <p:spPr>
            <a:xfrm>
              <a:off x="3453145" y="5449609"/>
              <a:ext cx="416560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fr-FR"/>
            </a:p>
          </p:txBody>
        </p:sp>
        <p:sp>
          <p:nvSpPr>
            <p:cNvPr id="64" name="Zone de texte 5"/>
            <p:cNvSpPr txBox="1"/>
            <p:nvPr/>
          </p:nvSpPr>
          <p:spPr>
            <a:xfrm>
              <a:off x="2726525" y="5292839"/>
              <a:ext cx="1030475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fr-FR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PuRF1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5" name="Forme libre 64"/>
            <p:cNvSpPr/>
            <p:nvPr/>
          </p:nvSpPr>
          <p:spPr>
            <a:xfrm>
              <a:off x="3453780" y="5842583"/>
              <a:ext cx="415925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fr-FR"/>
            </a:p>
          </p:txBody>
        </p:sp>
        <p:sp>
          <p:nvSpPr>
            <p:cNvPr id="66" name="Zone de texte 5"/>
            <p:cNvSpPr txBox="1"/>
            <p:nvPr/>
          </p:nvSpPr>
          <p:spPr>
            <a:xfrm>
              <a:off x="2907576" y="5449885"/>
              <a:ext cx="679450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fr-FR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PUE1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7" name="Forme libre 66"/>
            <p:cNvSpPr/>
            <p:nvPr/>
          </p:nvSpPr>
          <p:spPr>
            <a:xfrm>
              <a:off x="3474633" y="4716648"/>
              <a:ext cx="417195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fr-FR"/>
            </a:p>
          </p:txBody>
        </p:sp>
        <p:sp>
          <p:nvSpPr>
            <p:cNvPr id="68" name="Zone de texte 5"/>
            <p:cNvSpPr txBox="1"/>
            <p:nvPr/>
          </p:nvSpPr>
          <p:spPr>
            <a:xfrm>
              <a:off x="2936380" y="5646216"/>
              <a:ext cx="678815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fr-FR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PMB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9" name="Zone de texte 5"/>
            <p:cNvSpPr txBox="1"/>
            <p:nvPr/>
          </p:nvSpPr>
          <p:spPr>
            <a:xfrm>
              <a:off x="3148719" y="4426453"/>
              <a:ext cx="837701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fr-FR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VAC1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0" name="Forme libre 69"/>
            <p:cNvSpPr/>
            <p:nvPr/>
          </p:nvSpPr>
          <p:spPr>
            <a:xfrm>
              <a:off x="3452510" y="5320720"/>
              <a:ext cx="417195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fr-FR"/>
            </a:p>
          </p:txBody>
        </p:sp>
        <p:sp>
          <p:nvSpPr>
            <p:cNvPr id="71" name="Zone de texte 5"/>
            <p:cNvSpPr txBox="1"/>
            <p:nvPr/>
          </p:nvSpPr>
          <p:spPr>
            <a:xfrm>
              <a:off x="2660903" y="6269124"/>
              <a:ext cx="679450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fr-FR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VACB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2" name="Forme libre 71"/>
            <p:cNvSpPr/>
            <p:nvPr/>
          </p:nvSpPr>
          <p:spPr>
            <a:xfrm>
              <a:off x="3236735" y="6431105"/>
              <a:ext cx="416560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fr-FR"/>
            </a:p>
          </p:txBody>
        </p:sp>
        <p:sp>
          <p:nvSpPr>
            <p:cNvPr id="73" name="Forme libre 72"/>
            <p:cNvSpPr/>
            <p:nvPr/>
          </p:nvSpPr>
          <p:spPr>
            <a:xfrm>
              <a:off x="4512332" y="4692778"/>
              <a:ext cx="417195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fr-FR"/>
            </a:p>
          </p:txBody>
        </p:sp>
        <p:sp>
          <p:nvSpPr>
            <p:cNvPr id="74" name="Forme libre 73"/>
            <p:cNvSpPr/>
            <p:nvPr/>
          </p:nvSpPr>
          <p:spPr>
            <a:xfrm>
              <a:off x="4547742" y="5356727"/>
              <a:ext cx="416560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fr-FR"/>
            </a:p>
          </p:txBody>
        </p:sp>
        <p:sp>
          <p:nvSpPr>
            <p:cNvPr id="75" name="Forme libre 74"/>
            <p:cNvSpPr/>
            <p:nvPr/>
          </p:nvSpPr>
          <p:spPr>
            <a:xfrm>
              <a:off x="4548059" y="5506191"/>
              <a:ext cx="415925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fr-FR"/>
            </a:p>
          </p:txBody>
        </p:sp>
        <p:sp>
          <p:nvSpPr>
            <p:cNvPr id="76" name="Forme libre 75"/>
            <p:cNvSpPr/>
            <p:nvPr/>
          </p:nvSpPr>
          <p:spPr>
            <a:xfrm>
              <a:off x="4512332" y="5628536"/>
              <a:ext cx="415290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fr-FR"/>
            </a:p>
          </p:txBody>
        </p:sp>
        <p:sp>
          <p:nvSpPr>
            <p:cNvPr id="77" name="Forme libre 76"/>
            <p:cNvSpPr/>
            <p:nvPr/>
          </p:nvSpPr>
          <p:spPr>
            <a:xfrm>
              <a:off x="4547742" y="5201105"/>
              <a:ext cx="416560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fr-FR"/>
            </a:p>
          </p:txBody>
        </p:sp>
        <p:sp>
          <p:nvSpPr>
            <p:cNvPr id="78" name="Zone de texte 5"/>
            <p:cNvSpPr txBox="1"/>
            <p:nvPr/>
          </p:nvSpPr>
          <p:spPr>
            <a:xfrm>
              <a:off x="4819286" y="5016474"/>
              <a:ext cx="884347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fr-FR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PMA2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9" name="Zone de texte 5"/>
            <p:cNvSpPr txBox="1"/>
            <p:nvPr/>
          </p:nvSpPr>
          <p:spPr>
            <a:xfrm>
              <a:off x="4512332" y="4397574"/>
              <a:ext cx="679450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fr-FR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VAC2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0" name="Zone de texte 5"/>
            <p:cNvSpPr txBox="1"/>
            <p:nvPr/>
          </p:nvSpPr>
          <p:spPr>
            <a:xfrm>
              <a:off x="4929527" y="5204135"/>
              <a:ext cx="680085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fr-FR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PMV2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1" name="Zone de texte 5"/>
            <p:cNvSpPr txBox="1"/>
            <p:nvPr/>
          </p:nvSpPr>
          <p:spPr>
            <a:xfrm>
              <a:off x="4930162" y="5335467"/>
              <a:ext cx="679450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fr-FR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PuRF2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2" name="Zone de texte 5"/>
            <p:cNvSpPr txBox="1"/>
            <p:nvPr/>
          </p:nvSpPr>
          <p:spPr>
            <a:xfrm>
              <a:off x="4852057" y="5503249"/>
              <a:ext cx="678815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fr-FR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PUE2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3" name="Forme libre 82"/>
            <p:cNvSpPr/>
            <p:nvPr/>
          </p:nvSpPr>
          <p:spPr>
            <a:xfrm>
              <a:off x="3090144" y="5088026"/>
              <a:ext cx="724006" cy="0"/>
            </a:xfrm>
            <a:custGeom>
              <a:avLst/>
              <a:gdLst>
                <a:gd name="connsiteX0" fmla="*/ 0 w 158567"/>
                <a:gd name="connsiteY0" fmla="*/ 0 h 0"/>
                <a:gd name="connsiteX1" fmla="*/ 158567 w 15856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567">
                  <a:moveTo>
                    <a:pt x="0" y="0"/>
                  </a:moveTo>
                  <a:lnTo>
                    <a:pt x="158567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fr-FR"/>
            </a:p>
          </p:txBody>
        </p:sp>
        <p:sp>
          <p:nvSpPr>
            <p:cNvPr id="84" name="Forme libre 83"/>
            <p:cNvSpPr/>
            <p:nvPr/>
          </p:nvSpPr>
          <p:spPr>
            <a:xfrm>
              <a:off x="4602299" y="5078384"/>
              <a:ext cx="1620000" cy="0"/>
            </a:xfrm>
            <a:custGeom>
              <a:avLst/>
              <a:gdLst>
                <a:gd name="connsiteX0" fmla="*/ 0 w 158567"/>
                <a:gd name="connsiteY0" fmla="*/ 0 h 0"/>
                <a:gd name="connsiteX1" fmla="*/ 158567 w 15856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567">
                  <a:moveTo>
                    <a:pt x="0" y="0"/>
                  </a:moveTo>
                  <a:lnTo>
                    <a:pt x="158567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fr-FR"/>
            </a:p>
          </p:txBody>
        </p:sp>
        <p:sp>
          <p:nvSpPr>
            <p:cNvPr id="85" name="Forme libre 84"/>
            <p:cNvSpPr/>
            <p:nvPr/>
          </p:nvSpPr>
          <p:spPr>
            <a:xfrm>
              <a:off x="4449859" y="5649366"/>
              <a:ext cx="0" cy="108000"/>
            </a:xfrm>
            <a:custGeom>
              <a:avLst/>
              <a:gdLst>
                <a:gd name="connsiteX0" fmla="*/ 0 w 0"/>
                <a:gd name="connsiteY0" fmla="*/ 137424 h 137424"/>
                <a:gd name="connsiteX1" fmla="*/ 0 w 0"/>
                <a:gd name="connsiteY1" fmla="*/ 0 h 13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7424">
                  <a:moveTo>
                    <a:pt x="0" y="137424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fr-FR"/>
            </a:p>
          </p:txBody>
        </p:sp>
        <p:grpSp>
          <p:nvGrpSpPr>
            <p:cNvPr id="86" name="Groupe 85"/>
            <p:cNvGrpSpPr/>
            <p:nvPr/>
          </p:nvGrpSpPr>
          <p:grpSpPr>
            <a:xfrm>
              <a:off x="5818261" y="4464262"/>
              <a:ext cx="2528535" cy="1749645"/>
              <a:chOff x="5818261" y="4464262"/>
              <a:chExt cx="2528535" cy="1749645"/>
            </a:xfrm>
          </p:grpSpPr>
          <p:sp>
            <p:nvSpPr>
              <p:cNvPr id="87" name="Zone de texte 5"/>
              <p:cNvSpPr txBox="1"/>
              <p:nvPr/>
            </p:nvSpPr>
            <p:spPr>
              <a:xfrm>
                <a:off x="7495896" y="4701643"/>
                <a:ext cx="850900" cy="86793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algn="ctr">
                  <a:lnSpc>
                    <a:spcPct val="120000"/>
                  </a:lnSpc>
                  <a:buNone/>
                </a:pPr>
                <a:r>
                  <a:rPr lang="en-US" sz="1400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50</a:t>
                </a:r>
                <a:r>
                  <a:rPr lang="en-US" sz="1400" dirty="0" smtClean="0">
                    <a:solidFill>
                      <a:prstClr val="black"/>
                    </a:solidFill>
                    <a:latin typeface="Symbol" panose="05050102010706020507" pitchFamily="18" charset="2"/>
                    <a:ea typeface="Times New Roman"/>
                  </a:rPr>
                  <a:t>W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 load or short circuit</a:t>
                </a:r>
                <a:endParaRPr lang="en-US" sz="14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88" name="Zone de texte 5"/>
              <p:cNvSpPr txBox="1"/>
              <p:nvPr/>
            </p:nvSpPr>
            <p:spPr>
              <a:xfrm>
                <a:off x="5818261" y="4464262"/>
                <a:ext cx="1355400" cy="60939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400" dirty="0">
                    <a:latin typeface="Times New Roman"/>
                    <a:ea typeface="Times New Roman"/>
                  </a:rPr>
                  <a:t>Bi-directional </a:t>
                </a:r>
                <a:r>
                  <a:rPr lang="fr-FR" sz="1400" dirty="0" smtClean="0">
                    <a:effectLst/>
                    <a:latin typeface="Times New Roman"/>
                    <a:ea typeface="Times New Roman"/>
                  </a:rPr>
                  <a:t>Coupler </a:t>
                </a:r>
                <a:r>
                  <a:rPr lang="fr-FR" sz="1400" dirty="0">
                    <a:effectLst/>
                    <a:latin typeface="Times New Roman"/>
                    <a:ea typeface="Times New Roman"/>
                  </a:rPr>
                  <a:t>60dB</a:t>
                </a:r>
              </a:p>
            </p:txBody>
          </p:sp>
          <p:grpSp>
            <p:nvGrpSpPr>
              <p:cNvPr id="89" name="Groupe 88"/>
              <p:cNvGrpSpPr/>
              <p:nvPr/>
            </p:nvGrpSpPr>
            <p:grpSpPr>
              <a:xfrm>
                <a:off x="6196463" y="5013840"/>
                <a:ext cx="607838" cy="248621"/>
                <a:chOff x="1146964" y="1162620"/>
                <a:chExt cx="607838" cy="248621"/>
              </a:xfrm>
            </p:grpSpPr>
            <p:sp>
              <p:nvSpPr>
                <p:cNvPr id="95" name="Forme libre 94"/>
                <p:cNvSpPr/>
                <p:nvPr/>
              </p:nvSpPr>
              <p:spPr>
                <a:xfrm>
                  <a:off x="1146964" y="1226247"/>
                  <a:ext cx="607838" cy="0"/>
                </a:xfrm>
                <a:custGeom>
                  <a:avLst/>
                  <a:gdLst>
                    <a:gd name="connsiteX0" fmla="*/ 0 w 607838"/>
                    <a:gd name="connsiteY0" fmla="*/ 0 h 0"/>
                    <a:gd name="connsiteX1" fmla="*/ 607838 w 60783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7838">
                      <a:moveTo>
                        <a:pt x="0" y="0"/>
                      </a:moveTo>
                      <a:lnTo>
                        <a:pt x="607838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fr-FR"/>
                </a:p>
              </p:txBody>
            </p:sp>
            <p:sp>
              <p:nvSpPr>
                <p:cNvPr id="96" name="Forme libre 95"/>
                <p:cNvSpPr/>
                <p:nvPr/>
              </p:nvSpPr>
              <p:spPr>
                <a:xfrm>
                  <a:off x="1326673" y="1284388"/>
                  <a:ext cx="200851" cy="126853"/>
                </a:xfrm>
                <a:custGeom>
                  <a:avLst/>
                  <a:gdLst>
                    <a:gd name="connsiteX0" fmla="*/ 0 w 200851"/>
                    <a:gd name="connsiteY0" fmla="*/ 0 h 126853"/>
                    <a:gd name="connsiteX1" fmla="*/ 200851 w 200851"/>
                    <a:gd name="connsiteY1" fmla="*/ 0 h 126853"/>
                    <a:gd name="connsiteX2" fmla="*/ 200851 w 200851"/>
                    <a:gd name="connsiteY2" fmla="*/ 126853 h 126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851" h="126853">
                      <a:moveTo>
                        <a:pt x="0" y="0"/>
                      </a:moveTo>
                      <a:lnTo>
                        <a:pt x="200851" y="0"/>
                      </a:lnTo>
                      <a:lnTo>
                        <a:pt x="200851" y="126853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fr-FR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1278950" y="1162620"/>
                  <a:ext cx="354285" cy="19576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fr-FR"/>
                </a:p>
              </p:txBody>
            </p:sp>
            <p:sp>
              <p:nvSpPr>
                <p:cNvPr id="98" name="Forme libre 97"/>
                <p:cNvSpPr/>
                <p:nvPr/>
              </p:nvSpPr>
              <p:spPr>
                <a:xfrm>
                  <a:off x="1337244" y="1284389"/>
                  <a:ext cx="0" cy="116282"/>
                </a:xfrm>
                <a:custGeom>
                  <a:avLst/>
                  <a:gdLst>
                    <a:gd name="connsiteX0" fmla="*/ 0 w 0"/>
                    <a:gd name="connsiteY0" fmla="*/ 0 h 116282"/>
                    <a:gd name="connsiteX1" fmla="*/ 0 w 0"/>
                    <a:gd name="connsiteY1" fmla="*/ 116282 h 11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116282">
                      <a:moveTo>
                        <a:pt x="0" y="0"/>
                      </a:moveTo>
                      <a:lnTo>
                        <a:pt x="0" y="116282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fr-FR"/>
                </a:p>
              </p:txBody>
            </p:sp>
          </p:grpSp>
          <p:sp>
            <p:nvSpPr>
              <p:cNvPr id="90" name="Forme libre 89"/>
              <p:cNvSpPr/>
              <p:nvPr/>
            </p:nvSpPr>
            <p:spPr>
              <a:xfrm>
                <a:off x="6772589" y="5079207"/>
                <a:ext cx="724006" cy="0"/>
              </a:xfrm>
              <a:custGeom>
                <a:avLst/>
                <a:gdLst>
                  <a:gd name="connsiteX0" fmla="*/ 0 w 158567"/>
                  <a:gd name="connsiteY0" fmla="*/ 0 h 0"/>
                  <a:gd name="connsiteX1" fmla="*/ 158567 w 15856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567">
                    <a:moveTo>
                      <a:pt x="0" y="0"/>
                    </a:moveTo>
                    <a:lnTo>
                      <a:pt x="158567" y="0"/>
                    </a:ln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fr-FR"/>
              </a:p>
            </p:txBody>
          </p:sp>
          <p:sp>
            <p:nvSpPr>
              <p:cNvPr id="91" name="Forme libre 90"/>
              <p:cNvSpPr/>
              <p:nvPr/>
            </p:nvSpPr>
            <p:spPr>
              <a:xfrm rot="16200000">
                <a:off x="6280990" y="5389104"/>
                <a:ext cx="216535" cy="0"/>
              </a:xfrm>
              <a:custGeom>
                <a:avLst/>
                <a:gdLst>
                  <a:gd name="connsiteX0" fmla="*/ 216707 w 216707"/>
                  <a:gd name="connsiteY0" fmla="*/ 0 h 0"/>
                  <a:gd name="connsiteX1" fmla="*/ 0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21670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fr-FR"/>
              </a:p>
            </p:txBody>
          </p:sp>
          <p:sp>
            <p:nvSpPr>
              <p:cNvPr id="92" name="Forme libre 91"/>
              <p:cNvSpPr/>
              <p:nvPr/>
            </p:nvSpPr>
            <p:spPr>
              <a:xfrm rot="16200000">
                <a:off x="6471336" y="5394131"/>
                <a:ext cx="215900" cy="0"/>
              </a:xfrm>
              <a:custGeom>
                <a:avLst/>
                <a:gdLst>
                  <a:gd name="connsiteX0" fmla="*/ 216707 w 216707"/>
                  <a:gd name="connsiteY0" fmla="*/ 0 h 0"/>
                  <a:gd name="connsiteX1" fmla="*/ 0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21670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fr-FR"/>
              </a:p>
            </p:txBody>
          </p:sp>
          <p:sp>
            <p:nvSpPr>
              <p:cNvPr id="93" name="Zone de texte 5"/>
              <p:cNvSpPr txBox="1"/>
              <p:nvPr/>
            </p:nvSpPr>
            <p:spPr>
              <a:xfrm rot="16200000">
                <a:off x="6172379" y="5594397"/>
                <a:ext cx="888154" cy="3508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fr-FR" sz="1400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PtDIR</a:t>
                </a:r>
                <a:endParaRPr lang="fr-FR" sz="14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4" name="Zone de texte 5"/>
              <p:cNvSpPr txBox="1"/>
              <p:nvPr/>
            </p:nvSpPr>
            <p:spPr>
              <a:xfrm rot="16200000">
                <a:off x="5993097" y="5604650"/>
                <a:ext cx="791535" cy="3508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fr-FR" sz="1400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PtREV</a:t>
                </a:r>
                <a:endParaRPr lang="fr-FR" sz="14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99" name="ZoneTexte 98"/>
            <p:cNvSpPr txBox="1"/>
            <p:nvPr/>
          </p:nvSpPr>
          <p:spPr>
            <a:xfrm>
              <a:off x="3275787" y="4043799"/>
              <a:ext cx="1348446" cy="2646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Flow meter D1</a:t>
              </a:r>
              <a:endParaRPr lang="en-US" sz="1400" dirty="0"/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4756022" y="4046761"/>
              <a:ext cx="1348446" cy="2646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Flow meter D2</a:t>
              </a:r>
              <a:endParaRPr lang="en-US" sz="1400" dirty="0"/>
            </a:p>
          </p:txBody>
        </p:sp>
        <p:sp>
          <p:nvSpPr>
            <p:cNvPr id="101" name="Forme libre 100"/>
            <p:cNvSpPr/>
            <p:nvPr/>
          </p:nvSpPr>
          <p:spPr>
            <a:xfrm>
              <a:off x="3886200" y="4352925"/>
              <a:ext cx="0" cy="219075"/>
            </a:xfrm>
            <a:custGeom>
              <a:avLst/>
              <a:gdLst>
                <a:gd name="connsiteX0" fmla="*/ 0 w 0"/>
                <a:gd name="connsiteY0" fmla="*/ 219075 h 219075"/>
                <a:gd name="connsiteX1" fmla="*/ 0 w 0"/>
                <a:gd name="connsiteY1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19075">
                  <a:moveTo>
                    <a:pt x="0" y="219075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fr-FR"/>
            </a:p>
          </p:txBody>
        </p:sp>
        <p:sp>
          <p:nvSpPr>
            <p:cNvPr id="106" name="Forme libre 105"/>
            <p:cNvSpPr/>
            <p:nvPr/>
          </p:nvSpPr>
          <p:spPr>
            <a:xfrm>
              <a:off x="4010025" y="4448175"/>
              <a:ext cx="0" cy="133350"/>
            </a:xfrm>
            <a:custGeom>
              <a:avLst/>
              <a:gdLst>
                <a:gd name="connsiteX0" fmla="*/ 0 w 0"/>
                <a:gd name="connsiteY0" fmla="*/ 0 h 133350"/>
                <a:gd name="connsiteX1" fmla="*/ 0 w 0"/>
                <a:gd name="connsiteY1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335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fr-FR"/>
            </a:p>
          </p:txBody>
        </p:sp>
        <p:sp>
          <p:nvSpPr>
            <p:cNvPr id="107" name="Forme libre 106"/>
            <p:cNvSpPr/>
            <p:nvPr/>
          </p:nvSpPr>
          <p:spPr>
            <a:xfrm>
              <a:off x="4366849" y="4448175"/>
              <a:ext cx="0" cy="133350"/>
            </a:xfrm>
            <a:custGeom>
              <a:avLst/>
              <a:gdLst>
                <a:gd name="connsiteX0" fmla="*/ 0 w 0"/>
                <a:gd name="connsiteY0" fmla="*/ 0 h 133350"/>
                <a:gd name="connsiteX1" fmla="*/ 0 w 0"/>
                <a:gd name="connsiteY1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335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fr-FR"/>
            </a:p>
          </p:txBody>
        </p:sp>
        <p:sp>
          <p:nvSpPr>
            <p:cNvPr id="108" name="Forme libre 107"/>
            <p:cNvSpPr/>
            <p:nvPr/>
          </p:nvSpPr>
          <p:spPr>
            <a:xfrm>
              <a:off x="4505325" y="4343400"/>
              <a:ext cx="866775" cy="228600"/>
            </a:xfrm>
            <a:custGeom>
              <a:avLst/>
              <a:gdLst>
                <a:gd name="connsiteX0" fmla="*/ 0 w 866775"/>
                <a:gd name="connsiteY0" fmla="*/ 228600 h 228600"/>
                <a:gd name="connsiteX1" fmla="*/ 0 w 866775"/>
                <a:gd name="connsiteY1" fmla="*/ 123825 h 228600"/>
                <a:gd name="connsiteX2" fmla="*/ 866775 w 866775"/>
                <a:gd name="connsiteY2" fmla="*/ 123825 h 228600"/>
                <a:gd name="connsiteX3" fmla="*/ 866775 w 866775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775" h="228600">
                  <a:moveTo>
                    <a:pt x="0" y="228600"/>
                  </a:moveTo>
                  <a:lnTo>
                    <a:pt x="0" y="123825"/>
                  </a:lnTo>
                  <a:lnTo>
                    <a:pt x="866775" y="123825"/>
                  </a:lnTo>
                  <a:lnTo>
                    <a:pt x="86677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fr-FR"/>
            </a:p>
          </p:txBody>
        </p:sp>
        <p:sp>
          <p:nvSpPr>
            <p:cNvPr id="109" name="Zone de texte 5"/>
            <p:cNvSpPr txBox="1"/>
            <p:nvPr/>
          </p:nvSpPr>
          <p:spPr>
            <a:xfrm rot="16200000">
              <a:off x="-284735" y="5042822"/>
              <a:ext cx="850900" cy="35086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lnSpc>
                  <a:spcPct val="120000"/>
                </a:lnSpc>
                <a:buNone/>
              </a:pPr>
              <a:r>
                <a:rPr lang="en-US" sz="1400" dirty="0" err="1" smtClean="0">
                  <a:solidFill>
                    <a:prstClr val="black"/>
                  </a:solidFill>
                  <a:latin typeface="Times New Roman"/>
                  <a:ea typeface="Times New Roman"/>
                </a:rPr>
                <a:t>klysron</a:t>
              </a:r>
              <a:endParaRPr lang="en-US" sz="14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39613" y="1528549"/>
            <a:ext cx="8508836" cy="846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GB" sz="1100" dirty="0" smtClean="0">
              <a:solidFill>
                <a:schemeClr val="tx1"/>
              </a:solidFill>
            </a:endParaRPr>
          </a:p>
        </p:txBody>
      </p:sp>
      <p:sp>
        <p:nvSpPr>
          <p:cNvPr id="102" name="Zone de texte 448"/>
          <p:cNvSpPr txBox="1"/>
          <p:nvPr/>
        </p:nvSpPr>
        <p:spPr>
          <a:xfrm>
            <a:off x="6242705" y="1907822"/>
            <a:ext cx="2251993" cy="3877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Signaux rapides : temps de réponse &lt; 10</a:t>
            </a:r>
            <a:r>
              <a:rPr lang="fr-FR" sz="1200" b="1" dirty="0" smtClean="0">
                <a:solidFill>
                  <a:srgbClr val="FF0000"/>
                </a:solidFill>
                <a:latin typeface="Symbol" panose="05050102010706020507" pitchFamily="18" charset="2"/>
                <a:ea typeface="Calibri"/>
                <a:cs typeface="Times New Roman"/>
              </a:rPr>
              <a:t>m</a:t>
            </a:r>
            <a:r>
              <a:rPr lang="fr-FR" sz="12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s</a:t>
            </a:r>
            <a:endParaRPr lang="fr-FR" sz="1200" b="1" dirty="0" smtClean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04" name="Titre 4"/>
          <p:cNvSpPr txBox="1">
            <a:spLocks/>
          </p:cNvSpPr>
          <p:nvPr/>
        </p:nvSpPr>
        <p:spPr bwMode="gray">
          <a:xfrm>
            <a:off x="2195736" y="158855"/>
            <a:ext cx="6552727" cy="4436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romanUcPeriod" startAt="4"/>
            </a:pPr>
            <a:r>
              <a:rPr lang="fr-FR" dirty="0" smtClean="0"/>
              <a:t>Conditionnement RF</a:t>
            </a:r>
            <a:endParaRPr lang="fr-FR" dirty="0"/>
          </a:p>
        </p:txBody>
      </p:sp>
      <p:sp>
        <p:nvSpPr>
          <p:cNvPr id="105" name="Titre 4"/>
          <p:cNvSpPr txBox="1">
            <a:spLocks/>
          </p:cNvSpPr>
          <p:nvPr/>
        </p:nvSpPr>
        <p:spPr bwMode="gray">
          <a:xfrm>
            <a:off x="2698515" y="247879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fr-FR" sz="1800" dirty="0" smtClean="0"/>
              <a:t>Signaux de sécurité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4181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dirty="0" smtClean="0"/>
              <a:t>Roscoff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 dirty="0" smtClean="0"/>
              <a:t>Coupleur 704 MHz ESS | Thibault Hamelin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13</a:t>
            </a:fld>
            <a:endParaRPr lang="fr-FR" dirty="0"/>
          </a:p>
        </p:txBody>
      </p: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-45827" y="1059420"/>
            <a:ext cx="6625774" cy="3151327"/>
            <a:chOff x="-184224" y="1443981"/>
            <a:chExt cx="9298912" cy="442270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284" y="1860846"/>
              <a:ext cx="5341121" cy="4005841"/>
            </a:xfrm>
            <a:prstGeom prst="rect">
              <a:avLst/>
            </a:prstGeom>
          </p:spPr>
        </p:pic>
        <p:sp>
          <p:nvSpPr>
            <p:cNvPr id="103" name="Forme libre 102"/>
            <p:cNvSpPr/>
            <p:nvPr/>
          </p:nvSpPr>
          <p:spPr>
            <a:xfrm flipV="1">
              <a:off x="1452785" y="3409771"/>
              <a:ext cx="1034041" cy="369691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4" name="Zone de texte 448"/>
            <p:cNvSpPr txBox="1"/>
            <p:nvPr/>
          </p:nvSpPr>
          <p:spPr>
            <a:xfrm>
              <a:off x="-17090" y="3294992"/>
              <a:ext cx="1607271" cy="3369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latin typeface="Arial"/>
                  <a:ea typeface="Calibri"/>
                  <a:cs typeface="Times New Roman"/>
                </a:rPr>
                <a:t>Coupleur 1</a:t>
              </a:r>
              <a:endParaRPr lang="fr-FR" sz="1200" dirty="0" smtClean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10" name="Forme libre 109"/>
            <p:cNvSpPr/>
            <p:nvPr/>
          </p:nvSpPr>
          <p:spPr>
            <a:xfrm>
              <a:off x="1452785" y="3807382"/>
              <a:ext cx="1999716" cy="251486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1" name="Zone de texte 448"/>
            <p:cNvSpPr txBox="1"/>
            <p:nvPr/>
          </p:nvSpPr>
          <p:spPr>
            <a:xfrm>
              <a:off x="-17090" y="3966756"/>
              <a:ext cx="1607271" cy="3369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latin typeface="Arial"/>
                  <a:ea typeface="Calibri"/>
                  <a:cs typeface="Times New Roman"/>
                </a:rPr>
                <a:t>Coupleur 2</a:t>
              </a:r>
              <a:endParaRPr lang="fr-FR" sz="1200" dirty="0" smtClean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12" name="Forme libre 111"/>
            <p:cNvSpPr/>
            <p:nvPr/>
          </p:nvSpPr>
          <p:spPr>
            <a:xfrm flipH="1" flipV="1">
              <a:off x="3674692" y="1760677"/>
              <a:ext cx="546930" cy="1127802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3" name="Zone de texte 448"/>
            <p:cNvSpPr txBox="1"/>
            <p:nvPr/>
          </p:nvSpPr>
          <p:spPr>
            <a:xfrm>
              <a:off x="3578892" y="1443981"/>
              <a:ext cx="1285460" cy="24006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latin typeface="Arial"/>
                  <a:ea typeface="Calibri"/>
                  <a:cs typeface="Times New Roman"/>
                </a:rPr>
                <a:t>Klystron</a:t>
              </a:r>
              <a:endParaRPr lang="fr-FR" sz="1200" dirty="0" smtClean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14" name="Zone de texte 448"/>
            <p:cNvSpPr txBox="1"/>
            <p:nvPr/>
          </p:nvSpPr>
          <p:spPr>
            <a:xfrm>
              <a:off x="65967" y="4782996"/>
              <a:ext cx="1440094" cy="5442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latin typeface="Arial"/>
                  <a:ea typeface="Calibri"/>
                  <a:cs typeface="Times New Roman"/>
                </a:rPr>
                <a:t>Système de pompage</a:t>
              </a:r>
              <a:endParaRPr lang="fr-FR" sz="1200" dirty="0" smtClean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15" name="Forme libre 114"/>
            <p:cNvSpPr/>
            <p:nvPr/>
          </p:nvSpPr>
          <p:spPr>
            <a:xfrm>
              <a:off x="1452785" y="4571257"/>
              <a:ext cx="1350236" cy="512725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6" name="Forme libre 115"/>
            <p:cNvSpPr/>
            <p:nvPr/>
          </p:nvSpPr>
          <p:spPr>
            <a:xfrm flipH="1" flipV="1">
              <a:off x="5691499" y="2358639"/>
              <a:ext cx="1683522" cy="936353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7" name="Zone de texte 448"/>
            <p:cNvSpPr txBox="1"/>
            <p:nvPr/>
          </p:nvSpPr>
          <p:spPr>
            <a:xfrm>
              <a:off x="7227865" y="2255819"/>
              <a:ext cx="1617033" cy="3369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latin typeface="Arial"/>
                  <a:ea typeface="Calibri"/>
                  <a:cs typeface="Times New Roman"/>
                </a:rPr>
                <a:t>Court-circuit</a:t>
              </a:r>
              <a:endParaRPr lang="fr-FR" sz="1200" dirty="0" smtClean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18" name="Zone de texte 448"/>
            <p:cNvSpPr txBox="1"/>
            <p:nvPr/>
          </p:nvSpPr>
          <p:spPr>
            <a:xfrm>
              <a:off x="-184224" y="1683105"/>
              <a:ext cx="1825488" cy="95892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latin typeface="Arial"/>
                  <a:ea typeface="Calibri"/>
                  <a:cs typeface="Times New Roman"/>
                </a:rPr>
                <a:t>Entrée/sortie du circuit de refroidissement hydraulique</a:t>
              </a:r>
              <a:endParaRPr lang="fr-FR" sz="1200" dirty="0" smtClean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19" name="Forme libre 118"/>
            <p:cNvSpPr/>
            <p:nvPr/>
          </p:nvSpPr>
          <p:spPr>
            <a:xfrm flipV="1">
              <a:off x="1452785" y="2401306"/>
              <a:ext cx="1034041" cy="801911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0" name="Forme libre 119"/>
            <p:cNvSpPr/>
            <p:nvPr/>
          </p:nvSpPr>
          <p:spPr>
            <a:xfrm flipV="1">
              <a:off x="1452785" y="2412117"/>
              <a:ext cx="2120658" cy="791100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1" name="Zone de texte 448"/>
            <p:cNvSpPr txBox="1"/>
            <p:nvPr/>
          </p:nvSpPr>
          <p:spPr>
            <a:xfrm>
              <a:off x="7227865" y="4461428"/>
              <a:ext cx="1886823" cy="5442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latin typeface="Arial"/>
                  <a:ea typeface="Calibri"/>
                  <a:cs typeface="Times New Roman"/>
                </a:rPr>
                <a:t>Boite de conditionnement</a:t>
              </a:r>
              <a:endParaRPr lang="fr-FR" sz="1200" dirty="0" smtClean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22" name="Forme libre 121"/>
            <p:cNvSpPr/>
            <p:nvPr/>
          </p:nvSpPr>
          <p:spPr>
            <a:xfrm flipH="1" flipV="1">
              <a:off x="3902497" y="4571256"/>
              <a:ext cx="3472524" cy="277968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78" y="3972352"/>
            <a:ext cx="2991028" cy="2243271"/>
          </a:xfrm>
          <a:prstGeom prst="rect">
            <a:avLst/>
          </a:prstGeom>
        </p:spPr>
      </p:pic>
      <p:sp>
        <p:nvSpPr>
          <p:cNvPr id="123" name="Zone de texte 448"/>
          <p:cNvSpPr txBox="1"/>
          <p:nvPr/>
        </p:nvSpPr>
        <p:spPr>
          <a:xfrm>
            <a:off x="3721810" y="5871129"/>
            <a:ext cx="1344422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err="1" smtClean="0">
                <a:latin typeface="Arial"/>
                <a:ea typeface="Calibri"/>
                <a:cs typeface="Times New Roman"/>
              </a:rPr>
              <a:t>Pick</a:t>
            </a:r>
            <a:r>
              <a:rPr lang="fr-FR" sz="1200" dirty="0" smtClean="0">
                <a:latin typeface="Arial"/>
                <a:ea typeface="Calibri"/>
                <a:cs typeface="Times New Roman"/>
              </a:rPr>
              <a:t> up électron</a:t>
            </a:r>
            <a:endParaRPr lang="fr-FR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24" name="Zone de texte 448"/>
          <p:cNvSpPr txBox="1"/>
          <p:nvPr/>
        </p:nvSpPr>
        <p:spPr>
          <a:xfrm>
            <a:off x="7081669" y="3470612"/>
            <a:ext cx="1639579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Photomultiplicateur</a:t>
            </a:r>
            <a:endParaRPr lang="fr-FR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25" name="Zone de texte 448"/>
          <p:cNvSpPr txBox="1"/>
          <p:nvPr/>
        </p:nvSpPr>
        <p:spPr>
          <a:xfrm>
            <a:off x="3612565" y="4769653"/>
            <a:ext cx="1639579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Jauge à vide</a:t>
            </a:r>
            <a:endParaRPr lang="fr-FR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26" name="Zone de texte 448"/>
          <p:cNvSpPr txBox="1"/>
          <p:nvPr/>
        </p:nvSpPr>
        <p:spPr>
          <a:xfrm>
            <a:off x="3624160" y="5296997"/>
            <a:ext cx="1639579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Mesure RF</a:t>
            </a:r>
            <a:endParaRPr lang="fr-FR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27" name="Zone de texte 448"/>
          <p:cNvSpPr txBox="1"/>
          <p:nvPr/>
        </p:nvSpPr>
        <p:spPr>
          <a:xfrm>
            <a:off x="6435589" y="6368065"/>
            <a:ext cx="1639579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Mesure du courant</a:t>
            </a:r>
            <a:endParaRPr lang="fr-FR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28" name="Forme libre 127"/>
          <p:cNvSpPr/>
          <p:nvPr/>
        </p:nvSpPr>
        <p:spPr>
          <a:xfrm>
            <a:off x="4956561" y="4759943"/>
            <a:ext cx="863124" cy="111480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9" name="Forme libre 128"/>
          <p:cNvSpPr/>
          <p:nvPr/>
        </p:nvSpPr>
        <p:spPr>
          <a:xfrm flipH="1" flipV="1">
            <a:off x="7081668" y="3708729"/>
            <a:ext cx="404448" cy="1087556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0" name="Forme libre 129"/>
          <p:cNvSpPr/>
          <p:nvPr/>
        </p:nvSpPr>
        <p:spPr>
          <a:xfrm>
            <a:off x="4956561" y="5384815"/>
            <a:ext cx="2042444" cy="621952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1" name="Forme libre 130"/>
          <p:cNvSpPr/>
          <p:nvPr/>
        </p:nvSpPr>
        <p:spPr>
          <a:xfrm>
            <a:off x="7255379" y="5430329"/>
            <a:ext cx="700756" cy="919196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2" name="Forme libre 131"/>
          <p:cNvSpPr/>
          <p:nvPr/>
        </p:nvSpPr>
        <p:spPr>
          <a:xfrm>
            <a:off x="4956561" y="4955296"/>
            <a:ext cx="2392822" cy="454485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7" name="Titre 4"/>
          <p:cNvSpPr txBox="1">
            <a:spLocks/>
          </p:cNvSpPr>
          <p:nvPr/>
        </p:nvSpPr>
        <p:spPr bwMode="gray">
          <a:xfrm>
            <a:off x="2195736" y="158855"/>
            <a:ext cx="6552727" cy="4436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romanUcPeriod" startAt="4"/>
            </a:pPr>
            <a:r>
              <a:rPr lang="fr-FR" dirty="0" smtClean="0"/>
              <a:t>Conditionnement RF</a:t>
            </a:r>
            <a:endParaRPr lang="fr-FR" dirty="0"/>
          </a:p>
        </p:txBody>
      </p:sp>
      <p:sp>
        <p:nvSpPr>
          <p:cNvPr id="38" name="Titre 4"/>
          <p:cNvSpPr txBox="1">
            <a:spLocks/>
          </p:cNvSpPr>
          <p:nvPr/>
        </p:nvSpPr>
        <p:spPr bwMode="gray">
          <a:xfrm>
            <a:off x="2698515" y="247879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fr-FR" sz="1800" dirty="0" smtClean="0"/>
              <a:t>Vues du banc de conditionnement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798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dirty="0" smtClean="0"/>
              <a:t>Roscoff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 dirty="0" smtClean="0"/>
              <a:t>Coupleur 704 MHz ESS | Thibault Hamelin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14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2488" y="1262442"/>
            <a:ext cx="4502624" cy="24891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9811" y="6507900"/>
            <a:ext cx="3674270" cy="135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GB" sz="1100" dirty="0" smtClean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26" y="4160579"/>
            <a:ext cx="4486861" cy="242822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685888" y="6550528"/>
            <a:ext cx="683200" cy="350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 smtClean="0">
                <a:latin typeface="+mj-lt"/>
              </a:rPr>
              <a:t>~ </a:t>
            </a:r>
            <a:r>
              <a:rPr lang="en-GB" sz="1400" kern="0" dirty="0" smtClean="0">
                <a:latin typeface="+mj-lt"/>
              </a:rPr>
              <a:t>5h00</a:t>
            </a:r>
            <a:endParaRPr lang="en-GB" sz="1400" kern="0" dirty="0" smtClean="0"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136" y="4163125"/>
            <a:ext cx="4493431" cy="24342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24" y="1265560"/>
            <a:ext cx="4486861" cy="2426223"/>
          </a:xfrm>
          <a:prstGeom prst="rect">
            <a:avLst/>
          </a:prstGeom>
        </p:spPr>
      </p:pic>
      <p:sp>
        <p:nvSpPr>
          <p:cNvPr id="13" name="Zone de texte 448"/>
          <p:cNvSpPr txBox="1"/>
          <p:nvPr/>
        </p:nvSpPr>
        <p:spPr>
          <a:xfrm>
            <a:off x="1139329" y="1011085"/>
            <a:ext cx="2235054" cy="3139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Première rampe</a:t>
            </a:r>
            <a:endParaRPr lang="fr-FR" b="1" dirty="0" smtClean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5" name="Zone de texte 448"/>
          <p:cNvSpPr txBox="1"/>
          <p:nvPr/>
        </p:nvSpPr>
        <p:spPr>
          <a:xfrm>
            <a:off x="5785324" y="1001566"/>
            <a:ext cx="2235054" cy="3139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N</a:t>
            </a:r>
            <a:r>
              <a:rPr lang="fr-FR" b="1" baseline="30000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ème</a:t>
            </a:r>
            <a:r>
              <a:rPr lang="fr-FR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rampe</a:t>
            </a:r>
            <a:endParaRPr lang="fr-FR" b="1" dirty="0" smtClean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4" name="Titre 4"/>
          <p:cNvSpPr txBox="1">
            <a:spLocks/>
          </p:cNvSpPr>
          <p:nvPr/>
        </p:nvSpPr>
        <p:spPr bwMode="gray">
          <a:xfrm>
            <a:off x="2195736" y="158855"/>
            <a:ext cx="6552727" cy="4436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romanUcPeriod" startAt="4"/>
            </a:pPr>
            <a:r>
              <a:rPr lang="fr-FR" dirty="0" smtClean="0"/>
              <a:t>Conditionnement RF</a:t>
            </a:r>
            <a:endParaRPr lang="fr-FR" dirty="0"/>
          </a:p>
        </p:txBody>
      </p:sp>
      <p:sp>
        <p:nvSpPr>
          <p:cNvPr id="16" name="Titre 4"/>
          <p:cNvSpPr txBox="1">
            <a:spLocks/>
          </p:cNvSpPr>
          <p:nvPr/>
        </p:nvSpPr>
        <p:spPr bwMode="gray">
          <a:xfrm>
            <a:off x="2698515" y="247879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fr-FR" sz="1800" dirty="0" smtClean="0"/>
              <a:t>Résultats de conditionnement 1/2</a:t>
            </a:r>
            <a:endParaRPr lang="fr-FR" sz="1800" dirty="0"/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461962" y="3729039"/>
            <a:ext cx="340518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685888" y="3764593"/>
            <a:ext cx="683200" cy="350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 smtClean="0">
                <a:latin typeface="+mj-lt"/>
              </a:rPr>
              <a:t>~ </a:t>
            </a:r>
            <a:r>
              <a:rPr lang="en-GB" sz="1400" kern="0" dirty="0" smtClean="0">
                <a:latin typeface="+mj-lt"/>
              </a:rPr>
              <a:t>5h00</a:t>
            </a:r>
            <a:endParaRPr lang="en-GB" sz="1400" kern="0" dirty="0" smtClean="0">
              <a:latin typeface="+mj-lt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461962" y="6608980"/>
            <a:ext cx="340518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052915" y="3773461"/>
            <a:ext cx="3528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276842" y="3809015"/>
            <a:ext cx="816249" cy="350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 smtClean="0">
                <a:latin typeface="+mj-lt"/>
              </a:rPr>
              <a:t>~ 45 min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275418" y="6559336"/>
            <a:ext cx="816249" cy="350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 smtClean="0">
                <a:latin typeface="+mj-lt"/>
              </a:rPr>
              <a:t>~ 45 min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5119859" y="6626334"/>
            <a:ext cx="345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0724" y="1268760"/>
            <a:ext cx="4557361" cy="4968552"/>
          </a:xfrm>
        </p:spPr>
        <p:txBody>
          <a:bodyPr/>
          <a:lstStyle/>
          <a:p>
            <a:r>
              <a:rPr lang="fr-FR" sz="1600" dirty="0" smtClean="0"/>
              <a:t>Température de l’eau du circuit de refroidissement de l’antenne durant le conditionnement pour un débit de 2,4 l/min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 smtClean="0"/>
              <a:t>T</a:t>
            </a:r>
            <a:r>
              <a:rPr lang="fr-FR" sz="1400" baseline="-25000" dirty="0" smtClean="0"/>
              <a:t>entrée</a:t>
            </a:r>
            <a:r>
              <a:rPr lang="fr-FR" sz="1400" dirty="0" smtClean="0"/>
              <a:t> = 25,6°C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 smtClean="0"/>
              <a:t>T</a:t>
            </a:r>
            <a:r>
              <a:rPr lang="fr-FR" sz="1400" baseline="-25000" dirty="0" smtClean="0"/>
              <a:t>sortie</a:t>
            </a:r>
            <a:r>
              <a:rPr lang="fr-FR" sz="1400" dirty="0" smtClean="0"/>
              <a:t> = 26,2°C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err="1" smtClean="0"/>
              <a:t>Temperature</a:t>
            </a:r>
            <a:r>
              <a:rPr lang="fr-FR" sz="1600" dirty="0" smtClean="0"/>
              <a:t> of the coupler (TW, 14Hz)</a:t>
            </a:r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dirty="0" smtClean="0"/>
              <a:t>Roscoff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 dirty="0" smtClean="0"/>
              <a:t>Coupleur 704 MHz ESS | Thibault Hamelin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15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78541"/>
              </p:ext>
            </p:extLst>
          </p:nvPr>
        </p:nvGraphicFramePr>
        <p:xfrm>
          <a:off x="4721787" y="1780040"/>
          <a:ext cx="3495040" cy="1067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109"/>
                <a:gridCol w="1809931"/>
              </a:tblGrid>
              <a:tr h="2667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sym typeface="Symbol"/>
                        </a:rPr>
                        <a:t>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2 l/min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0.97°</a:t>
                      </a:r>
                      <a:endParaRPr lang="fr-FR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2.5 l/min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0.78°</a:t>
                      </a:r>
                      <a:endParaRPr lang="fr-FR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3 l/min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0.65°</a:t>
                      </a:r>
                      <a:endParaRPr lang="fr-FR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602668" y="1199950"/>
            <a:ext cx="3829936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fr-FR" sz="1400" i="1" u="sng" dirty="0" smtClean="0"/>
              <a:t>Calcul théorique de l’augmentation de température de l’eau</a:t>
            </a:r>
            <a:endParaRPr lang="fr-FR" sz="1400" i="1" u="sng" kern="0" dirty="0" smtClean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93" y="3482050"/>
            <a:ext cx="4109085" cy="268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 rot="16200000">
            <a:off x="-492185" y="4630563"/>
            <a:ext cx="1317990" cy="3508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1400" b="1" kern="0" dirty="0" smtClean="0">
                <a:latin typeface="+mj-lt"/>
              </a:rPr>
              <a:t>Puissance (kW)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419779" y="6166119"/>
            <a:ext cx="1116011" cy="3508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1400" b="1" kern="0" dirty="0" smtClean="0">
                <a:latin typeface="+mj-lt"/>
              </a:rPr>
              <a:t>Temps (min)</a:t>
            </a:r>
          </a:p>
        </p:txBody>
      </p:sp>
      <p:sp>
        <p:nvSpPr>
          <p:cNvPr id="16" name="ZoneTexte 15"/>
          <p:cNvSpPr txBox="1"/>
          <p:nvPr/>
        </p:nvSpPr>
        <p:spPr>
          <a:xfrm rot="5400000">
            <a:off x="3149635" y="5545207"/>
            <a:ext cx="1362874" cy="3508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1400" b="1" kern="0" dirty="0" smtClean="0">
                <a:latin typeface="+mj-lt"/>
              </a:rPr>
              <a:t>Pression (mbar)</a:t>
            </a:r>
          </a:p>
        </p:txBody>
      </p:sp>
      <p:sp>
        <p:nvSpPr>
          <p:cNvPr id="17" name="ZoneTexte 16"/>
          <p:cNvSpPr txBox="1"/>
          <p:nvPr/>
        </p:nvSpPr>
        <p:spPr>
          <a:xfrm rot="16688547">
            <a:off x="525998" y="5440332"/>
            <a:ext cx="631904" cy="3508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1400" b="1" kern="0" dirty="0" smtClean="0">
                <a:latin typeface="+mj-lt"/>
              </a:rPr>
              <a:t>800µs</a:t>
            </a:r>
          </a:p>
        </p:txBody>
      </p:sp>
      <p:sp>
        <p:nvSpPr>
          <p:cNvPr id="18" name="ZoneTexte 17"/>
          <p:cNvSpPr txBox="1"/>
          <p:nvPr/>
        </p:nvSpPr>
        <p:spPr>
          <a:xfrm rot="16704326">
            <a:off x="776395" y="5457967"/>
            <a:ext cx="723275" cy="3508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1400" b="1" kern="0" dirty="0" smtClean="0">
                <a:latin typeface="+mj-lt"/>
              </a:rPr>
              <a:t>1200µs</a:t>
            </a:r>
          </a:p>
        </p:txBody>
      </p:sp>
      <p:sp>
        <p:nvSpPr>
          <p:cNvPr id="19" name="ZoneTexte 18"/>
          <p:cNvSpPr txBox="1"/>
          <p:nvPr/>
        </p:nvSpPr>
        <p:spPr>
          <a:xfrm rot="16684552">
            <a:off x="1101382" y="5455662"/>
            <a:ext cx="723275" cy="3508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1400" b="1" kern="0" dirty="0" smtClean="0">
                <a:latin typeface="+mj-lt"/>
              </a:rPr>
              <a:t>1600µs</a:t>
            </a:r>
          </a:p>
        </p:txBody>
      </p:sp>
      <p:sp>
        <p:nvSpPr>
          <p:cNvPr id="20" name="ZoneTexte 19"/>
          <p:cNvSpPr txBox="1"/>
          <p:nvPr/>
        </p:nvSpPr>
        <p:spPr>
          <a:xfrm rot="16619311">
            <a:off x="1401945" y="5478296"/>
            <a:ext cx="723275" cy="3508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1400" b="1" kern="0" dirty="0" smtClean="0">
                <a:latin typeface="+mj-lt"/>
              </a:rPr>
              <a:t>2000µs</a:t>
            </a:r>
          </a:p>
        </p:txBody>
      </p:sp>
      <p:sp>
        <p:nvSpPr>
          <p:cNvPr id="21" name="ZoneTexte 20"/>
          <p:cNvSpPr txBox="1"/>
          <p:nvPr/>
        </p:nvSpPr>
        <p:spPr>
          <a:xfrm rot="16489039">
            <a:off x="1714731" y="5511998"/>
            <a:ext cx="723275" cy="3508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1400" b="1" kern="0" dirty="0" smtClean="0">
                <a:latin typeface="+mj-lt"/>
              </a:rPr>
              <a:t>2400µs</a:t>
            </a:r>
          </a:p>
        </p:txBody>
      </p:sp>
      <p:sp>
        <p:nvSpPr>
          <p:cNvPr id="22" name="ZoneTexte 21"/>
          <p:cNvSpPr txBox="1"/>
          <p:nvPr/>
        </p:nvSpPr>
        <p:spPr>
          <a:xfrm rot="16401561">
            <a:off x="1988275" y="5462905"/>
            <a:ext cx="723275" cy="3508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1400" b="1" kern="0" dirty="0" smtClean="0">
                <a:latin typeface="+mj-lt"/>
              </a:rPr>
              <a:t>2800µs</a:t>
            </a:r>
          </a:p>
        </p:txBody>
      </p:sp>
      <p:sp>
        <p:nvSpPr>
          <p:cNvPr id="23" name="ZoneTexte 22"/>
          <p:cNvSpPr txBox="1"/>
          <p:nvPr/>
        </p:nvSpPr>
        <p:spPr>
          <a:xfrm rot="16645346">
            <a:off x="2289478" y="5480046"/>
            <a:ext cx="723275" cy="3508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1400" b="1" kern="0" dirty="0" smtClean="0">
                <a:latin typeface="+mj-lt"/>
              </a:rPr>
              <a:t>3200µs</a:t>
            </a:r>
          </a:p>
        </p:txBody>
      </p:sp>
      <p:sp>
        <p:nvSpPr>
          <p:cNvPr id="24" name="ZoneTexte 23"/>
          <p:cNvSpPr txBox="1"/>
          <p:nvPr/>
        </p:nvSpPr>
        <p:spPr>
          <a:xfrm rot="16599485">
            <a:off x="2587620" y="5462907"/>
            <a:ext cx="723275" cy="3508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1400" b="1" kern="0" dirty="0" smtClean="0">
                <a:latin typeface="+mj-lt"/>
              </a:rPr>
              <a:t>3600µs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4482236" y="3221936"/>
            <a:ext cx="4497834" cy="3328783"/>
            <a:chOff x="4482236" y="3136476"/>
            <a:chExt cx="4497834" cy="332878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605" y="3384846"/>
              <a:ext cx="4164465" cy="2720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6405800" y="6114394"/>
              <a:ext cx="1116011" cy="3508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fr-FR" sz="1400" b="1" kern="0" dirty="0" smtClean="0">
                  <a:latin typeface="+mj-lt"/>
                </a:rPr>
                <a:t>Temps (min)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 rot="16200000">
              <a:off x="3924135" y="4599463"/>
              <a:ext cx="1467068" cy="3508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fr-FR" sz="1400" b="1" kern="0" dirty="0" smtClean="0">
                  <a:latin typeface="+mj-lt"/>
                </a:rPr>
                <a:t>Température (°C)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027478" y="4744969"/>
              <a:ext cx="631904" cy="3508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fr-FR" sz="1400" b="1" kern="0" dirty="0" smtClean="0">
                  <a:latin typeface="+mj-lt"/>
                </a:rPr>
                <a:t>800µs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217684" y="3814474"/>
              <a:ext cx="723275" cy="3508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fr-FR" sz="1400" b="1" kern="0" dirty="0" smtClean="0">
                  <a:latin typeface="+mj-lt"/>
                </a:rPr>
                <a:t>1200µs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794964" y="4727027"/>
              <a:ext cx="723275" cy="3508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fr-FR" sz="1400" b="1" kern="0" dirty="0" smtClean="0">
                  <a:latin typeface="+mj-lt"/>
                </a:rPr>
                <a:t>1600µs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940439" y="3600143"/>
              <a:ext cx="723275" cy="3508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fr-FR" sz="1400" b="1" kern="0" dirty="0" smtClean="0">
                  <a:latin typeface="+mj-lt"/>
                </a:rPr>
                <a:t>2000µs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536199" y="4490468"/>
              <a:ext cx="723275" cy="3508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fr-FR" sz="1400" b="1" kern="0" dirty="0" smtClean="0">
                  <a:latin typeface="+mj-lt"/>
                </a:rPr>
                <a:t>2400µs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897836" y="3384846"/>
              <a:ext cx="723275" cy="3508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fr-FR" sz="1400" b="1" kern="0" dirty="0" smtClean="0">
                  <a:latin typeface="+mj-lt"/>
                </a:rPr>
                <a:t>2800µs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259474" y="4393410"/>
              <a:ext cx="723275" cy="3508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fr-FR" sz="1400" b="1" kern="0" dirty="0" smtClean="0">
                  <a:latin typeface="+mj-lt"/>
                </a:rPr>
                <a:t>3200µs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7831419" y="3136476"/>
              <a:ext cx="723275" cy="3508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fr-FR" sz="1400" b="1" kern="0" dirty="0" smtClean="0">
                  <a:latin typeface="+mj-lt"/>
                </a:rPr>
                <a:t>3600µs</a:t>
              </a:r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242560" y="4596384"/>
              <a:ext cx="60960" cy="195072"/>
            </a:xfrm>
            <a:custGeom>
              <a:avLst/>
              <a:gdLst>
                <a:gd name="connsiteX0" fmla="*/ 60960 w 60960"/>
                <a:gd name="connsiteY0" fmla="*/ 195072 h 195072"/>
                <a:gd name="connsiteX1" fmla="*/ 0 w 60960"/>
                <a:gd name="connsiteY1" fmla="*/ 0 h 1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60" h="195072">
                  <a:moveTo>
                    <a:pt x="60960" y="19507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Forme libre 33"/>
            <p:cNvSpPr/>
            <p:nvPr/>
          </p:nvSpPr>
          <p:spPr>
            <a:xfrm flipH="1" flipV="1">
              <a:off x="5579320" y="4148090"/>
              <a:ext cx="80061" cy="245319"/>
            </a:xfrm>
            <a:custGeom>
              <a:avLst/>
              <a:gdLst>
                <a:gd name="connsiteX0" fmla="*/ 60960 w 60960"/>
                <a:gd name="connsiteY0" fmla="*/ 195072 h 195072"/>
                <a:gd name="connsiteX1" fmla="*/ 0 w 60960"/>
                <a:gd name="connsiteY1" fmla="*/ 0 h 1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60" h="195072">
                  <a:moveTo>
                    <a:pt x="60960" y="19507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6089545" y="4301491"/>
              <a:ext cx="67056" cy="522593"/>
            </a:xfrm>
            <a:custGeom>
              <a:avLst/>
              <a:gdLst>
                <a:gd name="connsiteX0" fmla="*/ 60960 w 60960"/>
                <a:gd name="connsiteY0" fmla="*/ 195072 h 195072"/>
                <a:gd name="connsiteX1" fmla="*/ 0 w 60960"/>
                <a:gd name="connsiteY1" fmla="*/ 0 h 1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60" h="195072">
                  <a:moveTo>
                    <a:pt x="60960" y="19507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Forme libre 35"/>
            <p:cNvSpPr/>
            <p:nvPr/>
          </p:nvSpPr>
          <p:spPr>
            <a:xfrm flipH="1" flipV="1">
              <a:off x="6302076" y="3872086"/>
              <a:ext cx="155203" cy="276004"/>
            </a:xfrm>
            <a:custGeom>
              <a:avLst/>
              <a:gdLst>
                <a:gd name="connsiteX0" fmla="*/ 60960 w 60960"/>
                <a:gd name="connsiteY0" fmla="*/ 195072 h 195072"/>
                <a:gd name="connsiteX1" fmla="*/ 0 w 60960"/>
                <a:gd name="connsiteY1" fmla="*/ 0 h 1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60" h="195072">
                  <a:moveTo>
                    <a:pt x="60960" y="19507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Forme libre 36"/>
            <p:cNvSpPr/>
            <p:nvPr/>
          </p:nvSpPr>
          <p:spPr>
            <a:xfrm>
              <a:off x="6836876" y="4198336"/>
              <a:ext cx="45719" cy="407283"/>
            </a:xfrm>
            <a:custGeom>
              <a:avLst/>
              <a:gdLst>
                <a:gd name="connsiteX0" fmla="*/ 60960 w 60960"/>
                <a:gd name="connsiteY0" fmla="*/ 195072 h 195072"/>
                <a:gd name="connsiteX1" fmla="*/ 0 w 60960"/>
                <a:gd name="connsiteY1" fmla="*/ 0 h 1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60" h="195072">
                  <a:moveTo>
                    <a:pt x="60960" y="19507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" name="Forme libre 38"/>
            <p:cNvSpPr/>
            <p:nvPr/>
          </p:nvSpPr>
          <p:spPr>
            <a:xfrm flipV="1">
              <a:off x="7144349" y="3718463"/>
              <a:ext cx="45719" cy="262819"/>
            </a:xfrm>
            <a:custGeom>
              <a:avLst/>
              <a:gdLst>
                <a:gd name="connsiteX0" fmla="*/ 60960 w 60960"/>
                <a:gd name="connsiteY0" fmla="*/ 195072 h 195072"/>
                <a:gd name="connsiteX1" fmla="*/ 0 w 60960"/>
                <a:gd name="connsiteY1" fmla="*/ 0 h 1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60" h="195072">
                  <a:moveTo>
                    <a:pt x="60960" y="19507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7547959" y="3959114"/>
              <a:ext cx="60960" cy="531353"/>
            </a:xfrm>
            <a:custGeom>
              <a:avLst/>
              <a:gdLst>
                <a:gd name="connsiteX0" fmla="*/ 60960 w 60960"/>
                <a:gd name="connsiteY0" fmla="*/ 195072 h 195072"/>
                <a:gd name="connsiteX1" fmla="*/ 0 w 60960"/>
                <a:gd name="connsiteY1" fmla="*/ 0 h 1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60" h="195072">
                  <a:moveTo>
                    <a:pt x="60960" y="19507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Forme libre 40"/>
            <p:cNvSpPr/>
            <p:nvPr/>
          </p:nvSpPr>
          <p:spPr>
            <a:xfrm flipV="1">
              <a:off x="7921789" y="3470093"/>
              <a:ext cx="60960" cy="250307"/>
            </a:xfrm>
            <a:custGeom>
              <a:avLst/>
              <a:gdLst>
                <a:gd name="connsiteX0" fmla="*/ 60960 w 60960"/>
                <a:gd name="connsiteY0" fmla="*/ 195072 h 195072"/>
                <a:gd name="connsiteX1" fmla="*/ 0 w 60960"/>
                <a:gd name="connsiteY1" fmla="*/ 0 h 1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60" h="195072">
                  <a:moveTo>
                    <a:pt x="60960" y="19507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2" name="Titre 4"/>
          <p:cNvSpPr txBox="1">
            <a:spLocks/>
          </p:cNvSpPr>
          <p:nvPr/>
        </p:nvSpPr>
        <p:spPr bwMode="gray">
          <a:xfrm>
            <a:off x="2195736" y="158855"/>
            <a:ext cx="6552727" cy="4436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romanUcPeriod" startAt="4"/>
            </a:pPr>
            <a:r>
              <a:rPr lang="fr-FR" dirty="0" smtClean="0"/>
              <a:t>Conditionnement RF</a:t>
            </a:r>
            <a:endParaRPr lang="fr-FR" dirty="0"/>
          </a:p>
        </p:txBody>
      </p:sp>
      <p:sp>
        <p:nvSpPr>
          <p:cNvPr id="43" name="Titre 4"/>
          <p:cNvSpPr txBox="1">
            <a:spLocks/>
          </p:cNvSpPr>
          <p:nvPr/>
        </p:nvSpPr>
        <p:spPr bwMode="gray">
          <a:xfrm>
            <a:off x="2698515" y="247879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fr-FR" sz="1800" dirty="0" smtClean="0"/>
              <a:t>Résultats de conditionnement 2/2</a:t>
            </a:r>
            <a:endParaRPr lang="fr-FR" sz="1800" dirty="0"/>
          </a:p>
        </p:txBody>
      </p:sp>
      <p:sp>
        <p:nvSpPr>
          <p:cNvPr id="44" name="Zone de texte 448"/>
          <p:cNvSpPr txBox="1"/>
          <p:nvPr/>
        </p:nvSpPr>
        <p:spPr>
          <a:xfrm>
            <a:off x="1364444" y="3164669"/>
            <a:ext cx="5890799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i="1" u="sng" dirty="0" smtClean="0">
                <a:effectLst/>
                <a:latin typeface="Arial"/>
                <a:ea typeface="Calibri"/>
                <a:cs typeface="Times New Roman"/>
              </a:rPr>
              <a:t>Evolution des température des coupleurs et de la boîte durant le conditionnement</a:t>
            </a:r>
            <a:endParaRPr lang="fr-FR" sz="1200" i="1" u="sng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28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38213" y="1049494"/>
            <a:ext cx="7743052" cy="976820"/>
          </a:xfrm>
        </p:spPr>
        <p:txBody>
          <a:bodyPr/>
          <a:lstStyle/>
          <a:p>
            <a:r>
              <a:rPr lang="fr-FR" sz="1600" dirty="0" smtClean="0"/>
              <a:t>Deux lignes de conditionnement (2 klystrons)</a:t>
            </a:r>
          </a:p>
          <a:p>
            <a:r>
              <a:rPr lang="fr-FR" sz="1600" dirty="0" smtClean="0"/>
              <a:t>Nouvelle étuve pour l’étuvage des coupleurs</a:t>
            </a:r>
          </a:p>
          <a:p>
            <a:r>
              <a:rPr lang="fr-FR" sz="1600" dirty="0" smtClean="0"/>
              <a:t>Assurance de maintenir la cadence visée de 4 coupleurs par mois</a:t>
            </a:r>
          </a:p>
          <a:p>
            <a:endParaRPr lang="fr-FR" sz="1800" dirty="0" smtClean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Roscoff 2017</a:t>
            </a:r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9125" y="6479245"/>
            <a:ext cx="3425687" cy="365125"/>
          </a:xfrm>
        </p:spPr>
        <p:txBody>
          <a:bodyPr/>
          <a:lstStyle/>
          <a:p>
            <a:pPr algn="ctr">
              <a:buFontTx/>
              <a:buNone/>
            </a:pPr>
            <a:r>
              <a:rPr lang="fr-FR" dirty="0" smtClean="0"/>
              <a:t>Coupleur 704 MHz ESS | Thibault Hamelin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34659" y="6474563"/>
            <a:ext cx="2133600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17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221876" y="1936388"/>
            <a:ext cx="6844208" cy="4645387"/>
            <a:chOff x="1162050" y="1936388"/>
            <a:chExt cx="6844208" cy="4645387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050" y="1936388"/>
              <a:ext cx="6193849" cy="4645387"/>
            </a:xfrm>
            <a:prstGeom prst="rect">
              <a:avLst/>
            </a:prstGeom>
          </p:spPr>
        </p:pic>
        <p:sp>
          <p:nvSpPr>
            <p:cNvPr id="17" name="Zone de texte 448"/>
            <p:cNvSpPr txBox="1"/>
            <p:nvPr/>
          </p:nvSpPr>
          <p:spPr>
            <a:xfrm>
              <a:off x="6705539" y="4088015"/>
              <a:ext cx="1300719" cy="24006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latin typeface="Arial"/>
                  <a:ea typeface="Calibri"/>
                  <a:cs typeface="Times New Roman"/>
                </a:rPr>
                <a:t>Klystrons 1 et 2</a:t>
              </a:r>
              <a:endParaRPr lang="fr-FR" sz="1200" dirty="0" smtClean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9" name="Forme libre 18"/>
            <p:cNvSpPr/>
            <p:nvPr/>
          </p:nvSpPr>
          <p:spPr>
            <a:xfrm flipH="1" flipV="1">
              <a:off x="6553200" y="4362449"/>
              <a:ext cx="381000" cy="1304926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 flipH="1" flipV="1">
              <a:off x="5219700" y="4362449"/>
              <a:ext cx="1714500" cy="1533526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1" name="Zone de texte 448"/>
            <p:cNvSpPr txBox="1"/>
            <p:nvPr/>
          </p:nvSpPr>
          <p:spPr>
            <a:xfrm>
              <a:off x="1239797" y="5628209"/>
              <a:ext cx="1300719" cy="5355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latin typeface="Arial"/>
                  <a:ea typeface="Calibri"/>
                  <a:cs typeface="Times New Roman"/>
                </a:rPr>
                <a:t>Lignes de conditionnement 1 et 2</a:t>
              </a:r>
              <a:endParaRPr lang="fr-FR" sz="1200" dirty="0" smtClean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2409825" y="4469130"/>
              <a:ext cx="1857375" cy="1198245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2409825" y="5019675"/>
              <a:ext cx="1378467" cy="647700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" name="Zone de texte 448"/>
            <p:cNvSpPr txBox="1"/>
            <p:nvPr/>
          </p:nvSpPr>
          <p:spPr>
            <a:xfrm>
              <a:off x="6380360" y="2330178"/>
              <a:ext cx="1300719" cy="24006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latin typeface="Arial"/>
                  <a:ea typeface="Calibri"/>
                  <a:cs typeface="Times New Roman"/>
                </a:rPr>
                <a:t>Etuve</a:t>
              </a:r>
              <a:endParaRPr lang="fr-FR" sz="1200" dirty="0" smtClean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5" name="Forme libre 24"/>
            <p:cNvSpPr/>
            <p:nvPr/>
          </p:nvSpPr>
          <p:spPr>
            <a:xfrm flipH="1" flipV="1">
              <a:off x="4267200" y="2467395"/>
              <a:ext cx="2438339" cy="1018754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18" name="Titre 4"/>
          <p:cNvSpPr txBox="1">
            <a:spLocks/>
          </p:cNvSpPr>
          <p:nvPr/>
        </p:nvSpPr>
        <p:spPr bwMode="gray">
          <a:xfrm>
            <a:off x="2195736" y="158855"/>
            <a:ext cx="6552727" cy="4436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romanUcPeriod" startAt="4"/>
            </a:pPr>
            <a:r>
              <a:rPr lang="fr-FR" dirty="0" smtClean="0"/>
              <a:t>Conditionnement RF</a:t>
            </a:r>
            <a:endParaRPr lang="fr-FR" dirty="0"/>
          </a:p>
        </p:txBody>
      </p:sp>
      <p:sp>
        <p:nvSpPr>
          <p:cNvPr id="26" name="Titre 4"/>
          <p:cNvSpPr txBox="1">
            <a:spLocks/>
          </p:cNvSpPr>
          <p:nvPr/>
        </p:nvSpPr>
        <p:spPr bwMode="gray">
          <a:xfrm>
            <a:off x="2698515" y="247879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fr-FR" sz="1800" dirty="0" smtClean="0"/>
              <a:t>Zone de conditionnement pour série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510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1012088"/>
            <a:ext cx="5364331" cy="49685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Nettoyage de chaque partie des coupleurs</a:t>
            </a:r>
          </a:p>
          <a:p>
            <a:pPr marL="457200" indent="-457200">
              <a:buFont typeface="+mj-lt"/>
              <a:buAutoNum type="arabicPeriod"/>
            </a:pPr>
            <a:endParaRPr lang="fr-FR" sz="1600" dirty="0"/>
          </a:p>
          <a:p>
            <a:pPr marL="457200" indent="-457200">
              <a:buFont typeface="+mj-lt"/>
              <a:buAutoNum type="arabicPeriod"/>
            </a:pPr>
            <a:endParaRPr lang="fr-FR" sz="1600" dirty="0"/>
          </a:p>
          <a:p>
            <a:pPr marL="457200" indent="-457200">
              <a:buFont typeface="+mj-lt"/>
              <a:buAutoNum type="arabicPeriod"/>
            </a:pPr>
            <a:endParaRPr lang="fr-FR" sz="1600" dirty="0" smtClean="0"/>
          </a:p>
          <a:p>
            <a:pPr marL="457200" indent="-457200">
              <a:buFont typeface="+mj-lt"/>
              <a:buAutoNum type="arabicPeriod"/>
            </a:pPr>
            <a:endParaRPr lang="fr-FR" sz="1600" dirty="0"/>
          </a:p>
          <a:p>
            <a:pPr marL="457200" indent="-457200">
              <a:buFont typeface="+mj-lt"/>
              <a:buAutoNum type="arabicPeriod"/>
            </a:pPr>
            <a:endParaRPr lang="fr-FR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Assemblage en salle blanche</a:t>
            </a:r>
          </a:p>
          <a:p>
            <a:pPr marL="457200" indent="-457200">
              <a:buFont typeface="+mj-lt"/>
              <a:buAutoNum type="arabicPeriod"/>
            </a:pPr>
            <a:endParaRPr lang="fr-FR" sz="1600" dirty="0"/>
          </a:p>
          <a:p>
            <a:pPr marL="457200" indent="-457200">
              <a:buFont typeface="+mj-lt"/>
              <a:buAutoNum type="arabicPeriod"/>
            </a:pPr>
            <a:endParaRPr lang="fr-FR" sz="1600" dirty="0" smtClean="0"/>
          </a:p>
          <a:p>
            <a:pPr marL="457200" indent="-457200">
              <a:buFont typeface="+mj-lt"/>
              <a:buAutoNum type="arabicPeriod"/>
            </a:pPr>
            <a:endParaRPr lang="fr-FR" sz="1600" dirty="0" smtClean="0"/>
          </a:p>
          <a:p>
            <a:pPr marL="457200" indent="-457200">
              <a:buFont typeface="+mj-lt"/>
              <a:buAutoNum type="arabicPeriod"/>
            </a:pPr>
            <a:endParaRPr lang="fr-FR" sz="1600" dirty="0"/>
          </a:p>
          <a:p>
            <a:pPr marL="457200" indent="-457200">
              <a:buFont typeface="+mj-lt"/>
              <a:buAutoNum type="arabicPeriod"/>
            </a:pPr>
            <a:endParaRPr lang="fr-FR" sz="1600" dirty="0" smtClean="0"/>
          </a:p>
          <a:p>
            <a:pPr marL="457200" indent="-457200">
              <a:buFont typeface="+mj-lt"/>
              <a:buAutoNum type="arabicPeriod"/>
            </a:pPr>
            <a:endParaRPr lang="fr-FR" sz="1600" dirty="0"/>
          </a:p>
          <a:p>
            <a:pPr marL="457200" indent="-457200">
              <a:buFont typeface="+mj-lt"/>
              <a:buAutoNum type="arabicPeriod"/>
            </a:pPr>
            <a:endParaRPr lang="fr-FR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Etuvage (coupleurs : 170°C pendant </a:t>
            </a:r>
            <a:r>
              <a:rPr lang="fr-FR" altLang="fr-FR" sz="1600" dirty="0" smtClean="0">
                <a:sym typeface="Symbol"/>
              </a:rPr>
              <a:t>70 à 120 heures); Système de pompage : 120°C pendant 48 heures puis 60°C)</a:t>
            </a:r>
          </a:p>
          <a:p>
            <a:pPr>
              <a:buNone/>
            </a:pPr>
            <a:r>
              <a:rPr lang="fr-FR" sz="1600" dirty="0" smtClean="0"/>
              <a:t>	Cordons </a:t>
            </a:r>
            <a:r>
              <a:rPr lang="fr-FR" sz="1600" dirty="0"/>
              <a:t>chauffant pour prototypes, </a:t>
            </a:r>
          </a:p>
          <a:p>
            <a:pPr>
              <a:buNone/>
            </a:pPr>
            <a:r>
              <a:rPr lang="fr-FR" sz="1600" dirty="0" smtClean="0"/>
              <a:t>	Etuve </a:t>
            </a:r>
            <a:r>
              <a:rPr lang="fr-FR" sz="1600" dirty="0"/>
              <a:t>pour série</a:t>
            </a:r>
          </a:p>
          <a:p>
            <a:pPr marL="457200" indent="-457200">
              <a:buFont typeface="+mj-lt"/>
              <a:buAutoNum type="arabicPeriod"/>
            </a:pPr>
            <a:endParaRPr lang="fr-FR" altLang="fr-FR" sz="1600" dirty="0" smtClean="0"/>
          </a:p>
          <a:p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 startAt="5"/>
            </a:pPr>
            <a:r>
              <a:rPr lang="fr-FR" dirty="0" smtClean="0"/>
              <a:t>Cycle de vie des coupleurs au CEA(1/2)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dirty="0" smtClean="0"/>
              <a:t>Roscoff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 dirty="0" smtClean="0"/>
              <a:t>Coupleur 704 MHz ESS | Thibault Hamelin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17</a:t>
            </a:fld>
            <a:endParaRPr lang="fr-FR" dirty="0"/>
          </a:p>
        </p:txBody>
      </p:sp>
      <p:pic>
        <p:nvPicPr>
          <p:cNvPr id="7" name="Picture 2" descr="D:\sacm\ESS\conditionnement\montage_2ieme_paire\P10303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092" y="1324963"/>
            <a:ext cx="1049342" cy="13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sacm\ESS\partenariat_cea_boites francaises\cr_pmb\SAT_FAT\coupleur_sur_tube\P102069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87112" y="1479823"/>
            <a:ext cx="1422113" cy="106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82"/>
          <p:cNvSpPr>
            <a:spLocks noChangeArrowheads="1"/>
          </p:cNvSpPr>
          <p:nvPr/>
        </p:nvSpPr>
        <p:spPr bwMode="auto">
          <a:xfrm>
            <a:off x="7400924" y="1622216"/>
            <a:ext cx="1685021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19063" eaLnBrk="0" hangingPunct="0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cs typeface="Times New Roman" pitchFamily="18" charset="0"/>
              </a:rPr>
              <a:t>Boite de conditionnement dans un bain ultrason (TFD4)</a:t>
            </a:r>
            <a:endParaRPr lang="fr-FR" altLang="fr-FR" sz="1400" dirty="0"/>
          </a:p>
        </p:txBody>
      </p:sp>
      <p:sp>
        <p:nvSpPr>
          <p:cNvPr id="10" name="Rectangle 682"/>
          <p:cNvSpPr>
            <a:spLocks noChangeArrowheads="1"/>
          </p:cNvSpPr>
          <p:nvPr/>
        </p:nvSpPr>
        <p:spPr bwMode="auto">
          <a:xfrm>
            <a:off x="4441434" y="1625798"/>
            <a:ext cx="1556753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19063" eaLnBrk="0" hangingPunct="0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cs typeface="Times New Roman" pitchFamily="18" charset="0"/>
              </a:rPr>
              <a:t>Tube double parois dans un bain ultrason (</a:t>
            </a:r>
            <a:r>
              <a:rPr lang="fr-FR" altLang="fr-FR" sz="1400" dirty="0" err="1" smtClean="0">
                <a:cs typeface="Times New Roman" pitchFamily="18" charset="0"/>
              </a:rPr>
              <a:t>Tickopur</a:t>
            </a:r>
            <a:r>
              <a:rPr lang="fr-FR" altLang="fr-FR" sz="1400" dirty="0" smtClean="0">
                <a:cs typeface="Times New Roman" pitchFamily="18" charset="0"/>
              </a:rPr>
              <a:t> R33)</a:t>
            </a:r>
            <a:endParaRPr lang="fr-FR" altLang="fr-FR" sz="1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045" y="3232324"/>
            <a:ext cx="2134496" cy="1426231"/>
          </a:xfrm>
          <a:prstGeom prst="rect">
            <a:avLst/>
          </a:prstGeom>
          <a:noFill/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10" y="3193236"/>
            <a:ext cx="1083545" cy="1924960"/>
          </a:xfrm>
          <a:prstGeom prst="rect">
            <a:avLst/>
          </a:prstGeom>
        </p:spPr>
      </p:pic>
      <p:sp>
        <p:nvSpPr>
          <p:cNvPr id="15" name="Rectangle 682"/>
          <p:cNvSpPr>
            <a:spLocks noChangeArrowheads="1"/>
          </p:cNvSpPr>
          <p:nvPr/>
        </p:nvSpPr>
        <p:spPr bwMode="auto">
          <a:xfrm>
            <a:off x="6636501" y="3796080"/>
            <a:ext cx="2529916" cy="2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19063" eaLnBrk="0" hangingPunct="0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Test de fuite</a:t>
            </a:r>
            <a:endParaRPr lang="fr-FR" altLang="fr-FR" sz="1400" dirty="0"/>
          </a:p>
        </p:txBody>
      </p:sp>
      <p:sp>
        <p:nvSpPr>
          <p:cNvPr id="16" name="Rectangle 682"/>
          <p:cNvSpPr>
            <a:spLocks noChangeArrowheads="1"/>
          </p:cNvSpPr>
          <p:nvPr/>
        </p:nvSpPr>
        <p:spPr bwMode="auto">
          <a:xfrm>
            <a:off x="1932466" y="3832249"/>
            <a:ext cx="2651398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19063" eaLnBrk="0" hangingPunct="0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cs typeface="Times New Roman" pitchFamily="18" charset="0"/>
              </a:rPr>
              <a:t>Assemblage du tube double parois et de l’ensemble fenêtre-antenne sur la boite de conditionnement</a:t>
            </a:r>
            <a:endParaRPr lang="fr-FR" altLang="fr-FR" sz="1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854" y="5021387"/>
            <a:ext cx="2151045" cy="1726348"/>
          </a:xfrm>
          <a:prstGeom prst="rect">
            <a:avLst/>
          </a:prstGeom>
          <a:noFill/>
        </p:spPr>
      </p:pic>
      <p:pic>
        <p:nvPicPr>
          <p:cNvPr id="19" name="Picture 6" descr="D:\sacm\ESS\conditionnement\montage_2ieme_paire\PA04010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28895" y="1642503"/>
            <a:ext cx="1392595" cy="77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82"/>
          <p:cNvSpPr>
            <a:spLocks noChangeArrowheads="1"/>
          </p:cNvSpPr>
          <p:nvPr/>
        </p:nvSpPr>
        <p:spPr bwMode="auto">
          <a:xfrm>
            <a:off x="1529494" y="1720791"/>
            <a:ext cx="1556753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19063" eaLnBrk="0" hangingPunct="0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cs typeface="Times New Roman" pitchFamily="18" charset="0"/>
              </a:rPr>
              <a:t>Chiffon salle blanche pour fenêtre-antenne</a:t>
            </a:r>
            <a:endParaRPr lang="fr-FR" altLang="fr-FR" sz="1400" dirty="0"/>
          </a:p>
        </p:txBody>
      </p:sp>
      <p:sp>
        <p:nvSpPr>
          <p:cNvPr id="14" name="Flèche vers le bas 13"/>
          <p:cNvSpPr/>
          <p:nvPr/>
        </p:nvSpPr>
        <p:spPr>
          <a:xfrm>
            <a:off x="166626" y="1598836"/>
            <a:ext cx="409374" cy="866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GB" sz="1100" dirty="0" smtClean="0">
              <a:solidFill>
                <a:schemeClr val="tx1"/>
              </a:solidFill>
            </a:endParaRPr>
          </a:p>
        </p:txBody>
      </p:sp>
      <p:sp>
        <p:nvSpPr>
          <p:cNvPr id="21" name="Flèche vers le bas 20"/>
          <p:cNvSpPr/>
          <p:nvPr/>
        </p:nvSpPr>
        <p:spPr>
          <a:xfrm>
            <a:off x="168845" y="3455916"/>
            <a:ext cx="409374" cy="866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GB" sz="1100" dirty="0" smtClean="0">
              <a:solidFill>
                <a:schemeClr val="tx1"/>
              </a:solidFill>
            </a:endParaRPr>
          </a:p>
        </p:txBody>
      </p:sp>
      <p:sp>
        <p:nvSpPr>
          <p:cNvPr id="22" name="Flèche vers le bas 21"/>
          <p:cNvSpPr/>
          <p:nvPr/>
        </p:nvSpPr>
        <p:spPr>
          <a:xfrm>
            <a:off x="166626" y="5274278"/>
            <a:ext cx="409374" cy="866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GB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0864" y="1122498"/>
            <a:ext cx="5815274" cy="647888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fr-FR" sz="1600" dirty="0" smtClean="0"/>
              <a:t>Conditionnement RF de la paire de coupleurs</a:t>
            </a:r>
          </a:p>
          <a:p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0822" y="6492875"/>
            <a:ext cx="1519262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Roscoff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 dirty="0" smtClean="0"/>
              <a:t>Coupleur 704 MHz ESS | Thibault Hamelin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18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457" y="1495103"/>
            <a:ext cx="2121148" cy="1689994"/>
          </a:xfrm>
          <a:prstGeom prst="rect">
            <a:avLst/>
          </a:prstGeom>
          <a:noFill/>
        </p:spPr>
      </p:pic>
      <p:pic>
        <p:nvPicPr>
          <p:cNvPr id="3074" name="Picture 2" descr="D:\sacm\ESS\conditionnement\montage_2ieme_paire\2017 02 10 2eme paire de coupleur Inspection post lavage Bélimed\P11602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8647" y="2012966"/>
            <a:ext cx="2554014" cy="14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sacm\ESS\conditionnement\montage_2ieme_paire\2017 03 21 assemblage coupleur n°4 cavité LASA\P116065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37839" y="4845707"/>
            <a:ext cx="2317972" cy="13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2"/>
          <p:cNvSpPr>
            <a:spLocks noGrp="1"/>
          </p:cNvSpPr>
          <p:nvPr>
            <p:ph type="title"/>
          </p:nvPr>
        </p:nvSpPr>
        <p:spPr>
          <a:xfrm>
            <a:off x="2195736" y="52752"/>
            <a:ext cx="6552727" cy="908720"/>
          </a:xfrm>
        </p:spPr>
        <p:txBody>
          <a:bodyPr/>
          <a:lstStyle/>
          <a:p>
            <a:pPr marL="514350" indent="-514350">
              <a:buFont typeface="+mj-lt"/>
              <a:buAutoNum type="romanUcPeriod" startAt="5"/>
            </a:pPr>
            <a:r>
              <a:rPr lang="fr-FR" dirty="0" smtClean="0"/>
              <a:t>Cycle de vie des coupleurs au CEA(2/2)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912572" y="935110"/>
            <a:ext cx="361426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endParaRPr lang="fr-FR" sz="1600" dirty="0" smtClean="0">
              <a:latin typeface="+mj-lt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fr-FR" sz="1600" dirty="0" smtClean="0">
                <a:latin typeface="+mj-lt"/>
              </a:rPr>
              <a:t>Nettoyage avant le démontage en salle blanche des coupleurs sur leur boite de conditionnement</a:t>
            </a:r>
            <a:endParaRPr lang="fr-FR" sz="16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864" y="3698562"/>
            <a:ext cx="4572000" cy="5404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endParaRPr lang="fr-FR" sz="1600" dirty="0">
              <a:latin typeface="+mj-lt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fr-FR" sz="1600" dirty="0" smtClean="0">
                <a:latin typeface="+mj-lt"/>
              </a:rPr>
              <a:t>Assemblage sur cavité</a:t>
            </a:r>
            <a:endParaRPr lang="fr-FR" sz="16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2572" y="3685029"/>
            <a:ext cx="3576166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endParaRPr lang="fr-FR" sz="1600" dirty="0">
              <a:latin typeface="+mj-lt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fr-FR" sz="1600" dirty="0" smtClean="0">
                <a:latin typeface="+mj-lt"/>
              </a:rPr>
              <a:t>Montage du doorknob sous le cryomodule</a:t>
            </a:r>
            <a:endParaRPr lang="fr-FR" sz="1600" dirty="0">
              <a:latin typeface="+mj-lt"/>
            </a:endParaRPr>
          </a:p>
        </p:txBody>
      </p:sp>
      <p:sp>
        <p:nvSpPr>
          <p:cNvPr id="20" name="Flèche vers le bas 19"/>
          <p:cNvSpPr/>
          <p:nvPr/>
        </p:nvSpPr>
        <p:spPr>
          <a:xfrm rot="16200000">
            <a:off x="4454439" y="2141667"/>
            <a:ext cx="409374" cy="866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GB" sz="1100" dirty="0" smtClean="0">
              <a:solidFill>
                <a:schemeClr val="tx1"/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 rot="16200000">
            <a:off x="4454440" y="4960974"/>
            <a:ext cx="409374" cy="866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GB" sz="1100" dirty="0" smtClean="0">
              <a:solidFill>
                <a:schemeClr val="tx1"/>
              </a:solidFill>
            </a:endParaRPr>
          </a:p>
        </p:txBody>
      </p:sp>
      <p:sp>
        <p:nvSpPr>
          <p:cNvPr id="25" name="Flèche vers le bas 24"/>
          <p:cNvSpPr/>
          <p:nvPr/>
        </p:nvSpPr>
        <p:spPr>
          <a:xfrm rot="3302217">
            <a:off x="4397281" y="3502967"/>
            <a:ext cx="409374" cy="866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GB" sz="1100" dirty="0" smtClean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0918" y="4680431"/>
            <a:ext cx="2206142" cy="16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1268761"/>
            <a:ext cx="7743052" cy="5217978"/>
          </a:xfrm>
        </p:spPr>
        <p:txBody>
          <a:bodyPr/>
          <a:lstStyle/>
          <a:p>
            <a:r>
              <a:rPr lang="fr-FR" sz="1600" dirty="0" smtClean="0"/>
              <a:t>Fabrication, test et conditionnement réalisés avec succès de 8 coupleurs prototypes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 smtClean="0"/>
              <a:t>4 coupleurs medium beta montés sur le cryomodule prototype M-ECCTD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 smtClean="0"/>
              <a:t>1 coupleur medium beta monté sur cavité pour un test en cryostat horizontal à Uppsala (Suède)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 smtClean="0"/>
              <a:t>1 coupleur medium beta en </a:t>
            </a:r>
            <a:r>
              <a:rPr lang="fr-FR" sz="1400" dirty="0" err="1" smtClean="0"/>
              <a:t>spare</a:t>
            </a:r>
            <a:endParaRPr lang="fr-FR" sz="1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 smtClean="0"/>
              <a:t>2 coupleurs haut beta en attente de montage sur cavité</a:t>
            </a:r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Assemblage et conditionnement de 2 coupleurs prototypes haut beta (fin 2017)</a:t>
            </a:r>
          </a:p>
          <a:p>
            <a:endParaRPr lang="fr-FR" sz="1600" dirty="0" smtClean="0"/>
          </a:p>
          <a:p>
            <a:r>
              <a:rPr lang="fr-FR" sz="1600" dirty="0"/>
              <a:t>Second klystron et nouvelle zone de conditionnement livrés fin 2017</a:t>
            </a:r>
          </a:p>
          <a:p>
            <a:endParaRPr lang="fr-FR" sz="1600" dirty="0" smtClean="0"/>
          </a:p>
          <a:p>
            <a:r>
              <a:rPr lang="fr-FR" sz="1600" dirty="0" smtClean="0"/>
              <a:t>Début de la série en janvier 2018 : production des 120 coupleurs (ensemble fenêtre-antenne, </a:t>
            </a:r>
            <a:r>
              <a:rPr lang="fr-FR" sz="1600" dirty="0" err="1" smtClean="0"/>
              <a:t>pick</a:t>
            </a:r>
            <a:r>
              <a:rPr lang="fr-FR" sz="1600" dirty="0" smtClean="0"/>
              <a:t> up électron, tube double parois, transition doorknob)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 startAt="6"/>
            </a:pPr>
            <a:r>
              <a:rPr lang="fr-FR" dirty="0" smtClean="0"/>
              <a:t>Conclusions et perspectives</a:t>
            </a:r>
            <a:endParaRPr lang="fr-FR" dirty="0"/>
          </a:p>
        </p:txBody>
      </p:sp>
      <p:pic>
        <p:nvPicPr>
          <p:cNvPr id="1026" name="Picture 2" descr="D:\sacm\ESS\conditionnement\montage_2ieme_paire\2017 03 21 assemblage coupleur n°4 cavité LASA\P11606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992548" y="3256376"/>
            <a:ext cx="1527053" cy="8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acm\ESS\conditionnement\montage_2ieme_paire\2017 03 21 assemblage coupleur n°4 cavité LASA\P11606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1369" y="2915170"/>
            <a:ext cx="2725982" cy="15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smtClean="0"/>
              <a:t>Roscoff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 smtClean="0"/>
              <a:t>Coupleur 704 MHz ESS | Thibault Hamelin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19</a:t>
            </a:fld>
            <a:endParaRPr lang="fr-FR" dirty="0"/>
          </a:p>
        </p:txBody>
      </p:sp>
      <p:sp>
        <p:nvSpPr>
          <p:cNvPr id="9" name="Rectangle 682"/>
          <p:cNvSpPr>
            <a:spLocks noChangeArrowheads="1"/>
          </p:cNvSpPr>
          <p:nvPr/>
        </p:nvSpPr>
        <p:spPr bwMode="auto">
          <a:xfrm>
            <a:off x="-181287" y="1024400"/>
            <a:ext cx="1556753" cy="3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19063" eaLnBrk="0" hangingPunct="0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Conclusions</a:t>
            </a:r>
            <a:endParaRPr lang="fr-FR" altLang="fr-FR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682"/>
          <p:cNvSpPr>
            <a:spLocks noChangeArrowheads="1"/>
          </p:cNvSpPr>
          <p:nvPr/>
        </p:nvSpPr>
        <p:spPr bwMode="auto">
          <a:xfrm>
            <a:off x="-182714" y="4261835"/>
            <a:ext cx="1556753" cy="3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19063" eaLnBrk="0" hangingPunct="0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Perspectives</a:t>
            </a:r>
            <a:endParaRPr lang="fr-FR" altLang="fr-FR" sz="1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19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19" name="Espace réservé du contenu 1"/>
          <p:cNvSpPr txBox="1">
            <a:spLocks/>
          </p:cNvSpPr>
          <p:nvPr/>
        </p:nvSpPr>
        <p:spPr>
          <a:xfrm>
            <a:off x="218098" y="1570854"/>
            <a:ext cx="8394773" cy="474448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fr-FR" sz="2000" b="1" dirty="0"/>
              <a:t>Contexte des coupleurs : le cryomodule pour les cavités </a:t>
            </a:r>
            <a:r>
              <a:rPr lang="fr-FR" sz="2000" b="1" dirty="0" smtClean="0"/>
              <a:t>elliptiques</a:t>
            </a:r>
            <a:endParaRPr lang="en-US" sz="2000" b="1" kern="0" dirty="0" smtClean="0"/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fr-FR" sz="2000" b="1" dirty="0"/>
              <a:t>Présentation du coupleur 704 </a:t>
            </a:r>
            <a:r>
              <a:rPr lang="fr-FR" sz="2000" b="1" dirty="0" smtClean="0"/>
              <a:t>MHz ESS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fr-FR" sz="2000" b="1" kern="0" dirty="0" smtClean="0"/>
              <a:t>Caractérisation RF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fr-FR" sz="2000" b="1" kern="0" dirty="0" smtClean="0"/>
              <a:t>Conditionnement RF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fr-FR" sz="2000" b="1" dirty="0"/>
              <a:t>Cycle de vie des coupleurs au CEA</a:t>
            </a:r>
            <a:endParaRPr lang="en-US" sz="2000" b="1" kern="0" dirty="0" smtClean="0"/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sz="2000" b="1" kern="0" dirty="0" smtClean="0"/>
              <a:t>Conclusions et perspectives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D6B98823-9B02-47C9-ADDF-05282EFD0C01}" type="slidenum">
              <a:rPr lang="fr-FR"/>
              <a:t>2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smtClean="0"/>
              <a:t>Roscoff 2017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 smtClean="0"/>
              <a:t>Coupleur 704 MHz ESS | Thibault Hamelin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3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07904" y="3096004"/>
            <a:ext cx="4901406" cy="546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Merci de votre attention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49" y="5991093"/>
            <a:ext cx="56701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Commissariat à l’énergie atomique et aux énergies alternatives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Centre de Saclay</a:t>
            </a:r>
            <a:r>
              <a:rPr lang="fr-FR" sz="500" b="1" dirty="0">
                <a:solidFill>
                  <a:schemeClr val="bg1">
                    <a:lumMod val="75000"/>
                  </a:schemeClr>
                </a:solidFill>
              </a:rPr>
              <a:t> | 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91191 Gif-sur-Yvette Cedex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T. +33 (0)1 69 08 76 11 </a:t>
            </a:r>
            <a:r>
              <a:rPr lang="fr-FR" sz="500" b="1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 F. +33 (0)1 69 08 30 24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Etablissement public à caractère industriel et commercial </a:t>
            </a:r>
            <a:r>
              <a:rPr lang="fr-FR" sz="300" b="1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1050" dirty="0" smtClean="0">
                <a:solidFill>
                  <a:schemeClr val="bg1">
                    <a:lumMod val="75000"/>
                  </a:schemeClr>
                </a:solidFill>
              </a:rPr>
              <a:t>RCS Paris 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B 775 685 019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720B9139-BAE7-44D3-A8B0-998EE27CB7D0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76263" y="6305550"/>
            <a:ext cx="2119312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Roscoff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Coupleur 704 MHz ESS | Thibault Hamelin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14325" y="261234"/>
            <a:ext cx="4572000" cy="64079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/>
              <a:t>CEA coupler team:</a:t>
            </a:r>
          </a:p>
          <a:p>
            <a:r>
              <a:rPr lang="en-US" dirty="0" smtClean="0"/>
              <a:t>C. </a:t>
            </a:r>
            <a:r>
              <a:rPr lang="en-US" dirty="0" err="1" smtClean="0"/>
              <a:t>Arcambal</a:t>
            </a:r>
            <a:endParaRPr lang="en-US" dirty="0" smtClean="0"/>
          </a:p>
          <a:p>
            <a:r>
              <a:rPr lang="en-US" dirty="0" smtClean="0"/>
              <a:t>C. Marchand</a:t>
            </a:r>
          </a:p>
          <a:p>
            <a:r>
              <a:rPr lang="en-US" dirty="0" smtClean="0"/>
              <a:t>F. </a:t>
            </a:r>
            <a:r>
              <a:rPr lang="en-US" dirty="0" err="1" smtClean="0"/>
              <a:t>Ardellier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n-US" dirty="0"/>
              <a:t>.</a:t>
            </a:r>
            <a:r>
              <a:rPr lang="en-US" dirty="0" smtClean="0"/>
              <a:t> Hamelin</a:t>
            </a:r>
          </a:p>
          <a:p>
            <a:r>
              <a:rPr lang="en-US" dirty="0" smtClean="0"/>
              <a:t>C. Simon</a:t>
            </a:r>
          </a:p>
          <a:p>
            <a:r>
              <a:rPr lang="en-US" dirty="0" smtClean="0"/>
              <a:t>G</a:t>
            </a:r>
            <a:r>
              <a:rPr lang="en-US" dirty="0"/>
              <a:t>. </a:t>
            </a:r>
            <a:r>
              <a:rPr lang="en-US" dirty="0" err="1"/>
              <a:t>Devanz</a:t>
            </a:r>
            <a:endParaRPr lang="en-US" dirty="0"/>
          </a:p>
          <a:p>
            <a:r>
              <a:rPr lang="en-US" dirty="0" smtClean="0"/>
              <a:t>F</a:t>
            </a:r>
            <a:r>
              <a:rPr lang="en-US" dirty="0"/>
              <a:t>. </a:t>
            </a:r>
            <a:r>
              <a:rPr lang="en-US" dirty="0" err="1"/>
              <a:t>Peauger</a:t>
            </a:r>
            <a:endParaRPr lang="en-US" dirty="0"/>
          </a:p>
          <a:p>
            <a:r>
              <a:rPr lang="en-US" dirty="0"/>
              <a:t>X. </a:t>
            </a:r>
            <a:r>
              <a:rPr lang="en-US" dirty="0" err="1"/>
              <a:t>Hanus</a:t>
            </a:r>
            <a:endParaRPr lang="en-US" dirty="0"/>
          </a:p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Desmons</a:t>
            </a:r>
            <a:endParaRPr lang="en-US" dirty="0"/>
          </a:p>
          <a:p>
            <a:r>
              <a:rPr lang="en-US" dirty="0" smtClean="0"/>
              <a:t>L. Maurice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Carbonnier</a:t>
            </a:r>
            <a:endParaRPr lang="en-US" dirty="0"/>
          </a:p>
          <a:p>
            <a:r>
              <a:rPr lang="en-US" dirty="0"/>
              <a:t>C. </a:t>
            </a:r>
            <a:r>
              <a:rPr lang="en-US" dirty="0" err="1" smtClean="0"/>
              <a:t>Servouin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Baudrier</a:t>
            </a:r>
            <a:endParaRPr lang="en-US" dirty="0"/>
          </a:p>
          <a:p>
            <a:r>
              <a:rPr lang="en-US" dirty="0"/>
              <a:t>P. Hardy</a:t>
            </a:r>
          </a:p>
          <a:p>
            <a:r>
              <a:rPr lang="en-US" dirty="0"/>
              <a:t>F. </a:t>
            </a:r>
            <a:r>
              <a:rPr lang="en-US" dirty="0" err="1"/>
              <a:t>Leseigneur</a:t>
            </a:r>
            <a:endParaRPr lang="en-US" dirty="0"/>
          </a:p>
          <a:p>
            <a:r>
              <a:rPr lang="en-US" dirty="0"/>
              <a:t>V. </a:t>
            </a:r>
            <a:r>
              <a:rPr lang="en-US" dirty="0" err="1"/>
              <a:t>Hennion</a:t>
            </a:r>
            <a:endParaRPr lang="en-US" dirty="0"/>
          </a:p>
          <a:p>
            <a:r>
              <a:rPr lang="en-US" dirty="0"/>
              <a:t>N. </a:t>
            </a:r>
            <a:r>
              <a:rPr lang="en-US" dirty="0" err="1" smtClean="0"/>
              <a:t>Berton</a:t>
            </a:r>
            <a:endParaRPr lang="en-US" dirty="0" smtClean="0"/>
          </a:p>
          <a:p>
            <a:r>
              <a:rPr lang="en-US" dirty="0" smtClean="0"/>
              <a:t>D. </a:t>
            </a:r>
            <a:r>
              <a:rPr lang="en-US" dirty="0" err="1" smtClean="0"/>
              <a:t>Gevaert</a:t>
            </a:r>
            <a:endParaRPr lang="en-US" dirty="0" smtClean="0"/>
          </a:p>
          <a:p>
            <a:r>
              <a:rPr lang="en-US" dirty="0" smtClean="0"/>
              <a:t>A. </a:t>
            </a:r>
            <a:r>
              <a:rPr lang="en-US" dirty="0" err="1" smtClean="0"/>
              <a:t>Bruniquel</a:t>
            </a:r>
            <a:endParaRPr lang="en-US" dirty="0" smtClean="0"/>
          </a:p>
          <a:p>
            <a:r>
              <a:rPr lang="en-US" dirty="0" smtClean="0"/>
              <a:t>C. </a:t>
            </a:r>
            <a:r>
              <a:rPr lang="en-US" dirty="0" err="1" smtClean="0"/>
              <a:t>Cloué</a:t>
            </a:r>
            <a:endParaRPr lang="en-US" dirty="0" smtClean="0"/>
          </a:p>
          <a:p>
            <a:r>
              <a:rPr lang="en-US" dirty="0" smtClean="0"/>
              <a:t>T. </a:t>
            </a:r>
            <a:r>
              <a:rPr lang="en-US" dirty="0" err="1" smtClean="0"/>
              <a:t>Trublet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07904" y="3096004"/>
            <a:ext cx="1804661" cy="546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Annexes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49" y="5991093"/>
            <a:ext cx="56701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Commissariat à l’énergie atomique et aux énergies alternatives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Centre de Saclay</a:t>
            </a:r>
            <a:r>
              <a:rPr lang="fr-FR" sz="500" b="1" dirty="0">
                <a:solidFill>
                  <a:schemeClr val="bg1">
                    <a:lumMod val="75000"/>
                  </a:schemeClr>
                </a:solidFill>
              </a:rPr>
              <a:t> | 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91191 Gif-sur-Yvette Cedex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T. +33 (0)1 69 08 76 11 </a:t>
            </a:r>
            <a:r>
              <a:rPr lang="fr-FR" sz="500" b="1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 F. +33 (0)1 69 08 30 24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Etablissement public à caractère industriel et commercial </a:t>
            </a:r>
            <a:r>
              <a:rPr lang="fr-FR" sz="300" b="1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1050" dirty="0" smtClean="0">
                <a:solidFill>
                  <a:schemeClr val="bg1">
                    <a:lumMod val="75000"/>
                  </a:schemeClr>
                </a:solidFill>
              </a:rPr>
              <a:t>RCS Paris 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B 775 685 019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720B9139-BAE7-44D3-A8B0-998EE27CB7D0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76263" y="6305550"/>
            <a:ext cx="2119312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Roscoff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Coupleur 704 MHz ESS | Thibault Hamelin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950" y="973965"/>
            <a:ext cx="7743052" cy="609736"/>
          </a:xfrm>
        </p:spPr>
        <p:txBody>
          <a:bodyPr/>
          <a:lstStyle/>
          <a:p>
            <a:r>
              <a:rPr lang="en-US" sz="2000" dirty="0" smtClean="0"/>
              <a:t>RF simulations using HFSS 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40992" y="52752"/>
            <a:ext cx="6907471" cy="908720"/>
          </a:xfrm>
        </p:spPr>
        <p:txBody>
          <a:bodyPr/>
          <a:lstStyle/>
          <a:p>
            <a:r>
              <a:rPr lang="en-US" dirty="0" smtClean="0"/>
              <a:t>Peak field around the </a:t>
            </a:r>
            <a:r>
              <a:rPr lang="en-US" dirty="0" err="1" smtClean="0"/>
              <a:t>ceramiC</a:t>
            </a:r>
            <a:r>
              <a:rPr lang="en-US" dirty="0" smtClean="0"/>
              <a:t> window </a:t>
            </a:r>
            <a:br>
              <a:rPr lang="en-US" dirty="0" smtClean="0"/>
            </a:br>
            <a:r>
              <a:rPr lang="en-US" dirty="0" smtClean="0"/>
              <a:t>and RF matching</a:t>
            </a:r>
            <a:endParaRPr lang="en-US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3194035" y="1055538"/>
          <a:ext cx="2882915" cy="381000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778172"/>
                <a:gridCol w="110474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Parameters</a:t>
                      </a:r>
                      <a:endParaRPr lang="en-US" sz="10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Nominal window</a:t>
                      </a:r>
                      <a:endParaRPr lang="en-US" sz="10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Matching frequency (</a:t>
                      </a:r>
                      <a:r>
                        <a:rPr lang="en-US" sz="1000" noProof="0" dirty="0" err="1" smtClean="0"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000" baseline="-25000" noProof="0" dirty="0" err="1" smtClean="0">
                          <a:effectLst/>
                        </a:rPr>
                        <a:t>r</a:t>
                      </a:r>
                      <a:r>
                        <a:rPr lang="en-US" sz="1000" noProof="0" dirty="0" smtClean="0">
                          <a:effectLst/>
                        </a:rPr>
                        <a:t> nominal)</a:t>
                      </a:r>
                      <a:endParaRPr lang="en-US" sz="10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710.2 MHz</a:t>
                      </a:r>
                      <a:endParaRPr lang="fr-FR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Bandwidth at  -55dB</a:t>
                      </a:r>
                      <a:endParaRPr lang="en-US" sz="10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94 MHz (753-659)</a:t>
                      </a:r>
                      <a:endParaRPr lang="fr-FR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Frequency shift</a:t>
                      </a:r>
                      <a:r>
                        <a:rPr lang="en-US" sz="1000" baseline="0" noProof="0" dirty="0" smtClean="0">
                          <a:effectLst/>
                        </a:rPr>
                        <a:t> for a permittivity shift =0.1</a:t>
                      </a:r>
                      <a:endParaRPr lang="en-US" sz="10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+ 75 </a:t>
                      </a:r>
                      <a:r>
                        <a:rPr lang="fr-FR" sz="1000" dirty="0" smtClean="0">
                          <a:effectLst/>
                        </a:rPr>
                        <a:t>MHz (</a:t>
                      </a:r>
                      <a:r>
                        <a:rPr lang="fr-FR" sz="1000" dirty="0">
                          <a:effectLst/>
                          <a:latin typeface="Symbol" panose="05050102010706020507" pitchFamily="18" charset="2"/>
                        </a:rPr>
                        <a:t>De</a:t>
                      </a:r>
                      <a:r>
                        <a:rPr lang="fr-FR" sz="1000" baseline="-25000" dirty="0">
                          <a:effectLst/>
                        </a:rPr>
                        <a:t>r</a:t>
                      </a:r>
                      <a:r>
                        <a:rPr lang="fr-FR" sz="1000" dirty="0">
                          <a:effectLst/>
                        </a:rPr>
                        <a:t>=-0.1)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-78 MHz (</a:t>
                      </a:r>
                      <a:r>
                        <a:rPr lang="fr-FR" sz="1000" dirty="0">
                          <a:effectLst/>
                          <a:latin typeface="Symbol" panose="05050102010706020507" pitchFamily="18" charset="2"/>
                        </a:rPr>
                        <a:t>De</a:t>
                      </a:r>
                      <a:r>
                        <a:rPr lang="fr-FR" sz="1000" baseline="-25000" dirty="0">
                          <a:effectLst/>
                        </a:rPr>
                        <a:t>r</a:t>
                      </a:r>
                      <a:r>
                        <a:rPr lang="fr-FR" sz="1000" dirty="0">
                          <a:effectLst/>
                        </a:rPr>
                        <a:t>=+0.1)</a:t>
                      </a:r>
                      <a:endParaRPr lang="fr-FR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Electric field max on surface of internal choke (full transmission)</a:t>
                      </a:r>
                      <a:endParaRPr lang="en-US" sz="10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1.56 MV/m</a:t>
                      </a:r>
                      <a:endParaRPr lang="fr-FR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Electric field max on surface of internal choke  (full reflection)</a:t>
                      </a:r>
                      <a:endParaRPr lang="en-US" sz="10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3.12 MV/m</a:t>
                      </a:r>
                      <a:endParaRPr lang="fr-FR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Dielectric losses (travelling wave)</a:t>
                      </a:r>
                      <a:endParaRPr lang="en-US" sz="10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10 W</a:t>
                      </a:r>
                      <a:endParaRPr lang="fr-FR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Dielectric losses (full reflection)</a:t>
                      </a:r>
                      <a:endParaRPr lang="en-US" sz="10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29.4 W</a:t>
                      </a:r>
                      <a:endParaRPr lang="fr-FR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RF</a:t>
                      </a:r>
                      <a:r>
                        <a:rPr lang="en-US" sz="1000" baseline="0" noProof="0" dirty="0" smtClean="0">
                          <a:effectLst/>
                        </a:rPr>
                        <a:t> losses for external </a:t>
                      </a:r>
                      <a:r>
                        <a:rPr lang="en-US" sz="1000" noProof="0" dirty="0" smtClean="0">
                          <a:effectLst/>
                        </a:rPr>
                        <a:t>choke (travelling wave)</a:t>
                      </a:r>
                      <a:endParaRPr lang="en-US" sz="10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1.2 W</a:t>
                      </a:r>
                      <a:endParaRPr lang="fr-FR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 smtClean="0">
                          <a:effectLst/>
                        </a:rPr>
                        <a:t>RF</a:t>
                      </a:r>
                      <a:r>
                        <a:rPr lang="en-US" sz="1000" baseline="0" noProof="0" dirty="0" smtClean="0">
                          <a:effectLst/>
                        </a:rPr>
                        <a:t> losses for external </a:t>
                      </a:r>
                      <a:r>
                        <a:rPr lang="en-US" sz="1000" noProof="0" dirty="0" smtClean="0">
                          <a:effectLst/>
                        </a:rPr>
                        <a:t>choke (full reflection)</a:t>
                      </a:r>
                      <a:endParaRPr lang="en-US" sz="1000" noProof="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1.4 W</a:t>
                      </a:r>
                      <a:endParaRPr lang="fr-FR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RF</a:t>
                      </a:r>
                      <a:r>
                        <a:rPr lang="en-US" sz="1000" baseline="0" noProof="0" dirty="0" smtClean="0">
                          <a:effectLst/>
                        </a:rPr>
                        <a:t> losses for internal </a:t>
                      </a:r>
                      <a:r>
                        <a:rPr lang="en-US" sz="1000" noProof="0" dirty="0" smtClean="0">
                          <a:effectLst/>
                        </a:rPr>
                        <a:t>choke (travelling wave)</a:t>
                      </a:r>
                      <a:endParaRPr lang="en-US" sz="10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6.1 W</a:t>
                      </a:r>
                      <a:endParaRPr lang="fr-FR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RF</a:t>
                      </a:r>
                      <a:r>
                        <a:rPr lang="en-US" sz="1000" baseline="0" noProof="0" dirty="0" smtClean="0">
                          <a:effectLst/>
                        </a:rPr>
                        <a:t> losses for internal </a:t>
                      </a:r>
                      <a:r>
                        <a:rPr lang="en-US" sz="1000" noProof="0" dirty="0" smtClean="0">
                          <a:effectLst/>
                        </a:rPr>
                        <a:t>choke (full reflection)</a:t>
                      </a:r>
                      <a:endParaRPr lang="en-US" sz="10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6.8 W</a:t>
                      </a:r>
                      <a:endParaRPr lang="fr-FR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" name="Image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68957" y="1297774"/>
            <a:ext cx="2383123" cy="14401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24" y="2690329"/>
            <a:ext cx="2442016" cy="187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e libre 3"/>
          <p:cNvSpPr/>
          <p:nvPr/>
        </p:nvSpPr>
        <p:spPr>
          <a:xfrm>
            <a:off x="1596044" y="3158663"/>
            <a:ext cx="548640" cy="0"/>
          </a:xfrm>
          <a:custGeom>
            <a:avLst/>
            <a:gdLst>
              <a:gd name="connsiteX0" fmla="*/ 0 w 548640"/>
              <a:gd name="connsiteY0" fmla="*/ 0 h 0"/>
              <a:gd name="connsiteX1" fmla="*/ 548640 w 5486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>
            <a:off x="2190192" y="3216852"/>
            <a:ext cx="548640" cy="0"/>
          </a:xfrm>
          <a:custGeom>
            <a:avLst/>
            <a:gdLst>
              <a:gd name="connsiteX0" fmla="*/ 0 w 548640"/>
              <a:gd name="connsiteY0" fmla="*/ 0 h 0"/>
              <a:gd name="connsiteX1" fmla="*/ 548640 w 5486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orme libre 54"/>
          <p:cNvSpPr/>
          <p:nvPr/>
        </p:nvSpPr>
        <p:spPr>
          <a:xfrm>
            <a:off x="1001428" y="3214076"/>
            <a:ext cx="548640" cy="0"/>
          </a:xfrm>
          <a:custGeom>
            <a:avLst/>
            <a:gdLst>
              <a:gd name="connsiteX0" fmla="*/ 0 w 548640"/>
              <a:gd name="connsiteY0" fmla="*/ 0 h 0"/>
              <a:gd name="connsiteX1" fmla="*/ 548640 w 5486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>
            <a:off x="782526" y="3527188"/>
            <a:ext cx="548640" cy="0"/>
          </a:xfrm>
          <a:custGeom>
            <a:avLst/>
            <a:gdLst>
              <a:gd name="connsiteX0" fmla="*/ 0 w 548640"/>
              <a:gd name="connsiteY0" fmla="*/ 0 h 0"/>
              <a:gd name="connsiteX1" fmla="*/ 548640 w 5486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969818" y="3225165"/>
            <a:ext cx="266007" cy="288175"/>
          </a:xfrm>
          <a:custGeom>
            <a:avLst/>
            <a:gdLst>
              <a:gd name="connsiteX0" fmla="*/ 0 w 266007"/>
              <a:gd name="connsiteY0" fmla="*/ 288175 h 288175"/>
              <a:gd name="connsiteX1" fmla="*/ 266007 w 266007"/>
              <a:gd name="connsiteY1" fmla="*/ 0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007" h="288175">
                <a:moveTo>
                  <a:pt x="0" y="288175"/>
                </a:moveTo>
                <a:lnTo>
                  <a:pt x="266007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orme libre 56"/>
          <p:cNvSpPr/>
          <p:nvPr/>
        </p:nvSpPr>
        <p:spPr>
          <a:xfrm>
            <a:off x="1105592" y="3233473"/>
            <a:ext cx="266007" cy="288175"/>
          </a:xfrm>
          <a:custGeom>
            <a:avLst/>
            <a:gdLst>
              <a:gd name="connsiteX0" fmla="*/ 0 w 266007"/>
              <a:gd name="connsiteY0" fmla="*/ 288175 h 288175"/>
              <a:gd name="connsiteX1" fmla="*/ 266007 w 266007"/>
              <a:gd name="connsiteY1" fmla="*/ 0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007" h="288175">
                <a:moveTo>
                  <a:pt x="0" y="288175"/>
                </a:moveTo>
                <a:lnTo>
                  <a:pt x="266007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 57"/>
          <p:cNvSpPr/>
          <p:nvPr/>
        </p:nvSpPr>
        <p:spPr>
          <a:xfrm>
            <a:off x="1227516" y="3227931"/>
            <a:ext cx="266007" cy="288175"/>
          </a:xfrm>
          <a:custGeom>
            <a:avLst/>
            <a:gdLst>
              <a:gd name="connsiteX0" fmla="*/ 0 w 266007"/>
              <a:gd name="connsiteY0" fmla="*/ 288175 h 288175"/>
              <a:gd name="connsiteX1" fmla="*/ 266007 w 266007"/>
              <a:gd name="connsiteY1" fmla="*/ 0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007" h="288175">
                <a:moveTo>
                  <a:pt x="0" y="288175"/>
                </a:moveTo>
                <a:lnTo>
                  <a:pt x="266007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orme libre 58"/>
          <p:cNvSpPr/>
          <p:nvPr/>
        </p:nvSpPr>
        <p:spPr>
          <a:xfrm>
            <a:off x="1388234" y="3233473"/>
            <a:ext cx="266007" cy="288175"/>
          </a:xfrm>
          <a:custGeom>
            <a:avLst/>
            <a:gdLst>
              <a:gd name="connsiteX0" fmla="*/ 0 w 266007"/>
              <a:gd name="connsiteY0" fmla="*/ 288175 h 288175"/>
              <a:gd name="connsiteX1" fmla="*/ 266007 w 266007"/>
              <a:gd name="connsiteY1" fmla="*/ 0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007" h="288175">
                <a:moveTo>
                  <a:pt x="0" y="288175"/>
                </a:moveTo>
                <a:lnTo>
                  <a:pt x="266007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 59"/>
          <p:cNvSpPr/>
          <p:nvPr/>
        </p:nvSpPr>
        <p:spPr>
          <a:xfrm>
            <a:off x="1524008" y="3158663"/>
            <a:ext cx="346356" cy="371293"/>
          </a:xfrm>
          <a:custGeom>
            <a:avLst/>
            <a:gdLst>
              <a:gd name="connsiteX0" fmla="*/ 0 w 266007"/>
              <a:gd name="connsiteY0" fmla="*/ 288175 h 288175"/>
              <a:gd name="connsiteX1" fmla="*/ 266007 w 266007"/>
              <a:gd name="connsiteY1" fmla="*/ 0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007" h="288175">
                <a:moveTo>
                  <a:pt x="0" y="288175"/>
                </a:moveTo>
                <a:lnTo>
                  <a:pt x="266007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 60"/>
          <p:cNvSpPr/>
          <p:nvPr/>
        </p:nvSpPr>
        <p:spPr>
          <a:xfrm>
            <a:off x="1645932" y="3158663"/>
            <a:ext cx="321413" cy="365751"/>
          </a:xfrm>
          <a:custGeom>
            <a:avLst/>
            <a:gdLst>
              <a:gd name="connsiteX0" fmla="*/ 0 w 266007"/>
              <a:gd name="connsiteY0" fmla="*/ 288175 h 288175"/>
              <a:gd name="connsiteX1" fmla="*/ 266007 w 266007"/>
              <a:gd name="connsiteY1" fmla="*/ 0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007" h="288175">
                <a:moveTo>
                  <a:pt x="0" y="288175"/>
                </a:moveTo>
                <a:lnTo>
                  <a:pt x="266007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 61"/>
          <p:cNvSpPr/>
          <p:nvPr/>
        </p:nvSpPr>
        <p:spPr>
          <a:xfrm>
            <a:off x="1572686" y="3612159"/>
            <a:ext cx="612000" cy="0"/>
          </a:xfrm>
          <a:custGeom>
            <a:avLst/>
            <a:gdLst>
              <a:gd name="connsiteX0" fmla="*/ 0 w 548640"/>
              <a:gd name="connsiteY0" fmla="*/ 0 h 0"/>
              <a:gd name="connsiteX1" fmla="*/ 548640 w 5486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 62"/>
          <p:cNvSpPr/>
          <p:nvPr/>
        </p:nvSpPr>
        <p:spPr>
          <a:xfrm>
            <a:off x="2092354" y="3230704"/>
            <a:ext cx="266007" cy="324000"/>
          </a:xfrm>
          <a:custGeom>
            <a:avLst/>
            <a:gdLst>
              <a:gd name="connsiteX0" fmla="*/ 0 w 266007"/>
              <a:gd name="connsiteY0" fmla="*/ 288175 h 288175"/>
              <a:gd name="connsiteX1" fmla="*/ 266007 w 266007"/>
              <a:gd name="connsiteY1" fmla="*/ 0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007" h="288175">
                <a:moveTo>
                  <a:pt x="0" y="288175"/>
                </a:moveTo>
                <a:lnTo>
                  <a:pt x="266007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 63"/>
          <p:cNvSpPr/>
          <p:nvPr/>
        </p:nvSpPr>
        <p:spPr>
          <a:xfrm>
            <a:off x="2225357" y="3239013"/>
            <a:ext cx="235978" cy="288175"/>
          </a:xfrm>
          <a:custGeom>
            <a:avLst/>
            <a:gdLst>
              <a:gd name="connsiteX0" fmla="*/ 0 w 266007"/>
              <a:gd name="connsiteY0" fmla="*/ 288175 h 288175"/>
              <a:gd name="connsiteX1" fmla="*/ 266007 w 266007"/>
              <a:gd name="connsiteY1" fmla="*/ 0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007" h="288175">
                <a:moveTo>
                  <a:pt x="0" y="288175"/>
                </a:moveTo>
                <a:lnTo>
                  <a:pt x="266007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orme libre 64"/>
          <p:cNvSpPr/>
          <p:nvPr/>
        </p:nvSpPr>
        <p:spPr>
          <a:xfrm>
            <a:off x="2357762" y="3236239"/>
            <a:ext cx="214691" cy="279867"/>
          </a:xfrm>
          <a:custGeom>
            <a:avLst/>
            <a:gdLst>
              <a:gd name="connsiteX0" fmla="*/ 0 w 266007"/>
              <a:gd name="connsiteY0" fmla="*/ 288175 h 288175"/>
              <a:gd name="connsiteX1" fmla="*/ 266007 w 266007"/>
              <a:gd name="connsiteY1" fmla="*/ 0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007" h="288175">
                <a:moveTo>
                  <a:pt x="0" y="288175"/>
                </a:moveTo>
                <a:lnTo>
                  <a:pt x="266007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 65"/>
          <p:cNvSpPr/>
          <p:nvPr/>
        </p:nvSpPr>
        <p:spPr>
          <a:xfrm>
            <a:off x="1978747" y="3218478"/>
            <a:ext cx="266007" cy="324000"/>
          </a:xfrm>
          <a:custGeom>
            <a:avLst/>
            <a:gdLst>
              <a:gd name="connsiteX0" fmla="*/ 0 w 266007"/>
              <a:gd name="connsiteY0" fmla="*/ 288175 h 288175"/>
              <a:gd name="connsiteX1" fmla="*/ 266007 w 266007"/>
              <a:gd name="connsiteY1" fmla="*/ 0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007" h="288175">
                <a:moveTo>
                  <a:pt x="0" y="288175"/>
                </a:moveTo>
                <a:lnTo>
                  <a:pt x="266007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 66"/>
          <p:cNvSpPr/>
          <p:nvPr/>
        </p:nvSpPr>
        <p:spPr>
          <a:xfrm>
            <a:off x="1812732" y="3225165"/>
            <a:ext cx="323639" cy="386994"/>
          </a:xfrm>
          <a:custGeom>
            <a:avLst/>
            <a:gdLst>
              <a:gd name="connsiteX0" fmla="*/ 0 w 266007"/>
              <a:gd name="connsiteY0" fmla="*/ 288175 h 288175"/>
              <a:gd name="connsiteX1" fmla="*/ 266007 w 266007"/>
              <a:gd name="connsiteY1" fmla="*/ 0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007" h="288175">
                <a:moveTo>
                  <a:pt x="0" y="288175"/>
                </a:moveTo>
                <a:lnTo>
                  <a:pt x="266007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 67"/>
          <p:cNvSpPr/>
          <p:nvPr/>
        </p:nvSpPr>
        <p:spPr>
          <a:xfrm>
            <a:off x="1765335" y="3218478"/>
            <a:ext cx="260287" cy="324000"/>
          </a:xfrm>
          <a:custGeom>
            <a:avLst/>
            <a:gdLst>
              <a:gd name="connsiteX0" fmla="*/ 0 w 266007"/>
              <a:gd name="connsiteY0" fmla="*/ 288175 h 288175"/>
              <a:gd name="connsiteX1" fmla="*/ 266007 w 266007"/>
              <a:gd name="connsiteY1" fmla="*/ 0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007" h="288175">
                <a:moveTo>
                  <a:pt x="0" y="288175"/>
                </a:moveTo>
                <a:lnTo>
                  <a:pt x="266007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orme libre 69"/>
          <p:cNvSpPr/>
          <p:nvPr/>
        </p:nvSpPr>
        <p:spPr>
          <a:xfrm>
            <a:off x="1676067" y="3158663"/>
            <a:ext cx="32400" cy="32400"/>
          </a:xfrm>
          <a:custGeom>
            <a:avLst/>
            <a:gdLst>
              <a:gd name="connsiteX0" fmla="*/ 0 w 266007"/>
              <a:gd name="connsiteY0" fmla="*/ 288175 h 288175"/>
              <a:gd name="connsiteX1" fmla="*/ 266007 w 266007"/>
              <a:gd name="connsiteY1" fmla="*/ 0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007" h="288175">
                <a:moveTo>
                  <a:pt x="0" y="288175"/>
                </a:moveTo>
                <a:lnTo>
                  <a:pt x="266007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orme libre 70"/>
          <p:cNvSpPr/>
          <p:nvPr/>
        </p:nvSpPr>
        <p:spPr>
          <a:xfrm>
            <a:off x="2040587" y="3155023"/>
            <a:ext cx="32400" cy="32400"/>
          </a:xfrm>
          <a:custGeom>
            <a:avLst/>
            <a:gdLst>
              <a:gd name="connsiteX0" fmla="*/ 0 w 266007"/>
              <a:gd name="connsiteY0" fmla="*/ 288175 h 288175"/>
              <a:gd name="connsiteX1" fmla="*/ 266007 w 266007"/>
              <a:gd name="connsiteY1" fmla="*/ 0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007" h="288175">
                <a:moveTo>
                  <a:pt x="0" y="288175"/>
                </a:moveTo>
                <a:lnTo>
                  <a:pt x="266007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 71"/>
          <p:cNvSpPr/>
          <p:nvPr/>
        </p:nvSpPr>
        <p:spPr>
          <a:xfrm>
            <a:off x="1715610" y="3575653"/>
            <a:ext cx="32400" cy="32400"/>
          </a:xfrm>
          <a:custGeom>
            <a:avLst/>
            <a:gdLst>
              <a:gd name="connsiteX0" fmla="*/ 0 w 266007"/>
              <a:gd name="connsiteY0" fmla="*/ 288175 h 288175"/>
              <a:gd name="connsiteX1" fmla="*/ 266007 w 266007"/>
              <a:gd name="connsiteY1" fmla="*/ 0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007" h="288175">
                <a:moveTo>
                  <a:pt x="0" y="288175"/>
                </a:moveTo>
                <a:lnTo>
                  <a:pt x="266007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 72"/>
          <p:cNvSpPr/>
          <p:nvPr/>
        </p:nvSpPr>
        <p:spPr>
          <a:xfrm>
            <a:off x="2050127" y="3574095"/>
            <a:ext cx="32400" cy="32400"/>
          </a:xfrm>
          <a:custGeom>
            <a:avLst/>
            <a:gdLst>
              <a:gd name="connsiteX0" fmla="*/ 0 w 266007"/>
              <a:gd name="connsiteY0" fmla="*/ 288175 h 288175"/>
              <a:gd name="connsiteX1" fmla="*/ 266007 w 266007"/>
              <a:gd name="connsiteY1" fmla="*/ 0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007" h="288175">
                <a:moveTo>
                  <a:pt x="0" y="288175"/>
                </a:moveTo>
                <a:lnTo>
                  <a:pt x="266007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orme libre 73"/>
          <p:cNvSpPr/>
          <p:nvPr/>
        </p:nvSpPr>
        <p:spPr>
          <a:xfrm>
            <a:off x="1934332" y="3574095"/>
            <a:ext cx="32400" cy="32400"/>
          </a:xfrm>
          <a:custGeom>
            <a:avLst/>
            <a:gdLst>
              <a:gd name="connsiteX0" fmla="*/ 0 w 266007"/>
              <a:gd name="connsiteY0" fmla="*/ 288175 h 288175"/>
              <a:gd name="connsiteX1" fmla="*/ 266007 w 266007"/>
              <a:gd name="connsiteY1" fmla="*/ 0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007" h="288175">
                <a:moveTo>
                  <a:pt x="0" y="288175"/>
                </a:moveTo>
                <a:lnTo>
                  <a:pt x="266007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6840" y="3465716"/>
            <a:ext cx="1043876" cy="2954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100" kern="0" dirty="0" smtClean="0">
                <a:latin typeface="+mj-lt"/>
              </a:rPr>
              <a:t>Simulated area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64704" y="4871300"/>
            <a:ext cx="3819694" cy="1816753"/>
            <a:chOff x="159239" y="4416636"/>
            <a:chExt cx="3819694" cy="1816753"/>
          </a:xfrm>
        </p:grpSpPr>
        <p:pic>
          <p:nvPicPr>
            <p:cNvPr id="53" name="Image 52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353" y="4491265"/>
              <a:ext cx="2526665" cy="1630045"/>
            </a:xfrm>
            <a:prstGeom prst="rect">
              <a:avLst/>
            </a:prstGeom>
          </p:spPr>
        </p:pic>
        <p:sp>
          <p:nvSpPr>
            <p:cNvPr id="75" name="ZoneTexte 74"/>
            <p:cNvSpPr txBox="1"/>
            <p:nvPr/>
          </p:nvSpPr>
          <p:spPr>
            <a:xfrm>
              <a:off x="1110383" y="4808893"/>
              <a:ext cx="853119" cy="28193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en-US" sz="1100" kern="0" dirty="0" smtClean="0">
                  <a:latin typeface="+mj-lt"/>
                </a:rPr>
                <a:t>Air/vacuum</a:t>
              </a: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315217" y="4504584"/>
              <a:ext cx="530915" cy="28193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en-US" sz="1100" kern="0" dirty="0" smtClean="0">
                  <a:latin typeface="+mj-lt"/>
                </a:rPr>
                <a:t>Port 1</a:t>
              </a:r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750951" y="4653724"/>
              <a:ext cx="409575" cy="9525"/>
            </a:xfrm>
            <a:custGeom>
              <a:avLst/>
              <a:gdLst>
                <a:gd name="connsiteX0" fmla="*/ 0 w 409575"/>
                <a:gd name="connsiteY0" fmla="*/ 0 h 9525"/>
                <a:gd name="connsiteX1" fmla="*/ 409575 w 40957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9525">
                  <a:moveTo>
                    <a:pt x="0" y="0"/>
                  </a:moveTo>
                  <a:lnTo>
                    <a:pt x="409575" y="9525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3448018" y="5258347"/>
              <a:ext cx="530915" cy="28193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en-US" sz="1100" kern="0" dirty="0" smtClean="0">
                  <a:latin typeface="+mj-lt"/>
                </a:rPr>
                <a:t>Port 2</a:t>
              </a:r>
            </a:p>
          </p:txBody>
        </p:sp>
        <p:sp>
          <p:nvSpPr>
            <p:cNvPr id="78" name="Forme libre 77"/>
            <p:cNvSpPr/>
            <p:nvPr/>
          </p:nvSpPr>
          <p:spPr>
            <a:xfrm flipH="1">
              <a:off x="3267076" y="5511395"/>
              <a:ext cx="241612" cy="317906"/>
            </a:xfrm>
            <a:custGeom>
              <a:avLst/>
              <a:gdLst>
                <a:gd name="connsiteX0" fmla="*/ 0 w 409575"/>
                <a:gd name="connsiteY0" fmla="*/ 0 h 9525"/>
                <a:gd name="connsiteX1" fmla="*/ 409575 w 40957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9525">
                  <a:moveTo>
                    <a:pt x="0" y="0"/>
                  </a:moveTo>
                  <a:lnTo>
                    <a:pt x="409575" y="9525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2686098" y="4686570"/>
              <a:ext cx="635110" cy="28193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en-US" sz="1100" kern="0" dirty="0" smtClean="0">
                  <a:latin typeface="+mj-lt"/>
                </a:rPr>
                <a:t>ceramic</a:t>
              </a: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159239" y="5215928"/>
              <a:ext cx="1186543" cy="28193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en-US" sz="1100" kern="0" dirty="0" smtClean="0">
                  <a:latin typeface="+mj-lt"/>
                </a:rPr>
                <a:t>Simulation model</a:t>
              </a:r>
            </a:p>
          </p:txBody>
        </p:sp>
        <p:sp>
          <p:nvSpPr>
            <p:cNvPr id="81" name="Forme libre 80"/>
            <p:cNvSpPr/>
            <p:nvPr/>
          </p:nvSpPr>
          <p:spPr>
            <a:xfrm flipH="1">
              <a:off x="2326168" y="4857517"/>
              <a:ext cx="412663" cy="177599"/>
            </a:xfrm>
            <a:custGeom>
              <a:avLst/>
              <a:gdLst>
                <a:gd name="connsiteX0" fmla="*/ 0 w 409575"/>
                <a:gd name="connsiteY0" fmla="*/ 0 h 9525"/>
                <a:gd name="connsiteX1" fmla="*/ 409575 w 40957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9525">
                  <a:moveTo>
                    <a:pt x="0" y="0"/>
                  </a:moveTo>
                  <a:lnTo>
                    <a:pt x="409575" y="9525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1391974" y="5951452"/>
              <a:ext cx="1007007" cy="28193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en-US" sz="1100" kern="0" dirty="0" smtClean="0">
                  <a:latin typeface="+mj-lt"/>
                </a:rPr>
                <a:t>Internal choke</a:t>
              </a:r>
            </a:p>
          </p:txBody>
        </p:sp>
        <p:sp>
          <p:nvSpPr>
            <p:cNvPr id="83" name="Forme libre 82"/>
            <p:cNvSpPr/>
            <p:nvPr/>
          </p:nvSpPr>
          <p:spPr>
            <a:xfrm flipV="1">
              <a:off x="1765334" y="5521361"/>
              <a:ext cx="161419" cy="498439"/>
            </a:xfrm>
            <a:custGeom>
              <a:avLst/>
              <a:gdLst>
                <a:gd name="connsiteX0" fmla="*/ 0 w 409575"/>
                <a:gd name="connsiteY0" fmla="*/ 0 h 9525"/>
                <a:gd name="connsiteX1" fmla="*/ 409575 w 40957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9525">
                  <a:moveTo>
                    <a:pt x="0" y="0"/>
                  </a:moveTo>
                  <a:lnTo>
                    <a:pt x="409575" y="9525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2578960" y="4416636"/>
              <a:ext cx="1029449" cy="2954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buNone/>
              </a:pPr>
              <a:r>
                <a:rPr lang="en-US" sz="1100" kern="0" dirty="0" smtClean="0">
                  <a:latin typeface="+mj-lt"/>
                </a:rPr>
                <a:t>external choke</a:t>
              </a:r>
            </a:p>
          </p:txBody>
        </p:sp>
        <p:sp>
          <p:nvSpPr>
            <p:cNvPr id="85" name="Forme libre 84"/>
            <p:cNvSpPr/>
            <p:nvPr/>
          </p:nvSpPr>
          <p:spPr>
            <a:xfrm flipH="1">
              <a:off x="2144683" y="4564369"/>
              <a:ext cx="541413" cy="381947"/>
            </a:xfrm>
            <a:custGeom>
              <a:avLst/>
              <a:gdLst>
                <a:gd name="connsiteX0" fmla="*/ 0 w 409575"/>
                <a:gd name="connsiteY0" fmla="*/ 0 h 9525"/>
                <a:gd name="connsiteX1" fmla="*/ 409575 w 40957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9525">
                  <a:moveTo>
                    <a:pt x="0" y="0"/>
                  </a:moveTo>
                  <a:lnTo>
                    <a:pt x="409575" y="9525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6" name="Image 8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724" y="1261231"/>
            <a:ext cx="2867025" cy="197778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134225" y="1083340"/>
            <a:ext cx="1527982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400" kern="0" dirty="0" smtClean="0">
                <a:latin typeface="+mj-lt"/>
              </a:rPr>
              <a:t>E field distribution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0" r="18140"/>
          <a:stretch/>
        </p:blipFill>
        <p:spPr bwMode="auto">
          <a:xfrm>
            <a:off x="6161895" y="3550225"/>
            <a:ext cx="2886854" cy="233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Roscoff 2017</a:t>
            </a:r>
            <a:endParaRPr lang="fr-FR" dirty="0"/>
          </a:p>
        </p:txBody>
      </p:sp>
      <p:sp>
        <p:nvSpPr>
          <p:cNvPr id="5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889125" y="6479245"/>
            <a:ext cx="3425687" cy="365125"/>
          </a:xfrm>
        </p:spPr>
        <p:txBody>
          <a:bodyPr/>
          <a:lstStyle/>
          <a:p>
            <a:pPr algn="ctr">
              <a:buFontTx/>
              <a:buNone/>
            </a:pPr>
            <a:r>
              <a:rPr lang="fr-FR" smtClean="0"/>
              <a:t>Coupleur 704 MHz ESS | Thibault Hamelin</a:t>
            </a:r>
            <a:endParaRPr lang="fr-FR" dirty="0"/>
          </a:p>
        </p:txBody>
      </p:sp>
      <p:sp>
        <p:nvSpPr>
          <p:cNvPr id="6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34659" y="6474563"/>
            <a:ext cx="2133600" cy="365125"/>
          </a:xfrm>
        </p:spPr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1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982" y="1268760"/>
            <a:ext cx="6652114" cy="4968552"/>
          </a:xfrm>
        </p:spPr>
        <p:txBody>
          <a:bodyPr/>
          <a:lstStyle/>
          <a:p>
            <a:r>
              <a:rPr lang="en-US" sz="2000" dirty="0" smtClean="0"/>
              <a:t>Window, tube, electron pick-up: check of vacuum tightness</a:t>
            </a:r>
          </a:p>
          <a:p>
            <a:r>
              <a:rPr lang="en-US" sz="2000" dirty="0" smtClean="0"/>
              <a:t>Window and doorknob: check of the water tightness</a:t>
            </a:r>
          </a:p>
          <a:p>
            <a:r>
              <a:rPr lang="en-US" sz="2000" dirty="0" smtClean="0"/>
              <a:t>Doorknob: check of the insulation</a:t>
            </a:r>
          </a:p>
          <a:p>
            <a:endParaRPr lang="en-US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and checks during manufacturing 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180" y="988423"/>
            <a:ext cx="1429575" cy="29768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834" y="2033928"/>
            <a:ext cx="2202467" cy="1456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63" r="14860" b="5799"/>
          <a:stretch/>
        </p:blipFill>
        <p:spPr bwMode="auto">
          <a:xfrm>
            <a:off x="5475834" y="4580457"/>
            <a:ext cx="3152514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76" y="4126707"/>
            <a:ext cx="38957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681708" y="4232495"/>
            <a:ext cx="2946640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400" kern="0" dirty="0" smtClean="0">
                <a:latin typeface="+mj-lt"/>
              </a:rPr>
              <a:t>Check of the copper coating thickness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39" y="2476863"/>
            <a:ext cx="3213554" cy="117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Roscoff 2017</a:t>
            </a:r>
            <a:endParaRPr lang="fr-FR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889125" y="6479245"/>
            <a:ext cx="3425687" cy="365125"/>
          </a:xfrm>
        </p:spPr>
        <p:txBody>
          <a:bodyPr/>
          <a:lstStyle/>
          <a:p>
            <a:pPr algn="ctr">
              <a:buFontTx/>
              <a:buNone/>
            </a:pPr>
            <a:r>
              <a:rPr lang="fr-FR" smtClean="0"/>
              <a:t>Coupleur 704 MHz ESS | Thibault Hamelin</a:t>
            </a:r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34659" y="6474563"/>
            <a:ext cx="2133600" cy="365125"/>
          </a:xfrm>
        </p:spPr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2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Doorknob monté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r="40550"/>
          <a:stretch/>
        </p:blipFill>
        <p:spPr>
          <a:xfrm>
            <a:off x="1016917" y="1217485"/>
            <a:ext cx="3744416" cy="48279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-3764" r="33852" b="3764"/>
          <a:stretch/>
        </p:blipFill>
        <p:spPr>
          <a:xfrm>
            <a:off x="4463480" y="1010705"/>
            <a:ext cx="4680520" cy="4827980"/>
          </a:xfrm>
          <a:prstGeom prst="rect">
            <a:avLst/>
          </a:prstGeom>
        </p:spPr>
      </p:pic>
      <p:sp>
        <p:nvSpPr>
          <p:cNvPr id="12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Roscoff 2017</a:t>
            </a:r>
            <a:endParaRPr lang="fr-FR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889125" y="6479245"/>
            <a:ext cx="3425687" cy="365125"/>
          </a:xfrm>
        </p:spPr>
        <p:txBody>
          <a:bodyPr/>
          <a:lstStyle/>
          <a:p>
            <a:pPr algn="ctr">
              <a:buFontTx/>
              <a:buNone/>
            </a:pPr>
            <a:r>
              <a:rPr lang="fr-FR" smtClean="0"/>
              <a:t>Coupleur 704 MHz ESS | Thibault Hamelin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34659" y="6474563"/>
            <a:ext cx="2133600" cy="365125"/>
          </a:xfrm>
        </p:spPr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24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r="24013"/>
          <a:stretch/>
        </p:blipFill>
        <p:spPr>
          <a:xfrm>
            <a:off x="166626" y="3055735"/>
            <a:ext cx="2521158" cy="33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3"/>
          <a:stretch/>
        </p:blipFill>
        <p:spPr>
          <a:xfrm>
            <a:off x="190455" y="3500545"/>
            <a:ext cx="4411513" cy="3005198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95737" y="52752"/>
            <a:ext cx="5976714" cy="908720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Contexte des coupleurs : le cryomodule pour les cavités elliptiques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smtClean="0"/>
              <a:t>Roscoff 2017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0" y="1119763"/>
            <a:ext cx="7545936" cy="1141449"/>
          </a:xfrm>
          <a:prstGeom prst="rect">
            <a:avLst/>
          </a:prstGeom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 smtClean="0"/>
              <a:t>Coupleur 704 MHz ESS | Thibault Hamelin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3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42100" y="3589677"/>
            <a:ext cx="3265638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1400" i="1" u="sng" kern="0" dirty="0" smtClean="0">
                <a:latin typeface="+mj-lt"/>
              </a:rPr>
              <a:t>Design du cryomodule à cavités elliptiques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1221" y="1304168"/>
            <a:ext cx="1712129" cy="887032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73688" y="2183547"/>
            <a:ext cx="1505540" cy="3508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400" i="1" u="sng" kern="0" dirty="0" smtClean="0">
                <a:latin typeface="+mj-lt"/>
              </a:rPr>
              <a:t>L’accélérateur ESS</a:t>
            </a:r>
          </a:p>
        </p:txBody>
      </p:sp>
      <p:sp>
        <p:nvSpPr>
          <p:cNvPr id="17" name="Espace réservé du contenu 1"/>
          <p:cNvSpPr txBox="1">
            <a:spLocks/>
          </p:cNvSpPr>
          <p:nvPr/>
        </p:nvSpPr>
        <p:spPr>
          <a:xfrm>
            <a:off x="295705" y="2599840"/>
            <a:ext cx="8172464" cy="91758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kern="0" dirty="0" smtClean="0"/>
              <a:t>L’</a:t>
            </a:r>
            <a:r>
              <a:rPr lang="fr-FR" sz="1600" kern="0" dirty="0" err="1" smtClean="0"/>
              <a:t>Irfu</a:t>
            </a:r>
            <a:r>
              <a:rPr lang="fr-FR" sz="1600" kern="0" dirty="0" smtClean="0"/>
              <a:t> a en charge la production de 9 cryomodules medium beta (+1 prototype) et 21 cryomodules </a:t>
            </a:r>
            <a:r>
              <a:rPr lang="fr-FR" sz="1600" kern="0" dirty="0"/>
              <a:t>haut beta (+1 prototype) </a:t>
            </a:r>
            <a:r>
              <a:rPr lang="fr-FR" sz="1600" kern="0" dirty="0" smtClean="0"/>
              <a:t>à cavités elliptiques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kern="0" dirty="0" smtClean="0"/>
              <a:t>4 cavités par cryomodule et 1 coupleur par cavité soit </a:t>
            </a:r>
            <a:r>
              <a:rPr lang="fr-FR" sz="1600" b="1" kern="0" dirty="0" smtClean="0">
                <a:solidFill>
                  <a:srgbClr val="FF0000"/>
                </a:solidFill>
              </a:rPr>
              <a:t>120 coupleurs </a:t>
            </a:r>
            <a:r>
              <a:rPr lang="fr-FR" sz="1600" kern="0" dirty="0" smtClean="0"/>
              <a:t>(+8 prototypes)</a:t>
            </a:r>
            <a:endParaRPr lang="fr-FR" sz="1600" kern="0" dirty="0"/>
          </a:p>
        </p:txBody>
      </p:sp>
      <p:sp>
        <p:nvSpPr>
          <p:cNvPr id="19" name="Espace réservé du contenu 1"/>
          <p:cNvSpPr txBox="1">
            <a:spLocks/>
          </p:cNvSpPr>
          <p:nvPr/>
        </p:nvSpPr>
        <p:spPr>
          <a:xfrm>
            <a:off x="4707217" y="4211501"/>
            <a:ext cx="4069314" cy="156548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600" b="1" kern="0" dirty="0" smtClean="0"/>
              <a:t>Design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600" b="1" kern="0" dirty="0" smtClean="0"/>
              <a:t>Fabrication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600" b="1" kern="0" dirty="0" smtClean="0"/>
              <a:t>Conditionnement RF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600" b="1" kern="0" dirty="0" smtClean="0"/>
              <a:t>Montage sur cavité en salle blanche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600" b="1" kern="0" dirty="0" smtClean="0"/>
              <a:t>Intégration dans le cryomodule</a:t>
            </a:r>
            <a:endParaRPr lang="fr-FR" sz="16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27742"/>
              </p:ext>
            </p:extLst>
          </p:nvPr>
        </p:nvGraphicFramePr>
        <p:xfrm>
          <a:off x="450194" y="997120"/>
          <a:ext cx="4179420" cy="257790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669599"/>
                <a:gridCol w="1509821"/>
              </a:tblGrid>
              <a:tr h="31437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Spécifications</a:t>
                      </a:r>
                      <a:r>
                        <a:rPr lang="fr-FR" sz="1400" baseline="0" dirty="0" smtClean="0"/>
                        <a:t> techniques</a:t>
                      </a:r>
                      <a:endParaRPr lang="fr-FR" sz="14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28294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noProof="0" dirty="0" smtClean="0">
                          <a:effectLst/>
                        </a:rPr>
                        <a:t>Fréquence</a:t>
                      </a:r>
                      <a:r>
                        <a:rPr lang="fr-FR" sz="1200" b="1" baseline="0" noProof="0" dirty="0" smtClean="0">
                          <a:effectLst/>
                        </a:rPr>
                        <a:t> RF</a:t>
                      </a:r>
                      <a:endParaRPr lang="fr-FR" sz="1200" b="1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noProof="0" dirty="0" smtClean="0">
                          <a:effectLst/>
                        </a:rPr>
                        <a:t>704.42MHz</a:t>
                      </a:r>
                      <a:endParaRPr lang="fr-FR" sz="1200" b="0" noProof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28294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noProof="0" dirty="0" smtClean="0">
                          <a:effectLst/>
                        </a:rPr>
                        <a:t>Fréquence</a:t>
                      </a:r>
                      <a:r>
                        <a:rPr lang="fr-FR" sz="1200" b="1" baseline="0" noProof="0" dirty="0" smtClean="0">
                          <a:effectLst/>
                        </a:rPr>
                        <a:t> de répétition</a:t>
                      </a:r>
                      <a:endParaRPr lang="fr-FR" sz="1200" b="1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noProof="0" dirty="0" smtClean="0">
                          <a:effectLst/>
                        </a:rPr>
                        <a:t>14 Hz</a:t>
                      </a:r>
                      <a:endParaRPr lang="fr-FR" sz="12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28294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noProof="0" dirty="0" smtClean="0">
                          <a:effectLst/>
                        </a:rPr>
                        <a:t>Puissance</a:t>
                      </a:r>
                      <a:r>
                        <a:rPr lang="fr-FR" sz="1200" b="1" baseline="0" noProof="0" dirty="0" smtClean="0">
                          <a:effectLst/>
                        </a:rPr>
                        <a:t> RF incidente</a:t>
                      </a:r>
                      <a:endParaRPr lang="fr-FR" sz="1200" b="1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noProof="0" dirty="0" smtClean="0">
                          <a:effectLst/>
                        </a:rPr>
                        <a:t>1.1 MW</a:t>
                      </a:r>
                      <a:endParaRPr lang="fr-FR" sz="12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7156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noProof="0" dirty="0" smtClean="0">
                          <a:effectLst/>
                        </a:rPr>
                        <a:t>Durée du pulse RF en totale</a:t>
                      </a:r>
                      <a:r>
                        <a:rPr lang="fr-FR" sz="1200" b="1" baseline="0" noProof="0" dirty="0" smtClean="0">
                          <a:effectLst/>
                        </a:rPr>
                        <a:t> réflexion (pour toutes phases)</a:t>
                      </a:r>
                      <a:endParaRPr lang="fr-FR" sz="1200" b="1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noProof="0" dirty="0" smtClean="0">
                          <a:effectLst/>
                        </a:rPr>
                        <a:t>500 μs</a:t>
                      </a:r>
                      <a:endParaRPr lang="fr-FR" sz="12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2829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noProof="0" dirty="0" smtClean="0">
                          <a:effectLst/>
                        </a:rPr>
                        <a:t>Durée du pulse RF en transmission</a:t>
                      </a:r>
                      <a:r>
                        <a:rPr lang="fr-FR" sz="1200" b="1" baseline="0" noProof="0" dirty="0" smtClean="0">
                          <a:effectLst/>
                        </a:rPr>
                        <a:t> </a:t>
                      </a:r>
                      <a:endParaRPr lang="fr-FR" sz="1200" b="1" noProof="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noProof="0" dirty="0" smtClean="0">
                          <a:effectLst/>
                        </a:rPr>
                        <a:t>3.6 ms</a:t>
                      </a:r>
                      <a:endParaRPr lang="fr-FR" sz="1200" noProof="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660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noProof="0" dirty="0" smtClean="0">
                          <a:effectLst/>
                        </a:rPr>
                        <a:t>Tension de polarisation de l’antenne</a:t>
                      </a:r>
                      <a:r>
                        <a:rPr lang="fr-FR" sz="1200" b="1" noProof="0" dirty="0" smtClean="0">
                          <a:effectLst/>
                        </a:rPr>
                        <a:t> (tension</a:t>
                      </a:r>
                      <a:r>
                        <a:rPr lang="fr-FR" sz="1200" b="1" baseline="0" noProof="0" dirty="0" smtClean="0">
                          <a:effectLst/>
                        </a:rPr>
                        <a:t> entre le conducteur central et externe)</a:t>
                      </a:r>
                      <a:endParaRPr lang="fr-FR" sz="1200" b="1" noProof="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noProof="0" dirty="0" smtClean="0">
                          <a:effectLst/>
                        </a:rPr>
                        <a:t>±10 kV</a:t>
                      </a:r>
                      <a:endParaRPr lang="fr-FR" sz="1200" noProof="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95736" y="158855"/>
            <a:ext cx="6552727" cy="443694"/>
          </a:xfrm>
        </p:spPr>
        <p:txBody>
          <a:bodyPr/>
          <a:lstStyle/>
          <a:p>
            <a:pPr marL="514350" indent="-514350">
              <a:buFont typeface="+mj-lt"/>
              <a:buAutoNum type="romanUcPeriod" startAt="2"/>
            </a:pPr>
            <a:r>
              <a:rPr lang="fr-FR" dirty="0" smtClean="0"/>
              <a:t>Présentation du coupleur 704 Mhz ESS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dirty="0" smtClean="0"/>
              <a:t>Roscoff 2017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 dirty="0" smtClean="0"/>
              <a:t>Coupleur 704 MHz ESS | Thibault Hamelin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4</a:t>
            </a:fld>
            <a:endParaRPr lang="fr-FR" dirty="0"/>
          </a:p>
        </p:txBody>
      </p:sp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724048"/>
              </p:ext>
            </p:extLst>
          </p:nvPr>
        </p:nvGraphicFramePr>
        <p:xfrm>
          <a:off x="450194" y="3635979"/>
          <a:ext cx="4179420" cy="3048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300124"/>
                <a:gridCol w="1879296"/>
              </a:tblGrid>
              <a:tr h="22374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Conditions</a:t>
                      </a:r>
                      <a:r>
                        <a:rPr lang="fr-FR" sz="1400" baseline="0" dirty="0" smtClean="0"/>
                        <a:t> d’utilisation</a:t>
                      </a:r>
                      <a:endParaRPr lang="fr-FR" sz="14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3356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Plage de température de fonctionnement</a:t>
                      </a:r>
                      <a:endParaRPr lang="fr-FR" sz="1200" b="1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à 293</a:t>
                      </a:r>
                      <a:r>
                        <a:rPr lang="fr-FR" sz="1200" b="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endParaRPr lang="fr-FR" sz="1200" b="0" noProof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20137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Température</a:t>
                      </a:r>
                      <a:r>
                        <a:rPr lang="fr-FR" sz="1200" b="1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durant l’étuvage</a:t>
                      </a:r>
                      <a:endParaRPr lang="fr-FR" sz="1200" b="1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fr-FR" sz="12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: 200°C pendant 100h</a:t>
                      </a:r>
                      <a:endParaRPr lang="fr-FR" sz="12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20137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noProof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Pression dans le circuit de refroidissement d’hélium</a:t>
                      </a:r>
                      <a:endParaRPr lang="fr-FR" sz="1200" b="1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noProof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SHe</a:t>
                      </a:r>
                      <a:r>
                        <a:rPr lang="fr-FR" sz="1200" noProof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à 4,5 K et 3 </a:t>
                      </a:r>
                      <a:r>
                        <a:rPr lang="fr-FR" sz="1200" noProof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bara</a:t>
                      </a:r>
                      <a:endParaRPr lang="fr-F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356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Pression</a:t>
                      </a:r>
                      <a:r>
                        <a:rPr lang="fr-FR" sz="1200" b="1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dans le circuit de refroidissement hydraulique</a:t>
                      </a:r>
                      <a:endParaRPr lang="fr-FR" sz="1200" b="1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fr-FR" sz="12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bar</a:t>
                      </a:r>
                      <a:endParaRPr lang="fr-FR" sz="12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356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noProof="0" dirty="0" smtClean="0">
                          <a:effectLst/>
                        </a:rPr>
                        <a:t>Débit dans </a:t>
                      </a:r>
                      <a:r>
                        <a:rPr lang="fr-FR" sz="1200" b="1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le circuit de refroidissement hydraulique</a:t>
                      </a:r>
                      <a:endParaRPr lang="fr-FR" sz="1200" b="1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fr-FR" sz="12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L/min</a:t>
                      </a:r>
                      <a:endParaRPr lang="fr-FR" sz="12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69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Température</a:t>
                      </a:r>
                      <a:r>
                        <a:rPr lang="fr-FR" sz="1200" b="1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consigne de l’eau dans le circuit de refroidissement </a:t>
                      </a:r>
                      <a:endParaRPr lang="fr-FR" sz="1200" b="1" noProof="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26°C</a:t>
                      </a:r>
                      <a:endParaRPr lang="fr-FR" sz="1200" noProof="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5" name="ZoneTexte 44"/>
          <p:cNvSpPr txBox="1"/>
          <p:nvPr/>
        </p:nvSpPr>
        <p:spPr>
          <a:xfrm>
            <a:off x="5349838" y="6011774"/>
            <a:ext cx="3491661" cy="3508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1400" i="1" u="sng" kern="0" dirty="0" smtClean="0">
                <a:latin typeface="+mj-lt"/>
              </a:rPr>
              <a:t>Coupleur et cavité medium beta 704 MHz ESS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19" y="1316946"/>
            <a:ext cx="4350507" cy="4690219"/>
          </a:xfrm>
          <a:prstGeom prst="rect">
            <a:avLst/>
          </a:prstGeom>
        </p:spPr>
      </p:pic>
      <p:sp>
        <p:nvSpPr>
          <p:cNvPr id="15" name="Zone de texte 448"/>
          <p:cNvSpPr txBox="1"/>
          <p:nvPr/>
        </p:nvSpPr>
        <p:spPr>
          <a:xfrm>
            <a:off x="6401500" y="3932330"/>
            <a:ext cx="2039314" cy="3877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b="1" dirty="0" smtClean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Transmission de la puissance RF à la cavité</a:t>
            </a:r>
            <a:endParaRPr lang="fr-FR" sz="1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5587821" y="2204815"/>
            <a:ext cx="36000" cy="266062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4"/>
          <p:cNvSpPr txBox="1">
            <a:spLocks/>
          </p:cNvSpPr>
          <p:nvPr/>
        </p:nvSpPr>
        <p:spPr bwMode="gray">
          <a:xfrm>
            <a:off x="2698515" y="247879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FR" sz="1800" dirty="0" smtClean="0"/>
              <a:t>Vue d’ensemble 1/2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36424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966222" y="4228054"/>
            <a:ext cx="3160395" cy="126682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Rectangle 4"/>
          <p:cNvSpPr/>
          <p:nvPr/>
        </p:nvSpPr>
        <p:spPr>
          <a:xfrm>
            <a:off x="1804284" y="4540696"/>
            <a:ext cx="1368000" cy="21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GB" sz="1100" dirty="0" smtClean="0">
              <a:solidFill>
                <a:schemeClr val="tx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smtClean="0"/>
              <a:t>Roscoff 2017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 smtClean="0"/>
              <a:t>Coupleur 704 MHz ESS | Thibault Hamelin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5</a:t>
            </a:fld>
            <a:endParaRPr lang="fr-FR" dirty="0"/>
          </a:p>
        </p:txBody>
      </p:sp>
      <p:sp>
        <p:nvSpPr>
          <p:cNvPr id="39" name="Espace réservé du contenu 1"/>
          <p:cNvSpPr txBox="1">
            <a:spLocks/>
          </p:cNvSpPr>
          <p:nvPr/>
        </p:nvSpPr>
        <p:spPr>
          <a:xfrm>
            <a:off x="295705" y="1047265"/>
            <a:ext cx="8172464" cy="2255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kern="0" dirty="0" smtClean="0"/>
              <a:t>Le coupleur est composé en 3 parties :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400" kern="0" dirty="0" smtClean="0"/>
              <a:t>Une </a:t>
            </a:r>
            <a:r>
              <a:rPr lang="fr-FR" sz="1400" b="1" kern="0" dirty="0" smtClean="0"/>
              <a:t>fenêtre avec son antenne </a:t>
            </a:r>
            <a:r>
              <a:rPr lang="fr-FR" sz="1400" kern="0" dirty="0" smtClean="0">
                <a:sym typeface="Wingdings" panose="05000000000000000000" pitchFamily="2" charset="2"/>
              </a:rPr>
              <a:t> séparation vide / air</a:t>
            </a:r>
            <a:endParaRPr lang="fr-FR" sz="1400" kern="0" dirty="0" smtClean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400" kern="0" dirty="0" smtClean="0"/>
              <a:t>Un </a:t>
            </a:r>
            <a:r>
              <a:rPr lang="fr-FR" sz="1400" b="1" kern="0" dirty="0" smtClean="0"/>
              <a:t>tube double parois </a:t>
            </a:r>
            <a:r>
              <a:rPr lang="fr-FR" sz="1400" kern="0" dirty="0" smtClean="0">
                <a:sym typeface="Wingdings" panose="05000000000000000000" pitchFamily="2" charset="2"/>
              </a:rPr>
              <a:t> transition thermique 2 K / 293 K</a:t>
            </a:r>
            <a:endParaRPr lang="fr-FR" sz="1400" kern="0" dirty="0" smtClean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400" kern="0" dirty="0" smtClean="0"/>
              <a:t>Une </a:t>
            </a:r>
            <a:r>
              <a:rPr lang="fr-FR" sz="1400" b="1" kern="0" dirty="0" smtClean="0"/>
              <a:t>transition doorknob </a:t>
            </a:r>
            <a:r>
              <a:rPr lang="fr-FR" sz="1400" kern="0" dirty="0" smtClean="0">
                <a:sym typeface="Wingdings" panose="05000000000000000000" pitchFamily="2" charset="2"/>
              </a:rPr>
              <a:t> transition coaxiale / guide d’onde rectangulaire</a:t>
            </a:r>
            <a:endParaRPr lang="fr-FR" sz="1400" kern="0" dirty="0" smtClean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kern="0" dirty="0" smtClean="0"/>
              <a:t>L’ensemble fenêtre-antenne et la transition doorknob sont communes pour les cavités medium et haut beta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kern="0" dirty="0" smtClean="0"/>
              <a:t>Le tube double parois est légèrement différent entre les deux types de cavités. Seule sa longueur diffère.</a:t>
            </a:r>
            <a:endParaRPr lang="fr-FR" sz="1600" kern="0" dirty="0"/>
          </a:p>
        </p:txBody>
      </p:sp>
      <p:sp>
        <p:nvSpPr>
          <p:cNvPr id="8" name="Rectangle 7"/>
          <p:cNvSpPr/>
          <p:nvPr/>
        </p:nvSpPr>
        <p:spPr>
          <a:xfrm>
            <a:off x="5885030" y="4424062"/>
            <a:ext cx="504816" cy="276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GB" sz="1100" dirty="0" smtClean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00968" y="4533080"/>
            <a:ext cx="606148" cy="276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GB" sz="1100" dirty="0" smtClean="0">
              <a:solidFill>
                <a:schemeClr val="tx1"/>
              </a:solidFill>
            </a:endParaRPr>
          </a:p>
        </p:txBody>
      </p:sp>
      <p:sp>
        <p:nvSpPr>
          <p:cNvPr id="33" name="Titre 4"/>
          <p:cNvSpPr>
            <a:spLocks noGrp="1"/>
          </p:cNvSpPr>
          <p:nvPr>
            <p:ph type="title"/>
          </p:nvPr>
        </p:nvSpPr>
        <p:spPr>
          <a:xfrm>
            <a:off x="2195736" y="158855"/>
            <a:ext cx="6552727" cy="443694"/>
          </a:xfrm>
        </p:spPr>
        <p:txBody>
          <a:bodyPr/>
          <a:lstStyle/>
          <a:p>
            <a:pPr marL="514350" indent="-514350">
              <a:buFont typeface="+mj-lt"/>
              <a:buAutoNum type="romanUcPeriod" startAt="2"/>
            </a:pPr>
            <a:r>
              <a:rPr lang="fr-FR" dirty="0" smtClean="0"/>
              <a:t>Présentation du coupleur 704 Mhz ESS</a:t>
            </a:r>
            <a:endParaRPr lang="fr-FR" dirty="0"/>
          </a:p>
        </p:txBody>
      </p:sp>
      <p:sp>
        <p:nvSpPr>
          <p:cNvPr id="35" name="Titre 4"/>
          <p:cNvSpPr txBox="1">
            <a:spLocks/>
          </p:cNvSpPr>
          <p:nvPr/>
        </p:nvSpPr>
        <p:spPr bwMode="gray">
          <a:xfrm>
            <a:off x="2698515" y="247879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FR" sz="1800" dirty="0" smtClean="0"/>
              <a:t>Vue d’ensemble 2/2</a:t>
            </a:r>
            <a:endParaRPr lang="fr-FR" sz="180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5214330" y="2978019"/>
            <a:ext cx="2687129" cy="3422042"/>
            <a:chOff x="5214330" y="2978019"/>
            <a:chExt cx="2687129" cy="342204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330" y="3250832"/>
              <a:ext cx="2658331" cy="3149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Zone de texte 448"/>
            <p:cNvSpPr txBox="1"/>
            <p:nvPr/>
          </p:nvSpPr>
          <p:spPr>
            <a:xfrm rot="16200000">
              <a:off x="4455990" y="5251456"/>
              <a:ext cx="1867733" cy="24006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latin typeface="Arial"/>
                  <a:ea typeface="Times New Roman"/>
                  <a:cs typeface="Times New Roman"/>
                </a:rPr>
                <a:t>Transition doorknob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Zone de texte 448"/>
            <p:cNvSpPr txBox="1"/>
            <p:nvPr/>
          </p:nvSpPr>
          <p:spPr>
            <a:xfrm rot="16200000">
              <a:off x="4633862" y="3613981"/>
              <a:ext cx="1511989" cy="24006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Tube double parois</a:t>
              </a:r>
              <a:endPara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38" name="Zone de texte 448"/>
            <p:cNvSpPr txBox="1"/>
            <p:nvPr/>
          </p:nvSpPr>
          <p:spPr>
            <a:xfrm rot="5400000">
              <a:off x="6847559" y="3834626"/>
              <a:ext cx="1867733" cy="24006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Fenêtre-antenne</a:t>
              </a:r>
              <a:endPara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944411" y="3526028"/>
            <a:ext cx="1368650" cy="796529"/>
            <a:chOff x="1944411" y="3526028"/>
            <a:chExt cx="1368650" cy="796529"/>
          </a:xfrm>
        </p:grpSpPr>
        <p:sp>
          <p:nvSpPr>
            <p:cNvPr id="2" name="Rectangle 1"/>
            <p:cNvSpPr/>
            <p:nvPr/>
          </p:nvSpPr>
          <p:spPr>
            <a:xfrm>
              <a:off x="1944411" y="3533362"/>
              <a:ext cx="468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buNone/>
              </a:pPr>
              <a:endParaRPr lang="en-GB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54097" y="3526028"/>
              <a:ext cx="468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buNone/>
              </a:pPr>
              <a:endParaRPr lang="en-GB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845061" y="3710557"/>
              <a:ext cx="468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buNone/>
              </a:pPr>
              <a:endParaRPr lang="en-GB" sz="11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92140" y="3331137"/>
            <a:ext cx="4278021" cy="3273596"/>
            <a:chOff x="292140" y="3331137"/>
            <a:chExt cx="4278021" cy="3273596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2630886" y="4140340"/>
              <a:ext cx="252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e 13"/>
            <p:cNvGrpSpPr/>
            <p:nvPr/>
          </p:nvGrpSpPr>
          <p:grpSpPr>
            <a:xfrm>
              <a:off x="292140" y="3331137"/>
              <a:ext cx="4278021" cy="3273596"/>
              <a:chOff x="355640" y="3331137"/>
              <a:chExt cx="4278021" cy="3273596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2374880" y="4130080"/>
                <a:ext cx="324000" cy="223620"/>
                <a:chOff x="2311380" y="4130080"/>
                <a:chExt cx="324000" cy="223620"/>
              </a:xfrm>
            </p:grpSpPr>
            <p:cxnSp>
              <p:nvCxnSpPr>
                <p:cNvPr id="49" name="Connecteur droit 48"/>
                <p:cNvCxnSpPr/>
                <p:nvPr/>
              </p:nvCxnSpPr>
              <p:spPr>
                <a:xfrm flipV="1">
                  <a:off x="2322393" y="4130080"/>
                  <a:ext cx="0" cy="216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50"/>
                <p:cNvCxnSpPr/>
                <p:nvPr/>
              </p:nvCxnSpPr>
              <p:spPr>
                <a:xfrm flipV="1">
                  <a:off x="2627193" y="4137700"/>
                  <a:ext cx="0" cy="216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droit 51"/>
                <p:cNvCxnSpPr/>
                <p:nvPr/>
              </p:nvCxnSpPr>
              <p:spPr>
                <a:xfrm>
                  <a:off x="2311380" y="4338588"/>
                  <a:ext cx="3240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>
                <a:xfrm flipH="1" flipV="1">
                  <a:off x="2347249" y="4315969"/>
                  <a:ext cx="252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e 11"/>
              <p:cNvGrpSpPr/>
              <p:nvPr/>
            </p:nvGrpSpPr>
            <p:grpSpPr>
              <a:xfrm>
                <a:off x="355640" y="3331137"/>
                <a:ext cx="4278021" cy="3273596"/>
                <a:chOff x="279440" y="3331137"/>
                <a:chExt cx="4278021" cy="3273596"/>
              </a:xfrm>
            </p:grpSpPr>
            <p:sp>
              <p:nvSpPr>
                <p:cNvPr id="29" name="Forme libre 28"/>
                <p:cNvSpPr/>
                <p:nvPr/>
              </p:nvSpPr>
              <p:spPr>
                <a:xfrm flipH="1" flipV="1">
                  <a:off x="2526341" y="6429969"/>
                  <a:ext cx="45085" cy="147955"/>
                </a:xfrm>
                <a:custGeom>
                  <a:avLst/>
                  <a:gdLst>
                    <a:gd name="connsiteX0" fmla="*/ 328412 w 328412"/>
                    <a:gd name="connsiteY0" fmla="*/ 167425 h 167425"/>
                    <a:gd name="connsiteX1" fmla="*/ 0 w 328412"/>
                    <a:gd name="connsiteY1" fmla="*/ 0 h 167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8412" h="167425">
                      <a:moveTo>
                        <a:pt x="328412" y="16742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10" name="Groupe 9"/>
                <p:cNvGrpSpPr/>
                <p:nvPr/>
              </p:nvGrpSpPr>
              <p:grpSpPr>
                <a:xfrm>
                  <a:off x="279440" y="3331137"/>
                  <a:ext cx="4278021" cy="3273596"/>
                  <a:chOff x="279440" y="3331137"/>
                  <a:chExt cx="4278021" cy="3273596"/>
                </a:xfrm>
              </p:grpSpPr>
              <p:sp>
                <p:nvSpPr>
                  <p:cNvPr id="28" name="Forme libre 27"/>
                  <p:cNvSpPr/>
                  <p:nvPr/>
                </p:nvSpPr>
                <p:spPr>
                  <a:xfrm flipH="1">
                    <a:off x="2391453" y="6417474"/>
                    <a:ext cx="45719" cy="148412"/>
                  </a:xfrm>
                  <a:custGeom>
                    <a:avLst/>
                    <a:gdLst>
                      <a:gd name="connsiteX0" fmla="*/ 328412 w 328412"/>
                      <a:gd name="connsiteY0" fmla="*/ 167425 h 167425"/>
                      <a:gd name="connsiteX1" fmla="*/ 0 w 328412"/>
                      <a:gd name="connsiteY1" fmla="*/ 0 h 167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8412" h="167425">
                        <a:moveTo>
                          <a:pt x="328412" y="167425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4" name="Forme libre 33"/>
                  <p:cNvSpPr/>
                  <p:nvPr/>
                </p:nvSpPr>
                <p:spPr>
                  <a:xfrm>
                    <a:off x="2637625" y="4351409"/>
                    <a:ext cx="744062" cy="277200"/>
                  </a:xfrm>
                  <a:custGeom>
                    <a:avLst/>
                    <a:gdLst>
                      <a:gd name="connsiteX0" fmla="*/ 328412 w 328412"/>
                      <a:gd name="connsiteY0" fmla="*/ 167425 h 167425"/>
                      <a:gd name="connsiteX1" fmla="*/ 0 w 328412"/>
                      <a:gd name="connsiteY1" fmla="*/ 0 h 167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8412" h="167425">
                        <a:moveTo>
                          <a:pt x="328412" y="167425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4" name="Zone de texte 448"/>
                  <p:cNvSpPr txBox="1"/>
                  <p:nvPr/>
                </p:nvSpPr>
                <p:spPr>
                  <a:xfrm>
                    <a:off x="2438066" y="6216935"/>
                    <a:ext cx="1505327" cy="387798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ts val="300"/>
                      </a:spcBef>
                      <a:spcAft>
                        <a:spcPts val="300"/>
                      </a:spcAft>
                      <a:buNone/>
                    </a:pPr>
                    <a:r>
                      <a:rPr lang="fr-FR" sz="1200" dirty="0" smtClean="0">
                        <a:effectLst/>
                        <a:latin typeface="Arial"/>
                        <a:ea typeface="Calibri"/>
                        <a:cs typeface="Times New Roman"/>
                      </a:rPr>
                      <a:t>Refroidissement hydraulique</a:t>
                    </a:r>
                    <a:endParaRPr lang="fr-FR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5" name="Zone de texte 448"/>
                  <p:cNvSpPr txBox="1"/>
                  <p:nvPr/>
                </p:nvSpPr>
                <p:spPr>
                  <a:xfrm>
                    <a:off x="316170" y="3883294"/>
                    <a:ext cx="1505327" cy="240066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ts val="300"/>
                      </a:spcBef>
                      <a:spcAft>
                        <a:spcPts val="300"/>
                      </a:spcAft>
                      <a:buNone/>
                    </a:pPr>
                    <a:r>
                      <a:rPr lang="fr-FR" sz="1200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rPr>
                      <a:t>Vide d’isolation</a:t>
                    </a:r>
                    <a:endParaRPr lang="fr-FR" sz="1200" dirty="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6" name="Zone de texte 448"/>
                  <p:cNvSpPr txBox="1"/>
                  <p:nvPr/>
                </p:nvSpPr>
                <p:spPr>
                  <a:xfrm>
                    <a:off x="289284" y="4197557"/>
                    <a:ext cx="1505327" cy="240066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ts val="300"/>
                      </a:spcBef>
                      <a:spcAft>
                        <a:spcPts val="300"/>
                      </a:spcAft>
                      <a:buNone/>
                    </a:pPr>
                    <a:r>
                      <a:rPr lang="fr-FR" sz="1200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rPr>
                      <a:t>Air</a:t>
                    </a:r>
                    <a:endParaRPr lang="fr-FR" sz="1200" dirty="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7" name="Zone de texte 448"/>
                  <p:cNvSpPr txBox="1"/>
                  <p:nvPr/>
                </p:nvSpPr>
                <p:spPr>
                  <a:xfrm>
                    <a:off x="3052134" y="4527367"/>
                    <a:ext cx="1505327" cy="240066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ts val="300"/>
                      </a:spcBef>
                      <a:spcAft>
                        <a:spcPts val="300"/>
                      </a:spcAft>
                      <a:buNone/>
                    </a:pPr>
                    <a:r>
                      <a:rPr lang="fr-FR" sz="1200" dirty="0" smtClean="0">
                        <a:effectLst/>
                        <a:latin typeface="Arial"/>
                        <a:ea typeface="Calibri"/>
                        <a:cs typeface="Times New Roman"/>
                      </a:rPr>
                      <a:t>Céramique</a:t>
                    </a:r>
                    <a:endParaRPr lang="fr-FR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8" name="Zone de texte 448"/>
                  <p:cNvSpPr txBox="1"/>
                  <p:nvPr/>
                </p:nvSpPr>
                <p:spPr>
                  <a:xfrm>
                    <a:off x="2898768" y="5311954"/>
                    <a:ext cx="1505327" cy="387798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ts val="300"/>
                      </a:spcBef>
                      <a:spcAft>
                        <a:spcPts val="300"/>
                      </a:spcAft>
                      <a:buNone/>
                    </a:pPr>
                    <a:r>
                      <a:rPr lang="fr-FR" sz="1200" dirty="0" smtClean="0">
                        <a:effectLst/>
                        <a:latin typeface="Arial"/>
                        <a:ea typeface="Calibri"/>
                        <a:cs typeface="Times New Roman"/>
                      </a:rPr>
                      <a:t>Port guide d’onde rectangulaire</a:t>
                    </a:r>
                    <a:endParaRPr lang="fr-FR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7" name="Zone de texte 448"/>
                  <p:cNvSpPr txBox="1"/>
                  <p:nvPr/>
                </p:nvSpPr>
                <p:spPr>
                  <a:xfrm>
                    <a:off x="279440" y="3367716"/>
                    <a:ext cx="1505327" cy="240066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ts val="300"/>
                      </a:spcBef>
                      <a:spcAft>
                        <a:spcPts val="300"/>
                      </a:spcAft>
                      <a:buNone/>
                    </a:pPr>
                    <a:r>
                      <a:rPr lang="fr-FR" sz="1200" dirty="0" smtClean="0">
                        <a:solidFill>
                          <a:srgbClr val="00B050"/>
                        </a:solidFill>
                        <a:latin typeface="Arial"/>
                        <a:ea typeface="Calibri"/>
                        <a:cs typeface="Times New Roman"/>
                      </a:rPr>
                      <a:t>Vide</a:t>
                    </a:r>
                    <a:r>
                      <a:rPr lang="fr-FR" sz="1200" dirty="0" smtClean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  <a:cs typeface="Times New Roman"/>
                      </a:rPr>
                      <a:t> cavité</a:t>
                    </a:r>
                    <a:endParaRPr lang="fr-FR" sz="1200" dirty="0">
                      <a:solidFill>
                        <a:srgbClr val="00B050"/>
                      </a:solidFill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8" name="Forme libre 57"/>
                  <p:cNvSpPr/>
                  <p:nvPr/>
                </p:nvSpPr>
                <p:spPr>
                  <a:xfrm rot="10800000" flipV="1">
                    <a:off x="1450957" y="3471957"/>
                    <a:ext cx="936000" cy="0"/>
                  </a:xfrm>
                  <a:custGeom>
                    <a:avLst/>
                    <a:gdLst>
                      <a:gd name="connsiteX0" fmla="*/ 321972 w 321972"/>
                      <a:gd name="connsiteY0" fmla="*/ 309093 h 309093"/>
                      <a:gd name="connsiteX1" fmla="*/ 0 w 321972"/>
                      <a:gd name="connsiteY1" fmla="*/ 0 h 309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1972" h="309093">
                        <a:moveTo>
                          <a:pt x="321972" y="30909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solidFill>
                      <a:srgbClr val="00B05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cxnSp>
                <p:nvCxnSpPr>
                  <p:cNvPr id="54" name="Connecteur droit 53"/>
                  <p:cNvCxnSpPr/>
                  <p:nvPr/>
                </p:nvCxnSpPr>
                <p:spPr>
                  <a:xfrm flipH="1">
                    <a:off x="2350149" y="3332560"/>
                    <a:ext cx="0" cy="972000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Connecteur droit 10"/>
                  <p:cNvCxnSpPr/>
                  <p:nvPr/>
                </p:nvCxnSpPr>
                <p:spPr>
                  <a:xfrm>
                    <a:off x="554760" y="4130168"/>
                    <a:ext cx="1764000" cy="0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necteur droit 54"/>
                  <p:cNvCxnSpPr/>
                  <p:nvPr/>
                </p:nvCxnSpPr>
                <p:spPr>
                  <a:xfrm flipH="1">
                    <a:off x="2596555" y="3331137"/>
                    <a:ext cx="0" cy="972000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Forme libre 39"/>
                  <p:cNvSpPr/>
                  <p:nvPr/>
                </p:nvSpPr>
                <p:spPr>
                  <a:xfrm flipV="1">
                    <a:off x="2863014" y="3591958"/>
                    <a:ext cx="540000" cy="0"/>
                  </a:xfrm>
                  <a:custGeom>
                    <a:avLst/>
                    <a:gdLst>
                      <a:gd name="connsiteX0" fmla="*/ 321972 w 321972"/>
                      <a:gd name="connsiteY0" fmla="*/ 309093 h 309093"/>
                      <a:gd name="connsiteX1" fmla="*/ 0 w 321972"/>
                      <a:gd name="connsiteY1" fmla="*/ 0 h 309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1972" h="309093">
                        <a:moveTo>
                          <a:pt x="321972" y="30909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0" name="Zone de texte 448"/>
                  <p:cNvSpPr txBox="1"/>
                  <p:nvPr/>
                </p:nvSpPr>
                <p:spPr>
                  <a:xfrm>
                    <a:off x="2863541" y="3693048"/>
                    <a:ext cx="1505327" cy="387798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ts val="300"/>
                      </a:spcBef>
                      <a:spcAft>
                        <a:spcPts val="300"/>
                      </a:spcAft>
                      <a:buNone/>
                    </a:pPr>
                    <a:r>
                      <a:rPr lang="fr-FR" sz="1200" dirty="0" smtClean="0">
                        <a:effectLst/>
                        <a:latin typeface="Arial"/>
                        <a:ea typeface="Calibri"/>
                        <a:cs typeface="Times New Roman"/>
                      </a:rPr>
                      <a:t>Refroidissement He</a:t>
                    </a:r>
                    <a:endParaRPr lang="fr-FR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1" name="Forme libre 40"/>
                  <p:cNvSpPr/>
                  <p:nvPr/>
                </p:nvSpPr>
                <p:spPr>
                  <a:xfrm rot="10800000">
                    <a:off x="3115269" y="4140336"/>
                    <a:ext cx="325369" cy="0"/>
                  </a:xfrm>
                  <a:custGeom>
                    <a:avLst/>
                    <a:gdLst>
                      <a:gd name="connsiteX0" fmla="*/ 321972 w 321972"/>
                      <a:gd name="connsiteY0" fmla="*/ 309093 h 309093"/>
                      <a:gd name="connsiteX1" fmla="*/ 0 w 321972"/>
                      <a:gd name="connsiteY1" fmla="*/ 0 h 309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1972" h="309093">
                        <a:moveTo>
                          <a:pt x="321972" y="30909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16" name="Rectangle 15"/>
          <p:cNvSpPr/>
          <p:nvPr/>
        </p:nvSpPr>
        <p:spPr>
          <a:xfrm>
            <a:off x="1844790" y="3335350"/>
            <a:ext cx="1321126" cy="1293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GB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5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" r="-1"/>
          <a:stretch/>
        </p:blipFill>
        <p:spPr>
          <a:xfrm>
            <a:off x="5530850" y="1184974"/>
            <a:ext cx="3373228" cy="2340000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7431" y="1182483"/>
            <a:ext cx="5679691" cy="1740841"/>
          </a:xfrm>
        </p:spPr>
        <p:txBody>
          <a:bodyPr/>
          <a:lstStyle/>
          <a:p>
            <a:r>
              <a:rPr lang="fr-FR" sz="1600" dirty="0" smtClean="0"/>
              <a:t>Permet la séparation entre le vide cavité et la pression ambiante.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 smtClean="0"/>
              <a:t>Etanchéité au vide obtenue par brasure d’une céramique</a:t>
            </a:r>
          </a:p>
          <a:p>
            <a:r>
              <a:rPr lang="fr-FR" sz="1600" dirty="0" smtClean="0"/>
              <a:t>Design des chokes élaboré pour permettre une transmission RF optimale et protéger la brasure de la céramique</a:t>
            </a:r>
          </a:p>
          <a:p>
            <a:r>
              <a:rPr lang="fr-FR" sz="1600" dirty="0" smtClean="0"/>
              <a:t>Dépôt de TiN pour annihiler l’effet multipactor (côté vide)</a:t>
            </a:r>
            <a:endParaRPr lang="fr-FR" sz="16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5905312" y="4379452"/>
            <a:ext cx="3238502" cy="1273779"/>
            <a:chOff x="4070416" y="4446246"/>
            <a:chExt cx="3238502" cy="1273779"/>
          </a:xfrm>
        </p:grpSpPr>
        <p:pic>
          <p:nvPicPr>
            <p:cNvPr id="23" name="Picture 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71828" y="3482936"/>
              <a:ext cx="1273779" cy="3200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24" name="Forme libre 23"/>
            <p:cNvSpPr/>
            <p:nvPr/>
          </p:nvSpPr>
          <p:spPr>
            <a:xfrm>
              <a:off x="4070416" y="5017742"/>
              <a:ext cx="2952000" cy="180000"/>
            </a:xfrm>
            <a:custGeom>
              <a:avLst/>
              <a:gdLst>
                <a:gd name="connsiteX0" fmla="*/ 0 w 2962275"/>
                <a:gd name="connsiteY0" fmla="*/ 200025 h 200025"/>
                <a:gd name="connsiteX1" fmla="*/ 2962275 w 2962275"/>
                <a:gd name="connsiteY1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62275" h="200025">
                  <a:moveTo>
                    <a:pt x="0" y="200025"/>
                  </a:moveTo>
                  <a:lnTo>
                    <a:pt x="2962275" y="0"/>
                  </a:lnTo>
                </a:path>
              </a:pathLst>
            </a:custGeom>
            <a:noFill/>
            <a:ln>
              <a:solidFill>
                <a:srgbClr val="0070C0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4095390" y="4893918"/>
              <a:ext cx="2927777" cy="172821"/>
            </a:xfrm>
            <a:custGeom>
              <a:avLst/>
              <a:gdLst>
                <a:gd name="connsiteX0" fmla="*/ 1819275 w 1819275"/>
                <a:gd name="connsiteY0" fmla="*/ 0 h 123825"/>
                <a:gd name="connsiteX1" fmla="*/ 0 w 1819275"/>
                <a:gd name="connsiteY1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9275" h="123825">
                  <a:moveTo>
                    <a:pt x="1819275" y="0"/>
                  </a:moveTo>
                  <a:lnTo>
                    <a:pt x="0" y="123825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4113178" y="5112018"/>
              <a:ext cx="2956004" cy="156782"/>
            </a:xfrm>
            <a:custGeom>
              <a:avLst/>
              <a:gdLst>
                <a:gd name="connsiteX0" fmla="*/ 1819275 w 1819275"/>
                <a:gd name="connsiteY0" fmla="*/ 0 h 123825"/>
                <a:gd name="connsiteX1" fmla="*/ 0 w 1819275"/>
                <a:gd name="connsiteY1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9275" h="123825">
                  <a:moveTo>
                    <a:pt x="1819275" y="0"/>
                  </a:moveTo>
                  <a:lnTo>
                    <a:pt x="0" y="123825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pic>
        <p:nvPicPr>
          <p:cNvPr id="35" name="Image 3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2" y="4650400"/>
            <a:ext cx="1293130" cy="720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90073" y="4282452"/>
            <a:ext cx="725750" cy="144000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054" y="4650400"/>
            <a:ext cx="722543" cy="720000"/>
          </a:xfrm>
          <a:prstGeom prst="rect">
            <a:avLst/>
          </a:prstGeom>
        </p:spPr>
      </p:pic>
      <p:sp>
        <p:nvSpPr>
          <p:cNvPr id="42" name="Espace réservé de la date 4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smtClean="0"/>
              <a:t>Roscoff 2017</a:t>
            </a:r>
            <a:endParaRPr lang="fr-FR" dirty="0"/>
          </a:p>
        </p:txBody>
      </p:sp>
      <p:sp>
        <p:nvSpPr>
          <p:cNvPr id="43" name="Espace réservé du pied de page 4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 smtClean="0"/>
              <a:t>Coupleur 704 MHz ESS | Thibault Hamelin</a:t>
            </a:r>
            <a:endParaRPr lang="fr-FR" dirty="0"/>
          </a:p>
        </p:txBody>
      </p:sp>
      <p:sp>
        <p:nvSpPr>
          <p:cNvPr id="44" name="Espace réservé du numéro de diapositive 4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6</a:t>
            </a:fld>
            <a:endParaRPr lang="fr-FR" dirty="0"/>
          </a:p>
        </p:txBody>
      </p:sp>
      <p:sp>
        <p:nvSpPr>
          <p:cNvPr id="50" name="Zone de texte 448"/>
          <p:cNvSpPr txBox="1"/>
          <p:nvPr/>
        </p:nvSpPr>
        <p:spPr>
          <a:xfrm>
            <a:off x="264053" y="3120385"/>
            <a:ext cx="1729431" cy="5355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effectLst/>
                <a:latin typeface="Arial"/>
                <a:ea typeface="Calibri"/>
                <a:cs typeface="Times New Roman"/>
              </a:rPr>
              <a:t>Circuit de refroidissement de la céramique (air ou eau)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2" name="Zone de texte 448"/>
          <p:cNvSpPr txBox="1"/>
          <p:nvPr/>
        </p:nvSpPr>
        <p:spPr>
          <a:xfrm>
            <a:off x="3438614" y="4319853"/>
            <a:ext cx="1729431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effectLst/>
                <a:latin typeface="Arial"/>
                <a:ea typeface="Calibri"/>
                <a:cs typeface="Times New Roman"/>
              </a:rPr>
              <a:t>1 bride CF40 pour :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3" name="Zone de texte 448"/>
          <p:cNvSpPr txBox="1"/>
          <p:nvPr/>
        </p:nvSpPr>
        <p:spPr>
          <a:xfrm>
            <a:off x="280312" y="4326189"/>
            <a:ext cx="1729431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effectLst/>
                <a:latin typeface="Arial"/>
                <a:ea typeface="Calibri"/>
                <a:cs typeface="Times New Roman"/>
              </a:rPr>
              <a:t>2 brides CF16 pour :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4" name="Zone de texte 448"/>
          <p:cNvSpPr txBox="1"/>
          <p:nvPr/>
        </p:nvSpPr>
        <p:spPr>
          <a:xfrm>
            <a:off x="2178852" y="6111778"/>
            <a:ext cx="1729431" cy="5355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>
                <a:latin typeface="Arial"/>
                <a:ea typeface="Calibri"/>
                <a:cs typeface="Times New Roman"/>
              </a:rPr>
              <a:t>B</a:t>
            </a:r>
            <a:r>
              <a:rPr lang="fr-FR" sz="1200" dirty="0" smtClean="0">
                <a:effectLst/>
                <a:latin typeface="Arial"/>
                <a:ea typeface="Calibri"/>
                <a:cs typeface="Times New Roman"/>
              </a:rPr>
              <a:t>ride CF100 pour connexion au tube double parois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5" name="Zone de texte 448"/>
          <p:cNvSpPr txBox="1"/>
          <p:nvPr/>
        </p:nvSpPr>
        <p:spPr>
          <a:xfrm>
            <a:off x="3398742" y="3108383"/>
            <a:ext cx="1729431" cy="5355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B</a:t>
            </a:r>
            <a:r>
              <a:rPr lang="fr-FR" sz="1200" dirty="0" smtClean="0">
                <a:effectLst/>
                <a:latin typeface="Arial"/>
                <a:ea typeface="Calibri"/>
                <a:cs typeface="Times New Roman"/>
              </a:rPr>
              <a:t>ride pour connexion à la transition doorknob 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6" name="Zone de texte 448"/>
          <p:cNvSpPr txBox="1"/>
          <p:nvPr/>
        </p:nvSpPr>
        <p:spPr>
          <a:xfrm>
            <a:off x="5700955" y="5781503"/>
            <a:ext cx="3360714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i="1" u="sng" dirty="0" smtClean="0">
                <a:effectLst/>
                <a:latin typeface="Arial"/>
                <a:ea typeface="Calibri"/>
                <a:cs typeface="Times New Roman"/>
              </a:rPr>
              <a:t>Circuit de refroidissement de l’antenne (eau)</a:t>
            </a:r>
            <a:endParaRPr lang="fr-FR" sz="1200" i="1" u="sng" dirty="0">
              <a:effectLst/>
              <a:latin typeface="Times New Roman"/>
              <a:ea typeface="Times New Roman"/>
            </a:endParaRPr>
          </a:p>
        </p:txBody>
      </p:sp>
      <p:sp>
        <p:nvSpPr>
          <p:cNvPr id="57" name="Zone de texte 448"/>
          <p:cNvSpPr txBox="1"/>
          <p:nvPr/>
        </p:nvSpPr>
        <p:spPr>
          <a:xfrm>
            <a:off x="5969943" y="4024907"/>
            <a:ext cx="1729431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effectLst/>
                <a:latin typeface="Arial"/>
                <a:ea typeface="Calibri"/>
                <a:cs typeface="Times New Roman"/>
              </a:rPr>
              <a:t>Céramique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950292" y="3346862"/>
            <a:ext cx="1611165" cy="2523987"/>
            <a:chOff x="1968092" y="2699585"/>
            <a:chExt cx="1611165" cy="2523987"/>
          </a:xfrm>
        </p:grpSpPr>
        <p:pic>
          <p:nvPicPr>
            <p:cNvPr id="6" name="Image 5" descr="D:\sacm\ESS\conditionnement\montage_2ieme_paire\feneftre.JPG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126" y="2926777"/>
              <a:ext cx="842010" cy="22967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Forme libre 15"/>
            <p:cNvSpPr/>
            <p:nvPr/>
          </p:nvSpPr>
          <p:spPr>
            <a:xfrm flipH="1">
              <a:off x="1987004" y="2871296"/>
              <a:ext cx="1131397" cy="483240"/>
            </a:xfrm>
            <a:custGeom>
              <a:avLst/>
              <a:gdLst>
                <a:gd name="connsiteX0" fmla="*/ 1025718 w 1025718"/>
                <a:gd name="connsiteY0" fmla="*/ 0 h 286247"/>
                <a:gd name="connsiteX1" fmla="*/ 0 w 1025718"/>
                <a:gd name="connsiteY1" fmla="*/ 286247 h 2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5718" h="286247">
                  <a:moveTo>
                    <a:pt x="1025718" y="0"/>
                  </a:moveTo>
                  <a:lnTo>
                    <a:pt x="0" y="286247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8" name="Forme libre 57"/>
            <p:cNvSpPr/>
            <p:nvPr/>
          </p:nvSpPr>
          <p:spPr>
            <a:xfrm flipH="1" flipV="1">
              <a:off x="1987007" y="3619942"/>
              <a:ext cx="457090" cy="215525"/>
            </a:xfrm>
            <a:custGeom>
              <a:avLst/>
              <a:gdLst>
                <a:gd name="connsiteX0" fmla="*/ 1025718 w 1025718"/>
                <a:gd name="connsiteY0" fmla="*/ 0 h 286247"/>
                <a:gd name="connsiteX1" fmla="*/ 0 w 1025718"/>
                <a:gd name="connsiteY1" fmla="*/ 286247 h 2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5718" h="286247">
                  <a:moveTo>
                    <a:pt x="1025718" y="0"/>
                  </a:moveTo>
                  <a:lnTo>
                    <a:pt x="0" y="286247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9" name="Forme libre 58"/>
            <p:cNvSpPr/>
            <p:nvPr/>
          </p:nvSpPr>
          <p:spPr>
            <a:xfrm flipH="1" flipV="1">
              <a:off x="1987007" y="3628882"/>
              <a:ext cx="1134824" cy="206586"/>
            </a:xfrm>
            <a:custGeom>
              <a:avLst/>
              <a:gdLst>
                <a:gd name="connsiteX0" fmla="*/ 1025718 w 1025718"/>
                <a:gd name="connsiteY0" fmla="*/ 0 h 286247"/>
                <a:gd name="connsiteX1" fmla="*/ 0 w 1025718"/>
                <a:gd name="connsiteY1" fmla="*/ 286247 h 2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5718" h="286247">
                  <a:moveTo>
                    <a:pt x="1025718" y="0"/>
                  </a:moveTo>
                  <a:lnTo>
                    <a:pt x="0" y="286247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0" name="Forme libre 59"/>
            <p:cNvSpPr/>
            <p:nvPr/>
          </p:nvSpPr>
          <p:spPr>
            <a:xfrm>
              <a:off x="3121831" y="2699585"/>
              <a:ext cx="416888" cy="313725"/>
            </a:xfrm>
            <a:custGeom>
              <a:avLst/>
              <a:gdLst>
                <a:gd name="connsiteX0" fmla="*/ 1025718 w 1025718"/>
                <a:gd name="connsiteY0" fmla="*/ 0 h 286247"/>
                <a:gd name="connsiteX1" fmla="*/ 0 w 1025718"/>
                <a:gd name="connsiteY1" fmla="*/ 286247 h 2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5718" h="286247">
                  <a:moveTo>
                    <a:pt x="1025718" y="0"/>
                  </a:moveTo>
                  <a:lnTo>
                    <a:pt x="0" y="286247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1" name="Forme libre 60"/>
            <p:cNvSpPr/>
            <p:nvPr/>
          </p:nvSpPr>
          <p:spPr>
            <a:xfrm flipV="1">
              <a:off x="2964440" y="3443839"/>
              <a:ext cx="614817" cy="351050"/>
            </a:xfrm>
            <a:custGeom>
              <a:avLst/>
              <a:gdLst>
                <a:gd name="connsiteX0" fmla="*/ 1025718 w 1025718"/>
                <a:gd name="connsiteY0" fmla="*/ 0 h 286247"/>
                <a:gd name="connsiteX1" fmla="*/ 0 w 1025718"/>
                <a:gd name="connsiteY1" fmla="*/ 286247 h 2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5718" h="286247">
                  <a:moveTo>
                    <a:pt x="1025718" y="0"/>
                  </a:moveTo>
                  <a:lnTo>
                    <a:pt x="0" y="286247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3" name="Forme libre 62"/>
            <p:cNvSpPr/>
            <p:nvPr/>
          </p:nvSpPr>
          <p:spPr>
            <a:xfrm flipH="1">
              <a:off x="1968092" y="2871296"/>
              <a:ext cx="394034" cy="483240"/>
            </a:xfrm>
            <a:custGeom>
              <a:avLst/>
              <a:gdLst>
                <a:gd name="connsiteX0" fmla="*/ 1025718 w 1025718"/>
                <a:gd name="connsiteY0" fmla="*/ 0 h 286247"/>
                <a:gd name="connsiteX1" fmla="*/ 0 w 1025718"/>
                <a:gd name="connsiteY1" fmla="*/ 286247 h 2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5718" h="286247">
                  <a:moveTo>
                    <a:pt x="1025718" y="0"/>
                  </a:moveTo>
                  <a:lnTo>
                    <a:pt x="0" y="286247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3" name="Forme libre 32"/>
          <p:cNvSpPr/>
          <p:nvPr/>
        </p:nvSpPr>
        <p:spPr>
          <a:xfrm>
            <a:off x="6477712" y="4258550"/>
            <a:ext cx="310950" cy="523294"/>
          </a:xfrm>
          <a:custGeom>
            <a:avLst/>
            <a:gdLst>
              <a:gd name="connsiteX0" fmla="*/ 1025718 w 1025718"/>
              <a:gd name="connsiteY0" fmla="*/ 0 h 286247"/>
              <a:gd name="connsiteX1" fmla="*/ 0 w 1025718"/>
              <a:gd name="connsiteY1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5718" h="286247">
                <a:moveTo>
                  <a:pt x="1025718" y="0"/>
                </a:moveTo>
                <a:lnTo>
                  <a:pt x="0" y="286247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2" name="Zone de texte 448"/>
          <p:cNvSpPr txBox="1"/>
          <p:nvPr/>
        </p:nvSpPr>
        <p:spPr>
          <a:xfrm>
            <a:off x="176403" y="5415455"/>
            <a:ext cx="1099097" cy="76020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err="1" smtClean="0">
                <a:effectLst/>
                <a:latin typeface="Arial"/>
                <a:ea typeface="Calibri"/>
                <a:cs typeface="Times New Roman"/>
              </a:rPr>
              <a:t>Pick</a:t>
            </a:r>
            <a:r>
              <a:rPr lang="fr-FR" sz="1200" dirty="0" smtClean="0">
                <a:effectLst/>
                <a:latin typeface="Arial"/>
                <a:ea typeface="Calibri"/>
                <a:cs typeface="Times New Roman"/>
              </a:rPr>
              <a:t> up électron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Times New Roman"/>
                <a:cs typeface="Times New Roman"/>
              </a:rPr>
              <a:t>(+80 dB de couplage RF)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4" name="Zone de texte 448"/>
          <p:cNvSpPr txBox="1"/>
          <p:nvPr/>
        </p:nvSpPr>
        <p:spPr>
          <a:xfrm>
            <a:off x="976398" y="5426438"/>
            <a:ext cx="1729431" cy="5355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effectLst/>
                <a:latin typeface="Arial"/>
                <a:ea typeface="Calibri"/>
                <a:cs typeface="Times New Roman"/>
              </a:rPr>
              <a:t>Hublot du détecteur d’arc (</a:t>
            </a:r>
            <a:r>
              <a:rPr lang="fr-FR" sz="1200" dirty="0" err="1" smtClean="0">
                <a:effectLst/>
                <a:latin typeface="Arial"/>
                <a:ea typeface="Calibri"/>
                <a:cs typeface="Times New Roman"/>
              </a:rPr>
              <a:t>photo-multiplicateur</a:t>
            </a:r>
            <a:r>
              <a:rPr lang="fr-FR" sz="1200" dirty="0" smtClean="0">
                <a:effectLst/>
                <a:latin typeface="Arial"/>
                <a:ea typeface="Calibri"/>
                <a:cs typeface="Times New Roman"/>
              </a:rPr>
              <a:t>)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5" name="Zone de texte 448"/>
          <p:cNvSpPr txBox="1"/>
          <p:nvPr/>
        </p:nvSpPr>
        <p:spPr>
          <a:xfrm>
            <a:off x="3383058" y="5426438"/>
            <a:ext cx="1729431" cy="6124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Times New Roman"/>
                <a:cs typeface="Times New Roman"/>
              </a:rPr>
              <a:t>Jauge à vide (IKR70 plage de mesure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Times New Roman"/>
                <a:cs typeface="Times New Roman"/>
              </a:rPr>
              <a:t>[10</a:t>
            </a:r>
            <a:r>
              <a:rPr lang="fr-FR" sz="1200" baseline="30000" dirty="0" smtClean="0">
                <a:latin typeface="Arial"/>
                <a:ea typeface="Times New Roman"/>
                <a:cs typeface="Times New Roman"/>
              </a:rPr>
              <a:t>-11</a:t>
            </a:r>
            <a:r>
              <a:rPr lang="fr-FR" sz="1200" dirty="0" smtClean="0">
                <a:latin typeface="Arial"/>
                <a:ea typeface="Times New Roman"/>
                <a:cs typeface="Times New Roman"/>
              </a:rPr>
              <a:t> ; 10</a:t>
            </a:r>
            <a:r>
              <a:rPr lang="fr-FR" sz="1200" baseline="30000" dirty="0" smtClean="0">
                <a:latin typeface="Arial"/>
                <a:ea typeface="Times New Roman"/>
                <a:cs typeface="Times New Roman"/>
              </a:rPr>
              <a:t>-3</a:t>
            </a:r>
            <a:r>
              <a:rPr lang="fr-FR" sz="1200" dirty="0" smtClean="0">
                <a:latin typeface="Arial"/>
                <a:ea typeface="Times New Roman"/>
                <a:cs typeface="Times New Roman"/>
              </a:rPr>
              <a:t> mbar])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6" name="Forme libre 65"/>
          <p:cNvSpPr/>
          <p:nvPr/>
        </p:nvSpPr>
        <p:spPr>
          <a:xfrm>
            <a:off x="6531311" y="4428662"/>
            <a:ext cx="700548" cy="447457"/>
          </a:xfrm>
          <a:custGeom>
            <a:avLst/>
            <a:gdLst>
              <a:gd name="connsiteX0" fmla="*/ 1025718 w 1025718"/>
              <a:gd name="connsiteY0" fmla="*/ 0 h 286247"/>
              <a:gd name="connsiteX1" fmla="*/ 0 w 1025718"/>
              <a:gd name="connsiteY1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5718" h="286247">
                <a:moveTo>
                  <a:pt x="1025718" y="0"/>
                </a:moveTo>
                <a:lnTo>
                  <a:pt x="0" y="286247"/>
                </a:lnTo>
              </a:path>
            </a:pathLst>
          </a:custGeom>
          <a:noFill/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7" name="Zone de texte 448"/>
          <p:cNvSpPr txBox="1"/>
          <p:nvPr/>
        </p:nvSpPr>
        <p:spPr>
          <a:xfrm>
            <a:off x="6843204" y="4253158"/>
            <a:ext cx="1729431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Dépôt de TiN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8" name="Forme libre 67"/>
          <p:cNvSpPr/>
          <p:nvPr/>
        </p:nvSpPr>
        <p:spPr>
          <a:xfrm flipV="1">
            <a:off x="2939965" y="4627208"/>
            <a:ext cx="113356" cy="1394359"/>
          </a:xfrm>
          <a:custGeom>
            <a:avLst/>
            <a:gdLst>
              <a:gd name="connsiteX0" fmla="*/ 1025718 w 1025718"/>
              <a:gd name="connsiteY0" fmla="*/ 0 h 286247"/>
              <a:gd name="connsiteX1" fmla="*/ 0 w 1025718"/>
              <a:gd name="connsiteY1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5718" h="286247">
                <a:moveTo>
                  <a:pt x="1025718" y="0"/>
                </a:moveTo>
                <a:lnTo>
                  <a:pt x="0" y="286247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6" name="Titre 4"/>
          <p:cNvSpPr txBox="1">
            <a:spLocks/>
          </p:cNvSpPr>
          <p:nvPr/>
        </p:nvSpPr>
        <p:spPr bwMode="gray">
          <a:xfrm>
            <a:off x="2195736" y="158855"/>
            <a:ext cx="6552727" cy="4436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romanUcPeriod" startAt="2"/>
            </a:pPr>
            <a:r>
              <a:rPr lang="fr-FR" dirty="0" smtClean="0"/>
              <a:t>Présentation du coupleur 704 Mhz ESS</a:t>
            </a:r>
            <a:endParaRPr lang="fr-FR" dirty="0"/>
          </a:p>
        </p:txBody>
      </p:sp>
      <p:sp>
        <p:nvSpPr>
          <p:cNvPr id="69" name="Titre 4"/>
          <p:cNvSpPr txBox="1">
            <a:spLocks/>
          </p:cNvSpPr>
          <p:nvPr/>
        </p:nvSpPr>
        <p:spPr bwMode="gray">
          <a:xfrm>
            <a:off x="2698515" y="247879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fr-FR" sz="1800" dirty="0" smtClean="0"/>
              <a:t>Ensemble fenêtre-antenne</a:t>
            </a:r>
            <a:endParaRPr lang="fr-FR" sz="1800" dirty="0"/>
          </a:p>
        </p:txBody>
      </p:sp>
      <p:sp>
        <p:nvSpPr>
          <p:cNvPr id="70" name="Zone de texte 448"/>
          <p:cNvSpPr txBox="1"/>
          <p:nvPr/>
        </p:nvSpPr>
        <p:spPr>
          <a:xfrm>
            <a:off x="7331111" y="1292542"/>
            <a:ext cx="883195" cy="21544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000" b="1" dirty="0" smtClean="0">
                <a:latin typeface="Arial"/>
                <a:ea typeface="Times New Roman"/>
                <a:cs typeface="Times New Roman"/>
              </a:rPr>
              <a:t>Céramique</a:t>
            </a:r>
            <a:endParaRPr lang="fr-FR" sz="1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2" name="Zone de texte 448"/>
          <p:cNvSpPr txBox="1"/>
          <p:nvPr/>
        </p:nvSpPr>
        <p:spPr>
          <a:xfrm>
            <a:off x="7772709" y="1797232"/>
            <a:ext cx="1122736" cy="21544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000" b="1" dirty="0" smtClean="0">
                <a:latin typeface="Arial"/>
                <a:ea typeface="Times New Roman"/>
                <a:cs typeface="Times New Roman"/>
              </a:rPr>
              <a:t>Choke externe</a:t>
            </a:r>
            <a:endParaRPr lang="fr-FR" sz="1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3" name="Zone de texte 448"/>
          <p:cNvSpPr txBox="1"/>
          <p:nvPr/>
        </p:nvSpPr>
        <p:spPr>
          <a:xfrm>
            <a:off x="7806893" y="3022695"/>
            <a:ext cx="1122736" cy="21544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000" b="1" dirty="0" smtClean="0">
                <a:latin typeface="Arial"/>
                <a:ea typeface="Times New Roman"/>
                <a:cs typeface="Times New Roman"/>
              </a:rPr>
              <a:t>Choke interne</a:t>
            </a:r>
            <a:endParaRPr lang="fr-FR" sz="1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5" name="Zone de texte 448"/>
          <p:cNvSpPr txBox="1"/>
          <p:nvPr/>
        </p:nvSpPr>
        <p:spPr>
          <a:xfrm>
            <a:off x="5561311" y="3214064"/>
            <a:ext cx="1527477" cy="21544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000" b="1" dirty="0" smtClean="0">
                <a:latin typeface="Arial"/>
                <a:ea typeface="Times New Roman"/>
                <a:cs typeface="Times New Roman"/>
              </a:rPr>
              <a:t>Champ E maximal</a:t>
            </a:r>
            <a:endParaRPr lang="fr-FR" sz="1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6" name="Forme libre 75"/>
          <p:cNvSpPr/>
          <p:nvPr/>
        </p:nvSpPr>
        <p:spPr>
          <a:xfrm flipH="1" flipV="1">
            <a:off x="6306266" y="2897137"/>
            <a:ext cx="771977" cy="297098"/>
          </a:xfrm>
          <a:custGeom>
            <a:avLst/>
            <a:gdLst>
              <a:gd name="connsiteX0" fmla="*/ 1025718 w 1025718"/>
              <a:gd name="connsiteY0" fmla="*/ 0 h 286247"/>
              <a:gd name="connsiteX1" fmla="*/ 0 w 1025718"/>
              <a:gd name="connsiteY1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5718" h="286247">
                <a:moveTo>
                  <a:pt x="1025718" y="0"/>
                </a:moveTo>
                <a:lnTo>
                  <a:pt x="0" y="286247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7" name="Forme libre 76"/>
          <p:cNvSpPr/>
          <p:nvPr/>
        </p:nvSpPr>
        <p:spPr>
          <a:xfrm flipV="1">
            <a:off x="7400658" y="2909048"/>
            <a:ext cx="488964" cy="199335"/>
          </a:xfrm>
          <a:custGeom>
            <a:avLst/>
            <a:gdLst>
              <a:gd name="connsiteX0" fmla="*/ 1025718 w 1025718"/>
              <a:gd name="connsiteY0" fmla="*/ 0 h 286247"/>
              <a:gd name="connsiteX1" fmla="*/ 0 w 1025718"/>
              <a:gd name="connsiteY1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5718" h="286247">
                <a:moveTo>
                  <a:pt x="1025718" y="0"/>
                </a:moveTo>
                <a:lnTo>
                  <a:pt x="0" y="286247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8" name="Forme libre 77"/>
          <p:cNvSpPr/>
          <p:nvPr/>
        </p:nvSpPr>
        <p:spPr>
          <a:xfrm>
            <a:off x="7340838" y="1915566"/>
            <a:ext cx="466056" cy="291177"/>
          </a:xfrm>
          <a:custGeom>
            <a:avLst/>
            <a:gdLst>
              <a:gd name="connsiteX0" fmla="*/ 1025718 w 1025718"/>
              <a:gd name="connsiteY0" fmla="*/ 0 h 286247"/>
              <a:gd name="connsiteX1" fmla="*/ 0 w 1025718"/>
              <a:gd name="connsiteY1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5718" h="286247">
                <a:moveTo>
                  <a:pt x="1025718" y="0"/>
                </a:moveTo>
                <a:lnTo>
                  <a:pt x="0" y="286247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173844" y="2092322"/>
            <a:ext cx="68367" cy="93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GB" sz="1100" dirty="0" smtClean="0">
              <a:solidFill>
                <a:schemeClr val="tx1"/>
              </a:solidFill>
            </a:endParaRPr>
          </a:p>
        </p:txBody>
      </p:sp>
      <p:sp>
        <p:nvSpPr>
          <p:cNvPr id="79" name="Forme libre 78"/>
          <p:cNvSpPr/>
          <p:nvPr/>
        </p:nvSpPr>
        <p:spPr>
          <a:xfrm>
            <a:off x="7208028" y="1464340"/>
            <a:ext cx="226814" cy="627982"/>
          </a:xfrm>
          <a:custGeom>
            <a:avLst/>
            <a:gdLst>
              <a:gd name="connsiteX0" fmla="*/ 1025718 w 1025718"/>
              <a:gd name="connsiteY0" fmla="*/ 0 h 286247"/>
              <a:gd name="connsiteX1" fmla="*/ 0 w 1025718"/>
              <a:gd name="connsiteY1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5718" h="286247">
                <a:moveTo>
                  <a:pt x="1025718" y="0"/>
                </a:moveTo>
                <a:lnTo>
                  <a:pt x="0" y="286247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0" name="Zone de texte 448"/>
          <p:cNvSpPr txBox="1"/>
          <p:nvPr/>
        </p:nvSpPr>
        <p:spPr>
          <a:xfrm>
            <a:off x="5551502" y="3566059"/>
            <a:ext cx="3360714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i="1" u="sng" dirty="0" smtClean="0">
                <a:effectLst/>
                <a:latin typeface="Arial"/>
                <a:ea typeface="Calibri"/>
                <a:cs typeface="Times New Roman"/>
              </a:rPr>
              <a:t>Carte de champ électrique de la fenêtre</a:t>
            </a:r>
            <a:endParaRPr lang="fr-FR" sz="1200" i="1" u="sng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76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87151" y="1027013"/>
            <a:ext cx="8381107" cy="4968552"/>
          </a:xfrm>
        </p:spPr>
        <p:txBody>
          <a:bodyPr/>
          <a:lstStyle/>
          <a:p>
            <a:r>
              <a:rPr lang="fr-FR" sz="1600" dirty="0" smtClean="0"/>
              <a:t>Permet la transition thermique entre la cavité (2 K) et l’enceinte à vide du cryomodule (293 K)</a:t>
            </a:r>
          </a:p>
          <a:p>
            <a:r>
              <a:rPr lang="fr-FR" sz="1600" dirty="0" smtClean="0"/>
              <a:t>Circuit de refroidissement réalisé par frettage</a:t>
            </a:r>
          </a:p>
          <a:p>
            <a:r>
              <a:rPr lang="fr-FR" sz="1600" dirty="0" smtClean="0"/>
              <a:t>Tube en INOX 316L avec dépôt de </a:t>
            </a:r>
            <a:r>
              <a:rPr lang="fr-FR" sz="1600" dirty="0"/>
              <a:t>cuivre </a:t>
            </a:r>
            <a:r>
              <a:rPr lang="fr-FR" sz="1600" dirty="0" smtClean="0"/>
              <a:t>de 10µm</a:t>
            </a:r>
            <a:r>
              <a:rPr lang="fr-FR" sz="1600" dirty="0"/>
              <a:t>(-3/+2µm</a:t>
            </a:r>
            <a:r>
              <a:rPr lang="fr-FR" sz="1600" dirty="0" smtClean="0"/>
              <a:t>) et RRR </a:t>
            </a:r>
            <a:r>
              <a:rPr lang="fr-FR" sz="1600" dirty="0">
                <a:sym typeface="Symbol"/>
              </a:rPr>
              <a:t> [20;40] </a:t>
            </a:r>
            <a:r>
              <a:rPr lang="fr-FR" sz="1600" dirty="0" smtClean="0">
                <a:sym typeface="Symbol"/>
              </a:rPr>
              <a:t>(compromis entre les aspects RF et thermique)</a:t>
            </a:r>
            <a:endParaRPr lang="fr-FR" sz="1600" dirty="0" smtClean="0"/>
          </a:p>
          <a:p>
            <a:pPr lvl="1"/>
            <a:endParaRPr lang="fr-FR" sz="2000" dirty="0"/>
          </a:p>
        </p:txBody>
      </p:sp>
      <p:sp>
        <p:nvSpPr>
          <p:cNvPr id="26" name="Rectangle 25"/>
          <p:cNvSpPr/>
          <p:nvPr/>
        </p:nvSpPr>
        <p:spPr>
          <a:xfrm>
            <a:off x="35896" y="4177596"/>
            <a:ext cx="5486400" cy="2543810"/>
          </a:xfrm>
          <a:prstGeom prst="rect">
            <a:avLst/>
          </a:prstGeom>
        </p:spPr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878" y="2229452"/>
            <a:ext cx="2807383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947" y="4659289"/>
            <a:ext cx="2087595" cy="1716590"/>
          </a:xfrm>
          <a:prstGeom prst="rect">
            <a:avLst/>
          </a:prstGeom>
        </p:spPr>
      </p:pic>
      <p:sp>
        <p:nvSpPr>
          <p:cNvPr id="32" name="Forme libre 31"/>
          <p:cNvSpPr/>
          <p:nvPr/>
        </p:nvSpPr>
        <p:spPr>
          <a:xfrm flipH="1" flipV="1">
            <a:off x="1641483" y="3713356"/>
            <a:ext cx="204429" cy="296625"/>
          </a:xfrm>
          <a:custGeom>
            <a:avLst/>
            <a:gdLst>
              <a:gd name="connsiteX0" fmla="*/ 476250 w 476250"/>
              <a:gd name="connsiteY0" fmla="*/ 142875 h 142875"/>
              <a:gd name="connsiteX1" fmla="*/ 0 w 476250"/>
              <a:gd name="connsiteY1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142875">
                <a:moveTo>
                  <a:pt x="476250" y="142875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1543764" y="2666288"/>
            <a:ext cx="391221" cy="102549"/>
          </a:xfrm>
          <a:custGeom>
            <a:avLst/>
            <a:gdLst>
              <a:gd name="connsiteX0" fmla="*/ 0 w 19050"/>
              <a:gd name="connsiteY0" fmla="*/ 0 h 647700"/>
              <a:gd name="connsiteX1" fmla="*/ 19050 w 19050"/>
              <a:gd name="connsiteY1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647700">
                <a:moveTo>
                  <a:pt x="0" y="0"/>
                </a:moveTo>
                <a:lnTo>
                  <a:pt x="19050" y="64770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4" name="Forme libre 33"/>
          <p:cNvSpPr/>
          <p:nvPr/>
        </p:nvSpPr>
        <p:spPr>
          <a:xfrm flipV="1">
            <a:off x="1702920" y="5662908"/>
            <a:ext cx="963368" cy="94047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smtClean="0"/>
              <a:t>Roscoff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 smtClean="0"/>
              <a:t>Coupleur 704 MHz ESS | Thibault Hamelin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7</a:t>
            </a:fld>
            <a:endParaRPr lang="fr-FR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080" y="3575865"/>
            <a:ext cx="4267449" cy="284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42720" y="3802963"/>
            <a:ext cx="825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2"/>
          <a:stretch/>
        </p:blipFill>
        <p:spPr bwMode="auto">
          <a:xfrm>
            <a:off x="4600381" y="2075356"/>
            <a:ext cx="216098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47045" y="2358338"/>
            <a:ext cx="825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031157" y="3321950"/>
            <a:ext cx="920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7" descr="D:\sacm\ESS\double_wall coupler\cuivrage_pmb\cuivrage_pmb\P1040424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23098" y="2237356"/>
            <a:ext cx="1757478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 de texte 448"/>
          <p:cNvSpPr txBox="1"/>
          <p:nvPr/>
        </p:nvSpPr>
        <p:spPr>
          <a:xfrm>
            <a:off x="-26512" y="3440257"/>
            <a:ext cx="1729431" cy="9079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>
                <a:latin typeface="Arial"/>
                <a:ea typeface="Calibri"/>
                <a:cs typeface="Times New Roman"/>
              </a:rPr>
              <a:t>B</a:t>
            </a:r>
            <a:r>
              <a:rPr lang="fr-FR" sz="1200" dirty="0" smtClean="0">
                <a:effectLst/>
                <a:latin typeface="Arial"/>
                <a:ea typeface="Calibri"/>
                <a:cs typeface="Times New Roman"/>
              </a:rPr>
              <a:t>ride pour connexion à l’ensemble fenêtre-antenne et enceinte à vide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293 K</a:t>
            </a:r>
            <a:endParaRPr lang="fr-FR" sz="1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0" name="Zone de texte 448"/>
          <p:cNvSpPr txBox="1"/>
          <p:nvPr/>
        </p:nvSpPr>
        <p:spPr>
          <a:xfrm>
            <a:off x="-38699" y="2435734"/>
            <a:ext cx="1729431" cy="6124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>
                <a:latin typeface="Arial"/>
                <a:ea typeface="Calibri"/>
                <a:cs typeface="Times New Roman"/>
              </a:rPr>
              <a:t>B</a:t>
            </a:r>
            <a:r>
              <a:rPr lang="fr-FR" sz="1200" dirty="0" smtClean="0">
                <a:effectLst/>
                <a:latin typeface="Arial"/>
                <a:ea typeface="Calibri"/>
                <a:cs typeface="Times New Roman"/>
              </a:rPr>
              <a:t>ride pour connexion à la cavité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b="1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2 K</a:t>
            </a:r>
            <a:endParaRPr lang="fr-FR" sz="1200" b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1" name="Zone de texte 448"/>
          <p:cNvSpPr txBox="1"/>
          <p:nvPr/>
        </p:nvSpPr>
        <p:spPr>
          <a:xfrm>
            <a:off x="3207189" y="3151062"/>
            <a:ext cx="1505327" cy="3877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effectLst/>
                <a:latin typeface="Arial"/>
                <a:ea typeface="Calibri"/>
                <a:cs typeface="Times New Roman"/>
              </a:rPr>
              <a:t>Refroidissement He super critique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2" name="Forme libre 41"/>
          <p:cNvSpPr/>
          <p:nvPr/>
        </p:nvSpPr>
        <p:spPr>
          <a:xfrm flipV="1">
            <a:off x="3179413" y="2768837"/>
            <a:ext cx="540000" cy="0"/>
          </a:xfrm>
          <a:custGeom>
            <a:avLst/>
            <a:gdLst>
              <a:gd name="connsiteX0" fmla="*/ 321972 w 321972"/>
              <a:gd name="connsiteY0" fmla="*/ 309093 h 309093"/>
              <a:gd name="connsiteX1" fmla="*/ 0 w 321972"/>
              <a:gd name="connsiteY1" fmla="*/ 0 h 3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1972" h="309093">
                <a:moveTo>
                  <a:pt x="321972" y="309093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3" name="Forme libre 42"/>
          <p:cNvSpPr/>
          <p:nvPr/>
        </p:nvSpPr>
        <p:spPr>
          <a:xfrm rot="10800000">
            <a:off x="3935870" y="3956950"/>
            <a:ext cx="325369" cy="0"/>
          </a:xfrm>
          <a:custGeom>
            <a:avLst/>
            <a:gdLst>
              <a:gd name="connsiteX0" fmla="*/ 321972 w 321972"/>
              <a:gd name="connsiteY0" fmla="*/ 309093 h 309093"/>
              <a:gd name="connsiteX1" fmla="*/ 0 w 321972"/>
              <a:gd name="connsiteY1" fmla="*/ 0 h 3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1972" h="309093">
                <a:moveTo>
                  <a:pt x="321972" y="309093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4" name="Zone de texte 448"/>
          <p:cNvSpPr txBox="1"/>
          <p:nvPr/>
        </p:nvSpPr>
        <p:spPr>
          <a:xfrm>
            <a:off x="231085" y="5293588"/>
            <a:ext cx="1505327" cy="8309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effectLst/>
                <a:latin typeface="Arial"/>
                <a:ea typeface="Calibri"/>
                <a:cs typeface="Times New Roman"/>
              </a:rPr>
              <a:t>Circuit de refroidissement He super critique composé de 3 canaux en spiral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5" name="Zone de texte 448"/>
          <p:cNvSpPr txBox="1"/>
          <p:nvPr/>
        </p:nvSpPr>
        <p:spPr>
          <a:xfrm>
            <a:off x="5279274" y="6372969"/>
            <a:ext cx="3360714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i="1" u="sng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Mesures d’épaisseur du dépôt de cuivre</a:t>
            </a:r>
            <a:endParaRPr lang="fr-FR" sz="1200" i="1" u="sng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6" name="Zone de texte 448"/>
          <p:cNvSpPr txBox="1"/>
          <p:nvPr/>
        </p:nvSpPr>
        <p:spPr>
          <a:xfrm>
            <a:off x="6008699" y="4059105"/>
            <a:ext cx="1505327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effectLst/>
                <a:latin typeface="Arial"/>
                <a:ea typeface="Calibri"/>
                <a:cs typeface="Times New Roman"/>
              </a:rPr>
              <a:t>Dépôt de cuivre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7" name="Forme libre 46"/>
          <p:cNvSpPr/>
          <p:nvPr/>
        </p:nvSpPr>
        <p:spPr>
          <a:xfrm rot="10800000" flipH="1" flipV="1">
            <a:off x="5716147" y="2461982"/>
            <a:ext cx="989021" cy="1597124"/>
          </a:xfrm>
          <a:custGeom>
            <a:avLst/>
            <a:gdLst>
              <a:gd name="connsiteX0" fmla="*/ 321972 w 321972"/>
              <a:gd name="connsiteY0" fmla="*/ 309093 h 309093"/>
              <a:gd name="connsiteX1" fmla="*/ 0 w 321972"/>
              <a:gd name="connsiteY1" fmla="*/ 0 h 3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1972" h="309093">
                <a:moveTo>
                  <a:pt x="321972" y="309093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8" name="Forme libre 47"/>
          <p:cNvSpPr/>
          <p:nvPr/>
        </p:nvSpPr>
        <p:spPr>
          <a:xfrm rot="10800000" flipV="1">
            <a:off x="6728899" y="2768836"/>
            <a:ext cx="942529" cy="1290269"/>
          </a:xfrm>
          <a:custGeom>
            <a:avLst/>
            <a:gdLst>
              <a:gd name="connsiteX0" fmla="*/ 321972 w 321972"/>
              <a:gd name="connsiteY0" fmla="*/ 309093 h 309093"/>
              <a:gd name="connsiteX1" fmla="*/ 0 w 321972"/>
              <a:gd name="connsiteY1" fmla="*/ 0 h 3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1972" h="309093">
                <a:moveTo>
                  <a:pt x="321972" y="309093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0" name="Titre 4"/>
          <p:cNvSpPr txBox="1">
            <a:spLocks/>
          </p:cNvSpPr>
          <p:nvPr/>
        </p:nvSpPr>
        <p:spPr bwMode="gray">
          <a:xfrm>
            <a:off x="2195736" y="158855"/>
            <a:ext cx="6552727" cy="4436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romanUcPeriod" startAt="2"/>
            </a:pPr>
            <a:r>
              <a:rPr lang="fr-FR" dirty="0" smtClean="0"/>
              <a:t>Présentation du coupleur 704 Mhz ESS</a:t>
            </a:r>
            <a:endParaRPr lang="fr-FR" dirty="0"/>
          </a:p>
        </p:txBody>
      </p:sp>
      <p:sp>
        <p:nvSpPr>
          <p:cNvPr id="31" name="Titre 4"/>
          <p:cNvSpPr txBox="1">
            <a:spLocks/>
          </p:cNvSpPr>
          <p:nvPr/>
        </p:nvSpPr>
        <p:spPr bwMode="gray">
          <a:xfrm>
            <a:off x="2698515" y="247879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fr-FR" sz="1800" dirty="0" smtClean="0"/>
              <a:t>Tube double parois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0068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4169" y="1208938"/>
            <a:ext cx="8798736" cy="1817102"/>
          </a:xfrm>
        </p:spPr>
        <p:txBody>
          <a:bodyPr/>
          <a:lstStyle/>
          <a:p>
            <a:r>
              <a:rPr lang="fr-FR" sz="1600" dirty="0" smtClean="0"/>
              <a:t>Permet la </a:t>
            </a:r>
            <a:r>
              <a:rPr lang="fr-FR" sz="1600" dirty="0" smtClean="0">
                <a:sym typeface="Wingdings" panose="05000000000000000000" pitchFamily="2" charset="2"/>
              </a:rPr>
              <a:t>transition RF coaxiale / guide d’onde rectangulaire WR1150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Possibilité de polariser l’antenne avec ± 10 kV afin d’annihiler un potentiel effet Multipactor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 smtClean="0">
                <a:sym typeface="Wingdings" panose="05000000000000000000" pitchFamily="2" charset="2"/>
              </a:rPr>
              <a:t>Nécessité </a:t>
            </a:r>
            <a:r>
              <a:rPr lang="fr-FR" sz="1400" dirty="0">
                <a:sym typeface="Wingdings" panose="05000000000000000000" pitchFamily="2" charset="2"/>
              </a:rPr>
              <a:t>d’avoir une isolation électrique renforcée entre le </a:t>
            </a:r>
            <a:r>
              <a:rPr lang="fr-FR" sz="1400" dirty="0" err="1">
                <a:sym typeface="Wingdings" panose="05000000000000000000" pitchFamily="2" charset="2"/>
              </a:rPr>
              <a:t>knob</a:t>
            </a:r>
            <a:r>
              <a:rPr lang="fr-FR" sz="1400" dirty="0">
                <a:sym typeface="Wingdings" panose="05000000000000000000" pitchFamily="2" charset="2"/>
              </a:rPr>
              <a:t> et </a:t>
            </a:r>
            <a:r>
              <a:rPr lang="fr-FR" sz="1400" dirty="0" smtClean="0">
                <a:sym typeface="Wingdings" panose="05000000000000000000" pitchFamily="2" charset="2"/>
              </a:rPr>
              <a:t>l’antenne </a:t>
            </a:r>
            <a:r>
              <a:rPr lang="fr-FR" sz="1400" dirty="0">
                <a:sym typeface="Wingdings" panose="05000000000000000000" pitchFamily="2" charset="2"/>
              </a:rPr>
              <a:t>(isolation dimensionnée également pour limiter les pertes RF</a:t>
            </a:r>
            <a:r>
              <a:rPr lang="fr-FR" sz="1400" dirty="0" smtClean="0">
                <a:sym typeface="Wingdings" panose="05000000000000000000" pitchFamily="2" charset="2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 smtClean="0">
                <a:sym typeface="Wingdings" panose="05000000000000000000" pitchFamily="2" charset="2"/>
              </a:rPr>
              <a:t>Isolation </a:t>
            </a:r>
            <a:r>
              <a:rPr lang="fr-FR" sz="1400" dirty="0">
                <a:sym typeface="Wingdings" panose="05000000000000000000" pitchFamily="2" charset="2"/>
              </a:rPr>
              <a:t>obtenue avec un diélectrique : PEEK (tension de claquage </a:t>
            </a:r>
            <a:r>
              <a:rPr lang="fr-FR" sz="1400" dirty="0" smtClean="0">
                <a:latin typeface="Monotype Corsiva"/>
              </a:rPr>
              <a:t>≥ </a:t>
            </a:r>
            <a:r>
              <a:rPr lang="fr-FR" sz="1400" dirty="0" smtClean="0"/>
              <a:t>18kV)</a:t>
            </a:r>
          </a:p>
          <a:p>
            <a:pPr marL="114300"/>
            <a:r>
              <a:rPr lang="fr-FR" sz="1600" dirty="0" smtClean="0"/>
              <a:t>Parties aluminium protégées  par un dépôt d’alodine 1200</a:t>
            </a:r>
          </a:p>
          <a:p>
            <a:pPr marL="0" indent="-485775">
              <a:buNone/>
            </a:pPr>
            <a:endParaRPr lang="fr-FR" sz="1600" dirty="0" smtClean="0"/>
          </a:p>
          <a:p>
            <a:pPr lvl="3"/>
            <a:endParaRPr lang="fr-FR" sz="1600" dirty="0"/>
          </a:p>
        </p:txBody>
      </p:sp>
      <p:sp>
        <p:nvSpPr>
          <p:cNvPr id="36" name="Rectangle 35"/>
          <p:cNvSpPr/>
          <p:nvPr/>
        </p:nvSpPr>
        <p:spPr>
          <a:xfrm>
            <a:off x="1685888" y="3274163"/>
            <a:ext cx="5486400" cy="3200400"/>
          </a:xfrm>
          <a:prstGeom prst="rect">
            <a:avLst/>
          </a:prstGeom>
        </p:spPr>
      </p:sp>
      <p:pic>
        <p:nvPicPr>
          <p:cNvPr id="37" name="Image 36"/>
          <p:cNvPicPr preferRelativeResize="0"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10109" y="3902953"/>
            <a:ext cx="2602071" cy="1692000"/>
          </a:xfrm>
          <a:prstGeom prst="rect">
            <a:avLst/>
          </a:prstGeom>
        </p:spPr>
      </p:pic>
      <p:pic>
        <p:nvPicPr>
          <p:cNvPr id="38" name="Image 37"/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84" y="3530313"/>
            <a:ext cx="1835412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 38"/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111" y="3520935"/>
            <a:ext cx="1361036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smtClean="0"/>
              <a:t>Roscoff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 smtClean="0"/>
              <a:t>Coupleur 704 MHz ESS | Thibault Hamelin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8</a:t>
            </a:fld>
            <a:endParaRPr lang="fr-FR" dirty="0"/>
          </a:p>
        </p:txBody>
      </p:sp>
      <p:sp>
        <p:nvSpPr>
          <p:cNvPr id="32" name="Zone de texte 448"/>
          <p:cNvSpPr txBox="1"/>
          <p:nvPr/>
        </p:nvSpPr>
        <p:spPr>
          <a:xfrm>
            <a:off x="97934" y="5753883"/>
            <a:ext cx="1505327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effectLst/>
                <a:latin typeface="Arial"/>
                <a:ea typeface="Calibri"/>
                <a:cs typeface="Times New Roman"/>
              </a:rPr>
              <a:t>Port haute tension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3" name="Forme libre 32"/>
          <p:cNvSpPr/>
          <p:nvPr/>
        </p:nvSpPr>
        <p:spPr>
          <a:xfrm>
            <a:off x="806698" y="5409488"/>
            <a:ext cx="322332" cy="344395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4" name="Zone de texte 448"/>
          <p:cNvSpPr txBox="1"/>
          <p:nvPr/>
        </p:nvSpPr>
        <p:spPr>
          <a:xfrm>
            <a:off x="2363411" y="5505217"/>
            <a:ext cx="1505327" cy="3877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Times New Roman"/>
                <a:cs typeface="Times New Roman"/>
              </a:rPr>
              <a:t>Guide d’onde WR1150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7" name="Zone de texte 448"/>
          <p:cNvSpPr txBox="1"/>
          <p:nvPr/>
        </p:nvSpPr>
        <p:spPr>
          <a:xfrm>
            <a:off x="2158204" y="5987165"/>
            <a:ext cx="1505327" cy="683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Times New Roman"/>
                <a:cs typeface="Times New Roman"/>
              </a:rPr>
              <a:t>Circuit de refroidissement hydraulique de l’antenne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8" name="Forme libre 57"/>
          <p:cNvSpPr/>
          <p:nvPr/>
        </p:nvSpPr>
        <p:spPr>
          <a:xfrm flipH="1">
            <a:off x="1893683" y="5962744"/>
            <a:ext cx="448348" cy="211427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9" name="Forme libre 58"/>
          <p:cNvSpPr/>
          <p:nvPr/>
        </p:nvSpPr>
        <p:spPr>
          <a:xfrm flipH="1">
            <a:off x="2307421" y="5230027"/>
            <a:ext cx="303240" cy="432326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0" name="Zone de texte 448"/>
          <p:cNvSpPr txBox="1"/>
          <p:nvPr/>
        </p:nvSpPr>
        <p:spPr>
          <a:xfrm>
            <a:off x="-54275" y="3134473"/>
            <a:ext cx="1729431" cy="5355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>
                <a:latin typeface="Arial"/>
                <a:ea typeface="Calibri"/>
                <a:cs typeface="Times New Roman"/>
              </a:rPr>
              <a:t>B</a:t>
            </a:r>
            <a:r>
              <a:rPr lang="fr-FR" sz="1200" dirty="0" smtClean="0">
                <a:effectLst/>
                <a:latin typeface="Arial"/>
                <a:ea typeface="Calibri"/>
                <a:cs typeface="Times New Roman"/>
              </a:rPr>
              <a:t>ride pour connexion à l’ensemble fenêtre-antenne</a:t>
            </a:r>
          </a:p>
        </p:txBody>
      </p:sp>
      <p:sp>
        <p:nvSpPr>
          <p:cNvPr id="61" name="Forme libre 60"/>
          <p:cNvSpPr/>
          <p:nvPr/>
        </p:nvSpPr>
        <p:spPr>
          <a:xfrm flipV="1">
            <a:off x="1603042" y="3299526"/>
            <a:ext cx="213694" cy="271632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2" name="Zone de texte 448"/>
          <p:cNvSpPr txBox="1"/>
          <p:nvPr/>
        </p:nvSpPr>
        <p:spPr>
          <a:xfrm>
            <a:off x="4694537" y="3332634"/>
            <a:ext cx="1505327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Times New Roman"/>
                <a:cs typeface="Times New Roman"/>
              </a:rPr>
              <a:t>Ligne coaxiale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3" name="Forme libre 62"/>
          <p:cNvSpPr/>
          <p:nvPr/>
        </p:nvSpPr>
        <p:spPr>
          <a:xfrm flipH="1" flipV="1">
            <a:off x="4652175" y="3516253"/>
            <a:ext cx="260583" cy="200374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5" name="Zone de texte 448"/>
          <p:cNvSpPr txBox="1"/>
          <p:nvPr/>
        </p:nvSpPr>
        <p:spPr>
          <a:xfrm>
            <a:off x="2275212" y="3406455"/>
            <a:ext cx="1652324" cy="5355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Times New Roman"/>
                <a:cs typeface="Times New Roman"/>
              </a:rPr>
              <a:t>Port pour un détecteur d’arc (photomultiplicateur)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6" name="Forme libre 65"/>
          <p:cNvSpPr/>
          <p:nvPr/>
        </p:nvSpPr>
        <p:spPr>
          <a:xfrm flipV="1">
            <a:off x="3805111" y="3670005"/>
            <a:ext cx="445290" cy="287748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7" name="Zone de texte 448"/>
          <p:cNvSpPr txBox="1"/>
          <p:nvPr/>
        </p:nvSpPr>
        <p:spPr>
          <a:xfrm>
            <a:off x="5417087" y="4736694"/>
            <a:ext cx="634755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Times New Roman"/>
                <a:cs typeface="Times New Roman"/>
              </a:rPr>
              <a:t>knob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8" name="Zone de texte 448"/>
          <p:cNvSpPr txBox="1"/>
          <p:nvPr/>
        </p:nvSpPr>
        <p:spPr>
          <a:xfrm>
            <a:off x="5111714" y="5296276"/>
            <a:ext cx="1353191" cy="3877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Times New Roman"/>
                <a:cs typeface="Times New Roman"/>
              </a:rPr>
              <a:t>Isolation entre le knob et l’antenne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9" name="Forme libre 68"/>
          <p:cNvSpPr/>
          <p:nvPr/>
        </p:nvSpPr>
        <p:spPr>
          <a:xfrm flipH="1" flipV="1">
            <a:off x="4995383" y="4842473"/>
            <a:ext cx="484903" cy="0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0" name="Forme libre 69"/>
          <p:cNvSpPr/>
          <p:nvPr/>
        </p:nvSpPr>
        <p:spPr>
          <a:xfrm flipH="1">
            <a:off x="4652173" y="4994872"/>
            <a:ext cx="513973" cy="414615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1" name="Zone de texte 448"/>
          <p:cNvSpPr txBox="1"/>
          <p:nvPr/>
        </p:nvSpPr>
        <p:spPr>
          <a:xfrm>
            <a:off x="5979449" y="4004443"/>
            <a:ext cx="1505327" cy="3877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Times New Roman"/>
                <a:cs typeface="Times New Roman"/>
              </a:rPr>
              <a:t>Dépôt protecteur en alodine 1200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2" name="Forme libre 71"/>
          <p:cNvSpPr/>
          <p:nvPr/>
        </p:nvSpPr>
        <p:spPr>
          <a:xfrm flipV="1">
            <a:off x="6717121" y="4392241"/>
            <a:ext cx="734891" cy="547174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0" name="Titre 4"/>
          <p:cNvSpPr txBox="1">
            <a:spLocks/>
          </p:cNvSpPr>
          <p:nvPr/>
        </p:nvSpPr>
        <p:spPr bwMode="gray">
          <a:xfrm>
            <a:off x="2195736" y="158855"/>
            <a:ext cx="6552727" cy="4436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romanUcPeriod" startAt="2"/>
            </a:pPr>
            <a:r>
              <a:rPr lang="fr-FR" dirty="0" smtClean="0"/>
              <a:t>Présentation du coupleur 704 Mhz ESS</a:t>
            </a:r>
            <a:endParaRPr lang="fr-FR" dirty="0"/>
          </a:p>
        </p:txBody>
      </p:sp>
      <p:sp>
        <p:nvSpPr>
          <p:cNvPr id="31" name="Titre 4"/>
          <p:cNvSpPr txBox="1">
            <a:spLocks/>
          </p:cNvSpPr>
          <p:nvPr/>
        </p:nvSpPr>
        <p:spPr bwMode="gray">
          <a:xfrm>
            <a:off x="2698515" y="247879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fr-FR" sz="1800" dirty="0" smtClean="0"/>
              <a:t>Transition doorknob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773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1021110"/>
            <a:ext cx="8172464" cy="4968552"/>
          </a:xfrm>
        </p:spPr>
        <p:txBody>
          <a:bodyPr/>
          <a:lstStyle/>
          <a:p>
            <a:r>
              <a:rPr lang="fr-FR" sz="1600" b="1" u="sng" dirty="0" smtClean="0"/>
              <a:t>Doorknob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u="sng" dirty="0" smtClean="0"/>
              <a:t>Paire d’ensembles fenêtre-antenne + tubes double parois sur boîte de conditionnement</a:t>
            </a:r>
            <a:endParaRPr lang="fr-FR" sz="1600" b="1" u="sng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 startAt="3"/>
            </a:pPr>
            <a:r>
              <a:rPr lang="fr-FR" dirty="0" smtClean="0"/>
              <a:t>Caractérisation RF 1/2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880" y="961472"/>
            <a:ext cx="4017418" cy="2736000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196" y="3897786"/>
            <a:ext cx="4608067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dirty="0" smtClean="0"/>
              <a:t>Roscoff 2017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 dirty="0" smtClean="0"/>
              <a:t>Coupleur 704 MHz ESS | Thibault Hamelin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9</a:t>
            </a:fld>
            <a:endParaRPr lang="fr-FR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274762" y="4127501"/>
            <a:ext cx="2698750" cy="2451100"/>
            <a:chOff x="803" y="2600"/>
            <a:chExt cx="1700" cy="154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69" y="4079"/>
              <a:ext cx="3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" y="2939"/>
              <a:ext cx="1094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562" y="2600"/>
              <a:ext cx="3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247" y="2679"/>
              <a:ext cx="3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588" y="2678"/>
              <a:ext cx="42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861" y="3154"/>
              <a:ext cx="34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834" y="3217"/>
              <a:ext cx="3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809" y="3425"/>
              <a:ext cx="3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" name="Rectangle 31"/>
            <p:cNvSpPr>
              <a:spLocks noChangeArrowheads="1"/>
            </p:cNvSpPr>
            <p:nvPr/>
          </p:nvSpPr>
          <p:spPr bwMode="auto">
            <a:xfrm>
              <a:off x="803" y="3683"/>
              <a:ext cx="3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1" name="Rectangle 44"/>
            <p:cNvSpPr>
              <a:spLocks noChangeArrowheads="1"/>
            </p:cNvSpPr>
            <p:nvPr/>
          </p:nvSpPr>
          <p:spPr bwMode="auto">
            <a:xfrm>
              <a:off x="2342" y="3107"/>
              <a:ext cx="34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3" name="Rectangle 46"/>
            <p:cNvSpPr>
              <a:spLocks noChangeArrowheads="1"/>
            </p:cNvSpPr>
            <p:nvPr/>
          </p:nvSpPr>
          <p:spPr bwMode="auto">
            <a:xfrm>
              <a:off x="2283" y="316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4" name="Rectangle 47"/>
            <p:cNvSpPr>
              <a:spLocks noChangeArrowheads="1"/>
            </p:cNvSpPr>
            <p:nvPr/>
          </p:nvSpPr>
          <p:spPr bwMode="auto">
            <a:xfrm>
              <a:off x="2315" y="3169"/>
              <a:ext cx="3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7" name="Rectangle 50"/>
            <p:cNvSpPr>
              <a:spLocks noChangeArrowheads="1"/>
            </p:cNvSpPr>
            <p:nvPr/>
          </p:nvSpPr>
          <p:spPr bwMode="auto">
            <a:xfrm>
              <a:off x="2320" y="3375"/>
              <a:ext cx="3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2" name="Rectangle 55"/>
            <p:cNvSpPr>
              <a:spLocks noChangeArrowheads="1"/>
            </p:cNvSpPr>
            <p:nvPr/>
          </p:nvSpPr>
          <p:spPr bwMode="auto">
            <a:xfrm>
              <a:off x="2280" y="3633"/>
              <a:ext cx="3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3" name="Rectangle 60"/>
            <p:cNvSpPr>
              <a:spLocks noChangeArrowheads="1"/>
            </p:cNvSpPr>
            <p:nvPr/>
          </p:nvSpPr>
          <p:spPr bwMode="auto">
            <a:xfrm>
              <a:off x="1597" y="3964"/>
              <a:ext cx="42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6" name="Zone de texte 448"/>
          <p:cNvSpPr txBox="1"/>
          <p:nvPr/>
        </p:nvSpPr>
        <p:spPr>
          <a:xfrm>
            <a:off x="216623" y="4478247"/>
            <a:ext cx="1068688" cy="3877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Transition coaxiale / N</a:t>
            </a:r>
            <a:endParaRPr lang="fr-FR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77" name="Zone de texte 448"/>
          <p:cNvSpPr txBox="1"/>
          <p:nvPr/>
        </p:nvSpPr>
        <p:spPr>
          <a:xfrm>
            <a:off x="212424" y="4985351"/>
            <a:ext cx="1068688" cy="3877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Adaptateur coaxial</a:t>
            </a:r>
            <a:endParaRPr lang="fr-FR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78" name="Zone de texte 448"/>
          <p:cNvSpPr txBox="1"/>
          <p:nvPr/>
        </p:nvSpPr>
        <p:spPr>
          <a:xfrm>
            <a:off x="212424" y="5496359"/>
            <a:ext cx="1068688" cy="683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Fenêtre-antenne + tube double parois</a:t>
            </a:r>
            <a:endParaRPr lang="fr-FR" sz="1200" dirty="0" smtClean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79" name="Zone de texte 448"/>
          <p:cNvSpPr txBox="1"/>
          <p:nvPr/>
        </p:nvSpPr>
        <p:spPr>
          <a:xfrm>
            <a:off x="1675449" y="6300364"/>
            <a:ext cx="1301388" cy="3877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effectLst/>
                <a:latin typeface="Arial"/>
                <a:ea typeface="Calibri"/>
                <a:cs typeface="Times New Roman"/>
              </a:rPr>
              <a:t>Boîte de conditionnement</a:t>
            </a:r>
          </a:p>
        </p:txBody>
      </p:sp>
      <p:sp>
        <p:nvSpPr>
          <p:cNvPr id="80" name="Zone de texte 448"/>
          <p:cNvSpPr txBox="1"/>
          <p:nvPr/>
        </p:nvSpPr>
        <p:spPr>
          <a:xfrm>
            <a:off x="1587737" y="4057427"/>
            <a:ext cx="1301388" cy="387798"/>
          </a:xfrm>
          <a:prstGeom prst="rect">
            <a:avLst/>
          </a:prstGeom>
          <a:noFill/>
          <a:ln w="6350">
            <a:solidFill>
              <a:srgbClr val="0070C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solidFill>
                  <a:srgbClr val="0070C0"/>
                </a:solidFill>
                <a:effectLst/>
                <a:latin typeface="Arial"/>
                <a:ea typeface="Calibri"/>
                <a:cs typeface="Times New Roman"/>
              </a:rPr>
              <a:t>Analyseur de réseau</a:t>
            </a:r>
          </a:p>
        </p:txBody>
      </p:sp>
      <p:sp>
        <p:nvSpPr>
          <p:cNvPr id="86" name="Forme libre 85"/>
          <p:cNvSpPr/>
          <p:nvPr/>
        </p:nvSpPr>
        <p:spPr>
          <a:xfrm flipV="1">
            <a:off x="1210542" y="4701166"/>
            <a:ext cx="438220" cy="231198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7" name="Forme libre 86"/>
          <p:cNvSpPr/>
          <p:nvPr/>
        </p:nvSpPr>
        <p:spPr>
          <a:xfrm flipV="1">
            <a:off x="1210542" y="5128578"/>
            <a:ext cx="387204" cy="45719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8" name="Forme libre 87"/>
          <p:cNvSpPr/>
          <p:nvPr/>
        </p:nvSpPr>
        <p:spPr>
          <a:xfrm>
            <a:off x="1198933" y="5643940"/>
            <a:ext cx="486955" cy="145134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9" name="Forme libre 88"/>
          <p:cNvSpPr/>
          <p:nvPr/>
        </p:nvSpPr>
        <p:spPr>
          <a:xfrm flipH="1">
            <a:off x="2283303" y="6048675"/>
            <a:ext cx="0" cy="252000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0" name="Zone de texte 448"/>
          <p:cNvSpPr txBox="1"/>
          <p:nvPr/>
        </p:nvSpPr>
        <p:spPr>
          <a:xfrm>
            <a:off x="3169373" y="4478247"/>
            <a:ext cx="1068688" cy="3877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Transition coaxiale / N</a:t>
            </a:r>
            <a:endParaRPr lang="fr-FR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91" name="Zone de texte 448"/>
          <p:cNvSpPr txBox="1"/>
          <p:nvPr/>
        </p:nvSpPr>
        <p:spPr>
          <a:xfrm>
            <a:off x="3165174" y="4985351"/>
            <a:ext cx="1068688" cy="3877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Adaptateur coaxial</a:t>
            </a:r>
            <a:endParaRPr lang="fr-FR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92" name="Zone de texte 448"/>
          <p:cNvSpPr txBox="1"/>
          <p:nvPr/>
        </p:nvSpPr>
        <p:spPr>
          <a:xfrm>
            <a:off x="3165174" y="5496359"/>
            <a:ext cx="1068688" cy="683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Fenêtre-antenne + tube double parois</a:t>
            </a:r>
            <a:endParaRPr lang="fr-FR" sz="1200" dirty="0" smtClean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94" name="Forme libre 93"/>
          <p:cNvSpPr/>
          <p:nvPr/>
        </p:nvSpPr>
        <p:spPr>
          <a:xfrm flipH="1" flipV="1">
            <a:off x="2827821" y="4664678"/>
            <a:ext cx="438220" cy="231198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5" name="Forme libre 94"/>
          <p:cNvSpPr/>
          <p:nvPr/>
        </p:nvSpPr>
        <p:spPr>
          <a:xfrm flipH="1" flipV="1">
            <a:off x="2858367" y="5128578"/>
            <a:ext cx="387204" cy="45719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6" name="Forme libre 95"/>
          <p:cNvSpPr/>
          <p:nvPr/>
        </p:nvSpPr>
        <p:spPr>
          <a:xfrm flipH="1">
            <a:off x="2799133" y="5558215"/>
            <a:ext cx="486955" cy="145134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7" name="Zone de texte 448"/>
          <p:cNvSpPr txBox="1"/>
          <p:nvPr/>
        </p:nvSpPr>
        <p:spPr>
          <a:xfrm>
            <a:off x="1238330" y="4286870"/>
            <a:ext cx="1068688" cy="21544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000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Port 1</a:t>
            </a:r>
            <a:endParaRPr lang="fr-FR" sz="1000" dirty="0" smtClean="0">
              <a:solidFill>
                <a:srgbClr val="0070C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98" name="Zone de texte 448"/>
          <p:cNvSpPr txBox="1"/>
          <p:nvPr/>
        </p:nvSpPr>
        <p:spPr>
          <a:xfrm>
            <a:off x="2169844" y="4286228"/>
            <a:ext cx="1068688" cy="21544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000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Port 2</a:t>
            </a:r>
            <a:endParaRPr lang="fr-FR" sz="1000" dirty="0" smtClean="0">
              <a:solidFill>
                <a:srgbClr val="0070C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3089" name="Connecteur droit 3088"/>
          <p:cNvCxnSpPr/>
          <p:nvPr/>
        </p:nvCxnSpPr>
        <p:spPr>
          <a:xfrm>
            <a:off x="1744099" y="4454689"/>
            <a:ext cx="0" cy="277963"/>
          </a:xfrm>
          <a:prstGeom prst="line">
            <a:avLst/>
          </a:prstGeom>
          <a:ln w="317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2725174" y="4445164"/>
            <a:ext cx="0" cy="216000"/>
          </a:xfrm>
          <a:prstGeom prst="line">
            <a:avLst/>
          </a:prstGeom>
          <a:ln w="317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Zone de texte 448"/>
          <p:cNvSpPr txBox="1"/>
          <p:nvPr/>
        </p:nvSpPr>
        <p:spPr>
          <a:xfrm>
            <a:off x="6016547" y="950408"/>
            <a:ext cx="1446096" cy="24006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Fréquence (Hz)</a:t>
            </a:r>
            <a:endParaRPr lang="fr-FR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82" name="Zone de texte 448"/>
          <p:cNvSpPr txBox="1"/>
          <p:nvPr/>
        </p:nvSpPr>
        <p:spPr>
          <a:xfrm rot="16200000">
            <a:off x="4445066" y="2265813"/>
            <a:ext cx="806861" cy="24006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S11 (dB)</a:t>
            </a:r>
            <a:endParaRPr lang="fr-FR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441248" y="2798053"/>
            <a:ext cx="108392" cy="825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GB" sz="1100" dirty="0" smtClean="0">
              <a:solidFill>
                <a:schemeClr val="tx1"/>
              </a:solidFill>
            </a:endParaRPr>
          </a:p>
        </p:txBody>
      </p:sp>
      <p:sp>
        <p:nvSpPr>
          <p:cNvPr id="184" name="Zone de texte 448"/>
          <p:cNvSpPr txBox="1"/>
          <p:nvPr/>
        </p:nvSpPr>
        <p:spPr>
          <a:xfrm>
            <a:off x="6016547" y="3949141"/>
            <a:ext cx="1446096" cy="24006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Fréquence (Hz)</a:t>
            </a:r>
            <a:endParaRPr lang="fr-FR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85" name="Zone de texte 448"/>
          <p:cNvSpPr txBox="1"/>
          <p:nvPr/>
        </p:nvSpPr>
        <p:spPr>
          <a:xfrm rot="16200000">
            <a:off x="4452187" y="5135776"/>
            <a:ext cx="806861" cy="24006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 smtClean="0">
                <a:latin typeface="Arial"/>
                <a:ea typeface="Calibri"/>
                <a:cs typeface="Times New Roman"/>
              </a:rPr>
              <a:t>S11 (dB)</a:t>
            </a:r>
            <a:endParaRPr lang="fr-FR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86" name="Zone de texte 448"/>
          <p:cNvSpPr txBox="1"/>
          <p:nvPr/>
        </p:nvSpPr>
        <p:spPr>
          <a:xfrm>
            <a:off x="6645876" y="5953127"/>
            <a:ext cx="1506811" cy="387798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A</a:t>
            </a:r>
            <a:r>
              <a:rPr lang="fr-FR" sz="1200" dirty="0" smtClean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 704,42 MHz : S11 = -41 dB</a:t>
            </a:r>
          </a:p>
        </p:txBody>
      </p:sp>
      <p:grpSp>
        <p:nvGrpSpPr>
          <p:cNvPr id="102" name="Groupe 101"/>
          <p:cNvGrpSpPr/>
          <p:nvPr/>
        </p:nvGrpSpPr>
        <p:grpSpPr>
          <a:xfrm>
            <a:off x="194108" y="835025"/>
            <a:ext cx="4677569" cy="2832100"/>
            <a:chOff x="689769" y="835025"/>
            <a:chExt cx="4677569" cy="2832100"/>
          </a:xfrm>
        </p:grpSpPr>
        <p:grpSp>
          <p:nvGrpSpPr>
            <p:cNvPr id="75" name="Group 98"/>
            <p:cNvGrpSpPr>
              <a:grpSpLocks noChangeAspect="1"/>
            </p:cNvGrpSpPr>
            <p:nvPr/>
          </p:nvGrpSpPr>
          <p:grpSpPr bwMode="auto">
            <a:xfrm>
              <a:off x="1833563" y="835025"/>
              <a:ext cx="3533775" cy="2832100"/>
              <a:chOff x="1155" y="526"/>
              <a:chExt cx="2226" cy="1784"/>
            </a:xfrm>
          </p:grpSpPr>
          <p:sp>
            <p:nvSpPr>
              <p:cNvPr id="81" name="AutoShape 97"/>
              <p:cNvSpPr>
                <a:spLocks noChangeAspect="1" noChangeArrowheads="1" noTextEdit="1"/>
              </p:cNvSpPr>
              <p:nvPr/>
            </p:nvSpPr>
            <p:spPr bwMode="auto">
              <a:xfrm>
                <a:off x="1155" y="526"/>
                <a:ext cx="1882" cy="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Rectangle 99"/>
              <p:cNvSpPr>
                <a:spLocks noChangeArrowheads="1"/>
              </p:cNvSpPr>
              <p:nvPr/>
            </p:nvSpPr>
            <p:spPr bwMode="auto">
              <a:xfrm>
                <a:off x="3340" y="2233"/>
                <a:ext cx="4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24" name="Picture 10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0" y="900"/>
                <a:ext cx="1303" cy="1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0" name="Rectangle 103"/>
              <p:cNvSpPr>
                <a:spLocks noChangeArrowheads="1"/>
              </p:cNvSpPr>
              <p:nvPr/>
            </p:nvSpPr>
            <p:spPr bwMode="auto">
              <a:xfrm>
                <a:off x="1455" y="1887"/>
                <a:ext cx="4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3" name="Rectangle 106"/>
              <p:cNvSpPr>
                <a:spLocks noChangeArrowheads="1"/>
              </p:cNvSpPr>
              <p:nvPr/>
            </p:nvSpPr>
            <p:spPr bwMode="auto">
              <a:xfrm>
                <a:off x="1834" y="2115"/>
                <a:ext cx="41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8" name="Rectangle 110"/>
              <p:cNvSpPr>
                <a:spLocks noChangeArrowheads="1"/>
              </p:cNvSpPr>
              <p:nvPr/>
            </p:nvSpPr>
            <p:spPr bwMode="auto">
              <a:xfrm>
                <a:off x="2999" y="1289"/>
                <a:ext cx="41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7" name="Rectangle 119"/>
              <p:cNvSpPr>
                <a:spLocks noChangeArrowheads="1"/>
              </p:cNvSpPr>
              <p:nvPr/>
            </p:nvSpPr>
            <p:spPr bwMode="auto">
              <a:xfrm>
                <a:off x="1793" y="678"/>
                <a:ext cx="41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3" name="Rectangle 125"/>
              <p:cNvSpPr>
                <a:spLocks noChangeArrowheads="1"/>
              </p:cNvSpPr>
              <p:nvPr/>
            </p:nvSpPr>
            <p:spPr bwMode="auto">
              <a:xfrm>
                <a:off x="2660" y="1124"/>
                <a:ext cx="4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5" name="Rectangle 127"/>
              <p:cNvSpPr>
                <a:spLocks noChangeArrowheads="1"/>
              </p:cNvSpPr>
              <p:nvPr/>
            </p:nvSpPr>
            <p:spPr bwMode="auto">
              <a:xfrm>
                <a:off x="2454" y="885"/>
                <a:ext cx="4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9" name="Rectangle 131"/>
              <p:cNvSpPr>
                <a:spLocks noChangeArrowheads="1"/>
              </p:cNvSpPr>
              <p:nvPr/>
            </p:nvSpPr>
            <p:spPr bwMode="auto">
              <a:xfrm>
                <a:off x="2715" y="959"/>
                <a:ext cx="4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1" name="Rectangle 133"/>
              <p:cNvSpPr>
                <a:spLocks noChangeArrowheads="1"/>
              </p:cNvSpPr>
              <p:nvPr/>
            </p:nvSpPr>
            <p:spPr bwMode="auto">
              <a:xfrm>
                <a:off x="2654" y="2099"/>
                <a:ext cx="4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7" name="Zone de texte 448"/>
            <p:cNvSpPr txBox="1"/>
            <p:nvPr/>
          </p:nvSpPr>
          <p:spPr>
            <a:xfrm>
              <a:off x="2395883" y="1073580"/>
              <a:ext cx="1068688" cy="38779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latin typeface="Arial"/>
                  <a:ea typeface="Calibri"/>
                  <a:cs typeface="Times New Roman"/>
                </a:rPr>
                <a:t>Transition coaxiale / N</a:t>
              </a:r>
              <a:endParaRPr lang="fr-FR" sz="1200" dirty="0" smtClean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68" name="Zone de texte 448"/>
            <p:cNvSpPr txBox="1"/>
            <p:nvPr/>
          </p:nvSpPr>
          <p:spPr>
            <a:xfrm>
              <a:off x="3380732" y="1320932"/>
              <a:ext cx="1068688" cy="38779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latin typeface="Arial"/>
                  <a:ea typeface="Calibri"/>
                  <a:cs typeface="Times New Roman"/>
                </a:rPr>
                <a:t>Adaptateur coaxial</a:t>
              </a:r>
              <a:endParaRPr lang="fr-FR" sz="1200" dirty="0" smtClean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69" name="Zone de texte 448"/>
            <p:cNvSpPr txBox="1"/>
            <p:nvPr/>
          </p:nvSpPr>
          <p:spPr>
            <a:xfrm>
              <a:off x="3704768" y="1811964"/>
              <a:ext cx="1301388" cy="387798"/>
            </a:xfrm>
            <a:prstGeom prst="rect">
              <a:avLst/>
            </a:prstGeom>
            <a:noFill/>
            <a:ln w="6350">
              <a:solidFill>
                <a:srgbClr val="0070C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solidFill>
                    <a:srgbClr val="0070C0"/>
                  </a:solidFill>
                  <a:effectLst/>
                  <a:latin typeface="Arial"/>
                  <a:ea typeface="Calibri"/>
                  <a:cs typeface="Times New Roman"/>
                </a:rPr>
                <a:t>Analyseur de réseau</a:t>
              </a:r>
            </a:p>
          </p:txBody>
        </p:sp>
        <p:sp>
          <p:nvSpPr>
            <p:cNvPr id="170" name="Zone de texte 448"/>
            <p:cNvSpPr txBox="1"/>
            <p:nvPr/>
          </p:nvSpPr>
          <p:spPr>
            <a:xfrm>
              <a:off x="729890" y="1859022"/>
              <a:ext cx="1068688" cy="38779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Transition doorknob</a:t>
              </a:r>
              <a:endParaRPr lang="fr-FR" sz="1200" dirty="0" smtClean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71" name="Zone de texte 448"/>
            <p:cNvSpPr txBox="1"/>
            <p:nvPr/>
          </p:nvSpPr>
          <p:spPr>
            <a:xfrm>
              <a:off x="689769" y="2532624"/>
              <a:ext cx="1207768" cy="38779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latin typeface="Arial"/>
                  <a:ea typeface="Calibri"/>
                  <a:cs typeface="Times New Roman"/>
                </a:rPr>
                <a:t>Guide d’onde 500 mm</a:t>
              </a:r>
              <a:endParaRPr lang="fr-FR" sz="1200" dirty="0" smtClean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73" name="Zone de texte 448"/>
            <p:cNvSpPr txBox="1"/>
            <p:nvPr/>
          </p:nvSpPr>
          <p:spPr>
            <a:xfrm>
              <a:off x="1503145" y="3122351"/>
              <a:ext cx="1281441" cy="38779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200" dirty="0" smtClean="0">
                  <a:latin typeface="Arial"/>
                  <a:ea typeface="Calibri"/>
                  <a:cs typeface="Times New Roman"/>
                </a:rPr>
                <a:t>Transition guide d’onde / N</a:t>
              </a:r>
              <a:endParaRPr lang="fr-FR" sz="1200" dirty="0" smtClean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74" name="Forme libre 173"/>
            <p:cNvSpPr/>
            <p:nvPr/>
          </p:nvSpPr>
          <p:spPr>
            <a:xfrm flipH="1" flipV="1">
              <a:off x="2676302" y="1461377"/>
              <a:ext cx="235173" cy="282367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5" name="Forme libre 174"/>
            <p:cNvSpPr/>
            <p:nvPr/>
          </p:nvSpPr>
          <p:spPr>
            <a:xfrm flipH="1" flipV="1">
              <a:off x="2676300" y="1559378"/>
              <a:ext cx="844139" cy="370450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6" name="Forme libre 175"/>
            <p:cNvSpPr/>
            <p:nvPr/>
          </p:nvSpPr>
          <p:spPr>
            <a:xfrm flipH="1" flipV="1">
              <a:off x="3403533" y="1996145"/>
              <a:ext cx="314390" cy="173967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8" name="Forme libre 177"/>
            <p:cNvSpPr/>
            <p:nvPr/>
          </p:nvSpPr>
          <p:spPr>
            <a:xfrm>
              <a:off x="2676300" y="2958359"/>
              <a:ext cx="704432" cy="373803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9" name="Forme libre 178"/>
            <p:cNvSpPr/>
            <p:nvPr/>
          </p:nvSpPr>
          <p:spPr>
            <a:xfrm>
              <a:off x="1798577" y="2725655"/>
              <a:ext cx="860259" cy="0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0" name="Forme libre 179"/>
            <p:cNvSpPr/>
            <p:nvPr/>
          </p:nvSpPr>
          <p:spPr>
            <a:xfrm flipV="1">
              <a:off x="1675449" y="2043040"/>
              <a:ext cx="642671" cy="531633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8" name="Zone de texte 448"/>
            <p:cNvSpPr txBox="1"/>
            <p:nvPr/>
          </p:nvSpPr>
          <p:spPr>
            <a:xfrm>
              <a:off x="3359744" y="2029056"/>
              <a:ext cx="1068688" cy="21544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fr-FR" sz="1000" dirty="0" smtClean="0">
                  <a:solidFill>
                    <a:srgbClr val="0070C0"/>
                  </a:solidFill>
                  <a:latin typeface="Arial"/>
                  <a:ea typeface="Calibri"/>
                  <a:cs typeface="Times New Roman"/>
                </a:rPr>
                <a:t>Port 1</a:t>
              </a:r>
              <a:endParaRPr lang="fr-FR" sz="1000" dirty="0" smtClean="0">
                <a:solidFill>
                  <a:srgbClr val="0070C0"/>
                </a:solidFill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cxnSp>
        <p:nvCxnSpPr>
          <p:cNvPr id="190" name="Connecteur droit 189"/>
          <p:cNvCxnSpPr/>
          <p:nvPr/>
        </p:nvCxnSpPr>
        <p:spPr>
          <a:xfrm>
            <a:off x="3326830" y="2199762"/>
            <a:ext cx="0" cy="277963"/>
          </a:xfrm>
          <a:prstGeom prst="line">
            <a:avLst/>
          </a:prstGeom>
          <a:ln w="317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1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IPHI_CP">
  <a:themeElements>
    <a:clrScheme name="IPHI_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wrap="square" rtlCol="0" anchor="ctr">
        <a:spAutoFit/>
      </a:bodyPr>
      <a:lstStyle>
        <a:defPPr algn="ctr">
          <a:buNone/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17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lnSpc>
            <a:spcPct val="120000"/>
          </a:lnSpc>
          <a:buNone/>
          <a:defRPr sz="1400" kern="0" dirty="0" smtClean="0">
            <a:latin typeface="+mj-lt"/>
          </a:defRPr>
        </a:defPPr>
      </a:lstStyle>
    </a:txDef>
  </a:objectDefaults>
  <a:extraClrSchemeLst>
    <a:extraClrScheme>
      <a:clrScheme name="IPHI_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140219</TotalTime>
  <Words>2357</Words>
  <Application>Microsoft Office PowerPoint</Application>
  <PresentationFormat>Affichage à l'écran (4:3)</PresentationFormat>
  <Paragraphs>534</Paragraphs>
  <Slides>24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Comic Sans MS</vt:lpstr>
      <vt:lpstr>Monotype Corsiva</vt:lpstr>
      <vt:lpstr>Symbol</vt:lpstr>
      <vt:lpstr>Times New Roman</vt:lpstr>
      <vt:lpstr>Wingdings</vt:lpstr>
      <vt:lpstr>6_IPHI_CP</vt:lpstr>
      <vt:lpstr>Coupleur 704 MHz pour la source de spallation ESS  -  Journées Accélérateurs 2017 3-6 octobre 2017 Roscoff  -  Thibault Hamelin </vt:lpstr>
      <vt:lpstr>Plan</vt:lpstr>
      <vt:lpstr>Contexte des coupleurs : le cryomodule pour les cavités elliptiques</vt:lpstr>
      <vt:lpstr>Présentation du coupleur 704 Mhz ESS</vt:lpstr>
      <vt:lpstr>Présentation du coupleur 704 Mhz ESS</vt:lpstr>
      <vt:lpstr>Présentation PowerPoint</vt:lpstr>
      <vt:lpstr>Présentation PowerPoint</vt:lpstr>
      <vt:lpstr>Présentation PowerPoint</vt:lpstr>
      <vt:lpstr>Caractérisation RF 1/2</vt:lpstr>
      <vt:lpstr>Caractérisation RF 2/2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Cycle de vie des coupleurs au CEA(1/2)</vt:lpstr>
      <vt:lpstr>Cycle de vie des coupleurs au CEA(2/2)</vt:lpstr>
      <vt:lpstr>Conclusions et perspectives</vt:lpstr>
      <vt:lpstr>Présentation PowerPoint</vt:lpstr>
      <vt:lpstr>Présentation PowerPoint</vt:lpstr>
      <vt:lpstr>Peak field around the ceramiC window  and RF matching</vt:lpstr>
      <vt:lpstr>Controls and checks during manufacturing </vt:lpstr>
      <vt:lpstr>Doorknob monté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Av. Prog</dc:title>
  <dc:creator>ARCAMBAL Christian</dc:creator>
  <cp:lastModifiedBy>HAMELIN Thibault</cp:lastModifiedBy>
  <cp:revision>4570</cp:revision>
  <cp:lastPrinted>2017-01-16T11:28:52Z</cp:lastPrinted>
  <dcterms:created xsi:type="dcterms:W3CDTF">2006-03-11T15:04:19Z</dcterms:created>
  <dcterms:modified xsi:type="dcterms:W3CDTF">2017-10-03T09:32:30Z</dcterms:modified>
</cp:coreProperties>
</file>