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avi" ContentType="video/x-msvide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7" r:id="rId2"/>
    <p:sldId id="282" r:id="rId3"/>
    <p:sldId id="354" r:id="rId4"/>
    <p:sldId id="279" r:id="rId5"/>
    <p:sldId id="327" r:id="rId6"/>
    <p:sldId id="328" r:id="rId7"/>
    <p:sldId id="329" r:id="rId8"/>
    <p:sldId id="288" r:id="rId9"/>
    <p:sldId id="351" r:id="rId10"/>
    <p:sldId id="355" r:id="rId11"/>
    <p:sldId id="352" r:id="rId12"/>
    <p:sldId id="356" r:id="rId13"/>
    <p:sldId id="353" r:id="rId14"/>
    <p:sldId id="357" r:id="rId15"/>
    <p:sldId id="322" r:id="rId16"/>
    <p:sldId id="278" r:id="rId17"/>
    <p:sldId id="323" r:id="rId18"/>
    <p:sldId id="321" r:id="rId19"/>
    <p:sldId id="340" r:id="rId20"/>
    <p:sldId id="341" r:id="rId21"/>
    <p:sldId id="342" r:id="rId22"/>
    <p:sldId id="332" r:id="rId23"/>
    <p:sldId id="333" r:id="rId24"/>
    <p:sldId id="334" r:id="rId25"/>
    <p:sldId id="335" r:id="rId26"/>
    <p:sldId id="336" r:id="rId27"/>
    <p:sldId id="337" r:id="rId28"/>
    <p:sldId id="261" r:id="rId29"/>
    <p:sldId id="331" r:id="rId30"/>
    <p:sldId id="284" r:id="rId31"/>
    <p:sldId id="346" r:id="rId32"/>
    <p:sldId id="347" r:id="rId33"/>
    <p:sldId id="348" r:id="rId34"/>
    <p:sldId id="309" r:id="rId35"/>
    <p:sldId id="310" r:id="rId36"/>
    <p:sldId id="262" r:id="rId37"/>
    <p:sldId id="324" r:id="rId38"/>
    <p:sldId id="280" r:id="rId39"/>
    <p:sldId id="259" r:id="rId40"/>
    <p:sldId id="274" r:id="rId41"/>
    <p:sldId id="289" r:id="rId42"/>
    <p:sldId id="294" r:id="rId43"/>
    <p:sldId id="345" r:id="rId44"/>
    <p:sldId id="343" r:id="rId45"/>
    <p:sldId id="344" r:id="rId46"/>
    <p:sldId id="299" r:id="rId47"/>
    <p:sldId id="300" r:id="rId48"/>
    <p:sldId id="305" r:id="rId49"/>
    <p:sldId id="307" r:id="rId50"/>
    <p:sldId id="308"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xis gamelin" initials="ag" lastIdx="1" clrIdx="0">
    <p:extLst>
      <p:ext uri="{19B8F6BF-5375-455C-9EA6-DF929625EA0E}">
        <p15:presenceInfo xmlns:p15="http://schemas.microsoft.com/office/powerpoint/2012/main" userId="S-1-5-21-338909080-102860186-3730522582-296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2" autoAdjust="0"/>
    <p:restoredTop sz="94660"/>
  </p:normalViewPr>
  <p:slideViewPr>
    <p:cSldViewPr snapToGrid="0">
      <p:cViewPr varScale="1">
        <p:scale>
          <a:sx n="92" d="100"/>
          <a:sy n="92" d="100"/>
        </p:scale>
        <p:origin x="46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B47324-85B4-42EC-A7BB-B6E572AC5954}" type="datetimeFigureOut">
              <a:rPr lang="en-US" smtClean="0"/>
              <a:t>10/5/2017</a:t>
            </a:fld>
            <a:endParaRPr lang="en-US"/>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822E0C-B198-4524-83B6-AC3528EC1A3A}" type="slidenum">
              <a:rPr lang="en-US" smtClean="0"/>
              <a:t>‹N°›</a:t>
            </a:fld>
            <a:endParaRPr lang="en-US"/>
          </a:p>
        </p:txBody>
      </p:sp>
    </p:spTree>
    <p:extLst>
      <p:ext uri="{BB962C8B-B14F-4D97-AF65-F5344CB8AC3E}">
        <p14:creationId xmlns:p14="http://schemas.microsoft.com/office/powerpoint/2010/main" val="3674630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C3DBA97-DDBB-4C39-9E39-C44EE675182C}" type="slidenum">
              <a:rPr lang="fr-FR" smtClean="0"/>
              <a:t>1</a:t>
            </a:fld>
            <a:endParaRPr lang="fr-FR"/>
          </a:p>
        </p:txBody>
      </p:sp>
    </p:spTree>
    <p:extLst>
      <p:ext uri="{BB962C8B-B14F-4D97-AF65-F5344CB8AC3E}">
        <p14:creationId xmlns:p14="http://schemas.microsoft.com/office/powerpoint/2010/main" val="24803736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C3DBA97-DDBB-4C39-9E39-C44EE675182C}" type="slidenum">
              <a:rPr lang="fr-FR" smtClean="0"/>
              <a:t>10</a:t>
            </a:fld>
            <a:endParaRPr lang="fr-FR"/>
          </a:p>
        </p:txBody>
      </p:sp>
    </p:spTree>
    <p:extLst>
      <p:ext uri="{BB962C8B-B14F-4D97-AF65-F5344CB8AC3E}">
        <p14:creationId xmlns:p14="http://schemas.microsoft.com/office/powerpoint/2010/main" val="16504956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C3DBA97-DDBB-4C39-9E39-C44EE675182C}" type="slidenum">
              <a:rPr lang="fr-FR" smtClean="0"/>
              <a:t>11</a:t>
            </a:fld>
            <a:endParaRPr lang="fr-FR"/>
          </a:p>
        </p:txBody>
      </p:sp>
    </p:spTree>
    <p:extLst>
      <p:ext uri="{BB962C8B-B14F-4D97-AF65-F5344CB8AC3E}">
        <p14:creationId xmlns:p14="http://schemas.microsoft.com/office/powerpoint/2010/main" val="2324129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C3DBA97-DDBB-4C39-9E39-C44EE675182C}" type="slidenum">
              <a:rPr lang="fr-FR" smtClean="0"/>
              <a:t>12</a:t>
            </a:fld>
            <a:endParaRPr lang="fr-FR"/>
          </a:p>
        </p:txBody>
      </p:sp>
    </p:spTree>
    <p:extLst>
      <p:ext uri="{BB962C8B-B14F-4D97-AF65-F5344CB8AC3E}">
        <p14:creationId xmlns:p14="http://schemas.microsoft.com/office/powerpoint/2010/main" val="9756621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C3DBA97-DDBB-4C39-9E39-C44EE675182C}" type="slidenum">
              <a:rPr lang="fr-FR" smtClean="0"/>
              <a:t>13</a:t>
            </a:fld>
            <a:endParaRPr lang="fr-FR"/>
          </a:p>
        </p:txBody>
      </p:sp>
    </p:spTree>
    <p:extLst>
      <p:ext uri="{BB962C8B-B14F-4D97-AF65-F5344CB8AC3E}">
        <p14:creationId xmlns:p14="http://schemas.microsoft.com/office/powerpoint/2010/main" val="40485915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C3DBA97-DDBB-4C39-9E39-C44EE675182C}" type="slidenum">
              <a:rPr lang="fr-FR" smtClean="0"/>
              <a:t>14</a:t>
            </a:fld>
            <a:endParaRPr lang="fr-FR"/>
          </a:p>
        </p:txBody>
      </p:sp>
    </p:spTree>
    <p:extLst>
      <p:ext uri="{BB962C8B-B14F-4D97-AF65-F5344CB8AC3E}">
        <p14:creationId xmlns:p14="http://schemas.microsoft.com/office/powerpoint/2010/main" val="4240425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C3DBA97-DDBB-4C39-9E39-C44EE675182C}" type="slidenum">
              <a:rPr lang="fr-FR" smtClean="0"/>
              <a:t>15</a:t>
            </a:fld>
            <a:endParaRPr lang="fr-FR"/>
          </a:p>
        </p:txBody>
      </p:sp>
    </p:spTree>
    <p:extLst>
      <p:ext uri="{BB962C8B-B14F-4D97-AF65-F5344CB8AC3E}">
        <p14:creationId xmlns:p14="http://schemas.microsoft.com/office/powerpoint/2010/main" val="40353575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C3DBA97-DDBB-4C39-9E39-C44EE675182C}" type="slidenum">
              <a:rPr lang="fr-FR" smtClean="0"/>
              <a:t>16</a:t>
            </a:fld>
            <a:endParaRPr lang="fr-FR"/>
          </a:p>
        </p:txBody>
      </p:sp>
    </p:spTree>
    <p:extLst>
      <p:ext uri="{BB962C8B-B14F-4D97-AF65-F5344CB8AC3E}">
        <p14:creationId xmlns:p14="http://schemas.microsoft.com/office/powerpoint/2010/main" val="85413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C3DBA97-DDBB-4C39-9E39-C44EE675182C}" type="slidenum">
              <a:rPr lang="fr-FR" smtClean="0"/>
              <a:t>17</a:t>
            </a:fld>
            <a:endParaRPr lang="fr-FR"/>
          </a:p>
        </p:txBody>
      </p:sp>
    </p:spTree>
    <p:extLst>
      <p:ext uri="{BB962C8B-B14F-4D97-AF65-F5344CB8AC3E}">
        <p14:creationId xmlns:p14="http://schemas.microsoft.com/office/powerpoint/2010/main" val="38405654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C3DBA97-DDBB-4C39-9E39-C44EE675182C}" type="slidenum">
              <a:rPr lang="fr-FR" smtClean="0"/>
              <a:t>18</a:t>
            </a:fld>
            <a:endParaRPr lang="fr-FR"/>
          </a:p>
        </p:txBody>
      </p:sp>
    </p:spTree>
    <p:extLst>
      <p:ext uri="{BB962C8B-B14F-4D97-AF65-F5344CB8AC3E}">
        <p14:creationId xmlns:p14="http://schemas.microsoft.com/office/powerpoint/2010/main" val="20311771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C3DBA97-DDBB-4C39-9E39-C44EE675182C}" type="slidenum">
              <a:rPr lang="fr-FR" smtClean="0"/>
              <a:t>19</a:t>
            </a:fld>
            <a:endParaRPr lang="fr-FR"/>
          </a:p>
        </p:txBody>
      </p:sp>
    </p:spTree>
    <p:extLst>
      <p:ext uri="{BB962C8B-B14F-4D97-AF65-F5344CB8AC3E}">
        <p14:creationId xmlns:p14="http://schemas.microsoft.com/office/powerpoint/2010/main" val="943719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C3DBA97-DDBB-4C39-9E39-C44EE675182C}" type="slidenum">
              <a:rPr lang="fr-FR" smtClean="0"/>
              <a:t>2</a:t>
            </a:fld>
            <a:endParaRPr lang="fr-FR"/>
          </a:p>
        </p:txBody>
      </p:sp>
    </p:spTree>
    <p:extLst>
      <p:ext uri="{BB962C8B-B14F-4D97-AF65-F5344CB8AC3E}">
        <p14:creationId xmlns:p14="http://schemas.microsoft.com/office/powerpoint/2010/main" val="21886811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C3DBA97-DDBB-4C39-9E39-C44EE675182C}" type="slidenum">
              <a:rPr lang="fr-FR" smtClean="0"/>
              <a:t>20</a:t>
            </a:fld>
            <a:endParaRPr lang="fr-FR"/>
          </a:p>
        </p:txBody>
      </p:sp>
    </p:spTree>
    <p:extLst>
      <p:ext uri="{BB962C8B-B14F-4D97-AF65-F5344CB8AC3E}">
        <p14:creationId xmlns:p14="http://schemas.microsoft.com/office/powerpoint/2010/main" val="26432885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C3DBA97-DDBB-4C39-9E39-C44EE675182C}" type="slidenum">
              <a:rPr lang="fr-FR" smtClean="0"/>
              <a:t>21</a:t>
            </a:fld>
            <a:endParaRPr lang="fr-FR"/>
          </a:p>
        </p:txBody>
      </p:sp>
    </p:spTree>
    <p:extLst>
      <p:ext uri="{BB962C8B-B14F-4D97-AF65-F5344CB8AC3E}">
        <p14:creationId xmlns:p14="http://schemas.microsoft.com/office/powerpoint/2010/main" val="38305586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C3DBA97-DDBB-4C39-9E39-C44EE675182C}" type="slidenum">
              <a:rPr lang="fr-FR" smtClean="0"/>
              <a:t>22</a:t>
            </a:fld>
            <a:endParaRPr lang="fr-FR"/>
          </a:p>
        </p:txBody>
      </p:sp>
    </p:spTree>
    <p:extLst>
      <p:ext uri="{BB962C8B-B14F-4D97-AF65-F5344CB8AC3E}">
        <p14:creationId xmlns:p14="http://schemas.microsoft.com/office/powerpoint/2010/main" val="18930736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C3DBA97-DDBB-4C39-9E39-C44EE675182C}" type="slidenum">
              <a:rPr lang="fr-FR" smtClean="0"/>
              <a:t>23</a:t>
            </a:fld>
            <a:endParaRPr lang="fr-FR"/>
          </a:p>
        </p:txBody>
      </p:sp>
    </p:spTree>
    <p:extLst>
      <p:ext uri="{BB962C8B-B14F-4D97-AF65-F5344CB8AC3E}">
        <p14:creationId xmlns:p14="http://schemas.microsoft.com/office/powerpoint/2010/main" val="39648460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C3DBA97-DDBB-4C39-9E39-C44EE675182C}" type="slidenum">
              <a:rPr lang="fr-FR" smtClean="0"/>
              <a:t>24</a:t>
            </a:fld>
            <a:endParaRPr lang="fr-FR"/>
          </a:p>
        </p:txBody>
      </p:sp>
    </p:spTree>
    <p:extLst>
      <p:ext uri="{BB962C8B-B14F-4D97-AF65-F5344CB8AC3E}">
        <p14:creationId xmlns:p14="http://schemas.microsoft.com/office/powerpoint/2010/main" val="7879369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C3DBA97-DDBB-4C39-9E39-C44EE675182C}" type="slidenum">
              <a:rPr lang="fr-FR" smtClean="0"/>
              <a:t>25</a:t>
            </a:fld>
            <a:endParaRPr lang="fr-FR"/>
          </a:p>
        </p:txBody>
      </p:sp>
    </p:spTree>
    <p:extLst>
      <p:ext uri="{BB962C8B-B14F-4D97-AF65-F5344CB8AC3E}">
        <p14:creationId xmlns:p14="http://schemas.microsoft.com/office/powerpoint/2010/main" val="20505556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C3DBA97-DDBB-4C39-9E39-C44EE675182C}" type="slidenum">
              <a:rPr lang="fr-FR" smtClean="0"/>
              <a:t>26</a:t>
            </a:fld>
            <a:endParaRPr lang="fr-FR"/>
          </a:p>
        </p:txBody>
      </p:sp>
    </p:spTree>
    <p:extLst>
      <p:ext uri="{BB962C8B-B14F-4D97-AF65-F5344CB8AC3E}">
        <p14:creationId xmlns:p14="http://schemas.microsoft.com/office/powerpoint/2010/main" val="4808145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C3DBA97-DDBB-4C39-9E39-C44EE675182C}" type="slidenum">
              <a:rPr lang="fr-FR" smtClean="0"/>
              <a:t>27</a:t>
            </a:fld>
            <a:endParaRPr lang="fr-FR"/>
          </a:p>
        </p:txBody>
      </p:sp>
    </p:spTree>
    <p:extLst>
      <p:ext uri="{BB962C8B-B14F-4D97-AF65-F5344CB8AC3E}">
        <p14:creationId xmlns:p14="http://schemas.microsoft.com/office/powerpoint/2010/main" val="12659783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C3DBA97-DDBB-4C39-9E39-C44EE675182C}" type="slidenum">
              <a:rPr lang="fr-FR" smtClean="0"/>
              <a:t>28</a:t>
            </a:fld>
            <a:endParaRPr lang="fr-FR"/>
          </a:p>
        </p:txBody>
      </p:sp>
    </p:spTree>
    <p:extLst>
      <p:ext uri="{BB962C8B-B14F-4D97-AF65-F5344CB8AC3E}">
        <p14:creationId xmlns:p14="http://schemas.microsoft.com/office/powerpoint/2010/main" val="4316741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C3DBA97-DDBB-4C39-9E39-C44EE675182C}" type="slidenum">
              <a:rPr lang="fr-FR" smtClean="0"/>
              <a:t>29</a:t>
            </a:fld>
            <a:endParaRPr lang="fr-FR"/>
          </a:p>
        </p:txBody>
      </p:sp>
    </p:spTree>
    <p:extLst>
      <p:ext uri="{BB962C8B-B14F-4D97-AF65-F5344CB8AC3E}">
        <p14:creationId xmlns:p14="http://schemas.microsoft.com/office/powerpoint/2010/main" val="3336711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C3DBA97-DDBB-4C39-9E39-C44EE675182C}" type="slidenum">
              <a:rPr lang="fr-FR" smtClean="0"/>
              <a:t>3</a:t>
            </a:fld>
            <a:endParaRPr lang="fr-FR"/>
          </a:p>
        </p:txBody>
      </p:sp>
    </p:spTree>
    <p:extLst>
      <p:ext uri="{BB962C8B-B14F-4D97-AF65-F5344CB8AC3E}">
        <p14:creationId xmlns:p14="http://schemas.microsoft.com/office/powerpoint/2010/main" val="33623966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C3DBA97-DDBB-4C39-9E39-C44EE675182C}" type="slidenum">
              <a:rPr lang="fr-FR" smtClean="0"/>
              <a:t>30</a:t>
            </a:fld>
            <a:endParaRPr lang="fr-FR"/>
          </a:p>
        </p:txBody>
      </p:sp>
    </p:spTree>
    <p:extLst>
      <p:ext uri="{BB962C8B-B14F-4D97-AF65-F5344CB8AC3E}">
        <p14:creationId xmlns:p14="http://schemas.microsoft.com/office/powerpoint/2010/main" val="31651317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C3DBA97-DDBB-4C39-9E39-C44EE675182C}" type="slidenum">
              <a:rPr lang="fr-FR" smtClean="0"/>
              <a:t>31</a:t>
            </a:fld>
            <a:endParaRPr lang="fr-FR"/>
          </a:p>
        </p:txBody>
      </p:sp>
    </p:spTree>
    <p:extLst>
      <p:ext uri="{BB962C8B-B14F-4D97-AF65-F5344CB8AC3E}">
        <p14:creationId xmlns:p14="http://schemas.microsoft.com/office/powerpoint/2010/main" val="40134966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C3DBA97-DDBB-4C39-9E39-C44EE675182C}" type="slidenum">
              <a:rPr lang="fr-FR" smtClean="0"/>
              <a:t>32</a:t>
            </a:fld>
            <a:endParaRPr lang="fr-FR"/>
          </a:p>
        </p:txBody>
      </p:sp>
    </p:spTree>
    <p:extLst>
      <p:ext uri="{BB962C8B-B14F-4D97-AF65-F5344CB8AC3E}">
        <p14:creationId xmlns:p14="http://schemas.microsoft.com/office/powerpoint/2010/main" val="38189380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C3DBA97-DDBB-4C39-9E39-C44EE675182C}" type="slidenum">
              <a:rPr lang="fr-FR" smtClean="0"/>
              <a:t>33</a:t>
            </a:fld>
            <a:endParaRPr lang="fr-FR"/>
          </a:p>
        </p:txBody>
      </p:sp>
    </p:spTree>
    <p:extLst>
      <p:ext uri="{BB962C8B-B14F-4D97-AF65-F5344CB8AC3E}">
        <p14:creationId xmlns:p14="http://schemas.microsoft.com/office/powerpoint/2010/main" val="29020352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C3DBA97-DDBB-4C39-9E39-C44EE675182C}" type="slidenum">
              <a:rPr lang="fr-FR" smtClean="0"/>
              <a:t>34</a:t>
            </a:fld>
            <a:endParaRPr lang="fr-FR"/>
          </a:p>
        </p:txBody>
      </p:sp>
    </p:spTree>
    <p:extLst>
      <p:ext uri="{BB962C8B-B14F-4D97-AF65-F5344CB8AC3E}">
        <p14:creationId xmlns:p14="http://schemas.microsoft.com/office/powerpoint/2010/main" val="27018486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C3DBA97-DDBB-4C39-9E39-C44EE675182C}" type="slidenum">
              <a:rPr lang="fr-FR" smtClean="0"/>
              <a:t>35</a:t>
            </a:fld>
            <a:endParaRPr lang="fr-FR"/>
          </a:p>
        </p:txBody>
      </p:sp>
    </p:spTree>
    <p:extLst>
      <p:ext uri="{BB962C8B-B14F-4D97-AF65-F5344CB8AC3E}">
        <p14:creationId xmlns:p14="http://schemas.microsoft.com/office/powerpoint/2010/main" val="16127848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C3DBA97-DDBB-4C39-9E39-C44EE675182C}" type="slidenum">
              <a:rPr lang="fr-FR" smtClean="0"/>
              <a:t>36</a:t>
            </a:fld>
            <a:endParaRPr lang="fr-FR"/>
          </a:p>
        </p:txBody>
      </p:sp>
    </p:spTree>
    <p:extLst>
      <p:ext uri="{BB962C8B-B14F-4D97-AF65-F5344CB8AC3E}">
        <p14:creationId xmlns:p14="http://schemas.microsoft.com/office/powerpoint/2010/main" val="368854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C3DBA97-DDBB-4C39-9E39-C44EE675182C}" type="slidenum">
              <a:rPr lang="fr-FR" smtClean="0"/>
              <a:t>37</a:t>
            </a:fld>
            <a:endParaRPr lang="fr-FR"/>
          </a:p>
        </p:txBody>
      </p:sp>
    </p:spTree>
    <p:extLst>
      <p:ext uri="{BB962C8B-B14F-4D97-AF65-F5344CB8AC3E}">
        <p14:creationId xmlns:p14="http://schemas.microsoft.com/office/powerpoint/2010/main" val="39042592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C3DBA97-DDBB-4C39-9E39-C44EE675182C}" type="slidenum">
              <a:rPr lang="fr-FR" smtClean="0"/>
              <a:t>38</a:t>
            </a:fld>
            <a:endParaRPr lang="fr-FR"/>
          </a:p>
        </p:txBody>
      </p:sp>
    </p:spTree>
    <p:extLst>
      <p:ext uri="{BB962C8B-B14F-4D97-AF65-F5344CB8AC3E}">
        <p14:creationId xmlns:p14="http://schemas.microsoft.com/office/powerpoint/2010/main" val="30055574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C3DBA97-DDBB-4C39-9E39-C44EE675182C}" type="slidenum">
              <a:rPr lang="fr-FR" smtClean="0"/>
              <a:t>39</a:t>
            </a:fld>
            <a:endParaRPr lang="fr-FR"/>
          </a:p>
        </p:txBody>
      </p:sp>
    </p:spTree>
    <p:extLst>
      <p:ext uri="{BB962C8B-B14F-4D97-AF65-F5344CB8AC3E}">
        <p14:creationId xmlns:p14="http://schemas.microsoft.com/office/powerpoint/2010/main" val="842419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C3DBA97-DDBB-4C39-9E39-C44EE675182C}" type="slidenum">
              <a:rPr lang="fr-FR" smtClean="0"/>
              <a:t>4</a:t>
            </a:fld>
            <a:endParaRPr lang="fr-FR"/>
          </a:p>
        </p:txBody>
      </p:sp>
    </p:spTree>
    <p:extLst>
      <p:ext uri="{BB962C8B-B14F-4D97-AF65-F5344CB8AC3E}">
        <p14:creationId xmlns:p14="http://schemas.microsoft.com/office/powerpoint/2010/main" val="25432391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C3DBA97-DDBB-4C39-9E39-C44EE675182C}" type="slidenum">
              <a:rPr lang="fr-FR" smtClean="0"/>
              <a:t>40</a:t>
            </a:fld>
            <a:endParaRPr lang="fr-FR"/>
          </a:p>
        </p:txBody>
      </p:sp>
    </p:spTree>
    <p:extLst>
      <p:ext uri="{BB962C8B-B14F-4D97-AF65-F5344CB8AC3E}">
        <p14:creationId xmlns:p14="http://schemas.microsoft.com/office/powerpoint/2010/main" val="25723973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C3DBA97-DDBB-4C39-9E39-C44EE675182C}" type="slidenum">
              <a:rPr lang="fr-FR" smtClean="0"/>
              <a:t>41</a:t>
            </a:fld>
            <a:endParaRPr lang="fr-FR"/>
          </a:p>
        </p:txBody>
      </p:sp>
    </p:spTree>
    <p:extLst>
      <p:ext uri="{BB962C8B-B14F-4D97-AF65-F5344CB8AC3E}">
        <p14:creationId xmlns:p14="http://schemas.microsoft.com/office/powerpoint/2010/main" val="35596312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C3DBA97-DDBB-4C39-9E39-C44EE675182C}" type="slidenum">
              <a:rPr lang="fr-FR" smtClean="0"/>
              <a:t>42</a:t>
            </a:fld>
            <a:endParaRPr lang="fr-FR"/>
          </a:p>
        </p:txBody>
      </p:sp>
    </p:spTree>
    <p:extLst>
      <p:ext uri="{BB962C8B-B14F-4D97-AF65-F5344CB8AC3E}">
        <p14:creationId xmlns:p14="http://schemas.microsoft.com/office/powerpoint/2010/main" val="17217388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C3DBA97-DDBB-4C39-9E39-C44EE675182C}" type="slidenum">
              <a:rPr lang="fr-FR" smtClean="0"/>
              <a:t>43</a:t>
            </a:fld>
            <a:endParaRPr lang="fr-FR"/>
          </a:p>
        </p:txBody>
      </p:sp>
    </p:spTree>
    <p:extLst>
      <p:ext uri="{BB962C8B-B14F-4D97-AF65-F5344CB8AC3E}">
        <p14:creationId xmlns:p14="http://schemas.microsoft.com/office/powerpoint/2010/main" val="31149431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C3DBA97-DDBB-4C39-9E39-C44EE675182C}" type="slidenum">
              <a:rPr lang="fr-FR" smtClean="0"/>
              <a:t>44</a:t>
            </a:fld>
            <a:endParaRPr lang="fr-FR"/>
          </a:p>
        </p:txBody>
      </p:sp>
    </p:spTree>
    <p:extLst>
      <p:ext uri="{BB962C8B-B14F-4D97-AF65-F5344CB8AC3E}">
        <p14:creationId xmlns:p14="http://schemas.microsoft.com/office/powerpoint/2010/main" val="32611725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C3DBA97-DDBB-4C39-9E39-C44EE675182C}" type="slidenum">
              <a:rPr lang="fr-FR" smtClean="0"/>
              <a:t>45</a:t>
            </a:fld>
            <a:endParaRPr lang="fr-FR"/>
          </a:p>
        </p:txBody>
      </p:sp>
    </p:spTree>
    <p:extLst>
      <p:ext uri="{BB962C8B-B14F-4D97-AF65-F5344CB8AC3E}">
        <p14:creationId xmlns:p14="http://schemas.microsoft.com/office/powerpoint/2010/main" val="21771755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C3DBA97-DDBB-4C39-9E39-C44EE675182C}" type="slidenum">
              <a:rPr lang="fr-FR" smtClean="0"/>
              <a:t>46</a:t>
            </a:fld>
            <a:endParaRPr lang="fr-FR"/>
          </a:p>
        </p:txBody>
      </p:sp>
    </p:spTree>
    <p:extLst>
      <p:ext uri="{BB962C8B-B14F-4D97-AF65-F5344CB8AC3E}">
        <p14:creationId xmlns:p14="http://schemas.microsoft.com/office/powerpoint/2010/main" val="148744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C3DBA97-DDBB-4C39-9E39-C44EE675182C}" type="slidenum">
              <a:rPr lang="fr-FR" smtClean="0"/>
              <a:t>47</a:t>
            </a:fld>
            <a:endParaRPr lang="fr-FR"/>
          </a:p>
        </p:txBody>
      </p:sp>
    </p:spTree>
    <p:extLst>
      <p:ext uri="{BB962C8B-B14F-4D97-AF65-F5344CB8AC3E}">
        <p14:creationId xmlns:p14="http://schemas.microsoft.com/office/powerpoint/2010/main" val="7214958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C3DBA97-DDBB-4C39-9E39-C44EE675182C}" type="slidenum">
              <a:rPr lang="fr-FR" smtClean="0"/>
              <a:t>48</a:t>
            </a:fld>
            <a:endParaRPr lang="fr-FR"/>
          </a:p>
        </p:txBody>
      </p:sp>
    </p:spTree>
    <p:extLst>
      <p:ext uri="{BB962C8B-B14F-4D97-AF65-F5344CB8AC3E}">
        <p14:creationId xmlns:p14="http://schemas.microsoft.com/office/powerpoint/2010/main" val="18908967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C3DBA97-DDBB-4C39-9E39-C44EE675182C}" type="slidenum">
              <a:rPr lang="fr-FR" smtClean="0"/>
              <a:t>49</a:t>
            </a:fld>
            <a:endParaRPr lang="fr-FR"/>
          </a:p>
        </p:txBody>
      </p:sp>
    </p:spTree>
    <p:extLst>
      <p:ext uri="{BB962C8B-B14F-4D97-AF65-F5344CB8AC3E}">
        <p14:creationId xmlns:p14="http://schemas.microsoft.com/office/powerpoint/2010/main" val="2092360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C3DBA97-DDBB-4C39-9E39-C44EE675182C}" type="slidenum">
              <a:rPr lang="fr-FR" smtClean="0"/>
              <a:t>5</a:t>
            </a:fld>
            <a:endParaRPr lang="fr-FR"/>
          </a:p>
        </p:txBody>
      </p:sp>
    </p:spTree>
    <p:extLst>
      <p:ext uri="{BB962C8B-B14F-4D97-AF65-F5344CB8AC3E}">
        <p14:creationId xmlns:p14="http://schemas.microsoft.com/office/powerpoint/2010/main" val="41523985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C3DBA97-DDBB-4C39-9E39-C44EE675182C}" type="slidenum">
              <a:rPr lang="fr-FR" smtClean="0"/>
              <a:t>50</a:t>
            </a:fld>
            <a:endParaRPr lang="fr-FR"/>
          </a:p>
        </p:txBody>
      </p:sp>
    </p:spTree>
    <p:extLst>
      <p:ext uri="{BB962C8B-B14F-4D97-AF65-F5344CB8AC3E}">
        <p14:creationId xmlns:p14="http://schemas.microsoft.com/office/powerpoint/2010/main" val="2901267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C3DBA97-DDBB-4C39-9E39-C44EE675182C}" type="slidenum">
              <a:rPr lang="fr-FR" smtClean="0"/>
              <a:t>6</a:t>
            </a:fld>
            <a:endParaRPr lang="fr-FR"/>
          </a:p>
        </p:txBody>
      </p:sp>
    </p:spTree>
    <p:extLst>
      <p:ext uri="{BB962C8B-B14F-4D97-AF65-F5344CB8AC3E}">
        <p14:creationId xmlns:p14="http://schemas.microsoft.com/office/powerpoint/2010/main" val="1682179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C3DBA97-DDBB-4C39-9E39-C44EE675182C}" type="slidenum">
              <a:rPr lang="fr-FR" smtClean="0"/>
              <a:t>7</a:t>
            </a:fld>
            <a:endParaRPr lang="fr-FR"/>
          </a:p>
        </p:txBody>
      </p:sp>
    </p:spTree>
    <p:extLst>
      <p:ext uri="{BB962C8B-B14F-4D97-AF65-F5344CB8AC3E}">
        <p14:creationId xmlns:p14="http://schemas.microsoft.com/office/powerpoint/2010/main" val="40952854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C3DBA97-DDBB-4C39-9E39-C44EE675182C}" type="slidenum">
              <a:rPr lang="fr-FR" smtClean="0"/>
              <a:t>8</a:t>
            </a:fld>
            <a:endParaRPr lang="fr-FR"/>
          </a:p>
        </p:txBody>
      </p:sp>
    </p:spTree>
    <p:extLst>
      <p:ext uri="{BB962C8B-B14F-4D97-AF65-F5344CB8AC3E}">
        <p14:creationId xmlns:p14="http://schemas.microsoft.com/office/powerpoint/2010/main" val="1696738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C3DBA97-DDBB-4C39-9E39-C44EE675182C}" type="slidenum">
              <a:rPr lang="fr-FR" smtClean="0"/>
              <a:t>9</a:t>
            </a:fld>
            <a:endParaRPr lang="fr-FR"/>
          </a:p>
        </p:txBody>
      </p:sp>
    </p:spTree>
    <p:extLst>
      <p:ext uri="{BB962C8B-B14F-4D97-AF65-F5344CB8AC3E}">
        <p14:creationId xmlns:p14="http://schemas.microsoft.com/office/powerpoint/2010/main" val="3484948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en-US"/>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en-US"/>
          </a:p>
        </p:txBody>
      </p:sp>
      <p:sp>
        <p:nvSpPr>
          <p:cNvPr id="4" name="Espace réservé de la date 3"/>
          <p:cNvSpPr>
            <a:spLocks noGrp="1"/>
          </p:cNvSpPr>
          <p:nvPr>
            <p:ph type="dt" sz="half" idx="10"/>
          </p:nvPr>
        </p:nvSpPr>
        <p:spPr/>
        <p:txBody>
          <a:bodyPr/>
          <a:lstStyle/>
          <a:p>
            <a:fld id="{53FE1175-76AC-4E3C-B1EE-0A1FBA5891AD}" type="datetimeFigureOut">
              <a:rPr lang="en-US" smtClean="0"/>
              <a:t>10/5/2017</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8F9E63F3-285C-4943-B513-7744457985B7}" type="slidenum">
              <a:rPr lang="en-US" smtClean="0"/>
              <a:t>‹N°›</a:t>
            </a:fld>
            <a:endParaRPr lang="en-US"/>
          </a:p>
        </p:txBody>
      </p:sp>
    </p:spTree>
    <p:extLst>
      <p:ext uri="{BB962C8B-B14F-4D97-AF65-F5344CB8AC3E}">
        <p14:creationId xmlns:p14="http://schemas.microsoft.com/office/powerpoint/2010/main" val="3369738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p>
            <a:fld id="{53FE1175-76AC-4E3C-B1EE-0A1FBA5891AD}" type="datetimeFigureOut">
              <a:rPr lang="en-US" smtClean="0"/>
              <a:t>10/5/2017</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8F9E63F3-285C-4943-B513-7744457985B7}" type="slidenum">
              <a:rPr lang="en-US" smtClean="0"/>
              <a:t>‹N°›</a:t>
            </a:fld>
            <a:endParaRPr lang="en-US"/>
          </a:p>
        </p:txBody>
      </p:sp>
    </p:spTree>
    <p:extLst>
      <p:ext uri="{BB962C8B-B14F-4D97-AF65-F5344CB8AC3E}">
        <p14:creationId xmlns:p14="http://schemas.microsoft.com/office/powerpoint/2010/main" val="2628299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en-US"/>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p>
            <a:fld id="{53FE1175-76AC-4E3C-B1EE-0A1FBA5891AD}" type="datetimeFigureOut">
              <a:rPr lang="en-US" smtClean="0"/>
              <a:t>10/5/2017</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8F9E63F3-285C-4943-B513-7744457985B7}" type="slidenum">
              <a:rPr lang="en-US" smtClean="0"/>
              <a:t>‹N°›</a:t>
            </a:fld>
            <a:endParaRPr lang="en-US"/>
          </a:p>
        </p:txBody>
      </p:sp>
    </p:spTree>
    <p:extLst>
      <p:ext uri="{BB962C8B-B14F-4D97-AF65-F5344CB8AC3E}">
        <p14:creationId xmlns:p14="http://schemas.microsoft.com/office/powerpoint/2010/main" val="1548147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p>
            <a:fld id="{53FE1175-76AC-4E3C-B1EE-0A1FBA5891AD}" type="datetimeFigureOut">
              <a:rPr lang="en-US" smtClean="0"/>
              <a:t>10/5/2017</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8F9E63F3-285C-4943-B513-7744457985B7}" type="slidenum">
              <a:rPr lang="en-US" smtClean="0"/>
              <a:t>‹N°›</a:t>
            </a:fld>
            <a:endParaRPr lang="en-US"/>
          </a:p>
        </p:txBody>
      </p:sp>
    </p:spTree>
    <p:extLst>
      <p:ext uri="{BB962C8B-B14F-4D97-AF65-F5344CB8AC3E}">
        <p14:creationId xmlns:p14="http://schemas.microsoft.com/office/powerpoint/2010/main" val="1763143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en-US"/>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53FE1175-76AC-4E3C-B1EE-0A1FBA5891AD}" type="datetimeFigureOut">
              <a:rPr lang="en-US" smtClean="0"/>
              <a:t>10/5/2017</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8F9E63F3-285C-4943-B513-7744457985B7}" type="slidenum">
              <a:rPr lang="en-US" smtClean="0"/>
              <a:t>‹N°›</a:t>
            </a:fld>
            <a:endParaRPr lang="en-US"/>
          </a:p>
        </p:txBody>
      </p:sp>
    </p:spTree>
    <p:extLst>
      <p:ext uri="{BB962C8B-B14F-4D97-AF65-F5344CB8AC3E}">
        <p14:creationId xmlns:p14="http://schemas.microsoft.com/office/powerpoint/2010/main" val="2396437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e la date 4"/>
          <p:cNvSpPr>
            <a:spLocks noGrp="1"/>
          </p:cNvSpPr>
          <p:nvPr>
            <p:ph type="dt" sz="half" idx="10"/>
          </p:nvPr>
        </p:nvSpPr>
        <p:spPr/>
        <p:txBody>
          <a:bodyPr/>
          <a:lstStyle/>
          <a:p>
            <a:fld id="{53FE1175-76AC-4E3C-B1EE-0A1FBA5891AD}" type="datetimeFigureOut">
              <a:rPr lang="en-US" smtClean="0"/>
              <a:t>10/5/2017</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8F9E63F3-285C-4943-B513-7744457985B7}" type="slidenum">
              <a:rPr lang="en-US" smtClean="0"/>
              <a:t>‹N°›</a:t>
            </a:fld>
            <a:endParaRPr lang="en-US"/>
          </a:p>
        </p:txBody>
      </p:sp>
    </p:spTree>
    <p:extLst>
      <p:ext uri="{BB962C8B-B14F-4D97-AF65-F5344CB8AC3E}">
        <p14:creationId xmlns:p14="http://schemas.microsoft.com/office/powerpoint/2010/main" val="80373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en-US"/>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Espace réservé de la date 6"/>
          <p:cNvSpPr>
            <a:spLocks noGrp="1"/>
          </p:cNvSpPr>
          <p:nvPr>
            <p:ph type="dt" sz="half" idx="10"/>
          </p:nvPr>
        </p:nvSpPr>
        <p:spPr/>
        <p:txBody>
          <a:bodyPr/>
          <a:lstStyle/>
          <a:p>
            <a:fld id="{53FE1175-76AC-4E3C-B1EE-0A1FBA5891AD}" type="datetimeFigureOut">
              <a:rPr lang="en-US" smtClean="0"/>
              <a:t>10/5/2017</a:t>
            </a:fld>
            <a:endParaRPr lang="en-US"/>
          </a:p>
        </p:txBody>
      </p:sp>
      <p:sp>
        <p:nvSpPr>
          <p:cNvPr id="8" name="Espace réservé du pied de page 7"/>
          <p:cNvSpPr>
            <a:spLocks noGrp="1"/>
          </p:cNvSpPr>
          <p:nvPr>
            <p:ph type="ftr" sz="quarter" idx="11"/>
          </p:nvPr>
        </p:nvSpPr>
        <p:spPr/>
        <p:txBody>
          <a:bodyPr/>
          <a:lstStyle/>
          <a:p>
            <a:endParaRPr lang="en-US"/>
          </a:p>
        </p:txBody>
      </p:sp>
      <p:sp>
        <p:nvSpPr>
          <p:cNvPr id="9" name="Espace réservé du numéro de diapositive 8"/>
          <p:cNvSpPr>
            <a:spLocks noGrp="1"/>
          </p:cNvSpPr>
          <p:nvPr>
            <p:ph type="sldNum" sz="quarter" idx="12"/>
          </p:nvPr>
        </p:nvSpPr>
        <p:spPr/>
        <p:txBody>
          <a:bodyPr/>
          <a:lstStyle/>
          <a:p>
            <a:fld id="{8F9E63F3-285C-4943-B513-7744457985B7}" type="slidenum">
              <a:rPr lang="en-US" smtClean="0"/>
              <a:t>‹N°›</a:t>
            </a:fld>
            <a:endParaRPr lang="en-US"/>
          </a:p>
        </p:txBody>
      </p:sp>
    </p:spTree>
    <p:extLst>
      <p:ext uri="{BB962C8B-B14F-4D97-AF65-F5344CB8AC3E}">
        <p14:creationId xmlns:p14="http://schemas.microsoft.com/office/powerpoint/2010/main" val="783825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e la date 2"/>
          <p:cNvSpPr>
            <a:spLocks noGrp="1"/>
          </p:cNvSpPr>
          <p:nvPr>
            <p:ph type="dt" sz="half" idx="10"/>
          </p:nvPr>
        </p:nvSpPr>
        <p:spPr/>
        <p:txBody>
          <a:bodyPr/>
          <a:lstStyle/>
          <a:p>
            <a:fld id="{53FE1175-76AC-4E3C-B1EE-0A1FBA5891AD}" type="datetimeFigureOut">
              <a:rPr lang="en-US" smtClean="0"/>
              <a:t>10/5/2017</a:t>
            </a:fld>
            <a:endParaRPr lang="en-US"/>
          </a:p>
        </p:txBody>
      </p:sp>
      <p:sp>
        <p:nvSpPr>
          <p:cNvPr id="4" name="Espace réservé du pied de page 3"/>
          <p:cNvSpPr>
            <a:spLocks noGrp="1"/>
          </p:cNvSpPr>
          <p:nvPr>
            <p:ph type="ftr" sz="quarter" idx="11"/>
          </p:nvPr>
        </p:nvSpPr>
        <p:spPr/>
        <p:txBody>
          <a:bodyPr/>
          <a:lstStyle/>
          <a:p>
            <a:endParaRPr lang="en-US"/>
          </a:p>
        </p:txBody>
      </p:sp>
      <p:sp>
        <p:nvSpPr>
          <p:cNvPr id="5" name="Espace réservé du numéro de diapositive 4"/>
          <p:cNvSpPr>
            <a:spLocks noGrp="1"/>
          </p:cNvSpPr>
          <p:nvPr>
            <p:ph type="sldNum" sz="quarter" idx="12"/>
          </p:nvPr>
        </p:nvSpPr>
        <p:spPr/>
        <p:txBody>
          <a:bodyPr/>
          <a:lstStyle/>
          <a:p>
            <a:fld id="{8F9E63F3-285C-4943-B513-7744457985B7}" type="slidenum">
              <a:rPr lang="en-US" smtClean="0"/>
              <a:t>‹N°›</a:t>
            </a:fld>
            <a:endParaRPr lang="en-US"/>
          </a:p>
        </p:txBody>
      </p:sp>
    </p:spTree>
    <p:extLst>
      <p:ext uri="{BB962C8B-B14F-4D97-AF65-F5344CB8AC3E}">
        <p14:creationId xmlns:p14="http://schemas.microsoft.com/office/powerpoint/2010/main" val="1201129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53FE1175-76AC-4E3C-B1EE-0A1FBA5891AD}" type="datetimeFigureOut">
              <a:rPr lang="en-US" smtClean="0"/>
              <a:t>10/5/2017</a:t>
            </a:fld>
            <a:endParaRPr lang="en-US"/>
          </a:p>
        </p:txBody>
      </p:sp>
      <p:sp>
        <p:nvSpPr>
          <p:cNvPr id="3" name="Espace réservé du pied de page 2"/>
          <p:cNvSpPr>
            <a:spLocks noGrp="1"/>
          </p:cNvSpPr>
          <p:nvPr>
            <p:ph type="ftr" sz="quarter" idx="11"/>
          </p:nvPr>
        </p:nvSpPr>
        <p:spPr/>
        <p:txBody>
          <a:bodyPr/>
          <a:lstStyle/>
          <a:p>
            <a:endParaRPr lang="en-US"/>
          </a:p>
        </p:txBody>
      </p:sp>
      <p:sp>
        <p:nvSpPr>
          <p:cNvPr id="4" name="Espace réservé du numéro de diapositive 3"/>
          <p:cNvSpPr>
            <a:spLocks noGrp="1"/>
          </p:cNvSpPr>
          <p:nvPr>
            <p:ph type="sldNum" sz="quarter" idx="12"/>
          </p:nvPr>
        </p:nvSpPr>
        <p:spPr/>
        <p:txBody>
          <a:bodyPr/>
          <a:lstStyle/>
          <a:p>
            <a:fld id="{8F9E63F3-285C-4943-B513-7744457985B7}" type="slidenum">
              <a:rPr lang="en-US" smtClean="0"/>
              <a:t>‹N°›</a:t>
            </a:fld>
            <a:endParaRPr lang="en-US"/>
          </a:p>
        </p:txBody>
      </p:sp>
    </p:spTree>
    <p:extLst>
      <p:ext uri="{BB962C8B-B14F-4D97-AF65-F5344CB8AC3E}">
        <p14:creationId xmlns:p14="http://schemas.microsoft.com/office/powerpoint/2010/main" val="4243788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en-US"/>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53FE1175-76AC-4E3C-B1EE-0A1FBA5891AD}" type="datetimeFigureOut">
              <a:rPr lang="en-US" smtClean="0"/>
              <a:t>10/5/2017</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8F9E63F3-285C-4943-B513-7744457985B7}" type="slidenum">
              <a:rPr lang="en-US" smtClean="0"/>
              <a:t>‹N°›</a:t>
            </a:fld>
            <a:endParaRPr lang="en-US"/>
          </a:p>
        </p:txBody>
      </p:sp>
    </p:spTree>
    <p:extLst>
      <p:ext uri="{BB962C8B-B14F-4D97-AF65-F5344CB8AC3E}">
        <p14:creationId xmlns:p14="http://schemas.microsoft.com/office/powerpoint/2010/main" val="3946757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en-US"/>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53FE1175-76AC-4E3C-B1EE-0A1FBA5891AD}" type="datetimeFigureOut">
              <a:rPr lang="en-US" smtClean="0"/>
              <a:t>10/5/2017</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8F9E63F3-285C-4943-B513-7744457985B7}" type="slidenum">
              <a:rPr lang="en-US" smtClean="0"/>
              <a:t>‹N°›</a:t>
            </a:fld>
            <a:endParaRPr lang="en-US"/>
          </a:p>
        </p:txBody>
      </p:sp>
    </p:spTree>
    <p:extLst>
      <p:ext uri="{BB962C8B-B14F-4D97-AF65-F5344CB8AC3E}">
        <p14:creationId xmlns:p14="http://schemas.microsoft.com/office/powerpoint/2010/main" val="197386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en-US"/>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FE1175-76AC-4E3C-B1EE-0A1FBA5891AD}" type="datetimeFigureOut">
              <a:rPr lang="en-US" smtClean="0"/>
              <a:t>10/5/2017</a:t>
            </a:fld>
            <a:endParaRPr lang="en-US"/>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9E63F3-285C-4943-B513-7744457985B7}" type="slidenum">
              <a:rPr lang="en-US" smtClean="0"/>
              <a:t>‹N°›</a:t>
            </a:fld>
            <a:endParaRPr lang="en-US"/>
          </a:p>
        </p:txBody>
      </p:sp>
    </p:spTree>
    <p:extLst>
      <p:ext uri="{BB962C8B-B14F-4D97-AF65-F5344CB8AC3E}">
        <p14:creationId xmlns:p14="http://schemas.microsoft.com/office/powerpoint/2010/main" val="4828639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100.png"/><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video" Target="../media/media2.avi"/><Relationship Id="rId1" Type="http://schemas.microsoft.com/office/2007/relationships/media" Target="../media/media2.avi"/><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video" Target="../media/media2.avi"/><Relationship Id="rId1" Type="http://schemas.microsoft.com/office/2007/relationships/media" Target="../media/media2.avi"/><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5.png"/><Relationship Id="rId2" Type="http://schemas.openxmlformats.org/officeDocument/2006/relationships/video" Target="../media/media3.avi"/><Relationship Id="rId1" Type="http://schemas.microsoft.com/office/2007/relationships/media" Target="../media/media3.avi"/><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5.png"/><Relationship Id="rId2" Type="http://schemas.openxmlformats.org/officeDocument/2006/relationships/video" Target="../media/media3.avi"/><Relationship Id="rId1" Type="http://schemas.microsoft.com/office/2007/relationships/media" Target="../media/media3.avi"/><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10.png"/><Relationship Id="rId4" Type="http://schemas.openxmlformats.org/officeDocument/2006/relationships/image" Target="../media/image200.pn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240.png"/><Relationship Id="rId5" Type="http://schemas.openxmlformats.org/officeDocument/2006/relationships/image" Target="../media/image230.png"/><Relationship Id="rId4" Type="http://schemas.openxmlformats.org/officeDocument/2006/relationships/image" Target="../media/image220.png"/></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280.png"/><Relationship Id="rId5" Type="http://schemas.openxmlformats.org/officeDocument/2006/relationships/image" Target="../media/image27.jpeg"/><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29.jpeg"/><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38.wmf"/><Relationship Id="rId5" Type="http://schemas.openxmlformats.org/officeDocument/2006/relationships/image" Target="../media/image37.wmf"/><Relationship Id="rId4" Type="http://schemas.openxmlformats.org/officeDocument/2006/relationships/image" Target="../media/image36.wmf"/></Relationships>
</file>

<file path=ppt/slides/_rels/slide41.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320.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png"/></Relationships>
</file>

<file path=ppt/slides/_rels/slide47.xml.rels><?xml version="1.0" encoding="UTF-8" standalone="yes"?>
<Relationships xmlns="http://schemas.openxmlformats.org/package/2006/relationships"><Relationship Id="rId3" Type="http://schemas.openxmlformats.org/officeDocument/2006/relationships/image" Target="../media/image400.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46.jpeg"/></Relationships>
</file>

<file path=ppt/slides/_rels/slide48.xml.rels><?xml version="1.0" encoding="UTF-8" standalone="yes"?>
<Relationships xmlns="http://schemas.openxmlformats.org/package/2006/relationships"><Relationship Id="rId3" Type="http://schemas.openxmlformats.org/officeDocument/2006/relationships/image" Target="../media/image440.pn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7.jpeg"/><Relationship Id="rId4" Type="http://schemas.openxmlformats.org/officeDocument/2006/relationships/image" Target="../media/image450.png"/></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8.jpeg"/></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0.png"/><Relationship Id="rId7" Type="http://schemas.openxmlformats.org/officeDocument/2006/relationships/image" Target="../media/image55.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0.png"/><Relationship Id="rId9" Type="http://schemas.openxmlformats.org/officeDocument/2006/relationships/image" Target="../media/image57.png"/></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100.png"/><Relationship Id="rId5" Type="http://schemas.openxmlformats.org/officeDocument/2006/relationships/image" Target="../media/image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88845" y="1922417"/>
            <a:ext cx="11428491" cy="1525053"/>
          </a:xfrm>
        </p:spPr>
        <p:txBody>
          <a:bodyPr>
            <a:normAutofit/>
          </a:bodyPr>
          <a:lstStyle/>
          <a:p>
            <a:r>
              <a:rPr lang="fr-FR" sz="4800" b="1" dirty="0"/>
              <a:t>La Dynamique Faisceau dans la Source Compton </a:t>
            </a:r>
            <a:r>
              <a:rPr lang="fr-FR" sz="4800" b="1" dirty="0" err="1" smtClean="0"/>
              <a:t>ThomX</a:t>
            </a:r>
            <a:endParaRPr lang="en-US" sz="4800" b="1" dirty="0"/>
          </a:p>
        </p:txBody>
      </p:sp>
      <p:sp>
        <p:nvSpPr>
          <p:cNvPr id="6" name="Rectangle 5"/>
          <p:cNvSpPr/>
          <p:nvPr/>
        </p:nvSpPr>
        <p:spPr>
          <a:xfrm>
            <a:off x="0" y="6425514"/>
            <a:ext cx="12192000" cy="10709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p>
        </p:txBody>
      </p:sp>
      <p:sp>
        <p:nvSpPr>
          <p:cNvPr id="8" name="Rectangle 7"/>
          <p:cNvSpPr/>
          <p:nvPr/>
        </p:nvSpPr>
        <p:spPr>
          <a:xfrm>
            <a:off x="0" y="0"/>
            <a:ext cx="214184"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p>
        </p:txBody>
      </p:sp>
      <p:sp>
        <p:nvSpPr>
          <p:cNvPr id="9" name="Espace réservé du numéro de diapositive 8"/>
          <p:cNvSpPr>
            <a:spLocks noGrp="1"/>
          </p:cNvSpPr>
          <p:nvPr>
            <p:ph type="sldNum" sz="quarter" idx="12"/>
          </p:nvPr>
        </p:nvSpPr>
        <p:spPr>
          <a:xfrm>
            <a:off x="9236675" y="6512740"/>
            <a:ext cx="2743200" cy="365125"/>
          </a:xfrm>
          <a:noFill/>
          <a:ln>
            <a:noFill/>
          </a:ln>
        </p:spPr>
        <p:txBody>
          <a:bodyPr/>
          <a:lstStyle/>
          <a:p>
            <a:fld id="{34D7324B-2770-4802-B49E-4504F47BE71B}" type="slidenum">
              <a:rPr lang="fr-FR" sz="1400" smtClean="0">
                <a:ln>
                  <a:solidFill>
                    <a:schemeClr val="tx1"/>
                  </a:solidFill>
                </a:ln>
              </a:rPr>
              <a:t>1</a:t>
            </a:fld>
            <a:endParaRPr lang="fr-FR" sz="1400" dirty="0">
              <a:ln>
                <a:solidFill>
                  <a:schemeClr val="tx1"/>
                </a:solidFill>
              </a:ln>
            </a:endParaRPr>
          </a:p>
        </p:txBody>
      </p:sp>
      <p:sp>
        <p:nvSpPr>
          <p:cNvPr id="10" name="ZoneTexte 9"/>
          <p:cNvSpPr txBox="1"/>
          <p:nvPr/>
        </p:nvSpPr>
        <p:spPr>
          <a:xfrm>
            <a:off x="313038" y="6520569"/>
            <a:ext cx="3278659" cy="400110"/>
          </a:xfrm>
          <a:prstGeom prst="rect">
            <a:avLst/>
          </a:prstGeom>
          <a:noFill/>
        </p:spPr>
        <p:txBody>
          <a:bodyPr wrap="square" rtlCol="0">
            <a:spAutoFit/>
          </a:bodyPr>
          <a:lstStyle/>
          <a:p>
            <a:r>
              <a:rPr lang="fr-FR" sz="2000" dirty="0" smtClean="0"/>
              <a:t>Alexis Gamelin</a:t>
            </a:r>
            <a:endParaRPr lang="fr-FR" sz="2000" dirty="0"/>
          </a:p>
        </p:txBody>
      </p:sp>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5880" y="134633"/>
            <a:ext cx="2546120" cy="1468916"/>
          </a:xfrm>
          <a:prstGeom prst="rect">
            <a:avLst/>
          </a:prstGeom>
        </p:spPr>
      </p:pic>
      <p:pic>
        <p:nvPicPr>
          <p:cNvPr id="12" name="Imag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84772" y="4126131"/>
            <a:ext cx="2107228" cy="2255770"/>
          </a:xfrm>
          <a:prstGeom prst="rect">
            <a:avLst/>
          </a:prstGeom>
        </p:spPr>
      </p:pic>
      <p:pic>
        <p:nvPicPr>
          <p:cNvPr id="13" name="Imag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038" y="4892869"/>
            <a:ext cx="2276496" cy="1265072"/>
          </a:xfrm>
          <a:prstGeom prst="rect">
            <a:avLst/>
          </a:prstGeom>
        </p:spPr>
      </p:pic>
      <p:pic>
        <p:nvPicPr>
          <p:cNvPr id="14" name="Imag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038" y="66601"/>
            <a:ext cx="5784053" cy="1219488"/>
          </a:xfrm>
          <a:prstGeom prst="rect">
            <a:avLst/>
          </a:prstGeom>
        </p:spPr>
      </p:pic>
      <p:sp>
        <p:nvSpPr>
          <p:cNvPr id="15" name="ZoneTexte 14"/>
          <p:cNvSpPr txBox="1"/>
          <p:nvPr/>
        </p:nvSpPr>
        <p:spPr>
          <a:xfrm>
            <a:off x="1828800" y="3637906"/>
            <a:ext cx="8214439" cy="2462213"/>
          </a:xfrm>
          <a:prstGeom prst="rect">
            <a:avLst/>
          </a:prstGeom>
          <a:noFill/>
        </p:spPr>
        <p:txBody>
          <a:bodyPr wrap="square" rtlCol="0">
            <a:spAutoFit/>
          </a:bodyPr>
          <a:lstStyle/>
          <a:p>
            <a:pPr algn="ctr"/>
            <a:r>
              <a:rPr lang="en-US" sz="2200" dirty="0" smtClean="0"/>
              <a:t>Alexis Gamelin</a:t>
            </a:r>
            <a:r>
              <a:rPr lang="fr-FR" sz="2200" baseline="30000" dirty="0" smtClean="0"/>
              <a:t>1</a:t>
            </a:r>
            <a:r>
              <a:rPr lang="en-US" sz="2200" dirty="0"/>
              <a:t>, </a:t>
            </a:r>
            <a:r>
              <a:rPr lang="en-US" sz="2200" dirty="0" err="1"/>
              <a:t>Marica</a:t>
            </a:r>
            <a:r>
              <a:rPr lang="en-US" sz="2200" dirty="0"/>
              <a:t> </a:t>
            </a:r>
            <a:r>
              <a:rPr lang="en-US" sz="2200" dirty="0" err="1"/>
              <a:t>Biagini</a:t>
            </a:r>
            <a:r>
              <a:rPr lang="fr-FR" sz="2200" baseline="30000" dirty="0" smtClean="0"/>
              <a:t>1</a:t>
            </a:r>
            <a:r>
              <a:rPr lang="en-US" sz="2200" dirty="0"/>
              <a:t>, </a:t>
            </a:r>
            <a:r>
              <a:rPr lang="en-US" sz="2200" dirty="0" err="1"/>
              <a:t>Christelle</a:t>
            </a:r>
            <a:r>
              <a:rPr lang="en-US" sz="2200" dirty="0"/>
              <a:t> </a:t>
            </a:r>
            <a:r>
              <a:rPr lang="en-US" sz="2200" dirty="0" err="1"/>
              <a:t>Bruni</a:t>
            </a:r>
            <a:r>
              <a:rPr lang="fr-FR" sz="2200" baseline="30000" dirty="0"/>
              <a:t>1</a:t>
            </a:r>
            <a:r>
              <a:rPr lang="en-US" sz="2200" dirty="0" smtClean="0"/>
              <a:t>, </a:t>
            </a:r>
            <a:r>
              <a:rPr lang="en-US" sz="2200" dirty="0" err="1"/>
              <a:t>Iryna</a:t>
            </a:r>
            <a:r>
              <a:rPr lang="en-US" sz="2200" dirty="0"/>
              <a:t> </a:t>
            </a:r>
            <a:r>
              <a:rPr lang="en-US" sz="2200" dirty="0" err="1"/>
              <a:t>Chaikovska</a:t>
            </a:r>
            <a:r>
              <a:rPr lang="fr-FR" sz="2200" baseline="30000" dirty="0"/>
              <a:t>1</a:t>
            </a:r>
            <a:r>
              <a:rPr lang="en-US" sz="2200" dirty="0" smtClean="0"/>
              <a:t>, </a:t>
            </a:r>
            <a:r>
              <a:rPr lang="en-US" sz="2200" dirty="0"/>
              <a:t>Sophie </a:t>
            </a:r>
            <a:r>
              <a:rPr lang="en-US" sz="2200" dirty="0" err="1"/>
              <a:t>Chancé</a:t>
            </a:r>
            <a:r>
              <a:rPr lang="fr-FR" sz="2200" baseline="30000" dirty="0"/>
              <a:t>1</a:t>
            </a:r>
            <a:r>
              <a:rPr lang="en-US" sz="2200" dirty="0" smtClean="0"/>
              <a:t>, </a:t>
            </a:r>
            <a:r>
              <a:rPr lang="en-US" sz="2200" dirty="0"/>
              <a:t>Nicolas </a:t>
            </a:r>
            <a:r>
              <a:rPr lang="en-US" sz="2200" dirty="0" err="1"/>
              <a:t>Delerue</a:t>
            </a:r>
            <a:r>
              <a:rPr lang="fr-FR" sz="2200" baseline="30000" dirty="0"/>
              <a:t>1</a:t>
            </a:r>
            <a:r>
              <a:rPr lang="en-US" sz="2200" dirty="0" smtClean="0"/>
              <a:t>, </a:t>
            </a:r>
            <a:r>
              <a:rPr lang="en-US" sz="2200" dirty="0"/>
              <a:t>Mohamed El </a:t>
            </a:r>
            <a:r>
              <a:rPr lang="en-US" sz="2200" dirty="0" err="1"/>
              <a:t>Khaldi</a:t>
            </a:r>
            <a:r>
              <a:rPr lang="fr-FR" sz="2200" baseline="30000" dirty="0"/>
              <a:t>1</a:t>
            </a:r>
            <a:r>
              <a:rPr lang="en-US" sz="2200" dirty="0" smtClean="0"/>
              <a:t>, </a:t>
            </a:r>
            <a:r>
              <a:rPr lang="en-US" sz="2200" dirty="0"/>
              <a:t>Luca </a:t>
            </a:r>
            <a:r>
              <a:rPr lang="en-US" sz="2200" dirty="0" err="1"/>
              <a:t>Garolfi</a:t>
            </a:r>
            <a:r>
              <a:rPr lang="fr-FR" sz="2200" baseline="30000" dirty="0"/>
              <a:t>1</a:t>
            </a:r>
            <a:r>
              <a:rPr lang="en-US" sz="2200" dirty="0" smtClean="0"/>
              <a:t>, </a:t>
            </a:r>
            <a:r>
              <a:rPr lang="en-US" sz="2200" dirty="0" err="1"/>
              <a:t>Hayg</a:t>
            </a:r>
            <a:r>
              <a:rPr lang="en-US" sz="2200" dirty="0"/>
              <a:t> </a:t>
            </a:r>
            <a:r>
              <a:rPr lang="en-US" sz="2200" dirty="0" err="1"/>
              <a:t>Guler</a:t>
            </a:r>
            <a:r>
              <a:rPr lang="fr-FR" sz="2200" baseline="30000" dirty="0"/>
              <a:t>1</a:t>
            </a:r>
            <a:r>
              <a:rPr lang="en-US" sz="2200" dirty="0" smtClean="0"/>
              <a:t>, Damien Le </a:t>
            </a:r>
            <a:r>
              <a:rPr lang="en-US" sz="2200" dirty="0" err="1" smtClean="0"/>
              <a:t>Guidec</a:t>
            </a:r>
            <a:r>
              <a:rPr lang="fr-FR" sz="2200" baseline="30000" dirty="0"/>
              <a:t> 1</a:t>
            </a:r>
            <a:r>
              <a:rPr lang="en-US" sz="2200" dirty="0" smtClean="0"/>
              <a:t>, </a:t>
            </a:r>
            <a:r>
              <a:rPr lang="en-US" sz="2200" dirty="0"/>
              <a:t>Pierre </a:t>
            </a:r>
            <a:r>
              <a:rPr lang="en-US" sz="2200" dirty="0" err="1"/>
              <a:t>Lepercq</a:t>
            </a:r>
            <a:r>
              <a:rPr lang="fr-FR" sz="2200" baseline="30000" dirty="0" smtClean="0"/>
              <a:t>1</a:t>
            </a:r>
            <a:r>
              <a:rPr lang="en-US" sz="2200" dirty="0" smtClean="0"/>
              <a:t>, </a:t>
            </a:r>
            <a:r>
              <a:rPr lang="en-US" sz="2200" dirty="0" err="1" smtClean="0"/>
              <a:t>Alexandre</a:t>
            </a:r>
            <a:r>
              <a:rPr lang="en-US" sz="2200" dirty="0" smtClean="0"/>
              <a:t> </a:t>
            </a:r>
            <a:r>
              <a:rPr lang="en-US" sz="2200" dirty="0" err="1" smtClean="0"/>
              <a:t>Loulergue</a:t>
            </a:r>
            <a:r>
              <a:rPr lang="fr-FR" sz="2200" baseline="30000" dirty="0" smtClean="0"/>
              <a:t>2</a:t>
            </a:r>
            <a:r>
              <a:rPr lang="en-US" sz="2200" dirty="0"/>
              <a:t>, </a:t>
            </a:r>
            <a:r>
              <a:rPr lang="en-US" sz="2200" dirty="0" err="1"/>
              <a:t>Hugues</a:t>
            </a:r>
            <a:r>
              <a:rPr lang="en-US" sz="2200" dirty="0"/>
              <a:t> </a:t>
            </a:r>
            <a:r>
              <a:rPr lang="en-US" sz="2200" dirty="0" err="1"/>
              <a:t>Monard</a:t>
            </a:r>
            <a:r>
              <a:rPr lang="fr-FR" sz="2200" baseline="30000" dirty="0" smtClean="0"/>
              <a:t>1</a:t>
            </a:r>
            <a:r>
              <a:rPr lang="en-US" sz="2200" dirty="0" smtClean="0"/>
              <a:t>, Harsh </a:t>
            </a:r>
            <a:r>
              <a:rPr lang="en-US" sz="2200" dirty="0" err="1" smtClean="0"/>
              <a:t>Purwar</a:t>
            </a:r>
            <a:r>
              <a:rPr lang="fr-FR" sz="2200" baseline="30000" dirty="0"/>
              <a:t>1</a:t>
            </a:r>
            <a:r>
              <a:rPr lang="en-US" sz="2200" dirty="0" smtClean="0"/>
              <a:t>, </a:t>
            </a:r>
            <a:r>
              <a:rPr lang="en-US" sz="2200" dirty="0"/>
              <a:t>Cynthia </a:t>
            </a:r>
            <a:r>
              <a:rPr lang="en-US" sz="2200" dirty="0" err="1"/>
              <a:t>Vallerand</a:t>
            </a:r>
            <a:r>
              <a:rPr lang="fr-FR" sz="2200" baseline="30000" dirty="0" smtClean="0"/>
              <a:t>1</a:t>
            </a:r>
          </a:p>
          <a:p>
            <a:pPr algn="ctr"/>
            <a:endParaRPr lang="en-US" sz="2200" dirty="0" smtClean="0"/>
          </a:p>
          <a:p>
            <a:pPr algn="ctr"/>
            <a:r>
              <a:rPr lang="fr-FR" sz="2200" baseline="30000" dirty="0" smtClean="0"/>
              <a:t>1</a:t>
            </a:r>
            <a:r>
              <a:rPr lang="fr-FR" sz="2200" dirty="0" smtClean="0"/>
              <a:t>Laboratoire de l’Accélérateur Linéaire (LAL)</a:t>
            </a:r>
          </a:p>
          <a:p>
            <a:pPr algn="ctr"/>
            <a:r>
              <a:rPr lang="fr-FR" sz="2200" baseline="30000" dirty="0" smtClean="0"/>
              <a:t>2</a:t>
            </a:r>
            <a:r>
              <a:rPr lang="fr-FR" sz="2200" dirty="0" smtClean="0"/>
              <a:t>Synchrotron SOLEIL </a:t>
            </a:r>
            <a:endParaRPr lang="en-US" sz="2200" dirty="0" smtClean="0"/>
          </a:p>
        </p:txBody>
      </p:sp>
    </p:spTree>
    <p:extLst>
      <p:ext uri="{BB962C8B-B14F-4D97-AF65-F5344CB8AC3E}">
        <p14:creationId xmlns:p14="http://schemas.microsoft.com/office/powerpoint/2010/main" val="22443059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o_CE_1_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1636" y="2058221"/>
            <a:ext cx="5334000" cy="4000500"/>
          </a:xfrm>
          <a:prstGeom prst="rect">
            <a:avLst/>
          </a:prstGeom>
        </p:spPr>
      </p:pic>
      <p:sp>
        <p:nvSpPr>
          <p:cNvPr id="6" name="Rectangle 5"/>
          <p:cNvSpPr/>
          <p:nvPr/>
        </p:nvSpPr>
        <p:spPr>
          <a:xfrm>
            <a:off x="0" y="6425514"/>
            <a:ext cx="12192000" cy="10709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0" y="0"/>
            <a:ext cx="214184"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numéro de diapositive 8"/>
          <p:cNvSpPr>
            <a:spLocks noGrp="1"/>
          </p:cNvSpPr>
          <p:nvPr>
            <p:ph type="sldNum" sz="quarter" idx="12"/>
          </p:nvPr>
        </p:nvSpPr>
        <p:spPr>
          <a:xfrm>
            <a:off x="9236675" y="6512740"/>
            <a:ext cx="2743200" cy="365125"/>
          </a:xfrm>
          <a:noFill/>
          <a:ln>
            <a:noFill/>
          </a:ln>
        </p:spPr>
        <p:txBody>
          <a:bodyPr/>
          <a:lstStyle/>
          <a:p>
            <a:fld id="{34D7324B-2770-4802-B49E-4504F47BE71B}" type="slidenum">
              <a:rPr lang="fr-FR" smtClean="0">
                <a:ln>
                  <a:solidFill>
                    <a:schemeClr val="tx1"/>
                  </a:solidFill>
                </a:ln>
              </a:rPr>
              <a:t>10</a:t>
            </a:fld>
            <a:endParaRPr lang="fr-FR" dirty="0">
              <a:ln>
                <a:solidFill>
                  <a:schemeClr val="tx1"/>
                </a:solidFill>
              </a:ln>
            </a:endParaRPr>
          </a:p>
        </p:txBody>
      </p:sp>
      <p:sp>
        <p:nvSpPr>
          <p:cNvPr id="7" name="Titre 3"/>
          <p:cNvSpPr txBox="1">
            <a:spLocks/>
          </p:cNvSpPr>
          <p:nvPr/>
        </p:nvSpPr>
        <p:spPr>
          <a:xfrm>
            <a:off x="704335" y="269463"/>
            <a:ext cx="10948087" cy="592053"/>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4000" dirty="0" smtClean="0"/>
              <a:t>Injection sans </a:t>
            </a:r>
            <a:r>
              <a:rPr lang="fr-FR" sz="4000" dirty="0" smtClean="0"/>
              <a:t>adaptation</a:t>
            </a:r>
            <a:endParaRPr lang="fr-FR" sz="4000" dirty="0"/>
          </a:p>
        </p:txBody>
      </p:sp>
      <p:sp>
        <p:nvSpPr>
          <p:cNvPr id="12" name="ZoneTexte 11"/>
          <p:cNvSpPr txBox="1"/>
          <p:nvPr/>
        </p:nvSpPr>
        <p:spPr>
          <a:xfrm>
            <a:off x="313038" y="6520569"/>
            <a:ext cx="3278659" cy="369332"/>
          </a:xfrm>
          <a:prstGeom prst="rect">
            <a:avLst/>
          </a:prstGeom>
          <a:noFill/>
        </p:spPr>
        <p:txBody>
          <a:bodyPr wrap="square" rtlCol="0">
            <a:spAutoFit/>
          </a:bodyPr>
          <a:lstStyle/>
          <a:p>
            <a:r>
              <a:rPr lang="fr-FR" dirty="0" smtClean="0"/>
              <a:t>Alexis Gamelin</a:t>
            </a:r>
            <a:endParaRPr lang="fr-FR" dirty="0"/>
          </a:p>
        </p:txBody>
      </p:sp>
      <p:sp>
        <p:nvSpPr>
          <p:cNvPr id="10" name="ZoneTexte 9"/>
          <p:cNvSpPr txBox="1"/>
          <p:nvPr/>
        </p:nvSpPr>
        <p:spPr>
          <a:xfrm>
            <a:off x="1000898" y="1396049"/>
            <a:ext cx="4415481" cy="646331"/>
          </a:xfrm>
          <a:prstGeom prst="rect">
            <a:avLst/>
          </a:prstGeom>
          <a:noFill/>
        </p:spPr>
        <p:txBody>
          <a:bodyPr wrap="square" rtlCol="0">
            <a:spAutoFit/>
          </a:bodyPr>
          <a:lstStyle/>
          <a:p>
            <a:pPr algn="ctr"/>
            <a:r>
              <a:rPr lang="fr-FR" dirty="0" smtClean="0"/>
              <a:t>Sans effets collectifs, </a:t>
            </a:r>
            <a:r>
              <a:rPr lang="fr-FR" dirty="0" err="1" smtClean="0"/>
              <a:t>tracking</a:t>
            </a:r>
            <a:r>
              <a:rPr lang="fr-FR" dirty="0" smtClean="0"/>
              <a:t> uniquement</a:t>
            </a:r>
          </a:p>
          <a:p>
            <a:pPr algn="ctr"/>
            <a:r>
              <a:rPr lang="fr-FR" dirty="0" smtClean="0"/>
              <a:t>1000 tours</a:t>
            </a:r>
            <a:endParaRPr lang="en-US" dirty="0"/>
          </a:p>
        </p:txBody>
      </p:sp>
      <mc:AlternateContent xmlns:mc="http://schemas.openxmlformats.org/markup-compatibility/2006" xmlns:a14="http://schemas.microsoft.com/office/drawing/2010/main">
        <mc:Choice Requires="a14">
          <p:sp>
            <p:nvSpPr>
              <p:cNvPr id="14" name="ZoneTexte 13"/>
              <p:cNvSpPr txBox="1"/>
              <p:nvPr/>
            </p:nvSpPr>
            <p:spPr>
              <a:xfrm>
                <a:off x="5390624" y="4904742"/>
                <a:ext cx="2103012" cy="1200329"/>
              </a:xfrm>
              <a:prstGeom prst="rect">
                <a:avLst/>
              </a:prstGeom>
              <a:noFill/>
            </p:spPr>
            <p:txBody>
              <a:bodyPr wrap="none" rtlCol="0">
                <a:spAutoFit/>
              </a:bodyPr>
              <a:lstStyle/>
              <a:p>
                <a:r>
                  <a:rPr lang="fr-FR" dirty="0" smtClean="0"/>
                  <a:t>Paquet à l’injection :</a:t>
                </a:r>
              </a:p>
              <a:p>
                <a:pPr algn="ctr"/>
                <a:r>
                  <a:rPr lang="fr-FR" dirty="0" smtClean="0"/>
                  <a:t>Charge = 1 </a:t>
                </a:r>
                <a:r>
                  <a:rPr lang="fr-FR" dirty="0" err="1"/>
                  <a:t>n</a:t>
                </a:r>
                <a:r>
                  <a:rPr lang="fr-FR" dirty="0" err="1" smtClean="0"/>
                  <a:t>C</a:t>
                </a:r>
                <a:endParaRPr lang="fr-FR" dirty="0" smtClean="0"/>
              </a:p>
              <a:p>
                <a:pPr algn="ctr"/>
                <a14:m>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𝜎</m:t>
                        </m:r>
                      </m:e>
                      <m:sub>
                        <m:r>
                          <a:rPr lang="fr-FR" b="0" i="1" smtClean="0">
                            <a:latin typeface="Cambria Math" panose="02040503050406030204" pitchFamily="18" charset="0"/>
                          </a:rPr>
                          <m:t>𝑠</m:t>
                        </m:r>
                      </m:sub>
                    </m:sSub>
                    <m:r>
                      <a:rPr lang="fr-FR" b="0" i="1" smtClean="0">
                        <a:latin typeface="Cambria Math" panose="02040503050406030204" pitchFamily="18" charset="0"/>
                      </a:rPr>
                      <m:t>= </m:t>
                    </m:r>
                  </m:oMath>
                </a14:m>
                <a:r>
                  <a:rPr lang="fr-FR" dirty="0" smtClean="0"/>
                  <a:t>6,6 </a:t>
                </a:r>
                <a:r>
                  <a:rPr lang="fr-FR" dirty="0" err="1" smtClean="0"/>
                  <a:t>ps</a:t>
                </a:r>
                <a:endParaRPr lang="fr-FR" dirty="0" smtClean="0"/>
              </a:p>
              <a:p>
                <a:pPr algn="ctr"/>
                <a14:m>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𝜎</m:t>
                        </m:r>
                      </m:e>
                      <m:sub>
                        <m:r>
                          <a:rPr lang="fr-FR" b="0" i="1" smtClean="0">
                            <a:latin typeface="Cambria Math" panose="02040503050406030204" pitchFamily="18" charset="0"/>
                          </a:rPr>
                          <m:t>𝛿</m:t>
                        </m:r>
                      </m:sub>
                    </m:sSub>
                  </m:oMath>
                </a14:m>
                <a:r>
                  <a:rPr lang="en-US" dirty="0" smtClean="0"/>
                  <a:t> = 0,2 %</a:t>
                </a:r>
                <a:endParaRPr lang="en-US" dirty="0"/>
              </a:p>
            </p:txBody>
          </p:sp>
        </mc:Choice>
        <mc:Fallback xmlns="">
          <p:sp>
            <p:nvSpPr>
              <p:cNvPr id="14" name="ZoneTexte 13"/>
              <p:cNvSpPr txBox="1">
                <a:spLocks noRot="1" noChangeAspect="1" noMove="1" noResize="1" noEditPoints="1" noAdjustHandles="1" noChangeArrowheads="1" noChangeShapeType="1" noTextEdit="1"/>
              </p:cNvSpPr>
              <p:nvPr/>
            </p:nvSpPr>
            <p:spPr>
              <a:xfrm>
                <a:off x="5390624" y="4904742"/>
                <a:ext cx="2103012" cy="1200329"/>
              </a:xfrm>
              <a:prstGeom prst="rect">
                <a:avLst/>
              </a:prstGeom>
              <a:blipFill rotWithShape="0">
                <a:blip r:embed="rId6"/>
                <a:stretch>
                  <a:fillRect l="-2319" t="-3061" r="-1449" b="-7653"/>
                </a:stretch>
              </a:blipFill>
            </p:spPr>
            <p:txBody>
              <a:bodyPr/>
              <a:lstStyle/>
              <a:p>
                <a:r>
                  <a:rPr lang="en-US">
                    <a:noFill/>
                  </a:rPr>
                  <a:t> </a:t>
                </a:r>
              </a:p>
            </p:txBody>
          </p:sp>
        </mc:Fallback>
      </mc:AlternateContent>
      <p:sp>
        <p:nvSpPr>
          <p:cNvPr id="3" name="ZoneTexte 2"/>
          <p:cNvSpPr txBox="1"/>
          <p:nvPr/>
        </p:nvSpPr>
        <p:spPr>
          <a:xfrm>
            <a:off x="5381448" y="2463892"/>
            <a:ext cx="2230474" cy="923330"/>
          </a:xfrm>
          <a:prstGeom prst="rect">
            <a:avLst/>
          </a:prstGeom>
          <a:noFill/>
        </p:spPr>
        <p:txBody>
          <a:bodyPr wrap="square" rtlCol="0">
            <a:spAutoFit/>
          </a:bodyPr>
          <a:lstStyle/>
          <a:p>
            <a:pPr algn="ctr"/>
            <a:r>
              <a:rPr lang="fr-FR" dirty="0" err="1" smtClean="0"/>
              <a:t>Filamentation</a:t>
            </a:r>
            <a:r>
              <a:rPr lang="fr-FR" dirty="0" smtClean="0"/>
              <a:t> lente du paquet</a:t>
            </a:r>
          </a:p>
          <a:p>
            <a:pPr algn="ctr"/>
            <a:endParaRPr lang="en-US" dirty="0"/>
          </a:p>
        </p:txBody>
      </p:sp>
      <p:pic>
        <p:nvPicPr>
          <p:cNvPr id="13" name="Image 12"/>
          <p:cNvPicPr>
            <a:picLocks noChangeAspect="1"/>
          </p:cNvPicPr>
          <p:nvPr/>
        </p:nvPicPr>
        <p:blipFill>
          <a:blip r:embed="rId7"/>
          <a:stretch>
            <a:fillRect/>
          </a:stretch>
        </p:blipFill>
        <p:spPr>
          <a:xfrm>
            <a:off x="7576991" y="1588223"/>
            <a:ext cx="4402884" cy="4354974"/>
          </a:xfrm>
          <a:prstGeom prst="rect">
            <a:avLst/>
          </a:prstGeom>
        </p:spPr>
      </p:pic>
      <p:sp>
        <p:nvSpPr>
          <p:cNvPr id="15" name="Flèche droite 14"/>
          <p:cNvSpPr/>
          <p:nvPr/>
        </p:nvSpPr>
        <p:spPr>
          <a:xfrm>
            <a:off x="5545050" y="3114332"/>
            <a:ext cx="1990760" cy="320183"/>
          </a:xfrm>
          <a:prstGeom prst="rightArrow">
            <a:avLst>
              <a:gd name="adj1" fmla="val 50000"/>
              <a:gd name="adj2" fmla="val 5057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ZoneTexte 15"/>
          <p:cNvSpPr txBox="1"/>
          <p:nvPr/>
        </p:nvSpPr>
        <p:spPr>
          <a:xfrm>
            <a:off x="7493636" y="965381"/>
            <a:ext cx="4415481" cy="646331"/>
          </a:xfrm>
          <a:prstGeom prst="rect">
            <a:avLst/>
          </a:prstGeom>
          <a:noFill/>
        </p:spPr>
        <p:txBody>
          <a:bodyPr wrap="square" rtlCol="0">
            <a:spAutoFit/>
          </a:bodyPr>
          <a:lstStyle/>
          <a:p>
            <a:pPr algn="ctr"/>
            <a:r>
              <a:rPr lang="fr-FR" dirty="0" smtClean="0"/>
              <a:t>Sans effets collectifs, </a:t>
            </a:r>
            <a:r>
              <a:rPr lang="fr-FR" dirty="0" err="1" smtClean="0"/>
              <a:t>tracking</a:t>
            </a:r>
            <a:r>
              <a:rPr lang="fr-FR" dirty="0" smtClean="0"/>
              <a:t> uniquement</a:t>
            </a:r>
          </a:p>
          <a:p>
            <a:pPr algn="ctr"/>
            <a:r>
              <a:rPr lang="fr-FR" dirty="0" smtClean="0"/>
              <a:t>Au bout de 10 000 tours</a:t>
            </a:r>
            <a:endParaRPr lang="en-US" dirty="0"/>
          </a:p>
        </p:txBody>
      </p:sp>
      <p:sp>
        <p:nvSpPr>
          <p:cNvPr id="17" name="ZoneTexte 16"/>
          <p:cNvSpPr txBox="1"/>
          <p:nvPr/>
        </p:nvSpPr>
        <p:spPr>
          <a:xfrm>
            <a:off x="5347013" y="3419692"/>
            <a:ext cx="2230474" cy="1200329"/>
          </a:xfrm>
          <a:prstGeom prst="rect">
            <a:avLst/>
          </a:prstGeom>
          <a:noFill/>
        </p:spPr>
        <p:txBody>
          <a:bodyPr wrap="square" rtlCol="0">
            <a:spAutoFit/>
          </a:bodyPr>
          <a:lstStyle/>
          <a:p>
            <a:pPr algn="ctr"/>
            <a:r>
              <a:rPr lang="fr-FR" dirty="0" smtClean="0"/>
              <a:t>On remplit progressivement l’</a:t>
            </a:r>
            <a:r>
              <a:rPr lang="fr-FR" dirty="0" err="1" smtClean="0"/>
              <a:t>acceptance</a:t>
            </a:r>
            <a:r>
              <a:rPr lang="fr-FR" dirty="0" smtClean="0"/>
              <a:t> RF</a:t>
            </a:r>
          </a:p>
          <a:p>
            <a:pPr algn="ctr"/>
            <a:endParaRPr lang="en-US" dirty="0"/>
          </a:p>
        </p:txBody>
      </p:sp>
    </p:spTree>
    <p:extLst>
      <p:ext uri="{BB962C8B-B14F-4D97-AF65-F5344CB8AC3E}">
        <p14:creationId xmlns:p14="http://schemas.microsoft.com/office/powerpoint/2010/main" val="3044013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a:blip r:embed="rId5"/>
          <a:stretch>
            <a:fillRect/>
          </a:stretch>
        </p:blipFill>
        <p:spPr>
          <a:xfrm>
            <a:off x="7409967" y="1645539"/>
            <a:ext cx="4718924" cy="4575461"/>
          </a:xfrm>
          <a:prstGeom prst="rect">
            <a:avLst/>
          </a:prstGeom>
        </p:spPr>
      </p:pic>
      <p:pic>
        <p:nvPicPr>
          <p:cNvPr id="5" name="CE_100p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86344" y="1899558"/>
            <a:ext cx="5334000" cy="4000500"/>
          </a:xfrm>
          <a:prstGeom prst="rect">
            <a:avLst/>
          </a:prstGeom>
        </p:spPr>
      </p:pic>
      <p:sp>
        <p:nvSpPr>
          <p:cNvPr id="6" name="Rectangle 5"/>
          <p:cNvSpPr/>
          <p:nvPr/>
        </p:nvSpPr>
        <p:spPr>
          <a:xfrm>
            <a:off x="0" y="6425514"/>
            <a:ext cx="12192000" cy="10709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0" y="0"/>
            <a:ext cx="214184"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numéro de diapositive 8"/>
          <p:cNvSpPr>
            <a:spLocks noGrp="1"/>
          </p:cNvSpPr>
          <p:nvPr>
            <p:ph type="sldNum" sz="quarter" idx="12"/>
          </p:nvPr>
        </p:nvSpPr>
        <p:spPr>
          <a:xfrm>
            <a:off x="9236675" y="6512740"/>
            <a:ext cx="2743200" cy="365125"/>
          </a:xfrm>
          <a:noFill/>
          <a:ln>
            <a:noFill/>
          </a:ln>
        </p:spPr>
        <p:txBody>
          <a:bodyPr/>
          <a:lstStyle/>
          <a:p>
            <a:fld id="{34D7324B-2770-4802-B49E-4504F47BE71B}" type="slidenum">
              <a:rPr lang="fr-FR" smtClean="0">
                <a:ln>
                  <a:solidFill>
                    <a:schemeClr val="tx1"/>
                  </a:solidFill>
                </a:ln>
              </a:rPr>
              <a:t>11</a:t>
            </a:fld>
            <a:endParaRPr lang="fr-FR" dirty="0">
              <a:ln>
                <a:solidFill>
                  <a:schemeClr val="tx1"/>
                </a:solidFill>
              </a:ln>
            </a:endParaRPr>
          </a:p>
        </p:txBody>
      </p:sp>
      <p:sp>
        <p:nvSpPr>
          <p:cNvPr id="12" name="ZoneTexte 11"/>
          <p:cNvSpPr txBox="1"/>
          <p:nvPr/>
        </p:nvSpPr>
        <p:spPr>
          <a:xfrm>
            <a:off x="313038" y="6520569"/>
            <a:ext cx="3278659" cy="369332"/>
          </a:xfrm>
          <a:prstGeom prst="rect">
            <a:avLst/>
          </a:prstGeom>
          <a:noFill/>
        </p:spPr>
        <p:txBody>
          <a:bodyPr wrap="square" rtlCol="0">
            <a:spAutoFit/>
          </a:bodyPr>
          <a:lstStyle/>
          <a:p>
            <a:r>
              <a:rPr lang="fr-FR" dirty="0" smtClean="0"/>
              <a:t>Alexis Gamelin</a:t>
            </a:r>
            <a:endParaRPr lang="fr-FR" dirty="0"/>
          </a:p>
        </p:txBody>
      </p:sp>
      <p:sp>
        <p:nvSpPr>
          <p:cNvPr id="10" name="ZoneTexte 9"/>
          <p:cNvSpPr txBox="1"/>
          <p:nvPr/>
        </p:nvSpPr>
        <p:spPr>
          <a:xfrm>
            <a:off x="1000898" y="1396049"/>
            <a:ext cx="4415481" cy="646331"/>
          </a:xfrm>
          <a:prstGeom prst="rect">
            <a:avLst/>
          </a:prstGeom>
          <a:noFill/>
        </p:spPr>
        <p:txBody>
          <a:bodyPr wrap="square" rtlCol="0">
            <a:spAutoFit/>
          </a:bodyPr>
          <a:lstStyle/>
          <a:p>
            <a:pPr algn="ctr"/>
            <a:r>
              <a:rPr lang="fr-FR" dirty="0" smtClean="0"/>
              <a:t>Avec CSR, charge d’espace et impédances</a:t>
            </a:r>
          </a:p>
          <a:p>
            <a:pPr algn="ctr"/>
            <a:r>
              <a:rPr lang="fr-FR" dirty="0" smtClean="0"/>
              <a:t>1000 tours</a:t>
            </a:r>
            <a:endParaRPr lang="en-US" dirty="0"/>
          </a:p>
        </p:txBody>
      </p:sp>
      <mc:AlternateContent xmlns:mc="http://schemas.openxmlformats.org/markup-compatibility/2006" xmlns:a14="http://schemas.microsoft.com/office/drawing/2010/main">
        <mc:Choice Requires="a14">
          <p:sp>
            <p:nvSpPr>
              <p:cNvPr id="14" name="ZoneTexte 13"/>
              <p:cNvSpPr txBox="1"/>
              <p:nvPr/>
            </p:nvSpPr>
            <p:spPr>
              <a:xfrm>
                <a:off x="5390624" y="4904742"/>
                <a:ext cx="2103012" cy="1200329"/>
              </a:xfrm>
              <a:prstGeom prst="rect">
                <a:avLst/>
              </a:prstGeom>
              <a:noFill/>
            </p:spPr>
            <p:txBody>
              <a:bodyPr wrap="none" rtlCol="0">
                <a:spAutoFit/>
              </a:bodyPr>
              <a:lstStyle/>
              <a:p>
                <a:r>
                  <a:rPr lang="fr-FR" dirty="0" smtClean="0"/>
                  <a:t>Paquet à l’injection :</a:t>
                </a:r>
              </a:p>
              <a:p>
                <a:pPr algn="ctr"/>
                <a:r>
                  <a:rPr lang="fr-FR" b="1" dirty="0" smtClean="0">
                    <a:solidFill>
                      <a:srgbClr val="FF0000"/>
                    </a:solidFill>
                  </a:rPr>
                  <a:t>Charge = 100 </a:t>
                </a:r>
                <a:r>
                  <a:rPr lang="fr-FR" b="1" dirty="0" err="1">
                    <a:solidFill>
                      <a:srgbClr val="FF0000"/>
                    </a:solidFill>
                  </a:rPr>
                  <a:t>p</a:t>
                </a:r>
                <a:r>
                  <a:rPr lang="fr-FR" b="1" dirty="0" err="1" smtClean="0">
                    <a:solidFill>
                      <a:srgbClr val="FF0000"/>
                    </a:solidFill>
                  </a:rPr>
                  <a:t>C</a:t>
                </a:r>
                <a:endParaRPr lang="fr-FR" b="1" dirty="0" smtClean="0">
                  <a:solidFill>
                    <a:srgbClr val="FF0000"/>
                  </a:solidFill>
                </a:endParaRPr>
              </a:p>
              <a:p>
                <a:pPr algn="ctr"/>
                <a14:m>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𝜎</m:t>
                        </m:r>
                      </m:e>
                      <m:sub>
                        <m:r>
                          <a:rPr lang="fr-FR" b="0" i="1" smtClean="0">
                            <a:latin typeface="Cambria Math" panose="02040503050406030204" pitchFamily="18" charset="0"/>
                          </a:rPr>
                          <m:t>𝑠</m:t>
                        </m:r>
                      </m:sub>
                    </m:sSub>
                    <m:r>
                      <a:rPr lang="fr-FR" b="0" i="1" smtClean="0">
                        <a:latin typeface="Cambria Math" panose="02040503050406030204" pitchFamily="18" charset="0"/>
                      </a:rPr>
                      <m:t>= </m:t>
                    </m:r>
                  </m:oMath>
                </a14:m>
                <a:r>
                  <a:rPr lang="fr-FR" dirty="0" smtClean="0"/>
                  <a:t>6,6 </a:t>
                </a:r>
                <a:r>
                  <a:rPr lang="fr-FR" dirty="0" err="1" smtClean="0"/>
                  <a:t>ps</a:t>
                </a:r>
                <a:endParaRPr lang="fr-FR" dirty="0" smtClean="0"/>
              </a:p>
              <a:p>
                <a:pPr algn="ctr"/>
                <a14:m>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𝜎</m:t>
                        </m:r>
                      </m:e>
                      <m:sub>
                        <m:r>
                          <a:rPr lang="fr-FR" b="0" i="1" smtClean="0">
                            <a:latin typeface="Cambria Math" panose="02040503050406030204" pitchFamily="18" charset="0"/>
                          </a:rPr>
                          <m:t>𝛿</m:t>
                        </m:r>
                      </m:sub>
                    </m:sSub>
                  </m:oMath>
                </a14:m>
                <a:r>
                  <a:rPr lang="en-US" dirty="0" smtClean="0"/>
                  <a:t> = 0,2 %</a:t>
                </a:r>
                <a:endParaRPr lang="en-US" dirty="0"/>
              </a:p>
            </p:txBody>
          </p:sp>
        </mc:Choice>
        <mc:Fallback xmlns="">
          <p:sp>
            <p:nvSpPr>
              <p:cNvPr id="14" name="ZoneTexte 13"/>
              <p:cNvSpPr txBox="1">
                <a:spLocks noRot="1" noChangeAspect="1" noMove="1" noResize="1" noEditPoints="1" noAdjustHandles="1" noChangeArrowheads="1" noChangeShapeType="1" noTextEdit="1"/>
              </p:cNvSpPr>
              <p:nvPr/>
            </p:nvSpPr>
            <p:spPr>
              <a:xfrm>
                <a:off x="5390624" y="4904742"/>
                <a:ext cx="2103012" cy="1200329"/>
              </a:xfrm>
              <a:prstGeom prst="rect">
                <a:avLst/>
              </a:prstGeom>
              <a:blipFill rotWithShape="0">
                <a:blip r:embed="rId7"/>
                <a:stretch>
                  <a:fillRect l="-2319" t="-3061" r="-1449" b="-7653"/>
                </a:stretch>
              </a:blipFill>
            </p:spPr>
            <p:txBody>
              <a:bodyPr/>
              <a:lstStyle/>
              <a:p>
                <a:r>
                  <a:rPr lang="en-US">
                    <a:noFill/>
                  </a:rPr>
                  <a:t> </a:t>
                </a:r>
              </a:p>
            </p:txBody>
          </p:sp>
        </mc:Fallback>
      </mc:AlternateContent>
      <p:sp>
        <p:nvSpPr>
          <p:cNvPr id="3" name="ZoneTexte 2"/>
          <p:cNvSpPr txBox="1"/>
          <p:nvPr/>
        </p:nvSpPr>
        <p:spPr>
          <a:xfrm>
            <a:off x="5333095" y="2447654"/>
            <a:ext cx="2230474" cy="923330"/>
          </a:xfrm>
          <a:prstGeom prst="rect">
            <a:avLst/>
          </a:prstGeom>
          <a:noFill/>
        </p:spPr>
        <p:txBody>
          <a:bodyPr wrap="square" rtlCol="0">
            <a:spAutoFit/>
          </a:bodyPr>
          <a:lstStyle/>
          <a:p>
            <a:pPr algn="ctr"/>
            <a:r>
              <a:rPr lang="fr-FR" dirty="0" err="1" smtClean="0"/>
              <a:t>Filamentation</a:t>
            </a:r>
            <a:r>
              <a:rPr lang="fr-FR" dirty="0" smtClean="0"/>
              <a:t> rapide du paquet</a:t>
            </a:r>
          </a:p>
          <a:p>
            <a:pPr algn="ctr"/>
            <a:endParaRPr lang="en-US" dirty="0"/>
          </a:p>
        </p:txBody>
      </p:sp>
      <p:sp>
        <p:nvSpPr>
          <p:cNvPr id="15" name="Flèche droite 14"/>
          <p:cNvSpPr/>
          <p:nvPr/>
        </p:nvSpPr>
        <p:spPr>
          <a:xfrm>
            <a:off x="5545050" y="3114332"/>
            <a:ext cx="1990760" cy="320183"/>
          </a:xfrm>
          <a:prstGeom prst="rightArrow">
            <a:avLst>
              <a:gd name="adj1" fmla="val 50000"/>
              <a:gd name="adj2" fmla="val 5057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ZoneTexte 18"/>
          <p:cNvSpPr txBox="1"/>
          <p:nvPr/>
        </p:nvSpPr>
        <p:spPr>
          <a:xfrm>
            <a:off x="7713410" y="1072883"/>
            <a:ext cx="4415481" cy="646331"/>
          </a:xfrm>
          <a:prstGeom prst="rect">
            <a:avLst/>
          </a:prstGeom>
          <a:noFill/>
        </p:spPr>
        <p:txBody>
          <a:bodyPr wrap="square" rtlCol="0">
            <a:spAutoFit/>
          </a:bodyPr>
          <a:lstStyle/>
          <a:p>
            <a:pPr algn="ctr"/>
            <a:r>
              <a:rPr lang="fr-FR" dirty="0" smtClean="0"/>
              <a:t>Avec CSR, charge d’espace et impédances</a:t>
            </a:r>
          </a:p>
          <a:p>
            <a:pPr algn="ctr"/>
            <a:r>
              <a:rPr lang="fr-FR" dirty="0" smtClean="0"/>
              <a:t>1000 tours</a:t>
            </a:r>
            <a:endParaRPr lang="en-US" dirty="0"/>
          </a:p>
        </p:txBody>
      </p:sp>
      <p:sp>
        <p:nvSpPr>
          <p:cNvPr id="20" name="ZoneTexte 19"/>
          <p:cNvSpPr txBox="1"/>
          <p:nvPr/>
        </p:nvSpPr>
        <p:spPr>
          <a:xfrm>
            <a:off x="5347013" y="3419692"/>
            <a:ext cx="2230474" cy="1200329"/>
          </a:xfrm>
          <a:prstGeom prst="rect">
            <a:avLst/>
          </a:prstGeom>
          <a:noFill/>
        </p:spPr>
        <p:txBody>
          <a:bodyPr wrap="square" rtlCol="0">
            <a:spAutoFit/>
          </a:bodyPr>
          <a:lstStyle/>
          <a:p>
            <a:pPr algn="ctr"/>
            <a:r>
              <a:rPr lang="fr-FR" dirty="0" smtClean="0"/>
              <a:t>On remplit rapidement l’</a:t>
            </a:r>
            <a:r>
              <a:rPr lang="fr-FR" dirty="0" err="1" smtClean="0"/>
              <a:t>acceptance</a:t>
            </a:r>
            <a:r>
              <a:rPr lang="fr-FR" dirty="0" smtClean="0"/>
              <a:t> RF</a:t>
            </a:r>
          </a:p>
          <a:p>
            <a:pPr algn="ctr"/>
            <a:endParaRPr lang="en-US" dirty="0"/>
          </a:p>
        </p:txBody>
      </p:sp>
      <p:sp>
        <p:nvSpPr>
          <p:cNvPr id="16" name="Titre 3"/>
          <p:cNvSpPr txBox="1">
            <a:spLocks/>
          </p:cNvSpPr>
          <p:nvPr/>
        </p:nvSpPr>
        <p:spPr>
          <a:xfrm>
            <a:off x="704335" y="269463"/>
            <a:ext cx="10948087" cy="592053"/>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4000" dirty="0" smtClean="0"/>
              <a:t>Injection sans </a:t>
            </a:r>
            <a:r>
              <a:rPr lang="fr-FR" sz="4000" dirty="0" smtClean="0"/>
              <a:t>adaptation</a:t>
            </a:r>
            <a:endParaRPr lang="fr-FR" sz="4000" dirty="0"/>
          </a:p>
        </p:txBody>
      </p:sp>
    </p:spTree>
    <p:extLst>
      <p:ext uri="{BB962C8B-B14F-4D97-AF65-F5344CB8AC3E}">
        <p14:creationId xmlns:p14="http://schemas.microsoft.com/office/powerpoint/2010/main" val="13412458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a:blip r:embed="rId5"/>
          <a:stretch>
            <a:fillRect/>
          </a:stretch>
        </p:blipFill>
        <p:spPr>
          <a:xfrm>
            <a:off x="7409967" y="1645539"/>
            <a:ext cx="4718924" cy="4575461"/>
          </a:xfrm>
          <a:prstGeom prst="rect">
            <a:avLst/>
          </a:prstGeom>
        </p:spPr>
      </p:pic>
      <p:pic>
        <p:nvPicPr>
          <p:cNvPr id="5" name="CE_100p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86344" y="1899558"/>
            <a:ext cx="5334000" cy="4000500"/>
          </a:xfrm>
          <a:prstGeom prst="rect">
            <a:avLst/>
          </a:prstGeom>
        </p:spPr>
      </p:pic>
      <p:sp>
        <p:nvSpPr>
          <p:cNvPr id="6" name="Rectangle 5"/>
          <p:cNvSpPr/>
          <p:nvPr/>
        </p:nvSpPr>
        <p:spPr>
          <a:xfrm>
            <a:off x="0" y="6425514"/>
            <a:ext cx="12192000" cy="10709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0" y="0"/>
            <a:ext cx="214184"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numéro de diapositive 8"/>
          <p:cNvSpPr>
            <a:spLocks noGrp="1"/>
          </p:cNvSpPr>
          <p:nvPr>
            <p:ph type="sldNum" sz="quarter" idx="12"/>
          </p:nvPr>
        </p:nvSpPr>
        <p:spPr>
          <a:xfrm>
            <a:off x="9236675" y="6512740"/>
            <a:ext cx="2743200" cy="365125"/>
          </a:xfrm>
          <a:noFill/>
          <a:ln>
            <a:noFill/>
          </a:ln>
        </p:spPr>
        <p:txBody>
          <a:bodyPr/>
          <a:lstStyle/>
          <a:p>
            <a:fld id="{34D7324B-2770-4802-B49E-4504F47BE71B}" type="slidenum">
              <a:rPr lang="fr-FR" smtClean="0">
                <a:ln>
                  <a:solidFill>
                    <a:schemeClr val="tx1"/>
                  </a:solidFill>
                </a:ln>
              </a:rPr>
              <a:t>12</a:t>
            </a:fld>
            <a:endParaRPr lang="fr-FR" dirty="0">
              <a:ln>
                <a:solidFill>
                  <a:schemeClr val="tx1"/>
                </a:solidFill>
              </a:ln>
            </a:endParaRPr>
          </a:p>
        </p:txBody>
      </p:sp>
      <p:sp>
        <p:nvSpPr>
          <p:cNvPr id="12" name="ZoneTexte 11"/>
          <p:cNvSpPr txBox="1"/>
          <p:nvPr/>
        </p:nvSpPr>
        <p:spPr>
          <a:xfrm>
            <a:off x="313038" y="6520569"/>
            <a:ext cx="3278659" cy="369332"/>
          </a:xfrm>
          <a:prstGeom prst="rect">
            <a:avLst/>
          </a:prstGeom>
          <a:noFill/>
        </p:spPr>
        <p:txBody>
          <a:bodyPr wrap="square" rtlCol="0">
            <a:spAutoFit/>
          </a:bodyPr>
          <a:lstStyle/>
          <a:p>
            <a:r>
              <a:rPr lang="fr-FR" dirty="0" smtClean="0"/>
              <a:t>Alexis Gamelin</a:t>
            </a:r>
            <a:endParaRPr lang="fr-FR" dirty="0"/>
          </a:p>
        </p:txBody>
      </p:sp>
      <p:sp>
        <p:nvSpPr>
          <p:cNvPr id="10" name="ZoneTexte 9"/>
          <p:cNvSpPr txBox="1"/>
          <p:nvPr/>
        </p:nvSpPr>
        <p:spPr>
          <a:xfrm>
            <a:off x="1000898" y="1396049"/>
            <a:ext cx="4415481" cy="646331"/>
          </a:xfrm>
          <a:prstGeom prst="rect">
            <a:avLst/>
          </a:prstGeom>
          <a:noFill/>
        </p:spPr>
        <p:txBody>
          <a:bodyPr wrap="square" rtlCol="0">
            <a:spAutoFit/>
          </a:bodyPr>
          <a:lstStyle/>
          <a:p>
            <a:pPr algn="ctr"/>
            <a:r>
              <a:rPr lang="fr-FR" dirty="0" smtClean="0"/>
              <a:t>Avec CSR, charge d’espace et impédances</a:t>
            </a:r>
          </a:p>
          <a:p>
            <a:pPr algn="ctr"/>
            <a:r>
              <a:rPr lang="fr-FR" dirty="0" smtClean="0"/>
              <a:t>1000 tours</a:t>
            </a:r>
            <a:endParaRPr lang="en-US" dirty="0"/>
          </a:p>
        </p:txBody>
      </p:sp>
      <mc:AlternateContent xmlns:mc="http://schemas.openxmlformats.org/markup-compatibility/2006" xmlns:a14="http://schemas.microsoft.com/office/drawing/2010/main">
        <mc:Choice Requires="a14">
          <p:sp>
            <p:nvSpPr>
              <p:cNvPr id="14" name="ZoneTexte 13"/>
              <p:cNvSpPr txBox="1"/>
              <p:nvPr/>
            </p:nvSpPr>
            <p:spPr>
              <a:xfrm>
                <a:off x="5390624" y="4904742"/>
                <a:ext cx="2103012" cy="1200329"/>
              </a:xfrm>
              <a:prstGeom prst="rect">
                <a:avLst/>
              </a:prstGeom>
              <a:noFill/>
            </p:spPr>
            <p:txBody>
              <a:bodyPr wrap="none" rtlCol="0">
                <a:spAutoFit/>
              </a:bodyPr>
              <a:lstStyle/>
              <a:p>
                <a:r>
                  <a:rPr lang="fr-FR" dirty="0" smtClean="0"/>
                  <a:t>Paquet à l’injection :</a:t>
                </a:r>
              </a:p>
              <a:p>
                <a:pPr algn="ctr"/>
                <a:r>
                  <a:rPr lang="fr-FR" b="1" dirty="0" smtClean="0">
                    <a:solidFill>
                      <a:srgbClr val="FF0000"/>
                    </a:solidFill>
                  </a:rPr>
                  <a:t>Charge = 100 </a:t>
                </a:r>
                <a:r>
                  <a:rPr lang="fr-FR" b="1" dirty="0" err="1">
                    <a:solidFill>
                      <a:srgbClr val="FF0000"/>
                    </a:solidFill>
                  </a:rPr>
                  <a:t>p</a:t>
                </a:r>
                <a:r>
                  <a:rPr lang="fr-FR" b="1" dirty="0" err="1" smtClean="0">
                    <a:solidFill>
                      <a:srgbClr val="FF0000"/>
                    </a:solidFill>
                  </a:rPr>
                  <a:t>C</a:t>
                </a:r>
                <a:endParaRPr lang="fr-FR" b="1" dirty="0" smtClean="0">
                  <a:solidFill>
                    <a:srgbClr val="FF0000"/>
                  </a:solidFill>
                </a:endParaRPr>
              </a:p>
              <a:p>
                <a:pPr algn="ctr"/>
                <a14:m>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𝜎</m:t>
                        </m:r>
                      </m:e>
                      <m:sub>
                        <m:r>
                          <a:rPr lang="fr-FR" b="0" i="1" smtClean="0">
                            <a:latin typeface="Cambria Math" panose="02040503050406030204" pitchFamily="18" charset="0"/>
                          </a:rPr>
                          <m:t>𝑠</m:t>
                        </m:r>
                      </m:sub>
                    </m:sSub>
                    <m:r>
                      <a:rPr lang="fr-FR" b="0" i="1" smtClean="0">
                        <a:latin typeface="Cambria Math" panose="02040503050406030204" pitchFamily="18" charset="0"/>
                      </a:rPr>
                      <m:t>= </m:t>
                    </m:r>
                  </m:oMath>
                </a14:m>
                <a:r>
                  <a:rPr lang="fr-FR" dirty="0" smtClean="0"/>
                  <a:t>6,6 </a:t>
                </a:r>
                <a:r>
                  <a:rPr lang="fr-FR" dirty="0" err="1" smtClean="0"/>
                  <a:t>ps</a:t>
                </a:r>
                <a:endParaRPr lang="fr-FR" dirty="0" smtClean="0"/>
              </a:p>
              <a:p>
                <a:pPr algn="ctr"/>
                <a14:m>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𝜎</m:t>
                        </m:r>
                      </m:e>
                      <m:sub>
                        <m:r>
                          <a:rPr lang="fr-FR" b="0" i="1" smtClean="0">
                            <a:latin typeface="Cambria Math" panose="02040503050406030204" pitchFamily="18" charset="0"/>
                          </a:rPr>
                          <m:t>𝛿</m:t>
                        </m:r>
                      </m:sub>
                    </m:sSub>
                  </m:oMath>
                </a14:m>
                <a:r>
                  <a:rPr lang="en-US" dirty="0" smtClean="0"/>
                  <a:t> = 0,2 %</a:t>
                </a:r>
                <a:endParaRPr lang="en-US" dirty="0"/>
              </a:p>
            </p:txBody>
          </p:sp>
        </mc:Choice>
        <mc:Fallback xmlns="">
          <p:sp>
            <p:nvSpPr>
              <p:cNvPr id="14" name="ZoneTexte 13"/>
              <p:cNvSpPr txBox="1">
                <a:spLocks noRot="1" noChangeAspect="1" noMove="1" noResize="1" noEditPoints="1" noAdjustHandles="1" noChangeArrowheads="1" noChangeShapeType="1" noTextEdit="1"/>
              </p:cNvSpPr>
              <p:nvPr/>
            </p:nvSpPr>
            <p:spPr>
              <a:xfrm>
                <a:off x="5390624" y="4904742"/>
                <a:ext cx="2103012" cy="1200329"/>
              </a:xfrm>
              <a:prstGeom prst="rect">
                <a:avLst/>
              </a:prstGeom>
              <a:blipFill rotWithShape="0">
                <a:blip r:embed="rId7"/>
                <a:stretch>
                  <a:fillRect l="-2319" t="-3061" r="-1449" b="-7653"/>
                </a:stretch>
              </a:blipFill>
            </p:spPr>
            <p:txBody>
              <a:bodyPr/>
              <a:lstStyle/>
              <a:p>
                <a:r>
                  <a:rPr lang="en-US">
                    <a:noFill/>
                  </a:rPr>
                  <a:t> </a:t>
                </a:r>
              </a:p>
            </p:txBody>
          </p:sp>
        </mc:Fallback>
      </mc:AlternateContent>
      <p:sp>
        <p:nvSpPr>
          <p:cNvPr id="3" name="ZoneTexte 2"/>
          <p:cNvSpPr txBox="1"/>
          <p:nvPr/>
        </p:nvSpPr>
        <p:spPr>
          <a:xfrm>
            <a:off x="5333095" y="2447654"/>
            <a:ext cx="2230474" cy="923330"/>
          </a:xfrm>
          <a:prstGeom prst="rect">
            <a:avLst/>
          </a:prstGeom>
          <a:noFill/>
        </p:spPr>
        <p:txBody>
          <a:bodyPr wrap="square" rtlCol="0">
            <a:spAutoFit/>
          </a:bodyPr>
          <a:lstStyle/>
          <a:p>
            <a:pPr algn="ctr"/>
            <a:r>
              <a:rPr lang="fr-FR" dirty="0" err="1" smtClean="0"/>
              <a:t>Filamentation</a:t>
            </a:r>
            <a:r>
              <a:rPr lang="fr-FR" dirty="0" smtClean="0"/>
              <a:t> rapide du paquet</a:t>
            </a:r>
          </a:p>
          <a:p>
            <a:pPr algn="ctr"/>
            <a:endParaRPr lang="en-US" dirty="0"/>
          </a:p>
        </p:txBody>
      </p:sp>
      <p:sp>
        <p:nvSpPr>
          <p:cNvPr id="15" name="Flèche droite 14"/>
          <p:cNvSpPr/>
          <p:nvPr/>
        </p:nvSpPr>
        <p:spPr>
          <a:xfrm>
            <a:off x="5545050" y="3114332"/>
            <a:ext cx="1990760" cy="320183"/>
          </a:xfrm>
          <a:prstGeom prst="rightArrow">
            <a:avLst>
              <a:gd name="adj1" fmla="val 50000"/>
              <a:gd name="adj2" fmla="val 5057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ZoneTexte 18"/>
          <p:cNvSpPr txBox="1"/>
          <p:nvPr/>
        </p:nvSpPr>
        <p:spPr>
          <a:xfrm>
            <a:off x="7713410" y="1072883"/>
            <a:ext cx="4415481" cy="646331"/>
          </a:xfrm>
          <a:prstGeom prst="rect">
            <a:avLst/>
          </a:prstGeom>
          <a:noFill/>
        </p:spPr>
        <p:txBody>
          <a:bodyPr wrap="square" rtlCol="0">
            <a:spAutoFit/>
          </a:bodyPr>
          <a:lstStyle/>
          <a:p>
            <a:pPr algn="ctr"/>
            <a:r>
              <a:rPr lang="fr-FR" dirty="0" smtClean="0"/>
              <a:t>Avec CSR, charge d’espace et impédances</a:t>
            </a:r>
          </a:p>
          <a:p>
            <a:pPr algn="ctr"/>
            <a:r>
              <a:rPr lang="fr-FR" dirty="0" smtClean="0"/>
              <a:t>1000 tours</a:t>
            </a:r>
            <a:endParaRPr lang="en-US" dirty="0"/>
          </a:p>
        </p:txBody>
      </p:sp>
      <p:sp>
        <p:nvSpPr>
          <p:cNvPr id="20" name="ZoneTexte 19"/>
          <p:cNvSpPr txBox="1"/>
          <p:nvPr/>
        </p:nvSpPr>
        <p:spPr>
          <a:xfrm>
            <a:off x="5347013" y="3419692"/>
            <a:ext cx="2230474" cy="1200329"/>
          </a:xfrm>
          <a:prstGeom prst="rect">
            <a:avLst/>
          </a:prstGeom>
          <a:noFill/>
        </p:spPr>
        <p:txBody>
          <a:bodyPr wrap="square" rtlCol="0">
            <a:spAutoFit/>
          </a:bodyPr>
          <a:lstStyle/>
          <a:p>
            <a:pPr algn="ctr"/>
            <a:r>
              <a:rPr lang="fr-FR" dirty="0" smtClean="0"/>
              <a:t>On remplit rapidement l’</a:t>
            </a:r>
            <a:r>
              <a:rPr lang="fr-FR" dirty="0" err="1" smtClean="0"/>
              <a:t>acceptance</a:t>
            </a:r>
            <a:r>
              <a:rPr lang="fr-FR" dirty="0" smtClean="0"/>
              <a:t> RF</a:t>
            </a:r>
          </a:p>
          <a:p>
            <a:pPr algn="ctr"/>
            <a:endParaRPr lang="en-US" dirty="0"/>
          </a:p>
        </p:txBody>
      </p:sp>
      <p:sp>
        <p:nvSpPr>
          <p:cNvPr id="16" name="Titre 3"/>
          <p:cNvSpPr txBox="1">
            <a:spLocks/>
          </p:cNvSpPr>
          <p:nvPr/>
        </p:nvSpPr>
        <p:spPr>
          <a:xfrm>
            <a:off x="704335" y="269463"/>
            <a:ext cx="10948087" cy="592053"/>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4000" dirty="0" smtClean="0"/>
              <a:t>Injection sans </a:t>
            </a:r>
            <a:r>
              <a:rPr lang="fr-FR" sz="4000" dirty="0" smtClean="0"/>
              <a:t>adaptation</a:t>
            </a:r>
            <a:endParaRPr lang="fr-FR" sz="4000" dirty="0"/>
          </a:p>
        </p:txBody>
      </p:sp>
    </p:spTree>
    <p:extLst>
      <p:ext uri="{BB962C8B-B14F-4D97-AF65-F5344CB8AC3E}">
        <p14:creationId xmlns:p14="http://schemas.microsoft.com/office/powerpoint/2010/main" val="2003302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ou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94418" y="1942697"/>
            <a:ext cx="5334000" cy="4000500"/>
          </a:xfrm>
          <a:prstGeom prst="rect">
            <a:avLst/>
          </a:prstGeom>
        </p:spPr>
      </p:pic>
      <p:sp>
        <p:nvSpPr>
          <p:cNvPr id="6" name="Rectangle 5"/>
          <p:cNvSpPr/>
          <p:nvPr/>
        </p:nvSpPr>
        <p:spPr>
          <a:xfrm>
            <a:off x="0" y="6425514"/>
            <a:ext cx="12192000" cy="10709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0" y="0"/>
            <a:ext cx="214184"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numéro de diapositive 8"/>
          <p:cNvSpPr>
            <a:spLocks noGrp="1"/>
          </p:cNvSpPr>
          <p:nvPr>
            <p:ph type="sldNum" sz="quarter" idx="12"/>
          </p:nvPr>
        </p:nvSpPr>
        <p:spPr>
          <a:xfrm>
            <a:off x="9236675" y="6512740"/>
            <a:ext cx="2743200" cy="365125"/>
          </a:xfrm>
          <a:noFill/>
          <a:ln>
            <a:noFill/>
          </a:ln>
        </p:spPr>
        <p:txBody>
          <a:bodyPr/>
          <a:lstStyle/>
          <a:p>
            <a:fld id="{34D7324B-2770-4802-B49E-4504F47BE71B}" type="slidenum">
              <a:rPr lang="fr-FR" smtClean="0">
                <a:ln>
                  <a:solidFill>
                    <a:schemeClr val="tx1"/>
                  </a:solidFill>
                </a:ln>
              </a:rPr>
              <a:t>13</a:t>
            </a:fld>
            <a:endParaRPr lang="fr-FR" dirty="0">
              <a:ln>
                <a:solidFill>
                  <a:schemeClr val="tx1"/>
                </a:solidFill>
              </a:ln>
            </a:endParaRPr>
          </a:p>
        </p:txBody>
      </p:sp>
      <p:sp>
        <p:nvSpPr>
          <p:cNvPr id="12" name="ZoneTexte 11"/>
          <p:cNvSpPr txBox="1"/>
          <p:nvPr/>
        </p:nvSpPr>
        <p:spPr>
          <a:xfrm>
            <a:off x="313038" y="6520569"/>
            <a:ext cx="3278659" cy="369332"/>
          </a:xfrm>
          <a:prstGeom prst="rect">
            <a:avLst/>
          </a:prstGeom>
          <a:noFill/>
        </p:spPr>
        <p:txBody>
          <a:bodyPr wrap="square" rtlCol="0">
            <a:spAutoFit/>
          </a:bodyPr>
          <a:lstStyle/>
          <a:p>
            <a:r>
              <a:rPr lang="fr-FR" dirty="0" smtClean="0"/>
              <a:t>Alexis Gamelin</a:t>
            </a:r>
            <a:endParaRPr lang="fr-FR" dirty="0"/>
          </a:p>
        </p:txBody>
      </p:sp>
      <p:sp>
        <p:nvSpPr>
          <p:cNvPr id="10" name="ZoneTexte 9"/>
          <p:cNvSpPr txBox="1"/>
          <p:nvPr/>
        </p:nvSpPr>
        <p:spPr>
          <a:xfrm>
            <a:off x="1000898" y="1396049"/>
            <a:ext cx="4415481" cy="646331"/>
          </a:xfrm>
          <a:prstGeom prst="rect">
            <a:avLst/>
          </a:prstGeom>
          <a:noFill/>
        </p:spPr>
        <p:txBody>
          <a:bodyPr wrap="square" rtlCol="0">
            <a:spAutoFit/>
          </a:bodyPr>
          <a:lstStyle/>
          <a:p>
            <a:pPr algn="ctr"/>
            <a:r>
              <a:rPr lang="fr-FR" dirty="0" smtClean="0"/>
              <a:t>Avec CSR, charge d’espace et impédances</a:t>
            </a:r>
          </a:p>
          <a:p>
            <a:pPr algn="ctr"/>
            <a:r>
              <a:rPr lang="fr-FR" dirty="0" smtClean="0"/>
              <a:t>1000 tours</a:t>
            </a:r>
            <a:endParaRPr lang="en-US" dirty="0"/>
          </a:p>
        </p:txBody>
      </p:sp>
      <mc:AlternateContent xmlns:mc="http://schemas.openxmlformats.org/markup-compatibility/2006" xmlns:a14="http://schemas.microsoft.com/office/drawing/2010/main">
        <mc:Choice Requires="a14">
          <p:sp>
            <p:nvSpPr>
              <p:cNvPr id="14" name="ZoneTexte 13"/>
              <p:cNvSpPr txBox="1"/>
              <p:nvPr/>
            </p:nvSpPr>
            <p:spPr>
              <a:xfrm>
                <a:off x="5390624" y="4904742"/>
                <a:ext cx="2103012" cy="1200329"/>
              </a:xfrm>
              <a:prstGeom prst="rect">
                <a:avLst/>
              </a:prstGeom>
              <a:noFill/>
            </p:spPr>
            <p:txBody>
              <a:bodyPr wrap="none" rtlCol="0">
                <a:spAutoFit/>
              </a:bodyPr>
              <a:lstStyle/>
              <a:p>
                <a:r>
                  <a:rPr lang="fr-FR" dirty="0" smtClean="0"/>
                  <a:t>Paquet à l’injection :</a:t>
                </a:r>
              </a:p>
              <a:p>
                <a:pPr algn="ctr"/>
                <a:r>
                  <a:rPr lang="fr-FR" b="1" dirty="0" smtClean="0">
                    <a:solidFill>
                      <a:srgbClr val="FF0000"/>
                    </a:solidFill>
                  </a:rPr>
                  <a:t>Charge = 1 </a:t>
                </a:r>
                <a:r>
                  <a:rPr lang="fr-FR" b="1" dirty="0" err="1">
                    <a:solidFill>
                      <a:srgbClr val="FF0000"/>
                    </a:solidFill>
                  </a:rPr>
                  <a:t>n</a:t>
                </a:r>
                <a:r>
                  <a:rPr lang="fr-FR" b="1" dirty="0" err="1" smtClean="0">
                    <a:solidFill>
                      <a:srgbClr val="FF0000"/>
                    </a:solidFill>
                  </a:rPr>
                  <a:t>C</a:t>
                </a:r>
                <a:endParaRPr lang="fr-FR" b="1" dirty="0" smtClean="0">
                  <a:solidFill>
                    <a:srgbClr val="FF0000"/>
                  </a:solidFill>
                </a:endParaRPr>
              </a:p>
              <a:p>
                <a:pPr algn="ctr"/>
                <a14:m>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𝜎</m:t>
                        </m:r>
                      </m:e>
                      <m:sub>
                        <m:r>
                          <a:rPr lang="fr-FR" b="0" i="1" smtClean="0">
                            <a:latin typeface="Cambria Math" panose="02040503050406030204" pitchFamily="18" charset="0"/>
                          </a:rPr>
                          <m:t>𝑠</m:t>
                        </m:r>
                      </m:sub>
                    </m:sSub>
                    <m:r>
                      <a:rPr lang="fr-FR" b="0" i="1" smtClean="0">
                        <a:latin typeface="Cambria Math" panose="02040503050406030204" pitchFamily="18" charset="0"/>
                      </a:rPr>
                      <m:t>= </m:t>
                    </m:r>
                  </m:oMath>
                </a14:m>
                <a:r>
                  <a:rPr lang="fr-FR" dirty="0" smtClean="0"/>
                  <a:t>6,6 </a:t>
                </a:r>
                <a:r>
                  <a:rPr lang="fr-FR" dirty="0" err="1" smtClean="0"/>
                  <a:t>ps</a:t>
                </a:r>
                <a:endParaRPr lang="fr-FR" dirty="0" smtClean="0"/>
              </a:p>
              <a:p>
                <a:pPr algn="ctr"/>
                <a14:m>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𝜎</m:t>
                        </m:r>
                      </m:e>
                      <m:sub>
                        <m:r>
                          <a:rPr lang="fr-FR" b="0" i="1" smtClean="0">
                            <a:latin typeface="Cambria Math" panose="02040503050406030204" pitchFamily="18" charset="0"/>
                          </a:rPr>
                          <m:t>𝛿</m:t>
                        </m:r>
                      </m:sub>
                    </m:sSub>
                  </m:oMath>
                </a14:m>
                <a:r>
                  <a:rPr lang="en-US" dirty="0" smtClean="0"/>
                  <a:t> = 0,2 %</a:t>
                </a:r>
                <a:endParaRPr lang="en-US" dirty="0"/>
              </a:p>
            </p:txBody>
          </p:sp>
        </mc:Choice>
        <mc:Fallback xmlns="">
          <p:sp>
            <p:nvSpPr>
              <p:cNvPr id="14" name="ZoneTexte 13"/>
              <p:cNvSpPr txBox="1">
                <a:spLocks noRot="1" noChangeAspect="1" noMove="1" noResize="1" noEditPoints="1" noAdjustHandles="1" noChangeArrowheads="1" noChangeShapeType="1" noTextEdit="1"/>
              </p:cNvSpPr>
              <p:nvPr/>
            </p:nvSpPr>
            <p:spPr>
              <a:xfrm>
                <a:off x="5390624" y="4904742"/>
                <a:ext cx="2103012" cy="1200329"/>
              </a:xfrm>
              <a:prstGeom prst="rect">
                <a:avLst/>
              </a:prstGeom>
              <a:blipFill rotWithShape="0">
                <a:blip r:embed="rId6"/>
                <a:stretch>
                  <a:fillRect l="-2319" t="-3061" r="-1449" b="-7653"/>
                </a:stretch>
              </a:blipFill>
            </p:spPr>
            <p:txBody>
              <a:bodyPr/>
              <a:lstStyle/>
              <a:p>
                <a:r>
                  <a:rPr lang="en-US">
                    <a:noFill/>
                  </a:rPr>
                  <a:t> </a:t>
                </a:r>
              </a:p>
            </p:txBody>
          </p:sp>
        </mc:Fallback>
      </mc:AlternateContent>
      <p:sp>
        <p:nvSpPr>
          <p:cNvPr id="3" name="ZoneTexte 2"/>
          <p:cNvSpPr txBox="1"/>
          <p:nvPr/>
        </p:nvSpPr>
        <p:spPr>
          <a:xfrm>
            <a:off x="5333668" y="2674018"/>
            <a:ext cx="2230474" cy="646331"/>
          </a:xfrm>
          <a:prstGeom prst="rect">
            <a:avLst/>
          </a:prstGeom>
          <a:noFill/>
        </p:spPr>
        <p:txBody>
          <a:bodyPr wrap="square" rtlCol="0">
            <a:spAutoFit/>
          </a:bodyPr>
          <a:lstStyle/>
          <a:p>
            <a:pPr algn="ctr"/>
            <a:r>
              <a:rPr lang="fr-FR" dirty="0" smtClean="0"/>
              <a:t>Explosion du paquet</a:t>
            </a:r>
          </a:p>
          <a:p>
            <a:pPr algn="ctr"/>
            <a:endParaRPr lang="en-US" dirty="0"/>
          </a:p>
        </p:txBody>
      </p:sp>
      <p:sp>
        <p:nvSpPr>
          <p:cNvPr id="15" name="Flèche droite 14"/>
          <p:cNvSpPr/>
          <p:nvPr/>
        </p:nvSpPr>
        <p:spPr>
          <a:xfrm>
            <a:off x="5545050" y="3114332"/>
            <a:ext cx="1990760" cy="320183"/>
          </a:xfrm>
          <a:prstGeom prst="rightArrow">
            <a:avLst>
              <a:gd name="adj1" fmla="val 50000"/>
              <a:gd name="adj2" fmla="val 5057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ZoneTexte 16"/>
          <p:cNvSpPr txBox="1"/>
          <p:nvPr/>
        </p:nvSpPr>
        <p:spPr>
          <a:xfrm>
            <a:off x="5347013" y="3419692"/>
            <a:ext cx="2230474" cy="369332"/>
          </a:xfrm>
          <a:prstGeom prst="rect">
            <a:avLst/>
          </a:prstGeom>
          <a:noFill/>
        </p:spPr>
        <p:txBody>
          <a:bodyPr wrap="square" rtlCol="0">
            <a:spAutoFit/>
          </a:bodyPr>
          <a:lstStyle/>
          <a:p>
            <a:pPr algn="ctr"/>
            <a:r>
              <a:rPr lang="fr-FR" dirty="0" smtClean="0"/>
              <a:t>Instabilité due au CSR</a:t>
            </a:r>
          </a:p>
        </p:txBody>
      </p:sp>
      <p:pic>
        <p:nvPicPr>
          <p:cNvPr id="2" name="Image 1"/>
          <p:cNvPicPr>
            <a:picLocks noChangeAspect="1"/>
          </p:cNvPicPr>
          <p:nvPr/>
        </p:nvPicPr>
        <p:blipFill>
          <a:blip r:embed="rId7"/>
          <a:stretch>
            <a:fillRect/>
          </a:stretch>
        </p:blipFill>
        <p:spPr>
          <a:xfrm>
            <a:off x="7611922" y="1757626"/>
            <a:ext cx="4477098" cy="4370642"/>
          </a:xfrm>
          <a:prstGeom prst="rect">
            <a:avLst/>
          </a:prstGeom>
        </p:spPr>
      </p:pic>
      <p:sp>
        <p:nvSpPr>
          <p:cNvPr id="19" name="ZoneTexte 18"/>
          <p:cNvSpPr txBox="1"/>
          <p:nvPr/>
        </p:nvSpPr>
        <p:spPr>
          <a:xfrm>
            <a:off x="7713410" y="1072883"/>
            <a:ext cx="4415481" cy="646331"/>
          </a:xfrm>
          <a:prstGeom prst="rect">
            <a:avLst/>
          </a:prstGeom>
          <a:noFill/>
        </p:spPr>
        <p:txBody>
          <a:bodyPr wrap="square" rtlCol="0">
            <a:spAutoFit/>
          </a:bodyPr>
          <a:lstStyle/>
          <a:p>
            <a:pPr algn="ctr"/>
            <a:r>
              <a:rPr lang="fr-FR" dirty="0" smtClean="0"/>
              <a:t>Avec CSR, charge d’espace et impédances</a:t>
            </a:r>
          </a:p>
          <a:p>
            <a:pPr algn="ctr"/>
            <a:r>
              <a:rPr lang="fr-FR" dirty="0" smtClean="0"/>
              <a:t>1000 tours</a:t>
            </a:r>
            <a:endParaRPr lang="en-US" dirty="0"/>
          </a:p>
        </p:txBody>
      </p:sp>
      <p:sp>
        <p:nvSpPr>
          <p:cNvPr id="4" name="ZoneTexte 3"/>
          <p:cNvSpPr txBox="1"/>
          <p:nvPr/>
        </p:nvSpPr>
        <p:spPr>
          <a:xfrm>
            <a:off x="5390624" y="3767321"/>
            <a:ext cx="2103012" cy="369332"/>
          </a:xfrm>
          <a:prstGeom prst="rect">
            <a:avLst/>
          </a:prstGeom>
          <a:noFill/>
        </p:spPr>
        <p:txBody>
          <a:bodyPr wrap="square" rtlCol="0">
            <a:spAutoFit/>
          </a:bodyPr>
          <a:lstStyle/>
          <a:p>
            <a:pPr algn="ctr"/>
            <a:r>
              <a:rPr lang="fr-FR" b="1" dirty="0" smtClean="0">
                <a:solidFill>
                  <a:srgbClr val="FF0000"/>
                </a:solidFill>
              </a:rPr>
              <a:t>CSR </a:t>
            </a:r>
            <a:r>
              <a:rPr lang="en-GB" b="1" dirty="0" smtClean="0">
                <a:solidFill>
                  <a:srgbClr val="FF0000"/>
                </a:solidFill>
              </a:rPr>
              <a:t>∝ N</a:t>
            </a:r>
            <a:r>
              <a:rPr lang="en-GB" b="1" baseline="30000" dirty="0" smtClean="0">
                <a:solidFill>
                  <a:srgbClr val="FF0000"/>
                </a:solidFill>
              </a:rPr>
              <a:t>2</a:t>
            </a:r>
            <a:r>
              <a:rPr lang="fr-FR" b="1" dirty="0" smtClean="0">
                <a:solidFill>
                  <a:srgbClr val="FF0000"/>
                </a:solidFill>
              </a:rPr>
              <a:t> </a:t>
            </a:r>
            <a:endParaRPr lang="en-GB" b="1" dirty="0">
              <a:solidFill>
                <a:srgbClr val="FF0000"/>
              </a:solidFill>
            </a:endParaRPr>
          </a:p>
        </p:txBody>
      </p:sp>
      <p:sp>
        <p:nvSpPr>
          <p:cNvPr id="16" name="Titre 3"/>
          <p:cNvSpPr txBox="1">
            <a:spLocks/>
          </p:cNvSpPr>
          <p:nvPr/>
        </p:nvSpPr>
        <p:spPr>
          <a:xfrm>
            <a:off x="704335" y="269463"/>
            <a:ext cx="10948087" cy="592053"/>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4000" dirty="0" smtClean="0"/>
              <a:t>Injection sans </a:t>
            </a:r>
            <a:r>
              <a:rPr lang="fr-FR" sz="4000" dirty="0" smtClean="0"/>
              <a:t>adaptation</a:t>
            </a:r>
            <a:endParaRPr lang="fr-FR" sz="4000" dirty="0"/>
          </a:p>
        </p:txBody>
      </p:sp>
    </p:spTree>
    <p:extLst>
      <p:ext uri="{BB962C8B-B14F-4D97-AF65-F5344CB8AC3E}">
        <p14:creationId xmlns:p14="http://schemas.microsoft.com/office/powerpoint/2010/main" val="36417075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8"/>
                                        </p:tgtEl>
                                      </p:cBhvr>
                                    </p:cmd>
                                  </p:childTnLst>
                                </p:cTn>
                              </p:par>
                            </p:childTnLst>
                          </p:cTn>
                        </p:par>
                      </p:childTnLst>
                    </p:cTn>
                  </p:par>
                </p:childTnLst>
              </p:cTn>
              <p:nextCondLst>
                <p:cond evt="onClick" delay="0">
                  <p:tgtEl>
                    <p:spTgt spid="18"/>
                  </p:tgtEl>
                </p:cond>
              </p:nextCondLst>
            </p:seq>
            <p:video>
              <p:cMediaNode vol="80000">
                <p:cTn id="7" fill="hold" display="0">
                  <p:stCondLst>
                    <p:cond delay="indefinite"/>
                  </p:stCondLst>
                </p:cTn>
                <p:tgtEl>
                  <p:spTgt spid="18"/>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ou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94418" y="1942697"/>
            <a:ext cx="5334000" cy="4000500"/>
          </a:xfrm>
          <a:prstGeom prst="rect">
            <a:avLst/>
          </a:prstGeom>
        </p:spPr>
      </p:pic>
      <p:sp>
        <p:nvSpPr>
          <p:cNvPr id="6" name="Rectangle 5"/>
          <p:cNvSpPr/>
          <p:nvPr/>
        </p:nvSpPr>
        <p:spPr>
          <a:xfrm>
            <a:off x="0" y="6425514"/>
            <a:ext cx="12192000" cy="10709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0" y="0"/>
            <a:ext cx="214184"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numéro de diapositive 8"/>
          <p:cNvSpPr>
            <a:spLocks noGrp="1"/>
          </p:cNvSpPr>
          <p:nvPr>
            <p:ph type="sldNum" sz="quarter" idx="12"/>
          </p:nvPr>
        </p:nvSpPr>
        <p:spPr>
          <a:xfrm>
            <a:off x="9236675" y="6512740"/>
            <a:ext cx="2743200" cy="365125"/>
          </a:xfrm>
          <a:noFill/>
          <a:ln>
            <a:noFill/>
          </a:ln>
        </p:spPr>
        <p:txBody>
          <a:bodyPr/>
          <a:lstStyle/>
          <a:p>
            <a:fld id="{34D7324B-2770-4802-B49E-4504F47BE71B}" type="slidenum">
              <a:rPr lang="fr-FR" smtClean="0">
                <a:ln>
                  <a:solidFill>
                    <a:schemeClr val="tx1"/>
                  </a:solidFill>
                </a:ln>
              </a:rPr>
              <a:t>14</a:t>
            </a:fld>
            <a:endParaRPr lang="fr-FR" dirty="0">
              <a:ln>
                <a:solidFill>
                  <a:schemeClr val="tx1"/>
                </a:solidFill>
              </a:ln>
            </a:endParaRPr>
          </a:p>
        </p:txBody>
      </p:sp>
      <p:sp>
        <p:nvSpPr>
          <p:cNvPr id="12" name="ZoneTexte 11"/>
          <p:cNvSpPr txBox="1"/>
          <p:nvPr/>
        </p:nvSpPr>
        <p:spPr>
          <a:xfrm>
            <a:off x="313038" y="6520569"/>
            <a:ext cx="3278659" cy="369332"/>
          </a:xfrm>
          <a:prstGeom prst="rect">
            <a:avLst/>
          </a:prstGeom>
          <a:noFill/>
        </p:spPr>
        <p:txBody>
          <a:bodyPr wrap="square" rtlCol="0">
            <a:spAutoFit/>
          </a:bodyPr>
          <a:lstStyle/>
          <a:p>
            <a:r>
              <a:rPr lang="fr-FR" dirty="0" smtClean="0"/>
              <a:t>Alexis Gamelin</a:t>
            </a:r>
            <a:endParaRPr lang="fr-FR" dirty="0"/>
          </a:p>
        </p:txBody>
      </p:sp>
      <p:sp>
        <p:nvSpPr>
          <p:cNvPr id="10" name="ZoneTexte 9"/>
          <p:cNvSpPr txBox="1"/>
          <p:nvPr/>
        </p:nvSpPr>
        <p:spPr>
          <a:xfrm>
            <a:off x="1000898" y="1396049"/>
            <a:ext cx="4415481" cy="646331"/>
          </a:xfrm>
          <a:prstGeom prst="rect">
            <a:avLst/>
          </a:prstGeom>
          <a:noFill/>
        </p:spPr>
        <p:txBody>
          <a:bodyPr wrap="square" rtlCol="0">
            <a:spAutoFit/>
          </a:bodyPr>
          <a:lstStyle/>
          <a:p>
            <a:pPr algn="ctr"/>
            <a:r>
              <a:rPr lang="fr-FR" dirty="0" smtClean="0"/>
              <a:t>Avec CSR, charge d’espace et impédances</a:t>
            </a:r>
          </a:p>
          <a:p>
            <a:pPr algn="ctr"/>
            <a:r>
              <a:rPr lang="fr-FR" dirty="0" smtClean="0"/>
              <a:t>1000 tours</a:t>
            </a:r>
            <a:endParaRPr lang="en-US" dirty="0"/>
          </a:p>
        </p:txBody>
      </p:sp>
      <mc:AlternateContent xmlns:mc="http://schemas.openxmlformats.org/markup-compatibility/2006" xmlns:a14="http://schemas.microsoft.com/office/drawing/2010/main">
        <mc:Choice Requires="a14">
          <p:sp>
            <p:nvSpPr>
              <p:cNvPr id="14" name="ZoneTexte 13"/>
              <p:cNvSpPr txBox="1"/>
              <p:nvPr/>
            </p:nvSpPr>
            <p:spPr>
              <a:xfrm>
                <a:off x="5390624" y="4904742"/>
                <a:ext cx="2103012" cy="1200329"/>
              </a:xfrm>
              <a:prstGeom prst="rect">
                <a:avLst/>
              </a:prstGeom>
              <a:noFill/>
            </p:spPr>
            <p:txBody>
              <a:bodyPr wrap="none" rtlCol="0">
                <a:spAutoFit/>
              </a:bodyPr>
              <a:lstStyle/>
              <a:p>
                <a:r>
                  <a:rPr lang="fr-FR" dirty="0" smtClean="0"/>
                  <a:t>Paquet à l’injection :</a:t>
                </a:r>
              </a:p>
              <a:p>
                <a:pPr algn="ctr"/>
                <a:r>
                  <a:rPr lang="fr-FR" b="1" dirty="0" smtClean="0">
                    <a:solidFill>
                      <a:srgbClr val="FF0000"/>
                    </a:solidFill>
                  </a:rPr>
                  <a:t>Charge = 1 </a:t>
                </a:r>
                <a:r>
                  <a:rPr lang="fr-FR" b="1" dirty="0" err="1">
                    <a:solidFill>
                      <a:srgbClr val="FF0000"/>
                    </a:solidFill>
                  </a:rPr>
                  <a:t>n</a:t>
                </a:r>
                <a:r>
                  <a:rPr lang="fr-FR" b="1" dirty="0" err="1" smtClean="0">
                    <a:solidFill>
                      <a:srgbClr val="FF0000"/>
                    </a:solidFill>
                  </a:rPr>
                  <a:t>C</a:t>
                </a:r>
                <a:endParaRPr lang="fr-FR" b="1" dirty="0" smtClean="0">
                  <a:solidFill>
                    <a:srgbClr val="FF0000"/>
                  </a:solidFill>
                </a:endParaRPr>
              </a:p>
              <a:p>
                <a:pPr algn="ctr"/>
                <a14:m>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𝜎</m:t>
                        </m:r>
                      </m:e>
                      <m:sub>
                        <m:r>
                          <a:rPr lang="fr-FR" b="0" i="1" smtClean="0">
                            <a:latin typeface="Cambria Math" panose="02040503050406030204" pitchFamily="18" charset="0"/>
                          </a:rPr>
                          <m:t>𝑠</m:t>
                        </m:r>
                      </m:sub>
                    </m:sSub>
                    <m:r>
                      <a:rPr lang="fr-FR" b="0" i="1" smtClean="0">
                        <a:latin typeface="Cambria Math" panose="02040503050406030204" pitchFamily="18" charset="0"/>
                      </a:rPr>
                      <m:t>= </m:t>
                    </m:r>
                  </m:oMath>
                </a14:m>
                <a:r>
                  <a:rPr lang="fr-FR" dirty="0" smtClean="0"/>
                  <a:t>6,6 </a:t>
                </a:r>
                <a:r>
                  <a:rPr lang="fr-FR" dirty="0" err="1" smtClean="0"/>
                  <a:t>ps</a:t>
                </a:r>
                <a:endParaRPr lang="fr-FR" dirty="0" smtClean="0"/>
              </a:p>
              <a:p>
                <a:pPr algn="ctr"/>
                <a14:m>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𝜎</m:t>
                        </m:r>
                      </m:e>
                      <m:sub>
                        <m:r>
                          <a:rPr lang="fr-FR" b="0" i="1" smtClean="0">
                            <a:latin typeface="Cambria Math" panose="02040503050406030204" pitchFamily="18" charset="0"/>
                          </a:rPr>
                          <m:t>𝛿</m:t>
                        </m:r>
                      </m:sub>
                    </m:sSub>
                  </m:oMath>
                </a14:m>
                <a:r>
                  <a:rPr lang="en-US" dirty="0" smtClean="0"/>
                  <a:t> = 0,2 %</a:t>
                </a:r>
                <a:endParaRPr lang="en-US" dirty="0"/>
              </a:p>
            </p:txBody>
          </p:sp>
        </mc:Choice>
        <mc:Fallback xmlns="">
          <p:sp>
            <p:nvSpPr>
              <p:cNvPr id="14" name="ZoneTexte 13"/>
              <p:cNvSpPr txBox="1">
                <a:spLocks noRot="1" noChangeAspect="1" noMove="1" noResize="1" noEditPoints="1" noAdjustHandles="1" noChangeArrowheads="1" noChangeShapeType="1" noTextEdit="1"/>
              </p:cNvSpPr>
              <p:nvPr/>
            </p:nvSpPr>
            <p:spPr>
              <a:xfrm>
                <a:off x="5390624" y="4904742"/>
                <a:ext cx="2103012" cy="1200329"/>
              </a:xfrm>
              <a:prstGeom prst="rect">
                <a:avLst/>
              </a:prstGeom>
              <a:blipFill rotWithShape="0">
                <a:blip r:embed="rId6"/>
                <a:stretch>
                  <a:fillRect l="-2319" t="-3061" r="-1449" b="-7653"/>
                </a:stretch>
              </a:blipFill>
            </p:spPr>
            <p:txBody>
              <a:bodyPr/>
              <a:lstStyle/>
              <a:p>
                <a:r>
                  <a:rPr lang="en-US">
                    <a:noFill/>
                  </a:rPr>
                  <a:t> </a:t>
                </a:r>
              </a:p>
            </p:txBody>
          </p:sp>
        </mc:Fallback>
      </mc:AlternateContent>
      <p:sp>
        <p:nvSpPr>
          <p:cNvPr id="3" name="ZoneTexte 2"/>
          <p:cNvSpPr txBox="1"/>
          <p:nvPr/>
        </p:nvSpPr>
        <p:spPr>
          <a:xfrm>
            <a:off x="5333668" y="2674018"/>
            <a:ext cx="2230474" cy="646331"/>
          </a:xfrm>
          <a:prstGeom prst="rect">
            <a:avLst/>
          </a:prstGeom>
          <a:noFill/>
        </p:spPr>
        <p:txBody>
          <a:bodyPr wrap="square" rtlCol="0">
            <a:spAutoFit/>
          </a:bodyPr>
          <a:lstStyle/>
          <a:p>
            <a:pPr algn="ctr"/>
            <a:r>
              <a:rPr lang="fr-FR" dirty="0" smtClean="0"/>
              <a:t>Explosion du paquet</a:t>
            </a:r>
          </a:p>
          <a:p>
            <a:pPr algn="ctr"/>
            <a:endParaRPr lang="en-US" dirty="0"/>
          </a:p>
        </p:txBody>
      </p:sp>
      <p:sp>
        <p:nvSpPr>
          <p:cNvPr id="15" name="Flèche droite 14"/>
          <p:cNvSpPr/>
          <p:nvPr/>
        </p:nvSpPr>
        <p:spPr>
          <a:xfrm>
            <a:off x="5545050" y="3114332"/>
            <a:ext cx="1990760" cy="320183"/>
          </a:xfrm>
          <a:prstGeom prst="rightArrow">
            <a:avLst>
              <a:gd name="adj1" fmla="val 50000"/>
              <a:gd name="adj2" fmla="val 5057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ZoneTexte 16"/>
          <p:cNvSpPr txBox="1"/>
          <p:nvPr/>
        </p:nvSpPr>
        <p:spPr>
          <a:xfrm>
            <a:off x="5347013" y="3419692"/>
            <a:ext cx="2230474" cy="369332"/>
          </a:xfrm>
          <a:prstGeom prst="rect">
            <a:avLst/>
          </a:prstGeom>
          <a:noFill/>
        </p:spPr>
        <p:txBody>
          <a:bodyPr wrap="square" rtlCol="0">
            <a:spAutoFit/>
          </a:bodyPr>
          <a:lstStyle/>
          <a:p>
            <a:pPr algn="ctr"/>
            <a:r>
              <a:rPr lang="fr-FR" dirty="0" smtClean="0"/>
              <a:t>Instabilité due au CSR</a:t>
            </a:r>
          </a:p>
        </p:txBody>
      </p:sp>
      <p:pic>
        <p:nvPicPr>
          <p:cNvPr id="2" name="Image 1"/>
          <p:cNvPicPr>
            <a:picLocks noChangeAspect="1"/>
          </p:cNvPicPr>
          <p:nvPr/>
        </p:nvPicPr>
        <p:blipFill>
          <a:blip r:embed="rId7"/>
          <a:stretch>
            <a:fillRect/>
          </a:stretch>
        </p:blipFill>
        <p:spPr>
          <a:xfrm>
            <a:off x="7611922" y="1757626"/>
            <a:ext cx="4477098" cy="4370642"/>
          </a:xfrm>
          <a:prstGeom prst="rect">
            <a:avLst/>
          </a:prstGeom>
        </p:spPr>
      </p:pic>
      <p:sp>
        <p:nvSpPr>
          <p:cNvPr id="19" name="ZoneTexte 18"/>
          <p:cNvSpPr txBox="1"/>
          <p:nvPr/>
        </p:nvSpPr>
        <p:spPr>
          <a:xfrm>
            <a:off x="7713410" y="1072883"/>
            <a:ext cx="4415481" cy="646331"/>
          </a:xfrm>
          <a:prstGeom prst="rect">
            <a:avLst/>
          </a:prstGeom>
          <a:noFill/>
        </p:spPr>
        <p:txBody>
          <a:bodyPr wrap="square" rtlCol="0">
            <a:spAutoFit/>
          </a:bodyPr>
          <a:lstStyle/>
          <a:p>
            <a:pPr algn="ctr"/>
            <a:r>
              <a:rPr lang="fr-FR" dirty="0" smtClean="0"/>
              <a:t>Avec CSR, charge d’espace et impédances</a:t>
            </a:r>
          </a:p>
          <a:p>
            <a:pPr algn="ctr"/>
            <a:r>
              <a:rPr lang="fr-FR" dirty="0" smtClean="0"/>
              <a:t>1000 tours</a:t>
            </a:r>
            <a:endParaRPr lang="en-US" dirty="0"/>
          </a:p>
        </p:txBody>
      </p:sp>
      <p:sp>
        <p:nvSpPr>
          <p:cNvPr id="4" name="ZoneTexte 3"/>
          <p:cNvSpPr txBox="1"/>
          <p:nvPr/>
        </p:nvSpPr>
        <p:spPr>
          <a:xfrm>
            <a:off x="5390624" y="3767321"/>
            <a:ext cx="2103012" cy="369332"/>
          </a:xfrm>
          <a:prstGeom prst="rect">
            <a:avLst/>
          </a:prstGeom>
          <a:noFill/>
        </p:spPr>
        <p:txBody>
          <a:bodyPr wrap="square" rtlCol="0">
            <a:spAutoFit/>
          </a:bodyPr>
          <a:lstStyle/>
          <a:p>
            <a:pPr algn="ctr"/>
            <a:r>
              <a:rPr lang="fr-FR" b="1" dirty="0" smtClean="0">
                <a:solidFill>
                  <a:srgbClr val="FF0000"/>
                </a:solidFill>
              </a:rPr>
              <a:t>CSR </a:t>
            </a:r>
            <a:r>
              <a:rPr lang="en-GB" b="1" dirty="0" smtClean="0">
                <a:solidFill>
                  <a:srgbClr val="FF0000"/>
                </a:solidFill>
              </a:rPr>
              <a:t>∝ N</a:t>
            </a:r>
            <a:r>
              <a:rPr lang="en-GB" b="1" baseline="30000" dirty="0" smtClean="0">
                <a:solidFill>
                  <a:srgbClr val="FF0000"/>
                </a:solidFill>
              </a:rPr>
              <a:t>2</a:t>
            </a:r>
            <a:r>
              <a:rPr lang="fr-FR" b="1" dirty="0" smtClean="0">
                <a:solidFill>
                  <a:srgbClr val="FF0000"/>
                </a:solidFill>
              </a:rPr>
              <a:t> </a:t>
            </a:r>
            <a:endParaRPr lang="en-GB" b="1" dirty="0">
              <a:solidFill>
                <a:srgbClr val="FF0000"/>
              </a:solidFill>
            </a:endParaRPr>
          </a:p>
        </p:txBody>
      </p:sp>
      <p:sp>
        <p:nvSpPr>
          <p:cNvPr id="16" name="Titre 3"/>
          <p:cNvSpPr txBox="1">
            <a:spLocks/>
          </p:cNvSpPr>
          <p:nvPr/>
        </p:nvSpPr>
        <p:spPr>
          <a:xfrm>
            <a:off x="704335" y="269463"/>
            <a:ext cx="10948087" cy="592053"/>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4000" dirty="0" smtClean="0"/>
              <a:t>Injection sans </a:t>
            </a:r>
            <a:r>
              <a:rPr lang="fr-FR" sz="4000" dirty="0" smtClean="0"/>
              <a:t>adaptation</a:t>
            </a:r>
            <a:endParaRPr lang="fr-FR" sz="4000" dirty="0"/>
          </a:p>
        </p:txBody>
      </p:sp>
    </p:spTree>
    <p:extLst>
      <p:ext uri="{BB962C8B-B14F-4D97-AF65-F5344CB8AC3E}">
        <p14:creationId xmlns:p14="http://schemas.microsoft.com/office/powerpoint/2010/main" val="2335986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5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425514"/>
            <a:ext cx="12192000" cy="10709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0" y="0"/>
            <a:ext cx="214184"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numéro de diapositive 8"/>
          <p:cNvSpPr>
            <a:spLocks noGrp="1"/>
          </p:cNvSpPr>
          <p:nvPr>
            <p:ph type="sldNum" sz="quarter" idx="12"/>
          </p:nvPr>
        </p:nvSpPr>
        <p:spPr>
          <a:xfrm>
            <a:off x="9236675" y="6512740"/>
            <a:ext cx="2743200" cy="365125"/>
          </a:xfrm>
          <a:noFill/>
          <a:ln>
            <a:noFill/>
          </a:ln>
        </p:spPr>
        <p:txBody>
          <a:bodyPr/>
          <a:lstStyle/>
          <a:p>
            <a:fld id="{34D7324B-2770-4802-B49E-4504F47BE71B}" type="slidenum">
              <a:rPr lang="fr-FR" smtClean="0">
                <a:ln>
                  <a:solidFill>
                    <a:schemeClr val="tx1"/>
                  </a:solidFill>
                </a:ln>
              </a:rPr>
              <a:t>15</a:t>
            </a:fld>
            <a:endParaRPr lang="fr-FR" dirty="0">
              <a:ln>
                <a:solidFill>
                  <a:schemeClr val="tx1"/>
                </a:solidFill>
              </a:ln>
            </a:endParaRPr>
          </a:p>
        </p:txBody>
      </p:sp>
      <p:sp>
        <p:nvSpPr>
          <p:cNvPr id="10" name="ZoneTexte 9"/>
          <p:cNvSpPr txBox="1"/>
          <p:nvPr/>
        </p:nvSpPr>
        <p:spPr>
          <a:xfrm>
            <a:off x="313038" y="6520569"/>
            <a:ext cx="3278659" cy="369332"/>
          </a:xfrm>
          <a:prstGeom prst="rect">
            <a:avLst/>
          </a:prstGeom>
          <a:noFill/>
        </p:spPr>
        <p:txBody>
          <a:bodyPr wrap="square" rtlCol="0">
            <a:spAutoFit/>
          </a:bodyPr>
          <a:lstStyle/>
          <a:p>
            <a:r>
              <a:rPr lang="fr-FR" dirty="0" smtClean="0"/>
              <a:t>Alexis Gamelin</a:t>
            </a:r>
            <a:endParaRPr lang="fr-FR" dirty="0"/>
          </a:p>
        </p:txBody>
      </p:sp>
      <p:sp>
        <p:nvSpPr>
          <p:cNvPr id="3" name="Titre 2"/>
          <p:cNvSpPr>
            <a:spLocks noGrp="1"/>
          </p:cNvSpPr>
          <p:nvPr>
            <p:ph type="ctrTitle"/>
          </p:nvPr>
        </p:nvSpPr>
        <p:spPr>
          <a:xfrm>
            <a:off x="441754" y="-69225"/>
            <a:ext cx="11522675" cy="858837"/>
          </a:xfrm>
        </p:spPr>
        <p:txBody>
          <a:bodyPr>
            <a:normAutofit/>
          </a:bodyPr>
          <a:lstStyle/>
          <a:p>
            <a:r>
              <a:rPr lang="fr-FR" sz="4400" dirty="0" smtClean="0"/>
              <a:t>Etude de l’impédance</a:t>
            </a:r>
            <a:endParaRPr lang="en-US" sz="4400" dirty="0"/>
          </a:p>
        </p:txBody>
      </p:sp>
      <p:sp>
        <p:nvSpPr>
          <p:cNvPr id="2" name="ZoneTexte 1"/>
          <p:cNvSpPr txBox="1"/>
          <p:nvPr/>
        </p:nvSpPr>
        <p:spPr>
          <a:xfrm>
            <a:off x="441754" y="2758757"/>
            <a:ext cx="4533900" cy="954107"/>
          </a:xfrm>
          <a:prstGeom prst="rect">
            <a:avLst/>
          </a:prstGeom>
          <a:ln w="57150">
            <a:solidFill>
              <a:schemeClr val="tx2">
                <a:lumMod val="50000"/>
              </a:schemeClr>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fr-FR" sz="2800" dirty="0" smtClean="0"/>
              <a:t>Simulation de l’impédance de l’élément</a:t>
            </a:r>
            <a:endParaRPr lang="en-US" sz="2800" dirty="0"/>
          </a:p>
        </p:txBody>
      </p:sp>
      <p:sp>
        <p:nvSpPr>
          <p:cNvPr id="12" name="ZoneTexte 11"/>
          <p:cNvSpPr txBox="1"/>
          <p:nvPr/>
        </p:nvSpPr>
        <p:spPr>
          <a:xfrm>
            <a:off x="7120581" y="2782909"/>
            <a:ext cx="4736500" cy="954107"/>
          </a:xfrm>
          <a:prstGeom prst="rect">
            <a:avLst/>
          </a:prstGeom>
          <a:ln w="57150">
            <a:solidFill>
              <a:schemeClr val="tx2">
                <a:lumMod val="50000"/>
              </a:schemeClr>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fr-FR" sz="2800" dirty="0" smtClean="0"/>
              <a:t>Mesure d’impédance par la mesure à fil coaxial</a:t>
            </a:r>
            <a:endParaRPr lang="fr-FR" sz="2800" dirty="0"/>
          </a:p>
        </p:txBody>
      </p:sp>
      <p:sp>
        <p:nvSpPr>
          <p:cNvPr id="13" name="ZoneTexte 12"/>
          <p:cNvSpPr txBox="1"/>
          <p:nvPr/>
        </p:nvSpPr>
        <p:spPr>
          <a:xfrm>
            <a:off x="3263640" y="5126869"/>
            <a:ext cx="6479575" cy="954107"/>
          </a:xfrm>
          <a:prstGeom prst="rect">
            <a:avLst/>
          </a:prstGeom>
          <a:ln w="57150">
            <a:solidFill>
              <a:schemeClr val="tx2">
                <a:lumMod val="50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sz="2800" dirty="0" smtClean="0"/>
              <a:t>Simulation des effets de l’impédance sur la dynamique faisceau </a:t>
            </a:r>
            <a:endParaRPr lang="fr-FR" sz="2800" dirty="0"/>
          </a:p>
        </p:txBody>
      </p:sp>
      <p:sp>
        <p:nvSpPr>
          <p:cNvPr id="4" name="Double flèche horizontale 3"/>
          <p:cNvSpPr/>
          <p:nvPr/>
        </p:nvSpPr>
        <p:spPr>
          <a:xfrm>
            <a:off x="5128955" y="3138314"/>
            <a:ext cx="1838325" cy="336779"/>
          </a:xfrm>
          <a:prstGeom prst="lef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ZoneTexte 14"/>
          <p:cNvSpPr txBox="1"/>
          <p:nvPr/>
        </p:nvSpPr>
        <p:spPr>
          <a:xfrm>
            <a:off x="3781168" y="987237"/>
            <a:ext cx="4533900" cy="954107"/>
          </a:xfrm>
          <a:prstGeom prst="rect">
            <a:avLst/>
          </a:prstGeom>
          <a:ln w="57150">
            <a:solidFill>
              <a:schemeClr val="tx2">
                <a:lumMod val="50000"/>
              </a:schemeClr>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fr-FR" sz="2800" dirty="0" smtClean="0"/>
              <a:t>Conception mécanique de l’élément</a:t>
            </a:r>
            <a:endParaRPr lang="en-US" sz="2800" dirty="0"/>
          </a:p>
        </p:txBody>
      </p:sp>
      <p:sp>
        <p:nvSpPr>
          <p:cNvPr id="7" name="Virage 6"/>
          <p:cNvSpPr/>
          <p:nvPr/>
        </p:nvSpPr>
        <p:spPr>
          <a:xfrm>
            <a:off x="981567" y="1241965"/>
            <a:ext cx="2659200" cy="1394059"/>
          </a:xfrm>
          <a:prstGeom prst="bentArrow">
            <a:avLst>
              <a:gd name="adj1" fmla="val 7327"/>
              <a:gd name="adj2" fmla="val 10421"/>
              <a:gd name="adj3" fmla="val 25000"/>
              <a:gd name="adj4" fmla="val 4375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ZoneTexte 10"/>
          <p:cNvSpPr txBox="1"/>
          <p:nvPr/>
        </p:nvSpPr>
        <p:spPr>
          <a:xfrm>
            <a:off x="5303520" y="2874182"/>
            <a:ext cx="1499616" cy="369332"/>
          </a:xfrm>
          <a:prstGeom prst="rect">
            <a:avLst/>
          </a:prstGeom>
          <a:noFill/>
        </p:spPr>
        <p:txBody>
          <a:bodyPr wrap="square" rtlCol="0">
            <a:spAutoFit/>
          </a:bodyPr>
          <a:lstStyle/>
          <a:p>
            <a:pPr algn="ctr"/>
            <a:r>
              <a:rPr lang="fr-FR" dirty="0" smtClean="0"/>
              <a:t>Vérification</a:t>
            </a:r>
            <a:endParaRPr lang="en-US" dirty="0"/>
          </a:p>
        </p:txBody>
      </p:sp>
      <p:sp>
        <p:nvSpPr>
          <p:cNvPr id="16" name="ZoneTexte 15"/>
          <p:cNvSpPr txBox="1"/>
          <p:nvPr/>
        </p:nvSpPr>
        <p:spPr>
          <a:xfrm>
            <a:off x="450465" y="965901"/>
            <a:ext cx="3094422" cy="369332"/>
          </a:xfrm>
          <a:prstGeom prst="rect">
            <a:avLst/>
          </a:prstGeom>
          <a:noFill/>
        </p:spPr>
        <p:txBody>
          <a:bodyPr wrap="square" rtlCol="0">
            <a:spAutoFit/>
          </a:bodyPr>
          <a:lstStyle/>
          <a:p>
            <a:pPr algn="ctr"/>
            <a:r>
              <a:rPr lang="fr-FR" dirty="0" smtClean="0"/>
              <a:t>Estimation de l’impédance</a:t>
            </a:r>
            <a:endParaRPr lang="en-US" dirty="0"/>
          </a:p>
        </p:txBody>
      </p:sp>
      <p:sp>
        <p:nvSpPr>
          <p:cNvPr id="17" name="Flèche droite 16"/>
          <p:cNvSpPr/>
          <p:nvPr/>
        </p:nvSpPr>
        <p:spPr>
          <a:xfrm rot="8971387">
            <a:off x="2256292" y="2103839"/>
            <a:ext cx="1502415" cy="320183"/>
          </a:xfrm>
          <a:prstGeom prst="rightArrow">
            <a:avLst>
              <a:gd name="adj1" fmla="val 50000"/>
              <a:gd name="adj2" fmla="val 5057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ZoneTexte 19"/>
          <p:cNvSpPr txBox="1"/>
          <p:nvPr/>
        </p:nvSpPr>
        <p:spPr>
          <a:xfrm rot="1636015">
            <a:off x="8466428" y="1970416"/>
            <a:ext cx="1545578" cy="369332"/>
          </a:xfrm>
          <a:prstGeom prst="rect">
            <a:avLst/>
          </a:prstGeom>
          <a:noFill/>
        </p:spPr>
        <p:txBody>
          <a:bodyPr wrap="square" rtlCol="0">
            <a:spAutoFit/>
          </a:bodyPr>
          <a:lstStyle/>
          <a:p>
            <a:r>
              <a:rPr lang="fr-FR" dirty="0" smtClean="0"/>
              <a:t>Prototype</a:t>
            </a:r>
            <a:endParaRPr lang="en-US" dirty="0"/>
          </a:p>
        </p:txBody>
      </p:sp>
      <p:sp>
        <p:nvSpPr>
          <p:cNvPr id="21" name="ZoneTexte 20"/>
          <p:cNvSpPr txBox="1"/>
          <p:nvPr/>
        </p:nvSpPr>
        <p:spPr>
          <a:xfrm rot="19714076">
            <a:off x="2337962" y="1689799"/>
            <a:ext cx="1545578" cy="369332"/>
          </a:xfrm>
          <a:prstGeom prst="rect">
            <a:avLst/>
          </a:prstGeom>
          <a:noFill/>
        </p:spPr>
        <p:txBody>
          <a:bodyPr wrap="square" rtlCol="0">
            <a:spAutoFit/>
          </a:bodyPr>
          <a:lstStyle/>
          <a:p>
            <a:r>
              <a:rPr lang="fr-FR" dirty="0" smtClean="0"/>
              <a:t>Modèle 3D</a:t>
            </a:r>
            <a:endParaRPr lang="en-US" dirty="0"/>
          </a:p>
        </p:txBody>
      </p:sp>
      <p:sp>
        <p:nvSpPr>
          <p:cNvPr id="22" name="Flèche droite 21"/>
          <p:cNvSpPr/>
          <p:nvPr/>
        </p:nvSpPr>
        <p:spPr>
          <a:xfrm rot="1670533">
            <a:off x="8337087" y="2149808"/>
            <a:ext cx="1296627" cy="320183"/>
          </a:xfrm>
          <a:prstGeom prst="rightArrow">
            <a:avLst>
              <a:gd name="adj1" fmla="val 50000"/>
              <a:gd name="adj2" fmla="val 5057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èche droite 22"/>
          <p:cNvSpPr/>
          <p:nvPr/>
        </p:nvSpPr>
        <p:spPr>
          <a:xfrm rot="1245839">
            <a:off x="3466570" y="4312341"/>
            <a:ext cx="2907352" cy="31905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ZoneTexte 23"/>
          <p:cNvSpPr txBox="1"/>
          <p:nvPr/>
        </p:nvSpPr>
        <p:spPr>
          <a:xfrm rot="1245551">
            <a:off x="4085982" y="4095162"/>
            <a:ext cx="2034060" cy="369332"/>
          </a:xfrm>
          <a:prstGeom prst="rect">
            <a:avLst/>
          </a:prstGeom>
          <a:noFill/>
        </p:spPr>
        <p:txBody>
          <a:bodyPr wrap="square" rtlCol="0">
            <a:spAutoFit/>
          </a:bodyPr>
          <a:lstStyle/>
          <a:p>
            <a:pPr algn="ctr"/>
            <a:r>
              <a:rPr lang="fr-FR" dirty="0" smtClean="0"/>
              <a:t>Fonction </a:t>
            </a:r>
            <a:r>
              <a:rPr lang="fr-FR" dirty="0"/>
              <a:t>de sillage</a:t>
            </a:r>
            <a:endParaRPr lang="en-US" dirty="0"/>
          </a:p>
        </p:txBody>
      </p:sp>
    </p:spTree>
    <p:extLst>
      <p:ext uri="{BB962C8B-B14F-4D97-AF65-F5344CB8AC3E}">
        <p14:creationId xmlns:p14="http://schemas.microsoft.com/office/powerpoint/2010/main" val="5774611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425514"/>
            <a:ext cx="12192000" cy="10709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0" y="0"/>
            <a:ext cx="214184"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numéro de diapositive 8"/>
          <p:cNvSpPr>
            <a:spLocks noGrp="1"/>
          </p:cNvSpPr>
          <p:nvPr>
            <p:ph type="sldNum" sz="quarter" idx="12"/>
          </p:nvPr>
        </p:nvSpPr>
        <p:spPr>
          <a:xfrm>
            <a:off x="9236675" y="6512740"/>
            <a:ext cx="2743200" cy="365125"/>
          </a:xfrm>
          <a:noFill/>
          <a:ln>
            <a:noFill/>
          </a:ln>
        </p:spPr>
        <p:txBody>
          <a:bodyPr/>
          <a:lstStyle/>
          <a:p>
            <a:fld id="{34D7324B-2770-4802-B49E-4504F47BE71B}" type="slidenum">
              <a:rPr lang="fr-FR" smtClean="0">
                <a:ln>
                  <a:solidFill>
                    <a:schemeClr val="tx1"/>
                  </a:solidFill>
                </a:ln>
              </a:rPr>
              <a:t>16</a:t>
            </a:fld>
            <a:endParaRPr lang="fr-FR" dirty="0">
              <a:ln>
                <a:solidFill>
                  <a:schemeClr val="tx1"/>
                </a:solidFill>
              </a:ln>
            </a:endParaRPr>
          </a:p>
        </p:txBody>
      </p:sp>
      <p:sp>
        <p:nvSpPr>
          <p:cNvPr id="272" name="ZoneTexte 271"/>
          <p:cNvSpPr txBox="1"/>
          <p:nvPr/>
        </p:nvSpPr>
        <p:spPr>
          <a:xfrm>
            <a:off x="481164" y="120953"/>
            <a:ext cx="11443855" cy="523220"/>
          </a:xfrm>
          <a:prstGeom prst="rect">
            <a:avLst/>
          </a:prstGeom>
          <a:noFill/>
        </p:spPr>
        <p:txBody>
          <a:bodyPr wrap="square" rtlCol="0">
            <a:spAutoFit/>
          </a:bodyPr>
          <a:lstStyle/>
          <a:p>
            <a:pPr algn="ctr"/>
            <a:r>
              <a:rPr lang="fr-FR" sz="2800" dirty="0" smtClean="0"/>
              <a:t>Modélisation de l’impédance de l’anneau</a:t>
            </a:r>
            <a:endParaRPr lang="fr-FR" sz="2800" dirty="0"/>
          </a:p>
        </p:txBody>
      </p:sp>
      <p:sp>
        <p:nvSpPr>
          <p:cNvPr id="289" name="ZoneTexte 288"/>
          <p:cNvSpPr txBox="1"/>
          <p:nvPr/>
        </p:nvSpPr>
        <p:spPr>
          <a:xfrm>
            <a:off x="313038" y="6520569"/>
            <a:ext cx="3278659" cy="369332"/>
          </a:xfrm>
          <a:prstGeom prst="rect">
            <a:avLst/>
          </a:prstGeom>
          <a:noFill/>
        </p:spPr>
        <p:txBody>
          <a:bodyPr wrap="square" rtlCol="0">
            <a:spAutoFit/>
          </a:bodyPr>
          <a:lstStyle/>
          <a:p>
            <a:r>
              <a:rPr lang="fr-FR" dirty="0" smtClean="0"/>
              <a:t>Alexis Gamelin</a:t>
            </a:r>
            <a:endParaRPr lang="fr-FR" dirty="0"/>
          </a:p>
        </p:txBody>
      </p:sp>
      <p:sp>
        <p:nvSpPr>
          <p:cNvPr id="2" name="ZoneTexte 1"/>
          <p:cNvSpPr txBox="1"/>
          <p:nvPr/>
        </p:nvSpPr>
        <p:spPr>
          <a:xfrm>
            <a:off x="550229" y="1605770"/>
            <a:ext cx="6633894" cy="646331"/>
          </a:xfrm>
          <a:prstGeom prst="rect">
            <a:avLst/>
          </a:prstGeom>
          <a:noFill/>
        </p:spPr>
        <p:txBody>
          <a:bodyPr wrap="square" rtlCol="0">
            <a:spAutoFit/>
          </a:bodyPr>
          <a:lstStyle/>
          <a:p>
            <a:r>
              <a:rPr lang="fr-FR" dirty="0" smtClean="0"/>
              <a:t>Une modélisation de l’impédance de l’anneau de stockage de </a:t>
            </a:r>
            <a:r>
              <a:rPr lang="fr-FR" dirty="0" err="1" smtClean="0"/>
              <a:t>ThomX</a:t>
            </a:r>
            <a:r>
              <a:rPr lang="fr-FR" dirty="0" smtClean="0"/>
              <a:t> à été réalisé :</a:t>
            </a:r>
            <a:endParaRPr lang="en-US" dirty="0"/>
          </a:p>
        </p:txBody>
      </p:sp>
      <p:sp>
        <p:nvSpPr>
          <p:cNvPr id="3" name="ZoneTexte 2"/>
          <p:cNvSpPr txBox="1"/>
          <p:nvPr/>
        </p:nvSpPr>
        <p:spPr>
          <a:xfrm>
            <a:off x="711119" y="2706560"/>
            <a:ext cx="6656173" cy="2031325"/>
          </a:xfrm>
          <a:prstGeom prst="rect">
            <a:avLst/>
          </a:prstGeom>
          <a:noFill/>
        </p:spPr>
        <p:txBody>
          <a:bodyPr wrap="square" rtlCol="0">
            <a:spAutoFit/>
          </a:bodyPr>
          <a:lstStyle/>
          <a:p>
            <a:pPr marL="285750" indent="-285750">
              <a:buFont typeface="Arial" panose="020B0604020202020204" pitchFamily="34" charset="0"/>
              <a:buChar char="•"/>
            </a:pPr>
            <a:r>
              <a:rPr lang="fr-FR" dirty="0" smtClean="0"/>
              <a:t>Simulation du champs de sillage généré par le faisceau pour chaque élément de l’anneau en utilisant CST PS</a:t>
            </a:r>
          </a:p>
          <a:p>
            <a:pPr marL="285750" indent="-285750">
              <a:buFont typeface="Arial" panose="020B0604020202020204" pitchFamily="34" charset="0"/>
              <a:buChar char="•"/>
            </a:pPr>
            <a:endParaRPr lang="fr-FR" dirty="0" smtClean="0"/>
          </a:p>
          <a:p>
            <a:pPr marL="285750" indent="-285750">
              <a:buFont typeface="Arial" panose="020B0604020202020204" pitchFamily="34" charset="0"/>
              <a:buChar char="•"/>
            </a:pPr>
            <a:r>
              <a:rPr lang="fr-FR" dirty="0" smtClean="0"/>
              <a:t>Extraction de la fonction de sillage par </a:t>
            </a:r>
            <a:r>
              <a:rPr lang="fr-FR" dirty="0" err="1" smtClean="0"/>
              <a:t>déconvolution</a:t>
            </a:r>
            <a:endParaRPr lang="fr-FR" dirty="0" smtClean="0"/>
          </a:p>
          <a:p>
            <a:pPr marL="285750" indent="-285750">
              <a:buFont typeface="Arial" panose="020B0604020202020204" pitchFamily="34" charset="0"/>
              <a:buChar char="•"/>
            </a:pPr>
            <a:endParaRPr lang="fr-FR" dirty="0" smtClean="0"/>
          </a:p>
          <a:p>
            <a:pPr marL="285750" indent="-285750">
              <a:buFont typeface="Arial" panose="020B0604020202020204" pitchFamily="34" charset="0"/>
              <a:buChar char="•"/>
            </a:pPr>
            <a:r>
              <a:rPr lang="fr-FR" dirty="0" smtClean="0"/>
              <a:t>Convolution avec le profil faisceau à chaque tour pour obtenir le champ de sillage correspondant</a:t>
            </a:r>
            <a:endParaRPr lang="en-US" dirty="0"/>
          </a:p>
        </p:txBody>
      </p:sp>
      <p:graphicFrame>
        <p:nvGraphicFramePr>
          <p:cNvPr id="4" name="Tableau 3"/>
          <p:cNvGraphicFramePr>
            <a:graphicFrameLocks noGrp="1"/>
          </p:cNvGraphicFramePr>
          <p:nvPr>
            <p:extLst>
              <p:ext uri="{D42A27DB-BD31-4B8C-83A1-F6EECF244321}">
                <p14:modId xmlns:p14="http://schemas.microsoft.com/office/powerpoint/2010/main" val="1308024997"/>
              </p:ext>
            </p:extLst>
          </p:nvPr>
        </p:nvGraphicFramePr>
        <p:xfrm>
          <a:off x="7374924" y="2892166"/>
          <a:ext cx="4604951" cy="3307080"/>
        </p:xfrm>
        <a:graphic>
          <a:graphicData uri="http://schemas.openxmlformats.org/drawingml/2006/table">
            <a:tbl>
              <a:tblPr firstRow="1" bandRow="1">
                <a:tableStyleId>{5C22544A-7EE6-4342-B048-85BDC9FD1C3A}</a:tableStyleId>
              </a:tblPr>
              <a:tblGrid>
                <a:gridCol w="2229921"/>
                <a:gridCol w="2375030"/>
              </a:tblGrid>
              <a:tr h="370840">
                <a:tc>
                  <a:txBody>
                    <a:bodyPr/>
                    <a:lstStyle/>
                    <a:p>
                      <a:pPr algn="ctr"/>
                      <a:r>
                        <a:rPr lang="fr-FR" dirty="0" smtClean="0"/>
                        <a:t>Type d’élément</a:t>
                      </a:r>
                      <a:endParaRPr lang="en-US" dirty="0"/>
                    </a:p>
                  </a:txBody>
                  <a:tcPr/>
                </a:tc>
                <a:tc>
                  <a:txBody>
                    <a:bodyPr/>
                    <a:lstStyle/>
                    <a:p>
                      <a:pPr algn="ctr"/>
                      <a:r>
                        <a:rPr lang="fr-FR" dirty="0" smtClean="0"/>
                        <a:t>Effet</a:t>
                      </a:r>
                      <a:r>
                        <a:rPr lang="fr-FR" baseline="0" dirty="0" smtClean="0"/>
                        <a:t> total en % de </a:t>
                      </a:r>
                      <a:r>
                        <a:rPr lang="fr-FR" baseline="0" dirty="0" err="1" smtClean="0"/>
                        <a:t>Kloss</a:t>
                      </a:r>
                      <a:endParaRPr lang="en-US" dirty="0"/>
                    </a:p>
                  </a:txBody>
                  <a:tcPr/>
                </a:tc>
              </a:tr>
              <a:tr h="370840">
                <a:tc>
                  <a:txBody>
                    <a:bodyPr/>
                    <a:lstStyle/>
                    <a:p>
                      <a:pPr algn="ctr"/>
                      <a:r>
                        <a:rPr lang="fr-FR" dirty="0" smtClean="0"/>
                        <a:t>Kickers</a:t>
                      </a:r>
                      <a:endParaRPr lang="en-US" dirty="0"/>
                    </a:p>
                  </a:txBody>
                  <a:tcPr/>
                </a:tc>
                <a:tc>
                  <a:txBody>
                    <a:bodyPr/>
                    <a:lstStyle/>
                    <a:p>
                      <a:pPr algn="ctr"/>
                      <a:r>
                        <a:rPr lang="fr-FR" dirty="0" smtClean="0">
                          <a:solidFill>
                            <a:schemeClr val="tx1"/>
                          </a:solidFill>
                        </a:rPr>
                        <a:t>12,8</a:t>
                      </a:r>
                      <a:r>
                        <a:rPr lang="fr-FR" baseline="0" dirty="0" smtClean="0">
                          <a:solidFill>
                            <a:schemeClr val="tx1"/>
                          </a:solidFill>
                        </a:rPr>
                        <a:t> %</a:t>
                      </a:r>
                      <a:endParaRPr lang="en-US" dirty="0">
                        <a:solidFill>
                          <a:schemeClr val="tx1"/>
                        </a:solidFill>
                      </a:endParaRPr>
                    </a:p>
                  </a:txBody>
                  <a:tcPr/>
                </a:tc>
              </a:tr>
              <a:tr h="370840">
                <a:tc>
                  <a:txBody>
                    <a:bodyPr/>
                    <a:lstStyle/>
                    <a:p>
                      <a:pPr algn="ctr"/>
                      <a:r>
                        <a:rPr lang="fr-FR" dirty="0" smtClean="0"/>
                        <a:t>Septum</a:t>
                      </a:r>
                      <a:endParaRPr lang="en-US" dirty="0"/>
                    </a:p>
                  </a:txBody>
                  <a:tcPr/>
                </a:tc>
                <a:tc>
                  <a:txBody>
                    <a:bodyPr/>
                    <a:lstStyle/>
                    <a:p>
                      <a:pPr algn="ctr"/>
                      <a:r>
                        <a:rPr lang="fr-FR" dirty="0" smtClean="0">
                          <a:solidFill>
                            <a:schemeClr val="tx1"/>
                          </a:solidFill>
                        </a:rPr>
                        <a:t>17,9 %</a:t>
                      </a:r>
                      <a:endParaRPr lang="en-US" dirty="0">
                        <a:solidFill>
                          <a:schemeClr val="tx1"/>
                        </a:solidFill>
                      </a:endParaRPr>
                    </a:p>
                  </a:txBody>
                  <a:tcPr/>
                </a:tc>
              </a:tr>
              <a:tr h="370840">
                <a:tc>
                  <a:txBody>
                    <a:bodyPr/>
                    <a:lstStyle/>
                    <a:p>
                      <a:pPr algn="ctr"/>
                      <a:r>
                        <a:rPr lang="fr-FR" dirty="0" smtClean="0"/>
                        <a:t>Cavité RF</a:t>
                      </a:r>
                      <a:r>
                        <a:rPr lang="fr-FR" baseline="0" dirty="0" smtClean="0"/>
                        <a:t> + </a:t>
                      </a:r>
                      <a:r>
                        <a:rPr lang="fr-FR" baseline="0" dirty="0" err="1" smtClean="0"/>
                        <a:t>Tapers</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dirty="0" smtClean="0">
                          <a:solidFill>
                            <a:schemeClr val="tx1"/>
                          </a:solidFill>
                        </a:rPr>
                        <a:t>48,9 %</a:t>
                      </a:r>
                      <a:endParaRPr lang="en-US" dirty="0" smtClean="0">
                        <a:solidFill>
                          <a:schemeClr val="tx1"/>
                        </a:solidFill>
                      </a:endParaRPr>
                    </a:p>
                  </a:txBody>
                  <a:tcPr/>
                </a:tc>
              </a:tr>
              <a:tr h="370840">
                <a:tc>
                  <a:txBody>
                    <a:bodyPr/>
                    <a:lstStyle/>
                    <a:p>
                      <a:pPr algn="ctr"/>
                      <a:r>
                        <a:rPr lang="fr-FR" dirty="0" smtClean="0"/>
                        <a:t>Autres (BPM, Soufflets,</a:t>
                      </a:r>
                      <a:r>
                        <a:rPr lang="fr-FR" baseline="0" dirty="0" smtClean="0"/>
                        <a:t> …)</a:t>
                      </a:r>
                      <a:endParaRPr lang="en-US" dirty="0"/>
                    </a:p>
                  </a:txBody>
                  <a:tcPr/>
                </a:tc>
                <a:tc>
                  <a:txBody>
                    <a:bodyPr/>
                    <a:lstStyle/>
                    <a:p>
                      <a:pPr algn="ctr"/>
                      <a:r>
                        <a:rPr lang="fr-FR" dirty="0" smtClean="0"/>
                        <a:t>20,4</a:t>
                      </a:r>
                      <a:r>
                        <a:rPr lang="fr-FR" baseline="0" dirty="0" smtClean="0"/>
                        <a:t> %</a:t>
                      </a:r>
                      <a:endParaRPr lang="en-US" dirty="0"/>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dirty="0" smtClean="0"/>
                        <a:t>Facteur</a:t>
                      </a:r>
                      <a:r>
                        <a:rPr lang="fr-FR" baseline="0" dirty="0" smtClean="0"/>
                        <a:t> de perte total pour un faisceau de  </a:t>
                      </a:r>
                      <a:r>
                        <a:rPr lang="el-GR" baseline="0" dirty="0" smtClean="0"/>
                        <a:t>σ</a:t>
                      </a:r>
                      <a:r>
                        <a:rPr lang="fr-FR" baseline="0" dirty="0" smtClean="0"/>
                        <a:t> = 2 mm = 6,6 </a:t>
                      </a:r>
                      <a:r>
                        <a:rPr lang="fr-FR" baseline="0" dirty="0" err="1" smtClean="0"/>
                        <a:t>ps</a:t>
                      </a:r>
                      <a:endParaRPr lang="en-US" dirty="0" smtClean="0"/>
                    </a:p>
                  </a:txBody>
                  <a:tcPr/>
                </a:tc>
                <a:tc>
                  <a:txBody>
                    <a:bodyPr/>
                    <a:lstStyle/>
                    <a:p>
                      <a:pPr algn="ctr"/>
                      <a:r>
                        <a:rPr lang="fr-FR" dirty="0" smtClean="0"/>
                        <a:t>6,42 V/</a:t>
                      </a:r>
                      <a:r>
                        <a:rPr lang="fr-FR" dirty="0" err="1" smtClean="0"/>
                        <a:t>pC</a:t>
                      </a:r>
                      <a:endParaRPr lang="en-US" dirty="0"/>
                    </a:p>
                  </a:txBody>
                  <a:tcPr/>
                </a:tc>
              </a:tr>
            </a:tbl>
          </a:graphicData>
        </a:graphic>
      </p:graphicFrame>
      <p:pic>
        <p:nvPicPr>
          <p:cNvPr id="10" name="Image 9"/>
          <p:cNvPicPr>
            <a:picLocks noChangeAspect="1"/>
          </p:cNvPicPr>
          <p:nvPr/>
        </p:nvPicPr>
        <p:blipFill>
          <a:blip r:embed="rId3"/>
          <a:stretch>
            <a:fillRect/>
          </a:stretch>
        </p:blipFill>
        <p:spPr>
          <a:xfrm>
            <a:off x="8007179" y="644173"/>
            <a:ext cx="3398856" cy="2130551"/>
          </a:xfrm>
          <a:prstGeom prst="rect">
            <a:avLst/>
          </a:prstGeom>
        </p:spPr>
      </p:pic>
    </p:spTree>
    <p:extLst>
      <p:ext uri="{BB962C8B-B14F-4D97-AF65-F5344CB8AC3E}">
        <p14:creationId xmlns:p14="http://schemas.microsoft.com/office/powerpoint/2010/main" val="2123275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425514"/>
            <a:ext cx="12192000" cy="10709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0" y="0"/>
            <a:ext cx="214184"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numéro de diapositive 8"/>
          <p:cNvSpPr>
            <a:spLocks noGrp="1"/>
          </p:cNvSpPr>
          <p:nvPr>
            <p:ph type="sldNum" sz="quarter" idx="12"/>
          </p:nvPr>
        </p:nvSpPr>
        <p:spPr>
          <a:xfrm>
            <a:off x="9236675" y="6512740"/>
            <a:ext cx="2743200" cy="365125"/>
          </a:xfrm>
          <a:noFill/>
          <a:ln>
            <a:noFill/>
          </a:ln>
        </p:spPr>
        <p:txBody>
          <a:bodyPr/>
          <a:lstStyle/>
          <a:p>
            <a:fld id="{34D7324B-2770-4802-B49E-4504F47BE71B}" type="slidenum">
              <a:rPr lang="fr-FR" smtClean="0">
                <a:ln>
                  <a:solidFill>
                    <a:schemeClr val="tx1"/>
                  </a:solidFill>
                </a:ln>
              </a:rPr>
              <a:t>17</a:t>
            </a:fld>
            <a:endParaRPr lang="fr-FR" dirty="0">
              <a:ln>
                <a:solidFill>
                  <a:schemeClr val="tx1"/>
                </a:solidFill>
              </a:ln>
            </a:endParaRPr>
          </a:p>
        </p:txBody>
      </p:sp>
      <p:sp>
        <p:nvSpPr>
          <p:cNvPr id="11" name="Titre 3"/>
          <p:cNvSpPr txBox="1">
            <a:spLocks/>
          </p:cNvSpPr>
          <p:nvPr/>
        </p:nvSpPr>
        <p:spPr>
          <a:xfrm>
            <a:off x="243373" y="-220584"/>
            <a:ext cx="11878962" cy="10029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4000" dirty="0" smtClean="0"/>
              <a:t>Mesure d’impédance par la méthode du fil coaxial</a:t>
            </a:r>
            <a:endParaRPr lang="en-GB" sz="4000" dirty="0" smtClean="0"/>
          </a:p>
        </p:txBody>
      </p:sp>
      <p:sp>
        <p:nvSpPr>
          <p:cNvPr id="7" name="ZoneTexte 9"/>
          <p:cNvSpPr txBox="1"/>
          <p:nvPr/>
        </p:nvSpPr>
        <p:spPr>
          <a:xfrm>
            <a:off x="313038" y="6520569"/>
            <a:ext cx="3278659" cy="369332"/>
          </a:xfrm>
          <a:prstGeom prst="rect">
            <a:avLst/>
          </a:prstGeom>
          <a:noFill/>
        </p:spPr>
        <p:txBody>
          <a:bodyPr wrap="square" rtlCol="0">
            <a:spAutoFit/>
          </a:bodyPr>
          <a:lstStyle/>
          <a:p>
            <a:r>
              <a:rPr lang="fr-FR" dirty="0" smtClean="0"/>
              <a:t>Alexis Gamelin</a:t>
            </a:r>
            <a:endParaRPr lang="fr-FR" dirty="0"/>
          </a:p>
        </p:txBody>
      </p:sp>
      <p:pic>
        <p:nvPicPr>
          <p:cNvPr id="2" name="Image 1"/>
          <p:cNvPicPr>
            <a:picLocks noChangeAspect="1"/>
          </p:cNvPicPr>
          <p:nvPr/>
        </p:nvPicPr>
        <p:blipFill>
          <a:blip r:embed="rId3"/>
          <a:stretch>
            <a:fillRect/>
          </a:stretch>
        </p:blipFill>
        <p:spPr>
          <a:xfrm>
            <a:off x="3987245" y="1139711"/>
            <a:ext cx="8135090" cy="4928507"/>
          </a:xfrm>
          <a:prstGeom prst="rect">
            <a:avLst/>
          </a:prstGeom>
        </p:spPr>
      </p:pic>
      <p:pic>
        <p:nvPicPr>
          <p:cNvPr id="5" name="Image 4"/>
          <p:cNvPicPr>
            <a:picLocks noChangeAspect="1"/>
          </p:cNvPicPr>
          <p:nvPr/>
        </p:nvPicPr>
        <p:blipFill>
          <a:blip r:embed="rId4"/>
          <a:stretch>
            <a:fillRect/>
          </a:stretch>
        </p:blipFill>
        <p:spPr>
          <a:xfrm>
            <a:off x="380099" y="1508639"/>
            <a:ext cx="3441231" cy="3840722"/>
          </a:xfrm>
          <a:prstGeom prst="rect">
            <a:avLst/>
          </a:prstGeom>
        </p:spPr>
      </p:pic>
      <p:cxnSp>
        <p:nvCxnSpPr>
          <p:cNvPr id="12" name="Connecteur droit avec flèche 11"/>
          <p:cNvCxnSpPr/>
          <p:nvPr/>
        </p:nvCxnSpPr>
        <p:spPr>
          <a:xfrm flipH="1" flipV="1">
            <a:off x="1672281" y="3789405"/>
            <a:ext cx="848497" cy="155995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ZoneTexte 13"/>
          <p:cNvSpPr txBox="1"/>
          <p:nvPr/>
        </p:nvSpPr>
        <p:spPr>
          <a:xfrm>
            <a:off x="1289734" y="5444416"/>
            <a:ext cx="2462087" cy="369332"/>
          </a:xfrm>
          <a:prstGeom prst="rect">
            <a:avLst/>
          </a:prstGeom>
          <a:noFill/>
        </p:spPr>
        <p:txBody>
          <a:bodyPr wrap="square" rtlCol="0">
            <a:spAutoFit/>
          </a:bodyPr>
          <a:lstStyle/>
          <a:p>
            <a:pPr algn="ctr"/>
            <a:r>
              <a:rPr lang="fr-FR" dirty="0" smtClean="0"/>
              <a:t>Doigts RF</a:t>
            </a:r>
            <a:endParaRPr lang="en-US" dirty="0"/>
          </a:p>
        </p:txBody>
      </p:sp>
    </p:spTree>
    <p:extLst>
      <p:ext uri="{BB962C8B-B14F-4D97-AF65-F5344CB8AC3E}">
        <p14:creationId xmlns:p14="http://schemas.microsoft.com/office/powerpoint/2010/main" val="36731667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425514"/>
            <a:ext cx="12192000" cy="10709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0" y="0"/>
            <a:ext cx="214184"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numéro de diapositive 8"/>
          <p:cNvSpPr>
            <a:spLocks noGrp="1"/>
          </p:cNvSpPr>
          <p:nvPr>
            <p:ph type="sldNum" sz="quarter" idx="12"/>
          </p:nvPr>
        </p:nvSpPr>
        <p:spPr>
          <a:xfrm>
            <a:off x="9236675" y="6512740"/>
            <a:ext cx="2743200" cy="365125"/>
          </a:xfrm>
          <a:noFill/>
          <a:ln>
            <a:noFill/>
          </a:ln>
        </p:spPr>
        <p:txBody>
          <a:bodyPr/>
          <a:lstStyle/>
          <a:p>
            <a:fld id="{34D7324B-2770-4802-B49E-4504F47BE71B}" type="slidenum">
              <a:rPr lang="fr-FR" smtClean="0">
                <a:ln>
                  <a:solidFill>
                    <a:schemeClr val="tx1"/>
                  </a:solidFill>
                </a:ln>
              </a:rPr>
              <a:t>18</a:t>
            </a:fld>
            <a:endParaRPr lang="fr-FR" dirty="0">
              <a:ln>
                <a:solidFill>
                  <a:schemeClr val="tx1"/>
                </a:solidFill>
              </a:ln>
            </a:endParaRPr>
          </a:p>
        </p:txBody>
      </p:sp>
      <p:sp>
        <p:nvSpPr>
          <p:cNvPr id="11" name="Titre 3"/>
          <p:cNvSpPr txBox="1">
            <a:spLocks/>
          </p:cNvSpPr>
          <p:nvPr/>
        </p:nvSpPr>
        <p:spPr>
          <a:xfrm>
            <a:off x="336422" y="-171504"/>
            <a:ext cx="11878962" cy="10029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4800" dirty="0" smtClean="0"/>
              <a:t>L’interaction ion-faisceau</a:t>
            </a:r>
          </a:p>
        </p:txBody>
      </p:sp>
      <p:sp>
        <p:nvSpPr>
          <p:cNvPr id="10" name="ZoneTexte 9"/>
          <p:cNvSpPr txBox="1"/>
          <p:nvPr/>
        </p:nvSpPr>
        <p:spPr>
          <a:xfrm>
            <a:off x="313038" y="6520569"/>
            <a:ext cx="3278659" cy="369332"/>
          </a:xfrm>
          <a:prstGeom prst="rect">
            <a:avLst/>
          </a:prstGeom>
          <a:noFill/>
        </p:spPr>
        <p:txBody>
          <a:bodyPr wrap="square" rtlCol="0">
            <a:spAutoFit/>
          </a:bodyPr>
          <a:lstStyle/>
          <a:p>
            <a:r>
              <a:rPr lang="fr-FR" dirty="0" smtClean="0"/>
              <a:t>Alexis Gamelin</a:t>
            </a:r>
            <a:endParaRPr lang="fr-FR" dirty="0"/>
          </a:p>
        </p:txBody>
      </p:sp>
      <mc:AlternateContent xmlns:mc="http://schemas.openxmlformats.org/markup-compatibility/2006" xmlns:a14="http://schemas.microsoft.com/office/drawing/2010/main">
        <mc:Choice Requires="a14">
          <p:sp>
            <p:nvSpPr>
              <p:cNvPr id="3" name="ZoneTexte 2"/>
              <p:cNvSpPr txBox="1"/>
              <p:nvPr/>
            </p:nvSpPr>
            <p:spPr>
              <a:xfrm>
                <a:off x="763788" y="1052531"/>
                <a:ext cx="10909107" cy="2308324"/>
              </a:xfrm>
              <a:prstGeom prst="rect">
                <a:avLst/>
              </a:prstGeom>
              <a:noFill/>
            </p:spPr>
            <p:txBody>
              <a:bodyPr wrap="square" rtlCol="0">
                <a:spAutoFit/>
              </a:bodyPr>
              <a:lstStyle/>
              <a:p>
                <a:pPr marL="285750" indent="-285750">
                  <a:buFont typeface="Arial" panose="020B0604020202020204" pitchFamily="34" charset="0"/>
                  <a:buChar char="•"/>
                </a:pPr>
                <a:r>
                  <a:rPr lang="fr-FR" dirty="0" smtClean="0"/>
                  <a:t>Les molécules résiduelles du vide sont ionisées par le passage du faisceau.</a:t>
                </a:r>
              </a:p>
              <a:p>
                <a:pPr marL="285750" indent="-285750">
                  <a:buFont typeface="Arial" panose="020B0604020202020204" pitchFamily="34" charset="0"/>
                  <a:buChar char="•"/>
                </a:pPr>
                <a:endParaRPr lang="fr-FR" dirty="0" smtClean="0"/>
              </a:p>
              <a:p>
                <a:pPr marL="285750" indent="-285750">
                  <a:buFont typeface="Arial" panose="020B0604020202020204" pitchFamily="34" charset="0"/>
                  <a:buChar char="•"/>
                </a:pPr>
                <a:r>
                  <a:rPr lang="fr-FR" dirty="0" smtClean="0"/>
                  <a:t>Un ion va subir une déflection de vitesse </a:t>
                </a:r>
                <a14:m>
                  <m:oMath xmlns:m="http://schemas.openxmlformats.org/officeDocument/2006/math">
                    <m:r>
                      <m:rPr>
                        <m:sty m:val="p"/>
                      </m:rPr>
                      <a:rPr lang="fr-FR">
                        <a:latin typeface="Cambria Math" panose="02040503050406030204" pitchFamily="18" charset="0"/>
                      </a:rPr>
                      <m:t>Δ</m:t>
                    </m:r>
                    <m:acc>
                      <m:accPr>
                        <m:chr m:val="⃗"/>
                        <m:ctrlPr>
                          <a:rPr lang="fr-FR" i="1">
                            <a:latin typeface="Cambria Math" panose="02040503050406030204" pitchFamily="18" charset="0"/>
                          </a:rPr>
                        </m:ctrlPr>
                      </m:accPr>
                      <m:e>
                        <m:r>
                          <a:rPr lang="fr-FR" i="1">
                            <a:latin typeface="Cambria Math" panose="02040503050406030204" pitchFamily="18" charset="0"/>
                          </a:rPr>
                          <m:t>𝑣</m:t>
                        </m:r>
                      </m:e>
                    </m:acc>
                  </m:oMath>
                </a14:m>
                <a:r>
                  <a:rPr lang="en-US" dirty="0" smtClean="0"/>
                  <a:t> </a:t>
                </a:r>
                <a:r>
                  <a:rPr lang="fr-FR" dirty="0" smtClean="0"/>
                  <a:t>lors de chacune de ses interactions avec le faisceau.</a:t>
                </a:r>
              </a:p>
              <a:p>
                <a:pPr marL="285750" indent="-285750">
                  <a:buFont typeface="Arial" panose="020B0604020202020204" pitchFamily="34" charset="0"/>
                  <a:buChar char="•"/>
                </a:pPr>
                <a:endParaRPr lang="fr-FR" dirty="0" smtClean="0"/>
              </a:p>
              <a:p>
                <a:pPr marL="285750" indent="-285750">
                  <a:buFont typeface="Arial" panose="020B0604020202020204" pitchFamily="34" charset="0"/>
                  <a:buChar char="•"/>
                </a:pPr>
                <a:r>
                  <a:rPr lang="fr-FR" dirty="0" smtClean="0"/>
                  <a:t>L’ion va alors effectuer de très fortes oscillations transverses de part et d’autre de l’axe du faisceau.</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smtClean="0"/>
                  <a:t>Mais il va aussi subir des déflections longitudinales qui peuvent s’accumuler sur des milliers de tours.</a:t>
                </a:r>
              </a:p>
              <a:p>
                <a:pPr marL="285750" indent="-285750">
                  <a:buFont typeface="Arial" panose="020B0604020202020204" pitchFamily="34" charset="0"/>
                  <a:buChar char="•"/>
                </a:pPr>
                <a:endParaRPr lang="en-GB" dirty="0"/>
              </a:p>
            </p:txBody>
          </p:sp>
        </mc:Choice>
        <mc:Fallback xmlns="">
          <p:sp>
            <p:nvSpPr>
              <p:cNvPr id="3" name="ZoneTexte 2"/>
              <p:cNvSpPr txBox="1">
                <a:spLocks noRot="1" noChangeAspect="1" noMove="1" noResize="1" noEditPoints="1" noAdjustHandles="1" noChangeArrowheads="1" noChangeShapeType="1" noTextEdit="1"/>
              </p:cNvSpPr>
              <p:nvPr/>
            </p:nvSpPr>
            <p:spPr>
              <a:xfrm>
                <a:off x="763788" y="1052531"/>
                <a:ext cx="10909107" cy="2308324"/>
              </a:xfrm>
              <a:prstGeom prst="rect">
                <a:avLst/>
              </a:prstGeom>
              <a:blipFill rotWithShape="0">
                <a:blip r:embed="rId3"/>
                <a:stretch>
                  <a:fillRect l="-335" t="-1587"/>
                </a:stretch>
              </a:blipFill>
            </p:spPr>
            <p:txBody>
              <a:bodyPr/>
              <a:lstStyle/>
              <a:p>
                <a:r>
                  <a:rPr lang="en-GB">
                    <a:noFill/>
                  </a:rPr>
                  <a:t> </a:t>
                </a:r>
              </a:p>
            </p:txBody>
          </p:sp>
        </mc:Fallback>
      </mc:AlternateContent>
      <p:sp>
        <p:nvSpPr>
          <p:cNvPr id="2" name="ZoneTexte 1"/>
          <p:cNvSpPr txBox="1"/>
          <p:nvPr/>
        </p:nvSpPr>
        <p:spPr>
          <a:xfrm>
            <a:off x="6504102" y="3767658"/>
            <a:ext cx="5580515" cy="923330"/>
          </a:xfrm>
          <a:prstGeom prst="rect">
            <a:avLst/>
          </a:prstGeom>
          <a:noFill/>
        </p:spPr>
        <p:txBody>
          <a:bodyPr wrap="square" rtlCol="0">
            <a:spAutoFit/>
          </a:bodyPr>
          <a:lstStyle/>
          <a:p>
            <a:r>
              <a:rPr lang="fr-FR" dirty="0" smtClean="0"/>
              <a:t>Modélisation de l’interaction ion-faisceau:</a:t>
            </a:r>
            <a:endParaRPr lang="en-US" dirty="0" smtClean="0"/>
          </a:p>
          <a:p>
            <a:pPr marL="285750" indent="-285750">
              <a:buFont typeface="Arial" panose="020B0604020202020204" pitchFamily="34" charset="0"/>
              <a:buChar char="•"/>
            </a:pPr>
            <a:r>
              <a:rPr lang="en-US" dirty="0" smtClean="0"/>
              <a:t>Bassetti-Erskine</a:t>
            </a:r>
            <a:r>
              <a:rPr lang="en-US" baseline="30000" dirty="0" smtClean="0"/>
              <a:t>1</a:t>
            </a:r>
            <a:r>
              <a:rPr lang="en-US" dirty="0" smtClean="0"/>
              <a:t> </a:t>
            </a:r>
            <a:r>
              <a:rPr lang="fr-FR" dirty="0" smtClean="0"/>
              <a:t>pour la dynamique transverse</a:t>
            </a:r>
          </a:p>
          <a:p>
            <a:pPr marL="285750" indent="-285750">
              <a:buFont typeface="Arial" panose="020B0604020202020204" pitchFamily="34" charset="0"/>
              <a:buChar char="•"/>
            </a:pPr>
            <a:r>
              <a:rPr lang="en-US" dirty="0" smtClean="0"/>
              <a:t>Sagan</a:t>
            </a:r>
            <a:r>
              <a:rPr lang="en-US" baseline="30000" dirty="0" smtClean="0"/>
              <a:t>2</a:t>
            </a:r>
            <a:r>
              <a:rPr lang="en-US" dirty="0" smtClean="0"/>
              <a:t> </a:t>
            </a:r>
            <a:r>
              <a:rPr lang="fr-FR" dirty="0" smtClean="0"/>
              <a:t>pour la dynamique longitudinale</a:t>
            </a:r>
            <a:endParaRPr lang="fr-FR" dirty="0"/>
          </a:p>
        </p:txBody>
      </p:sp>
      <p:sp>
        <p:nvSpPr>
          <p:cNvPr id="30" name="Oval 70"/>
          <p:cNvSpPr>
            <a:spLocks noChangeArrowheads="1"/>
          </p:cNvSpPr>
          <p:nvPr/>
        </p:nvSpPr>
        <p:spPr bwMode="auto">
          <a:xfrm>
            <a:off x="1704249" y="4202925"/>
            <a:ext cx="115210" cy="108620"/>
          </a:xfrm>
          <a:prstGeom prst="ellipse">
            <a:avLst/>
          </a:prstGeom>
          <a:solidFill>
            <a:srgbClr val="00B050"/>
          </a:solidFill>
          <a:ln w="9525">
            <a:solidFill>
              <a:srgbClr val="00B05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cxnSp>
        <p:nvCxnSpPr>
          <p:cNvPr id="34" name="Straight Arrow Connector 4"/>
          <p:cNvCxnSpPr/>
          <p:nvPr/>
        </p:nvCxnSpPr>
        <p:spPr>
          <a:xfrm>
            <a:off x="1787280" y="4293006"/>
            <a:ext cx="74099" cy="24847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4"/>
          <p:cNvSpPr txBox="1"/>
          <p:nvPr/>
        </p:nvSpPr>
        <p:spPr>
          <a:xfrm>
            <a:off x="1396023" y="3903576"/>
            <a:ext cx="616452" cy="338554"/>
          </a:xfrm>
          <a:prstGeom prst="rect">
            <a:avLst/>
          </a:prstGeom>
          <a:noFill/>
        </p:spPr>
        <p:txBody>
          <a:bodyPr wrap="square" rtlCol="0">
            <a:spAutoFit/>
          </a:bodyPr>
          <a:lstStyle/>
          <a:p>
            <a:r>
              <a:rPr lang="en-US" sz="1600" b="1" dirty="0" smtClean="0">
                <a:solidFill>
                  <a:srgbClr val="00B050"/>
                </a:solidFill>
              </a:rPr>
              <a:t>M</a:t>
            </a:r>
            <a:r>
              <a:rPr lang="en-US" sz="1600" b="1" baseline="30000" dirty="0" smtClean="0">
                <a:solidFill>
                  <a:srgbClr val="00B050"/>
                </a:solidFill>
              </a:rPr>
              <a:t>+</a:t>
            </a:r>
            <a:endParaRPr lang="en-US" sz="1600" b="1" baseline="30000" dirty="0">
              <a:solidFill>
                <a:srgbClr val="00B050"/>
              </a:solidFill>
            </a:endParaRPr>
          </a:p>
        </p:txBody>
      </p:sp>
      <mc:AlternateContent xmlns:mc="http://schemas.openxmlformats.org/markup-compatibility/2006" xmlns:a14="http://schemas.microsoft.com/office/drawing/2010/main">
        <mc:Choice Requires="a14">
          <p:sp>
            <p:nvSpPr>
              <p:cNvPr id="46" name="ZoneTexte 45"/>
              <p:cNvSpPr txBox="1"/>
              <p:nvPr/>
            </p:nvSpPr>
            <p:spPr>
              <a:xfrm>
                <a:off x="1936419" y="4146203"/>
                <a:ext cx="32252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fr-FR" b="0" i="0" smtClean="0">
                          <a:latin typeface="Cambria Math" panose="02040503050406030204" pitchFamily="18" charset="0"/>
                        </a:rPr>
                        <m:t>Δ</m:t>
                      </m:r>
                      <m:acc>
                        <m:accPr>
                          <m:chr m:val="⃗"/>
                          <m:ctrlPr>
                            <a:rPr lang="fr-FR" b="0" i="1" smtClean="0">
                              <a:latin typeface="Cambria Math" panose="02040503050406030204" pitchFamily="18" charset="0"/>
                            </a:rPr>
                          </m:ctrlPr>
                        </m:accPr>
                        <m:e>
                          <m:r>
                            <a:rPr lang="fr-FR" b="0" i="1" smtClean="0">
                              <a:latin typeface="Cambria Math" panose="02040503050406030204" pitchFamily="18" charset="0"/>
                            </a:rPr>
                            <m:t>𝑣</m:t>
                          </m:r>
                        </m:e>
                      </m:acc>
                    </m:oMath>
                  </m:oMathPara>
                </a14:m>
                <a:endParaRPr lang="en-US" dirty="0"/>
              </a:p>
            </p:txBody>
          </p:sp>
        </mc:Choice>
        <mc:Fallback xmlns="">
          <p:sp>
            <p:nvSpPr>
              <p:cNvPr id="46" name="ZoneTexte 45"/>
              <p:cNvSpPr txBox="1">
                <a:spLocks noRot="1" noChangeAspect="1" noMove="1" noResize="1" noEditPoints="1" noAdjustHandles="1" noChangeArrowheads="1" noChangeShapeType="1" noTextEdit="1"/>
              </p:cNvSpPr>
              <p:nvPr/>
            </p:nvSpPr>
            <p:spPr>
              <a:xfrm>
                <a:off x="1936419" y="4146203"/>
                <a:ext cx="322524" cy="276999"/>
              </a:xfrm>
              <a:prstGeom prst="rect">
                <a:avLst/>
              </a:prstGeom>
              <a:blipFill rotWithShape="0">
                <a:blip r:embed="rId4"/>
                <a:stretch>
                  <a:fillRect l="-16981" t="-45652" r="-101887"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9"/>
              <p:cNvSpPr txBox="1"/>
              <p:nvPr/>
            </p:nvSpPr>
            <p:spPr>
              <a:xfrm>
                <a:off x="981794" y="5492889"/>
                <a:ext cx="5344412" cy="77546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m:rPr>
                              <m:sty m:val="p"/>
                            </m:rPr>
                            <a:rPr lang="en-US" sz="2400" b="0" i="0" smtClean="0">
                              <a:latin typeface="Cambria Math" charset="0"/>
                            </a:rPr>
                            <m:t>Δv</m:t>
                          </m:r>
                        </m:e>
                        <m:sub>
                          <m:r>
                            <a:rPr lang="en-US" sz="2400" b="0" i="1" smtClean="0">
                              <a:latin typeface="Cambria Math" charset="0"/>
                            </a:rPr>
                            <m:t>𝑠</m:t>
                          </m:r>
                        </m:sub>
                      </m:sSub>
                      <m:r>
                        <a:rPr lang="en-US" sz="2400" b="0" i="1" smtClean="0">
                          <a:latin typeface="Cambria Math" charset="0"/>
                        </a:rPr>
                        <m:t>=</m:t>
                      </m:r>
                      <m:d>
                        <m:dPr>
                          <m:ctrlPr>
                            <a:rPr lang="en-US" sz="2400" b="0" i="1" smtClean="0">
                              <a:latin typeface="Cambria Math" panose="02040503050406030204" pitchFamily="18" charset="0"/>
                            </a:rPr>
                          </m:ctrlPr>
                        </m:dPr>
                        <m:e>
                          <m:r>
                            <a:rPr lang="en-US" sz="2400" b="0" i="1" smtClean="0">
                              <a:latin typeface="Cambria Math" charset="0"/>
                            </a:rPr>
                            <m:t>−</m:t>
                          </m:r>
                          <m:sSub>
                            <m:sSubPr>
                              <m:ctrlPr>
                                <a:rPr lang="en-US" sz="2400" b="0" i="1" smtClean="0">
                                  <a:latin typeface="Cambria Math" panose="02040503050406030204" pitchFamily="18" charset="0"/>
                                </a:rPr>
                              </m:ctrlPr>
                            </m:sSubPr>
                            <m:e>
                              <m:r>
                                <a:rPr lang="en-US" sz="2400" b="0" i="1" smtClean="0">
                                  <a:latin typeface="Cambria Math" charset="0"/>
                                </a:rPr>
                                <m:t>𝛼</m:t>
                              </m:r>
                            </m:e>
                            <m:sub>
                              <m:r>
                                <a:rPr lang="en-US" sz="2400" b="0" i="1" smtClean="0">
                                  <a:latin typeface="Cambria Math" charset="0"/>
                                </a:rPr>
                                <m:t>𝑥</m:t>
                              </m:r>
                            </m:sub>
                          </m:sSub>
                          <m:sSub>
                            <m:sSubPr>
                              <m:ctrlPr>
                                <a:rPr lang="en-US" sz="2400" b="0" i="1" smtClean="0">
                                  <a:latin typeface="Cambria Math" panose="02040503050406030204" pitchFamily="18" charset="0"/>
                                </a:rPr>
                              </m:ctrlPr>
                            </m:sSubPr>
                            <m:e>
                              <m:r>
                                <a:rPr lang="en-US" sz="2400" b="0" i="1" smtClean="0">
                                  <a:latin typeface="Cambria Math" charset="0"/>
                                </a:rPr>
                                <m:t>𝜖</m:t>
                              </m:r>
                            </m:e>
                            <m:sub>
                              <m:r>
                                <a:rPr lang="en-US" sz="2400" b="0" i="1" smtClean="0">
                                  <a:latin typeface="Cambria Math" charset="0"/>
                                </a:rPr>
                                <m:t>𝑥</m:t>
                              </m:r>
                            </m:sub>
                          </m:sSub>
                          <m:r>
                            <a:rPr lang="en-US" sz="2400" b="0" i="1" smtClean="0">
                              <a:latin typeface="Cambria Math" charset="0"/>
                            </a:rPr>
                            <m:t>+</m:t>
                          </m:r>
                          <m:r>
                            <a:rPr lang="en-US" sz="2400" b="0" i="1" smtClean="0">
                              <a:latin typeface="Cambria Math" charset="0"/>
                            </a:rPr>
                            <m:t>𝜂</m:t>
                          </m:r>
                          <m:sSup>
                            <m:sSupPr>
                              <m:ctrlPr>
                                <a:rPr lang="en-US" sz="2400" b="0" i="1" smtClean="0">
                                  <a:latin typeface="Cambria Math" panose="02040503050406030204" pitchFamily="18" charset="0"/>
                                </a:rPr>
                              </m:ctrlPr>
                            </m:sSupPr>
                            <m:e>
                              <m:r>
                                <a:rPr lang="en-US" sz="2400" b="0" i="1" smtClean="0">
                                  <a:latin typeface="Cambria Math" charset="0"/>
                                </a:rPr>
                                <m:t>𝜂</m:t>
                              </m:r>
                            </m:e>
                            <m:sup>
                              <m:r>
                                <a:rPr lang="en-US" sz="2400" b="0" i="1" smtClean="0">
                                  <a:latin typeface="Cambria Math" charset="0"/>
                                </a:rPr>
                                <m:t>′</m:t>
                              </m:r>
                            </m:sup>
                          </m:sSup>
                          <m:sSubSup>
                            <m:sSubSupPr>
                              <m:ctrlPr>
                                <a:rPr lang="en-US" sz="2400" b="0" i="1" smtClean="0">
                                  <a:latin typeface="Cambria Math" panose="02040503050406030204" pitchFamily="18" charset="0"/>
                                </a:rPr>
                              </m:ctrlPr>
                            </m:sSubSupPr>
                            <m:e>
                              <m:r>
                                <a:rPr lang="en-US" sz="2400" b="0" i="1" smtClean="0">
                                  <a:latin typeface="Cambria Math" charset="0"/>
                                </a:rPr>
                                <m:t>𝜎</m:t>
                              </m:r>
                            </m:e>
                            <m:sub>
                              <m:r>
                                <a:rPr lang="en-US" sz="2400" b="0" i="1" smtClean="0">
                                  <a:latin typeface="Cambria Math" charset="0"/>
                                </a:rPr>
                                <m:t>𝜖</m:t>
                              </m:r>
                            </m:sub>
                            <m:sup>
                              <m:r>
                                <a:rPr lang="en-US" sz="2400" b="0" i="1" smtClean="0">
                                  <a:latin typeface="Cambria Math" charset="0"/>
                                </a:rPr>
                                <m:t>2</m:t>
                              </m:r>
                            </m:sup>
                          </m:sSubSup>
                        </m:e>
                      </m:d>
                      <m:f>
                        <m:fPr>
                          <m:ctrlPr>
                            <a:rPr lang="bg-BG" sz="2400" b="0" i="1" smtClean="0">
                              <a:latin typeface="Cambria Math" panose="02040503050406030204" pitchFamily="18" charset="0"/>
                            </a:rPr>
                          </m:ctrlPr>
                        </m:fPr>
                        <m:num>
                          <m:r>
                            <a:rPr lang="en-US" sz="2400" b="0" i="1" smtClean="0">
                              <a:latin typeface="Cambria Math" charset="0"/>
                              <a:ea typeface="Cambria Math" charset="0"/>
                              <a:cs typeface="Cambria Math" charset="0"/>
                            </a:rPr>
                            <m:t>𝜕</m:t>
                          </m:r>
                          <m:sSub>
                            <m:sSubPr>
                              <m:ctrlPr>
                                <a:rPr lang="en-US" sz="2400" b="0" i="1" smtClean="0">
                                  <a:latin typeface="Cambria Math" panose="02040503050406030204" pitchFamily="18" charset="0"/>
                                  <a:ea typeface="Cambria Math" charset="0"/>
                                  <a:cs typeface="Cambria Math" charset="0"/>
                                </a:rPr>
                              </m:ctrlPr>
                            </m:sSubPr>
                            <m:e>
                              <m:r>
                                <m:rPr>
                                  <m:sty m:val="p"/>
                                </m:rPr>
                                <a:rPr lang="en-US" sz="2400" b="0" i="0" smtClean="0">
                                  <a:latin typeface="Cambria Math" charset="0"/>
                                  <a:ea typeface="Cambria Math" charset="0"/>
                                  <a:cs typeface="Cambria Math" charset="0"/>
                                </a:rPr>
                                <m:t>Δ</m:t>
                              </m:r>
                            </m:e>
                            <m:sub>
                              <m:r>
                                <a:rPr lang="en-US" sz="2400" b="0" i="1" smtClean="0">
                                  <a:latin typeface="Cambria Math" charset="0"/>
                                  <a:ea typeface="Cambria Math" charset="0"/>
                                  <a:cs typeface="Cambria Math" charset="0"/>
                                </a:rPr>
                                <m:t>𝑥</m:t>
                              </m:r>
                            </m:sub>
                          </m:sSub>
                        </m:num>
                        <m:den>
                          <m:r>
                            <a:rPr lang="en-US" sz="2400" b="0" i="1" smtClean="0">
                              <a:latin typeface="Cambria Math" charset="0"/>
                            </a:rPr>
                            <m:t>𝜕</m:t>
                          </m:r>
                          <m:r>
                            <a:rPr lang="en-US" sz="2400" b="0" i="1" smtClean="0">
                              <a:latin typeface="Cambria Math" charset="0"/>
                            </a:rPr>
                            <m:t>𝑥</m:t>
                          </m:r>
                        </m:den>
                      </m:f>
                      <m:r>
                        <a:rPr lang="en-US" sz="2400" b="0" i="0" smtClean="0">
                          <a:latin typeface="Cambria Math" charset="0"/>
                        </a:rPr>
                        <m:t>−</m:t>
                      </m:r>
                      <m:sSub>
                        <m:sSubPr>
                          <m:ctrlPr>
                            <a:rPr lang="en-US" sz="2400" b="0" i="1" smtClean="0">
                              <a:latin typeface="Cambria Math" panose="02040503050406030204" pitchFamily="18" charset="0"/>
                            </a:rPr>
                          </m:ctrlPr>
                        </m:sSubPr>
                        <m:e>
                          <m:r>
                            <a:rPr lang="en-US" sz="2400" b="0" i="1" smtClean="0">
                              <a:latin typeface="Cambria Math" charset="0"/>
                            </a:rPr>
                            <m:t>𝛼</m:t>
                          </m:r>
                        </m:e>
                        <m:sub>
                          <m:r>
                            <a:rPr lang="en-US" sz="2400" b="0" i="1" smtClean="0">
                              <a:latin typeface="Cambria Math" charset="0"/>
                            </a:rPr>
                            <m:t>𝑦</m:t>
                          </m:r>
                        </m:sub>
                      </m:sSub>
                      <m:sSub>
                        <m:sSubPr>
                          <m:ctrlPr>
                            <a:rPr lang="en-US" sz="2400" b="0" i="1" smtClean="0">
                              <a:latin typeface="Cambria Math" panose="02040503050406030204" pitchFamily="18" charset="0"/>
                            </a:rPr>
                          </m:ctrlPr>
                        </m:sSubPr>
                        <m:e>
                          <m:r>
                            <a:rPr lang="en-US" sz="2400" b="0" i="1" smtClean="0">
                              <a:latin typeface="Cambria Math" charset="0"/>
                            </a:rPr>
                            <m:t>𝜖</m:t>
                          </m:r>
                        </m:e>
                        <m:sub>
                          <m:r>
                            <a:rPr lang="en-US" sz="2400" b="0" i="1" smtClean="0">
                              <a:latin typeface="Cambria Math" charset="0"/>
                            </a:rPr>
                            <m:t>𝑦</m:t>
                          </m:r>
                        </m:sub>
                      </m:sSub>
                      <m:f>
                        <m:fPr>
                          <m:ctrlPr>
                            <a:rPr lang="bg-BG" sz="2400" i="1">
                              <a:latin typeface="Cambria Math" panose="02040503050406030204" pitchFamily="18" charset="0"/>
                            </a:rPr>
                          </m:ctrlPr>
                        </m:fPr>
                        <m:num>
                          <m:r>
                            <a:rPr lang="en-US" sz="2400" i="1">
                              <a:latin typeface="Cambria Math" charset="0"/>
                              <a:ea typeface="Cambria Math" charset="0"/>
                              <a:cs typeface="Cambria Math" charset="0"/>
                            </a:rPr>
                            <m:t>𝜕</m:t>
                          </m:r>
                          <m:sSub>
                            <m:sSubPr>
                              <m:ctrlPr>
                                <a:rPr lang="en-US" sz="2400" i="1">
                                  <a:latin typeface="Cambria Math" panose="02040503050406030204" pitchFamily="18" charset="0"/>
                                  <a:ea typeface="Cambria Math" charset="0"/>
                                  <a:cs typeface="Cambria Math" charset="0"/>
                                </a:rPr>
                              </m:ctrlPr>
                            </m:sSubPr>
                            <m:e>
                              <m:r>
                                <m:rPr>
                                  <m:sty m:val="p"/>
                                </m:rPr>
                                <a:rPr lang="en-US" sz="2400">
                                  <a:latin typeface="Cambria Math" charset="0"/>
                                  <a:ea typeface="Cambria Math" charset="0"/>
                                  <a:cs typeface="Cambria Math" charset="0"/>
                                </a:rPr>
                                <m:t>Δ</m:t>
                              </m:r>
                            </m:e>
                            <m:sub>
                              <m:r>
                                <a:rPr lang="en-US" sz="2400" b="0" i="1" smtClean="0">
                                  <a:latin typeface="Cambria Math" charset="0"/>
                                  <a:ea typeface="Cambria Math" charset="0"/>
                                  <a:cs typeface="Cambria Math" charset="0"/>
                                </a:rPr>
                                <m:t>𝑦</m:t>
                              </m:r>
                            </m:sub>
                          </m:sSub>
                        </m:num>
                        <m:den>
                          <m:r>
                            <a:rPr lang="en-US" sz="2400" i="1">
                              <a:latin typeface="Cambria Math" charset="0"/>
                            </a:rPr>
                            <m:t>𝜕</m:t>
                          </m:r>
                          <m:r>
                            <a:rPr lang="en-US" sz="2400" b="0" i="1" smtClean="0">
                              <a:latin typeface="Cambria Math" charset="0"/>
                            </a:rPr>
                            <m:t>𝑦</m:t>
                          </m:r>
                        </m:den>
                      </m:f>
                    </m:oMath>
                  </m:oMathPara>
                </a14:m>
                <a:endParaRPr lang="en-US" sz="2400" dirty="0"/>
              </a:p>
            </p:txBody>
          </p:sp>
        </mc:Choice>
        <mc:Fallback xmlns="">
          <p:sp>
            <p:nvSpPr>
              <p:cNvPr id="24" name="TextBox 9"/>
              <p:cNvSpPr txBox="1">
                <a:spLocks noRot="1" noChangeAspect="1" noMove="1" noResize="1" noEditPoints="1" noAdjustHandles="1" noChangeArrowheads="1" noChangeShapeType="1" noTextEdit="1"/>
              </p:cNvSpPr>
              <p:nvPr/>
            </p:nvSpPr>
            <p:spPr>
              <a:xfrm>
                <a:off x="981794" y="5492889"/>
                <a:ext cx="5344412" cy="775469"/>
              </a:xfrm>
              <a:prstGeom prst="rect">
                <a:avLst/>
              </a:prstGeom>
              <a:blipFill rotWithShape="0">
                <a:blip r:embed="rId5"/>
                <a:stretch>
                  <a:fillRect/>
                </a:stretch>
              </a:blipFill>
            </p:spPr>
            <p:txBody>
              <a:bodyPr/>
              <a:lstStyle/>
              <a:p>
                <a:r>
                  <a:rPr lang="en-US">
                    <a:noFill/>
                  </a:rPr>
                  <a:t> </a:t>
                </a:r>
              </a:p>
            </p:txBody>
          </p:sp>
        </mc:Fallback>
      </mc:AlternateContent>
      <p:cxnSp>
        <p:nvCxnSpPr>
          <p:cNvPr id="25" name="Connecteur droit avec flèche 24"/>
          <p:cNvCxnSpPr/>
          <p:nvPr/>
        </p:nvCxnSpPr>
        <p:spPr>
          <a:xfrm flipH="1">
            <a:off x="5513041" y="4568580"/>
            <a:ext cx="1000354" cy="93637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ZoneTexte 26"/>
          <p:cNvSpPr txBox="1"/>
          <p:nvPr/>
        </p:nvSpPr>
        <p:spPr>
          <a:xfrm>
            <a:off x="2350130" y="6558589"/>
            <a:ext cx="9270723" cy="276999"/>
          </a:xfrm>
          <a:prstGeom prst="rect">
            <a:avLst/>
          </a:prstGeom>
          <a:noFill/>
        </p:spPr>
        <p:txBody>
          <a:bodyPr wrap="square" rtlCol="0">
            <a:spAutoFit/>
          </a:bodyPr>
          <a:lstStyle/>
          <a:p>
            <a:r>
              <a:rPr lang="en-US" sz="1200" dirty="0" smtClean="0"/>
              <a:t>[2] </a:t>
            </a:r>
            <a:r>
              <a:rPr lang="en-US" sz="1200" dirty="0"/>
              <a:t>David Sagan. Some aspects of the longitudinal motion of ions in electron storage rings. </a:t>
            </a:r>
            <a:r>
              <a:rPr lang="en-US" sz="1200" dirty="0" err="1"/>
              <a:t>Nucl</a:t>
            </a:r>
            <a:r>
              <a:rPr lang="en-US" sz="1200" dirty="0"/>
              <a:t>. Instr. Meth. </a:t>
            </a:r>
            <a:r>
              <a:rPr lang="en-US" sz="1200" dirty="0" smtClean="0"/>
              <a:t>A, </a:t>
            </a:r>
            <a:r>
              <a:rPr lang="en-US" sz="1200" dirty="0"/>
              <a:t>1991.</a:t>
            </a:r>
          </a:p>
        </p:txBody>
      </p:sp>
      <p:sp>
        <p:nvSpPr>
          <p:cNvPr id="26" name="ZoneTexte 25"/>
          <p:cNvSpPr txBox="1"/>
          <p:nvPr/>
        </p:nvSpPr>
        <p:spPr>
          <a:xfrm>
            <a:off x="7602469" y="5459907"/>
            <a:ext cx="4656271" cy="923330"/>
          </a:xfrm>
          <a:prstGeom prst="rect">
            <a:avLst/>
          </a:prstGeom>
          <a:noFill/>
        </p:spPr>
        <p:txBody>
          <a:bodyPr wrap="square" rtlCol="0">
            <a:spAutoFit/>
          </a:bodyPr>
          <a:lstStyle/>
          <a:p>
            <a:pPr algn="ctr"/>
            <a:r>
              <a:rPr lang="fr-FR" b="1" dirty="0" smtClean="0">
                <a:solidFill>
                  <a:srgbClr val="FF0000"/>
                </a:solidFill>
              </a:rPr>
              <a:t>La dynamique des ions est totalement déterminée par l’optique et le design de la maille</a:t>
            </a:r>
            <a:endParaRPr lang="fr-FR" b="1" dirty="0">
              <a:solidFill>
                <a:srgbClr val="FF0000"/>
              </a:solidFill>
            </a:endParaRPr>
          </a:p>
        </p:txBody>
      </p:sp>
      <p:sp>
        <p:nvSpPr>
          <p:cNvPr id="38" name="Flèche droite 37"/>
          <p:cNvSpPr/>
          <p:nvPr/>
        </p:nvSpPr>
        <p:spPr>
          <a:xfrm>
            <a:off x="6513395" y="5688585"/>
            <a:ext cx="1220825" cy="3916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c 3"/>
          <p:cNvSpPr/>
          <p:nvPr/>
        </p:nvSpPr>
        <p:spPr>
          <a:xfrm>
            <a:off x="763788" y="4746200"/>
            <a:ext cx="4341341" cy="2143701"/>
          </a:xfrm>
          <a:prstGeom prst="arc">
            <a:avLst>
              <a:gd name="adj1" fmla="val 11644944"/>
              <a:gd name="adj2" fmla="val 19363730"/>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Arc 32"/>
          <p:cNvSpPr/>
          <p:nvPr/>
        </p:nvSpPr>
        <p:spPr>
          <a:xfrm flipV="1">
            <a:off x="743821" y="2071953"/>
            <a:ext cx="4341341" cy="1896112"/>
          </a:xfrm>
          <a:prstGeom prst="arc">
            <a:avLst>
              <a:gd name="adj1" fmla="val 11644944"/>
              <a:gd name="adj2" fmla="val 19363730"/>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2" name="Connecteur droit avec flèche 11"/>
          <p:cNvCxnSpPr/>
          <p:nvPr/>
        </p:nvCxnSpPr>
        <p:spPr>
          <a:xfrm flipV="1">
            <a:off x="1560745" y="4568580"/>
            <a:ext cx="862229" cy="25803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Ellipse 13"/>
          <p:cNvSpPr/>
          <p:nvPr/>
        </p:nvSpPr>
        <p:spPr>
          <a:xfrm>
            <a:off x="1518825" y="4776979"/>
            <a:ext cx="72577" cy="9528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ZoneTexte 20"/>
          <p:cNvSpPr txBox="1"/>
          <p:nvPr/>
        </p:nvSpPr>
        <p:spPr>
          <a:xfrm>
            <a:off x="1103738" y="4571884"/>
            <a:ext cx="487664" cy="400110"/>
          </a:xfrm>
          <a:prstGeom prst="rect">
            <a:avLst/>
          </a:prstGeom>
          <a:noFill/>
        </p:spPr>
        <p:txBody>
          <a:bodyPr wrap="square" rtlCol="0">
            <a:spAutoFit/>
          </a:bodyPr>
          <a:lstStyle/>
          <a:p>
            <a:r>
              <a:rPr lang="fr-FR" sz="2000" b="1" dirty="0" smtClean="0"/>
              <a:t>e-</a:t>
            </a:r>
            <a:endParaRPr lang="en-US" sz="2000" b="1" dirty="0"/>
          </a:p>
        </p:txBody>
      </p:sp>
      <p:sp>
        <p:nvSpPr>
          <p:cNvPr id="22" name="ZoneTexte 21"/>
          <p:cNvSpPr txBox="1"/>
          <p:nvPr/>
        </p:nvSpPr>
        <p:spPr>
          <a:xfrm>
            <a:off x="3760454" y="4171454"/>
            <a:ext cx="2048808" cy="338554"/>
          </a:xfrm>
          <a:prstGeom prst="rect">
            <a:avLst/>
          </a:prstGeom>
          <a:noFill/>
        </p:spPr>
        <p:txBody>
          <a:bodyPr wrap="square" rtlCol="0">
            <a:spAutoFit/>
          </a:bodyPr>
          <a:lstStyle/>
          <a:p>
            <a:r>
              <a:rPr lang="fr-FR" sz="1600" dirty="0" smtClean="0"/>
              <a:t>Enveloppe faisceau</a:t>
            </a:r>
            <a:endParaRPr lang="en-US" sz="1600" dirty="0"/>
          </a:p>
        </p:txBody>
      </p:sp>
      <p:cxnSp>
        <p:nvCxnSpPr>
          <p:cNvPr id="28" name="Connecteur droit avec flèche 27"/>
          <p:cNvCxnSpPr/>
          <p:nvPr/>
        </p:nvCxnSpPr>
        <p:spPr>
          <a:xfrm flipH="1">
            <a:off x="4172688" y="4501390"/>
            <a:ext cx="131917" cy="37087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Connecteur droit avec flèche 54"/>
          <p:cNvCxnSpPr/>
          <p:nvPr/>
        </p:nvCxnSpPr>
        <p:spPr>
          <a:xfrm flipH="1" flipV="1">
            <a:off x="3970862" y="3945326"/>
            <a:ext cx="201826" cy="2167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16726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425514"/>
            <a:ext cx="12192000" cy="10709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0" y="0"/>
            <a:ext cx="214184"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numéro de diapositive 8"/>
          <p:cNvSpPr>
            <a:spLocks noGrp="1"/>
          </p:cNvSpPr>
          <p:nvPr>
            <p:ph type="sldNum" sz="quarter" idx="12"/>
          </p:nvPr>
        </p:nvSpPr>
        <p:spPr>
          <a:xfrm>
            <a:off x="9236675" y="6512740"/>
            <a:ext cx="2743200" cy="365125"/>
          </a:xfrm>
          <a:noFill/>
          <a:ln>
            <a:noFill/>
          </a:ln>
        </p:spPr>
        <p:txBody>
          <a:bodyPr/>
          <a:lstStyle/>
          <a:p>
            <a:fld id="{34D7324B-2770-4802-B49E-4504F47BE71B}" type="slidenum">
              <a:rPr lang="fr-FR" smtClean="0">
                <a:ln>
                  <a:solidFill>
                    <a:schemeClr val="tx1"/>
                  </a:solidFill>
                </a:ln>
              </a:rPr>
              <a:t>19</a:t>
            </a:fld>
            <a:endParaRPr lang="fr-FR" dirty="0">
              <a:ln>
                <a:solidFill>
                  <a:schemeClr val="tx1"/>
                </a:solidFill>
              </a:ln>
            </a:endParaRPr>
          </a:p>
        </p:txBody>
      </p:sp>
      <p:sp>
        <p:nvSpPr>
          <p:cNvPr id="7" name="ZoneTexte 9"/>
          <p:cNvSpPr txBox="1"/>
          <p:nvPr/>
        </p:nvSpPr>
        <p:spPr>
          <a:xfrm>
            <a:off x="313038" y="6520569"/>
            <a:ext cx="3278659" cy="369332"/>
          </a:xfrm>
          <a:prstGeom prst="rect">
            <a:avLst/>
          </a:prstGeom>
          <a:noFill/>
        </p:spPr>
        <p:txBody>
          <a:bodyPr wrap="square" rtlCol="0">
            <a:spAutoFit/>
          </a:bodyPr>
          <a:lstStyle/>
          <a:p>
            <a:r>
              <a:rPr lang="fr-FR" dirty="0" smtClean="0"/>
              <a:t>Alexis Gamelin</a:t>
            </a:r>
            <a:endParaRPr lang="fr-FR" dirty="0"/>
          </a:p>
        </p:txBody>
      </p:sp>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924" y="202503"/>
            <a:ext cx="11858480" cy="6178825"/>
          </a:xfrm>
          <a:prstGeom prst="rect">
            <a:avLst/>
          </a:prstGeom>
        </p:spPr>
      </p:pic>
    </p:spTree>
    <p:extLst>
      <p:ext uri="{BB962C8B-B14F-4D97-AF65-F5344CB8AC3E}">
        <p14:creationId xmlns:p14="http://schemas.microsoft.com/office/powerpoint/2010/main" val="42032245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425514"/>
            <a:ext cx="12192000" cy="10709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0" y="0"/>
            <a:ext cx="214184"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numéro de diapositive 8"/>
          <p:cNvSpPr>
            <a:spLocks noGrp="1"/>
          </p:cNvSpPr>
          <p:nvPr>
            <p:ph type="sldNum" sz="quarter" idx="12"/>
          </p:nvPr>
        </p:nvSpPr>
        <p:spPr>
          <a:xfrm>
            <a:off x="9236675" y="6512740"/>
            <a:ext cx="2743200" cy="365125"/>
          </a:xfrm>
          <a:noFill/>
          <a:ln>
            <a:noFill/>
          </a:ln>
        </p:spPr>
        <p:txBody>
          <a:bodyPr/>
          <a:lstStyle/>
          <a:p>
            <a:fld id="{34D7324B-2770-4802-B49E-4504F47BE71B}" type="slidenum">
              <a:rPr lang="fr-FR" smtClean="0">
                <a:ln>
                  <a:solidFill>
                    <a:schemeClr val="tx1"/>
                  </a:solidFill>
                </a:ln>
              </a:rPr>
              <a:t>2</a:t>
            </a:fld>
            <a:endParaRPr lang="fr-FR" dirty="0">
              <a:ln>
                <a:solidFill>
                  <a:schemeClr val="tx1"/>
                </a:solidFill>
              </a:ln>
            </a:endParaRPr>
          </a:p>
        </p:txBody>
      </p:sp>
      <p:sp>
        <p:nvSpPr>
          <p:cNvPr id="10" name="ZoneTexte 9"/>
          <p:cNvSpPr txBox="1"/>
          <p:nvPr/>
        </p:nvSpPr>
        <p:spPr>
          <a:xfrm>
            <a:off x="313038" y="6520569"/>
            <a:ext cx="3278659" cy="369332"/>
          </a:xfrm>
          <a:prstGeom prst="rect">
            <a:avLst/>
          </a:prstGeom>
          <a:noFill/>
        </p:spPr>
        <p:txBody>
          <a:bodyPr wrap="square" rtlCol="0">
            <a:spAutoFit/>
          </a:bodyPr>
          <a:lstStyle/>
          <a:p>
            <a:r>
              <a:rPr lang="fr-FR" dirty="0" smtClean="0"/>
              <a:t>Alexis Gamelin</a:t>
            </a:r>
            <a:endParaRPr lang="fr-FR" dirty="0"/>
          </a:p>
        </p:txBody>
      </p:sp>
      <p:sp>
        <p:nvSpPr>
          <p:cNvPr id="3" name="Titre 2"/>
          <p:cNvSpPr>
            <a:spLocks noGrp="1"/>
          </p:cNvSpPr>
          <p:nvPr>
            <p:ph type="ctrTitle"/>
          </p:nvPr>
        </p:nvSpPr>
        <p:spPr>
          <a:xfrm>
            <a:off x="457199" y="258763"/>
            <a:ext cx="11522675" cy="858837"/>
          </a:xfrm>
        </p:spPr>
        <p:txBody>
          <a:bodyPr>
            <a:noAutofit/>
          </a:bodyPr>
          <a:lstStyle/>
          <a:p>
            <a:r>
              <a:rPr lang="fr-FR" sz="5400" dirty="0" smtClean="0"/>
              <a:t>Buts de l’étude</a:t>
            </a:r>
            <a:endParaRPr lang="fr-FR" sz="5400" dirty="0"/>
          </a:p>
        </p:txBody>
      </p:sp>
      <p:sp>
        <p:nvSpPr>
          <p:cNvPr id="7" name="TextBox 6"/>
          <p:cNvSpPr txBox="1"/>
          <p:nvPr/>
        </p:nvSpPr>
        <p:spPr>
          <a:xfrm>
            <a:off x="1703512" y="1845703"/>
            <a:ext cx="10043645" cy="830997"/>
          </a:xfrm>
          <a:prstGeom prst="rect">
            <a:avLst/>
          </a:prstGeom>
          <a:noFill/>
        </p:spPr>
        <p:txBody>
          <a:bodyPr wrap="square" rtlCol="0">
            <a:spAutoFit/>
          </a:bodyPr>
          <a:lstStyle/>
          <a:p>
            <a:pPr marL="342900" indent="-342900">
              <a:buFont typeface="Arial" charset="0"/>
              <a:buChar char="•"/>
            </a:pPr>
            <a:r>
              <a:rPr lang="fr-FR" sz="2400" dirty="0" smtClean="0"/>
              <a:t>Nous cherchons à </a:t>
            </a:r>
            <a:r>
              <a:rPr lang="fr-FR" sz="2400" dirty="0"/>
              <a:t>minimiser la dégradation </a:t>
            </a:r>
            <a:r>
              <a:rPr lang="fr-FR" sz="2400" dirty="0" smtClean="0"/>
              <a:t>du </a:t>
            </a:r>
            <a:r>
              <a:rPr lang="fr-FR" sz="2400" dirty="0"/>
              <a:t>faisceau </a:t>
            </a:r>
            <a:r>
              <a:rPr lang="fr-FR" sz="2400" dirty="0" smtClean="0"/>
              <a:t>due </a:t>
            </a:r>
            <a:r>
              <a:rPr lang="fr-FR" sz="2400" dirty="0"/>
              <a:t>aux effets collectifs </a:t>
            </a:r>
            <a:r>
              <a:rPr lang="fr-FR" sz="2400" dirty="0" smtClean="0"/>
              <a:t>dans l’anneau de stockage de </a:t>
            </a:r>
            <a:r>
              <a:rPr lang="fr-FR" sz="2400" dirty="0" err="1" smtClean="0"/>
              <a:t>ThomX</a:t>
            </a:r>
            <a:r>
              <a:rPr lang="fr-FR" sz="2400" dirty="0" smtClean="0"/>
              <a:t>.</a:t>
            </a:r>
            <a:endParaRPr lang="fr-FR" sz="2400" dirty="0"/>
          </a:p>
        </p:txBody>
      </p:sp>
      <p:sp>
        <p:nvSpPr>
          <p:cNvPr id="11" name="TextBox 10"/>
          <p:cNvSpPr txBox="1"/>
          <p:nvPr/>
        </p:nvSpPr>
        <p:spPr>
          <a:xfrm>
            <a:off x="911424" y="1257819"/>
            <a:ext cx="1872208" cy="523220"/>
          </a:xfrm>
          <a:prstGeom prst="rect">
            <a:avLst/>
          </a:prstGeom>
          <a:noFill/>
        </p:spPr>
        <p:txBody>
          <a:bodyPr wrap="square" rtlCol="0">
            <a:spAutoFit/>
          </a:bodyPr>
          <a:lstStyle/>
          <a:p>
            <a:r>
              <a:rPr lang="en-US" sz="2800" b="1" u="sng" dirty="0" smtClean="0"/>
              <a:t>Quoi</a:t>
            </a:r>
            <a:endParaRPr lang="en-US" sz="2800" b="1" u="sng" dirty="0"/>
          </a:p>
        </p:txBody>
      </p:sp>
      <p:sp>
        <p:nvSpPr>
          <p:cNvPr id="22" name="TextBox 21"/>
          <p:cNvSpPr txBox="1"/>
          <p:nvPr/>
        </p:nvSpPr>
        <p:spPr>
          <a:xfrm>
            <a:off x="911424" y="2794358"/>
            <a:ext cx="1872208" cy="523220"/>
          </a:xfrm>
          <a:prstGeom prst="rect">
            <a:avLst/>
          </a:prstGeom>
          <a:noFill/>
        </p:spPr>
        <p:txBody>
          <a:bodyPr wrap="square" rtlCol="0">
            <a:spAutoFit/>
          </a:bodyPr>
          <a:lstStyle/>
          <a:p>
            <a:r>
              <a:rPr lang="fr-FR" sz="2800" b="1" u="sng" dirty="0" smtClean="0"/>
              <a:t>Pourquoi</a:t>
            </a:r>
            <a:endParaRPr lang="fr-FR" sz="2800" b="1" u="sng" dirty="0"/>
          </a:p>
        </p:txBody>
      </p:sp>
      <p:sp>
        <p:nvSpPr>
          <p:cNvPr id="23" name="TextBox 22"/>
          <p:cNvSpPr txBox="1"/>
          <p:nvPr/>
        </p:nvSpPr>
        <p:spPr>
          <a:xfrm>
            <a:off x="891804" y="4274079"/>
            <a:ext cx="1872208" cy="523220"/>
          </a:xfrm>
          <a:prstGeom prst="rect">
            <a:avLst/>
          </a:prstGeom>
          <a:noFill/>
        </p:spPr>
        <p:txBody>
          <a:bodyPr wrap="square" rtlCol="0">
            <a:spAutoFit/>
          </a:bodyPr>
          <a:lstStyle/>
          <a:p>
            <a:r>
              <a:rPr lang="en-US" sz="2800" b="1" u="sng" dirty="0" smtClean="0"/>
              <a:t>Comment</a:t>
            </a:r>
            <a:endParaRPr lang="en-US" sz="2800" b="1" u="sng" dirty="0"/>
          </a:p>
        </p:txBody>
      </p:sp>
      <p:sp>
        <p:nvSpPr>
          <p:cNvPr id="24" name="TextBox 23"/>
          <p:cNvSpPr txBox="1"/>
          <p:nvPr/>
        </p:nvSpPr>
        <p:spPr>
          <a:xfrm>
            <a:off x="1656142" y="3424336"/>
            <a:ext cx="10340207" cy="830997"/>
          </a:xfrm>
          <a:prstGeom prst="rect">
            <a:avLst/>
          </a:prstGeom>
          <a:noFill/>
        </p:spPr>
        <p:txBody>
          <a:bodyPr wrap="square" rtlCol="0">
            <a:spAutoFit/>
          </a:bodyPr>
          <a:lstStyle/>
          <a:p>
            <a:pPr marL="342900" indent="-342900">
              <a:buFont typeface="Arial" charset="0"/>
              <a:buChar char="•"/>
            </a:pPr>
            <a:r>
              <a:rPr lang="fr-FR" sz="2400" dirty="0" smtClean="0"/>
              <a:t>En </a:t>
            </a:r>
            <a:r>
              <a:rPr lang="fr-FR" sz="2400" dirty="0"/>
              <a:t>l'absence d'amortissement, les dégradations du faisceau </a:t>
            </a:r>
            <a:r>
              <a:rPr lang="fr-FR" sz="2400" dirty="0" smtClean="0"/>
              <a:t>entrainent </a:t>
            </a:r>
            <a:r>
              <a:rPr lang="fr-FR" sz="2400" dirty="0"/>
              <a:t>une baisse du flux total et spectral des X</a:t>
            </a:r>
            <a:r>
              <a:rPr lang="fr-FR" sz="2400" dirty="0" smtClean="0"/>
              <a:t>.</a:t>
            </a:r>
            <a:endParaRPr lang="fr-FR" sz="2400" dirty="0"/>
          </a:p>
        </p:txBody>
      </p:sp>
      <p:sp>
        <p:nvSpPr>
          <p:cNvPr id="25" name="TextBox 24"/>
          <p:cNvSpPr txBox="1"/>
          <p:nvPr/>
        </p:nvSpPr>
        <p:spPr>
          <a:xfrm>
            <a:off x="1703512" y="4918909"/>
            <a:ext cx="10276362" cy="830997"/>
          </a:xfrm>
          <a:prstGeom prst="rect">
            <a:avLst/>
          </a:prstGeom>
          <a:noFill/>
        </p:spPr>
        <p:txBody>
          <a:bodyPr wrap="square" rtlCol="0">
            <a:spAutoFit/>
          </a:bodyPr>
          <a:lstStyle/>
          <a:p>
            <a:pPr marL="342900" indent="-342900">
              <a:buFont typeface="Arial" charset="0"/>
              <a:buChar char="•"/>
            </a:pPr>
            <a:r>
              <a:rPr lang="fr-FR" sz="2400" dirty="0" smtClean="0"/>
              <a:t>En comprenant et en simulant ces effets collectifs et en utilisant des stratégies de minimisation de ces effets.</a:t>
            </a:r>
            <a:endParaRPr lang="fr-FR" sz="2400" dirty="0"/>
          </a:p>
        </p:txBody>
      </p:sp>
    </p:spTree>
    <p:extLst>
      <p:ext uri="{BB962C8B-B14F-4D97-AF65-F5344CB8AC3E}">
        <p14:creationId xmlns:p14="http://schemas.microsoft.com/office/powerpoint/2010/main" val="30626326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425514"/>
            <a:ext cx="12192000" cy="10709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0" y="0"/>
            <a:ext cx="214184"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numéro de diapositive 8"/>
          <p:cNvSpPr>
            <a:spLocks noGrp="1"/>
          </p:cNvSpPr>
          <p:nvPr>
            <p:ph type="sldNum" sz="quarter" idx="12"/>
          </p:nvPr>
        </p:nvSpPr>
        <p:spPr>
          <a:xfrm>
            <a:off x="9236675" y="6512740"/>
            <a:ext cx="2743200" cy="365125"/>
          </a:xfrm>
          <a:noFill/>
          <a:ln>
            <a:noFill/>
          </a:ln>
        </p:spPr>
        <p:txBody>
          <a:bodyPr/>
          <a:lstStyle/>
          <a:p>
            <a:fld id="{34D7324B-2770-4802-B49E-4504F47BE71B}" type="slidenum">
              <a:rPr lang="fr-FR" smtClean="0">
                <a:ln>
                  <a:solidFill>
                    <a:schemeClr val="tx1"/>
                  </a:solidFill>
                </a:ln>
              </a:rPr>
              <a:t>20</a:t>
            </a:fld>
            <a:endParaRPr lang="fr-FR" dirty="0">
              <a:ln>
                <a:solidFill>
                  <a:schemeClr val="tx1"/>
                </a:solidFill>
              </a:ln>
            </a:endParaRPr>
          </a:p>
        </p:txBody>
      </p:sp>
      <p:sp>
        <p:nvSpPr>
          <p:cNvPr id="7" name="ZoneTexte 9"/>
          <p:cNvSpPr txBox="1"/>
          <p:nvPr/>
        </p:nvSpPr>
        <p:spPr>
          <a:xfrm>
            <a:off x="313038" y="6520569"/>
            <a:ext cx="3278659" cy="369332"/>
          </a:xfrm>
          <a:prstGeom prst="rect">
            <a:avLst/>
          </a:prstGeom>
          <a:noFill/>
        </p:spPr>
        <p:txBody>
          <a:bodyPr wrap="square" rtlCol="0">
            <a:spAutoFit/>
          </a:bodyPr>
          <a:lstStyle/>
          <a:p>
            <a:r>
              <a:rPr lang="fr-FR" dirty="0" smtClean="0"/>
              <a:t>Alexis Gamelin</a:t>
            </a:r>
            <a:endParaRPr lang="fr-FR" dirty="0"/>
          </a:p>
        </p:txBody>
      </p:sp>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924" y="202503"/>
            <a:ext cx="11858480" cy="6178825"/>
          </a:xfrm>
          <a:prstGeom prst="rect">
            <a:avLst/>
          </a:prstGeom>
        </p:spPr>
      </p:pic>
      <p:sp>
        <p:nvSpPr>
          <p:cNvPr id="12" name="Multiplier 11"/>
          <p:cNvSpPr/>
          <p:nvPr/>
        </p:nvSpPr>
        <p:spPr>
          <a:xfrm>
            <a:off x="5951984" y="2564685"/>
            <a:ext cx="432048" cy="432048"/>
          </a:xfrm>
          <a:prstGeom prst="mathMultiply">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Multiplier 12"/>
          <p:cNvSpPr/>
          <p:nvPr/>
        </p:nvSpPr>
        <p:spPr>
          <a:xfrm>
            <a:off x="3071664" y="2561692"/>
            <a:ext cx="432048" cy="432048"/>
          </a:xfrm>
          <a:prstGeom prst="mathMultiply">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Multiplier 13"/>
          <p:cNvSpPr/>
          <p:nvPr/>
        </p:nvSpPr>
        <p:spPr>
          <a:xfrm>
            <a:off x="8804627" y="2561692"/>
            <a:ext cx="432048" cy="432048"/>
          </a:xfrm>
          <a:prstGeom prst="mathMultiply">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ZoneTexte 14"/>
          <p:cNvSpPr txBox="1"/>
          <p:nvPr/>
        </p:nvSpPr>
        <p:spPr>
          <a:xfrm>
            <a:off x="3530164" y="4293096"/>
            <a:ext cx="5328592" cy="461665"/>
          </a:xfrm>
          <a:prstGeom prst="rect">
            <a:avLst/>
          </a:prstGeom>
          <a:noFill/>
        </p:spPr>
        <p:txBody>
          <a:bodyPr wrap="square" rtlCol="0">
            <a:spAutoFit/>
          </a:bodyPr>
          <a:lstStyle/>
          <a:p>
            <a:pPr algn="ctr"/>
            <a:r>
              <a:rPr lang="fr-FR" sz="2400" b="1" dirty="0" smtClean="0"/>
              <a:t>Points d’accumulation</a:t>
            </a:r>
            <a:endParaRPr lang="fr-FR" sz="2400" b="1" dirty="0"/>
          </a:p>
        </p:txBody>
      </p:sp>
      <p:cxnSp>
        <p:nvCxnSpPr>
          <p:cNvPr id="17" name="Connecteur droit avec flèche 16"/>
          <p:cNvCxnSpPr>
            <a:stCxn id="15" idx="0"/>
          </p:cNvCxnSpPr>
          <p:nvPr/>
        </p:nvCxnSpPr>
        <p:spPr>
          <a:xfrm flipH="1" flipV="1">
            <a:off x="6168008" y="2993740"/>
            <a:ext cx="26452" cy="129935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p:cNvCxnSpPr/>
          <p:nvPr/>
        </p:nvCxnSpPr>
        <p:spPr>
          <a:xfrm flipV="1">
            <a:off x="7763290" y="3085337"/>
            <a:ext cx="1187206" cy="144337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p:nvPr/>
        </p:nvCxnSpPr>
        <p:spPr>
          <a:xfrm flipH="1" flipV="1">
            <a:off x="3340592" y="3037927"/>
            <a:ext cx="1208790" cy="148600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64666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425514"/>
            <a:ext cx="12192000" cy="10709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0" y="0"/>
            <a:ext cx="214184"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numéro de diapositive 8"/>
          <p:cNvSpPr>
            <a:spLocks noGrp="1"/>
          </p:cNvSpPr>
          <p:nvPr>
            <p:ph type="sldNum" sz="quarter" idx="12"/>
          </p:nvPr>
        </p:nvSpPr>
        <p:spPr>
          <a:xfrm>
            <a:off x="9236675" y="6512740"/>
            <a:ext cx="2743200" cy="365125"/>
          </a:xfrm>
          <a:noFill/>
          <a:ln>
            <a:noFill/>
          </a:ln>
        </p:spPr>
        <p:txBody>
          <a:bodyPr/>
          <a:lstStyle/>
          <a:p>
            <a:fld id="{34D7324B-2770-4802-B49E-4504F47BE71B}" type="slidenum">
              <a:rPr lang="fr-FR" smtClean="0">
                <a:ln>
                  <a:solidFill>
                    <a:schemeClr val="tx1"/>
                  </a:solidFill>
                </a:ln>
              </a:rPr>
              <a:t>21</a:t>
            </a:fld>
            <a:endParaRPr lang="fr-FR" dirty="0">
              <a:ln>
                <a:solidFill>
                  <a:schemeClr val="tx1"/>
                </a:solidFill>
              </a:ln>
            </a:endParaRPr>
          </a:p>
        </p:txBody>
      </p:sp>
      <p:sp>
        <p:nvSpPr>
          <p:cNvPr id="7" name="ZoneTexte 9"/>
          <p:cNvSpPr txBox="1"/>
          <p:nvPr/>
        </p:nvSpPr>
        <p:spPr>
          <a:xfrm>
            <a:off x="313038" y="6520569"/>
            <a:ext cx="3278659" cy="369332"/>
          </a:xfrm>
          <a:prstGeom prst="rect">
            <a:avLst/>
          </a:prstGeom>
          <a:noFill/>
        </p:spPr>
        <p:txBody>
          <a:bodyPr wrap="square" rtlCol="0">
            <a:spAutoFit/>
          </a:bodyPr>
          <a:lstStyle/>
          <a:p>
            <a:r>
              <a:rPr lang="fr-FR" dirty="0" smtClean="0"/>
              <a:t>Alexis Gamelin</a:t>
            </a:r>
            <a:endParaRPr lang="fr-FR" dirty="0"/>
          </a:p>
        </p:txBody>
      </p:sp>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924" y="202503"/>
            <a:ext cx="11858480" cy="6178825"/>
          </a:xfrm>
          <a:prstGeom prst="rect">
            <a:avLst/>
          </a:prstGeom>
        </p:spPr>
      </p:pic>
      <p:sp>
        <p:nvSpPr>
          <p:cNvPr id="11" name="Rectangle 10"/>
          <p:cNvSpPr/>
          <p:nvPr/>
        </p:nvSpPr>
        <p:spPr>
          <a:xfrm>
            <a:off x="839416" y="620688"/>
            <a:ext cx="1440160" cy="432048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84432" y="620688"/>
            <a:ext cx="1440160" cy="432048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ZoneTexte 12"/>
          <p:cNvSpPr txBox="1"/>
          <p:nvPr/>
        </p:nvSpPr>
        <p:spPr>
          <a:xfrm>
            <a:off x="3530164" y="4293096"/>
            <a:ext cx="5328592" cy="461665"/>
          </a:xfrm>
          <a:prstGeom prst="rect">
            <a:avLst/>
          </a:prstGeom>
          <a:noFill/>
        </p:spPr>
        <p:txBody>
          <a:bodyPr wrap="square" rtlCol="0">
            <a:spAutoFit/>
          </a:bodyPr>
          <a:lstStyle/>
          <a:p>
            <a:pPr algn="ctr"/>
            <a:r>
              <a:rPr lang="fr-FR" sz="2400" b="1" dirty="0" smtClean="0"/>
              <a:t>Régions de dérive libre</a:t>
            </a:r>
            <a:endParaRPr lang="fr-FR" sz="2400" b="1" dirty="0"/>
          </a:p>
        </p:txBody>
      </p:sp>
      <p:cxnSp>
        <p:nvCxnSpPr>
          <p:cNvPr id="14" name="Connecteur droit avec flèche 13"/>
          <p:cNvCxnSpPr/>
          <p:nvPr/>
        </p:nvCxnSpPr>
        <p:spPr>
          <a:xfrm flipH="1" flipV="1">
            <a:off x="2351584" y="3933058"/>
            <a:ext cx="2327508" cy="64718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p:nvPr/>
        </p:nvCxnSpPr>
        <p:spPr>
          <a:xfrm flipV="1">
            <a:off x="7735330" y="4149080"/>
            <a:ext cx="2105086" cy="37349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60882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512" y="244084"/>
            <a:ext cx="11811152" cy="6130990"/>
          </a:xfrm>
          <a:prstGeom prst="rect">
            <a:avLst/>
          </a:prstGeom>
        </p:spPr>
      </p:pic>
      <p:sp>
        <p:nvSpPr>
          <p:cNvPr id="6" name="Rectangle 5"/>
          <p:cNvSpPr/>
          <p:nvPr/>
        </p:nvSpPr>
        <p:spPr>
          <a:xfrm>
            <a:off x="0" y="6425514"/>
            <a:ext cx="12192000" cy="10709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0" y="0"/>
            <a:ext cx="214184"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numéro de diapositive 8"/>
          <p:cNvSpPr>
            <a:spLocks noGrp="1"/>
          </p:cNvSpPr>
          <p:nvPr>
            <p:ph type="sldNum" sz="quarter" idx="12"/>
          </p:nvPr>
        </p:nvSpPr>
        <p:spPr>
          <a:xfrm>
            <a:off x="9236675" y="6512740"/>
            <a:ext cx="2743200" cy="365125"/>
          </a:xfrm>
          <a:noFill/>
          <a:ln>
            <a:noFill/>
          </a:ln>
        </p:spPr>
        <p:txBody>
          <a:bodyPr/>
          <a:lstStyle/>
          <a:p>
            <a:fld id="{34D7324B-2770-4802-B49E-4504F47BE71B}" type="slidenum">
              <a:rPr lang="fr-FR" smtClean="0">
                <a:ln>
                  <a:solidFill>
                    <a:schemeClr val="tx1"/>
                  </a:solidFill>
                </a:ln>
              </a:rPr>
              <a:t>22</a:t>
            </a:fld>
            <a:endParaRPr lang="fr-FR" dirty="0">
              <a:ln>
                <a:solidFill>
                  <a:schemeClr val="tx1"/>
                </a:solidFill>
              </a:ln>
            </a:endParaRPr>
          </a:p>
        </p:txBody>
      </p:sp>
      <p:sp>
        <p:nvSpPr>
          <p:cNvPr id="22" name="ZoneTexte 9"/>
          <p:cNvSpPr txBox="1"/>
          <p:nvPr/>
        </p:nvSpPr>
        <p:spPr>
          <a:xfrm>
            <a:off x="313038" y="6520569"/>
            <a:ext cx="3278659" cy="369332"/>
          </a:xfrm>
          <a:prstGeom prst="rect">
            <a:avLst/>
          </a:prstGeom>
          <a:noFill/>
        </p:spPr>
        <p:txBody>
          <a:bodyPr wrap="square" rtlCol="0">
            <a:spAutoFit/>
          </a:bodyPr>
          <a:lstStyle/>
          <a:p>
            <a:r>
              <a:rPr lang="fr-FR" dirty="0" smtClean="0"/>
              <a:t>Alexis Gamelin</a:t>
            </a:r>
            <a:endParaRPr lang="fr-FR" dirty="0"/>
          </a:p>
        </p:txBody>
      </p:sp>
      <p:pic>
        <p:nvPicPr>
          <p:cNvPr id="10" name="Image 2"/>
          <p:cNvPicPr>
            <a:picLocks noChangeAspect="1"/>
          </p:cNvPicPr>
          <p:nvPr/>
        </p:nvPicPr>
        <p:blipFill>
          <a:blip r:embed="rId4"/>
          <a:stretch>
            <a:fillRect/>
          </a:stretch>
        </p:blipFill>
        <p:spPr>
          <a:xfrm>
            <a:off x="1842614" y="6202386"/>
            <a:ext cx="435036" cy="186444"/>
          </a:xfrm>
          <a:prstGeom prst="rect">
            <a:avLst/>
          </a:prstGeom>
        </p:spPr>
      </p:pic>
      <p:sp>
        <p:nvSpPr>
          <p:cNvPr id="11" name="ZoneTexte 43"/>
          <p:cNvSpPr txBox="1"/>
          <p:nvPr/>
        </p:nvSpPr>
        <p:spPr>
          <a:xfrm>
            <a:off x="767408" y="6070019"/>
            <a:ext cx="1075206" cy="400110"/>
          </a:xfrm>
          <a:prstGeom prst="rect">
            <a:avLst/>
          </a:prstGeom>
          <a:noFill/>
        </p:spPr>
        <p:txBody>
          <a:bodyPr wrap="square" rtlCol="0">
            <a:spAutoFit/>
          </a:bodyPr>
          <a:lstStyle/>
          <a:p>
            <a:r>
              <a:rPr lang="en-US" sz="2000" dirty="0" smtClean="0"/>
              <a:t>Dipole =  </a:t>
            </a:r>
            <a:endParaRPr lang="en-US" sz="2000" dirty="0"/>
          </a:p>
        </p:txBody>
      </p:sp>
      <p:sp>
        <p:nvSpPr>
          <p:cNvPr id="4" name="ZoneTexte 3"/>
          <p:cNvSpPr txBox="1"/>
          <p:nvPr/>
        </p:nvSpPr>
        <p:spPr>
          <a:xfrm>
            <a:off x="1199456" y="44029"/>
            <a:ext cx="10368232" cy="400110"/>
          </a:xfrm>
          <a:prstGeom prst="rect">
            <a:avLst/>
          </a:prstGeom>
          <a:noFill/>
        </p:spPr>
        <p:txBody>
          <a:bodyPr wrap="square" rtlCol="0">
            <a:spAutoFit/>
          </a:bodyPr>
          <a:lstStyle/>
          <a:p>
            <a:pPr algn="ctr"/>
            <a:r>
              <a:rPr lang="fr-FR" sz="2000" dirty="0"/>
              <a:t>Evolution de la distribution longitudinale des ions CO</a:t>
            </a:r>
            <a:r>
              <a:rPr lang="fr-FR" sz="2000" baseline="30000" dirty="0" smtClean="0"/>
              <a:t>+</a:t>
            </a:r>
            <a:r>
              <a:rPr lang="en-US" sz="2000" dirty="0" smtClean="0"/>
              <a:t> pendant </a:t>
            </a:r>
            <a:r>
              <a:rPr lang="en-US" sz="2000" dirty="0"/>
              <a:t>100 000 </a:t>
            </a:r>
            <a:r>
              <a:rPr lang="en-US" sz="2000" dirty="0" smtClean="0"/>
              <a:t>interactions </a:t>
            </a:r>
            <a:r>
              <a:rPr lang="en-US" sz="2000" dirty="0" err="1" smtClean="0"/>
              <a:t>faisceau</a:t>
            </a:r>
            <a:r>
              <a:rPr lang="en-US" sz="2000" dirty="0" smtClean="0"/>
              <a:t>-ions</a:t>
            </a:r>
            <a:endParaRPr lang="en-US" sz="2000" dirty="0"/>
          </a:p>
        </p:txBody>
      </p:sp>
      <p:sp>
        <p:nvSpPr>
          <p:cNvPr id="5" name="ZoneTexte 4"/>
          <p:cNvSpPr txBox="1"/>
          <p:nvPr/>
        </p:nvSpPr>
        <p:spPr>
          <a:xfrm>
            <a:off x="1919536" y="6525360"/>
            <a:ext cx="9505056" cy="369332"/>
          </a:xfrm>
          <a:prstGeom prst="rect">
            <a:avLst/>
          </a:prstGeom>
          <a:noFill/>
        </p:spPr>
        <p:txBody>
          <a:bodyPr wrap="square" rtlCol="0">
            <a:spAutoFit/>
          </a:bodyPr>
          <a:lstStyle/>
          <a:p>
            <a:pPr algn="ctr"/>
            <a:r>
              <a:rPr lang="en-US" dirty="0" smtClean="0"/>
              <a:t>NUAGE simulation, number of macro ions at start : 100 000</a:t>
            </a:r>
            <a:endParaRPr lang="en-US" dirty="0"/>
          </a:p>
        </p:txBody>
      </p:sp>
    </p:spTree>
    <p:extLst>
      <p:ext uri="{BB962C8B-B14F-4D97-AF65-F5344CB8AC3E}">
        <p14:creationId xmlns:p14="http://schemas.microsoft.com/office/powerpoint/2010/main" val="9867691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512" y="244084"/>
            <a:ext cx="11811152" cy="6130990"/>
          </a:xfrm>
          <a:prstGeom prst="rect">
            <a:avLst/>
          </a:prstGeom>
        </p:spPr>
      </p:pic>
      <p:sp>
        <p:nvSpPr>
          <p:cNvPr id="6" name="Rectangle 5"/>
          <p:cNvSpPr/>
          <p:nvPr/>
        </p:nvSpPr>
        <p:spPr>
          <a:xfrm>
            <a:off x="0" y="6425514"/>
            <a:ext cx="12192000" cy="10709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0" y="0"/>
            <a:ext cx="214184"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numéro de diapositive 8"/>
          <p:cNvSpPr>
            <a:spLocks noGrp="1"/>
          </p:cNvSpPr>
          <p:nvPr>
            <p:ph type="sldNum" sz="quarter" idx="12"/>
          </p:nvPr>
        </p:nvSpPr>
        <p:spPr>
          <a:xfrm>
            <a:off x="9236675" y="6512740"/>
            <a:ext cx="2743200" cy="365125"/>
          </a:xfrm>
          <a:noFill/>
          <a:ln>
            <a:noFill/>
          </a:ln>
        </p:spPr>
        <p:txBody>
          <a:bodyPr/>
          <a:lstStyle/>
          <a:p>
            <a:fld id="{34D7324B-2770-4802-B49E-4504F47BE71B}" type="slidenum">
              <a:rPr lang="fr-FR" smtClean="0">
                <a:ln>
                  <a:solidFill>
                    <a:schemeClr val="tx1"/>
                  </a:solidFill>
                </a:ln>
              </a:rPr>
              <a:t>23</a:t>
            </a:fld>
            <a:endParaRPr lang="fr-FR" dirty="0">
              <a:ln>
                <a:solidFill>
                  <a:schemeClr val="tx1"/>
                </a:solidFill>
              </a:ln>
            </a:endParaRPr>
          </a:p>
        </p:txBody>
      </p:sp>
      <p:sp>
        <p:nvSpPr>
          <p:cNvPr id="22" name="ZoneTexte 9"/>
          <p:cNvSpPr txBox="1"/>
          <p:nvPr/>
        </p:nvSpPr>
        <p:spPr>
          <a:xfrm>
            <a:off x="313038" y="6520569"/>
            <a:ext cx="3278659" cy="369332"/>
          </a:xfrm>
          <a:prstGeom prst="rect">
            <a:avLst/>
          </a:prstGeom>
          <a:noFill/>
        </p:spPr>
        <p:txBody>
          <a:bodyPr wrap="square" rtlCol="0">
            <a:spAutoFit/>
          </a:bodyPr>
          <a:lstStyle/>
          <a:p>
            <a:r>
              <a:rPr lang="fr-FR" dirty="0" smtClean="0"/>
              <a:t>Alexis Gamelin</a:t>
            </a:r>
            <a:endParaRPr lang="fr-FR" dirty="0"/>
          </a:p>
        </p:txBody>
      </p:sp>
      <p:pic>
        <p:nvPicPr>
          <p:cNvPr id="10" name="Image 2"/>
          <p:cNvPicPr>
            <a:picLocks noChangeAspect="1"/>
          </p:cNvPicPr>
          <p:nvPr/>
        </p:nvPicPr>
        <p:blipFill>
          <a:blip r:embed="rId4"/>
          <a:stretch>
            <a:fillRect/>
          </a:stretch>
        </p:blipFill>
        <p:spPr>
          <a:xfrm>
            <a:off x="1842614" y="6202386"/>
            <a:ext cx="435036" cy="186444"/>
          </a:xfrm>
          <a:prstGeom prst="rect">
            <a:avLst/>
          </a:prstGeom>
        </p:spPr>
      </p:pic>
      <p:sp>
        <p:nvSpPr>
          <p:cNvPr id="11" name="ZoneTexte 43"/>
          <p:cNvSpPr txBox="1"/>
          <p:nvPr/>
        </p:nvSpPr>
        <p:spPr>
          <a:xfrm>
            <a:off x="767408" y="6070019"/>
            <a:ext cx="1075206" cy="400110"/>
          </a:xfrm>
          <a:prstGeom prst="rect">
            <a:avLst/>
          </a:prstGeom>
          <a:noFill/>
        </p:spPr>
        <p:txBody>
          <a:bodyPr wrap="square" rtlCol="0">
            <a:spAutoFit/>
          </a:bodyPr>
          <a:lstStyle/>
          <a:p>
            <a:r>
              <a:rPr lang="en-US" sz="2000" dirty="0" smtClean="0"/>
              <a:t>Dipole =  </a:t>
            </a:r>
            <a:endParaRPr lang="en-US" sz="2000" dirty="0"/>
          </a:p>
        </p:txBody>
      </p:sp>
      <p:sp>
        <p:nvSpPr>
          <p:cNvPr id="5" name="ZoneTexte 4"/>
          <p:cNvSpPr txBox="1"/>
          <p:nvPr/>
        </p:nvSpPr>
        <p:spPr>
          <a:xfrm>
            <a:off x="1919536" y="6525360"/>
            <a:ext cx="9505056" cy="369332"/>
          </a:xfrm>
          <a:prstGeom prst="rect">
            <a:avLst/>
          </a:prstGeom>
          <a:noFill/>
        </p:spPr>
        <p:txBody>
          <a:bodyPr wrap="square" rtlCol="0">
            <a:spAutoFit/>
          </a:bodyPr>
          <a:lstStyle/>
          <a:p>
            <a:pPr algn="ctr"/>
            <a:r>
              <a:rPr lang="en-US" dirty="0" smtClean="0"/>
              <a:t>NUAGE simulation, number of macro ions at start : 100 000</a:t>
            </a:r>
            <a:endParaRPr lang="en-US" dirty="0"/>
          </a:p>
        </p:txBody>
      </p:sp>
      <p:sp>
        <p:nvSpPr>
          <p:cNvPr id="12" name="Multiplier 11"/>
          <p:cNvSpPr/>
          <p:nvPr/>
        </p:nvSpPr>
        <p:spPr>
          <a:xfrm>
            <a:off x="5735040" y="327961"/>
            <a:ext cx="432048" cy="432048"/>
          </a:xfrm>
          <a:prstGeom prst="mathMultiply">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Multiplier 12"/>
          <p:cNvSpPr/>
          <p:nvPr/>
        </p:nvSpPr>
        <p:spPr>
          <a:xfrm>
            <a:off x="8544272" y="278555"/>
            <a:ext cx="432048" cy="432048"/>
          </a:xfrm>
          <a:prstGeom prst="mathMultiply">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Multiplier 13"/>
          <p:cNvSpPr/>
          <p:nvPr/>
        </p:nvSpPr>
        <p:spPr>
          <a:xfrm>
            <a:off x="2855640" y="287749"/>
            <a:ext cx="432048" cy="432048"/>
          </a:xfrm>
          <a:prstGeom prst="mathMultiply">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ZoneTexte 14"/>
          <p:cNvSpPr txBox="1"/>
          <p:nvPr/>
        </p:nvSpPr>
        <p:spPr>
          <a:xfrm>
            <a:off x="1199456" y="44029"/>
            <a:ext cx="10368232" cy="400110"/>
          </a:xfrm>
          <a:prstGeom prst="rect">
            <a:avLst/>
          </a:prstGeom>
          <a:noFill/>
        </p:spPr>
        <p:txBody>
          <a:bodyPr wrap="square" rtlCol="0">
            <a:spAutoFit/>
          </a:bodyPr>
          <a:lstStyle/>
          <a:p>
            <a:pPr algn="ctr"/>
            <a:r>
              <a:rPr lang="fr-FR" sz="2000" dirty="0"/>
              <a:t>Evolution de la distribution longitudinale des ions CO</a:t>
            </a:r>
            <a:r>
              <a:rPr lang="fr-FR" sz="2000" baseline="30000" dirty="0" smtClean="0"/>
              <a:t>+</a:t>
            </a:r>
            <a:r>
              <a:rPr lang="en-US" sz="2000" dirty="0" smtClean="0"/>
              <a:t> pendant </a:t>
            </a:r>
            <a:r>
              <a:rPr lang="en-US" sz="2000" dirty="0"/>
              <a:t>100 000 </a:t>
            </a:r>
            <a:r>
              <a:rPr lang="en-US" sz="2000" dirty="0" smtClean="0"/>
              <a:t>interactions </a:t>
            </a:r>
            <a:r>
              <a:rPr lang="en-US" sz="2000" dirty="0" err="1" smtClean="0"/>
              <a:t>faisceau</a:t>
            </a:r>
            <a:r>
              <a:rPr lang="en-US" sz="2000" dirty="0" smtClean="0"/>
              <a:t>-ions</a:t>
            </a:r>
            <a:endParaRPr lang="en-US" sz="2000" dirty="0"/>
          </a:p>
        </p:txBody>
      </p:sp>
    </p:spTree>
    <p:extLst>
      <p:ext uri="{BB962C8B-B14F-4D97-AF65-F5344CB8AC3E}">
        <p14:creationId xmlns:p14="http://schemas.microsoft.com/office/powerpoint/2010/main" val="13735684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512" y="244084"/>
            <a:ext cx="11811152" cy="6130990"/>
          </a:xfrm>
          <a:prstGeom prst="rect">
            <a:avLst/>
          </a:prstGeom>
        </p:spPr>
      </p:pic>
      <p:sp>
        <p:nvSpPr>
          <p:cNvPr id="6" name="Rectangle 5"/>
          <p:cNvSpPr/>
          <p:nvPr/>
        </p:nvSpPr>
        <p:spPr>
          <a:xfrm>
            <a:off x="0" y="6425514"/>
            <a:ext cx="12192000" cy="10709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0" y="0"/>
            <a:ext cx="214184"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numéro de diapositive 8"/>
          <p:cNvSpPr>
            <a:spLocks noGrp="1"/>
          </p:cNvSpPr>
          <p:nvPr>
            <p:ph type="sldNum" sz="quarter" idx="12"/>
          </p:nvPr>
        </p:nvSpPr>
        <p:spPr>
          <a:xfrm>
            <a:off x="9236675" y="6512740"/>
            <a:ext cx="2743200" cy="365125"/>
          </a:xfrm>
          <a:noFill/>
          <a:ln>
            <a:noFill/>
          </a:ln>
        </p:spPr>
        <p:txBody>
          <a:bodyPr/>
          <a:lstStyle/>
          <a:p>
            <a:fld id="{34D7324B-2770-4802-B49E-4504F47BE71B}" type="slidenum">
              <a:rPr lang="fr-FR" smtClean="0">
                <a:ln>
                  <a:solidFill>
                    <a:schemeClr val="tx1"/>
                  </a:solidFill>
                </a:ln>
              </a:rPr>
              <a:t>24</a:t>
            </a:fld>
            <a:endParaRPr lang="fr-FR" dirty="0">
              <a:ln>
                <a:solidFill>
                  <a:schemeClr val="tx1"/>
                </a:solidFill>
              </a:ln>
            </a:endParaRPr>
          </a:p>
        </p:txBody>
      </p:sp>
      <p:sp>
        <p:nvSpPr>
          <p:cNvPr id="22" name="ZoneTexte 9"/>
          <p:cNvSpPr txBox="1"/>
          <p:nvPr/>
        </p:nvSpPr>
        <p:spPr>
          <a:xfrm>
            <a:off x="313038" y="6520569"/>
            <a:ext cx="3278659" cy="369332"/>
          </a:xfrm>
          <a:prstGeom prst="rect">
            <a:avLst/>
          </a:prstGeom>
          <a:noFill/>
        </p:spPr>
        <p:txBody>
          <a:bodyPr wrap="square" rtlCol="0">
            <a:spAutoFit/>
          </a:bodyPr>
          <a:lstStyle/>
          <a:p>
            <a:r>
              <a:rPr lang="fr-FR" dirty="0" smtClean="0"/>
              <a:t>Alexis Gamelin</a:t>
            </a:r>
            <a:endParaRPr lang="fr-FR" dirty="0"/>
          </a:p>
        </p:txBody>
      </p:sp>
      <p:pic>
        <p:nvPicPr>
          <p:cNvPr id="10" name="Image 2"/>
          <p:cNvPicPr>
            <a:picLocks noChangeAspect="1"/>
          </p:cNvPicPr>
          <p:nvPr/>
        </p:nvPicPr>
        <p:blipFill>
          <a:blip r:embed="rId4"/>
          <a:stretch>
            <a:fillRect/>
          </a:stretch>
        </p:blipFill>
        <p:spPr>
          <a:xfrm>
            <a:off x="1842614" y="6202386"/>
            <a:ext cx="435036" cy="186444"/>
          </a:xfrm>
          <a:prstGeom prst="rect">
            <a:avLst/>
          </a:prstGeom>
        </p:spPr>
      </p:pic>
      <p:sp>
        <p:nvSpPr>
          <p:cNvPr id="11" name="ZoneTexte 43"/>
          <p:cNvSpPr txBox="1"/>
          <p:nvPr/>
        </p:nvSpPr>
        <p:spPr>
          <a:xfrm>
            <a:off x="767408" y="6070019"/>
            <a:ext cx="1075206" cy="400110"/>
          </a:xfrm>
          <a:prstGeom prst="rect">
            <a:avLst/>
          </a:prstGeom>
          <a:noFill/>
        </p:spPr>
        <p:txBody>
          <a:bodyPr wrap="square" rtlCol="0">
            <a:spAutoFit/>
          </a:bodyPr>
          <a:lstStyle/>
          <a:p>
            <a:r>
              <a:rPr lang="en-US" sz="2000" dirty="0" smtClean="0"/>
              <a:t>Dipole =  </a:t>
            </a:r>
            <a:endParaRPr lang="en-US" sz="2000" dirty="0"/>
          </a:p>
        </p:txBody>
      </p:sp>
      <p:sp>
        <p:nvSpPr>
          <p:cNvPr id="5" name="ZoneTexte 4"/>
          <p:cNvSpPr txBox="1"/>
          <p:nvPr/>
        </p:nvSpPr>
        <p:spPr>
          <a:xfrm>
            <a:off x="1919536" y="6525360"/>
            <a:ext cx="9505056" cy="369332"/>
          </a:xfrm>
          <a:prstGeom prst="rect">
            <a:avLst/>
          </a:prstGeom>
          <a:noFill/>
        </p:spPr>
        <p:txBody>
          <a:bodyPr wrap="square" rtlCol="0">
            <a:spAutoFit/>
          </a:bodyPr>
          <a:lstStyle/>
          <a:p>
            <a:pPr algn="ctr"/>
            <a:r>
              <a:rPr lang="en-US" dirty="0" smtClean="0"/>
              <a:t>NUAGE simulation, number of macro ions at start : 100 000</a:t>
            </a:r>
            <a:endParaRPr lang="en-US" dirty="0"/>
          </a:p>
        </p:txBody>
      </p:sp>
      <p:sp>
        <p:nvSpPr>
          <p:cNvPr id="12" name="Multiplier 11"/>
          <p:cNvSpPr/>
          <p:nvPr/>
        </p:nvSpPr>
        <p:spPr>
          <a:xfrm>
            <a:off x="5735040" y="327961"/>
            <a:ext cx="432048" cy="432048"/>
          </a:xfrm>
          <a:prstGeom prst="mathMultiply">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Multiplier 12"/>
          <p:cNvSpPr/>
          <p:nvPr/>
        </p:nvSpPr>
        <p:spPr>
          <a:xfrm>
            <a:off x="8544272" y="278555"/>
            <a:ext cx="432048" cy="432048"/>
          </a:xfrm>
          <a:prstGeom prst="mathMultiply">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Multiplier 13"/>
          <p:cNvSpPr/>
          <p:nvPr/>
        </p:nvSpPr>
        <p:spPr>
          <a:xfrm>
            <a:off x="2855640" y="287749"/>
            <a:ext cx="432048" cy="432048"/>
          </a:xfrm>
          <a:prstGeom prst="mathMultiply">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Connecteur droit 6"/>
          <p:cNvCxnSpPr/>
          <p:nvPr/>
        </p:nvCxnSpPr>
        <p:spPr>
          <a:xfrm>
            <a:off x="3143672" y="719797"/>
            <a:ext cx="0" cy="4878637"/>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5519936" y="692696"/>
            <a:ext cx="0" cy="4878637"/>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a:off x="6384032" y="692696"/>
            <a:ext cx="0" cy="4878637"/>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a:off x="8760296" y="719797"/>
            <a:ext cx="0" cy="4878637"/>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0" name="ZoneTexte 19"/>
          <p:cNvSpPr txBox="1"/>
          <p:nvPr/>
        </p:nvSpPr>
        <p:spPr>
          <a:xfrm>
            <a:off x="1199456" y="44029"/>
            <a:ext cx="10368232" cy="400110"/>
          </a:xfrm>
          <a:prstGeom prst="rect">
            <a:avLst/>
          </a:prstGeom>
          <a:noFill/>
        </p:spPr>
        <p:txBody>
          <a:bodyPr wrap="square" rtlCol="0">
            <a:spAutoFit/>
          </a:bodyPr>
          <a:lstStyle/>
          <a:p>
            <a:pPr algn="ctr"/>
            <a:r>
              <a:rPr lang="fr-FR" sz="2000" dirty="0"/>
              <a:t>Evolution de la distribution longitudinale des ions CO</a:t>
            </a:r>
            <a:r>
              <a:rPr lang="fr-FR" sz="2000" baseline="30000" dirty="0" smtClean="0"/>
              <a:t>+</a:t>
            </a:r>
            <a:r>
              <a:rPr lang="en-US" sz="2000" dirty="0" smtClean="0"/>
              <a:t> pendant </a:t>
            </a:r>
            <a:r>
              <a:rPr lang="en-US" sz="2000" dirty="0"/>
              <a:t>100 000 </a:t>
            </a:r>
            <a:r>
              <a:rPr lang="en-US" sz="2000" dirty="0" smtClean="0"/>
              <a:t>interactions </a:t>
            </a:r>
            <a:r>
              <a:rPr lang="en-US" sz="2000" dirty="0" err="1" smtClean="0"/>
              <a:t>faisceau</a:t>
            </a:r>
            <a:r>
              <a:rPr lang="en-US" sz="2000" dirty="0" smtClean="0"/>
              <a:t>-ions</a:t>
            </a:r>
            <a:endParaRPr lang="en-US" sz="2000" dirty="0"/>
          </a:p>
        </p:txBody>
      </p:sp>
    </p:spTree>
    <p:extLst>
      <p:ext uri="{BB962C8B-B14F-4D97-AF65-F5344CB8AC3E}">
        <p14:creationId xmlns:p14="http://schemas.microsoft.com/office/powerpoint/2010/main" val="36757319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512" y="244084"/>
            <a:ext cx="11811152" cy="6130990"/>
          </a:xfrm>
          <a:prstGeom prst="rect">
            <a:avLst/>
          </a:prstGeom>
        </p:spPr>
      </p:pic>
      <p:sp>
        <p:nvSpPr>
          <p:cNvPr id="6" name="Rectangle 5"/>
          <p:cNvSpPr/>
          <p:nvPr/>
        </p:nvSpPr>
        <p:spPr>
          <a:xfrm>
            <a:off x="0" y="6425514"/>
            <a:ext cx="12192000" cy="10709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0" y="0"/>
            <a:ext cx="214184"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numéro de diapositive 8"/>
          <p:cNvSpPr>
            <a:spLocks noGrp="1"/>
          </p:cNvSpPr>
          <p:nvPr>
            <p:ph type="sldNum" sz="quarter" idx="12"/>
          </p:nvPr>
        </p:nvSpPr>
        <p:spPr>
          <a:xfrm>
            <a:off x="9236675" y="6512740"/>
            <a:ext cx="2743200" cy="365125"/>
          </a:xfrm>
          <a:noFill/>
          <a:ln>
            <a:noFill/>
          </a:ln>
        </p:spPr>
        <p:txBody>
          <a:bodyPr/>
          <a:lstStyle/>
          <a:p>
            <a:fld id="{34D7324B-2770-4802-B49E-4504F47BE71B}" type="slidenum">
              <a:rPr lang="fr-FR" smtClean="0">
                <a:ln>
                  <a:solidFill>
                    <a:schemeClr val="tx1"/>
                  </a:solidFill>
                </a:ln>
              </a:rPr>
              <a:t>25</a:t>
            </a:fld>
            <a:endParaRPr lang="fr-FR" dirty="0">
              <a:ln>
                <a:solidFill>
                  <a:schemeClr val="tx1"/>
                </a:solidFill>
              </a:ln>
            </a:endParaRPr>
          </a:p>
        </p:txBody>
      </p:sp>
      <p:sp>
        <p:nvSpPr>
          <p:cNvPr id="22" name="ZoneTexte 9"/>
          <p:cNvSpPr txBox="1"/>
          <p:nvPr/>
        </p:nvSpPr>
        <p:spPr>
          <a:xfrm>
            <a:off x="313038" y="6520569"/>
            <a:ext cx="3278659" cy="369332"/>
          </a:xfrm>
          <a:prstGeom prst="rect">
            <a:avLst/>
          </a:prstGeom>
          <a:noFill/>
        </p:spPr>
        <p:txBody>
          <a:bodyPr wrap="square" rtlCol="0">
            <a:spAutoFit/>
          </a:bodyPr>
          <a:lstStyle/>
          <a:p>
            <a:r>
              <a:rPr lang="fr-FR" dirty="0" smtClean="0"/>
              <a:t>Alexis Gamelin</a:t>
            </a:r>
            <a:endParaRPr lang="fr-FR" dirty="0"/>
          </a:p>
        </p:txBody>
      </p:sp>
      <p:pic>
        <p:nvPicPr>
          <p:cNvPr id="10" name="Image 2"/>
          <p:cNvPicPr>
            <a:picLocks noChangeAspect="1"/>
          </p:cNvPicPr>
          <p:nvPr/>
        </p:nvPicPr>
        <p:blipFill>
          <a:blip r:embed="rId4"/>
          <a:stretch>
            <a:fillRect/>
          </a:stretch>
        </p:blipFill>
        <p:spPr>
          <a:xfrm>
            <a:off x="1842614" y="6202386"/>
            <a:ext cx="435036" cy="186444"/>
          </a:xfrm>
          <a:prstGeom prst="rect">
            <a:avLst/>
          </a:prstGeom>
        </p:spPr>
      </p:pic>
      <p:sp>
        <p:nvSpPr>
          <p:cNvPr id="11" name="ZoneTexte 43"/>
          <p:cNvSpPr txBox="1"/>
          <p:nvPr/>
        </p:nvSpPr>
        <p:spPr>
          <a:xfrm>
            <a:off x="767408" y="6070019"/>
            <a:ext cx="1075206" cy="400110"/>
          </a:xfrm>
          <a:prstGeom prst="rect">
            <a:avLst/>
          </a:prstGeom>
          <a:noFill/>
        </p:spPr>
        <p:txBody>
          <a:bodyPr wrap="square" rtlCol="0">
            <a:spAutoFit/>
          </a:bodyPr>
          <a:lstStyle/>
          <a:p>
            <a:r>
              <a:rPr lang="en-US" sz="2000" dirty="0" smtClean="0"/>
              <a:t>Dipole =  </a:t>
            </a:r>
            <a:endParaRPr lang="en-US" sz="2000" dirty="0"/>
          </a:p>
        </p:txBody>
      </p:sp>
      <p:sp>
        <p:nvSpPr>
          <p:cNvPr id="5" name="ZoneTexte 4"/>
          <p:cNvSpPr txBox="1"/>
          <p:nvPr/>
        </p:nvSpPr>
        <p:spPr>
          <a:xfrm>
            <a:off x="1919536" y="6525360"/>
            <a:ext cx="9505056" cy="369332"/>
          </a:xfrm>
          <a:prstGeom prst="rect">
            <a:avLst/>
          </a:prstGeom>
          <a:noFill/>
        </p:spPr>
        <p:txBody>
          <a:bodyPr wrap="square" rtlCol="0">
            <a:spAutoFit/>
          </a:bodyPr>
          <a:lstStyle/>
          <a:p>
            <a:pPr algn="ctr"/>
            <a:r>
              <a:rPr lang="en-US" dirty="0" smtClean="0"/>
              <a:t>NUAGE simulation, number of macro ions at start : 100 000</a:t>
            </a:r>
            <a:endParaRPr lang="en-US" dirty="0"/>
          </a:p>
        </p:txBody>
      </p:sp>
      <p:sp>
        <p:nvSpPr>
          <p:cNvPr id="12" name="Rectangle 11"/>
          <p:cNvSpPr/>
          <p:nvPr/>
        </p:nvSpPr>
        <p:spPr>
          <a:xfrm>
            <a:off x="767408" y="494579"/>
            <a:ext cx="1296144" cy="401454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840416" y="525893"/>
            <a:ext cx="1296144" cy="401454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ZoneTexte 13"/>
          <p:cNvSpPr txBox="1"/>
          <p:nvPr/>
        </p:nvSpPr>
        <p:spPr>
          <a:xfrm>
            <a:off x="1199456" y="44029"/>
            <a:ext cx="10368232" cy="400110"/>
          </a:xfrm>
          <a:prstGeom prst="rect">
            <a:avLst/>
          </a:prstGeom>
          <a:noFill/>
        </p:spPr>
        <p:txBody>
          <a:bodyPr wrap="square" rtlCol="0">
            <a:spAutoFit/>
          </a:bodyPr>
          <a:lstStyle/>
          <a:p>
            <a:pPr algn="ctr"/>
            <a:r>
              <a:rPr lang="fr-FR" sz="2000" dirty="0"/>
              <a:t>Evolution de la distribution longitudinale des ions CO</a:t>
            </a:r>
            <a:r>
              <a:rPr lang="fr-FR" sz="2000" baseline="30000" dirty="0" smtClean="0"/>
              <a:t>+</a:t>
            </a:r>
            <a:r>
              <a:rPr lang="en-US" sz="2000" dirty="0" smtClean="0"/>
              <a:t> pendant </a:t>
            </a:r>
            <a:r>
              <a:rPr lang="en-US" sz="2000" dirty="0"/>
              <a:t>100 000 </a:t>
            </a:r>
            <a:r>
              <a:rPr lang="en-US" sz="2000" dirty="0" smtClean="0"/>
              <a:t>interactions </a:t>
            </a:r>
            <a:r>
              <a:rPr lang="en-US" sz="2000" dirty="0" err="1" smtClean="0"/>
              <a:t>faisceau</a:t>
            </a:r>
            <a:r>
              <a:rPr lang="en-US" sz="2000" dirty="0" smtClean="0"/>
              <a:t>-ions</a:t>
            </a:r>
            <a:endParaRPr lang="en-US" sz="2000" dirty="0"/>
          </a:p>
        </p:txBody>
      </p:sp>
    </p:spTree>
    <p:extLst>
      <p:ext uri="{BB962C8B-B14F-4D97-AF65-F5344CB8AC3E}">
        <p14:creationId xmlns:p14="http://schemas.microsoft.com/office/powerpoint/2010/main" val="644376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864" y="183059"/>
            <a:ext cx="11905808" cy="6194928"/>
          </a:xfrm>
          <a:prstGeom prst="rect">
            <a:avLst/>
          </a:prstGeom>
        </p:spPr>
      </p:pic>
      <p:sp>
        <p:nvSpPr>
          <p:cNvPr id="6" name="Rectangle 5"/>
          <p:cNvSpPr/>
          <p:nvPr/>
        </p:nvSpPr>
        <p:spPr>
          <a:xfrm>
            <a:off x="0" y="6425514"/>
            <a:ext cx="12192000" cy="10709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0" y="0"/>
            <a:ext cx="214184"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numéro de diapositive 8"/>
          <p:cNvSpPr>
            <a:spLocks noGrp="1"/>
          </p:cNvSpPr>
          <p:nvPr>
            <p:ph type="sldNum" sz="quarter" idx="12"/>
          </p:nvPr>
        </p:nvSpPr>
        <p:spPr>
          <a:xfrm>
            <a:off x="9236675" y="6512740"/>
            <a:ext cx="2743200" cy="365125"/>
          </a:xfrm>
          <a:noFill/>
          <a:ln>
            <a:noFill/>
          </a:ln>
        </p:spPr>
        <p:txBody>
          <a:bodyPr/>
          <a:lstStyle/>
          <a:p>
            <a:fld id="{34D7324B-2770-4802-B49E-4504F47BE71B}" type="slidenum">
              <a:rPr lang="fr-FR" smtClean="0">
                <a:ln>
                  <a:solidFill>
                    <a:schemeClr val="tx1"/>
                  </a:solidFill>
                </a:ln>
              </a:rPr>
              <a:t>26</a:t>
            </a:fld>
            <a:endParaRPr lang="fr-FR" dirty="0">
              <a:ln>
                <a:solidFill>
                  <a:schemeClr val="tx1"/>
                </a:solidFill>
              </a:ln>
            </a:endParaRPr>
          </a:p>
        </p:txBody>
      </p:sp>
      <p:sp>
        <p:nvSpPr>
          <p:cNvPr id="22" name="ZoneTexte 9"/>
          <p:cNvSpPr txBox="1"/>
          <p:nvPr/>
        </p:nvSpPr>
        <p:spPr>
          <a:xfrm>
            <a:off x="313038" y="6520569"/>
            <a:ext cx="3278659" cy="369332"/>
          </a:xfrm>
          <a:prstGeom prst="rect">
            <a:avLst/>
          </a:prstGeom>
          <a:noFill/>
        </p:spPr>
        <p:txBody>
          <a:bodyPr wrap="square" rtlCol="0">
            <a:spAutoFit/>
          </a:bodyPr>
          <a:lstStyle/>
          <a:p>
            <a:r>
              <a:rPr lang="fr-FR" dirty="0" smtClean="0"/>
              <a:t>Alexis Gamelin</a:t>
            </a:r>
            <a:endParaRPr lang="fr-FR" dirty="0"/>
          </a:p>
        </p:txBody>
      </p:sp>
      <p:pic>
        <p:nvPicPr>
          <p:cNvPr id="10" name="Image 2"/>
          <p:cNvPicPr>
            <a:picLocks noChangeAspect="1"/>
          </p:cNvPicPr>
          <p:nvPr/>
        </p:nvPicPr>
        <p:blipFill>
          <a:blip r:embed="rId4"/>
          <a:stretch>
            <a:fillRect/>
          </a:stretch>
        </p:blipFill>
        <p:spPr>
          <a:xfrm>
            <a:off x="1842614" y="6202386"/>
            <a:ext cx="435036" cy="186444"/>
          </a:xfrm>
          <a:prstGeom prst="rect">
            <a:avLst/>
          </a:prstGeom>
        </p:spPr>
      </p:pic>
      <p:sp>
        <p:nvSpPr>
          <p:cNvPr id="11" name="ZoneTexte 43"/>
          <p:cNvSpPr txBox="1"/>
          <p:nvPr/>
        </p:nvSpPr>
        <p:spPr>
          <a:xfrm>
            <a:off x="767408" y="6070019"/>
            <a:ext cx="1075206" cy="400110"/>
          </a:xfrm>
          <a:prstGeom prst="rect">
            <a:avLst/>
          </a:prstGeom>
          <a:noFill/>
        </p:spPr>
        <p:txBody>
          <a:bodyPr wrap="square" rtlCol="0">
            <a:spAutoFit/>
          </a:bodyPr>
          <a:lstStyle/>
          <a:p>
            <a:r>
              <a:rPr lang="en-US" sz="2000" dirty="0" smtClean="0"/>
              <a:t>Dipole =  </a:t>
            </a:r>
            <a:endParaRPr lang="en-US" sz="2000" dirty="0"/>
          </a:p>
        </p:txBody>
      </p:sp>
      <p:sp>
        <p:nvSpPr>
          <p:cNvPr id="12" name="Étoile à 5 branches 42"/>
          <p:cNvSpPr/>
          <p:nvPr/>
        </p:nvSpPr>
        <p:spPr>
          <a:xfrm>
            <a:off x="1343472" y="4437112"/>
            <a:ext cx="481931" cy="318858"/>
          </a:xfrm>
          <a:prstGeom prst="star5">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3" name="Étoile à 5 branches 42"/>
          <p:cNvSpPr/>
          <p:nvPr/>
        </p:nvSpPr>
        <p:spPr>
          <a:xfrm>
            <a:off x="4101901" y="4437112"/>
            <a:ext cx="481931" cy="318858"/>
          </a:xfrm>
          <a:prstGeom prst="star5">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4" name="Étoile à 5 branches 42"/>
          <p:cNvSpPr/>
          <p:nvPr/>
        </p:nvSpPr>
        <p:spPr>
          <a:xfrm>
            <a:off x="5735960" y="4437112"/>
            <a:ext cx="481931" cy="318858"/>
          </a:xfrm>
          <a:prstGeom prst="star5">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5" name="Étoile à 5 branches 42"/>
          <p:cNvSpPr/>
          <p:nvPr/>
        </p:nvSpPr>
        <p:spPr>
          <a:xfrm>
            <a:off x="7342261" y="4437112"/>
            <a:ext cx="481931" cy="318858"/>
          </a:xfrm>
          <a:prstGeom prst="star5">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6" name="Étoile à 5 branches 42"/>
          <p:cNvSpPr/>
          <p:nvPr/>
        </p:nvSpPr>
        <p:spPr>
          <a:xfrm>
            <a:off x="10128448" y="4437958"/>
            <a:ext cx="481931" cy="318858"/>
          </a:xfrm>
          <a:prstGeom prst="star5">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7" name="Étoile à 5 branches 42"/>
          <p:cNvSpPr/>
          <p:nvPr/>
        </p:nvSpPr>
        <p:spPr>
          <a:xfrm>
            <a:off x="11406690" y="6044224"/>
            <a:ext cx="481931" cy="318858"/>
          </a:xfrm>
          <a:prstGeom prst="star5">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8" name="ZoneTexte 3"/>
          <p:cNvSpPr txBox="1"/>
          <p:nvPr/>
        </p:nvSpPr>
        <p:spPr>
          <a:xfrm>
            <a:off x="9236675" y="6075543"/>
            <a:ext cx="2443777" cy="400110"/>
          </a:xfrm>
          <a:prstGeom prst="rect">
            <a:avLst/>
          </a:prstGeom>
          <a:noFill/>
        </p:spPr>
        <p:txBody>
          <a:bodyPr wrap="square" rtlCol="0">
            <a:spAutoFit/>
          </a:bodyPr>
          <a:lstStyle/>
          <a:p>
            <a:r>
              <a:rPr lang="en-US" sz="2000" dirty="0" smtClean="0"/>
              <a:t>Clearing electrode =  </a:t>
            </a:r>
            <a:endParaRPr lang="en-US" sz="2000" dirty="0"/>
          </a:p>
        </p:txBody>
      </p:sp>
      <p:sp>
        <p:nvSpPr>
          <p:cNvPr id="19" name="ZoneTexte 18"/>
          <p:cNvSpPr txBox="1"/>
          <p:nvPr/>
        </p:nvSpPr>
        <p:spPr>
          <a:xfrm>
            <a:off x="1919536" y="6525360"/>
            <a:ext cx="9505056" cy="369332"/>
          </a:xfrm>
          <a:prstGeom prst="rect">
            <a:avLst/>
          </a:prstGeom>
          <a:noFill/>
        </p:spPr>
        <p:txBody>
          <a:bodyPr wrap="square" rtlCol="0">
            <a:spAutoFit/>
          </a:bodyPr>
          <a:lstStyle/>
          <a:p>
            <a:pPr algn="ctr"/>
            <a:r>
              <a:rPr lang="en-US" dirty="0" smtClean="0"/>
              <a:t>NUAGE simulation, number of macro ions at start : 100 000</a:t>
            </a:r>
            <a:endParaRPr lang="en-US" dirty="0"/>
          </a:p>
        </p:txBody>
      </p:sp>
      <p:sp>
        <p:nvSpPr>
          <p:cNvPr id="20" name="ZoneTexte 19"/>
          <p:cNvSpPr txBox="1"/>
          <p:nvPr/>
        </p:nvSpPr>
        <p:spPr>
          <a:xfrm>
            <a:off x="1199456" y="44029"/>
            <a:ext cx="10368232" cy="400110"/>
          </a:xfrm>
          <a:prstGeom prst="rect">
            <a:avLst/>
          </a:prstGeom>
          <a:noFill/>
        </p:spPr>
        <p:txBody>
          <a:bodyPr wrap="square" rtlCol="0">
            <a:spAutoFit/>
          </a:bodyPr>
          <a:lstStyle/>
          <a:p>
            <a:pPr algn="ctr"/>
            <a:r>
              <a:rPr lang="fr-FR" sz="2000" dirty="0"/>
              <a:t>Evolution de la distribution longitudinale des ions CO</a:t>
            </a:r>
            <a:r>
              <a:rPr lang="fr-FR" sz="2000" baseline="30000" dirty="0" smtClean="0"/>
              <a:t>+</a:t>
            </a:r>
            <a:r>
              <a:rPr lang="en-US" sz="2000" dirty="0" smtClean="0"/>
              <a:t> en </a:t>
            </a:r>
            <a:r>
              <a:rPr lang="en-US" sz="2000" dirty="0" err="1" smtClean="0"/>
              <a:t>utilisant</a:t>
            </a:r>
            <a:r>
              <a:rPr lang="en-US" sz="2000" dirty="0" smtClean="0"/>
              <a:t> des </a:t>
            </a:r>
            <a:r>
              <a:rPr lang="en-US" sz="2000" dirty="0" err="1" smtClean="0"/>
              <a:t>électrodes</a:t>
            </a:r>
            <a:r>
              <a:rPr lang="en-US" sz="2000" dirty="0" smtClean="0"/>
              <a:t> de </a:t>
            </a:r>
            <a:r>
              <a:rPr lang="en-US" sz="2000" dirty="0" err="1" smtClean="0"/>
              <a:t>nettoyage</a:t>
            </a:r>
            <a:endParaRPr lang="en-US" sz="2000" dirty="0"/>
          </a:p>
        </p:txBody>
      </p:sp>
    </p:spTree>
    <p:extLst>
      <p:ext uri="{BB962C8B-B14F-4D97-AF65-F5344CB8AC3E}">
        <p14:creationId xmlns:p14="http://schemas.microsoft.com/office/powerpoint/2010/main" val="26102744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864" y="183059"/>
            <a:ext cx="11905808" cy="6194928"/>
          </a:xfrm>
          <a:prstGeom prst="rect">
            <a:avLst/>
          </a:prstGeom>
        </p:spPr>
      </p:pic>
      <p:sp>
        <p:nvSpPr>
          <p:cNvPr id="6" name="Rectangle 5"/>
          <p:cNvSpPr/>
          <p:nvPr/>
        </p:nvSpPr>
        <p:spPr>
          <a:xfrm>
            <a:off x="0" y="6425514"/>
            <a:ext cx="12192000" cy="10709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0" y="0"/>
            <a:ext cx="214184"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numéro de diapositive 8"/>
          <p:cNvSpPr>
            <a:spLocks noGrp="1"/>
          </p:cNvSpPr>
          <p:nvPr>
            <p:ph type="sldNum" sz="quarter" idx="12"/>
          </p:nvPr>
        </p:nvSpPr>
        <p:spPr>
          <a:xfrm>
            <a:off x="9236675" y="6512740"/>
            <a:ext cx="2743200" cy="365125"/>
          </a:xfrm>
          <a:noFill/>
          <a:ln>
            <a:noFill/>
          </a:ln>
        </p:spPr>
        <p:txBody>
          <a:bodyPr/>
          <a:lstStyle/>
          <a:p>
            <a:fld id="{34D7324B-2770-4802-B49E-4504F47BE71B}" type="slidenum">
              <a:rPr lang="fr-FR" smtClean="0">
                <a:ln>
                  <a:solidFill>
                    <a:schemeClr val="tx1"/>
                  </a:solidFill>
                </a:ln>
              </a:rPr>
              <a:t>27</a:t>
            </a:fld>
            <a:endParaRPr lang="fr-FR" dirty="0">
              <a:ln>
                <a:solidFill>
                  <a:schemeClr val="tx1"/>
                </a:solidFill>
              </a:ln>
            </a:endParaRPr>
          </a:p>
        </p:txBody>
      </p:sp>
      <p:sp>
        <p:nvSpPr>
          <p:cNvPr id="22" name="ZoneTexte 9"/>
          <p:cNvSpPr txBox="1"/>
          <p:nvPr/>
        </p:nvSpPr>
        <p:spPr>
          <a:xfrm>
            <a:off x="313038" y="6520569"/>
            <a:ext cx="3278659" cy="369332"/>
          </a:xfrm>
          <a:prstGeom prst="rect">
            <a:avLst/>
          </a:prstGeom>
          <a:noFill/>
        </p:spPr>
        <p:txBody>
          <a:bodyPr wrap="square" rtlCol="0">
            <a:spAutoFit/>
          </a:bodyPr>
          <a:lstStyle/>
          <a:p>
            <a:r>
              <a:rPr lang="fr-FR" dirty="0" smtClean="0"/>
              <a:t>Alexis Gamelin</a:t>
            </a:r>
            <a:endParaRPr lang="fr-FR" dirty="0"/>
          </a:p>
        </p:txBody>
      </p:sp>
      <p:pic>
        <p:nvPicPr>
          <p:cNvPr id="10" name="Image 2"/>
          <p:cNvPicPr>
            <a:picLocks noChangeAspect="1"/>
          </p:cNvPicPr>
          <p:nvPr/>
        </p:nvPicPr>
        <p:blipFill>
          <a:blip r:embed="rId4"/>
          <a:stretch>
            <a:fillRect/>
          </a:stretch>
        </p:blipFill>
        <p:spPr>
          <a:xfrm>
            <a:off x="1842614" y="6202386"/>
            <a:ext cx="435036" cy="186444"/>
          </a:xfrm>
          <a:prstGeom prst="rect">
            <a:avLst/>
          </a:prstGeom>
        </p:spPr>
      </p:pic>
      <p:sp>
        <p:nvSpPr>
          <p:cNvPr id="11" name="ZoneTexte 43"/>
          <p:cNvSpPr txBox="1"/>
          <p:nvPr/>
        </p:nvSpPr>
        <p:spPr>
          <a:xfrm>
            <a:off x="767408" y="6070019"/>
            <a:ext cx="1075206" cy="400110"/>
          </a:xfrm>
          <a:prstGeom prst="rect">
            <a:avLst/>
          </a:prstGeom>
          <a:noFill/>
        </p:spPr>
        <p:txBody>
          <a:bodyPr wrap="square" rtlCol="0">
            <a:spAutoFit/>
          </a:bodyPr>
          <a:lstStyle/>
          <a:p>
            <a:r>
              <a:rPr lang="en-US" sz="2000" dirty="0" smtClean="0"/>
              <a:t>Dipole =  </a:t>
            </a:r>
            <a:endParaRPr lang="en-US" sz="2000" dirty="0"/>
          </a:p>
        </p:txBody>
      </p:sp>
      <p:sp>
        <p:nvSpPr>
          <p:cNvPr id="12" name="Étoile à 5 branches 42"/>
          <p:cNvSpPr/>
          <p:nvPr/>
        </p:nvSpPr>
        <p:spPr>
          <a:xfrm>
            <a:off x="1343472" y="4437112"/>
            <a:ext cx="481931" cy="318858"/>
          </a:xfrm>
          <a:prstGeom prst="star5">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3" name="Étoile à 5 branches 42"/>
          <p:cNvSpPr/>
          <p:nvPr/>
        </p:nvSpPr>
        <p:spPr>
          <a:xfrm>
            <a:off x="4101901" y="4437112"/>
            <a:ext cx="481931" cy="318858"/>
          </a:xfrm>
          <a:prstGeom prst="star5">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4" name="Étoile à 5 branches 42"/>
          <p:cNvSpPr/>
          <p:nvPr/>
        </p:nvSpPr>
        <p:spPr>
          <a:xfrm>
            <a:off x="5735960" y="4437112"/>
            <a:ext cx="481931" cy="318858"/>
          </a:xfrm>
          <a:prstGeom prst="star5">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5" name="Étoile à 5 branches 42"/>
          <p:cNvSpPr/>
          <p:nvPr/>
        </p:nvSpPr>
        <p:spPr>
          <a:xfrm>
            <a:off x="7342261" y="4437112"/>
            <a:ext cx="481931" cy="318858"/>
          </a:xfrm>
          <a:prstGeom prst="star5">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6" name="Étoile à 5 branches 42"/>
          <p:cNvSpPr/>
          <p:nvPr/>
        </p:nvSpPr>
        <p:spPr>
          <a:xfrm>
            <a:off x="10128448" y="4437958"/>
            <a:ext cx="481931" cy="318858"/>
          </a:xfrm>
          <a:prstGeom prst="star5">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7" name="Étoile à 5 branches 42"/>
          <p:cNvSpPr/>
          <p:nvPr/>
        </p:nvSpPr>
        <p:spPr>
          <a:xfrm>
            <a:off x="11406690" y="6044224"/>
            <a:ext cx="481931" cy="318858"/>
          </a:xfrm>
          <a:prstGeom prst="star5">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8" name="ZoneTexte 3"/>
          <p:cNvSpPr txBox="1"/>
          <p:nvPr/>
        </p:nvSpPr>
        <p:spPr>
          <a:xfrm>
            <a:off x="9236675" y="6075543"/>
            <a:ext cx="2443777" cy="400110"/>
          </a:xfrm>
          <a:prstGeom prst="rect">
            <a:avLst/>
          </a:prstGeom>
          <a:noFill/>
        </p:spPr>
        <p:txBody>
          <a:bodyPr wrap="square" rtlCol="0">
            <a:spAutoFit/>
          </a:bodyPr>
          <a:lstStyle/>
          <a:p>
            <a:r>
              <a:rPr lang="en-US" sz="2000" dirty="0" smtClean="0"/>
              <a:t>Clearing electrode =  </a:t>
            </a:r>
            <a:endParaRPr lang="en-US" sz="2000" dirty="0"/>
          </a:p>
        </p:txBody>
      </p:sp>
      <p:sp>
        <p:nvSpPr>
          <p:cNvPr id="19" name="ZoneTexte 18"/>
          <p:cNvSpPr txBox="1"/>
          <p:nvPr/>
        </p:nvSpPr>
        <p:spPr>
          <a:xfrm>
            <a:off x="1919536" y="6525360"/>
            <a:ext cx="9505056" cy="369332"/>
          </a:xfrm>
          <a:prstGeom prst="rect">
            <a:avLst/>
          </a:prstGeom>
          <a:noFill/>
        </p:spPr>
        <p:txBody>
          <a:bodyPr wrap="square" rtlCol="0">
            <a:spAutoFit/>
          </a:bodyPr>
          <a:lstStyle/>
          <a:p>
            <a:pPr algn="ctr"/>
            <a:r>
              <a:rPr lang="en-US" dirty="0" smtClean="0"/>
              <a:t>NUAGE simulation, number of macro ions at start : 100 000</a:t>
            </a:r>
            <a:endParaRPr lang="en-US" dirty="0"/>
          </a:p>
        </p:txBody>
      </p:sp>
      <p:cxnSp>
        <p:nvCxnSpPr>
          <p:cNvPr id="20" name="Connecteur droit 19"/>
          <p:cNvCxnSpPr/>
          <p:nvPr/>
        </p:nvCxnSpPr>
        <p:spPr>
          <a:xfrm>
            <a:off x="3143672" y="719797"/>
            <a:ext cx="0" cy="4878637"/>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a:off x="5519936" y="692696"/>
            <a:ext cx="0" cy="4878637"/>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a:off x="6384032" y="692696"/>
            <a:ext cx="0" cy="4878637"/>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a:off x="8760296" y="719797"/>
            <a:ext cx="0" cy="4878637"/>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5" name="ZoneTexte 24"/>
          <p:cNvSpPr txBox="1"/>
          <p:nvPr/>
        </p:nvSpPr>
        <p:spPr>
          <a:xfrm>
            <a:off x="1199456" y="44029"/>
            <a:ext cx="10368232" cy="400110"/>
          </a:xfrm>
          <a:prstGeom prst="rect">
            <a:avLst/>
          </a:prstGeom>
          <a:noFill/>
        </p:spPr>
        <p:txBody>
          <a:bodyPr wrap="square" rtlCol="0">
            <a:spAutoFit/>
          </a:bodyPr>
          <a:lstStyle/>
          <a:p>
            <a:pPr algn="ctr"/>
            <a:r>
              <a:rPr lang="fr-FR" sz="2000" dirty="0"/>
              <a:t>Evolution de la distribution longitudinale des ions CO</a:t>
            </a:r>
            <a:r>
              <a:rPr lang="fr-FR" sz="2000" baseline="30000" dirty="0" smtClean="0"/>
              <a:t>+</a:t>
            </a:r>
            <a:r>
              <a:rPr lang="en-US" sz="2000" dirty="0" smtClean="0"/>
              <a:t> en </a:t>
            </a:r>
            <a:r>
              <a:rPr lang="en-US" sz="2000" dirty="0" err="1" smtClean="0"/>
              <a:t>utilisant</a:t>
            </a:r>
            <a:r>
              <a:rPr lang="en-US" sz="2000" dirty="0" smtClean="0"/>
              <a:t> des </a:t>
            </a:r>
            <a:r>
              <a:rPr lang="en-US" sz="2000" dirty="0" err="1" smtClean="0"/>
              <a:t>électrodes</a:t>
            </a:r>
            <a:r>
              <a:rPr lang="en-US" sz="2000" dirty="0" smtClean="0"/>
              <a:t> de </a:t>
            </a:r>
            <a:r>
              <a:rPr lang="en-US" sz="2000" dirty="0" err="1" smtClean="0"/>
              <a:t>nettoyage</a:t>
            </a:r>
            <a:endParaRPr lang="en-US" sz="2000" dirty="0"/>
          </a:p>
        </p:txBody>
      </p:sp>
    </p:spTree>
    <p:extLst>
      <p:ext uri="{BB962C8B-B14F-4D97-AF65-F5344CB8AC3E}">
        <p14:creationId xmlns:p14="http://schemas.microsoft.com/office/powerpoint/2010/main" val="3228844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425514"/>
            <a:ext cx="12192000" cy="10709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0" y="0"/>
            <a:ext cx="214184"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numéro de diapositive 8"/>
          <p:cNvSpPr>
            <a:spLocks noGrp="1"/>
          </p:cNvSpPr>
          <p:nvPr>
            <p:ph type="sldNum" sz="quarter" idx="12"/>
          </p:nvPr>
        </p:nvSpPr>
        <p:spPr>
          <a:xfrm>
            <a:off x="9236675" y="6512740"/>
            <a:ext cx="2743200" cy="365125"/>
          </a:xfrm>
          <a:noFill/>
          <a:ln>
            <a:noFill/>
          </a:ln>
        </p:spPr>
        <p:txBody>
          <a:bodyPr/>
          <a:lstStyle/>
          <a:p>
            <a:fld id="{34D7324B-2770-4802-B49E-4504F47BE71B}" type="slidenum">
              <a:rPr lang="fr-FR" smtClean="0">
                <a:ln>
                  <a:solidFill>
                    <a:schemeClr val="tx1"/>
                  </a:solidFill>
                </a:ln>
              </a:rPr>
              <a:t>28</a:t>
            </a:fld>
            <a:endParaRPr lang="fr-FR" dirty="0">
              <a:ln>
                <a:solidFill>
                  <a:schemeClr val="tx1"/>
                </a:solidFill>
              </a:ln>
            </a:endParaRPr>
          </a:p>
        </p:txBody>
      </p:sp>
      <p:sp>
        <p:nvSpPr>
          <p:cNvPr id="11" name="Titre 3"/>
          <p:cNvSpPr txBox="1">
            <a:spLocks/>
          </p:cNvSpPr>
          <p:nvPr/>
        </p:nvSpPr>
        <p:spPr>
          <a:xfrm>
            <a:off x="313038" y="59422"/>
            <a:ext cx="11878962" cy="71112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4400" dirty="0" smtClean="0"/>
              <a:t>Bilan dynamique faisceau</a:t>
            </a:r>
            <a:endParaRPr lang="en-GB" sz="4400" dirty="0" smtClean="0"/>
          </a:p>
        </p:txBody>
      </p:sp>
      <p:sp>
        <p:nvSpPr>
          <p:cNvPr id="7" name="ZoneTexte 9"/>
          <p:cNvSpPr txBox="1"/>
          <p:nvPr/>
        </p:nvSpPr>
        <p:spPr>
          <a:xfrm>
            <a:off x="313038" y="6520569"/>
            <a:ext cx="3278659" cy="369332"/>
          </a:xfrm>
          <a:prstGeom prst="rect">
            <a:avLst/>
          </a:prstGeom>
          <a:noFill/>
        </p:spPr>
        <p:txBody>
          <a:bodyPr wrap="square" rtlCol="0">
            <a:spAutoFit/>
          </a:bodyPr>
          <a:lstStyle/>
          <a:p>
            <a:r>
              <a:rPr lang="fr-FR" dirty="0" smtClean="0"/>
              <a:t>Alexis Gamelin</a:t>
            </a:r>
            <a:endParaRPr lang="fr-FR" dirty="0"/>
          </a:p>
        </p:txBody>
      </p:sp>
      <p:sp>
        <p:nvSpPr>
          <p:cNvPr id="10" name="ZoneTexte 9"/>
          <p:cNvSpPr txBox="1"/>
          <p:nvPr/>
        </p:nvSpPr>
        <p:spPr>
          <a:xfrm>
            <a:off x="6005384" y="2581130"/>
            <a:ext cx="6246339" cy="2862322"/>
          </a:xfrm>
          <a:prstGeom prst="rect">
            <a:avLst/>
          </a:prstGeom>
          <a:noFill/>
        </p:spPr>
        <p:txBody>
          <a:bodyPr wrap="square" rtlCol="0">
            <a:spAutoFit/>
          </a:bodyPr>
          <a:lstStyle/>
          <a:p>
            <a:pPr marL="285750" indent="-285750">
              <a:buFont typeface="Arial" panose="020B0604020202020204" pitchFamily="34" charset="0"/>
              <a:buChar char="•"/>
            </a:pPr>
            <a:r>
              <a:rPr lang="fr-FR" dirty="0"/>
              <a:t>Simulation de la dynamique faisceau dans l’anneau comprenant tous les effets collectifs</a:t>
            </a:r>
          </a:p>
          <a:p>
            <a:endParaRPr lang="fr-FR" dirty="0" smtClean="0"/>
          </a:p>
          <a:p>
            <a:pPr marL="285750" indent="-285750">
              <a:buFont typeface="Arial" panose="020B0604020202020204" pitchFamily="34" charset="0"/>
              <a:buChar char="•"/>
            </a:pPr>
            <a:r>
              <a:rPr lang="fr-FR" dirty="0" smtClean="0"/>
              <a:t>Etudes des différentes modélisations du CSR</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Etude de la dynamique couplée </a:t>
            </a:r>
            <a:r>
              <a:rPr lang="fr-FR" dirty="0" smtClean="0"/>
              <a:t>ions/électrons</a:t>
            </a:r>
          </a:p>
          <a:p>
            <a:pPr marL="285750" indent="-285750">
              <a:buFont typeface="Arial" panose="020B0604020202020204" pitchFamily="34" charset="0"/>
              <a:buChar char="•"/>
            </a:pPr>
            <a:endParaRPr lang="fr-FR" dirty="0" smtClean="0"/>
          </a:p>
          <a:p>
            <a:pPr marL="285750" indent="-285750">
              <a:buFont typeface="Arial" panose="020B0604020202020204" pitchFamily="34" charset="0"/>
              <a:buChar char="•"/>
            </a:pPr>
            <a:r>
              <a:rPr lang="fr-FR" dirty="0" smtClean="0"/>
              <a:t>Simulation des effets du feedback transverse et longitudinal</a:t>
            </a:r>
          </a:p>
          <a:p>
            <a:pPr marL="285750" indent="-285750">
              <a:buFont typeface="Arial" panose="020B0604020202020204" pitchFamily="34" charset="0"/>
              <a:buChar char="•"/>
            </a:pPr>
            <a:endParaRPr lang="fr-FR" dirty="0" smtClean="0"/>
          </a:p>
          <a:p>
            <a:pPr marL="285750" indent="-285750">
              <a:buFont typeface="Arial" panose="020B0604020202020204" pitchFamily="34" charset="0"/>
              <a:buChar char="•"/>
            </a:pPr>
            <a:r>
              <a:rPr lang="fr-FR" dirty="0" smtClean="0"/>
              <a:t>Modélisation </a:t>
            </a:r>
            <a:r>
              <a:rPr lang="fr-FR" dirty="0"/>
              <a:t>de l’impédance </a:t>
            </a:r>
            <a:r>
              <a:rPr lang="fr-FR" dirty="0" smtClean="0"/>
              <a:t>transverse</a:t>
            </a:r>
            <a:endParaRPr lang="fr-FR" dirty="0"/>
          </a:p>
        </p:txBody>
      </p:sp>
      <p:sp>
        <p:nvSpPr>
          <p:cNvPr id="4" name="ZoneTexte 3"/>
          <p:cNvSpPr txBox="1"/>
          <p:nvPr/>
        </p:nvSpPr>
        <p:spPr>
          <a:xfrm>
            <a:off x="858209" y="1411332"/>
            <a:ext cx="4661142" cy="523220"/>
          </a:xfrm>
          <a:prstGeom prst="rect">
            <a:avLst/>
          </a:prstGeom>
          <a:noFill/>
        </p:spPr>
        <p:txBody>
          <a:bodyPr wrap="square" rtlCol="0">
            <a:spAutoFit/>
          </a:bodyPr>
          <a:lstStyle/>
          <a:p>
            <a:pPr algn="ctr"/>
            <a:r>
              <a:rPr lang="fr-FR" sz="2800" dirty="0" smtClean="0">
                <a:solidFill>
                  <a:srgbClr val="FF0000"/>
                </a:solidFill>
              </a:rPr>
              <a:t>Dangers principaux :</a:t>
            </a:r>
            <a:endParaRPr lang="en-US" sz="2800" dirty="0">
              <a:solidFill>
                <a:srgbClr val="FF0000"/>
              </a:solidFill>
            </a:endParaRPr>
          </a:p>
        </p:txBody>
      </p:sp>
      <p:sp>
        <p:nvSpPr>
          <p:cNvPr id="5" name="ZoneTexte 4"/>
          <p:cNvSpPr txBox="1"/>
          <p:nvPr/>
        </p:nvSpPr>
        <p:spPr>
          <a:xfrm>
            <a:off x="604003" y="2707065"/>
            <a:ext cx="5115697" cy="2308324"/>
          </a:xfrm>
          <a:prstGeom prst="rect">
            <a:avLst/>
          </a:prstGeom>
          <a:noFill/>
        </p:spPr>
        <p:txBody>
          <a:bodyPr wrap="square" rtlCol="0">
            <a:spAutoFit/>
          </a:bodyPr>
          <a:lstStyle/>
          <a:p>
            <a:pPr marL="342900" indent="-342900">
              <a:buFont typeface="+mj-lt"/>
              <a:buAutoNum type="arabicPeriod"/>
            </a:pPr>
            <a:r>
              <a:rPr lang="fr-FR" dirty="0" smtClean="0"/>
              <a:t>Instabilités </a:t>
            </a:r>
            <a:r>
              <a:rPr lang="fr-FR" dirty="0"/>
              <a:t>liés aux effets collectifs, en particulier les instabilités générées par le CSR</a:t>
            </a:r>
            <a:r>
              <a:rPr lang="fr-FR" dirty="0" smtClean="0"/>
              <a:t>.</a:t>
            </a:r>
          </a:p>
          <a:p>
            <a:pPr marL="342900" indent="-342900">
              <a:buFont typeface="+mj-lt"/>
              <a:buAutoNum type="arabicPeriod"/>
            </a:pPr>
            <a:endParaRPr lang="fr-FR" dirty="0"/>
          </a:p>
          <a:p>
            <a:pPr marL="342900" indent="-342900">
              <a:buFont typeface="+mj-lt"/>
              <a:buAutoNum type="arabicPeriod"/>
            </a:pPr>
            <a:endParaRPr lang="fr-FR" dirty="0" smtClean="0"/>
          </a:p>
          <a:p>
            <a:pPr marL="342900" indent="-342900">
              <a:buFont typeface="+mj-lt"/>
              <a:buAutoNum type="arabicPeriod"/>
            </a:pPr>
            <a:endParaRPr lang="fr-FR" dirty="0"/>
          </a:p>
          <a:p>
            <a:pPr marL="342900" indent="-342900">
              <a:buFont typeface="+mj-lt"/>
              <a:buAutoNum type="arabicPeriod"/>
            </a:pPr>
            <a:r>
              <a:rPr lang="fr-FR" dirty="0"/>
              <a:t>Dégradation des paramètres influant sur le flux total et spectral des X.</a:t>
            </a:r>
          </a:p>
          <a:p>
            <a:pPr marL="342900" indent="-342900">
              <a:buFont typeface="+mj-lt"/>
              <a:buAutoNum type="arabicPeriod"/>
            </a:pPr>
            <a:endParaRPr lang="fr-FR" dirty="0"/>
          </a:p>
        </p:txBody>
      </p:sp>
      <p:sp>
        <p:nvSpPr>
          <p:cNvPr id="14" name="ZoneTexte 13"/>
          <p:cNvSpPr txBox="1"/>
          <p:nvPr/>
        </p:nvSpPr>
        <p:spPr>
          <a:xfrm>
            <a:off x="6063049" y="1391960"/>
            <a:ext cx="5766485" cy="954107"/>
          </a:xfrm>
          <a:prstGeom prst="rect">
            <a:avLst/>
          </a:prstGeom>
          <a:noFill/>
        </p:spPr>
        <p:txBody>
          <a:bodyPr wrap="square" rtlCol="0">
            <a:spAutoFit/>
          </a:bodyPr>
          <a:lstStyle/>
          <a:p>
            <a:pPr algn="ctr"/>
            <a:r>
              <a:rPr lang="fr-FR" sz="2800" dirty="0" smtClean="0">
                <a:solidFill>
                  <a:schemeClr val="accent6">
                    <a:lumMod val="50000"/>
                  </a:schemeClr>
                </a:solidFill>
              </a:rPr>
              <a:t>Comprendre pour pouvoir prévoir et agir :</a:t>
            </a:r>
            <a:endParaRPr lang="en-US" sz="2800" dirty="0">
              <a:solidFill>
                <a:schemeClr val="accent6">
                  <a:lumMod val="50000"/>
                </a:schemeClr>
              </a:solidFill>
            </a:endParaRPr>
          </a:p>
        </p:txBody>
      </p:sp>
    </p:spTree>
    <p:extLst>
      <p:ext uri="{BB962C8B-B14F-4D97-AF65-F5344CB8AC3E}">
        <p14:creationId xmlns:p14="http://schemas.microsoft.com/office/powerpoint/2010/main" val="11596063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425514"/>
            <a:ext cx="12192000" cy="10709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0" y="0"/>
            <a:ext cx="214184"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numéro de diapositive 8"/>
          <p:cNvSpPr>
            <a:spLocks noGrp="1"/>
          </p:cNvSpPr>
          <p:nvPr>
            <p:ph type="sldNum" sz="quarter" idx="12"/>
          </p:nvPr>
        </p:nvSpPr>
        <p:spPr>
          <a:xfrm>
            <a:off x="9236675" y="6512740"/>
            <a:ext cx="2743200" cy="365125"/>
          </a:xfrm>
          <a:noFill/>
          <a:ln>
            <a:noFill/>
          </a:ln>
        </p:spPr>
        <p:txBody>
          <a:bodyPr/>
          <a:lstStyle/>
          <a:p>
            <a:fld id="{34D7324B-2770-4802-B49E-4504F47BE71B}" type="slidenum">
              <a:rPr lang="fr-FR" smtClean="0">
                <a:ln>
                  <a:solidFill>
                    <a:schemeClr val="tx1"/>
                  </a:solidFill>
                </a:ln>
              </a:rPr>
              <a:t>29</a:t>
            </a:fld>
            <a:endParaRPr lang="fr-FR" dirty="0">
              <a:ln>
                <a:solidFill>
                  <a:schemeClr val="tx1"/>
                </a:solidFill>
              </a:ln>
            </a:endParaRPr>
          </a:p>
        </p:txBody>
      </p:sp>
      <p:sp>
        <p:nvSpPr>
          <p:cNvPr id="11" name="Titre 3"/>
          <p:cNvSpPr txBox="1">
            <a:spLocks/>
          </p:cNvSpPr>
          <p:nvPr/>
        </p:nvSpPr>
        <p:spPr>
          <a:xfrm>
            <a:off x="436606" y="2361589"/>
            <a:ext cx="11878962" cy="10029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4800" dirty="0" smtClean="0"/>
              <a:t>Merci !</a:t>
            </a:r>
            <a:endParaRPr lang="en-GB" sz="4800" dirty="0" smtClean="0"/>
          </a:p>
        </p:txBody>
      </p:sp>
      <p:sp>
        <p:nvSpPr>
          <p:cNvPr id="7" name="ZoneTexte 9"/>
          <p:cNvSpPr txBox="1"/>
          <p:nvPr/>
        </p:nvSpPr>
        <p:spPr>
          <a:xfrm>
            <a:off x="313038" y="6520569"/>
            <a:ext cx="3278659" cy="369332"/>
          </a:xfrm>
          <a:prstGeom prst="rect">
            <a:avLst/>
          </a:prstGeom>
          <a:noFill/>
        </p:spPr>
        <p:txBody>
          <a:bodyPr wrap="square" rtlCol="0">
            <a:spAutoFit/>
          </a:bodyPr>
          <a:lstStyle/>
          <a:p>
            <a:r>
              <a:rPr lang="fr-FR" dirty="0" smtClean="0"/>
              <a:t>Alexis Gamelin</a:t>
            </a:r>
            <a:endParaRPr lang="fr-FR" dirty="0"/>
          </a:p>
        </p:txBody>
      </p:sp>
    </p:spTree>
    <p:extLst>
      <p:ext uri="{BB962C8B-B14F-4D97-AF65-F5344CB8AC3E}">
        <p14:creationId xmlns:p14="http://schemas.microsoft.com/office/powerpoint/2010/main" val="22049042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425514"/>
            <a:ext cx="12192000" cy="10709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0" y="0"/>
            <a:ext cx="214184"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numéro de diapositive 8"/>
          <p:cNvSpPr>
            <a:spLocks noGrp="1"/>
          </p:cNvSpPr>
          <p:nvPr>
            <p:ph type="sldNum" sz="quarter" idx="12"/>
          </p:nvPr>
        </p:nvSpPr>
        <p:spPr>
          <a:xfrm>
            <a:off x="9236675" y="6512740"/>
            <a:ext cx="2743200" cy="365125"/>
          </a:xfrm>
          <a:noFill/>
          <a:ln>
            <a:noFill/>
          </a:ln>
        </p:spPr>
        <p:txBody>
          <a:bodyPr/>
          <a:lstStyle/>
          <a:p>
            <a:fld id="{34D7324B-2770-4802-B49E-4504F47BE71B}" type="slidenum">
              <a:rPr lang="fr-FR" smtClean="0">
                <a:ln>
                  <a:solidFill>
                    <a:schemeClr val="tx1"/>
                  </a:solidFill>
                </a:ln>
              </a:rPr>
              <a:t>3</a:t>
            </a:fld>
            <a:endParaRPr lang="fr-FR" dirty="0">
              <a:ln>
                <a:solidFill>
                  <a:schemeClr val="tx1"/>
                </a:solidFill>
              </a:ln>
            </a:endParaRPr>
          </a:p>
        </p:txBody>
      </p:sp>
      <p:sp>
        <p:nvSpPr>
          <p:cNvPr id="10" name="ZoneTexte 9"/>
          <p:cNvSpPr txBox="1"/>
          <p:nvPr/>
        </p:nvSpPr>
        <p:spPr>
          <a:xfrm>
            <a:off x="313038" y="6520569"/>
            <a:ext cx="3278659" cy="369332"/>
          </a:xfrm>
          <a:prstGeom prst="rect">
            <a:avLst/>
          </a:prstGeom>
          <a:noFill/>
        </p:spPr>
        <p:txBody>
          <a:bodyPr wrap="square" rtlCol="0">
            <a:spAutoFit/>
          </a:bodyPr>
          <a:lstStyle/>
          <a:p>
            <a:r>
              <a:rPr lang="fr-FR" dirty="0" smtClean="0"/>
              <a:t>Alexis Gamelin</a:t>
            </a:r>
            <a:endParaRPr lang="fr-FR" dirty="0"/>
          </a:p>
        </p:txBody>
      </p:sp>
      <p:sp>
        <p:nvSpPr>
          <p:cNvPr id="15" name="Titre 3"/>
          <p:cNvSpPr txBox="1">
            <a:spLocks/>
          </p:cNvSpPr>
          <p:nvPr/>
        </p:nvSpPr>
        <p:spPr>
          <a:xfrm>
            <a:off x="214184" y="-252093"/>
            <a:ext cx="11977816" cy="10029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4000" dirty="0" err="1" smtClean="0"/>
              <a:t>ThomX</a:t>
            </a:r>
            <a:r>
              <a:rPr lang="fr-FR" sz="4000" dirty="0" smtClean="0"/>
              <a:t>, une dynamique complexe …</a:t>
            </a:r>
            <a:endParaRPr lang="fr-FR" sz="4000" dirty="0"/>
          </a:p>
        </p:txBody>
      </p:sp>
      <p:sp>
        <p:nvSpPr>
          <p:cNvPr id="11" name="ZoneTexte 10"/>
          <p:cNvSpPr txBox="1"/>
          <p:nvPr/>
        </p:nvSpPr>
        <p:spPr>
          <a:xfrm>
            <a:off x="793574" y="1024716"/>
            <a:ext cx="10819036" cy="4524315"/>
          </a:xfrm>
          <a:prstGeom prst="rect">
            <a:avLst/>
          </a:prstGeom>
          <a:noFill/>
        </p:spPr>
        <p:txBody>
          <a:bodyPr wrap="square" rtlCol="0">
            <a:spAutoFit/>
          </a:bodyPr>
          <a:lstStyle/>
          <a:p>
            <a:pPr marL="285750" indent="-285750">
              <a:buFont typeface="Arial" panose="020B0604020202020204" pitchFamily="34" charset="0"/>
              <a:buChar char="•"/>
            </a:pPr>
            <a:r>
              <a:rPr lang="fr-FR" dirty="0" smtClean="0"/>
              <a:t>Pour contrer la perte de charge du paquet d’e-, le faisceau </a:t>
            </a:r>
            <a:r>
              <a:rPr lang="fr-FR" dirty="0" smtClean="0"/>
              <a:t>d’électrons </a:t>
            </a:r>
            <a:r>
              <a:rPr lang="fr-FR" dirty="0" smtClean="0"/>
              <a:t>est stocké pendant 20 ms puis </a:t>
            </a:r>
            <a:r>
              <a:rPr lang="fr-FR" dirty="0" smtClean="0"/>
              <a:t>il est </a:t>
            </a:r>
            <a:r>
              <a:rPr lang="fr-FR" dirty="0" smtClean="0"/>
              <a:t>éjecté pendant qu’un autre faisceau est injecté.</a:t>
            </a:r>
          </a:p>
          <a:p>
            <a:pPr marL="285750" indent="-285750">
              <a:buFont typeface="Arial" panose="020B0604020202020204" pitchFamily="34" charset="0"/>
              <a:buChar char="•"/>
            </a:pPr>
            <a:endParaRPr lang="fr-FR" dirty="0" smtClean="0"/>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A 50 MeV, le faisceau est particulièrement sensible aux effets collectifs</a:t>
            </a:r>
            <a:r>
              <a:rPr lang="fr-FR" dirty="0" smtClean="0"/>
              <a:t>.</a:t>
            </a:r>
          </a:p>
          <a:p>
            <a:pPr marL="285750" indent="-285750">
              <a:buFont typeface="Arial" panose="020B0604020202020204" pitchFamily="34" charset="0"/>
              <a:buChar char="•"/>
            </a:pPr>
            <a:endParaRPr lang="fr-FR" dirty="0" smtClean="0"/>
          </a:p>
          <a:p>
            <a:pPr marL="285750" indent="-285750">
              <a:buFont typeface="Arial" panose="020B0604020202020204" pitchFamily="34" charset="0"/>
              <a:buChar char="•"/>
            </a:pPr>
            <a:endParaRPr lang="fr-FR" dirty="0" smtClean="0"/>
          </a:p>
          <a:p>
            <a:pPr marL="285750" indent="-285750">
              <a:buFont typeface="Arial" panose="020B0604020202020204" pitchFamily="34" charset="0"/>
              <a:buChar char="•"/>
            </a:pPr>
            <a:r>
              <a:rPr lang="fr-FR" dirty="0" smtClean="0"/>
              <a:t>A cause du court temps de stockage et de la faible énergie des électrons, </a:t>
            </a:r>
            <a:r>
              <a:rPr lang="fr-FR" u="sng" dirty="0" smtClean="0"/>
              <a:t>l’amortissement par rayonnement synchrotron est négligeable.</a:t>
            </a:r>
          </a:p>
          <a:p>
            <a:pPr marL="285750" indent="-285750">
              <a:buFont typeface="Arial" panose="020B0604020202020204" pitchFamily="34" charset="0"/>
              <a:buChar char="•"/>
            </a:pPr>
            <a:endParaRPr lang="fr-FR" u="sng" dirty="0" smtClean="0"/>
          </a:p>
          <a:p>
            <a:endParaRPr lang="fr-FR" u="sng" dirty="0"/>
          </a:p>
          <a:p>
            <a:pPr marL="285750" indent="-285750">
              <a:buFont typeface="Arial" panose="020B0604020202020204" pitchFamily="34" charset="0"/>
              <a:buChar char="•"/>
            </a:pPr>
            <a:r>
              <a:rPr lang="fr-FR" dirty="0"/>
              <a:t>Lors de la conception de </a:t>
            </a:r>
            <a:r>
              <a:rPr lang="fr-FR" dirty="0" err="1"/>
              <a:t>ThomX</a:t>
            </a:r>
            <a:r>
              <a:rPr lang="fr-FR" dirty="0"/>
              <a:t>, le choix fut fait d'injecter le faisceau sans </a:t>
            </a:r>
            <a:r>
              <a:rPr lang="fr-FR" dirty="0" smtClean="0"/>
              <a:t>adaptation longitudinale. </a:t>
            </a:r>
            <a:r>
              <a:rPr lang="fr-FR" dirty="0"/>
              <a:t>Cela permet d’économiser le coût d'une cavité harmonique et maintient la compacité de la machine</a:t>
            </a:r>
            <a:r>
              <a:rPr lang="fr-FR" dirty="0" smtClean="0"/>
              <a:t>.</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u="sng" dirty="0" smtClean="0"/>
          </a:p>
        </p:txBody>
      </p:sp>
      <p:sp>
        <p:nvSpPr>
          <p:cNvPr id="2" name="ZoneTexte 1"/>
          <p:cNvSpPr txBox="1"/>
          <p:nvPr/>
        </p:nvSpPr>
        <p:spPr>
          <a:xfrm>
            <a:off x="965415" y="5352329"/>
            <a:ext cx="4703783" cy="369332"/>
          </a:xfrm>
          <a:prstGeom prst="rect">
            <a:avLst/>
          </a:prstGeom>
          <a:noFill/>
        </p:spPr>
        <p:txBody>
          <a:bodyPr wrap="square" rtlCol="0">
            <a:spAutoFit/>
          </a:bodyPr>
          <a:lstStyle/>
          <a:p>
            <a:r>
              <a:rPr lang="fr-FR" b="1" u="sng" dirty="0" smtClean="0"/>
              <a:t>Condition </a:t>
            </a:r>
            <a:r>
              <a:rPr lang="fr-FR" b="1" u="sng" dirty="0" smtClean="0"/>
              <a:t>pour </a:t>
            </a:r>
            <a:r>
              <a:rPr lang="fr-FR" b="1" u="sng" dirty="0" smtClean="0"/>
              <a:t>l’adaptation longitudinale :</a:t>
            </a:r>
            <a:endParaRPr lang="en-GB" b="1" u="sng" dirty="0"/>
          </a:p>
        </p:txBody>
      </p:sp>
      <mc:AlternateContent xmlns:mc="http://schemas.openxmlformats.org/markup-compatibility/2006" xmlns:a14="http://schemas.microsoft.com/office/drawing/2010/main">
        <mc:Choice Requires="a14">
          <p:sp>
            <p:nvSpPr>
              <p:cNvPr id="3" name="ZoneTexte 2"/>
              <p:cNvSpPr txBox="1"/>
              <p:nvPr/>
            </p:nvSpPr>
            <p:spPr>
              <a:xfrm>
                <a:off x="5669198" y="5127812"/>
                <a:ext cx="2753318" cy="8183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i="1" smtClean="0">
                              <a:latin typeface="Cambria Math" panose="02040503050406030204" pitchFamily="18" charset="0"/>
                            </a:rPr>
                          </m:ctrlPr>
                        </m:fPr>
                        <m:num>
                          <m:sSub>
                            <m:sSubPr>
                              <m:ctrlPr>
                                <a:rPr lang="fr-FR" b="0" i="1" smtClean="0">
                                  <a:latin typeface="Cambria Math" panose="02040503050406030204" pitchFamily="18" charset="0"/>
                                </a:rPr>
                              </m:ctrlPr>
                            </m:sSubPr>
                            <m:e>
                              <m:r>
                                <a:rPr lang="fr-FR" b="0" i="1" smtClean="0">
                                  <a:latin typeface="Cambria Math" panose="02040503050406030204" pitchFamily="18" charset="0"/>
                                </a:rPr>
                                <m:t>𝜎</m:t>
                              </m:r>
                            </m:e>
                            <m:sub>
                              <m:r>
                                <a:rPr lang="fr-FR" b="0" i="1" smtClean="0">
                                  <a:latin typeface="Cambria Math" panose="02040503050406030204" pitchFamily="18" charset="0"/>
                                </a:rPr>
                                <m:t>𝛿</m:t>
                              </m:r>
                            </m:sub>
                          </m:sSub>
                        </m:num>
                        <m:den>
                          <m:sSub>
                            <m:sSubPr>
                              <m:ctrlPr>
                                <a:rPr lang="fr-FR" b="0" i="1" smtClean="0">
                                  <a:latin typeface="Cambria Math" panose="02040503050406030204" pitchFamily="18" charset="0"/>
                                </a:rPr>
                              </m:ctrlPr>
                            </m:sSubPr>
                            <m:e>
                              <m:r>
                                <a:rPr lang="fr-FR" b="0" i="1" smtClean="0">
                                  <a:latin typeface="Cambria Math" panose="02040503050406030204" pitchFamily="18" charset="0"/>
                                </a:rPr>
                                <m:t>𝜎</m:t>
                              </m:r>
                            </m:e>
                            <m:sub>
                              <m:r>
                                <a:rPr lang="fr-FR" b="0" i="1" smtClean="0">
                                  <a:latin typeface="Cambria Math" panose="02040503050406030204" pitchFamily="18" charset="0"/>
                                </a:rPr>
                                <m:t>𝑠</m:t>
                              </m:r>
                            </m:sub>
                          </m:sSub>
                        </m:den>
                      </m:f>
                      <m:r>
                        <a:rPr lang="fr-FR" b="0" i="1" smtClean="0">
                          <a:latin typeface="Cambria Math" panose="02040503050406030204" pitchFamily="18" charset="0"/>
                        </a:rPr>
                        <m:t>=</m:t>
                      </m:r>
                      <m:r>
                        <a:rPr lang="fr-FR" b="0" i="1" smtClean="0">
                          <a:latin typeface="Cambria Math" panose="02040503050406030204" pitchFamily="18" charset="0"/>
                        </a:rPr>
                        <m:t>𝛽</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𝜔</m:t>
                          </m:r>
                        </m:e>
                        <m:sub>
                          <m:r>
                            <a:rPr lang="fr-FR" b="0" i="1" smtClean="0">
                              <a:latin typeface="Cambria Math" panose="02040503050406030204" pitchFamily="18" charset="0"/>
                            </a:rPr>
                            <m:t>𝑟𝑒𝑣</m:t>
                          </m:r>
                        </m:sub>
                      </m:sSub>
                      <m:rad>
                        <m:radPr>
                          <m:degHide m:val="on"/>
                          <m:ctrlPr>
                            <a:rPr lang="fr-FR" b="0" i="1" smtClean="0">
                              <a:latin typeface="Cambria Math" panose="02040503050406030204" pitchFamily="18" charset="0"/>
                            </a:rPr>
                          </m:ctrlPr>
                        </m:radPr>
                        <m:deg/>
                        <m:e>
                          <m:f>
                            <m:fPr>
                              <m:ctrlPr>
                                <a:rPr lang="fr-FR" b="0" i="1" smtClean="0">
                                  <a:latin typeface="Cambria Math" panose="02040503050406030204" pitchFamily="18" charset="0"/>
                                </a:rPr>
                              </m:ctrlPr>
                            </m:fPr>
                            <m:num>
                              <m:r>
                                <a:rPr lang="fr-FR" b="0" i="1" smtClean="0">
                                  <a:latin typeface="Cambria Math" panose="02040503050406030204" pitchFamily="18" charset="0"/>
                                </a:rPr>
                                <m:t>𝑞𝑉</m:t>
                              </m:r>
                            </m:num>
                            <m:den>
                              <m:r>
                                <a:rPr lang="fr-FR" b="0" i="1" smtClean="0">
                                  <a:latin typeface="Cambria Math" panose="02040503050406030204" pitchFamily="18" charset="0"/>
                                </a:rPr>
                                <m:t>2</m:t>
                              </m:r>
                              <m:r>
                                <a:rPr lang="fr-FR" b="0" i="1" smtClean="0">
                                  <a:latin typeface="Cambria Math" panose="02040503050406030204" pitchFamily="18" charset="0"/>
                                </a:rPr>
                                <m:t>𝜋</m:t>
                              </m:r>
                            </m:den>
                          </m:f>
                          <m:r>
                            <a:rPr lang="fr-FR" b="0" i="1" smtClean="0">
                              <a:latin typeface="Cambria Math" panose="02040503050406030204" pitchFamily="18" charset="0"/>
                            </a:rPr>
                            <m:t>h𝐸</m:t>
                          </m:r>
                          <m:d>
                            <m:dPr>
                              <m:begChr m:val="|"/>
                              <m:endChr m:val="|"/>
                              <m:ctrlPr>
                                <a:rPr lang="fr-FR" b="0" i="1" smtClean="0">
                                  <a:latin typeface="Cambria Math" panose="02040503050406030204" pitchFamily="18" charset="0"/>
                                </a:rPr>
                              </m:ctrlPr>
                            </m:dPr>
                            <m:e>
                              <m:f>
                                <m:fPr>
                                  <m:ctrlPr>
                                    <a:rPr lang="fr-FR" b="0" i="1" smtClean="0">
                                      <a:latin typeface="Cambria Math" panose="02040503050406030204" pitchFamily="18" charset="0"/>
                                    </a:rPr>
                                  </m:ctrlPr>
                                </m:fPr>
                                <m:num>
                                  <m:r>
                                    <a:rPr lang="fr-FR" b="0" i="1" smtClean="0">
                                      <a:latin typeface="Cambria Math" panose="02040503050406030204" pitchFamily="18" charset="0"/>
                                    </a:rPr>
                                    <m:t>𝑐𝑜𝑠</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𝜙</m:t>
                                      </m:r>
                                    </m:e>
                                    <m:sub>
                                      <m:r>
                                        <a:rPr lang="fr-FR" b="0" i="1" smtClean="0">
                                          <a:latin typeface="Cambria Math" panose="02040503050406030204" pitchFamily="18" charset="0"/>
                                        </a:rPr>
                                        <m:t>0</m:t>
                                      </m:r>
                                    </m:sub>
                                  </m:sSub>
                                </m:num>
                                <m:den>
                                  <m:r>
                                    <a:rPr lang="fr-FR" b="0" i="1" smtClean="0">
                                      <a:latin typeface="Cambria Math" panose="02040503050406030204" pitchFamily="18" charset="0"/>
                                    </a:rPr>
                                    <m:t>𝜂</m:t>
                                  </m:r>
                                </m:den>
                              </m:f>
                            </m:e>
                          </m:d>
                        </m:e>
                      </m:rad>
                    </m:oMath>
                  </m:oMathPara>
                </a14:m>
                <a:endParaRPr lang="en-GB" dirty="0"/>
              </a:p>
            </p:txBody>
          </p:sp>
        </mc:Choice>
        <mc:Fallback xmlns="">
          <p:sp>
            <p:nvSpPr>
              <p:cNvPr id="3" name="ZoneTexte 2"/>
              <p:cNvSpPr txBox="1">
                <a:spLocks noRot="1" noChangeAspect="1" noMove="1" noResize="1" noEditPoints="1" noAdjustHandles="1" noChangeArrowheads="1" noChangeShapeType="1" noTextEdit="1"/>
              </p:cNvSpPr>
              <p:nvPr/>
            </p:nvSpPr>
            <p:spPr>
              <a:xfrm>
                <a:off x="5669198" y="5127812"/>
                <a:ext cx="2753318" cy="818366"/>
              </a:xfrm>
              <a:prstGeom prst="rect">
                <a:avLst/>
              </a:prstGeom>
              <a:blipFill rotWithShape="0">
                <a:blip r:embed="rId3"/>
                <a:stretch>
                  <a:fillRect b="-1493"/>
                </a:stretch>
              </a:blipFill>
            </p:spPr>
            <p:txBody>
              <a:bodyPr/>
              <a:lstStyle/>
              <a:p>
                <a:r>
                  <a:rPr lang="en-GB">
                    <a:noFill/>
                  </a:rPr>
                  <a:t> </a:t>
                </a:r>
              </a:p>
            </p:txBody>
          </p:sp>
        </mc:Fallback>
      </mc:AlternateContent>
    </p:spTree>
    <p:extLst>
      <p:ext uri="{BB962C8B-B14F-4D97-AF65-F5344CB8AC3E}">
        <p14:creationId xmlns:p14="http://schemas.microsoft.com/office/powerpoint/2010/main" val="36397501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425514"/>
            <a:ext cx="12192000" cy="10709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0" y="0"/>
            <a:ext cx="214184"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numéro de diapositive 8"/>
          <p:cNvSpPr>
            <a:spLocks noGrp="1"/>
          </p:cNvSpPr>
          <p:nvPr>
            <p:ph type="sldNum" sz="quarter" idx="12"/>
          </p:nvPr>
        </p:nvSpPr>
        <p:spPr>
          <a:xfrm>
            <a:off x="9236675" y="6512740"/>
            <a:ext cx="2743200" cy="365125"/>
          </a:xfrm>
          <a:noFill/>
          <a:ln>
            <a:noFill/>
          </a:ln>
        </p:spPr>
        <p:txBody>
          <a:bodyPr/>
          <a:lstStyle/>
          <a:p>
            <a:fld id="{34D7324B-2770-4802-B49E-4504F47BE71B}" type="slidenum">
              <a:rPr lang="fr-FR" smtClean="0">
                <a:ln>
                  <a:solidFill>
                    <a:schemeClr val="tx1"/>
                  </a:solidFill>
                </a:ln>
              </a:rPr>
              <a:t>30</a:t>
            </a:fld>
            <a:endParaRPr lang="fr-FR" dirty="0">
              <a:ln>
                <a:solidFill>
                  <a:schemeClr val="tx1"/>
                </a:solidFill>
              </a:ln>
            </a:endParaRPr>
          </a:p>
        </p:txBody>
      </p:sp>
      <p:sp>
        <p:nvSpPr>
          <p:cNvPr id="11" name="Titre 3"/>
          <p:cNvSpPr txBox="1">
            <a:spLocks/>
          </p:cNvSpPr>
          <p:nvPr/>
        </p:nvSpPr>
        <p:spPr>
          <a:xfrm>
            <a:off x="263611" y="-27384"/>
            <a:ext cx="11878962" cy="10029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4800" dirty="0" smtClean="0"/>
              <a:t>Backups</a:t>
            </a:r>
            <a:endParaRPr lang="en-GB" sz="4800" dirty="0" smtClean="0"/>
          </a:p>
        </p:txBody>
      </p:sp>
      <p:sp>
        <p:nvSpPr>
          <p:cNvPr id="7" name="ZoneTexte 9"/>
          <p:cNvSpPr txBox="1"/>
          <p:nvPr/>
        </p:nvSpPr>
        <p:spPr>
          <a:xfrm>
            <a:off x="313038" y="6520569"/>
            <a:ext cx="3278659" cy="369332"/>
          </a:xfrm>
          <a:prstGeom prst="rect">
            <a:avLst/>
          </a:prstGeom>
          <a:noFill/>
        </p:spPr>
        <p:txBody>
          <a:bodyPr wrap="square" rtlCol="0">
            <a:spAutoFit/>
          </a:bodyPr>
          <a:lstStyle/>
          <a:p>
            <a:r>
              <a:rPr lang="fr-FR" dirty="0" smtClean="0"/>
              <a:t>Alexis Gamelin</a:t>
            </a:r>
            <a:endParaRPr lang="fr-FR" dirty="0"/>
          </a:p>
        </p:txBody>
      </p:sp>
    </p:spTree>
    <p:extLst>
      <p:ext uri="{BB962C8B-B14F-4D97-AF65-F5344CB8AC3E}">
        <p14:creationId xmlns:p14="http://schemas.microsoft.com/office/powerpoint/2010/main" val="31359837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0" descr="A close up of a map&#10;&#10;Description generated with high confidence">
            <a:extLst>
              <a:ext uri="{FF2B5EF4-FFF2-40B4-BE49-F238E27FC236}">
                <a16:creationId xmlns:a16="http://schemas.microsoft.com/office/drawing/2014/main" xmlns="" id="{B5AFA9BD-1A72-47E4-89BC-04965BAF126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00" t="6847" r="7600"/>
          <a:stretch/>
        </p:blipFill>
        <p:spPr>
          <a:xfrm>
            <a:off x="8839201" y="4440525"/>
            <a:ext cx="3310150" cy="1964834"/>
          </a:xfrm>
          <a:prstGeom prst="rect">
            <a:avLst/>
          </a:prstGeom>
        </p:spPr>
      </p:pic>
      <p:sp>
        <p:nvSpPr>
          <p:cNvPr id="6" name="Rectangle 5"/>
          <p:cNvSpPr/>
          <p:nvPr/>
        </p:nvSpPr>
        <p:spPr>
          <a:xfrm>
            <a:off x="0" y="6425514"/>
            <a:ext cx="12192000" cy="10709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0" y="0"/>
            <a:ext cx="214184"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numéro de diapositive 8"/>
          <p:cNvSpPr>
            <a:spLocks noGrp="1"/>
          </p:cNvSpPr>
          <p:nvPr>
            <p:ph type="sldNum" sz="quarter" idx="12"/>
          </p:nvPr>
        </p:nvSpPr>
        <p:spPr>
          <a:xfrm>
            <a:off x="9406151" y="6496719"/>
            <a:ext cx="2743200" cy="365125"/>
          </a:xfrm>
          <a:noFill/>
          <a:ln>
            <a:noFill/>
          </a:ln>
        </p:spPr>
        <p:txBody>
          <a:bodyPr/>
          <a:lstStyle/>
          <a:p>
            <a:fld id="{34D7324B-2770-4802-B49E-4504F47BE71B}" type="slidenum">
              <a:rPr lang="fr-FR" smtClean="0">
                <a:ln>
                  <a:solidFill>
                    <a:schemeClr val="tx1"/>
                  </a:solidFill>
                </a:ln>
              </a:rPr>
              <a:t>31</a:t>
            </a:fld>
            <a:endParaRPr lang="fr-FR" dirty="0">
              <a:ln>
                <a:solidFill>
                  <a:schemeClr val="tx1"/>
                </a:solidFill>
              </a:ln>
            </a:endParaRPr>
          </a:p>
        </p:txBody>
      </p:sp>
      <p:sp>
        <p:nvSpPr>
          <p:cNvPr id="7" name="ZoneTexte 9"/>
          <p:cNvSpPr txBox="1"/>
          <p:nvPr/>
        </p:nvSpPr>
        <p:spPr>
          <a:xfrm>
            <a:off x="313038" y="6520569"/>
            <a:ext cx="3278659" cy="369332"/>
          </a:xfrm>
          <a:prstGeom prst="rect">
            <a:avLst/>
          </a:prstGeom>
          <a:noFill/>
        </p:spPr>
        <p:txBody>
          <a:bodyPr wrap="square" rtlCol="0">
            <a:spAutoFit/>
          </a:bodyPr>
          <a:lstStyle/>
          <a:p>
            <a:r>
              <a:rPr lang="en-GB" dirty="0" smtClean="0"/>
              <a:t>Harsh </a:t>
            </a:r>
            <a:r>
              <a:rPr lang="en-GB" dirty="0" err="1" smtClean="0"/>
              <a:t>Purwar</a:t>
            </a:r>
            <a:r>
              <a:rPr lang="en-GB" dirty="0" smtClean="0"/>
              <a:t>, </a:t>
            </a:r>
            <a:r>
              <a:rPr lang="fr-FR" dirty="0" smtClean="0"/>
              <a:t>Alexis Gamelin</a:t>
            </a:r>
            <a:endParaRPr lang="fr-FR" dirty="0"/>
          </a:p>
        </p:txBody>
      </p:sp>
      <p:sp>
        <p:nvSpPr>
          <p:cNvPr id="10" name="Title 3">
            <a:extLst>
              <a:ext uri="{FF2B5EF4-FFF2-40B4-BE49-F238E27FC236}">
                <a16:creationId xmlns:a16="http://schemas.microsoft.com/office/drawing/2014/main" xmlns="" id="{5B2E51B5-96A0-44C8-8E15-B6A13A93FF6F}"/>
              </a:ext>
            </a:extLst>
          </p:cNvPr>
          <p:cNvSpPr txBox="1">
            <a:spLocks/>
          </p:cNvSpPr>
          <p:nvPr/>
        </p:nvSpPr>
        <p:spPr>
          <a:xfrm>
            <a:off x="313037" y="127753"/>
            <a:ext cx="11737037" cy="4992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3700" dirty="0" smtClean="0"/>
              <a:t>Optimisation du </a:t>
            </a:r>
            <a:r>
              <a:rPr lang="fr-FR" sz="3700" dirty="0" err="1" smtClean="0"/>
              <a:t>Linac</a:t>
            </a:r>
            <a:r>
              <a:rPr lang="fr-FR" sz="3700" dirty="0" smtClean="0"/>
              <a:t> et tolérances mécaniques</a:t>
            </a:r>
            <a:endParaRPr lang="fr-FR" sz="3700" dirty="0"/>
          </a:p>
        </p:txBody>
      </p:sp>
      <mc:AlternateContent xmlns:mc="http://schemas.openxmlformats.org/markup-compatibility/2006" xmlns:a14="http://schemas.microsoft.com/office/drawing/2010/main">
        <mc:Choice Requires="a14">
          <p:sp>
            <p:nvSpPr>
              <p:cNvPr id="12" name="Content Placeholder 4">
                <a:extLst>
                  <a:ext uri="{FF2B5EF4-FFF2-40B4-BE49-F238E27FC236}">
                    <a16:creationId xmlns:a16="http://schemas.microsoft.com/office/drawing/2014/main" xmlns="" id="{D42AA528-A318-4D6B-BB51-9A6B20C1F4C9}"/>
                  </a:ext>
                </a:extLst>
              </p:cNvPr>
              <p:cNvSpPr txBox="1">
                <a:spLocks/>
              </p:cNvSpPr>
              <p:nvPr/>
            </p:nvSpPr>
            <p:spPr>
              <a:xfrm>
                <a:off x="207567" y="1174835"/>
                <a:ext cx="5800788"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000" dirty="0" smtClean="0"/>
                  <a:t>But de l’optimisation  :</a:t>
                </a:r>
              </a:p>
              <a:p>
                <a:pPr marL="742950" lvl="1" indent="-285750" algn="l">
                  <a:buFont typeface="Arial" panose="020B0604020202020204" pitchFamily="34" charset="0"/>
                  <a:buChar char="•"/>
                </a:pPr>
                <a14:m>
                  <m:oMath xmlns:m="http://schemas.openxmlformats.org/officeDocument/2006/math">
                    <m:sSub>
                      <m:sSubPr>
                        <m:ctrlPr>
                          <a:rPr lang="en-US" sz="1600" i="1" smtClean="0">
                            <a:latin typeface="Cambria Math" panose="02040503050406030204" pitchFamily="18" charset="0"/>
                          </a:rPr>
                        </m:ctrlPr>
                      </m:sSubPr>
                      <m:e>
                        <m:r>
                          <a:rPr lang="en-US" sz="1600" i="1" smtClean="0">
                            <a:latin typeface="Cambria Math" panose="02040503050406030204" pitchFamily="18" charset="0"/>
                          </a:rPr>
                          <m:t>𝜖</m:t>
                        </m:r>
                      </m:e>
                      <m:sub>
                        <m:r>
                          <a:rPr lang="en-US" sz="1600" i="1" smtClean="0">
                            <a:latin typeface="Cambria Math" panose="02040503050406030204" pitchFamily="18" charset="0"/>
                          </a:rPr>
                          <m:t>𝑥</m:t>
                        </m:r>
                      </m:sub>
                    </m:sSub>
                    <m:r>
                      <a:rPr lang="en-US" sz="1600" i="1" smtClean="0">
                        <a:latin typeface="Cambria Math" panose="02040503050406030204" pitchFamily="18" charset="0"/>
                      </a:rPr>
                      <m:t>≈</m:t>
                    </m:r>
                    <m:sSub>
                      <m:sSubPr>
                        <m:ctrlPr>
                          <a:rPr lang="en-US" sz="1600" i="1" smtClean="0">
                            <a:latin typeface="Cambria Math" panose="02040503050406030204" pitchFamily="18" charset="0"/>
                          </a:rPr>
                        </m:ctrlPr>
                      </m:sSubPr>
                      <m:e>
                        <m:r>
                          <a:rPr lang="en-US" sz="1600" i="1" smtClean="0">
                            <a:latin typeface="Cambria Math" panose="02040503050406030204" pitchFamily="18" charset="0"/>
                          </a:rPr>
                          <m:t>𝜖</m:t>
                        </m:r>
                      </m:e>
                      <m:sub>
                        <m:r>
                          <a:rPr lang="en-US" sz="1600" i="1" smtClean="0">
                            <a:latin typeface="Cambria Math" panose="02040503050406030204" pitchFamily="18" charset="0"/>
                          </a:rPr>
                          <m:t>𝑦</m:t>
                        </m:r>
                      </m:sub>
                    </m:sSub>
                    <m:r>
                      <a:rPr lang="en-US" sz="1600" i="1" smtClean="0">
                        <a:latin typeface="Cambria Math" panose="02040503050406030204" pitchFamily="18" charset="0"/>
                      </a:rPr>
                      <m:t>&lt;5 </m:t>
                    </m:r>
                    <m:r>
                      <a:rPr lang="en-US" sz="1600" i="1" smtClean="0">
                        <a:latin typeface="Cambria Math" panose="02040503050406030204" pitchFamily="18" charset="0"/>
                      </a:rPr>
                      <m:t>𝜋</m:t>
                    </m:r>
                  </m:oMath>
                </a14:m>
                <a:r>
                  <a:rPr lang="en-GB" sz="1600" dirty="0"/>
                  <a:t> </a:t>
                </a:r>
                <a:r>
                  <a:rPr lang="en-GB" sz="1600" dirty="0" smtClean="0"/>
                  <a:t>mm.mrad (</a:t>
                </a:r>
                <a:r>
                  <a:rPr lang="fr-FR" sz="1600" dirty="0" smtClean="0"/>
                  <a:t>normalisée</a:t>
                </a:r>
                <a:r>
                  <a:rPr lang="en-GB" sz="1600" dirty="0" smtClean="0"/>
                  <a:t>)</a:t>
                </a:r>
                <a:endParaRPr lang="en-GB" sz="1600" dirty="0"/>
              </a:p>
              <a:p>
                <a:pPr marL="742950" lvl="1" indent="-285750" algn="l">
                  <a:buFont typeface="Arial" panose="020B0604020202020204" pitchFamily="34" charset="0"/>
                  <a:buChar char="•"/>
                </a:pPr>
                <a14:m>
                  <m:oMath xmlns:m="http://schemas.openxmlformats.org/officeDocument/2006/math">
                    <m:sSub>
                      <m:sSubPr>
                        <m:ctrlPr>
                          <a:rPr lang="en-US" sz="1600" i="1" smtClean="0">
                            <a:latin typeface="Cambria Math" panose="02040503050406030204" pitchFamily="18" charset="0"/>
                          </a:rPr>
                        </m:ctrlPr>
                      </m:sSubPr>
                      <m:e>
                        <m:r>
                          <a:rPr lang="en-US" sz="1600" i="1" smtClean="0">
                            <a:latin typeface="Cambria Math" panose="02040503050406030204" pitchFamily="18" charset="0"/>
                          </a:rPr>
                          <m:t>𝜎</m:t>
                        </m:r>
                      </m:e>
                      <m:sub>
                        <m:r>
                          <a:rPr lang="en-US" sz="1600" i="1" smtClean="0">
                            <a:latin typeface="Cambria Math" panose="02040503050406030204" pitchFamily="18" charset="0"/>
                          </a:rPr>
                          <m:t>𝑥</m:t>
                        </m:r>
                      </m:sub>
                    </m:sSub>
                    <m:r>
                      <a:rPr lang="en-US" sz="1600" i="1" smtClean="0">
                        <a:latin typeface="Cambria Math" panose="02040503050406030204" pitchFamily="18" charset="0"/>
                      </a:rPr>
                      <m:t>≈</m:t>
                    </m:r>
                    <m:sSub>
                      <m:sSubPr>
                        <m:ctrlPr>
                          <a:rPr lang="en-US" sz="1600" i="1" smtClean="0">
                            <a:latin typeface="Cambria Math" panose="02040503050406030204" pitchFamily="18" charset="0"/>
                          </a:rPr>
                        </m:ctrlPr>
                      </m:sSubPr>
                      <m:e>
                        <m:r>
                          <a:rPr lang="en-US" sz="1600" i="1" smtClean="0">
                            <a:latin typeface="Cambria Math" panose="02040503050406030204" pitchFamily="18" charset="0"/>
                          </a:rPr>
                          <m:t>𝜎</m:t>
                        </m:r>
                      </m:e>
                      <m:sub>
                        <m:r>
                          <a:rPr lang="en-US" sz="1600" i="1" smtClean="0">
                            <a:latin typeface="Cambria Math" panose="02040503050406030204" pitchFamily="18" charset="0"/>
                          </a:rPr>
                          <m:t>𝑦</m:t>
                        </m:r>
                      </m:sub>
                    </m:sSub>
                    <m:r>
                      <a:rPr lang="en-US" sz="1600" i="1" smtClean="0">
                        <a:latin typeface="Cambria Math" panose="02040503050406030204" pitchFamily="18" charset="0"/>
                      </a:rPr>
                      <m:t>&lt;1.2</m:t>
                    </m:r>
                  </m:oMath>
                </a14:m>
                <a:r>
                  <a:rPr lang="en-GB" sz="1600" dirty="0"/>
                  <a:t> mm, </a:t>
                </a:r>
                <a14:m>
                  <m:oMath xmlns:m="http://schemas.openxmlformats.org/officeDocument/2006/math">
                    <m:r>
                      <a:rPr lang="en-US" sz="1600" i="1" smtClean="0">
                        <a:latin typeface="Cambria Math" panose="02040503050406030204" pitchFamily="18" charset="0"/>
                      </a:rPr>
                      <m:t>𝛽</m:t>
                    </m:r>
                    <m:r>
                      <a:rPr lang="en-US" sz="1600" i="1" smtClean="0">
                        <a:latin typeface="Cambria Math" panose="02040503050406030204" pitchFamily="18" charset="0"/>
                      </a:rPr>
                      <m:t>≈30</m:t>
                    </m:r>
                  </m:oMath>
                </a14:m>
                <a:r>
                  <a:rPr lang="en-US" sz="1600" dirty="0">
                    <a:latin typeface="Cambria Math" panose="02040503050406030204" pitchFamily="18" charset="0"/>
                  </a:rPr>
                  <a:t> </a:t>
                </a:r>
                <a:r>
                  <a:rPr lang="en-US" sz="1600" dirty="0" smtClean="0">
                    <a:latin typeface="Cambria Math" panose="02040503050406030204" pitchFamily="18" charset="0"/>
                  </a:rPr>
                  <a:t>m</a:t>
                </a:r>
                <a:endParaRPr lang="en-US" sz="1600" dirty="0">
                  <a:latin typeface="Cambria Math" panose="02040503050406030204" pitchFamily="18" charset="0"/>
                </a:endParaRPr>
              </a:p>
              <a:p>
                <a:pPr marL="742950" lvl="1" indent="-285750" algn="just">
                  <a:buFont typeface="Arial" panose="020B0604020202020204" pitchFamily="34" charset="0"/>
                  <a:buChar char="•"/>
                </a:pPr>
                <a14:m>
                  <m:oMath xmlns:m="http://schemas.openxmlformats.org/officeDocument/2006/math">
                    <m:sSub>
                      <m:sSubPr>
                        <m:ctrlPr>
                          <a:rPr lang="en-US" sz="1600" i="1" smtClean="0">
                            <a:latin typeface="Cambria Math" panose="02040503050406030204" pitchFamily="18" charset="0"/>
                          </a:rPr>
                        </m:ctrlPr>
                      </m:sSubPr>
                      <m:e>
                        <m:r>
                          <a:rPr lang="en-US" sz="1600" i="1" smtClean="0">
                            <a:latin typeface="Cambria Math" panose="02040503050406030204" pitchFamily="18" charset="0"/>
                          </a:rPr>
                          <m:t>𝜎</m:t>
                        </m:r>
                      </m:e>
                      <m:sub>
                        <m:r>
                          <a:rPr lang="en-US" sz="1600" i="1" smtClean="0">
                            <a:latin typeface="Cambria Math" panose="02040503050406030204" pitchFamily="18" charset="0"/>
                          </a:rPr>
                          <m:t>𝐸</m:t>
                        </m:r>
                      </m:sub>
                    </m:sSub>
                    <m:r>
                      <a:rPr lang="en-US" sz="1600" i="1" smtClean="0">
                        <a:latin typeface="Cambria Math" panose="02040503050406030204" pitchFamily="18" charset="0"/>
                      </a:rPr>
                      <m:t>≈0.2</m:t>
                    </m:r>
                    <m:r>
                      <a:rPr lang="en-US" sz="1600" smtClean="0">
                        <a:latin typeface="Cambria Math" panose="02040503050406030204" pitchFamily="18" charset="0"/>
                      </a:rPr>
                      <m:t>%</m:t>
                    </m:r>
                  </m:oMath>
                </a14:m>
                <a:endParaRPr lang="en-GB" sz="1600" dirty="0"/>
              </a:p>
              <a:p>
                <a:r>
                  <a:rPr lang="fr-FR" sz="2000" dirty="0" smtClean="0"/>
                  <a:t>Paramètres optimisés pour </a:t>
                </a:r>
                <a:r>
                  <a:rPr lang="fr-FR" sz="2000" dirty="0" err="1" smtClean="0"/>
                  <a:t>ThomX</a:t>
                </a:r>
                <a:r>
                  <a:rPr lang="fr-FR" sz="2000" dirty="0" smtClean="0"/>
                  <a:t> en utilisant Giotto (Merci à A. </a:t>
                </a:r>
                <a:r>
                  <a:rPr lang="fr-FR" sz="2000" dirty="0" err="1" smtClean="0"/>
                  <a:t>Bacci</a:t>
                </a:r>
                <a:r>
                  <a:rPr lang="fr-FR" sz="2000" dirty="0" smtClean="0"/>
                  <a:t> &amp; H. </a:t>
                </a:r>
                <a:r>
                  <a:rPr lang="fr-FR" sz="2000" dirty="0" err="1" smtClean="0"/>
                  <a:t>Purwar</a:t>
                </a:r>
                <a:r>
                  <a:rPr lang="fr-FR" sz="2000" dirty="0" smtClean="0"/>
                  <a:t>) :</a:t>
                </a:r>
                <a:endParaRPr lang="fr-FR" sz="2000" dirty="0"/>
              </a:p>
            </p:txBody>
          </p:sp>
        </mc:Choice>
        <mc:Fallback xmlns="">
          <p:sp>
            <p:nvSpPr>
              <p:cNvPr id="12" name="Content Placeholder 4">
                <a:extLst>
                  <a:ext uri="{FF2B5EF4-FFF2-40B4-BE49-F238E27FC236}">
                    <a16:creationId xmlns="" xmlns:a16="http://schemas.microsoft.com/office/drawing/2014/main" xmlns:a14="http://schemas.microsoft.com/office/drawing/2010/main" id="{D42AA528-A318-4D6B-BB51-9A6B20C1F4C9}"/>
                  </a:ext>
                </a:extLst>
              </p:cNvPr>
              <p:cNvSpPr txBox="1">
                <a:spLocks noRot="1" noChangeAspect="1" noMove="1" noResize="1" noEditPoints="1" noAdjustHandles="1" noChangeArrowheads="1" noChangeShapeType="1" noTextEdit="1"/>
              </p:cNvSpPr>
              <p:nvPr/>
            </p:nvSpPr>
            <p:spPr>
              <a:xfrm>
                <a:off x="207567" y="1174835"/>
                <a:ext cx="5800788" cy="4351338"/>
              </a:xfrm>
              <a:prstGeom prst="rect">
                <a:avLst/>
              </a:prstGeom>
              <a:blipFill rotWithShape="0">
                <a:blip r:embed="rId4"/>
                <a:stretch>
                  <a:fillRect t="-1541" r="-84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13" name="Table 5">
                <a:extLst>
                  <a:ext uri="{FF2B5EF4-FFF2-40B4-BE49-F238E27FC236}">
                    <a16:creationId xmlns:a16="http://schemas.microsoft.com/office/drawing/2014/main" xmlns="" id="{22FE9B5B-AA67-424C-A206-97568F627352}"/>
                  </a:ext>
                </a:extLst>
              </p:cNvPr>
              <p:cNvGraphicFramePr>
                <a:graphicFrameLocks noGrp="1"/>
              </p:cNvGraphicFramePr>
              <p:nvPr>
                <p:extLst/>
              </p:nvPr>
            </p:nvGraphicFramePr>
            <p:xfrm>
              <a:off x="683912" y="3165592"/>
              <a:ext cx="4848098" cy="2956560"/>
            </p:xfrm>
            <a:graphic>
              <a:graphicData uri="http://schemas.openxmlformats.org/drawingml/2006/table">
                <a:tbl>
                  <a:tblPr firstRow="1" bandRow="1">
                    <a:tableStyleId>{5C22544A-7EE6-4342-B048-85BDC9FD1C3A}</a:tableStyleId>
                  </a:tblPr>
                  <a:tblGrid>
                    <a:gridCol w="1920177">
                      <a:extLst>
                        <a:ext uri="{9D8B030D-6E8A-4147-A177-3AD203B41FA5}">
                          <a16:colId xmlns:a16="http://schemas.microsoft.com/office/drawing/2014/main" xmlns="" val="839166307"/>
                        </a:ext>
                      </a:extLst>
                    </a:gridCol>
                    <a:gridCol w="1434020">
                      <a:extLst>
                        <a:ext uri="{9D8B030D-6E8A-4147-A177-3AD203B41FA5}">
                          <a16:colId xmlns:a16="http://schemas.microsoft.com/office/drawing/2014/main" xmlns="" val="1194208539"/>
                        </a:ext>
                      </a:extLst>
                    </a:gridCol>
                    <a:gridCol w="1493901">
                      <a:extLst>
                        <a:ext uri="{9D8B030D-6E8A-4147-A177-3AD203B41FA5}">
                          <a16:colId xmlns:a16="http://schemas.microsoft.com/office/drawing/2014/main" xmlns="" val="2928042304"/>
                        </a:ext>
                      </a:extLst>
                    </a:gridCol>
                  </a:tblGrid>
                  <a:tr h="0">
                    <a:tc>
                      <a:txBody>
                        <a:bodyPr/>
                        <a:lstStyle/>
                        <a:p>
                          <a:pPr algn="ctr"/>
                          <a:r>
                            <a:rPr lang="fr-FR" sz="1400" dirty="0" smtClean="0"/>
                            <a:t>Paramètre</a:t>
                          </a:r>
                          <a:endParaRPr lang="en-GB" sz="1400" dirty="0"/>
                        </a:p>
                      </a:txBody>
                      <a:tcPr anchor="ctr"/>
                    </a:tc>
                    <a:tc>
                      <a:txBody>
                        <a:bodyPr/>
                        <a:lstStyle/>
                        <a:p>
                          <a:pPr algn="ctr"/>
                          <a:r>
                            <a:rPr lang="fr-FR" sz="1400" noProof="0" dirty="0" smtClean="0"/>
                            <a:t>Point de départ</a:t>
                          </a:r>
                          <a:endParaRPr lang="fr-FR" sz="1400" noProof="0" dirty="0"/>
                        </a:p>
                      </a:txBody>
                      <a:tcPr anchor="ctr"/>
                    </a:tc>
                    <a:tc>
                      <a:txBody>
                        <a:bodyPr/>
                        <a:lstStyle/>
                        <a:p>
                          <a:pPr algn="ctr"/>
                          <a:r>
                            <a:rPr lang="fr-FR" sz="1400" noProof="0" dirty="0" smtClean="0"/>
                            <a:t>Valeur optimisée</a:t>
                          </a:r>
                          <a:endParaRPr lang="fr-FR" sz="1400" noProof="0" dirty="0"/>
                        </a:p>
                      </a:txBody>
                      <a:tcPr anchor="ctr"/>
                    </a:tc>
                    <a:extLst>
                      <a:ext uri="{0D108BD9-81ED-4DB2-BD59-A6C34878D82A}">
                        <a16:rowId xmlns:a16="http://schemas.microsoft.com/office/drawing/2014/main" xmlns="" val="3752448068"/>
                      </a:ext>
                    </a:extLst>
                  </a:tr>
                  <a:tr h="0">
                    <a:tc>
                      <a:txBody>
                        <a:bodyPr/>
                        <a:lstStyle/>
                        <a:p>
                          <a:pPr algn="l"/>
                          <a:r>
                            <a:rPr lang="en-GB" sz="1400" dirty="0" smtClean="0"/>
                            <a:t>Phase du canon RF</a:t>
                          </a:r>
                          <a:endParaRPr lang="en-GB" sz="1400" dirty="0"/>
                        </a:p>
                      </a:txBody>
                      <a:tcPr anchor="ctr"/>
                    </a:tc>
                    <a:tc>
                      <a:txBody>
                        <a:bodyPr/>
                        <a:lstStyle/>
                        <a:p>
                          <a:pPr algn="ctr"/>
                          <a:r>
                            <a:rPr lang="en-GB" sz="1400" dirty="0"/>
                            <a:t>0 </a:t>
                          </a:r>
                          <a:r>
                            <a:rPr lang="en-GB" sz="1400" dirty="0" err="1" smtClean="0"/>
                            <a:t>deg</a:t>
                          </a:r>
                          <a:endParaRPr lang="en-GB" sz="1400" dirty="0"/>
                        </a:p>
                      </a:txBody>
                      <a:tcPr anchor="ctr"/>
                    </a:tc>
                    <a:tc>
                      <a:txBody>
                        <a:bodyPr/>
                        <a:lstStyle/>
                        <a:p>
                          <a:pPr algn="ctr"/>
                          <a:r>
                            <a:rPr lang="en-GB" sz="1400" dirty="0"/>
                            <a:t>-5 </a:t>
                          </a:r>
                          <a:r>
                            <a:rPr lang="en-GB" sz="1400" dirty="0" err="1" smtClean="0"/>
                            <a:t>deg</a:t>
                          </a:r>
                          <a:endParaRPr lang="en-GB" sz="1400" dirty="0"/>
                        </a:p>
                      </a:txBody>
                      <a:tcPr anchor="ctr"/>
                    </a:tc>
                    <a:extLst>
                      <a:ext uri="{0D108BD9-81ED-4DB2-BD59-A6C34878D82A}">
                        <a16:rowId xmlns:a16="http://schemas.microsoft.com/office/drawing/2014/main" xmlns="" val="704583537"/>
                      </a:ext>
                    </a:extLst>
                  </a:tr>
                  <a:tr h="0">
                    <a:tc>
                      <a:txBody>
                        <a:bodyPr/>
                        <a:lstStyle/>
                        <a:p>
                          <a:pPr algn="l"/>
                          <a:r>
                            <a:rPr lang="en-GB" sz="1400" dirty="0" smtClean="0"/>
                            <a:t>Phase de la section Acc. </a:t>
                          </a:r>
                          <a:endParaRPr lang="en-GB" sz="1400" dirty="0"/>
                        </a:p>
                      </a:txBody>
                      <a:tcPr anchor="ctr"/>
                    </a:tc>
                    <a:tc>
                      <a:txBody>
                        <a:bodyPr/>
                        <a:lstStyle/>
                        <a:p>
                          <a:pPr algn="ctr"/>
                          <a:r>
                            <a:rPr lang="en-GB" sz="1400" dirty="0"/>
                            <a:t>0 </a:t>
                          </a:r>
                          <a:r>
                            <a:rPr lang="en-GB" sz="1400" dirty="0" err="1" smtClean="0"/>
                            <a:t>deg</a:t>
                          </a:r>
                          <a:endParaRPr lang="en-GB" sz="1400" dirty="0"/>
                        </a:p>
                      </a:txBody>
                      <a:tcPr anchor="ctr"/>
                    </a:tc>
                    <a:tc>
                      <a:txBody>
                        <a:bodyPr/>
                        <a:lstStyle/>
                        <a:p>
                          <a:pPr algn="ctr"/>
                          <a:r>
                            <a:rPr lang="en-GB" sz="1400" dirty="0"/>
                            <a:t>-5 </a:t>
                          </a:r>
                          <a:r>
                            <a:rPr lang="en-GB" sz="1400" dirty="0" err="1" smtClean="0"/>
                            <a:t>deg</a:t>
                          </a:r>
                          <a:endParaRPr lang="en-GB" sz="1400" dirty="0"/>
                        </a:p>
                      </a:txBody>
                      <a:tcPr anchor="ctr"/>
                    </a:tc>
                    <a:extLst>
                      <a:ext uri="{0D108BD9-81ED-4DB2-BD59-A6C34878D82A}">
                        <a16:rowId xmlns:a16="http://schemas.microsoft.com/office/drawing/2014/main" xmlns="" val="3036065263"/>
                      </a:ext>
                    </a:extLst>
                  </a:tr>
                  <a:tr h="0">
                    <a:tc>
                      <a:txBody>
                        <a:bodyPr/>
                        <a:lstStyle/>
                        <a:p>
                          <a:pPr algn="l"/>
                          <a:r>
                            <a:rPr lang="en-GB" sz="1400" dirty="0"/>
                            <a:t>Mag. fields of bunking &amp; focusing solenoids</a:t>
                          </a:r>
                        </a:p>
                      </a:txBody>
                      <a:tcPr anchor="ctr"/>
                    </a:tc>
                    <a:tc>
                      <a:txBody>
                        <a:bodyPr/>
                        <a:lstStyle/>
                        <a:p>
                          <a:pPr algn="ctr"/>
                          <a:r>
                            <a:rPr lang="en-GB" sz="1400" dirty="0" smtClean="0"/>
                            <a:t>0.254 T</a:t>
                          </a:r>
                          <a:endParaRPr lang="en-GB" sz="1400" dirty="0"/>
                        </a:p>
                      </a:txBody>
                      <a:tcPr anchor="ctr"/>
                    </a:tc>
                    <a:tc>
                      <a:txBody>
                        <a:bodyPr/>
                        <a:lstStyle/>
                        <a:p>
                          <a:pPr algn="ctr"/>
                          <a:r>
                            <a:rPr lang="en-GB" sz="1400" dirty="0"/>
                            <a:t>0.2546 </a:t>
                          </a:r>
                          <a:r>
                            <a:rPr lang="en-GB" sz="1400" dirty="0" smtClean="0"/>
                            <a:t>T</a:t>
                          </a:r>
                          <a:endParaRPr lang="en-GB" sz="1400" dirty="0"/>
                        </a:p>
                      </a:txBody>
                      <a:tcPr anchor="ctr"/>
                    </a:tc>
                    <a:extLst>
                      <a:ext uri="{0D108BD9-81ED-4DB2-BD59-A6C34878D82A}">
                        <a16:rowId xmlns:a16="http://schemas.microsoft.com/office/drawing/2014/main" xmlns="" val="2760793883"/>
                      </a:ext>
                    </a:extLst>
                  </a:tr>
                  <a:tr h="0">
                    <a:tc>
                      <a:txBody>
                        <a:bodyPr/>
                        <a:lstStyle/>
                        <a:p>
                          <a:pPr algn="l"/>
                          <a:r>
                            <a:rPr lang="en-GB" sz="1400" dirty="0"/>
                            <a:t>RMS laser spot size</a:t>
                          </a:r>
                        </a:p>
                      </a:txBody>
                      <a:tcPr anchor="ctr"/>
                    </a:tc>
                    <a:tc>
                      <a:txBody>
                        <a:bodyPr/>
                        <a:lstStyle/>
                        <a:p>
                          <a:pPr algn="ctr"/>
                          <a:r>
                            <a:rPr lang="en-GB" sz="1400" dirty="0"/>
                            <a:t>0.6 x 0.6 </a:t>
                          </a:r>
                          <a:r>
                            <a:rPr lang="en-GB" sz="1400" dirty="0" smtClean="0"/>
                            <a:t>mm</a:t>
                          </a:r>
                          <a:endParaRPr lang="en-GB" sz="1400" dirty="0"/>
                        </a:p>
                      </a:txBody>
                      <a:tcPr anchor="ctr"/>
                    </a:tc>
                    <a:tc>
                      <a:txBody>
                        <a:bodyPr/>
                        <a:lstStyle/>
                        <a:p>
                          <a:pPr algn="ctr"/>
                          <a:r>
                            <a:rPr lang="en-GB" sz="1400" dirty="0"/>
                            <a:t>0.52 x 0.52 </a:t>
                          </a:r>
                          <a:r>
                            <a:rPr lang="en-GB" sz="1400" dirty="0" smtClean="0"/>
                            <a:t>mm</a:t>
                          </a:r>
                          <a:endParaRPr lang="en-GB" sz="1400" dirty="0"/>
                        </a:p>
                      </a:txBody>
                      <a:tcPr anchor="ctr"/>
                    </a:tc>
                    <a:extLst>
                      <a:ext uri="{0D108BD9-81ED-4DB2-BD59-A6C34878D82A}">
                        <a16:rowId xmlns:a16="http://schemas.microsoft.com/office/drawing/2014/main" xmlns="" val="3371362340"/>
                      </a:ext>
                    </a:extLst>
                  </a:tr>
                  <a:tr h="0">
                    <a:tc>
                      <a:txBody>
                        <a:bodyPr/>
                        <a:lstStyle/>
                        <a:p>
                          <a:pPr algn="l"/>
                          <a:r>
                            <a:rPr lang="en-GB" sz="1400" dirty="0"/>
                            <a:t>RMS energy spread</a:t>
                          </a:r>
                          <a:r>
                            <a:rPr lang="en-GB" sz="1400" baseline="0" dirty="0"/>
                            <a:t> </a:t>
                          </a:r>
                          <a:r>
                            <a:rPr lang="en-GB" sz="1400" dirty="0"/>
                            <a:t>(</a:t>
                          </a:r>
                          <a14:m>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𝜎</m:t>
                                  </m:r>
                                </m:e>
                                <m:sub>
                                  <m:r>
                                    <a:rPr lang="en-US" sz="1400" b="0" i="1" smtClean="0">
                                      <a:latin typeface="Cambria Math" panose="02040503050406030204" pitchFamily="18" charset="0"/>
                                    </a:rPr>
                                    <m:t>𝐸</m:t>
                                  </m:r>
                                </m:sub>
                              </m:sSub>
                            </m:oMath>
                          </a14:m>
                          <a:r>
                            <a:rPr lang="en-GB" sz="1400" dirty="0"/>
                            <a:t>)</a:t>
                          </a:r>
                        </a:p>
                      </a:txBody>
                      <a:tcPr anchor="ctr"/>
                    </a:tc>
                    <a:tc>
                      <a:txBody>
                        <a:bodyPr/>
                        <a:lstStyle/>
                        <a:p>
                          <a:pPr algn="ct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0.46 %</m:t>
                                </m:r>
                              </m:oMath>
                            </m:oMathPara>
                          </a14:m>
                          <a:endParaRPr lang="en-GB" sz="1400"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0.28 %</m:t>
                                </m:r>
                              </m:oMath>
                            </m:oMathPara>
                          </a14:m>
                          <a:endParaRPr lang="en-GB" sz="1400" dirty="0"/>
                        </a:p>
                      </a:txBody>
                      <a:tcPr anchor="ctr"/>
                    </a:tc>
                    <a:extLst>
                      <a:ext uri="{0D108BD9-81ED-4DB2-BD59-A6C34878D82A}">
                        <a16:rowId xmlns:a16="http://schemas.microsoft.com/office/drawing/2014/main" xmlns="" val="2216469773"/>
                      </a:ext>
                    </a:extLst>
                  </a:tr>
                  <a:tr h="0">
                    <a:tc>
                      <a:txBody>
                        <a:bodyPr/>
                        <a:lstStyle/>
                        <a:p>
                          <a:pPr algn="l"/>
                          <a:r>
                            <a:rPr lang="en-GB" sz="1400" dirty="0"/>
                            <a:t>RMS trans. </a:t>
                          </a:r>
                          <a:r>
                            <a:rPr lang="en-GB" sz="1400" dirty="0" err="1"/>
                            <a:t>dimen</a:t>
                          </a:r>
                          <a:r>
                            <a:rPr lang="en-GB" sz="1400" dirty="0"/>
                            <a:t>. (</a:t>
                          </a:r>
                          <a14:m>
                            <m:oMath xmlns:m="http://schemas.openxmlformats.org/officeDocument/2006/math">
                              <m:r>
                                <a:rPr lang="en-US" sz="1400" b="0" i="1" smtClean="0">
                                  <a:latin typeface="Cambria Math" panose="02040503050406030204" pitchFamily="18" charset="0"/>
                                </a:rPr>
                                <m:t>𝜎</m:t>
                              </m:r>
                            </m:oMath>
                          </a14:m>
                          <a:r>
                            <a:rPr lang="en-GB" sz="1400" dirty="0"/>
                            <a:t>)</a:t>
                          </a:r>
                        </a:p>
                      </a:txBody>
                      <a:tcPr anchor="ctr"/>
                    </a:tc>
                    <a:tc>
                      <a:txBody>
                        <a:bodyPr/>
                        <a:lstStyle/>
                        <a:p>
                          <a:pPr algn="ctr"/>
                          <a14:m>
                            <m:oMath xmlns:m="http://schemas.openxmlformats.org/officeDocument/2006/math">
                              <m:r>
                                <a:rPr lang="en-US" sz="1400" b="0" i="1" smtClean="0">
                                  <a:latin typeface="Cambria Math" panose="02040503050406030204" pitchFamily="18" charset="0"/>
                                </a:rPr>
                                <m:t>1.</m:t>
                              </m:r>
                              <m:r>
                                <a:rPr lang="fr-FR" sz="1400" b="0" i="1" smtClean="0">
                                  <a:latin typeface="Cambria Math" panose="02040503050406030204" pitchFamily="18" charset="0"/>
                                </a:rPr>
                                <m:t>4</m:t>
                              </m:r>
                              <m:r>
                                <a:rPr lang="en-US" sz="1400" b="0" i="1" smtClean="0">
                                  <a:latin typeface="Cambria Math" panose="02040503050406030204" pitchFamily="18" charset="0"/>
                                </a:rPr>
                                <m:t>×1.</m:t>
                              </m:r>
                              <m:r>
                                <a:rPr lang="fr-FR" sz="1400" b="0" i="0" smtClean="0">
                                  <a:latin typeface="Cambria Math" panose="02040503050406030204" pitchFamily="18" charset="0"/>
                                </a:rPr>
                                <m:t>4</m:t>
                              </m:r>
                            </m:oMath>
                          </a14:m>
                          <a:r>
                            <a:rPr lang="en-GB" sz="1400" dirty="0"/>
                            <a:t> </a:t>
                          </a:r>
                          <a:r>
                            <a:rPr lang="en-GB" sz="1400" dirty="0" smtClean="0"/>
                            <a:t>mm</a:t>
                          </a:r>
                          <a:endParaRPr lang="en-GB" sz="1400" dirty="0"/>
                        </a:p>
                      </a:txBody>
                      <a:tcPr anchor="ctr"/>
                    </a:tc>
                    <a:tc>
                      <a:txBody>
                        <a:bodyPr/>
                        <a:lstStyle/>
                        <a:p>
                          <a:pPr algn="ctr"/>
                          <a14:m>
                            <m:oMath xmlns:m="http://schemas.openxmlformats.org/officeDocument/2006/math">
                              <m:r>
                                <a:rPr lang="en-US" sz="1400" b="0" i="1" smtClean="0">
                                  <a:latin typeface="Cambria Math" panose="02040503050406030204" pitchFamily="18" charset="0"/>
                                </a:rPr>
                                <m:t>1.2×1.2</m:t>
                              </m:r>
                            </m:oMath>
                          </a14:m>
                          <a:r>
                            <a:rPr lang="en-GB" sz="1400" dirty="0"/>
                            <a:t> </a:t>
                          </a:r>
                          <a:r>
                            <a:rPr lang="en-GB" sz="1400" dirty="0" smtClean="0"/>
                            <a:t>mm</a:t>
                          </a:r>
                          <a:endParaRPr lang="en-GB" sz="1400" dirty="0"/>
                        </a:p>
                      </a:txBody>
                      <a:tcPr anchor="ctr"/>
                    </a:tc>
                    <a:extLst>
                      <a:ext uri="{0D108BD9-81ED-4DB2-BD59-A6C34878D82A}">
                        <a16:rowId xmlns:a16="http://schemas.microsoft.com/office/drawing/2014/main" xmlns="" val="2482282599"/>
                      </a:ext>
                    </a:extLst>
                  </a:tr>
                  <a:tr h="0">
                    <a:tc>
                      <a:txBody>
                        <a:bodyPr/>
                        <a:lstStyle/>
                        <a:p>
                          <a:pPr algn="l"/>
                          <a:r>
                            <a:rPr lang="en-GB" sz="1400" dirty="0"/>
                            <a:t>RMS emittance (</a:t>
                          </a:r>
                          <a14:m>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𝜖</m:t>
                                  </m:r>
                                </m:e>
                                <m:sub>
                                  <m:r>
                                    <a:rPr lang="en-US" sz="1400" b="0" i="1" smtClean="0">
                                      <a:latin typeface="Cambria Math" panose="02040503050406030204" pitchFamily="18" charset="0"/>
                                    </a:rPr>
                                    <m:t>𝑁</m:t>
                                  </m:r>
                                </m:sub>
                              </m:sSub>
                            </m:oMath>
                          </a14:m>
                          <a:r>
                            <a:rPr lang="en-GB" sz="1400" dirty="0"/>
                            <a:t>)</a:t>
                          </a:r>
                        </a:p>
                      </a:txBody>
                      <a:tcPr anchor="ctr"/>
                    </a:tc>
                    <a:tc>
                      <a:txBody>
                        <a:bodyPr/>
                        <a:lstStyle/>
                        <a:p>
                          <a:pPr algn="ctr"/>
                          <a14:m>
                            <m:oMath xmlns:m="http://schemas.openxmlformats.org/officeDocument/2006/math">
                              <m:r>
                                <a:rPr lang="en-US" sz="1400" b="0" i="1" smtClean="0">
                                  <a:latin typeface="Cambria Math" panose="02040503050406030204" pitchFamily="18" charset="0"/>
                                </a:rPr>
                                <m:t>5.</m:t>
                              </m:r>
                              <m:r>
                                <a:rPr lang="fr-FR" sz="1400" b="0" i="1" smtClean="0">
                                  <a:latin typeface="Cambria Math" panose="02040503050406030204" pitchFamily="18" charset="0"/>
                                </a:rPr>
                                <m:t>4</m:t>
                              </m:r>
                              <m:r>
                                <a:rPr lang="en-US" sz="1400" b="0" i="1" smtClean="0">
                                  <a:latin typeface="Cambria Math" panose="02040503050406030204" pitchFamily="18" charset="0"/>
                                </a:rPr>
                                <m:t> </m:t>
                              </m:r>
                              <m:r>
                                <a:rPr lang="en-US" sz="1400" b="0" i="1" smtClean="0">
                                  <a:latin typeface="Cambria Math" panose="02040503050406030204" pitchFamily="18" charset="0"/>
                                </a:rPr>
                                <m:t>𝜋</m:t>
                              </m:r>
                            </m:oMath>
                          </a14:m>
                          <a:r>
                            <a:rPr lang="en-GB" sz="1400" dirty="0"/>
                            <a:t> </a:t>
                          </a:r>
                          <a:r>
                            <a:rPr lang="en-GB" sz="1400" dirty="0" smtClean="0"/>
                            <a:t>mm.</a:t>
                          </a:r>
                          <a:r>
                            <a:rPr lang="en-GB" sz="1400" baseline="0" dirty="0" smtClean="0"/>
                            <a:t>mrad</a:t>
                          </a:r>
                          <a:endParaRPr lang="en-GB" sz="1400" dirty="0"/>
                        </a:p>
                      </a:txBody>
                      <a:tcPr anchor="ctr"/>
                    </a:tc>
                    <a:tc>
                      <a:txBody>
                        <a:bodyPr/>
                        <a:lstStyle/>
                        <a:p>
                          <a:pPr algn="ctr"/>
                          <a14:m>
                            <m:oMath xmlns:m="http://schemas.openxmlformats.org/officeDocument/2006/math">
                              <m:r>
                                <a:rPr lang="en-US" sz="1400" b="0" i="1" smtClean="0">
                                  <a:latin typeface="Cambria Math" panose="02040503050406030204" pitchFamily="18" charset="0"/>
                                </a:rPr>
                                <m:t>4.5 </m:t>
                              </m:r>
                              <m:r>
                                <a:rPr lang="en-US" sz="1400" b="0" i="1" smtClean="0">
                                  <a:latin typeface="Cambria Math" panose="02040503050406030204" pitchFamily="18" charset="0"/>
                                </a:rPr>
                                <m:t>𝜋</m:t>
                              </m:r>
                            </m:oMath>
                          </a14:m>
                          <a:r>
                            <a:rPr lang="en-GB" sz="1400" dirty="0"/>
                            <a:t> </a:t>
                          </a:r>
                          <a:r>
                            <a:rPr lang="en-GB" sz="1400" dirty="0" smtClean="0"/>
                            <a:t>mm.</a:t>
                          </a:r>
                          <a:r>
                            <a:rPr lang="en-GB" sz="1400" baseline="0" dirty="0" smtClean="0"/>
                            <a:t>mrad</a:t>
                          </a:r>
                          <a:endParaRPr lang="en-GB" sz="1400" dirty="0"/>
                        </a:p>
                      </a:txBody>
                      <a:tcPr anchor="ctr"/>
                    </a:tc>
                    <a:extLst>
                      <a:ext uri="{0D108BD9-81ED-4DB2-BD59-A6C34878D82A}">
                        <a16:rowId xmlns:a16="http://schemas.microsoft.com/office/drawing/2014/main" xmlns="" val="3559076184"/>
                      </a:ext>
                    </a:extLst>
                  </a:tr>
                  <a:tr h="0">
                    <a:tc>
                      <a:txBody>
                        <a:bodyPr/>
                        <a:lstStyle/>
                        <a:p>
                          <a:pPr algn="l"/>
                          <a:r>
                            <a:rPr lang="en-US" sz="1400" b="0" dirty="0"/>
                            <a:t>Beta (</a:t>
                          </a:r>
                          <a14:m>
                            <m:oMath xmlns:m="http://schemas.openxmlformats.org/officeDocument/2006/math">
                              <m:r>
                                <a:rPr lang="en-US" sz="1400" b="0" i="1" smtClean="0">
                                  <a:latin typeface="Cambria Math" panose="02040503050406030204" pitchFamily="18" charset="0"/>
                                </a:rPr>
                                <m:t>𝛽</m:t>
                              </m:r>
                            </m:oMath>
                          </a14:m>
                          <a:r>
                            <a:rPr lang="en-GB" sz="1400" dirty="0"/>
                            <a:t>)</a:t>
                          </a:r>
                        </a:p>
                      </a:txBody>
                      <a:tcPr anchor="ctr"/>
                    </a:tc>
                    <a:tc>
                      <a:txBody>
                        <a:bodyPr/>
                        <a:lstStyle/>
                        <a:p>
                          <a:pPr algn="ctr"/>
                          <a14:m>
                            <m:oMath xmlns:m="http://schemas.openxmlformats.org/officeDocument/2006/math">
                              <m:r>
                                <a:rPr lang="en-US" sz="1400" b="0" i="1" smtClean="0">
                                  <a:latin typeface="Cambria Math" panose="02040503050406030204" pitchFamily="18" charset="0"/>
                                </a:rPr>
                                <m:t>37</m:t>
                              </m:r>
                            </m:oMath>
                          </a14:m>
                          <a:r>
                            <a:rPr lang="en-GB" sz="1400" dirty="0"/>
                            <a:t> </a:t>
                          </a:r>
                          <a:r>
                            <a:rPr lang="en-GB" sz="1400" dirty="0" smtClean="0"/>
                            <a:t>m</a:t>
                          </a:r>
                          <a:endParaRPr lang="en-GB" sz="1400" dirty="0"/>
                        </a:p>
                      </a:txBody>
                      <a:tcPr anchor="ctr"/>
                    </a:tc>
                    <a:tc>
                      <a:txBody>
                        <a:bodyPr/>
                        <a:lstStyle/>
                        <a:p>
                          <a:pPr algn="ctr"/>
                          <a14:m>
                            <m:oMath xmlns:m="http://schemas.openxmlformats.org/officeDocument/2006/math">
                              <m:r>
                                <a:rPr lang="en-US" sz="1400" b="0" i="1" smtClean="0">
                                  <a:latin typeface="Cambria Math" panose="02040503050406030204" pitchFamily="18" charset="0"/>
                                </a:rPr>
                                <m:t>33</m:t>
                              </m:r>
                            </m:oMath>
                          </a14:m>
                          <a:r>
                            <a:rPr lang="en-GB" sz="1400" dirty="0"/>
                            <a:t> </a:t>
                          </a:r>
                          <a:r>
                            <a:rPr lang="en-GB" sz="1400" dirty="0" smtClean="0"/>
                            <a:t>m</a:t>
                          </a:r>
                          <a:endParaRPr lang="en-GB" sz="1400" dirty="0"/>
                        </a:p>
                      </a:txBody>
                      <a:tcPr anchor="ctr"/>
                    </a:tc>
                    <a:extLst>
                      <a:ext uri="{0D108BD9-81ED-4DB2-BD59-A6C34878D82A}">
                        <a16:rowId xmlns:a16="http://schemas.microsoft.com/office/drawing/2014/main" xmlns="" val="3118094352"/>
                      </a:ext>
                    </a:extLst>
                  </a:tr>
                </a:tbl>
              </a:graphicData>
            </a:graphic>
          </p:graphicFrame>
        </mc:Choice>
        <mc:Fallback xmlns="">
          <p:graphicFrame>
            <p:nvGraphicFramePr>
              <p:cNvPr id="13" name="Table 5">
                <a:extLst>
                  <a:ext uri="{FF2B5EF4-FFF2-40B4-BE49-F238E27FC236}">
                    <a16:creationId xmlns="" xmlns:a16="http://schemas.microsoft.com/office/drawing/2014/main" xmlns:a14="http://schemas.microsoft.com/office/drawing/2010/main" id="{22FE9B5B-AA67-424C-A206-97568F627352}"/>
                  </a:ext>
                </a:extLst>
              </p:cNvPr>
              <p:cNvGraphicFramePr>
                <a:graphicFrameLocks noGrp="1"/>
              </p:cNvGraphicFramePr>
              <p:nvPr>
                <p:extLst/>
              </p:nvPr>
            </p:nvGraphicFramePr>
            <p:xfrm>
              <a:off x="683912" y="3165592"/>
              <a:ext cx="4848098" cy="2956560"/>
            </p:xfrm>
            <a:graphic>
              <a:graphicData uri="http://schemas.openxmlformats.org/drawingml/2006/table">
                <a:tbl>
                  <a:tblPr firstRow="1" bandRow="1">
                    <a:tableStyleId>{5C22544A-7EE6-4342-B048-85BDC9FD1C3A}</a:tableStyleId>
                  </a:tblPr>
                  <a:tblGrid>
                    <a:gridCol w="1920177">
                      <a:extLst>
                        <a:ext uri="{9D8B030D-6E8A-4147-A177-3AD203B41FA5}">
                          <a16:colId xmlns="" xmlns:a16="http://schemas.microsoft.com/office/drawing/2014/main" xmlns:a14="http://schemas.microsoft.com/office/drawing/2010/main" val="839166307"/>
                        </a:ext>
                      </a:extLst>
                    </a:gridCol>
                    <a:gridCol w="1434020">
                      <a:extLst>
                        <a:ext uri="{9D8B030D-6E8A-4147-A177-3AD203B41FA5}">
                          <a16:colId xmlns="" xmlns:a16="http://schemas.microsoft.com/office/drawing/2014/main" xmlns:a14="http://schemas.microsoft.com/office/drawing/2010/main" val="1194208539"/>
                        </a:ext>
                      </a:extLst>
                    </a:gridCol>
                    <a:gridCol w="1493901">
                      <a:extLst>
                        <a:ext uri="{9D8B030D-6E8A-4147-A177-3AD203B41FA5}">
                          <a16:colId xmlns="" xmlns:a16="http://schemas.microsoft.com/office/drawing/2014/main" xmlns:a14="http://schemas.microsoft.com/office/drawing/2010/main" val="2928042304"/>
                        </a:ext>
                      </a:extLst>
                    </a:gridCol>
                  </a:tblGrid>
                  <a:tr h="304800">
                    <a:tc>
                      <a:txBody>
                        <a:bodyPr/>
                        <a:lstStyle/>
                        <a:p>
                          <a:pPr algn="ctr"/>
                          <a:r>
                            <a:rPr lang="fr-FR" sz="1400" dirty="0" smtClean="0"/>
                            <a:t>Paramètre</a:t>
                          </a:r>
                          <a:endParaRPr lang="en-GB" sz="1400" dirty="0"/>
                        </a:p>
                      </a:txBody>
                      <a:tcPr anchor="ctr"/>
                    </a:tc>
                    <a:tc>
                      <a:txBody>
                        <a:bodyPr/>
                        <a:lstStyle/>
                        <a:p>
                          <a:pPr algn="ctr"/>
                          <a:r>
                            <a:rPr lang="fr-FR" sz="1400" noProof="0" dirty="0" smtClean="0"/>
                            <a:t>Point de départ</a:t>
                          </a:r>
                          <a:endParaRPr lang="fr-FR" sz="1400" noProof="0" dirty="0"/>
                        </a:p>
                      </a:txBody>
                      <a:tcPr anchor="ctr"/>
                    </a:tc>
                    <a:tc>
                      <a:txBody>
                        <a:bodyPr/>
                        <a:lstStyle/>
                        <a:p>
                          <a:pPr algn="ctr"/>
                          <a:r>
                            <a:rPr lang="fr-FR" sz="1400" noProof="0" dirty="0" smtClean="0"/>
                            <a:t>Valeur optimisée</a:t>
                          </a:r>
                          <a:endParaRPr lang="fr-FR" sz="1400" noProof="0" dirty="0"/>
                        </a:p>
                      </a:txBody>
                      <a:tcPr anchor="ctr"/>
                    </a:tc>
                    <a:extLst>
                      <a:ext uri="{0D108BD9-81ED-4DB2-BD59-A6C34878D82A}">
                        <a16:rowId xmlns="" xmlns:a16="http://schemas.microsoft.com/office/drawing/2014/main" xmlns:a14="http://schemas.microsoft.com/office/drawing/2010/main" val="3752448068"/>
                      </a:ext>
                    </a:extLst>
                  </a:tr>
                  <a:tr h="304800">
                    <a:tc>
                      <a:txBody>
                        <a:bodyPr/>
                        <a:lstStyle/>
                        <a:p>
                          <a:pPr algn="l"/>
                          <a:r>
                            <a:rPr lang="en-GB" sz="1400" dirty="0" smtClean="0"/>
                            <a:t>Phase du canon RF</a:t>
                          </a:r>
                          <a:endParaRPr lang="en-GB" sz="1400" dirty="0"/>
                        </a:p>
                      </a:txBody>
                      <a:tcPr anchor="ctr"/>
                    </a:tc>
                    <a:tc>
                      <a:txBody>
                        <a:bodyPr/>
                        <a:lstStyle/>
                        <a:p>
                          <a:pPr algn="ctr"/>
                          <a:r>
                            <a:rPr lang="en-GB" sz="1400" dirty="0"/>
                            <a:t>0 </a:t>
                          </a:r>
                          <a:r>
                            <a:rPr lang="en-GB" sz="1400" dirty="0" err="1" smtClean="0"/>
                            <a:t>deg</a:t>
                          </a:r>
                          <a:endParaRPr lang="en-GB" sz="1400" dirty="0"/>
                        </a:p>
                      </a:txBody>
                      <a:tcPr anchor="ctr"/>
                    </a:tc>
                    <a:tc>
                      <a:txBody>
                        <a:bodyPr/>
                        <a:lstStyle/>
                        <a:p>
                          <a:pPr algn="ctr"/>
                          <a:r>
                            <a:rPr lang="en-GB" sz="1400" dirty="0"/>
                            <a:t>-5 </a:t>
                          </a:r>
                          <a:r>
                            <a:rPr lang="en-GB" sz="1400" dirty="0" err="1" smtClean="0"/>
                            <a:t>deg</a:t>
                          </a:r>
                          <a:endParaRPr lang="en-GB" sz="1400" dirty="0"/>
                        </a:p>
                      </a:txBody>
                      <a:tcPr anchor="ctr"/>
                    </a:tc>
                    <a:extLst>
                      <a:ext uri="{0D108BD9-81ED-4DB2-BD59-A6C34878D82A}">
                        <a16:rowId xmlns="" xmlns:a16="http://schemas.microsoft.com/office/drawing/2014/main" xmlns:a14="http://schemas.microsoft.com/office/drawing/2010/main" val="704583537"/>
                      </a:ext>
                    </a:extLst>
                  </a:tr>
                  <a:tr h="304800">
                    <a:tc>
                      <a:txBody>
                        <a:bodyPr/>
                        <a:lstStyle/>
                        <a:p>
                          <a:pPr algn="l"/>
                          <a:r>
                            <a:rPr lang="en-GB" sz="1400" dirty="0" smtClean="0"/>
                            <a:t>Phase de la section Acc. </a:t>
                          </a:r>
                          <a:endParaRPr lang="en-GB" sz="1400" dirty="0"/>
                        </a:p>
                      </a:txBody>
                      <a:tcPr anchor="ctr"/>
                    </a:tc>
                    <a:tc>
                      <a:txBody>
                        <a:bodyPr/>
                        <a:lstStyle/>
                        <a:p>
                          <a:pPr algn="ctr"/>
                          <a:r>
                            <a:rPr lang="en-GB" sz="1400" dirty="0"/>
                            <a:t>0 </a:t>
                          </a:r>
                          <a:r>
                            <a:rPr lang="en-GB" sz="1400" dirty="0" err="1" smtClean="0"/>
                            <a:t>deg</a:t>
                          </a:r>
                          <a:endParaRPr lang="en-GB" sz="1400" dirty="0"/>
                        </a:p>
                      </a:txBody>
                      <a:tcPr anchor="ctr"/>
                    </a:tc>
                    <a:tc>
                      <a:txBody>
                        <a:bodyPr/>
                        <a:lstStyle/>
                        <a:p>
                          <a:pPr algn="ctr"/>
                          <a:r>
                            <a:rPr lang="en-GB" sz="1400" dirty="0"/>
                            <a:t>-5 </a:t>
                          </a:r>
                          <a:r>
                            <a:rPr lang="en-GB" sz="1400" dirty="0" err="1" smtClean="0"/>
                            <a:t>deg</a:t>
                          </a:r>
                          <a:endParaRPr lang="en-GB" sz="1400" dirty="0"/>
                        </a:p>
                      </a:txBody>
                      <a:tcPr anchor="ctr"/>
                    </a:tc>
                    <a:extLst>
                      <a:ext uri="{0D108BD9-81ED-4DB2-BD59-A6C34878D82A}">
                        <a16:rowId xmlns="" xmlns:a16="http://schemas.microsoft.com/office/drawing/2014/main" xmlns:a14="http://schemas.microsoft.com/office/drawing/2010/main" val="3036065263"/>
                      </a:ext>
                    </a:extLst>
                  </a:tr>
                  <a:tr h="518160">
                    <a:tc>
                      <a:txBody>
                        <a:bodyPr/>
                        <a:lstStyle/>
                        <a:p>
                          <a:pPr algn="l"/>
                          <a:r>
                            <a:rPr lang="en-GB" sz="1400" dirty="0"/>
                            <a:t>Mag. fields of bunking &amp; focusing solenoids</a:t>
                          </a:r>
                        </a:p>
                      </a:txBody>
                      <a:tcPr anchor="ctr"/>
                    </a:tc>
                    <a:tc>
                      <a:txBody>
                        <a:bodyPr/>
                        <a:lstStyle/>
                        <a:p>
                          <a:pPr algn="ctr"/>
                          <a:r>
                            <a:rPr lang="en-GB" sz="1400" dirty="0" smtClean="0"/>
                            <a:t>0.254 T</a:t>
                          </a:r>
                          <a:endParaRPr lang="en-GB" sz="1400" dirty="0"/>
                        </a:p>
                      </a:txBody>
                      <a:tcPr anchor="ctr"/>
                    </a:tc>
                    <a:tc>
                      <a:txBody>
                        <a:bodyPr/>
                        <a:lstStyle/>
                        <a:p>
                          <a:pPr algn="ctr"/>
                          <a:r>
                            <a:rPr lang="en-GB" sz="1400" dirty="0"/>
                            <a:t>0.2546 </a:t>
                          </a:r>
                          <a:r>
                            <a:rPr lang="en-GB" sz="1400" dirty="0" smtClean="0"/>
                            <a:t>T</a:t>
                          </a:r>
                          <a:endParaRPr lang="en-GB" sz="1400" dirty="0"/>
                        </a:p>
                      </a:txBody>
                      <a:tcPr anchor="ctr"/>
                    </a:tc>
                    <a:extLst>
                      <a:ext uri="{0D108BD9-81ED-4DB2-BD59-A6C34878D82A}">
                        <a16:rowId xmlns="" xmlns:a16="http://schemas.microsoft.com/office/drawing/2014/main" xmlns:a14="http://schemas.microsoft.com/office/drawing/2010/main" val="2760793883"/>
                      </a:ext>
                    </a:extLst>
                  </a:tr>
                  <a:tr h="304800">
                    <a:tc>
                      <a:txBody>
                        <a:bodyPr/>
                        <a:lstStyle/>
                        <a:p>
                          <a:pPr algn="l"/>
                          <a:r>
                            <a:rPr lang="en-GB" sz="1400" dirty="0"/>
                            <a:t>RMS laser spot size</a:t>
                          </a:r>
                        </a:p>
                      </a:txBody>
                      <a:tcPr anchor="ctr"/>
                    </a:tc>
                    <a:tc>
                      <a:txBody>
                        <a:bodyPr/>
                        <a:lstStyle/>
                        <a:p>
                          <a:pPr algn="ctr"/>
                          <a:r>
                            <a:rPr lang="en-GB" sz="1400" dirty="0"/>
                            <a:t>0.6 x 0.6 </a:t>
                          </a:r>
                          <a:r>
                            <a:rPr lang="en-GB" sz="1400" dirty="0" smtClean="0"/>
                            <a:t>mm</a:t>
                          </a:r>
                          <a:endParaRPr lang="en-GB" sz="1400" dirty="0"/>
                        </a:p>
                      </a:txBody>
                      <a:tcPr anchor="ctr"/>
                    </a:tc>
                    <a:tc>
                      <a:txBody>
                        <a:bodyPr/>
                        <a:lstStyle/>
                        <a:p>
                          <a:pPr algn="ctr"/>
                          <a:r>
                            <a:rPr lang="en-GB" sz="1400" dirty="0"/>
                            <a:t>0.52 x 0.52 </a:t>
                          </a:r>
                          <a:r>
                            <a:rPr lang="en-GB" sz="1400" dirty="0" smtClean="0"/>
                            <a:t>mm</a:t>
                          </a:r>
                          <a:endParaRPr lang="en-GB" sz="1400" dirty="0"/>
                        </a:p>
                      </a:txBody>
                      <a:tcPr anchor="ctr"/>
                    </a:tc>
                    <a:extLst>
                      <a:ext uri="{0D108BD9-81ED-4DB2-BD59-A6C34878D82A}">
                        <a16:rowId xmlns="" xmlns:a16="http://schemas.microsoft.com/office/drawing/2014/main" xmlns:a14="http://schemas.microsoft.com/office/drawing/2010/main" val="3371362340"/>
                      </a:ext>
                    </a:extLst>
                  </a:tr>
                  <a:tr h="304800">
                    <a:tc>
                      <a:txBody>
                        <a:bodyPr/>
                        <a:lstStyle/>
                        <a:p>
                          <a:endParaRPr lang="en-US"/>
                        </a:p>
                      </a:txBody>
                      <a:tcPr anchor="ctr">
                        <a:blipFill rotWithShape="0">
                          <a:blip r:embed="rId5"/>
                          <a:stretch>
                            <a:fillRect l="-317" t="-574000" r="-153968" b="-320000"/>
                          </a:stretch>
                        </a:blipFill>
                      </a:tcPr>
                    </a:tc>
                    <a:tc>
                      <a:txBody>
                        <a:bodyPr/>
                        <a:lstStyle/>
                        <a:p>
                          <a:endParaRPr lang="en-US"/>
                        </a:p>
                      </a:txBody>
                      <a:tcPr anchor="ctr">
                        <a:blipFill rotWithShape="0">
                          <a:blip r:embed="rId5"/>
                          <a:stretch>
                            <a:fillRect l="-133898" t="-574000" r="-105508" b="-320000"/>
                          </a:stretch>
                        </a:blipFill>
                      </a:tcPr>
                    </a:tc>
                    <a:tc>
                      <a:txBody>
                        <a:bodyPr/>
                        <a:lstStyle/>
                        <a:p>
                          <a:endParaRPr lang="en-US"/>
                        </a:p>
                      </a:txBody>
                      <a:tcPr anchor="ctr">
                        <a:blipFill rotWithShape="0">
                          <a:blip r:embed="rId5"/>
                          <a:stretch>
                            <a:fillRect l="-225306" t="-574000" r="-1633" b="-320000"/>
                          </a:stretch>
                        </a:blipFill>
                      </a:tcPr>
                    </a:tc>
                    <a:extLst>
                      <a:ext uri="{0D108BD9-81ED-4DB2-BD59-A6C34878D82A}">
                        <a16:rowId xmlns="" xmlns:a16="http://schemas.microsoft.com/office/drawing/2014/main" xmlns:a14="http://schemas.microsoft.com/office/drawing/2010/main" val="2216469773"/>
                      </a:ext>
                    </a:extLst>
                  </a:tr>
                  <a:tr h="304800">
                    <a:tc>
                      <a:txBody>
                        <a:bodyPr/>
                        <a:lstStyle/>
                        <a:p>
                          <a:endParaRPr lang="en-US"/>
                        </a:p>
                      </a:txBody>
                      <a:tcPr anchor="ctr">
                        <a:blipFill rotWithShape="0">
                          <a:blip r:embed="rId5"/>
                          <a:stretch>
                            <a:fillRect l="-317" t="-674000" r="-153968" b="-220000"/>
                          </a:stretch>
                        </a:blipFill>
                      </a:tcPr>
                    </a:tc>
                    <a:tc>
                      <a:txBody>
                        <a:bodyPr/>
                        <a:lstStyle/>
                        <a:p>
                          <a:endParaRPr lang="en-US"/>
                        </a:p>
                      </a:txBody>
                      <a:tcPr anchor="ctr">
                        <a:blipFill rotWithShape="0">
                          <a:blip r:embed="rId5"/>
                          <a:stretch>
                            <a:fillRect l="-133898" t="-674000" r="-105508" b="-220000"/>
                          </a:stretch>
                        </a:blipFill>
                      </a:tcPr>
                    </a:tc>
                    <a:tc>
                      <a:txBody>
                        <a:bodyPr/>
                        <a:lstStyle/>
                        <a:p>
                          <a:endParaRPr lang="en-US"/>
                        </a:p>
                      </a:txBody>
                      <a:tcPr anchor="ctr">
                        <a:blipFill rotWithShape="0">
                          <a:blip r:embed="rId5"/>
                          <a:stretch>
                            <a:fillRect l="-225306" t="-674000" r="-1633" b="-220000"/>
                          </a:stretch>
                        </a:blipFill>
                      </a:tcPr>
                    </a:tc>
                    <a:extLst>
                      <a:ext uri="{0D108BD9-81ED-4DB2-BD59-A6C34878D82A}">
                        <a16:rowId xmlns="" xmlns:a16="http://schemas.microsoft.com/office/drawing/2014/main" xmlns:a14="http://schemas.microsoft.com/office/drawing/2010/main" val="2482282599"/>
                      </a:ext>
                    </a:extLst>
                  </a:tr>
                  <a:tr h="304800">
                    <a:tc>
                      <a:txBody>
                        <a:bodyPr/>
                        <a:lstStyle/>
                        <a:p>
                          <a:endParaRPr lang="en-US"/>
                        </a:p>
                      </a:txBody>
                      <a:tcPr anchor="ctr">
                        <a:blipFill rotWithShape="0">
                          <a:blip r:embed="rId5"/>
                          <a:stretch>
                            <a:fillRect l="-317" t="-774000" r="-153968" b="-120000"/>
                          </a:stretch>
                        </a:blipFill>
                      </a:tcPr>
                    </a:tc>
                    <a:tc>
                      <a:txBody>
                        <a:bodyPr/>
                        <a:lstStyle/>
                        <a:p>
                          <a:endParaRPr lang="en-US"/>
                        </a:p>
                      </a:txBody>
                      <a:tcPr anchor="ctr">
                        <a:blipFill rotWithShape="0">
                          <a:blip r:embed="rId5"/>
                          <a:stretch>
                            <a:fillRect l="-133898" t="-774000" r="-105508" b="-120000"/>
                          </a:stretch>
                        </a:blipFill>
                      </a:tcPr>
                    </a:tc>
                    <a:tc>
                      <a:txBody>
                        <a:bodyPr/>
                        <a:lstStyle/>
                        <a:p>
                          <a:endParaRPr lang="en-US"/>
                        </a:p>
                      </a:txBody>
                      <a:tcPr anchor="ctr">
                        <a:blipFill rotWithShape="0">
                          <a:blip r:embed="rId5"/>
                          <a:stretch>
                            <a:fillRect l="-225306" t="-774000" r="-1633" b="-120000"/>
                          </a:stretch>
                        </a:blipFill>
                      </a:tcPr>
                    </a:tc>
                    <a:extLst>
                      <a:ext uri="{0D108BD9-81ED-4DB2-BD59-A6C34878D82A}">
                        <a16:rowId xmlns="" xmlns:a16="http://schemas.microsoft.com/office/drawing/2014/main" xmlns:a14="http://schemas.microsoft.com/office/drawing/2010/main" val="3559076184"/>
                      </a:ext>
                    </a:extLst>
                  </a:tr>
                  <a:tr h="304800">
                    <a:tc>
                      <a:txBody>
                        <a:bodyPr/>
                        <a:lstStyle/>
                        <a:p>
                          <a:endParaRPr lang="en-US"/>
                        </a:p>
                      </a:txBody>
                      <a:tcPr anchor="ctr">
                        <a:blipFill rotWithShape="0">
                          <a:blip r:embed="rId5"/>
                          <a:stretch>
                            <a:fillRect l="-317" t="-874000" r="-153968" b="-20000"/>
                          </a:stretch>
                        </a:blipFill>
                      </a:tcPr>
                    </a:tc>
                    <a:tc>
                      <a:txBody>
                        <a:bodyPr/>
                        <a:lstStyle/>
                        <a:p>
                          <a:endParaRPr lang="en-US"/>
                        </a:p>
                      </a:txBody>
                      <a:tcPr anchor="ctr">
                        <a:blipFill rotWithShape="0">
                          <a:blip r:embed="rId5"/>
                          <a:stretch>
                            <a:fillRect l="-133898" t="-874000" r="-105508" b="-20000"/>
                          </a:stretch>
                        </a:blipFill>
                      </a:tcPr>
                    </a:tc>
                    <a:tc>
                      <a:txBody>
                        <a:bodyPr/>
                        <a:lstStyle/>
                        <a:p>
                          <a:endParaRPr lang="en-US"/>
                        </a:p>
                      </a:txBody>
                      <a:tcPr anchor="ctr">
                        <a:blipFill rotWithShape="0">
                          <a:blip r:embed="rId5"/>
                          <a:stretch>
                            <a:fillRect l="-225306" t="-874000" r="-1633" b="-20000"/>
                          </a:stretch>
                        </a:blipFill>
                      </a:tcPr>
                    </a:tc>
                    <a:extLst>
                      <a:ext uri="{0D108BD9-81ED-4DB2-BD59-A6C34878D82A}">
                        <a16:rowId xmlns="" xmlns:a16="http://schemas.microsoft.com/office/drawing/2014/main" xmlns:a14="http://schemas.microsoft.com/office/drawing/2010/main" val="3118094352"/>
                      </a:ext>
                    </a:extLst>
                  </a:tr>
                </a:tbl>
              </a:graphicData>
            </a:graphic>
          </p:graphicFrame>
        </mc:Fallback>
      </mc:AlternateContent>
      <p:sp>
        <p:nvSpPr>
          <p:cNvPr id="14" name="Content Placeholder 4">
            <a:extLst>
              <a:ext uri="{FF2B5EF4-FFF2-40B4-BE49-F238E27FC236}">
                <a16:creationId xmlns:a16="http://schemas.microsoft.com/office/drawing/2014/main" xmlns="" id="{62CF7F62-B6A4-4251-A46F-6E5DD58117DC}"/>
              </a:ext>
            </a:extLst>
          </p:cNvPr>
          <p:cNvSpPr txBox="1">
            <a:spLocks/>
          </p:cNvSpPr>
          <p:nvPr/>
        </p:nvSpPr>
        <p:spPr>
          <a:xfrm>
            <a:off x="6008355" y="1133435"/>
            <a:ext cx="5942598"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t>Spécifie la précision d'alignement </a:t>
            </a:r>
            <a:r>
              <a:rPr lang="fr-FR" sz="2000" dirty="0" smtClean="0"/>
              <a:t>requise pour </a:t>
            </a:r>
            <a:r>
              <a:rPr lang="fr-FR" sz="2000" dirty="0"/>
              <a:t>obtenir la qualité de faisceau </a:t>
            </a:r>
            <a:r>
              <a:rPr lang="fr-FR" sz="2000" dirty="0" smtClean="0"/>
              <a:t>souhaitée.</a:t>
            </a:r>
          </a:p>
          <a:p>
            <a:r>
              <a:rPr lang="fr-FR" sz="2000" dirty="0" smtClean="0"/>
              <a:t>On introduit </a:t>
            </a:r>
            <a:r>
              <a:rPr lang="fr-FR" sz="2000" dirty="0"/>
              <a:t>des erreurs d'alignement aléatoires, </a:t>
            </a:r>
            <a:r>
              <a:rPr lang="fr-FR" sz="2000" dirty="0" smtClean="0"/>
              <a:t>propage </a:t>
            </a:r>
            <a:r>
              <a:rPr lang="fr-FR" sz="2000" dirty="0"/>
              <a:t>le faisceau et </a:t>
            </a:r>
            <a:r>
              <a:rPr lang="fr-FR" sz="2000" dirty="0" smtClean="0"/>
              <a:t>compare les </a:t>
            </a:r>
            <a:r>
              <a:rPr lang="fr-FR" sz="2000" dirty="0" err="1" smtClean="0"/>
              <a:t>émittances</a:t>
            </a:r>
            <a:r>
              <a:rPr lang="fr-FR" sz="2000" dirty="0" smtClean="0"/>
              <a:t> </a:t>
            </a:r>
            <a:r>
              <a:rPr lang="fr-FR" sz="2000" dirty="0"/>
              <a:t>à la fin du </a:t>
            </a:r>
            <a:r>
              <a:rPr lang="fr-FR" sz="2000" dirty="0" err="1" smtClean="0"/>
              <a:t>Linac</a:t>
            </a:r>
            <a:r>
              <a:rPr lang="fr-FR" sz="2000" dirty="0" smtClean="0"/>
              <a:t>.</a:t>
            </a:r>
          </a:p>
          <a:p>
            <a:pPr marL="0" indent="0">
              <a:buNone/>
            </a:pPr>
            <a:r>
              <a:rPr lang="en-GB" sz="2000" b="1" u="sng" dirty="0" smtClean="0"/>
              <a:t>Observations :</a:t>
            </a:r>
            <a:endParaRPr lang="en-GB" sz="2000" b="1" u="sng" dirty="0"/>
          </a:p>
          <a:p>
            <a:r>
              <a:rPr lang="fr-FR" sz="2000" dirty="0" smtClean="0"/>
              <a:t>Le facteur ayant le plus d’impact est		    l’inclinaison du solénoïde de focalisation</a:t>
            </a:r>
          </a:p>
          <a:p>
            <a:pPr marL="0" indent="0">
              <a:buNone/>
            </a:pPr>
            <a:r>
              <a:rPr lang="en-GB" sz="2000" b="1" u="sng" dirty="0" smtClean="0"/>
              <a:t>Solution :</a:t>
            </a:r>
          </a:p>
          <a:p>
            <a:r>
              <a:rPr lang="fr-FR" sz="2000" dirty="0"/>
              <a:t>Alignement du </a:t>
            </a:r>
            <a:r>
              <a:rPr lang="fr-FR" sz="2000" dirty="0" err="1" smtClean="0"/>
              <a:t>solénoide</a:t>
            </a:r>
            <a:r>
              <a:rPr lang="fr-FR" sz="2000" dirty="0"/>
              <a:t>	</a:t>
            </a:r>
            <a:r>
              <a:rPr lang="fr-FR" sz="2000" dirty="0" smtClean="0"/>
              <a:t>		 </a:t>
            </a:r>
            <a:r>
              <a:rPr lang="fr-FR" sz="2000" dirty="0"/>
              <a:t>avec des mesures prises </a:t>
            </a:r>
            <a:r>
              <a:rPr lang="fr-FR" sz="2000" dirty="0" smtClean="0"/>
              <a:t>		                sur </a:t>
            </a:r>
            <a:r>
              <a:rPr lang="fr-FR" sz="2000" dirty="0"/>
              <a:t>le faisceau </a:t>
            </a:r>
            <a:r>
              <a:rPr lang="fr-FR" sz="2000" dirty="0" smtClean="0"/>
              <a:t>				  d'électrons (BBA).</a:t>
            </a:r>
            <a:endParaRPr lang="en-GB" sz="2000" dirty="0"/>
          </a:p>
        </p:txBody>
      </p:sp>
      <p:sp>
        <p:nvSpPr>
          <p:cNvPr id="15" name="TextBox 12">
            <a:extLst>
              <a:ext uri="{FF2B5EF4-FFF2-40B4-BE49-F238E27FC236}">
                <a16:creationId xmlns:a16="http://schemas.microsoft.com/office/drawing/2014/main" xmlns="" id="{05385757-1873-4625-A497-7E0F8F5A9ADA}"/>
              </a:ext>
            </a:extLst>
          </p:cNvPr>
          <p:cNvSpPr txBox="1"/>
          <p:nvPr/>
        </p:nvSpPr>
        <p:spPr>
          <a:xfrm>
            <a:off x="518932" y="713170"/>
            <a:ext cx="5178084" cy="400110"/>
          </a:xfrm>
          <a:prstGeom prst="rect">
            <a:avLst/>
          </a:prstGeom>
          <a:noFill/>
        </p:spPr>
        <p:txBody>
          <a:bodyPr wrap="none" rtlCol="0">
            <a:spAutoFit/>
          </a:bodyPr>
          <a:lstStyle/>
          <a:p>
            <a:pPr algn="ctr"/>
            <a:r>
              <a:rPr lang="fr-FR" sz="2000" b="1" dirty="0" smtClean="0"/>
              <a:t>Optimisation utilisant un algorithme génétique</a:t>
            </a:r>
            <a:endParaRPr lang="fr-FR" sz="2000" b="1" dirty="0"/>
          </a:p>
        </p:txBody>
      </p:sp>
      <p:sp>
        <p:nvSpPr>
          <p:cNvPr id="16" name="Rectangle 15">
            <a:extLst>
              <a:ext uri="{FF2B5EF4-FFF2-40B4-BE49-F238E27FC236}">
                <a16:creationId xmlns:a16="http://schemas.microsoft.com/office/drawing/2014/main" xmlns="" id="{842CC821-8D6F-4399-A76B-DFADF2FBD664}"/>
              </a:ext>
            </a:extLst>
          </p:cNvPr>
          <p:cNvSpPr/>
          <p:nvPr/>
        </p:nvSpPr>
        <p:spPr>
          <a:xfrm>
            <a:off x="5915699" y="713170"/>
            <a:ext cx="6303200" cy="400110"/>
          </a:xfrm>
          <a:prstGeom prst="rect">
            <a:avLst/>
          </a:prstGeom>
        </p:spPr>
        <p:txBody>
          <a:bodyPr wrap="none">
            <a:spAutoFit/>
          </a:bodyPr>
          <a:lstStyle/>
          <a:p>
            <a:pPr algn="ctr"/>
            <a:r>
              <a:rPr lang="fr-FR" sz="2000" b="1" dirty="0" smtClean="0"/>
              <a:t>Tolérance mécanique de l’optique avec ASTRA + MATLAB</a:t>
            </a:r>
            <a:endParaRPr lang="fr-FR" sz="2000" b="1" dirty="0"/>
          </a:p>
        </p:txBody>
      </p:sp>
      <mc:AlternateContent xmlns:mc="http://schemas.openxmlformats.org/markup-compatibility/2006" xmlns:a14="http://schemas.microsoft.com/office/drawing/2010/main">
        <mc:Choice Requires="a14">
          <p:graphicFrame>
            <p:nvGraphicFramePr>
              <p:cNvPr id="17" name="Table 17">
                <a:extLst>
                  <a:ext uri="{FF2B5EF4-FFF2-40B4-BE49-F238E27FC236}">
                    <a16:creationId xmlns:a16="http://schemas.microsoft.com/office/drawing/2014/main" xmlns="" id="{A16AEF2C-EB8C-457C-B268-4C3E87BB4CAE}"/>
                  </a:ext>
                </a:extLst>
              </p:cNvPr>
              <p:cNvGraphicFramePr>
                <a:graphicFrameLocks noGrp="1"/>
              </p:cNvGraphicFramePr>
              <p:nvPr>
                <p:extLst/>
              </p:nvPr>
            </p:nvGraphicFramePr>
            <p:xfrm>
              <a:off x="10579608" y="2737275"/>
              <a:ext cx="1470469" cy="1645920"/>
            </p:xfrm>
            <a:graphic>
              <a:graphicData uri="http://schemas.openxmlformats.org/drawingml/2006/table">
                <a:tbl>
                  <a:tblPr firstRow="1" bandRow="1">
                    <a:tableStyleId>{5C22544A-7EE6-4342-B048-85BDC9FD1C3A}</a:tableStyleId>
                  </a:tblPr>
                  <a:tblGrid>
                    <a:gridCol w="624205">
                      <a:extLst>
                        <a:ext uri="{9D8B030D-6E8A-4147-A177-3AD203B41FA5}">
                          <a16:colId xmlns:a16="http://schemas.microsoft.com/office/drawing/2014/main" xmlns="" val="1256802486"/>
                        </a:ext>
                      </a:extLst>
                    </a:gridCol>
                    <a:gridCol w="846264">
                      <a:extLst>
                        <a:ext uri="{9D8B030D-6E8A-4147-A177-3AD203B41FA5}">
                          <a16:colId xmlns:a16="http://schemas.microsoft.com/office/drawing/2014/main" xmlns="" val="155956808"/>
                        </a:ext>
                      </a:extLst>
                    </a:gridCol>
                  </a:tblGrid>
                  <a:tr h="197226">
                    <a:tc>
                      <a:txBody>
                        <a:bodyPr/>
                        <a:lstStyle/>
                        <a:p>
                          <a:pPr algn="ctr"/>
                          <a:r>
                            <a:rPr lang="en-GB" sz="1200" b="1" dirty="0" smtClean="0">
                              <a:solidFill>
                                <a:schemeClr val="bg1"/>
                              </a:solidFill>
                            </a:rPr>
                            <a:t>Nom</a:t>
                          </a:r>
                          <a:endParaRPr lang="en-GB" sz="1200" b="1" dirty="0">
                            <a:solidFill>
                              <a:schemeClr val="bg1"/>
                            </a:solidFill>
                          </a:endParaRPr>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1200" b="1" i="0" smtClean="0">
                                    <a:solidFill>
                                      <a:schemeClr val="bg1"/>
                                    </a:solidFill>
                                    <a:latin typeface="Cambria Math" panose="02040503050406030204" pitchFamily="18" charset="0"/>
                                  </a:rPr>
                                  <m:t>𝚫</m:t>
                                </m:r>
                              </m:oMath>
                            </m:oMathPara>
                          </a14:m>
                          <a:endParaRPr lang="en-GB" sz="1200" b="1" dirty="0">
                            <a:solidFill>
                              <a:schemeClr val="bg1"/>
                            </a:solidFill>
                          </a:endParaRPr>
                        </a:p>
                      </a:txBody>
                      <a:tcPr anchor="ctr"/>
                    </a:tc>
                    <a:extLst>
                      <a:ext uri="{0D108BD9-81ED-4DB2-BD59-A6C34878D82A}">
                        <a16:rowId xmlns:a16="http://schemas.microsoft.com/office/drawing/2014/main" xmlns="" val="819997109"/>
                      </a:ext>
                    </a:extLst>
                  </a:tr>
                  <a:tr h="197226">
                    <a:tc>
                      <a:txBody>
                        <a:bodyPr/>
                        <a:lstStyle/>
                        <a:p>
                          <a:pPr algn="ctr"/>
                          <a:r>
                            <a:rPr lang="en-GB" sz="1200" b="1" i="1" dirty="0" err="1">
                              <a:solidFill>
                                <a:schemeClr val="tx1"/>
                              </a:solidFill>
                            </a:rPr>
                            <a:t>S_xoff</a:t>
                          </a:r>
                          <a:endParaRPr lang="en-GB" sz="1200" b="1" i="1" dirty="0">
                            <a:solidFill>
                              <a:schemeClr val="tx1"/>
                            </a:solidFill>
                          </a:endParaRPr>
                        </a:p>
                      </a:txBody>
                      <a:tcPr anchor="ctr"/>
                    </a:tc>
                    <a:tc>
                      <a:txBody>
                        <a:bodyPr/>
                        <a:lstStyle/>
                        <a:p>
                          <a:pPr algn="ctr"/>
                          <a:r>
                            <a:rPr lang="en-GB" sz="1200" b="1" dirty="0">
                              <a:solidFill>
                                <a:schemeClr val="tx1"/>
                              </a:solidFill>
                            </a:rPr>
                            <a:t>50 </a:t>
                          </a:r>
                          <a:r>
                            <a:rPr lang="fr-FR" sz="1200" b="1" dirty="0">
                              <a:solidFill>
                                <a:schemeClr val="tx1"/>
                              </a:solidFill>
                            </a:rPr>
                            <a:t>µ</a:t>
                          </a:r>
                          <a:r>
                            <a:rPr lang="en-US" sz="1200" b="1" dirty="0">
                              <a:solidFill>
                                <a:schemeClr val="tx1"/>
                              </a:solidFill>
                            </a:rPr>
                            <a:t>m</a:t>
                          </a:r>
                          <a:endParaRPr lang="en-GB" sz="1200" b="1" baseline="30000" dirty="0">
                            <a:solidFill>
                              <a:schemeClr val="tx1"/>
                            </a:solidFill>
                          </a:endParaRPr>
                        </a:p>
                      </a:txBody>
                      <a:tcPr anchor="ctr"/>
                    </a:tc>
                    <a:extLst>
                      <a:ext uri="{0D108BD9-81ED-4DB2-BD59-A6C34878D82A}">
                        <a16:rowId xmlns:a16="http://schemas.microsoft.com/office/drawing/2014/main" xmlns="" val="1181424928"/>
                      </a:ext>
                    </a:extLst>
                  </a:tr>
                  <a:tr h="197226">
                    <a:tc>
                      <a:txBody>
                        <a:bodyPr/>
                        <a:lstStyle/>
                        <a:p>
                          <a:pPr algn="ctr"/>
                          <a:r>
                            <a:rPr lang="en-GB" sz="1200" b="1" i="1" dirty="0" err="1">
                              <a:solidFill>
                                <a:schemeClr val="tx1"/>
                              </a:solidFill>
                            </a:rPr>
                            <a:t>S_yoff</a:t>
                          </a:r>
                          <a:endParaRPr lang="en-GB" sz="1200" b="1" i="1" dirty="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rPr>
                            <a:t>50 µm</a:t>
                          </a:r>
                          <a:endParaRPr lang="en-GB" sz="1200" b="1" baseline="30000" dirty="0">
                            <a:solidFill>
                              <a:schemeClr val="tx1"/>
                            </a:solidFill>
                          </a:endParaRPr>
                        </a:p>
                      </a:txBody>
                      <a:tcPr anchor="ctr"/>
                    </a:tc>
                    <a:extLst>
                      <a:ext uri="{0D108BD9-81ED-4DB2-BD59-A6C34878D82A}">
                        <a16:rowId xmlns:a16="http://schemas.microsoft.com/office/drawing/2014/main" xmlns="" val="3479449622"/>
                      </a:ext>
                    </a:extLst>
                  </a:tr>
                  <a:tr h="197226">
                    <a:tc>
                      <a:txBody>
                        <a:bodyPr/>
                        <a:lstStyle/>
                        <a:p>
                          <a:pPr algn="ctr"/>
                          <a:r>
                            <a:rPr lang="en-GB" sz="1200" b="1" i="1" dirty="0" err="1">
                              <a:solidFill>
                                <a:schemeClr val="tx1"/>
                              </a:solidFill>
                            </a:rPr>
                            <a:t>S_xrot</a:t>
                          </a:r>
                          <a:endParaRPr lang="en-GB" sz="1200" b="1" i="1" dirty="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rPr>
                            <a:t>1.23 </a:t>
                          </a:r>
                          <a:r>
                            <a:rPr lang="en-GB" sz="1200" b="1" dirty="0" err="1">
                              <a:solidFill>
                                <a:schemeClr val="tx1"/>
                              </a:solidFill>
                            </a:rPr>
                            <a:t>mrad</a:t>
                          </a:r>
                          <a:endParaRPr lang="en-GB" sz="1200" b="1" baseline="30000" dirty="0">
                            <a:solidFill>
                              <a:schemeClr val="tx1"/>
                            </a:solidFill>
                          </a:endParaRPr>
                        </a:p>
                      </a:txBody>
                      <a:tcPr anchor="ctr"/>
                    </a:tc>
                    <a:extLst>
                      <a:ext uri="{0D108BD9-81ED-4DB2-BD59-A6C34878D82A}">
                        <a16:rowId xmlns:a16="http://schemas.microsoft.com/office/drawing/2014/main" xmlns="" val="2984382041"/>
                      </a:ext>
                    </a:extLst>
                  </a:tr>
                  <a:tr h="197226">
                    <a:tc>
                      <a:txBody>
                        <a:bodyPr/>
                        <a:lstStyle/>
                        <a:p>
                          <a:pPr algn="ctr"/>
                          <a:r>
                            <a:rPr lang="en-GB" sz="1200" b="1" i="1" dirty="0" err="1">
                              <a:solidFill>
                                <a:schemeClr val="tx1"/>
                              </a:solidFill>
                            </a:rPr>
                            <a:t>S_yrot</a:t>
                          </a:r>
                          <a:endParaRPr lang="en-GB" sz="1200" b="1" i="1" dirty="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rPr>
                            <a:t>0.19 </a:t>
                          </a:r>
                          <a:r>
                            <a:rPr lang="en-GB" sz="1200" b="1" dirty="0" err="1">
                              <a:solidFill>
                                <a:schemeClr val="tx1"/>
                              </a:solidFill>
                            </a:rPr>
                            <a:t>mrad</a:t>
                          </a:r>
                          <a:endParaRPr lang="en-GB" sz="1200" b="1" baseline="30000" dirty="0">
                            <a:solidFill>
                              <a:schemeClr val="tx1"/>
                            </a:solidFill>
                          </a:endParaRPr>
                        </a:p>
                      </a:txBody>
                      <a:tcPr anchor="ctr"/>
                    </a:tc>
                    <a:extLst>
                      <a:ext uri="{0D108BD9-81ED-4DB2-BD59-A6C34878D82A}">
                        <a16:rowId xmlns:a16="http://schemas.microsoft.com/office/drawing/2014/main" xmlns="" val="687060414"/>
                      </a:ext>
                    </a:extLst>
                  </a:tr>
                  <a:tr h="197226">
                    <a:tc>
                      <a:txBody>
                        <a:bodyPr/>
                        <a:lstStyle/>
                        <a:p>
                          <a:pPr algn="ctr"/>
                          <a:r>
                            <a:rPr lang="en-GB" sz="1200" b="1" i="1" dirty="0" err="1">
                              <a:solidFill>
                                <a:schemeClr val="tx1"/>
                              </a:solidFill>
                            </a:rPr>
                            <a:t>MaxB</a:t>
                          </a:r>
                          <a:endParaRPr lang="en-GB" sz="1200" b="1" i="1" dirty="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rPr>
                            <a:t>0.025 </a:t>
                          </a:r>
                          <a:r>
                            <a:rPr lang="en-GB" sz="1200" b="1" dirty="0" err="1">
                              <a:solidFill>
                                <a:schemeClr val="tx1"/>
                              </a:solidFill>
                            </a:rPr>
                            <a:t>mT</a:t>
                          </a:r>
                          <a:r>
                            <a:rPr lang="en-GB" sz="1200" b="1" dirty="0">
                              <a:solidFill>
                                <a:schemeClr val="tx1"/>
                              </a:solidFill>
                            </a:rPr>
                            <a:t> </a:t>
                          </a:r>
                          <a:endParaRPr lang="en-GB" sz="1200" b="1" baseline="30000" dirty="0">
                            <a:solidFill>
                              <a:schemeClr val="tx1"/>
                            </a:solidFill>
                          </a:endParaRPr>
                        </a:p>
                      </a:txBody>
                      <a:tcPr anchor="ctr"/>
                    </a:tc>
                    <a:extLst>
                      <a:ext uri="{0D108BD9-81ED-4DB2-BD59-A6C34878D82A}">
                        <a16:rowId xmlns:a16="http://schemas.microsoft.com/office/drawing/2014/main" xmlns="" val="3211797725"/>
                      </a:ext>
                    </a:extLst>
                  </a:tr>
                </a:tbl>
              </a:graphicData>
            </a:graphic>
          </p:graphicFrame>
        </mc:Choice>
        <mc:Fallback xmlns="">
          <p:graphicFrame>
            <p:nvGraphicFramePr>
              <p:cNvPr id="17" name="Table 17">
                <a:extLst>
                  <a:ext uri="{FF2B5EF4-FFF2-40B4-BE49-F238E27FC236}">
                    <a16:creationId xmlns="" xmlns:a16="http://schemas.microsoft.com/office/drawing/2014/main" xmlns:a14="http://schemas.microsoft.com/office/drawing/2010/main" id="{A16AEF2C-EB8C-457C-B268-4C3E87BB4CAE}"/>
                  </a:ext>
                </a:extLst>
              </p:cNvPr>
              <p:cNvGraphicFramePr>
                <a:graphicFrameLocks noGrp="1"/>
              </p:cNvGraphicFramePr>
              <p:nvPr>
                <p:extLst/>
              </p:nvPr>
            </p:nvGraphicFramePr>
            <p:xfrm>
              <a:off x="10579608" y="2737275"/>
              <a:ext cx="1470469" cy="1645920"/>
            </p:xfrm>
            <a:graphic>
              <a:graphicData uri="http://schemas.openxmlformats.org/drawingml/2006/table">
                <a:tbl>
                  <a:tblPr firstRow="1" bandRow="1">
                    <a:tableStyleId>{5C22544A-7EE6-4342-B048-85BDC9FD1C3A}</a:tableStyleId>
                  </a:tblPr>
                  <a:tblGrid>
                    <a:gridCol w="624205">
                      <a:extLst>
                        <a:ext uri="{9D8B030D-6E8A-4147-A177-3AD203B41FA5}">
                          <a16:colId xmlns="" xmlns:a16="http://schemas.microsoft.com/office/drawing/2014/main" xmlns:a14="http://schemas.microsoft.com/office/drawing/2010/main" val="1256802486"/>
                        </a:ext>
                      </a:extLst>
                    </a:gridCol>
                    <a:gridCol w="846264">
                      <a:extLst>
                        <a:ext uri="{9D8B030D-6E8A-4147-A177-3AD203B41FA5}">
                          <a16:colId xmlns="" xmlns:a16="http://schemas.microsoft.com/office/drawing/2014/main" xmlns:a14="http://schemas.microsoft.com/office/drawing/2010/main" val="155956808"/>
                        </a:ext>
                      </a:extLst>
                    </a:gridCol>
                  </a:tblGrid>
                  <a:tr h="274320">
                    <a:tc>
                      <a:txBody>
                        <a:bodyPr/>
                        <a:lstStyle/>
                        <a:p>
                          <a:pPr algn="ctr"/>
                          <a:r>
                            <a:rPr lang="en-GB" sz="1200" b="1" dirty="0" smtClean="0">
                              <a:solidFill>
                                <a:schemeClr val="bg1"/>
                              </a:solidFill>
                            </a:rPr>
                            <a:t>Nom</a:t>
                          </a:r>
                          <a:endParaRPr lang="en-GB" sz="1200" b="1" dirty="0">
                            <a:solidFill>
                              <a:schemeClr val="bg1"/>
                            </a:solidFill>
                          </a:endParaRPr>
                        </a:p>
                      </a:txBody>
                      <a:tcPr anchor="ctr"/>
                    </a:tc>
                    <a:tc>
                      <a:txBody>
                        <a:bodyPr/>
                        <a:lstStyle/>
                        <a:p>
                          <a:endParaRPr lang="en-US"/>
                        </a:p>
                      </a:txBody>
                      <a:tcPr anchor="ctr">
                        <a:blipFill rotWithShape="0">
                          <a:blip r:embed="rId6"/>
                          <a:stretch>
                            <a:fillRect l="-74820" t="-4444" r="-2878" b="-517778"/>
                          </a:stretch>
                        </a:blipFill>
                      </a:tcPr>
                    </a:tc>
                    <a:extLst>
                      <a:ext uri="{0D108BD9-81ED-4DB2-BD59-A6C34878D82A}">
                        <a16:rowId xmlns="" xmlns:a16="http://schemas.microsoft.com/office/drawing/2014/main" xmlns:a14="http://schemas.microsoft.com/office/drawing/2010/main" val="819997109"/>
                      </a:ext>
                    </a:extLst>
                  </a:tr>
                  <a:tr h="274320">
                    <a:tc>
                      <a:txBody>
                        <a:bodyPr/>
                        <a:lstStyle/>
                        <a:p>
                          <a:pPr algn="ctr"/>
                          <a:r>
                            <a:rPr lang="en-GB" sz="1200" b="1" i="1" dirty="0" err="1">
                              <a:solidFill>
                                <a:schemeClr val="tx1"/>
                              </a:solidFill>
                            </a:rPr>
                            <a:t>S_xoff</a:t>
                          </a:r>
                          <a:endParaRPr lang="en-GB" sz="1200" b="1" i="1" dirty="0">
                            <a:solidFill>
                              <a:schemeClr val="tx1"/>
                            </a:solidFill>
                          </a:endParaRPr>
                        </a:p>
                      </a:txBody>
                      <a:tcPr anchor="ctr"/>
                    </a:tc>
                    <a:tc>
                      <a:txBody>
                        <a:bodyPr/>
                        <a:lstStyle/>
                        <a:p>
                          <a:pPr algn="ctr"/>
                          <a:r>
                            <a:rPr lang="en-GB" sz="1200" b="1" dirty="0">
                              <a:solidFill>
                                <a:schemeClr val="tx1"/>
                              </a:solidFill>
                            </a:rPr>
                            <a:t>50 </a:t>
                          </a:r>
                          <a:r>
                            <a:rPr lang="fr-FR" sz="1200" b="1" dirty="0">
                              <a:solidFill>
                                <a:schemeClr val="tx1"/>
                              </a:solidFill>
                            </a:rPr>
                            <a:t>µ</a:t>
                          </a:r>
                          <a:r>
                            <a:rPr lang="en-US" sz="1200" b="1" dirty="0">
                              <a:solidFill>
                                <a:schemeClr val="tx1"/>
                              </a:solidFill>
                            </a:rPr>
                            <a:t>m</a:t>
                          </a:r>
                          <a:endParaRPr lang="en-GB" sz="1200" b="1" baseline="30000" dirty="0">
                            <a:solidFill>
                              <a:schemeClr val="tx1"/>
                            </a:solidFill>
                          </a:endParaRPr>
                        </a:p>
                      </a:txBody>
                      <a:tcPr anchor="ctr"/>
                    </a:tc>
                    <a:extLst>
                      <a:ext uri="{0D108BD9-81ED-4DB2-BD59-A6C34878D82A}">
                        <a16:rowId xmlns="" xmlns:a16="http://schemas.microsoft.com/office/drawing/2014/main" xmlns:a14="http://schemas.microsoft.com/office/drawing/2010/main" val="1181424928"/>
                      </a:ext>
                    </a:extLst>
                  </a:tr>
                  <a:tr h="274320">
                    <a:tc>
                      <a:txBody>
                        <a:bodyPr/>
                        <a:lstStyle/>
                        <a:p>
                          <a:pPr algn="ctr"/>
                          <a:r>
                            <a:rPr lang="en-GB" sz="1200" b="1" i="1" dirty="0" err="1">
                              <a:solidFill>
                                <a:schemeClr val="tx1"/>
                              </a:solidFill>
                            </a:rPr>
                            <a:t>S_yoff</a:t>
                          </a:r>
                          <a:endParaRPr lang="en-GB" sz="1200" b="1" i="1" dirty="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rPr>
                            <a:t>50 µm</a:t>
                          </a:r>
                          <a:endParaRPr lang="en-GB" sz="1200" b="1" baseline="30000" dirty="0">
                            <a:solidFill>
                              <a:schemeClr val="tx1"/>
                            </a:solidFill>
                          </a:endParaRPr>
                        </a:p>
                      </a:txBody>
                      <a:tcPr anchor="ctr"/>
                    </a:tc>
                    <a:extLst>
                      <a:ext uri="{0D108BD9-81ED-4DB2-BD59-A6C34878D82A}">
                        <a16:rowId xmlns="" xmlns:a16="http://schemas.microsoft.com/office/drawing/2014/main" xmlns:a14="http://schemas.microsoft.com/office/drawing/2010/main" val="3479449622"/>
                      </a:ext>
                    </a:extLst>
                  </a:tr>
                  <a:tr h="274320">
                    <a:tc>
                      <a:txBody>
                        <a:bodyPr/>
                        <a:lstStyle/>
                        <a:p>
                          <a:pPr algn="ctr"/>
                          <a:r>
                            <a:rPr lang="en-GB" sz="1200" b="1" i="1" dirty="0" err="1">
                              <a:solidFill>
                                <a:schemeClr val="tx1"/>
                              </a:solidFill>
                            </a:rPr>
                            <a:t>S_xrot</a:t>
                          </a:r>
                          <a:endParaRPr lang="en-GB" sz="1200" b="1" i="1" dirty="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rPr>
                            <a:t>1.23 </a:t>
                          </a:r>
                          <a:r>
                            <a:rPr lang="en-GB" sz="1200" b="1" dirty="0" err="1">
                              <a:solidFill>
                                <a:schemeClr val="tx1"/>
                              </a:solidFill>
                            </a:rPr>
                            <a:t>mrad</a:t>
                          </a:r>
                          <a:endParaRPr lang="en-GB" sz="1200" b="1" baseline="30000" dirty="0">
                            <a:solidFill>
                              <a:schemeClr val="tx1"/>
                            </a:solidFill>
                          </a:endParaRPr>
                        </a:p>
                      </a:txBody>
                      <a:tcPr anchor="ctr"/>
                    </a:tc>
                    <a:extLst>
                      <a:ext uri="{0D108BD9-81ED-4DB2-BD59-A6C34878D82A}">
                        <a16:rowId xmlns="" xmlns:a16="http://schemas.microsoft.com/office/drawing/2014/main" xmlns:a14="http://schemas.microsoft.com/office/drawing/2010/main" val="2984382041"/>
                      </a:ext>
                    </a:extLst>
                  </a:tr>
                  <a:tr h="274320">
                    <a:tc>
                      <a:txBody>
                        <a:bodyPr/>
                        <a:lstStyle/>
                        <a:p>
                          <a:pPr algn="ctr"/>
                          <a:r>
                            <a:rPr lang="en-GB" sz="1200" b="1" i="1" dirty="0" err="1">
                              <a:solidFill>
                                <a:schemeClr val="tx1"/>
                              </a:solidFill>
                            </a:rPr>
                            <a:t>S_yrot</a:t>
                          </a:r>
                          <a:endParaRPr lang="en-GB" sz="1200" b="1" i="1" dirty="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rPr>
                            <a:t>0.19 </a:t>
                          </a:r>
                          <a:r>
                            <a:rPr lang="en-GB" sz="1200" b="1" dirty="0" err="1">
                              <a:solidFill>
                                <a:schemeClr val="tx1"/>
                              </a:solidFill>
                            </a:rPr>
                            <a:t>mrad</a:t>
                          </a:r>
                          <a:endParaRPr lang="en-GB" sz="1200" b="1" baseline="30000" dirty="0">
                            <a:solidFill>
                              <a:schemeClr val="tx1"/>
                            </a:solidFill>
                          </a:endParaRPr>
                        </a:p>
                      </a:txBody>
                      <a:tcPr anchor="ctr"/>
                    </a:tc>
                    <a:extLst>
                      <a:ext uri="{0D108BD9-81ED-4DB2-BD59-A6C34878D82A}">
                        <a16:rowId xmlns="" xmlns:a16="http://schemas.microsoft.com/office/drawing/2014/main" xmlns:a14="http://schemas.microsoft.com/office/drawing/2010/main" val="687060414"/>
                      </a:ext>
                    </a:extLst>
                  </a:tr>
                  <a:tr h="274320">
                    <a:tc>
                      <a:txBody>
                        <a:bodyPr/>
                        <a:lstStyle/>
                        <a:p>
                          <a:pPr algn="ctr"/>
                          <a:r>
                            <a:rPr lang="en-GB" sz="1200" b="1" i="1" dirty="0" err="1">
                              <a:solidFill>
                                <a:schemeClr val="tx1"/>
                              </a:solidFill>
                            </a:rPr>
                            <a:t>MaxB</a:t>
                          </a:r>
                          <a:endParaRPr lang="en-GB" sz="1200" b="1" i="1" dirty="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rPr>
                            <a:t>0.025 </a:t>
                          </a:r>
                          <a:r>
                            <a:rPr lang="en-GB" sz="1200" b="1" dirty="0" err="1">
                              <a:solidFill>
                                <a:schemeClr val="tx1"/>
                              </a:solidFill>
                            </a:rPr>
                            <a:t>mT</a:t>
                          </a:r>
                          <a:r>
                            <a:rPr lang="en-GB" sz="1200" b="1" dirty="0">
                              <a:solidFill>
                                <a:schemeClr val="tx1"/>
                              </a:solidFill>
                            </a:rPr>
                            <a:t> </a:t>
                          </a:r>
                          <a:endParaRPr lang="en-GB" sz="1200" b="1" baseline="30000" dirty="0">
                            <a:solidFill>
                              <a:schemeClr val="tx1"/>
                            </a:solidFill>
                          </a:endParaRPr>
                        </a:p>
                      </a:txBody>
                      <a:tcPr anchor="ctr"/>
                    </a:tc>
                    <a:extLst>
                      <a:ext uri="{0D108BD9-81ED-4DB2-BD59-A6C34878D82A}">
                        <a16:rowId xmlns="" xmlns:a16="http://schemas.microsoft.com/office/drawing/2014/main" xmlns:a14="http://schemas.microsoft.com/office/drawing/2010/main" val="3211797725"/>
                      </a:ext>
                    </a:extLst>
                  </a:tr>
                </a:tbl>
              </a:graphicData>
            </a:graphic>
          </p:graphicFrame>
        </mc:Fallback>
      </mc:AlternateContent>
      <p:sp>
        <p:nvSpPr>
          <p:cNvPr id="18" name="Rectangle: Rounded Corners 18">
            <a:extLst>
              <a:ext uri="{FF2B5EF4-FFF2-40B4-BE49-F238E27FC236}">
                <a16:creationId xmlns:a16="http://schemas.microsoft.com/office/drawing/2014/main" xmlns="" id="{E665A5E5-3BCF-40C8-97C6-BDAFC07A180F}"/>
              </a:ext>
            </a:extLst>
          </p:cNvPr>
          <p:cNvSpPr/>
          <p:nvPr/>
        </p:nvSpPr>
        <p:spPr>
          <a:xfrm>
            <a:off x="10579608" y="3574077"/>
            <a:ext cx="1470469" cy="522816"/>
          </a:xfrm>
          <a:prstGeom prst="roundRect">
            <a:avLst/>
          </a:prstGeom>
          <a:noFill/>
          <a:ln w="28575">
            <a:solidFill>
              <a:srgbClr val="D953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0" name="Rectangle: Rounded Corners 21">
            <a:extLst>
              <a:ext uri="{FF2B5EF4-FFF2-40B4-BE49-F238E27FC236}">
                <a16:creationId xmlns:a16="http://schemas.microsoft.com/office/drawing/2014/main" xmlns="" id="{86E04D62-1DBB-4BE6-80E5-EE9B860BB033}"/>
              </a:ext>
            </a:extLst>
          </p:cNvPr>
          <p:cNvSpPr/>
          <p:nvPr/>
        </p:nvSpPr>
        <p:spPr>
          <a:xfrm>
            <a:off x="10579607" y="4130371"/>
            <a:ext cx="1470469" cy="241348"/>
          </a:xfrm>
          <a:prstGeom prst="roundRect">
            <a:avLst/>
          </a:prstGeom>
          <a:noFill/>
          <a:ln w="28575">
            <a:solidFill>
              <a:srgbClr val="EDB1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1" name="Rectangle: Rounded Corners 22">
            <a:extLst>
              <a:ext uri="{FF2B5EF4-FFF2-40B4-BE49-F238E27FC236}">
                <a16:creationId xmlns:a16="http://schemas.microsoft.com/office/drawing/2014/main" xmlns="" id="{D55D33DF-27F8-4755-A4ED-FCA2BFD3C128}"/>
              </a:ext>
            </a:extLst>
          </p:cNvPr>
          <p:cNvSpPr/>
          <p:nvPr/>
        </p:nvSpPr>
        <p:spPr>
          <a:xfrm>
            <a:off x="10579606" y="3018367"/>
            <a:ext cx="1470469" cy="522816"/>
          </a:xfrm>
          <a:prstGeom prst="roundRect">
            <a:avLst/>
          </a:prstGeom>
          <a:noFill/>
          <a:ln w="28575">
            <a:solidFill>
              <a:srgbClr val="0072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2" name="Arrow: Right 23">
            <a:extLst>
              <a:ext uri="{FF2B5EF4-FFF2-40B4-BE49-F238E27FC236}">
                <a16:creationId xmlns:a16="http://schemas.microsoft.com/office/drawing/2014/main" xmlns="" id="{C11A0567-912A-4D9D-B55F-018B04F80ABC}"/>
              </a:ext>
            </a:extLst>
          </p:cNvPr>
          <p:cNvSpPr/>
          <p:nvPr/>
        </p:nvSpPr>
        <p:spPr>
          <a:xfrm>
            <a:off x="423467" y="4986945"/>
            <a:ext cx="189945" cy="127000"/>
          </a:xfrm>
          <a:prstGeom prst="rightArrow">
            <a:avLst/>
          </a:prstGeom>
          <a:solidFill>
            <a:srgbClr val="FF9900"/>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GB"/>
          </a:p>
        </p:txBody>
      </p:sp>
      <p:sp>
        <p:nvSpPr>
          <p:cNvPr id="23" name="Arrow: Right 24">
            <a:extLst>
              <a:ext uri="{FF2B5EF4-FFF2-40B4-BE49-F238E27FC236}">
                <a16:creationId xmlns:a16="http://schemas.microsoft.com/office/drawing/2014/main" xmlns="" id="{BD4AFE67-7BD6-4940-BE1A-3BEA310E45F9}"/>
              </a:ext>
            </a:extLst>
          </p:cNvPr>
          <p:cNvSpPr/>
          <p:nvPr/>
        </p:nvSpPr>
        <p:spPr>
          <a:xfrm>
            <a:off x="423467" y="5606070"/>
            <a:ext cx="189945" cy="127000"/>
          </a:xfrm>
          <a:prstGeom prst="rightArrow">
            <a:avLst/>
          </a:prstGeom>
          <a:solidFill>
            <a:srgbClr val="FF9900"/>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19279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grpId="0" nodeType="withEffect">
                                  <p:stCondLst>
                                    <p:cond delay="0"/>
                                  </p:stCondLst>
                                  <p:endCondLst>
                                    <p:cond evt="onNext" delay="0">
                                      <p:tgtEl>
                                        <p:sldTgt/>
                                      </p:tgtEl>
                                    </p:cond>
                                  </p:endCondLst>
                                  <p:childTnLst>
                                    <p:animClr clrSpc="rgb" dir="cw">
                                      <p:cBhvr override="childStyle">
                                        <p:cTn id="6" dur="500" autoRev="1" fill="remove"/>
                                        <p:tgtEl>
                                          <p:spTgt spid="23"/>
                                        </p:tgtEl>
                                        <p:attrNameLst>
                                          <p:attrName>style.color</p:attrName>
                                        </p:attrNameLst>
                                      </p:cBhvr>
                                      <p:to>
                                        <a:srgbClr val="FF0000"/>
                                      </p:to>
                                    </p:animClr>
                                    <p:animClr clrSpc="rgb" dir="cw">
                                      <p:cBhvr>
                                        <p:cTn id="7" dur="500" autoRev="1" fill="remove"/>
                                        <p:tgtEl>
                                          <p:spTgt spid="23"/>
                                        </p:tgtEl>
                                        <p:attrNameLst>
                                          <p:attrName>fillcolor</p:attrName>
                                        </p:attrNameLst>
                                      </p:cBhvr>
                                      <p:to>
                                        <a:srgbClr val="FF0000"/>
                                      </p:to>
                                    </p:animClr>
                                    <p:set>
                                      <p:cBhvr>
                                        <p:cTn id="8" dur="500" autoRev="1" fill="remove"/>
                                        <p:tgtEl>
                                          <p:spTgt spid="23"/>
                                        </p:tgtEl>
                                        <p:attrNameLst>
                                          <p:attrName>fill.type</p:attrName>
                                        </p:attrNameLst>
                                      </p:cBhvr>
                                      <p:to>
                                        <p:strVal val="solid"/>
                                      </p:to>
                                    </p:set>
                                    <p:set>
                                      <p:cBhvr>
                                        <p:cTn id="9" dur="500" autoRev="1" fill="remove"/>
                                        <p:tgtEl>
                                          <p:spTgt spid="23"/>
                                        </p:tgtEl>
                                        <p:attrNameLst>
                                          <p:attrName>fill.on</p:attrName>
                                        </p:attrNameLst>
                                      </p:cBhvr>
                                      <p:to>
                                        <p:strVal val="true"/>
                                      </p:to>
                                    </p:set>
                                  </p:childTnLst>
                                </p:cTn>
                              </p:par>
                              <p:par>
                                <p:cTn id="10" presetID="27" presetClass="emph" presetSubtype="0" repeatCount="indefinite" fill="remove" grpId="0" nodeType="withEffect">
                                  <p:stCondLst>
                                    <p:cond delay="0"/>
                                  </p:stCondLst>
                                  <p:endCondLst>
                                    <p:cond evt="onNext" delay="0">
                                      <p:tgtEl>
                                        <p:sldTgt/>
                                      </p:tgtEl>
                                    </p:cond>
                                  </p:endCondLst>
                                  <p:childTnLst>
                                    <p:animClr clrSpc="rgb" dir="cw">
                                      <p:cBhvr override="childStyle">
                                        <p:cTn id="11" dur="500" autoRev="1" fill="remove"/>
                                        <p:tgtEl>
                                          <p:spTgt spid="22"/>
                                        </p:tgtEl>
                                        <p:attrNameLst>
                                          <p:attrName>style.color</p:attrName>
                                        </p:attrNameLst>
                                      </p:cBhvr>
                                      <p:to>
                                        <a:srgbClr val="FF0000"/>
                                      </p:to>
                                    </p:animClr>
                                    <p:animClr clrSpc="rgb" dir="cw">
                                      <p:cBhvr>
                                        <p:cTn id="12" dur="500" autoRev="1" fill="remove"/>
                                        <p:tgtEl>
                                          <p:spTgt spid="22"/>
                                        </p:tgtEl>
                                        <p:attrNameLst>
                                          <p:attrName>fillcolor</p:attrName>
                                        </p:attrNameLst>
                                      </p:cBhvr>
                                      <p:to>
                                        <a:srgbClr val="FF0000"/>
                                      </p:to>
                                    </p:animClr>
                                    <p:set>
                                      <p:cBhvr>
                                        <p:cTn id="13" dur="500" autoRev="1" fill="remove"/>
                                        <p:tgtEl>
                                          <p:spTgt spid="22"/>
                                        </p:tgtEl>
                                        <p:attrNameLst>
                                          <p:attrName>fill.type</p:attrName>
                                        </p:attrNameLst>
                                      </p:cBhvr>
                                      <p:to>
                                        <p:strVal val="solid"/>
                                      </p:to>
                                    </p:set>
                                    <p:set>
                                      <p:cBhvr>
                                        <p:cTn id="14" dur="500" autoRev="1" fill="remove"/>
                                        <p:tgtEl>
                                          <p:spTgt spid="2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037" y="133332"/>
            <a:ext cx="3270422" cy="3079426"/>
          </a:xfrm>
          <a:prstGeom prst="rect">
            <a:avLst/>
          </a:prstGeom>
        </p:spPr>
      </p:pic>
      <p:sp>
        <p:nvSpPr>
          <p:cNvPr id="6" name="Rectangle 5"/>
          <p:cNvSpPr/>
          <p:nvPr/>
        </p:nvSpPr>
        <p:spPr>
          <a:xfrm>
            <a:off x="0" y="6425514"/>
            <a:ext cx="12192000" cy="10709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0" y="0"/>
            <a:ext cx="214184"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numéro de diapositive 8"/>
          <p:cNvSpPr>
            <a:spLocks noGrp="1"/>
          </p:cNvSpPr>
          <p:nvPr>
            <p:ph type="sldNum" sz="quarter" idx="12"/>
          </p:nvPr>
        </p:nvSpPr>
        <p:spPr>
          <a:xfrm>
            <a:off x="9236675" y="6512740"/>
            <a:ext cx="2743200" cy="365125"/>
          </a:xfrm>
          <a:noFill/>
          <a:ln>
            <a:noFill/>
          </a:ln>
        </p:spPr>
        <p:txBody>
          <a:bodyPr/>
          <a:lstStyle/>
          <a:p>
            <a:fld id="{34D7324B-2770-4802-B49E-4504F47BE71B}" type="slidenum">
              <a:rPr lang="fr-FR" smtClean="0">
                <a:ln>
                  <a:solidFill>
                    <a:schemeClr val="tx1"/>
                  </a:solidFill>
                </a:ln>
              </a:rPr>
              <a:t>32</a:t>
            </a:fld>
            <a:endParaRPr lang="fr-FR" dirty="0">
              <a:ln>
                <a:solidFill>
                  <a:schemeClr val="tx1"/>
                </a:solidFill>
              </a:ln>
            </a:endParaRPr>
          </a:p>
        </p:txBody>
      </p:sp>
      <p:sp>
        <p:nvSpPr>
          <p:cNvPr id="11" name="Titre 3"/>
          <p:cNvSpPr txBox="1">
            <a:spLocks/>
          </p:cNvSpPr>
          <p:nvPr/>
        </p:nvSpPr>
        <p:spPr>
          <a:xfrm>
            <a:off x="263611" y="-27383"/>
            <a:ext cx="11878962" cy="607058"/>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4000" dirty="0" smtClean="0"/>
              <a:t>Ligne de transfert</a:t>
            </a:r>
            <a:endParaRPr lang="en-GB" sz="4000" dirty="0" smtClean="0"/>
          </a:p>
        </p:txBody>
      </p:sp>
      <p:sp>
        <p:nvSpPr>
          <p:cNvPr id="7" name="ZoneTexte 9"/>
          <p:cNvSpPr txBox="1"/>
          <p:nvPr/>
        </p:nvSpPr>
        <p:spPr>
          <a:xfrm>
            <a:off x="313038" y="6520569"/>
            <a:ext cx="3278659" cy="369332"/>
          </a:xfrm>
          <a:prstGeom prst="rect">
            <a:avLst/>
          </a:prstGeom>
          <a:noFill/>
        </p:spPr>
        <p:txBody>
          <a:bodyPr wrap="square" rtlCol="0">
            <a:spAutoFit/>
          </a:bodyPr>
          <a:lstStyle/>
          <a:p>
            <a:r>
              <a:rPr lang="fr-FR" dirty="0" smtClean="0"/>
              <a:t>Alexis Gamelin</a:t>
            </a:r>
            <a:endParaRPr lang="fr-FR" dirty="0"/>
          </a:p>
        </p:txBody>
      </p:sp>
      <p:pic>
        <p:nvPicPr>
          <p:cNvPr id="2" name="Imag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82312" y="666901"/>
            <a:ext cx="8460261" cy="5511477"/>
          </a:xfrm>
          <a:prstGeom prst="rect">
            <a:avLst/>
          </a:prstGeom>
        </p:spPr>
      </p:pic>
      <p:pic>
        <p:nvPicPr>
          <p:cNvPr id="4" name="Imag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184" y="3216515"/>
            <a:ext cx="3319848" cy="3161472"/>
          </a:xfrm>
          <a:prstGeom prst="rect">
            <a:avLst/>
          </a:prstGeom>
        </p:spPr>
      </p:pic>
      <mc:AlternateContent xmlns:mc="http://schemas.openxmlformats.org/markup-compatibility/2006" xmlns:a14="http://schemas.microsoft.com/office/drawing/2010/main">
        <mc:Choice Requires="a14">
          <p:sp>
            <p:nvSpPr>
              <p:cNvPr id="10" name="ZoneTexte 9"/>
              <p:cNvSpPr txBox="1"/>
              <p:nvPr/>
            </p:nvSpPr>
            <p:spPr>
              <a:xfrm>
                <a:off x="1161714" y="1758048"/>
                <a:ext cx="1556951"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𝜎</m:t>
                          </m:r>
                        </m:e>
                        <m:sub>
                          <m:r>
                            <a:rPr lang="fr-FR" b="0" i="1" smtClean="0">
                              <a:latin typeface="Cambria Math" panose="02040503050406030204" pitchFamily="18" charset="0"/>
                            </a:rPr>
                            <m:t>𝛿</m:t>
                          </m:r>
                        </m:sub>
                      </m:sSub>
                      <m:r>
                        <a:rPr lang="fr-FR" b="0" i="1" smtClean="0">
                          <a:latin typeface="Cambria Math" panose="02040503050406030204" pitchFamily="18" charset="0"/>
                        </a:rPr>
                        <m:t>=</m:t>
                      </m:r>
                      <m:r>
                        <a:rPr lang="fr-FR" b="0" i="0" smtClean="0">
                          <a:latin typeface="Cambria Math" panose="02040503050406030204" pitchFamily="18" charset="0"/>
                        </a:rPr>
                        <m:t>2,5 </m:t>
                      </m:r>
                      <m:sSup>
                        <m:sSupPr>
                          <m:ctrlPr>
                            <a:rPr lang="fr-FR" b="0" i="1" smtClean="0">
                              <a:latin typeface="Cambria Math" panose="02040503050406030204" pitchFamily="18" charset="0"/>
                            </a:rPr>
                          </m:ctrlPr>
                        </m:sSupPr>
                        <m:e>
                          <m:r>
                            <m:rPr>
                              <m:sty m:val="p"/>
                            </m:rPr>
                            <a:rPr lang="fr-FR" b="0" i="0" smtClean="0">
                              <a:latin typeface="Cambria Math" panose="02040503050406030204" pitchFamily="18" charset="0"/>
                            </a:rPr>
                            <m:t>E</m:t>
                          </m:r>
                        </m:e>
                        <m:sup>
                          <m:r>
                            <a:rPr lang="fr-FR" b="0" i="0" smtClean="0">
                              <a:latin typeface="Cambria Math" panose="02040503050406030204" pitchFamily="18" charset="0"/>
                            </a:rPr>
                            <m:t>−3</m:t>
                          </m:r>
                        </m:sup>
                      </m:sSup>
                    </m:oMath>
                  </m:oMathPara>
                </a14:m>
                <a:endParaRPr lang="fr-FR" b="0" dirty="0" smtClean="0"/>
              </a:p>
              <a:p>
                <a:pPr/>
                <a14:m>
                  <m:oMathPara xmlns:m="http://schemas.openxmlformats.org/officeDocument/2006/math">
                    <m:oMathParaPr>
                      <m:jc m:val="centerGroup"/>
                    </m:oMathParaPr>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𝜎</m:t>
                          </m:r>
                        </m:e>
                        <m:sub>
                          <m:r>
                            <a:rPr lang="fr-FR" b="0" i="1" smtClean="0">
                              <a:latin typeface="Cambria Math" panose="02040503050406030204" pitchFamily="18" charset="0"/>
                            </a:rPr>
                            <m:t>𝑠</m:t>
                          </m:r>
                        </m:sub>
                      </m:sSub>
                      <m:r>
                        <a:rPr lang="fr-FR" b="0" i="1" smtClean="0">
                          <a:latin typeface="Cambria Math" panose="02040503050406030204" pitchFamily="18" charset="0"/>
                        </a:rPr>
                        <m:t>=3,9 </m:t>
                      </m:r>
                      <m:r>
                        <a:rPr lang="fr-FR" b="0" i="1" smtClean="0">
                          <a:latin typeface="Cambria Math" panose="02040503050406030204" pitchFamily="18" charset="0"/>
                        </a:rPr>
                        <m:t>𝑝𝑠</m:t>
                      </m:r>
                    </m:oMath>
                  </m:oMathPara>
                </a14:m>
                <a:endParaRPr lang="en-US" dirty="0"/>
              </a:p>
            </p:txBody>
          </p:sp>
        </mc:Choice>
        <mc:Fallback xmlns="">
          <p:sp>
            <p:nvSpPr>
              <p:cNvPr id="10" name="ZoneTexte 9"/>
              <p:cNvSpPr txBox="1">
                <a:spLocks noRot="1" noChangeAspect="1" noMove="1" noResize="1" noEditPoints="1" noAdjustHandles="1" noChangeArrowheads="1" noChangeShapeType="1" noTextEdit="1"/>
              </p:cNvSpPr>
              <p:nvPr/>
            </p:nvSpPr>
            <p:spPr>
              <a:xfrm>
                <a:off x="1161714" y="1758048"/>
                <a:ext cx="1556951" cy="646331"/>
              </a:xfrm>
              <a:prstGeom prst="rect">
                <a:avLst/>
              </a:prstGeom>
              <a:blipFill rotWithShape="0">
                <a:blip r:embed="rId6"/>
                <a:stretch>
                  <a:fillRect b="-3774"/>
                </a:stretch>
              </a:blipFill>
            </p:spPr>
            <p:txBody>
              <a:bodyPr/>
              <a:lstStyle/>
              <a:p>
                <a:r>
                  <a:rPr lang="en-US">
                    <a:noFill/>
                  </a:rPr>
                  <a:t> </a:t>
                </a:r>
              </a:p>
            </p:txBody>
          </p:sp>
        </mc:Fallback>
      </mc:AlternateContent>
    </p:spTree>
    <p:extLst>
      <p:ext uri="{BB962C8B-B14F-4D97-AF65-F5344CB8AC3E}">
        <p14:creationId xmlns:p14="http://schemas.microsoft.com/office/powerpoint/2010/main" val="14092314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612" y="67681"/>
            <a:ext cx="3237470" cy="3082071"/>
          </a:xfrm>
          <a:prstGeom prst="rect">
            <a:avLst/>
          </a:prstGeom>
        </p:spPr>
      </p:pic>
      <p:sp>
        <p:nvSpPr>
          <p:cNvPr id="6" name="Rectangle 5"/>
          <p:cNvSpPr/>
          <p:nvPr/>
        </p:nvSpPr>
        <p:spPr>
          <a:xfrm>
            <a:off x="0" y="6425514"/>
            <a:ext cx="12192000" cy="10709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0" y="0"/>
            <a:ext cx="214184"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numéro de diapositive 8"/>
          <p:cNvSpPr>
            <a:spLocks noGrp="1"/>
          </p:cNvSpPr>
          <p:nvPr>
            <p:ph type="sldNum" sz="quarter" idx="12"/>
          </p:nvPr>
        </p:nvSpPr>
        <p:spPr>
          <a:xfrm>
            <a:off x="9236675" y="6512740"/>
            <a:ext cx="2743200" cy="365125"/>
          </a:xfrm>
          <a:noFill/>
          <a:ln>
            <a:noFill/>
          </a:ln>
        </p:spPr>
        <p:txBody>
          <a:bodyPr/>
          <a:lstStyle/>
          <a:p>
            <a:fld id="{34D7324B-2770-4802-B49E-4504F47BE71B}" type="slidenum">
              <a:rPr lang="fr-FR" smtClean="0">
                <a:ln>
                  <a:solidFill>
                    <a:schemeClr val="tx1"/>
                  </a:solidFill>
                </a:ln>
              </a:rPr>
              <a:t>33</a:t>
            </a:fld>
            <a:endParaRPr lang="fr-FR" dirty="0">
              <a:ln>
                <a:solidFill>
                  <a:schemeClr val="tx1"/>
                </a:solidFill>
              </a:ln>
            </a:endParaRPr>
          </a:p>
        </p:txBody>
      </p:sp>
      <p:sp>
        <p:nvSpPr>
          <p:cNvPr id="11" name="Titre 3"/>
          <p:cNvSpPr txBox="1">
            <a:spLocks/>
          </p:cNvSpPr>
          <p:nvPr/>
        </p:nvSpPr>
        <p:spPr>
          <a:xfrm>
            <a:off x="263611" y="-27383"/>
            <a:ext cx="11878962" cy="607058"/>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4000" dirty="0" smtClean="0"/>
              <a:t>Ligne de transfert</a:t>
            </a:r>
            <a:endParaRPr lang="en-GB" sz="4000" dirty="0" smtClean="0"/>
          </a:p>
        </p:txBody>
      </p:sp>
      <p:sp>
        <p:nvSpPr>
          <p:cNvPr id="7" name="ZoneTexte 9"/>
          <p:cNvSpPr txBox="1"/>
          <p:nvPr/>
        </p:nvSpPr>
        <p:spPr>
          <a:xfrm>
            <a:off x="313038" y="6520569"/>
            <a:ext cx="3278659" cy="369332"/>
          </a:xfrm>
          <a:prstGeom prst="rect">
            <a:avLst/>
          </a:prstGeom>
          <a:noFill/>
        </p:spPr>
        <p:txBody>
          <a:bodyPr wrap="square" rtlCol="0">
            <a:spAutoFit/>
          </a:bodyPr>
          <a:lstStyle/>
          <a:p>
            <a:r>
              <a:rPr lang="fr-FR" dirty="0" smtClean="0"/>
              <a:t>Alexis Gamelin</a:t>
            </a:r>
            <a:endParaRPr lang="fr-FR" dirty="0"/>
          </a:p>
        </p:txBody>
      </p:sp>
      <p:pic>
        <p:nvPicPr>
          <p:cNvPr id="2" name="Imag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73990" y="666901"/>
            <a:ext cx="8468583" cy="5511477"/>
          </a:xfrm>
          <a:prstGeom prst="rect">
            <a:avLst/>
          </a:prstGeom>
        </p:spPr>
      </p:pic>
      <p:pic>
        <p:nvPicPr>
          <p:cNvPr id="10" name="Imag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038" y="3211537"/>
            <a:ext cx="3262098" cy="3090409"/>
          </a:xfrm>
          <a:prstGeom prst="rect">
            <a:avLst/>
          </a:prstGeom>
        </p:spPr>
      </p:pic>
      <mc:AlternateContent xmlns:mc="http://schemas.openxmlformats.org/markup-compatibility/2006" xmlns:a14="http://schemas.microsoft.com/office/drawing/2010/main">
        <mc:Choice Requires="a14">
          <p:sp>
            <p:nvSpPr>
              <p:cNvPr id="13" name="ZoneTexte 12"/>
              <p:cNvSpPr txBox="1"/>
              <p:nvPr/>
            </p:nvSpPr>
            <p:spPr>
              <a:xfrm>
                <a:off x="1400433" y="1541548"/>
                <a:ext cx="1556951"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𝜎</m:t>
                          </m:r>
                        </m:e>
                        <m:sub>
                          <m:r>
                            <a:rPr lang="fr-FR" b="0" i="1" smtClean="0">
                              <a:latin typeface="Cambria Math" panose="02040503050406030204" pitchFamily="18" charset="0"/>
                            </a:rPr>
                            <m:t>𝛿</m:t>
                          </m:r>
                        </m:sub>
                      </m:sSub>
                      <m:r>
                        <a:rPr lang="fr-FR" b="0" i="1" smtClean="0">
                          <a:latin typeface="Cambria Math" panose="02040503050406030204" pitchFamily="18" charset="0"/>
                        </a:rPr>
                        <m:t>=</m:t>
                      </m:r>
                      <m:r>
                        <a:rPr lang="fr-FR" b="0" i="0" smtClean="0">
                          <a:latin typeface="Cambria Math" panose="02040503050406030204" pitchFamily="18" charset="0"/>
                        </a:rPr>
                        <m:t>2,1 </m:t>
                      </m:r>
                      <m:sSup>
                        <m:sSupPr>
                          <m:ctrlPr>
                            <a:rPr lang="fr-FR" b="0" i="1" smtClean="0">
                              <a:latin typeface="Cambria Math" panose="02040503050406030204" pitchFamily="18" charset="0"/>
                            </a:rPr>
                          </m:ctrlPr>
                        </m:sSupPr>
                        <m:e>
                          <m:r>
                            <m:rPr>
                              <m:sty m:val="p"/>
                            </m:rPr>
                            <a:rPr lang="fr-FR" b="0" i="0" smtClean="0">
                              <a:latin typeface="Cambria Math" panose="02040503050406030204" pitchFamily="18" charset="0"/>
                            </a:rPr>
                            <m:t>E</m:t>
                          </m:r>
                        </m:e>
                        <m:sup>
                          <m:r>
                            <a:rPr lang="fr-FR" b="0" i="0" smtClean="0">
                              <a:latin typeface="Cambria Math" panose="02040503050406030204" pitchFamily="18" charset="0"/>
                            </a:rPr>
                            <m:t>−3</m:t>
                          </m:r>
                        </m:sup>
                      </m:sSup>
                    </m:oMath>
                  </m:oMathPara>
                </a14:m>
                <a:endParaRPr lang="fr-FR" b="0" dirty="0" smtClean="0"/>
              </a:p>
              <a:p>
                <a:pPr/>
                <a14:m>
                  <m:oMathPara xmlns:m="http://schemas.openxmlformats.org/officeDocument/2006/math">
                    <m:oMathParaPr>
                      <m:jc m:val="centerGroup"/>
                    </m:oMathParaPr>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𝜎</m:t>
                          </m:r>
                        </m:e>
                        <m:sub>
                          <m:r>
                            <a:rPr lang="fr-FR" b="0" i="1" smtClean="0">
                              <a:latin typeface="Cambria Math" panose="02040503050406030204" pitchFamily="18" charset="0"/>
                            </a:rPr>
                            <m:t>𝑠</m:t>
                          </m:r>
                        </m:sub>
                      </m:sSub>
                      <m:r>
                        <a:rPr lang="fr-FR" b="0" i="1" smtClean="0">
                          <a:latin typeface="Cambria Math" panose="02040503050406030204" pitchFamily="18" charset="0"/>
                        </a:rPr>
                        <m:t>=6,6 </m:t>
                      </m:r>
                      <m:r>
                        <a:rPr lang="fr-FR" b="0" i="1" smtClean="0">
                          <a:latin typeface="Cambria Math" panose="02040503050406030204" pitchFamily="18" charset="0"/>
                        </a:rPr>
                        <m:t>𝑝𝑠</m:t>
                      </m:r>
                    </m:oMath>
                  </m:oMathPara>
                </a14:m>
                <a:endParaRPr lang="en-US" dirty="0"/>
              </a:p>
            </p:txBody>
          </p:sp>
        </mc:Choice>
        <mc:Fallback xmlns="">
          <p:sp>
            <p:nvSpPr>
              <p:cNvPr id="13" name="ZoneTexte 12"/>
              <p:cNvSpPr txBox="1">
                <a:spLocks noRot="1" noChangeAspect="1" noMove="1" noResize="1" noEditPoints="1" noAdjustHandles="1" noChangeArrowheads="1" noChangeShapeType="1" noTextEdit="1"/>
              </p:cNvSpPr>
              <p:nvPr/>
            </p:nvSpPr>
            <p:spPr>
              <a:xfrm>
                <a:off x="1400433" y="1541548"/>
                <a:ext cx="1556951" cy="646331"/>
              </a:xfrm>
              <a:prstGeom prst="rect">
                <a:avLst/>
              </a:prstGeom>
              <a:blipFill rotWithShape="0">
                <a:blip r:embed="rId6"/>
                <a:stretch>
                  <a:fillRect b="-2830"/>
                </a:stretch>
              </a:blipFill>
            </p:spPr>
            <p:txBody>
              <a:bodyPr/>
              <a:lstStyle/>
              <a:p>
                <a:r>
                  <a:rPr lang="en-US">
                    <a:noFill/>
                  </a:rPr>
                  <a:t> </a:t>
                </a:r>
              </a:p>
            </p:txBody>
          </p:sp>
        </mc:Fallback>
      </mc:AlternateContent>
    </p:spTree>
    <p:extLst>
      <p:ext uri="{BB962C8B-B14F-4D97-AF65-F5344CB8AC3E}">
        <p14:creationId xmlns:p14="http://schemas.microsoft.com/office/powerpoint/2010/main" val="3297094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425514"/>
            <a:ext cx="12192000" cy="10709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0" y="0"/>
            <a:ext cx="214184"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numéro de diapositive 8"/>
          <p:cNvSpPr>
            <a:spLocks noGrp="1"/>
          </p:cNvSpPr>
          <p:nvPr>
            <p:ph type="sldNum" sz="quarter" idx="12"/>
          </p:nvPr>
        </p:nvSpPr>
        <p:spPr>
          <a:xfrm>
            <a:off x="9236675" y="6512740"/>
            <a:ext cx="2743200" cy="365125"/>
          </a:xfrm>
          <a:noFill/>
          <a:ln>
            <a:noFill/>
          </a:ln>
        </p:spPr>
        <p:txBody>
          <a:bodyPr/>
          <a:lstStyle/>
          <a:p>
            <a:fld id="{34D7324B-2770-4802-B49E-4504F47BE71B}" type="slidenum">
              <a:rPr lang="fr-FR" smtClean="0">
                <a:ln>
                  <a:solidFill>
                    <a:schemeClr val="tx1"/>
                  </a:solidFill>
                </a:ln>
              </a:rPr>
              <a:t>34</a:t>
            </a:fld>
            <a:endParaRPr lang="fr-FR" dirty="0">
              <a:ln>
                <a:solidFill>
                  <a:schemeClr val="tx1"/>
                </a:solidFill>
              </a:ln>
            </a:endParaRPr>
          </a:p>
        </p:txBody>
      </p:sp>
      <p:sp>
        <p:nvSpPr>
          <p:cNvPr id="10" name="ZoneTexte 9"/>
          <p:cNvSpPr txBox="1"/>
          <p:nvPr/>
        </p:nvSpPr>
        <p:spPr>
          <a:xfrm>
            <a:off x="313038" y="6520569"/>
            <a:ext cx="3278659" cy="369332"/>
          </a:xfrm>
          <a:prstGeom prst="rect">
            <a:avLst/>
          </a:prstGeom>
          <a:noFill/>
        </p:spPr>
        <p:txBody>
          <a:bodyPr wrap="square" rtlCol="0">
            <a:spAutoFit/>
          </a:bodyPr>
          <a:lstStyle/>
          <a:p>
            <a:r>
              <a:rPr lang="fr-FR" dirty="0" smtClean="0"/>
              <a:t>Alexis Gamelin</a:t>
            </a:r>
            <a:endParaRPr lang="fr-FR" dirty="0"/>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039" y="239902"/>
            <a:ext cx="11666836" cy="6049583"/>
          </a:xfrm>
          <a:prstGeom prst="rect">
            <a:avLst/>
          </a:prstGeom>
        </p:spPr>
      </p:pic>
    </p:spTree>
    <p:extLst>
      <p:ext uri="{BB962C8B-B14F-4D97-AF65-F5344CB8AC3E}">
        <p14:creationId xmlns:p14="http://schemas.microsoft.com/office/powerpoint/2010/main" val="36711925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425514"/>
            <a:ext cx="12192000" cy="10709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0" y="0"/>
            <a:ext cx="214184"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numéro de diapositive 8"/>
          <p:cNvSpPr>
            <a:spLocks noGrp="1"/>
          </p:cNvSpPr>
          <p:nvPr>
            <p:ph type="sldNum" sz="quarter" idx="12"/>
          </p:nvPr>
        </p:nvSpPr>
        <p:spPr>
          <a:xfrm>
            <a:off x="9236675" y="6512740"/>
            <a:ext cx="2743200" cy="365125"/>
          </a:xfrm>
          <a:noFill/>
          <a:ln>
            <a:noFill/>
          </a:ln>
        </p:spPr>
        <p:txBody>
          <a:bodyPr/>
          <a:lstStyle/>
          <a:p>
            <a:fld id="{34D7324B-2770-4802-B49E-4504F47BE71B}" type="slidenum">
              <a:rPr lang="fr-FR" smtClean="0">
                <a:ln>
                  <a:solidFill>
                    <a:schemeClr val="tx1"/>
                  </a:solidFill>
                </a:ln>
              </a:rPr>
              <a:t>35</a:t>
            </a:fld>
            <a:endParaRPr lang="fr-FR" dirty="0">
              <a:ln>
                <a:solidFill>
                  <a:schemeClr val="tx1"/>
                </a:solidFill>
              </a:ln>
            </a:endParaRPr>
          </a:p>
        </p:txBody>
      </p:sp>
      <p:sp>
        <p:nvSpPr>
          <p:cNvPr id="7" name="ZoneTexte 9"/>
          <p:cNvSpPr txBox="1"/>
          <p:nvPr/>
        </p:nvSpPr>
        <p:spPr>
          <a:xfrm>
            <a:off x="313038" y="6520569"/>
            <a:ext cx="3278659" cy="369332"/>
          </a:xfrm>
          <a:prstGeom prst="rect">
            <a:avLst/>
          </a:prstGeom>
          <a:noFill/>
        </p:spPr>
        <p:txBody>
          <a:bodyPr wrap="square" rtlCol="0">
            <a:spAutoFit/>
          </a:bodyPr>
          <a:lstStyle/>
          <a:p>
            <a:r>
              <a:rPr lang="fr-FR" dirty="0" smtClean="0"/>
              <a:t>Alexis Gamelin</a:t>
            </a:r>
            <a:endParaRPr lang="fr-FR" dirty="0"/>
          </a:p>
        </p:txBody>
      </p:sp>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977" y="203085"/>
            <a:ext cx="11104034" cy="6087825"/>
          </a:xfrm>
          <a:prstGeom prst="rect">
            <a:avLst/>
          </a:prstGeom>
        </p:spPr>
      </p:pic>
    </p:spTree>
    <p:extLst>
      <p:ext uri="{BB962C8B-B14F-4D97-AF65-F5344CB8AC3E}">
        <p14:creationId xmlns:p14="http://schemas.microsoft.com/office/powerpoint/2010/main" val="33419069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425514"/>
            <a:ext cx="12192000" cy="10709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0" y="0"/>
            <a:ext cx="214184"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numéro de diapositive 8"/>
          <p:cNvSpPr>
            <a:spLocks noGrp="1"/>
          </p:cNvSpPr>
          <p:nvPr>
            <p:ph type="sldNum" sz="quarter" idx="12"/>
          </p:nvPr>
        </p:nvSpPr>
        <p:spPr>
          <a:xfrm>
            <a:off x="9236675" y="6512740"/>
            <a:ext cx="2743200" cy="365125"/>
          </a:xfrm>
          <a:noFill/>
          <a:ln>
            <a:noFill/>
          </a:ln>
        </p:spPr>
        <p:txBody>
          <a:bodyPr/>
          <a:lstStyle/>
          <a:p>
            <a:fld id="{34D7324B-2770-4802-B49E-4504F47BE71B}" type="slidenum">
              <a:rPr lang="fr-FR" smtClean="0">
                <a:ln>
                  <a:solidFill>
                    <a:schemeClr val="tx1"/>
                  </a:solidFill>
                </a:ln>
              </a:rPr>
              <a:t>36</a:t>
            </a:fld>
            <a:endParaRPr lang="fr-FR" dirty="0">
              <a:ln>
                <a:solidFill>
                  <a:schemeClr val="tx1"/>
                </a:solidFill>
              </a:ln>
            </a:endParaRPr>
          </a:p>
        </p:txBody>
      </p:sp>
      <p:sp>
        <p:nvSpPr>
          <p:cNvPr id="7" name="ZoneTexte 9"/>
          <p:cNvSpPr txBox="1"/>
          <p:nvPr/>
        </p:nvSpPr>
        <p:spPr>
          <a:xfrm>
            <a:off x="313038" y="6520569"/>
            <a:ext cx="3278659" cy="369332"/>
          </a:xfrm>
          <a:prstGeom prst="rect">
            <a:avLst/>
          </a:prstGeom>
          <a:noFill/>
        </p:spPr>
        <p:txBody>
          <a:bodyPr wrap="square" rtlCol="0">
            <a:spAutoFit/>
          </a:bodyPr>
          <a:lstStyle/>
          <a:p>
            <a:r>
              <a:rPr lang="fr-FR" dirty="0" smtClean="0"/>
              <a:t>Alexis Gamelin</a:t>
            </a:r>
            <a:endParaRPr lang="fr-FR" dirty="0"/>
          </a:p>
        </p:txBody>
      </p:sp>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129" y="206603"/>
            <a:ext cx="11561926" cy="6012309"/>
          </a:xfrm>
          <a:prstGeom prst="rect">
            <a:avLst/>
          </a:prstGeom>
        </p:spPr>
      </p:pic>
    </p:spTree>
    <p:extLst>
      <p:ext uri="{BB962C8B-B14F-4D97-AF65-F5344CB8AC3E}">
        <p14:creationId xmlns:p14="http://schemas.microsoft.com/office/powerpoint/2010/main" val="42708226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425514"/>
            <a:ext cx="12192000" cy="10709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0" y="0"/>
            <a:ext cx="214184"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numéro de diapositive 8"/>
          <p:cNvSpPr>
            <a:spLocks noGrp="1"/>
          </p:cNvSpPr>
          <p:nvPr>
            <p:ph type="sldNum" sz="quarter" idx="12"/>
          </p:nvPr>
        </p:nvSpPr>
        <p:spPr>
          <a:xfrm>
            <a:off x="9236675" y="6512740"/>
            <a:ext cx="2743200" cy="365125"/>
          </a:xfrm>
          <a:noFill/>
          <a:ln>
            <a:noFill/>
          </a:ln>
        </p:spPr>
        <p:txBody>
          <a:bodyPr/>
          <a:lstStyle/>
          <a:p>
            <a:fld id="{34D7324B-2770-4802-B49E-4504F47BE71B}" type="slidenum">
              <a:rPr lang="fr-FR" smtClean="0">
                <a:ln>
                  <a:solidFill>
                    <a:schemeClr val="tx1"/>
                  </a:solidFill>
                </a:ln>
              </a:rPr>
              <a:t>37</a:t>
            </a:fld>
            <a:endParaRPr lang="fr-FR" dirty="0">
              <a:ln>
                <a:solidFill>
                  <a:schemeClr val="tx1"/>
                </a:solidFill>
              </a:ln>
            </a:endParaRPr>
          </a:p>
        </p:txBody>
      </p:sp>
      <p:sp>
        <p:nvSpPr>
          <p:cNvPr id="10" name="ZoneTexte 9"/>
          <p:cNvSpPr txBox="1"/>
          <p:nvPr/>
        </p:nvSpPr>
        <p:spPr>
          <a:xfrm>
            <a:off x="313038" y="6520569"/>
            <a:ext cx="3278659" cy="369332"/>
          </a:xfrm>
          <a:prstGeom prst="rect">
            <a:avLst/>
          </a:prstGeom>
          <a:noFill/>
        </p:spPr>
        <p:txBody>
          <a:bodyPr wrap="square" rtlCol="0">
            <a:spAutoFit/>
          </a:bodyPr>
          <a:lstStyle/>
          <a:p>
            <a:r>
              <a:rPr lang="fr-FR" dirty="0" smtClean="0"/>
              <a:t>Alexis Gamelin</a:t>
            </a:r>
            <a:endParaRPr lang="fr-FR" dirty="0"/>
          </a:p>
        </p:txBody>
      </p:sp>
      <p:sp>
        <p:nvSpPr>
          <p:cNvPr id="7" name="Titre 3"/>
          <p:cNvSpPr txBox="1">
            <a:spLocks/>
          </p:cNvSpPr>
          <p:nvPr/>
        </p:nvSpPr>
        <p:spPr>
          <a:xfrm>
            <a:off x="1524000" y="-50560"/>
            <a:ext cx="9144000" cy="10029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4800" dirty="0" err="1" smtClean="0"/>
              <a:t>Measurement</a:t>
            </a:r>
            <a:r>
              <a:rPr lang="fr-FR" sz="4800" dirty="0" smtClean="0"/>
              <a:t> setup</a:t>
            </a:r>
          </a:p>
        </p:txBody>
      </p:sp>
      <p:pic>
        <p:nvPicPr>
          <p:cNvPr id="2" name="Image 1"/>
          <p:cNvPicPr>
            <a:picLocks noChangeAspect="1"/>
          </p:cNvPicPr>
          <p:nvPr/>
        </p:nvPicPr>
        <p:blipFill rotWithShape="1">
          <a:blip r:embed="rId3" cstate="print">
            <a:extLst>
              <a:ext uri="{28A0092B-C50C-407E-A947-70E740481C1C}">
                <a14:useLocalDpi xmlns:a14="http://schemas.microsoft.com/office/drawing/2010/main" val="0"/>
              </a:ext>
            </a:extLst>
          </a:blip>
          <a:srcRect l="13210" t="4167" r="5803" b="5694"/>
          <a:stretch/>
        </p:blipFill>
        <p:spPr>
          <a:xfrm rot="16200000">
            <a:off x="4022311" y="-886018"/>
            <a:ext cx="4361562" cy="8630036"/>
          </a:xfrm>
          <a:prstGeom prst="rect">
            <a:avLst/>
          </a:prstGeom>
        </p:spPr>
      </p:pic>
      <p:cxnSp>
        <p:nvCxnSpPr>
          <p:cNvPr id="11" name="Connecteur droit avec flèche 10"/>
          <p:cNvCxnSpPr/>
          <p:nvPr/>
        </p:nvCxnSpPr>
        <p:spPr>
          <a:xfrm>
            <a:off x="1647825" y="2990850"/>
            <a:ext cx="676275" cy="2190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ZoneTexte 15"/>
          <p:cNvSpPr txBox="1"/>
          <p:nvPr/>
        </p:nvSpPr>
        <p:spPr>
          <a:xfrm>
            <a:off x="454432" y="2529185"/>
            <a:ext cx="1383248" cy="923330"/>
          </a:xfrm>
          <a:prstGeom prst="rect">
            <a:avLst/>
          </a:prstGeom>
          <a:noFill/>
        </p:spPr>
        <p:txBody>
          <a:bodyPr wrap="square" rtlCol="0">
            <a:spAutoFit/>
          </a:bodyPr>
          <a:lstStyle/>
          <a:p>
            <a:r>
              <a:rPr lang="en-GB" dirty="0"/>
              <a:t>To the network </a:t>
            </a:r>
            <a:r>
              <a:rPr lang="en-GB" dirty="0" err="1"/>
              <a:t>analyzer</a:t>
            </a:r>
            <a:endParaRPr lang="en-US" dirty="0"/>
          </a:p>
        </p:txBody>
      </p:sp>
      <p:sp>
        <p:nvSpPr>
          <p:cNvPr id="18" name="ZoneTexte 17"/>
          <p:cNvSpPr txBox="1"/>
          <p:nvPr/>
        </p:nvSpPr>
        <p:spPr>
          <a:xfrm>
            <a:off x="10668000" y="3699379"/>
            <a:ext cx="1473796" cy="1200329"/>
          </a:xfrm>
          <a:prstGeom prst="rect">
            <a:avLst/>
          </a:prstGeom>
          <a:noFill/>
        </p:spPr>
        <p:txBody>
          <a:bodyPr wrap="square" rtlCol="0">
            <a:spAutoFit/>
          </a:bodyPr>
          <a:lstStyle/>
          <a:p>
            <a:r>
              <a:rPr lang="en-GB" dirty="0"/>
              <a:t>Copper-Beryllium </a:t>
            </a:r>
            <a:r>
              <a:rPr lang="en-GB" dirty="0" smtClean="0"/>
              <a:t>wire of </a:t>
            </a:r>
            <a:r>
              <a:rPr lang="en-GB" dirty="0"/>
              <a:t>1 mm in diameter</a:t>
            </a:r>
            <a:endParaRPr lang="en-US" dirty="0"/>
          </a:p>
        </p:txBody>
      </p:sp>
      <p:sp>
        <p:nvSpPr>
          <p:cNvPr id="19" name="ZoneTexte 18"/>
          <p:cNvSpPr txBox="1"/>
          <p:nvPr/>
        </p:nvSpPr>
        <p:spPr>
          <a:xfrm>
            <a:off x="9455630" y="474560"/>
            <a:ext cx="2119843" cy="369332"/>
          </a:xfrm>
          <a:prstGeom prst="rect">
            <a:avLst/>
          </a:prstGeom>
          <a:noFill/>
        </p:spPr>
        <p:txBody>
          <a:bodyPr wrap="square" rtlCol="0">
            <a:spAutoFit/>
          </a:bodyPr>
          <a:lstStyle/>
          <a:p>
            <a:r>
              <a:rPr lang="en-GB" dirty="0"/>
              <a:t>Fastening half-shell</a:t>
            </a:r>
            <a:endParaRPr lang="en-US" dirty="0"/>
          </a:p>
        </p:txBody>
      </p:sp>
      <p:sp>
        <p:nvSpPr>
          <p:cNvPr id="20" name="ZoneTexte 19"/>
          <p:cNvSpPr txBox="1"/>
          <p:nvPr/>
        </p:nvSpPr>
        <p:spPr>
          <a:xfrm>
            <a:off x="364074" y="4197503"/>
            <a:ext cx="1237285" cy="1200329"/>
          </a:xfrm>
          <a:prstGeom prst="rect">
            <a:avLst/>
          </a:prstGeom>
          <a:noFill/>
        </p:spPr>
        <p:txBody>
          <a:bodyPr wrap="square" rtlCol="0">
            <a:spAutoFit/>
          </a:bodyPr>
          <a:lstStyle/>
          <a:p>
            <a:r>
              <a:rPr lang="en-GB" dirty="0"/>
              <a:t>stripped coaxial cable </a:t>
            </a:r>
            <a:r>
              <a:rPr lang="en-GB" dirty="0" smtClean="0"/>
              <a:t>used as antenna</a:t>
            </a:r>
            <a:endParaRPr lang="en-US" dirty="0"/>
          </a:p>
        </p:txBody>
      </p:sp>
      <p:sp>
        <p:nvSpPr>
          <p:cNvPr id="21" name="ZoneTexte 20"/>
          <p:cNvSpPr txBox="1"/>
          <p:nvPr/>
        </p:nvSpPr>
        <p:spPr>
          <a:xfrm>
            <a:off x="1646344" y="5823989"/>
            <a:ext cx="2383825" cy="369332"/>
          </a:xfrm>
          <a:prstGeom prst="rect">
            <a:avLst/>
          </a:prstGeom>
          <a:noFill/>
        </p:spPr>
        <p:txBody>
          <a:bodyPr wrap="square" rtlCol="0">
            <a:spAutoFit/>
          </a:bodyPr>
          <a:lstStyle/>
          <a:p>
            <a:r>
              <a:rPr lang="en-GB" dirty="0"/>
              <a:t>RF absorbing foam</a:t>
            </a:r>
            <a:endParaRPr lang="en-US" dirty="0"/>
          </a:p>
        </p:txBody>
      </p:sp>
      <p:sp>
        <p:nvSpPr>
          <p:cNvPr id="22" name="ZoneTexte 21"/>
          <p:cNvSpPr txBox="1"/>
          <p:nvPr/>
        </p:nvSpPr>
        <p:spPr>
          <a:xfrm>
            <a:off x="500898" y="1034529"/>
            <a:ext cx="1237151" cy="923330"/>
          </a:xfrm>
          <a:prstGeom prst="rect">
            <a:avLst/>
          </a:prstGeom>
          <a:noFill/>
        </p:spPr>
        <p:txBody>
          <a:bodyPr wrap="square" rtlCol="0">
            <a:spAutoFit/>
          </a:bodyPr>
          <a:lstStyle/>
          <a:p>
            <a:r>
              <a:rPr lang="en-GB" dirty="0"/>
              <a:t>Fixing structure for foam</a:t>
            </a:r>
            <a:endParaRPr lang="en-US" dirty="0"/>
          </a:p>
        </p:txBody>
      </p:sp>
      <p:sp>
        <p:nvSpPr>
          <p:cNvPr id="23" name="ZoneTexte 22"/>
          <p:cNvSpPr txBox="1"/>
          <p:nvPr/>
        </p:nvSpPr>
        <p:spPr>
          <a:xfrm>
            <a:off x="4204521" y="5745052"/>
            <a:ext cx="2383825" cy="646331"/>
          </a:xfrm>
          <a:prstGeom prst="rect">
            <a:avLst/>
          </a:prstGeom>
          <a:noFill/>
        </p:spPr>
        <p:txBody>
          <a:bodyPr wrap="square" rtlCol="0">
            <a:spAutoFit/>
          </a:bodyPr>
          <a:lstStyle/>
          <a:p>
            <a:r>
              <a:rPr lang="fr-FR" dirty="0" smtClean="0"/>
              <a:t>150 </a:t>
            </a:r>
            <a:r>
              <a:rPr lang="el-GR" dirty="0" smtClean="0"/>
              <a:t>Ω</a:t>
            </a:r>
            <a:r>
              <a:rPr lang="fr-FR" dirty="0" smtClean="0"/>
              <a:t> </a:t>
            </a:r>
            <a:r>
              <a:rPr lang="fr-FR" dirty="0" err="1" smtClean="0"/>
              <a:t>resistor</a:t>
            </a:r>
            <a:r>
              <a:rPr lang="fr-FR" dirty="0" smtClean="0"/>
              <a:t> for adaptation</a:t>
            </a:r>
            <a:endParaRPr lang="en-US" dirty="0"/>
          </a:p>
        </p:txBody>
      </p:sp>
      <p:sp>
        <p:nvSpPr>
          <p:cNvPr id="24" name="ZoneTexte 23"/>
          <p:cNvSpPr txBox="1"/>
          <p:nvPr/>
        </p:nvSpPr>
        <p:spPr>
          <a:xfrm>
            <a:off x="10752373" y="1453999"/>
            <a:ext cx="1439626" cy="923330"/>
          </a:xfrm>
          <a:prstGeom prst="rect">
            <a:avLst/>
          </a:prstGeom>
          <a:noFill/>
        </p:spPr>
        <p:txBody>
          <a:bodyPr wrap="square" rtlCol="0">
            <a:spAutoFit/>
          </a:bodyPr>
          <a:lstStyle/>
          <a:p>
            <a:r>
              <a:rPr lang="en-GB" dirty="0"/>
              <a:t>Copper seal for RF contact</a:t>
            </a:r>
            <a:endParaRPr lang="en-US" dirty="0"/>
          </a:p>
        </p:txBody>
      </p:sp>
      <p:cxnSp>
        <p:nvCxnSpPr>
          <p:cNvPr id="43" name="Connecteur droit avec flèche 42"/>
          <p:cNvCxnSpPr/>
          <p:nvPr/>
        </p:nvCxnSpPr>
        <p:spPr>
          <a:xfrm>
            <a:off x="1498554" y="1713452"/>
            <a:ext cx="2376818" cy="122478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necteur droit avec flèche 52"/>
          <p:cNvCxnSpPr/>
          <p:nvPr/>
        </p:nvCxnSpPr>
        <p:spPr>
          <a:xfrm flipV="1">
            <a:off x="1301430" y="3244056"/>
            <a:ext cx="2728739" cy="139091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Connecteur droit avec flèche 56"/>
          <p:cNvCxnSpPr>
            <a:stCxn id="19" idx="1"/>
          </p:cNvCxnSpPr>
          <p:nvPr/>
        </p:nvCxnSpPr>
        <p:spPr>
          <a:xfrm flipH="1">
            <a:off x="7117686" y="659226"/>
            <a:ext cx="2337944" cy="186725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Connecteur droit avec flèche 57"/>
          <p:cNvCxnSpPr>
            <a:stCxn id="24" idx="1"/>
          </p:cNvCxnSpPr>
          <p:nvPr/>
        </p:nvCxnSpPr>
        <p:spPr>
          <a:xfrm flipH="1">
            <a:off x="7158148" y="1915664"/>
            <a:ext cx="3594225" cy="108825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Connecteur droit avec flèche 58"/>
          <p:cNvCxnSpPr>
            <a:stCxn id="18" idx="1"/>
          </p:cNvCxnSpPr>
          <p:nvPr/>
        </p:nvCxnSpPr>
        <p:spPr>
          <a:xfrm flipH="1" flipV="1">
            <a:off x="7267575" y="3203596"/>
            <a:ext cx="3400425" cy="109594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Connecteur droit avec flèche 59"/>
          <p:cNvCxnSpPr>
            <a:stCxn id="21" idx="0"/>
          </p:cNvCxnSpPr>
          <p:nvPr/>
        </p:nvCxnSpPr>
        <p:spPr>
          <a:xfrm flipV="1">
            <a:off x="2838257" y="3375862"/>
            <a:ext cx="1473755" cy="244812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Connecteur droit avec flèche 60"/>
          <p:cNvCxnSpPr>
            <a:stCxn id="23" idx="0"/>
          </p:cNvCxnSpPr>
          <p:nvPr/>
        </p:nvCxnSpPr>
        <p:spPr>
          <a:xfrm flipH="1" flipV="1">
            <a:off x="4637259" y="3203596"/>
            <a:ext cx="759175" cy="254145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1" name="ZoneTexte 70"/>
              <p:cNvSpPr txBox="1"/>
              <p:nvPr/>
            </p:nvSpPr>
            <p:spPr>
              <a:xfrm>
                <a:off x="10824307" y="5078965"/>
                <a:ext cx="117910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𝑍</m:t>
                          </m:r>
                        </m:e>
                        <m:sub>
                          <m:r>
                            <a:rPr lang="fr-FR" b="0" i="1" smtClean="0">
                              <a:latin typeface="Cambria Math" panose="02040503050406030204" pitchFamily="18" charset="0"/>
                            </a:rPr>
                            <m:t>𝐿</m:t>
                          </m:r>
                        </m:sub>
                      </m:sSub>
                      <m:r>
                        <a:rPr lang="fr-FR" b="0" i="1" smtClean="0">
                          <a:latin typeface="Cambria Math" panose="02040503050406030204" pitchFamily="18" charset="0"/>
                        </a:rPr>
                        <m:t>≈206 </m:t>
                      </m:r>
                      <m:r>
                        <m:rPr>
                          <m:sty m:val="p"/>
                        </m:rPr>
                        <a:rPr lang="fr-FR" b="0" i="0" smtClean="0">
                          <a:latin typeface="Cambria Math" panose="02040503050406030204" pitchFamily="18" charset="0"/>
                        </a:rPr>
                        <m:t>Ω</m:t>
                      </m:r>
                    </m:oMath>
                  </m:oMathPara>
                </a14:m>
                <a:endParaRPr lang="fr-FR" dirty="0"/>
              </a:p>
            </p:txBody>
          </p:sp>
        </mc:Choice>
        <mc:Fallback xmlns="">
          <p:sp>
            <p:nvSpPr>
              <p:cNvPr id="71" name="ZoneTexte 70"/>
              <p:cNvSpPr txBox="1">
                <a:spLocks noRot="1" noChangeAspect="1" noMove="1" noResize="1" noEditPoints="1" noAdjustHandles="1" noChangeArrowheads="1" noChangeShapeType="1" noTextEdit="1"/>
              </p:cNvSpPr>
              <p:nvPr/>
            </p:nvSpPr>
            <p:spPr>
              <a:xfrm>
                <a:off x="10824307" y="5078965"/>
                <a:ext cx="1179105" cy="276999"/>
              </a:xfrm>
              <a:prstGeom prst="rect">
                <a:avLst/>
              </a:prstGeom>
              <a:blipFill rotWithShape="0">
                <a:blip r:embed="rId4"/>
                <a:stretch>
                  <a:fillRect l="-4663" r="-4663" b="-15217"/>
                </a:stretch>
              </a:blipFill>
            </p:spPr>
            <p:txBody>
              <a:bodyPr/>
              <a:lstStyle/>
              <a:p>
                <a:r>
                  <a:rPr lang="en-US">
                    <a:noFill/>
                  </a:rPr>
                  <a:t> </a:t>
                </a:r>
              </a:p>
            </p:txBody>
          </p:sp>
        </mc:Fallback>
      </mc:AlternateContent>
    </p:spTree>
    <p:extLst>
      <p:ext uri="{BB962C8B-B14F-4D97-AF65-F5344CB8AC3E}">
        <p14:creationId xmlns:p14="http://schemas.microsoft.com/office/powerpoint/2010/main" val="33943287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425514"/>
            <a:ext cx="12192000" cy="10709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0" y="0"/>
            <a:ext cx="214184"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numéro de diapositive 8"/>
          <p:cNvSpPr>
            <a:spLocks noGrp="1"/>
          </p:cNvSpPr>
          <p:nvPr>
            <p:ph type="sldNum" sz="quarter" idx="12"/>
          </p:nvPr>
        </p:nvSpPr>
        <p:spPr>
          <a:xfrm>
            <a:off x="9236675" y="6512740"/>
            <a:ext cx="2743200" cy="365125"/>
          </a:xfrm>
          <a:noFill/>
          <a:ln>
            <a:noFill/>
          </a:ln>
        </p:spPr>
        <p:txBody>
          <a:bodyPr/>
          <a:lstStyle/>
          <a:p>
            <a:fld id="{34D7324B-2770-4802-B49E-4504F47BE71B}" type="slidenum">
              <a:rPr lang="fr-FR" smtClean="0">
                <a:ln>
                  <a:solidFill>
                    <a:schemeClr val="tx1"/>
                  </a:solidFill>
                </a:ln>
              </a:rPr>
              <a:t>38</a:t>
            </a:fld>
            <a:endParaRPr lang="fr-FR" dirty="0">
              <a:ln>
                <a:solidFill>
                  <a:schemeClr val="tx1"/>
                </a:solidFill>
              </a:ln>
            </a:endParaRPr>
          </a:p>
        </p:txBody>
      </p:sp>
      <p:sp>
        <p:nvSpPr>
          <p:cNvPr id="10" name="ZoneTexte 9"/>
          <p:cNvSpPr txBox="1"/>
          <p:nvPr/>
        </p:nvSpPr>
        <p:spPr>
          <a:xfrm>
            <a:off x="313038" y="6520569"/>
            <a:ext cx="3278659" cy="369332"/>
          </a:xfrm>
          <a:prstGeom prst="rect">
            <a:avLst/>
          </a:prstGeom>
          <a:noFill/>
        </p:spPr>
        <p:txBody>
          <a:bodyPr wrap="square" rtlCol="0">
            <a:spAutoFit/>
          </a:bodyPr>
          <a:lstStyle/>
          <a:p>
            <a:r>
              <a:rPr lang="fr-FR" dirty="0" smtClean="0"/>
              <a:t>Alexis Gamelin</a:t>
            </a:r>
            <a:endParaRPr lang="fr-FR" dirty="0"/>
          </a:p>
        </p:txBody>
      </p:sp>
      <p:graphicFrame>
        <p:nvGraphicFramePr>
          <p:cNvPr id="2" name="Tableau 1"/>
          <p:cNvGraphicFramePr>
            <a:graphicFrameLocks noGrp="1"/>
          </p:cNvGraphicFramePr>
          <p:nvPr>
            <p:extLst>
              <p:ext uri="{D42A27DB-BD31-4B8C-83A1-F6EECF244321}">
                <p14:modId xmlns:p14="http://schemas.microsoft.com/office/powerpoint/2010/main" val="3578930758"/>
              </p:ext>
            </p:extLst>
          </p:nvPr>
        </p:nvGraphicFramePr>
        <p:xfrm>
          <a:off x="438150" y="957794"/>
          <a:ext cx="11541724" cy="5374658"/>
        </p:xfrm>
        <a:graphic>
          <a:graphicData uri="http://schemas.openxmlformats.org/drawingml/2006/table">
            <a:tbl>
              <a:tblPr firstRow="1" bandRow="1">
                <a:tableStyleId>{7DF18680-E054-41AD-8BC1-D1AEF772440D}</a:tableStyleId>
              </a:tblPr>
              <a:tblGrid>
                <a:gridCol w="2885431"/>
                <a:gridCol w="2885431"/>
                <a:gridCol w="2885431"/>
                <a:gridCol w="2885431"/>
              </a:tblGrid>
              <a:tr h="1204578">
                <a:tc>
                  <a:txBody>
                    <a:bodyPr/>
                    <a:lstStyle/>
                    <a:p>
                      <a:pPr algn="ctr"/>
                      <a:r>
                        <a:rPr lang="fr-FR" noProof="0" dirty="0" smtClean="0"/>
                        <a:t>Nom</a:t>
                      </a:r>
                      <a:r>
                        <a:rPr lang="fr-FR" baseline="0" noProof="0" dirty="0" smtClean="0"/>
                        <a:t> de l’élément</a:t>
                      </a:r>
                      <a:endParaRPr lang="fr-FR" noProof="0" dirty="0"/>
                    </a:p>
                  </a:txBody>
                  <a:tcPr/>
                </a:tc>
                <a:tc>
                  <a:txBody>
                    <a:bodyPr/>
                    <a:lstStyle/>
                    <a:p>
                      <a:pPr algn="ctr"/>
                      <a:r>
                        <a:rPr lang="fr-FR" dirty="0" smtClean="0"/>
                        <a:t>Nombre dans</a:t>
                      </a:r>
                      <a:r>
                        <a:rPr lang="fr-FR" baseline="0" dirty="0" smtClean="0"/>
                        <a:t> l’anneau</a:t>
                      </a:r>
                      <a:endParaRPr lang="en-US" dirty="0"/>
                    </a:p>
                  </a:txBody>
                  <a:tcPr/>
                </a:tc>
                <a:tc>
                  <a:txBody>
                    <a:bodyPr/>
                    <a:lstStyle/>
                    <a:p>
                      <a:pPr algn="ctr"/>
                      <a:r>
                        <a:rPr lang="fr-FR" dirty="0" smtClean="0"/>
                        <a:t>Facteur de perte d’un élément </a:t>
                      </a:r>
                      <a:r>
                        <a:rPr lang="fr-FR" baseline="0" dirty="0" smtClean="0"/>
                        <a:t>(V/</a:t>
                      </a:r>
                      <a:r>
                        <a:rPr lang="fr-FR" baseline="0" dirty="0" err="1" smtClean="0"/>
                        <a:t>pC</a:t>
                      </a:r>
                      <a:r>
                        <a:rPr lang="fr-FR" baseline="0" dirty="0" smtClean="0"/>
                        <a:t>) pour un paquet de </a:t>
                      </a:r>
                    </a:p>
                    <a:p>
                      <a:pPr algn="ctr"/>
                      <a:r>
                        <a:rPr lang="el-GR" baseline="0" dirty="0" smtClean="0"/>
                        <a:t>σ</a:t>
                      </a:r>
                      <a:r>
                        <a:rPr lang="fr-FR" baseline="0" dirty="0" smtClean="0"/>
                        <a:t> = 2 mm = 6,6 </a:t>
                      </a:r>
                      <a:r>
                        <a:rPr lang="fr-FR" baseline="0" dirty="0" err="1" smtClean="0"/>
                        <a:t>ps</a:t>
                      </a:r>
                      <a:endParaRPr lang="en-US" dirty="0"/>
                    </a:p>
                  </a:txBody>
                  <a:tcPr/>
                </a:tc>
                <a:tc>
                  <a:txBody>
                    <a:bodyPr/>
                    <a:lstStyle/>
                    <a:p>
                      <a:pPr algn="ctr"/>
                      <a:r>
                        <a:rPr lang="fr-FR" dirty="0" smtClean="0"/>
                        <a:t>Effet</a:t>
                      </a:r>
                      <a:r>
                        <a:rPr lang="fr-FR" baseline="0" dirty="0" smtClean="0"/>
                        <a:t> total en %</a:t>
                      </a:r>
                      <a:endParaRPr lang="en-US" dirty="0"/>
                    </a:p>
                  </a:txBody>
                  <a:tcPr/>
                </a:tc>
              </a:tr>
              <a:tr h="375787">
                <a:tc>
                  <a:txBody>
                    <a:bodyPr/>
                    <a:lstStyle/>
                    <a:p>
                      <a:pPr algn="ctr"/>
                      <a:r>
                        <a:rPr lang="fr-FR" noProof="0" dirty="0" smtClean="0"/>
                        <a:t>BPM4</a:t>
                      </a:r>
                      <a:endParaRPr lang="fr-FR" noProof="0" dirty="0"/>
                    </a:p>
                  </a:txBody>
                  <a:tcPr/>
                </a:tc>
                <a:tc>
                  <a:txBody>
                    <a:bodyPr/>
                    <a:lstStyle/>
                    <a:p>
                      <a:pPr algn="ctr"/>
                      <a:r>
                        <a:rPr lang="fr-FR" dirty="0" smtClean="0"/>
                        <a:t>4</a:t>
                      </a:r>
                      <a:endParaRPr lang="en-US" dirty="0"/>
                    </a:p>
                  </a:txBody>
                  <a:tcPr/>
                </a:tc>
                <a:tc>
                  <a:txBody>
                    <a:bodyPr/>
                    <a:lstStyle/>
                    <a:p>
                      <a:pPr algn="ctr"/>
                      <a:r>
                        <a:rPr lang="fr-FR" dirty="0" smtClean="0"/>
                        <a:t>2,5 E-2</a:t>
                      </a:r>
                      <a:endParaRPr lang="en-US" dirty="0"/>
                    </a:p>
                  </a:txBody>
                  <a:tcPr/>
                </a:tc>
                <a:tc>
                  <a:txBody>
                    <a:bodyPr/>
                    <a:lstStyle/>
                    <a:p>
                      <a:pPr algn="ctr"/>
                      <a:r>
                        <a:rPr lang="fr-FR" dirty="0" smtClean="0"/>
                        <a:t>1,6 %</a:t>
                      </a:r>
                      <a:endParaRPr lang="en-US" dirty="0"/>
                    </a:p>
                  </a:txBody>
                  <a:tcPr/>
                </a:tc>
              </a:tr>
              <a:tr h="375787">
                <a:tc>
                  <a:txBody>
                    <a:bodyPr/>
                    <a:lstStyle/>
                    <a:p>
                      <a:pPr algn="ctr"/>
                      <a:r>
                        <a:rPr lang="fr-FR" noProof="0" dirty="0" smtClean="0"/>
                        <a:t>BPM6</a:t>
                      </a:r>
                      <a:endParaRPr lang="fr-FR" noProof="0" dirty="0"/>
                    </a:p>
                  </a:txBody>
                  <a:tcPr/>
                </a:tc>
                <a:tc>
                  <a:txBody>
                    <a:bodyPr/>
                    <a:lstStyle/>
                    <a:p>
                      <a:pPr algn="ctr"/>
                      <a:r>
                        <a:rPr lang="fr-FR" dirty="0" smtClean="0"/>
                        <a:t>4</a:t>
                      </a:r>
                      <a:endParaRPr lang="en-US" dirty="0"/>
                    </a:p>
                  </a:txBody>
                  <a:tcPr/>
                </a:tc>
                <a:tc>
                  <a:txBody>
                    <a:bodyPr/>
                    <a:lstStyle/>
                    <a:p>
                      <a:pPr algn="ctr"/>
                      <a:r>
                        <a:rPr lang="fr-FR" dirty="0" smtClean="0"/>
                        <a:t>3,7 E-2</a:t>
                      </a:r>
                      <a:endParaRPr lang="en-US" dirty="0"/>
                    </a:p>
                  </a:txBody>
                  <a:tcPr/>
                </a:tc>
                <a:tc>
                  <a:txBody>
                    <a:bodyPr/>
                    <a:lstStyle/>
                    <a:p>
                      <a:pPr algn="ctr"/>
                      <a:r>
                        <a:rPr lang="fr-FR" dirty="0" smtClean="0"/>
                        <a:t>2,3 %</a:t>
                      </a:r>
                      <a:endParaRPr lang="en-US" dirty="0"/>
                    </a:p>
                  </a:txBody>
                  <a:tcPr/>
                </a:tc>
              </a:tr>
              <a:tr h="375787">
                <a:tc>
                  <a:txBody>
                    <a:bodyPr/>
                    <a:lstStyle/>
                    <a:p>
                      <a:pPr algn="ctr"/>
                      <a:r>
                        <a:rPr lang="fr-FR" noProof="0" dirty="0" smtClean="0"/>
                        <a:t>BPM8</a:t>
                      </a:r>
                      <a:endParaRPr lang="fr-FR" noProof="0" dirty="0"/>
                    </a:p>
                  </a:txBody>
                  <a:tcPr/>
                </a:tc>
                <a:tc>
                  <a:txBody>
                    <a:bodyPr/>
                    <a:lstStyle/>
                    <a:p>
                      <a:pPr algn="ctr"/>
                      <a:r>
                        <a:rPr lang="fr-FR" dirty="0" smtClean="0"/>
                        <a:t>4</a:t>
                      </a:r>
                      <a:endParaRPr lang="en-US" dirty="0"/>
                    </a:p>
                  </a:txBody>
                  <a:tcPr/>
                </a:tc>
                <a:tc>
                  <a:txBody>
                    <a:bodyPr/>
                    <a:lstStyle/>
                    <a:p>
                      <a:pPr algn="ctr"/>
                      <a:r>
                        <a:rPr lang="fr-FR" dirty="0" smtClean="0"/>
                        <a:t>4,9 E-2</a:t>
                      </a:r>
                      <a:endParaRPr lang="en-US" dirty="0"/>
                    </a:p>
                  </a:txBody>
                  <a:tcPr/>
                </a:tc>
                <a:tc>
                  <a:txBody>
                    <a:bodyPr/>
                    <a:lstStyle/>
                    <a:p>
                      <a:pPr algn="ctr"/>
                      <a:r>
                        <a:rPr lang="fr-FR" dirty="0" smtClean="0"/>
                        <a:t>3,0 %</a:t>
                      </a:r>
                      <a:endParaRPr lang="en-US" dirty="0"/>
                    </a:p>
                  </a:txBody>
                  <a:tcPr/>
                </a:tc>
              </a:tr>
              <a:tr h="375787">
                <a:tc>
                  <a:txBody>
                    <a:bodyPr/>
                    <a:lstStyle/>
                    <a:p>
                      <a:pPr algn="ctr"/>
                      <a:r>
                        <a:rPr lang="fr-FR" noProof="0" dirty="0" smtClean="0"/>
                        <a:t>Port de pompage</a:t>
                      </a:r>
                      <a:endParaRPr lang="fr-FR" noProof="0" dirty="0"/>
                    </a:p>
                  </a:txBody>
                  <a:tcPr/>
                </a:tc>
                <a:tc>
                  <a:txBody>
                    <a:bodyPr/>
                    <a:lstStyle/>
                    <a:p>
                      <a:pPr algn="ctr"/>
                      <a:r>
                        <a:rPr lang="fr-FR" dirty="0" smtClean="0"/>
                        <a:t>13</a:t>
                      </a:r>
                      <a:endParaRPr lang="en-US" dirty="0"/>
                    </a:p>
                  </a:txBody>
                  <a:tcPr/>
                </a:tc>
                <a:tc>
                  <a:txBody>
                    <a:bodyPr/>
                    <a:lstStyle/>
                    <a:p>
                      <a:pPr algn="ctr"/>
                      <a:r>
                        <a:rPr lang="fr-FR" dirty="0" smtClean="0"/>
                        <a:t>3,9 E-2</a:t>
                      </a:r>
                      <a:endParaRPr lang="en-US" dirty="0"/>
                    </a:p>
                  </a:txBody>
                  <a:tcPr/>
                </a:tc>
                <a:tc>
                  <a:txBody>
                    <a:bodyPr/>
                    <a:lstStyle/>
                    <a:p>
                      <a:pPr algn="ctr"/>
                      <a:r>
                        <a:rPr lang="fr-FR" dirty="0" smtClean="0"/>
                        <a:t>7,9 %</a:t>
                      </a:r>
                      <a:endParaRPr lang="en-US" dirty="0"/>
                    </a:p>
                  </a:txBody>
                  <a:tcPr/>
                </a:tc>
              </a:tr>
              <a:tr h="412210">
                <a:tc>
                  <a:txBody>
                    <a:bodyPr/>
                    <a:lstStyle/>
                    <a:p>
                      <a:pPr algn="ctr"/>
                      <a:r>
                        <a:rPr lang="fr-FR" noProof="0" dirty="0" smtClean="0"/>
                        <a:t>Soufflets</a:t>
                      </a:r>
                      <a:endParaRPr lang="fr-FR" noProof="0" dirty="0"/>
                    </a:p>
                  </a:txBody>
                  <a:tcPr/>
                </a:tc>
                <a:tc>
                  <a:txBody>
                    <a:bodyPr/>
                    <a:lstStyle/>
                    <a:p>
                      <a:pPr algn="ctr"/>
                      <a:r>
                        <a:rPr lang="fr-FR" dirty="0" smtClean="0"/>
                        <a:t>18</a:t>
                      </a:r>
                      <a:endParaRPr lang="en-US" dirty="0"/>
                    </a:p>
                  </a:txBody>
                  <a:tcPr/>
                </a:tc>
                <a:tc>
                  <a:txBody>
                    <a:bodyPr/>
                    <a:lstStyle/>
                    <a:p>
                      <a:pPr algn="ctr"/>
                      <a:r>
                        <a:rPr lang="fr-FR" dirty="0" smtClean="0"/>
                        <a:t>1,5 E-2</a:t>
                      </a:r>
                      <a:endParaRPr lang="en-US" dirty="0"/>
                    </a:p>
                  </a:txBody>
                  <a:tcPr/>
                </a:tc>
                <a:tc>
                  <a:txBody>
                    <a:bodyPr/>
                    <a:lstStyle/>
                    <a:p>
                      <a:pPr algn="ctr"/>
                      <a:r>
                        <a:rPr lang="fr-FR" dirty="0" smtClean="0"/>
                        <a:t>4,2 %</a:t>
                      </a:r>
                      <a:endParaRPr lang="en-US" dirty="0"/>
                    </a:p>
                  </a:txBody>
                  <a:tcPr/>
                </a:tc>
              </a:tr>
              <a:tr h="375787">
                <a:tc>
                  <a:txBody>
                    <a:bodyPr/>
                    <a:lstStyle/>
                    <a:p>
                      <a:pPr algn="ctr"/>
                      <a:r>
                        <a:rPr lang="fr-FR" noProof="0" dirty="0" smtClean="0">
                          <a:solidFill>
                            <a:srgbClr val="FF0000"/>
                          </a:solidFill>
                        </a:rPr>
                        <a:t>Kicker</a:t>
                      </a:r>
                      <a:endParaRPr lang="fr-FR" noProof="0" dirty="0">
                        <a:solidFill>
                          <a:srgbClr val="FF0000"/>
                        </a:solidFill>
                      </a:endParaRPr>
                    </a:p>
                  </a:txBody>
                  <a:tcPr/>
                </a:tc>
                <a:tc>
                  <a:txBody>
                    <a:bodyPr/>
                    <a:lstStyle/>
                    <a:p>
                      <a:pPr algn="ctr"/>
                      <a:r>
                        <a:rPr lang="fr-FR" dirty="0" smtClean="0"/>
                        <a:t>2</a:t>
                      </a:r>
                      <a:endParaRPr lang="en-US" dirty="0"/>
                    </a:p>
                  </a:txBody>
                  <a:tcPr/>
                </a:tc>
                <a:tc>
                  <a:txBody>
                    <a:bodyPr/>
                    <a:lstStyle/>
                    <a:p>
                      <a:pPr algn="ctr"/>
                      <a:r>
                        <a:rPr lang="fr-FR" dirty="0" smtClean="0">
                          <a:solidFill>
                            <a:srgbClr val="FF0000"/>
                          </a:solidFill>
                        </a:rPr>
                        <a:t>0,41</a:t>
                      </a:r>
                      <a:endParaRPr lang="en-US" dirty="0">
                        <a:solidFill>
                          <a:srgbClr val="FF0000"/>
                        </a:solidFill>
                      </a:endParaRPr>
                    </a:p>
                  </a:txBody>
                  <a:tcPr/>
                </a:tc>
                <a:tc>
                  <a:txBody>
                    <a:bodyPr/>
                    <a:lstStyle/>
                    <a:p>
                      <a:pPr algn="ctr"/>
                      <a:r>
                        <a:rPr lang="fr-FR" dirty="0" smtClean="0">
                          <a:solidFill>
                            <a:srgbClr val="FF0000"/>
                          </a:solidFill>
                        </a:rPr>
                        <a:t>12,8</a:t>
                      </a:r>
                      <a:r>
                        <a:rPr lang="fr-FR" baseline="0" dirty="0" smtClean="0">
                          <a:solidFill>
                            <a:srgbClr val="FF0000"/>
                          </a:solidFill>
                        </a:rPr>
                        <a:t> %</a:t>
                      </a:r>
                      <a:endParaRPr lang="en-US" dirty="0">
                        <a:solidFill>
                          <a:srgbClr val="FF0000"/>
                        </a:solidFill>
                      </a:endParaRPr>
                    </a:p>
                  </a:txBody>
                  <a:tcPr/>
                </a:tc>
              </a:tr>
              <a:tr h="375787">
                <a:tc>
                  <a:txBody>
                    <a:bodyPr/>
                    <a:lstStyle/>
                    <a:p>
                      <a:pPr algn="ctr"/>
                      <a:r>
                        <a:rPr lang="fr-FR" noProof="0" dirty="0" smtClean="0">
                          <a:solidFill>
                            <a:srgbClr val="FF0000"/>
                          </a:solidFill>
                        </a:rPr>
                        <a:t>Septum</a:t>
                      </a:r>
                      <a:endParaRPr lang="fr-FR" noProof="0" dirty="0">
                        <a:solidFill>
                          <a:srgbClr val="FF0000"/>
                        </a:solidFill>
                      </a:endParaRPr>
                    </a:p>
                  </a:txBody>
                  <a:tcPr/>
                </a:tc>
                <a:tc>
                  <a:txBody>
                    <a:bodyPr/>
                    <a:lstStyle/>
                    <a:p>
                      <a:pPr algn="ctr"/>
                      <a:r>
                        <a:rPr lang="fr-FR" dirty="0" smtClean="0"/>
                        <a:t>1</a:t>
                      </a:r>
                      <a:endParaRPr lang="en-US" dirty="0"/>
                    </a:p>
                  </a:txBody>
                  <a:tcPr/>
                </a:tc>
                <a:tc>
                  <a:txBody>
                    <a:bodyPr/>
                    <a:lstStyle/>
                    <a:p>
                      <a:pPr algn="ctr"/>
                      <a:r>
                        <a:rPr lang="fr-FR" dirty="0" smtClean="0">
                          <a:solidFill>
                            <a:srgbClr val="FF0000"/>
                          </a:solidFill>
                        </a:rPr>
                        <a:t>1,15</a:t>
                      </a:r>
                      <a:endParaRPr lang="en-US" dirty="0">
                        <a:solidFill>
                          <a:srgbClr val="FF0000"/>
                        </a:solidFill>
                      </a:endParaRPr>
                    </a:p>
                  </a:txBody>
                  <a:tcPr/>
                </a:tc>
                <a:tc>
                  <a:txBody>
                    <a:bodyPr/>
                    <a:lstStyle/>
                    <a:p>
                      <a:pPr algn="ctr"/>
                      <a:r>
                        <a:rPr lang="fr-FR" dirty="0" smtClean="0">
                          <a:solidFill>
                            <a:srgbClr val="FF0000"/>
                          </a:solidFill>
                        </a:rPr>
                        <a:t>17,9 %</a:t>
                      </a:r>
                      <a:endParaRPr lang="en-US" dirty="0">
                        <a:solidFill>
                          <a:srgbClr val="FF0000"/>
                        </a:solidFill>
                      </a:endParaRPr>
                    </a:p>
                  </a:txBody>
                  <a:tcPr/>
                </a:tc>
              </a:tr>
              <a:tr h="375787">
                <a:tc>
                  <a:txBody>
                    <a:bodyPr/>
                    <a:lstStyle/>
                    <a:p>
                      <a:pPr algn="ctr"/>
                      <a:r>
                        <a:rPr lang="fr-FR" noProof="0" dirty="0" smtClean="0"/>
                        <a:t>Chambre</a:t>
                      </a:r>
                      <a:r>
                        <a:rPr lang="fr-FR" baseline="0" noProof="0" dirty="0" smtClean="0"/>
                        <a:t> IP</a:t>
                      </a:r>
                      <a:endParaRPr lang="fr-FR" noProof="0" dirty="0"/>
                    </a:p>
                  </a:txBody>
                  <a:tcPr/>
                </a:tc>
                <a:tc>
                  <a:txBody>
                    <a:bodyPr/>
                    <a:lstStyle/>
                    <a:p>
                      <a:pPr algn="ctr"/>
                      <a:r>
                        <a:rPr lang="fr-FR" dirty="0" smtClean="0"/>
                        <a:t>1</a:t>
                      </a:r>
                      <a:endParaRPr lang="en-US" dirty="0"/>
                    </a:p>
                  </a:txBody>
                  <a:tcPr/>
                </a:tc>
                <a:tc>
                  <a:txBody>
                    <a:bodyPr/>
                    <a:lstStyle/>
                    <a:p>
                      <a:pPr algn="ctr"/>
                      <a:r>
                        <a:rPr lang="fr-FR" dirty="0" smtClean="0"/>
                        <a:t>1,9</a:t>
                      </a:r>
                      <a:r>
                        <a:rPr lang="fr-FR" baseline="0" dirty="0" smtClean="0"/>
                        <a:t> E-2 </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dirty="0" smtClean="0"/>
                        <a:t>0,3 %</a:t>
                      </a:r>
                      <a:endParaRPr lang="en-US" dirty="0" smtClean="0"/>
                    </a:p>
                  </a:txBody>
                  <a:tcPr/>
                </a:tc>
              </a:tr>
              <a:tr h="375787">
                <a:tc>
                  <a:txBody>
                    <a:bodyPr/>
                    <a:lstStyle/>
                    <a:p>
                      <a:pPr algn="ctr"/>
                      <a:r>
                        <a:rPr lang="fr-FR" noProof="0" dirty="0" smtClean="0"/>
                        <a:t>Feedback</a:t>
                      </a:r>
                      <a:r>
                        <a:rPr lang="fr-FR" baseline="0" noProof="0" dirty="0" smtClean="0"/>
                        <a:t> transverse</a:t>
                      </a:r>
                      <a:endParaRPr lang="fr-FR" noProof="0" dirty="0"/>
                    </a:p>
                  </a:txBody>
                  <a:tcPr/>
                </a:tc>
                <a:tc>
                  <a:txBody>
                    <a:bodyPr/>
                    <a:lstStyle/>
                    <a:p>
                      <a:pPr algn="ctr"/>
                      <a:r>
                        <a:rPr lang="fr-FR" dirty="0" smtClean="0"/>
                        <a:t>1</a:t>
                      </a:r>
                      <a:endParaRPr lang="en-US" dirty="0"/>
                    </a:p>
                  </a:txBody>
                  <a:tcPr/>
                </a:tc>
                <a:tc>
                  <a:txBody>
                    <a:bodyPr/>
                    <a:lstStyle/>
                    <a:p>
                      <a:pPr algn="ctr"/>
                      <a:r>
                        <a:rPr lang="fr-FR" dirty="0" smtClean="0"/>
                        <a:t>7,35</a:t>
                      </a:r>
                      <a:r>
                        <a:rPr lang="fr-FR" baseline="0" dirty="0" smtClean="0"/>
                        <a:t> E-2</a:t>
                      </a:r>
                      <a:endParaRPr lang="en-US" dirty="0"/>
                    </a:p>
                  </a:txBody>
                  <a:tcPr/>
                </a:tc>
                <a:tc>
                  <a:txBody>
                    <a:bodyPr/>
                    <a:lstStyle/>
                    <a:p>
                      <a:pPr algn="ctr"/>
                      <a:r>
                        <a:rPr lang="fr-FR" dirty="0" smtClean="0"/>
                        <a:t>1,1 %</a:t>
                      </a:r>
                      <a:endParaRPr lang="en-US" dirty="0"/>
                    </a:p>
                  </a:txBody>
                  <a:tcPr/>
                </a:tc>
              </a:tr>
              <a:tr h="375787">
                <a:tc>
                  <a:txBody>
                    <a:bodyPr/>
                    <a:lstStyle/>
                    <a:p>
                      <a:pPr algn="ctr"/>
                      <a:r>
                        <a:rPr lang="fr-FR" baseline="0" noProof="0" dirty="0" smtClean="0">
                          <a:solidFill>
                            <a:srgbClr val="FF0000"/>
                          </a:solidFill>
                        </a:rPr>
                        <a:t>Cavité RF + </a:t>
                      </a:r>
                      <a:r>
                        <a:rPr lang="fr-FR" baseline="0" noProof="0" dirty="0" err="1" smtClean="0">
                          <a:solidFill>
                            <a:srgbClr val="FF0000"/>
                          </a:solidFill>
                        </a:rPr>
                        <a:t>Tapers</a:t>
                      </a:r>
                      <a:endParaRPr lang="fr-FR" noProof="0" dirty="0">
                        <a:solidFill>
                          <a:srgbClr val="FF0000"/>
                        </a:solidFill>
                      </a:endParaRPr>
                    </a:p>
                  </a:txBody>
                  <a:tcPr/>
                </a:tc>
                <a:tc>
                  <a:txBody>
                    <a:bodyPr/>
                    <a:lstStyle/>
                    <a:p>
                      <a:pPr algn="ctr"/>
                      <a:r>
                        <a:rPr lang="fr-FR" dirty="0" smtClean="0"/>
                        <a:t>1</a:t>
                      </a:r>
                      <a:endParaRPr lang="en-US" dirty="0"/>
                    </a:p>
                  </a:txBody>
                  <a:tcPr/>
                </a:tc>
                <a:tc>
                  <a:txBody>
                    <a:bodyPr/>
                    <a:lstStyle/>
                    <a:p>
                      <a:pPr algn="ctr"/>
                      <a:r>
                        <a:rPr lang="fr-FR" dirty="0" smtClean="0">
                          <a:solidFill>
                            <a:srgbClr val="FF0000"/>
                          </a:solidFill>
                        </a:rPr>
                        <a:t>3,14</a:t>
                      </a:r>
                      <a:endParaRPr lang="en-US" dirty="0">
                        <a:solidFill>
                          <a:srgbClr val="FF0000"/>
                        </a:solidFill>
                      </a:endParaRPr>
                    </a:p>
                  </a:txBody>
                  <a:tcPr/>
                </a:tc>
                <a:tc>
                  <a:txBody>
                    <a:bodyPr/>
                    <a:lstStyle/>
                    <a:p>
                      <a:pPr algn="ctr"/>
                      <a:r>
                        <a:rPr lang="fr-FR" dirty="0" smtClean="0">
                          <a:solidFill>
                            <a:srgbClr val="FF0000"/>
                          </a:solidFill>
                        </a:rPr>
                        <a:t>48,9 %</a:t>
                      </a:r>
                      <a:endParaRPr lang="en-US" dirty="0">
                        <a:solidFill>
                          <a:srgbClr val="FF0000"/>
                        </a:solidFill>
                      </a:endParaRPr>
                    </a:p>
                  </a:txBody>
                  <a:tcPr/>
                </a:tc>
              </a:tr>
              <a:tr h="375787">
                <a:tc>
                  <a:txBody>
                    <a:bodyPr/>
                    <a:lstStyle/>
                    <a:p>
                      <a:pPr algn="ctr"/>
                      <a:r>
                        <a:rPr lang="fr-FR" noProof="0" dirty="0" smtClean="0">
                          <a:solidFill>
                            <a:srgbClr val="FF0000"/>
                          </a:solidFill>
                        </a:rPr>
                        <a:t>Total</a:t>
                      </a:r>
                      <a:endParaRPr lang="fr-FR" noProof="0" dirty="0">
                        <a:solidFill>
                          <a:srgbClr val="FF0000"/>
                        </a:solidFill>
                      </a:endParaRPr>
                    </a:p>
                  </a:txBody>
                  <a:tcPr/>
                </a:tc>
                <a:tc>
                  <a:txBody>
                    <a:bodyPr/>
                    <a:lstStyle/>
                    <a:p>
                      <a:pPr algn="ct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dirty="0" smtClean="0">
                          <a:solidFill>
                            <a:srgbClr val="FF0000"/>
                          </a:solidFill>
                        </a:rPr>
                        <a:t>6,42</a:t>
                      </a:r>
                      <a:endParaRPr lang="en-US" dirty="0" smtClean="0">
                        <a:solidFill>
                          <a:srgbClr val="FF0000"/>
                        </a:solidFill>
                      </a:endParaRPr>
                    </a:p>
                  </a:txBody>
                  <a:tcPr/>
                </a:tc>
                <a:tc>
                  <a:txBody>
                    <a:bodyPr/>
                    <a:lstStyle/>
                    <a:p>
                      <a:pPr algn="ctr"/>
                      <a:endParaRPr lang="en-US" dirty="0"/>
                    </a:p>
                  </a:txBody>
                  <a:tcPr/>
                </a:tc>
              </a:tr>
            </a:tbl>
          </a:graphicData>
        </a:graphic>
      </p:graphicFrame>
      <p:sp>
        <p:nvSpPr>
          <p:cNvPr id="11" name="ZoneTexte 10"/>
          <p:cNvSpPr txBox="1"/>
          <p:nvPr/>
        </p:nvSpPr>
        <p:spPr>
          <a:xfrm>
            <a:off x="481164" y="174285"/>
            <a:ext cx="11443855" cy="523220"/>
          </a:xfrm>
          <a:prstGeom prst="rect">
            <a:avLst/>
          </a:prstGeom>
          <a:noFill/>
        </p:spPr>
        <p:txBody>
          <a:bodyPr wrap="square" rtlCol="0">
            <a:spAutoFit/>
          </a:bodyPr>
          <a:lstStyle/>
          <a:p>
            <a:pPr algn="ctr"/>
            <a:r>
              <a:rPr lang="fr-FR" sz="2800" dirty="0" smtClean="0"/>
              <a:t>Bilan impédance longitudinale</a:t>
            </a:r>
            <a:endParaRPr lang="fr-FR" sz="2800" dirty="0"/>
          </a:p>
        </p:txBody>
      </p:sp>
    </p:spTree>
    <p:extLst>
      <p:ext uri="{BB962C8B-B14F-4D97-AF65-F5344CB8AC3E}">
        <p14:creationId xmlns:p14="http://schemas.microsoft.com/office/powerpoint/2010/main" val="256323595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425514"/>
            <a:ext cx="12192000" cy="10709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0" y="0"/>
            <a:ext cx="214184"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numéro de diapositive 8"/>
          <p:cNvSpPr>
            <a:spLocks noGrp="1"/>
          </p:cNvSpPr>
          <p:nvPr>
            <p:ph type="sldNum" sz="quarter" idx="12"/>
          </p:nvPr>
        </p:nvSpPr>
        <p:spPr>
          <a:xfrm>
            <a:off x="9236675" y="6512740"/>
            <a:ext cx="2743200" cy="365125"/>
          </a:xfrm>
          <a:noFill/>
          <a:ln>
            <a:noFill/>
          </a:ln>
        </p:spPr>
        <p:txBody>
          <a:bodyPr/>
          <a:lstStyle/>
          <a:p>
            <a:fld id="{34D7324B-2770-4802-B49E-4504F47BE71B}" type="slidenum">
              <a:rPr lang="fr-FR" smtClean="0">
                <a:ln>
                  <a:solidFill>
                    <a:schemeClr val="tx1"/>
                  </a:solidFill>
                </a:ln>
              </a:rPr>
              <a:t>39</a:t>
            </a:fld>
            <a:endParaRPr lang="fr-FR" dirty="0">
              <a:ln>
                <a:solidFill>
                  <a:schemeClr val="tx1"/>
                </a:solidFill>
              </a:ln>
            </a:endParaRPr>
          </a:p>
        </p:txBody>
      </p:sp>
      <p:sp>
        <p:nvSpPr>
          <p:cNvPr id="7" name="ZoneTexte 9"/>
          <p:cNvSpPr txBox="1"/>
          <p:nvPr/>
        </p:nvSpPr>
        <p:spPr>
          <a:xfrm>
            <a:off x="313038" y="6520569"/>
            <a:ext cx="3278659" cy="369332"/>
          </a:xfrm>
          <a:prstGeom prst="rect">
            <a:avLst/>
          </a:prstGeom>
          <a:noFill/>
        </p:spPr>
        <p:txBody>
          <a:bodyPr wrap="square" rtlCol="0">
            <a:spAutoFit/>
          </a:bodyPr>
          <a:lstStyle/>
          <a:p>
            <a:r>
              <a:rPr lang="fr-FR" dirty="0" smtClean="0"/>
              <a:t>Alexis Gamelin</a:t>
            </a:r>
            <a:endParaRPr lang="fr-FR" dirty="0"/>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310" y="1680519"/>
            <a:ext cx="8780019" cy="4586736"/>
          </a:xfrm>
          <a:prstGeom prst="rect">
            <a:avLst/>
          </a:prstGeom>
        </p:spPr>
      </p:pic>
      <p:sp>
        <p:nvSpPr>
          <p:cNvPr id="10" name="ZoneTexte 9"/>
          <p:cNvSpPr txBox="1"/>
          <p:nvPr/>
        </p:nvSpPr>
        <p:spPr>
          <a:xfrm>
            <a:off x="481164" y="58956"/>
            <a:ext cx="11443855" cy="523220"/>
          </a:xfrm>
          <a:prstGeom prst="rect">
            <a:avLst/>
          </a:prstGeom>
          <a:noFill/>
        </p:spPr>
        <p:txBody>
          <a:bodyPr wrap="square" rtlCol="0">
            <a:spAutoFit/>
          </a:bodyPr>
          <a:lstStyle/>
          <a:p>
            <a:pPr algn="ctr"/>
            <a:r>
              <a:rPr lang="fr-FR" sz="2800" dirty="0" smtClean="0"/>
              <a:t>Charge d’espace</a:t>
            </a:r>
            <a:endParaRPr lang="fr-FR" sz="2800" dirty="0"/>
          </a:p>
        </p:txBody>
      </p:sp>
      <p:sp>
        <p:nvSpPr>
          <p:cNvPr id="5" name="ZoneTexte 4"/>
          <p:cNvSpPr txBox="1"/>
          <p:nvPr/>
        </p:nvSpPr>
        <p:spPr>
          <a:xfrm>
            <a:off x="313038" y="669402"/>
            <a:ext cx="11611981" cy="646331"/>
          </a:xfrm>
          <a:prstGeom prst="rect">
            <a:avLst/>
          </a:prstGeom>
          <a:noFill/>
        </p:spPr>
        <p:txBody>
          <a:bodyPr wrap="square" rtlCol="0">
            <a:spAutoFit/>
          </a:bodyPr>
          <a:lstStyle/>
          <a:p>
            <a:r>
              <a:rPr lang="fr-FR" dirty="0" smtClean="0"/>
              <a:t>La charge d’espace est calculée à partir d’une résolution de l’équation de Poisson en 3D se basant sur des transformées de Fourier.</a:t>
            </a:r>
            <a:endParaRPr lang="en-US" dirty="0"/>
          </a:p>
        </p:txBody>
      </p:sp>
      <p:sp>
        <p:nvSpPr>
          <p:cNvPr id="12" name="ZoneTexte 11"/>
          <p:cNvSpPr txBox="1"/>
          <p:nvPr/>
        </p:nvSpPr>
        <p:spPr>
          <a:xfrm>
            <a:off x="9557950" y="2630615"/>
            <a:ext cx="2496065" cy="1477328"/>
          </a:xfrm>
          <a:prstGeom prst="rect">
            <a:avLst/>
          </a:prstGeom>
          <a:noFill/>
        </p:spPr>
        <p:txBody>
          <a:bodyPr wrap="square" rtlCol="0">
            <a:spAutoFit/>
          </a:bodyPr>
          <a:lstStyle/>
          <a:p>
            <a:pPr algn="ctr"/>
            <a:r>
              <a:rPr lang="fr-FR" u="sng" dirty="0" smtClean="0"/>
              <a:t>Paramètres :</a:t>
            </a:r>
          </a:p>
          <a:p>
            <a:pPr algn="ctr"/>
            <a:r>
              <a:rPr lang="fr-FR" dirty="0" smtClean="0"/>
              <a:t>Energie = 50 MeV</a:t>
            </a:r>
          </a:p>
          <a:p>
            <a:pPr algn="ctr"/>
            <a:r>
              <a:rPr lang="fr-FR" dirty="0" smtClean="0"/>
              <a:t>Charge = 1 </a:t>
            </a:r>
            <a:r>
              <a:rPr lang="fr-FR" dirty="0" err="1" smtClean="0"/>
              <a:t>nC</a:t>
            </a:r>
            <a:endParaRPr lang="fr-FR" dirty="0" smtClean="0"/>
          </a:p>
          <a:p>
            <a:pPr algn="ctr"/>
            <a:r>
              <a:rPr lang="fr-FR" dirty="0" smtClean="0"/>
              <a:t>Drift de 1 m</a:t>
            </a:r>
          </a:p>
          <a:p>
            <a:pPr algn="ctr"/>
            <a:r>
              <a:rPr lang="fr-FR" dirty="0" smtClean="0"/>
              <a:t>Faisceau convergeant</a:t>
            </a:r>
            <a:endParaRPr lang="fr-FR" dirty="0"/>
          </a:p>
        </p:txBody>
      </p:sp>
      <p:sp>
        <p:nvSpPr>
          <p:cNvPr id="2" name="ZoneTexte 1"/>
          <p:cNvSpPr txBox="1"/>
          <p:nvPr/>
        </p:nvSpPr>
        <p:spPr>
          <a:xfrm>
            <a:off x="2734962" y="1323223"/>
            <a:ext cx="4744995" cy="369332"/>
          </a:xfrm>
          <a:prstGeom prst="rect">
            <a:avLst/>
          </a:prstGeom>
          <a:noFill/>
        </p:spPr>
        <p:txBody>
          <a:bodyPr wrap="square" rtlCol="0">
            <a:spAutoFit/>
          </a:bodyPr>
          <a:lstStyle/>
          <a:p>
            <a:pPr algn="ctr"/>
            <a:r>
              <a:rPr lang="fr-FR" dirty="0" smtClean="0"/>
              <a:t>Comparaison Astra/TCE</a:t>
            </a:r>
            <a:endParaRPr lang="en-US" dirty="0"/>
          </a:p>
        </p:txBody>
      </p:sp>
    </p:spTree>
    <p:extLst>
      <p:ext uri="{BB962C8B-B14F-4D97-AF65-F5344CB8AC3E}">
        <p14:creationId xmlns:p14="http://schemas.microsoft.com/office/powerpoint/2010/main" val="33903541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425514"/>
            <a:ext cx="12192000" cy="10709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0" y="0"/>
            <a:ext cx="214184"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numéro de diapositive 8"/>
          <p:cNvSpPr>
            <a:spLocks noGrp="1"/>
          </p:cNvSpPr>
          <p:nvPr>
            <p:ph type="sldNum" sz="quarter" idx="12"/>
          </p:nvPr>
        </p:nvSpPr>
        <p:spPr>
          <a:xfrm>
            <a:off x="9236675" y="6512740"/>
            <a:ext cx="2743200" cy="365125"/>
          </a:xfrm>
          <a:noFill/>
          <a:ln>
            <a:noFill/>
          </a:ln>
        </p:spPr>
        <p:txBody>
          <a:bodyPr/>
          <a:lstStyle/>
          <a:p>
            <a:fld id="{34D7324B-2770-4802-B49E-4504F47BE71B}" type="slidenum">
              <a:rPr lang="fr-FR" smtClean="0">
                <a:ln>
                  <a:solidFill>
                    <a:schemeClr val="tx1"/>
                  </a:solidFill>
                </a:ln>
              </a:rPr>
              <a:t>4</a:t>
            </a:fld>
            <a:endParaRPr lang="fr-FR" dirty="0">
              <a:ln>
                <a:solidFill>
                  <a:schemeClr val="tx1"/>
                </a:solidFill>
              </a:ln>
            </a:endParaRPr>
          </a:p>
        </p:txBody>
      </p:sp>
      <p:sp>
        <p:nvSpPr>
          <p:cNvPr id="12" name="Text Box 10"/>
          <p:cNvSpPr txBox="1">
            <a:spLocks noChangeArrowheads="1"/>
          </p:cNvSpPr>
          <p:nvPr/>
        </p:nvSpPr>
        <p:spPr bwMode="auto">
          <a:xfrm>
            <a:off x="313038" y="4275916"/>
            <a:ext cx="5117608" cy="2308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285750" indent="-285750">
              <a:lnSpc>
                <a:spcPct val="50000"/>
              </a:lnSpc>
              <a:buFont typeface="Arial" panose="020B0604020202020204" pitchFamily="34" charset="0"/>
              <a:buChar char="•"/>
            </a:pPr>
            <a:r>
              <a:rPr lang="fr-FR" dirty="0" smtClean="0"/>
              <a:t>Rayonnement </a:t>
            </a:r>
            <a:r>
              <a:rPr lang="fr-FR" dirty="0"/>
              <a:t>synchrotron cohérent </a:t>
            </a:r>
            <a:r>
              <a:rPr lang="fr-FR" dirty="0" smtClean="0"/>
              <a:t>(CSR)</a:t>
            </a:r>
            <a:endParaRPr lang="fr-FR" dirty="0"/>
          </a:p>
        </p:txBody>
      </p:sp>
      <p:grpSp>
        <p:nvGrpSpPr>
          <p:cNvPr id="13" name="Group 11"/>
          <p:cNvGrpSpPr>
            <a:grpSpLocks/>
          </p:cNvGrpSpPr>
          <p:nvPr/>
        </p:nvGrpSpPr>
        <p:grpSpPr bwMode="auto">
          <a:xfrm>
            <a:off x="578879" y="3149410"/>
            <a:ext cx="1573212" cy="819150"/>
            <a:chOff x="603" y="1596"/>
            <a:chExt cx="991" cy="516"/>
          </a:xfrm>
        </p:grpSpPr>
        <p:grpSp>
          <p:nvGrpSpPr>
            <p:cNvPr id="14" name="Group 12"/>
            <p:cNvGrpSpPr>
              <a:grpSpLocks/>
            </p:cNvGrpSpPr>
            <p:nvPr/>
          </p:nvGrpSpPr>
          <p:grpSpPr bwMode="auto">
            <a:xfrm>
              <a:off x="603" y="1747"/>
              <a:ext cx="991" cy="365"/>
              <a:chOff x="1440" y="1056"/>
              <a:chExt cx="1776" cy="720"/>
            </a:xfrm>
          </p:grpSpPr>
          <p:sp>
            <p:nvSpPr>
              <p:cNvPr id="23" name="Oval 13"/>
              <p:cNvSpPr>
                <a:spLocks noChangeArrowheads="1"/>
              </p:cNvSpPr>
              <p:nvPr/>
            </p:nvSpPr>
            <p:spPr bwMode="auto">
              <a:xfrm>
                <a:off x="1440" y="1200"/>
                <a:ext cx="1776" cy="528"/>
              </a:xfrm>
              <a:prstGeom prst="ellipse">
                <a:avLst/>
              </a:pr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4" name="Oval 14"/>
              <p:cNvSpPr>
                <a:spLocks noChangeArrowheads="1"/>
              </p:cNvSpPr>
              <p:nvPr/>
            </p:nvSpPr>
            <p:spPr bwMode="auto">
              <a:xfrm>
                <a:off x="1968"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5" name="Oval 15"/>
              <p:cNvSpPr>
                <a:spLocks noChangeArrowheads="1"/>
              </p:cNvSpPr>
              <p:nvPr/>
            </p:nvSpPr>
            <p:spPr bwMode="auto">
              <a:xfrm>
                <a:off x="2064"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6" name="Oval 16"/>
              <p:cNvSpPr>
                <a:spLocks noChangeArrowheads="1"/>
              </p:cNvSpPr>
              <p:nvPr/>
            </p:nvSpPr>
            <p:spPr bwMode="auto">
              <a:xfrm>
                <a:off x="2064"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7" name="Oval 17"/>
              <p:cNvSpPr>
                <a:spLocks noChangeArrowheads="1"/>
              </p:cNvSpPr>
              <p:nvPr/>
            </p:nvSpPr>
            <p:spPr bwMode="auto">
              <a:xfrm>
                <a:off x="1968" y="148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8" name="Oval 18"/>
              <p:cNvSpPr>
                <a:spLocks noChangeArrowheads="1"/>
              </p:cNvSpPr>
              <p:nvPr/>
            </p:nvSpPr>
            <p:spPr bwMode="auto">
              <a:xfrm>
                <a:off x="1920"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9" name="Oval 19"/>
              <p:cNvSpPr>
                <a:spLocks noChangeArrowheads="1"/>
              </p:cNvSpPr>
              <p:nvPr/>
            </p:nvSpPr>
            <p:spPr bwMode="auto">
              <a:xfrm>
                <a:off x="1920"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0" name="Oval 20"/>
              <p:cNvSpPr>
                <a:spLocks noChangeArrowheads="1"/>
              </p:cNvSpPr>
              <p:nvPr/>
            </p:nvSpPr>
            <p:spPr bwMode="auto">
              <a:xfrm>
                <a:off x="1968" y="12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1" name="Oval 21"/>
              <p:cNvSpPr>
                <a:spLocks noChangeArrowheads="1"/>
              </p:cNvSpPr>
              <p:nvPr/>
            </p:nvSpPr>
            <p:spPr bwMode="auto">
              <a:xfrm>
                <a:off x="2160"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2" name="Oval 22"/>
              <p:cNvSpPr>
                <a:spLocks noChangeArrowheads="1"/>
              </p:cNvSpPr>
              <p:nvPr/>
            </p:nvSpPr>
            <p:spPr bwMode="auto">
              <a:xfrm>
                <a:off x="2352" y="148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3" name="Oval 23"/>
              <p:cNvSpPr>
                <a:spLocks noChangeArrowheads="1"/>
              </p:cNvSpPr>
              <p:nvPr/>
            </p:nvSpPr>
            <p:spPr bwMode="auto">
              <a:xfrm>
                <a:off x="2256" y="148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4" name="Oval 24"/>
              <p:cNvSpPr>
                <a:spLocks noChangeArrowheads="1"/>
              </p:cNvSpPr>
              <p:nvPr/>
            </p:nvSpPr>
            <p:spPr bwMode="auto">
              <a:xfrm>
                <a:off x="2304"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5" name="Oval 25"/>
              <p:cNvSpPr>
                <a:spLocks noChangeArrowheads="1"/>
              </p:cNvSpPr>
              <p:nvPr/>
            </p:nvSpPr>
            <p:spPr bwMode="auto">
              <a:xfrm>
                <a:off x="2208" y="124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6" name="Oval 26"/>
              <p:cNvSpPr>
                <a:spLocks noChangeArrowheads="1"/>
              </p:cNvSpPr>
              <p:nvPr/>
            </p:nvSpPr>
            <p:spPr bwMode="auto">
              <a:xfrm>
                <a:off x="2112" y="124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7" name="Oval 27"/>
              <p:cNvSpPr>
                <a:spLocks noChangeArrowheads="1"/>
              </p:cNvSpPr>
              <p:nvPr/>
            </p:nvSpPr>
            <p:spPr bwMode="auto">
              <a:xfrm>
                <a:off x="2208"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8" name="Oval 28"/>
              <p:cNvSpPr>
                <a:spLocks noChangeArrowheads="1"/>
              </p:cNvSpPr>
              <p:nvPr/>
            </p:nvSpPr>
            <p:spPr bwMode="auto">
              <a:xfrm>
                <a:off x="2160" y="158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9" name="Oval 29"/>
              <p:cNvSpPr>
                <a:spLocks noChangeArrowheads="1"/>
              </p:cNvSpPr>
              <p:nvPr/>
            </p:nvSpPr>
            <p:spPr bwMode="auto">
              <a:xfrm>
                <a:off x="2112" y="148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40" name="Oval 30"/>
              <p:cNvSpPr>
                <a:spLocks noChangeArrowheads="1"/>
              </p:cNvSpPr>
              <p:nvPr/>
            </p:nvSpPr>
            <p:spPr bwMode="auto">
              <a:xfrm>
                <a:off x="2208"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41" name="Oval 31"/>
              <p:cNvSpPr>
                <a:spLocks noChangeArrowheads="1"/>
              </p:cNvSpPr>
              <p:nvPr/>
            </p:nvSpPr>
            <p:spPr bwMode="auto">
              <a:xfrm>
                <a:off x="2448"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42" name="Oval 32"/>
              <p:cNvSpPr>
                <a:spLocks noChangeArrowheads="1"/>
              </p:cNvSpPr>
              <p:nvPr/>
            </p:nvSpPr>
            <p:spPr bwMode="auto">
              <a:xfrm>
                <a:off x="2544" y="124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43" name="Oval 33"/>
              <p:cNvSpPr>
                <a:spLocks noChangeArrowheads="1"/>
              </p:cNvSpPr>
              <p:nvPr/>
            </p:nvSpPr>
            <p:spPr bwMode="auto">
              <a:xfrm>
                <a:off x="2352" y="12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44" name="Oval 34"/>
              <p:cNvSpPr>
                <a:spLocks noChangeArrowheads="1"/>
              </p:cNvSpPr>
              <p:nvPr/>
            </p:nvSpPr>
            <p:spPr bwMode="auto">
              <a:xfrm>
                <a:off x="2256"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45" name="Oval 35"/>
              <p:cNvSpPr>
                <a:spLocks noChangeArrowheads="1"/>
              </p:cNvSpPr>
              <p:nvPr/>
            </p:nvSpPr>
            <p:spPr bwMode="auto">
              <a:xfrm>
                <a:off x="2400"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46" name="Oval 36"/>
              <p:cNvSpPr>
                <a:spLocks noChangeArrowheads="1"/>
              </p:cNvSpPr>
              <p:nvPr/>
            </p:nvSpPr>
            <p:spPr bwMode="auto">
              <a:xfrm>
                <a:off x="2640"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47" name="Oval 37"/>
              <p:cNvSpPr>
                <a:spLocks noChangeArrowheads="1"/>
              </p:cNvSpPr>
              <p:nvPr/>
            </p:nvSpPr>
            <p:spPr bwMode="auto">
              <a:xfrm>
                <a:off x="2640" y="148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48" name="Oval 38"/>
              <p:cNvSpPr>
                <a:spLocks noChangeArrowheads="1"/>
              </p:cNvSpPr>
              <p:nvPr/>
            </p:nvSpPr>
            <p:spPr bwMode="auto">
              <a:xfrm>
                <a:off x="2544" y="148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49" name="Oval 39"/>
              <p:cNvSpPr>
                <a:spLocks noChangeArrowheads="1"/>
              </p:cNvSpPr>
              <p:nvPr/>
            </p:nvSpPr>
            <p:spPr bwMode="auto">
              <a:xfrm>
                <a:off x="2544"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50" name="Oval 40"/>
              <p:cNvSpPr>
                <a:spLocks noChangeArrowheads="1"/>
              </p:cNvSpPr>
              <p:nvPr/>
            </p:nvSpPr>
            <p:spPr bwMode="auto">
              <a:xfrm>
                <a:off x="2592"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51" name="Oval 41"/>
              <p:cNvSpPr>
                <a:spLocks noChangeArrowheads="1"/>
              </p:cNvSpPr>
              <p:nvPr/>
            </p:nvSpPr>
            <p:spPr bwMode="auto">
              <a:xfrm>
                <a:off x="2640"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52" name="Oval 42"/>
              <p:cNvSpPr>
                <a:spLocks noChangeArrowheads="1"/>
              </p:cNvSpPr>
              <p:nvPr/>
            </p:nvSpPr>
            <p:spPr bwMode="auto">
              <a:xfrm>
                <a:off x="2688"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53" name="Oval 43"/>
              <p:cNvSpPr>
                <a:spLocks noChangeArrowheads="1"/>
              </p:cNvSpPr>
              <p:nvPr/>
            </p:nvSpPr>
            <p:spPr bwMode="auto">
              <a:xfrm>
                <a:off x="2832" y="148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54" name="Oval 44"/>
              <p:cNvSpPr>
                <a:spLocks noChangeArrowheads="1"/>
              </p:cNvSpPr>
              <p:nvPr/>
            </p:nvSpPr>
            <p:spPr bwMode="auto">
              <a:xfrm>
                <a:off x="2976"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55" name="Oval 45"/>
              <p:cNvSpPr>
                <a:spLocks noChangeArrowheads="1"/>
              </p:cNvSpPr>
              <p:nvPr/>
            </p:nvSpPr>
            <p:spPr bwMode="auto">
              <a:xfrm>
                <a:off x="3072"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56" name="Oval 46"/>
              <p:cNvSpPr>
                <a:spLocks noChangeArrowheads="1"/>
              </p:cNvSpPr>
              <p:nvPr/>
            </p:nvSpPr>
            <p:spPr bwMode="auto">
              <a:xfrm>
                <a:off x="3024" y="124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57" name="Oval 47"/>
              <p:cNvSpPr>
                <a:spLocks noChangeArrowheads="1"/>
              </p:cNvSpPr>
              <p:nvPr/>
            </p:nvSpPr>
            <p:spPr bwMode="auto">
              <a:xfrm>
                <a:off x="2928" y="12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58" name="Oval 48"/>
              <p:cNvSpPr>
                <a:spLocks noChangeArrowheads="1"/>
              </p:cNvSpPr>
              <p:nvPr/>
            </p:nvSpPr>
            <p:spPr bwMode="auto">
              <a:xfrm>
                <a:off x="2784" y="12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59" name="Oval 49"/>
              <p:cNvSpPr>
                <a:spLocks noChangeArrowheads="1"/>
              </p:cNvSpPr>
              <p:nvPr/>
            </p:nvSpPr>
            <p:spPr bwMode="auto">
              <a:xfrm>
                <a:off x="2640" y="115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0" name="Oval 50"/>
              <p:cNvSpPr>
                <a:spLocks noChangeArrowheads="1"/>
              </p:cNvSpPr>
              <p:nvPr/>
            </p:nvSpPr>
            <p:spPr bwMode="auto">
              <a:xfrm>
                <a:off x="2544"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1" name="Oval 51"/>
              <p:cNvSpPr>
                <a:spLocks noChangeArrowheads="1"/>
              </p:cNvSpPr>
              <p:nvPr/>
            </p:nvSpPr>
            <p:spPr bwMode="auto">
              <a:xfrm>
                <a:off x="2496"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2" name="Oval 52"/>
              <p:cNvSpPr>
                <a:spLocks noChangeArrowheads="1"/>
              </p:cNvSpPr>
              <p:nvPr/>
            </p:nvSpPr>
            <p:spPr bwMode="auto">
              <a:xfrm>
                <a:off x="2448" y="148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3" name="Oval 53"/>
              <p:cNvSpPr>
                <a:spLocks noChangeArrowheads="1"/>
              </p:cNvSpPr>
              <p:nvPr/>
            </p:nvSpPr>
            <p:spPr bwMode="auto">
              <a:xfrm>
                <a:off x="2400" y="163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4" name="Oval 54"/>
              <p:cNvSpPr>
                <a:spLocks noChangeArrowheads="1"/>
              </p:cNvSpPr>
              <p:nvPr/>
            </p:nvSpPr>
            <p:spPr bwMode="auto">
              <a:xfrm>
                <a:off x="2400" y="158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5" name="Oval 55"/>
              <p:cNvSpPr>
                <a:spLocks noChangeArrowheads="1"/>
              </p:cNvSpPr>
              <p:nvPr/>
            </p:nvSpPr>
            <p:spPr bwMode="auto">
              <a:xfrm>
                <a:off x="2544" y="153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6" name="Oval 56"/>
              <p:cNvSpPr>
                <a:spLocks noChangeArrowheads="1"/>
              </p:cNvSpPr>
              <p:nvPr/>
            </p:nvSpPr>
            <p:spPr bwMode="auto">
              <a:xfrm>
                <a:off x="2688" y="158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7" name="Oval 57"/>
              <p:cNvSpPr>
                <a:spLocks noChangeArrowheads="1"/>
              </p:cNvSpPr>
              <p:nvPr/>
            </p:nvSpPr>
            <p:spPr bwMode="auto">
              <a:xfrm>
                <a:off x="2736" y="153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8" name="Oval 58"/>
              <p:cNvSpPr>
                <a:spLocks noChangeArrowheads="1"/>
              </p:cNvSpPr>
              <p:nvPr/>
            </p:nvSpPr>
            <p:spPr bwMode="auto">
              <a:xfrm>
                <a:off x="2400"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9" name="Oval 59"/>
              <p:cNvSpPr>
                <a:spLocks noChangeArrowheads="1"/>
              </p:cNvSpPr>
              <p:nvPr/>
            </p:nvSpPr>
            <p:spPr bwMode="auto">
              <a:xfrm>
                <a:off x="2112"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70" name="Oval 60"/>
              <p:cNvSpPr>
                <a:spLocks noChangeArrowheads="1"/>
              </p:cNvSpPr>
              <p:nvPr/>
            </p:nvSpPr>
            <p:spPr bwMode="auto">
              <a:xfrm>
                <a:off x="1968"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71" name="Oval 61"/>
              <p:cNvSpPr>
                <a:spLocks noChangeArrowheads="1"/>
              </p:cNvSpPr>
              <p:nvPr/>
            </p:nvSpPr>
            <p:spPr bwMode="auto">
              <a:xfrm>
                <a:off x="1776"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72" name="Oval 62"/>
              <p:cNvSpPr>
                <a:spLocks noChangeArrowheads="1"/>
              </p:cNvSpPr>
              <p:nvPr/>
            </p:nvSpPr>
            <p:spPr bwMode="auto">
              <a:xfrm>
                <a:off x="1680"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73" name="Oval 63"/>
              <p:cNvSpPr>
                <a:spLocks noChangeArrowheads="1"/>
              </p:cNvSpPr>
              <p:nvPr/>
            </p:nvSpPr>
            <p:spPr bwMode="auto">
              <a:xfrm>
                <a:off x="1584"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74" name="Oval 64"/>
              <p:cNvSpPr>
                <a:spLocks noChangeArrowheads="1"/>
              </p:cNvSpPr>
              <p:nvPr/>
            </p:nvSpPr>
            <p:spPr bwMode="auto">
              <a:xfrm>
                <a:off x="1728"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75" name="Oval 65"/>
              <p:cNvSpPr>
                <a:spLocks noChangeArrowheads="1"/>
              </p:cNvSpPr>
              <p:nvPr/>
            </p:nvSpPr>
            <p:spPr bwMode="auto">
              <a:xfrm>
                <a:off x="1872" y="153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76" name="Oval 66"/>
              <p:cNvSpPr>
                <a:spLocks noChangeArrowheads="1"/>
              </p:cNvSpPr>
              <p:nvPr/>
            </p:nvSpPr>
            <p:spPr bwMode="auto">
              <a:xfrm>
                <a:off x="2016" y="168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77" name="Oval 67"/>
              <p:cNvSpPr>
                <a:spLocks noChangeArrowheads="1"/>
              </p:cNvSpPr>
              <p:nvPr/>
            </p:nvSpPr>
            <p:spPr bwMode="auto">
              <a:xfrm>
                <a:off x="2160" y="172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78" name="Oval 68"/>
              <p:cNvSpPr>
                <a:spLocks noChangeArrowheads="1"/>
              </p:cNvSpPr>
              <p:nvPr/>
            </p:nvSpPr>
            <p:spPr bwMode="auto">
              <a:xfrm>
                <a:off x="2304" y="163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79" name="Oval 69"/>
              <p:cNvSpPr>
                <a:spLocks noChangeArrowheads="1"/>
              </p:cNvSpPr>
              <p:nvPr/>
            </p:nvSpPr>
            <p:spPr bwMode="auto">
              <a:xfrm>
                <a:off x="2448" y="115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80" name="Oval 70"/>
              <p:cNvSpPr>
                <a:spLocks noChangeArrowheads="1"/>
              </p:cNvSpPr>
              <p:nvPr/>
            </p:nvSpPr>
            <p:spPr bwMode="auto">
              <a:xfrm>
                <a:off x="2256" y="105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81" name="Oval 71"/>
              <p:cNvSpPr>
                <a:spLocks noChangeArrowheads="1"/>
              </p:cNvSpPr>
              <p:nvPr/>
            </p:nvSpPr>
            <p:spPr bwMode="auto">
              <a:xfrm>
                <a:off x="2016" y="124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82" name="Oval 72"/>
              <p:cNvSpPr>
                <a:spLocks noChangeArrowheads="1"/>
              </p:cNvSpPr>
              <p:nvPr/>
            </p:nvSpPr>
            <p:spPr bwMode="auto">
              <a:xfrm>
                <a:off x="1680" y="124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83" name="Oval 73"/>
              <p:cNvSpPr>
                <a:spLocks noChangeArrowheads="1"/>
              </p:cNvSpPr>
              <p:nvPr/>
            </p:nvSpPr>
            <p:spPr bwMode="auto">
              <a:xfrm>
                <a:off x="1872" y="12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84" name="Oval 74"/>
              <p:cNvSpPr>
                <a:spLocks noChangeArrowheads="1"/>
              </p:cNvSpPr>
              <p:nvPr/>
            </p:nvSpPr>
            <p:spPr bwMode="auto">
              <a:xfrm>
                <a:off x="1872"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85" name="Oval 75"/>
              <p:cNvSpPr>
                <a:spLocks noChangeArrowheads="1"/>
              </p:cNvSpPr>
              <p:nvPr/>
            </p:nvSpPr>
            <p:spPr bwMode="auto">
              <a:xfrm>
                <a:off x="2064" y="153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86" name="Oval 76"/>
              <p:cNvSpPr>
                <a:spLocks noChangeArrowheads="1"/>
              </p:cNvSpPr>
              <p:nvPr/>
            </p:nvSpPr>
            <p:spPr bwMode="auto">
              <a:xfrm>
                <a:off x="1728" y="158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87" name="Oval 77"/>
              <p:cNvSpPr>
                <a:spLocks noChangeArrowheads="1"/>
              </p:cNvSpPr>
              <p:nvPr/>
            </p:nvSpPr>
            <p:spPr bwMode="auto">
              <a:xfrm>
                <a:off x="2880" y="163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88" name="Oval 78"/>
              <p:cNvSpPr>
                <a:spLocks noChangeArrowheads="1"/>
              </p:cNvSpPr>
              <p:nvPr/>
            </p:nvSpPr>
            <p:spPr bwMode="auto">
              <a:xfrm>
                <a:off x="2304" y="158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89" name="Oval 79"/>
              <p:cNvSpPr>
                <a:spLocks noChangeArrowheads="1"/>
              </p:cNvSpPr>
              <p:nvPr/>
            </p:nvSpPr>
            <p:spPr bwMode="auto">
              <a:xfrm>
                <a:off x="2112"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90" name="Oval 80"/>
              <p:cNvSpPr>
                <a:spLocks noChangeArrowheads="1"/>
              </p:cNvSpPr>
              <p:nvPr/>
            </p:nvSpPr>
            <p:spPr bwMode="auto">
              <a:xfrm>
                <a:off x="2160" y="12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91" name="Oval 81"/>
              <p:cNvSpPr>
                <a:spLocks noChangeArrowheads="1"/>
              </p:cNvSpPr>
              <p:nvPr/>
            </p:nvSpPr>
            <p:spPr bwMode="auto">
              <a:xfrm>
                <a:off x="2304" y="125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92" name="Oval 82"/>
              <p:cNvSpPr>
                <a:spLocks noChangeArrowheads="1"/>
              </p:cNvSpPr>
              <p:nvPr/>
            </p:nvSpPr>
            <p:spPr bwMode="auto">
              <a:xfrm>
                <a:off x="2448" y="12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93" name="Oval 83"/>
              <p:cNvSpPr>
                <a:spLocks noChangeArrowheads="1"/>
              </p:cNvSpPr>
              <p:nvPr/>
            </p:nvSpPr>
            <p:spPr bwMode="auto">
              <a:xfrm>
                <a:off x="2736"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94" name="Oval 84"/>
              <p:cNvSpPr>
                <a:spLocks noChangeArrowheads="1"/>
              </p:cNvSpPr>
              <p:nvPr/>
            </p:nvSpPr>
            <p:spPr bwMode="auto">
              <a:xfrm>
                <a:off x="2304"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95" name="Oval 85"/>
              <p:cNvSpPr>
                <a:spLocks noChangeArrowheads="1"/>
              </p:cNvSpPr>
              <p:nvPr/>
            </p:nvSpPr>
            <p:spPr bwMode="auto">
              <a:xfrm>
                <a:off x="1632" y="153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96" name="Oval 86"/>
              <p:cNvSpPr>
                <a:spLocks noChangeArrowheads="1"/>
              </p:cNvSpPr>
              <p:nvPr/>
            </p:nvSpPr>
            <p:spPr bwMode="auto">
              <a:xfrm>
                <a:off x="2496" y="163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grpSp>
        <p:sp>
          <p:nvSpPr>
            <p:cNvPr id="16" name="Line 87"/>
            <p:cNvSpPr>
              <a:spLocks noChangeShapeType="1"/>
            </p:cNvSpPr>
            <p:nvPr/>
          </p:nvSpPr>
          <p:spPr bwMode="auto">
            <a:xfrm flipH="1" flipV="1">
              <a:off x="1121" y="1652"/>
              <a:ext cx="2" cy="130"/>
            </a:xfrm>
            <a:prstGeom prst="line">
              <a:avLst/>
            </a:prstGeom>
            <a:noFill/>
            <a:ln w="28575">
              <a:solidFill>
                <a:srgbClr val="CC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fr-FR"/>
            </a:p>
          </p:txBody>
        </p:sp>
        <p:sp>
          <p:nvSpPr>
            <p:cNvPr id="17" name="Line 88"/>
            <p:cNvSpPr>
              <a:spLocks noChangeShapeType="1"/>
            </p:cNvSpPr>
            <p:nvPr/>
          </p:nvSpPr>
          <p:spPr bwMode="auto">
            <a:xfrm>
              <a:off x="1126" y="1809"/>
              <a:ext cx="1" cy="127"/>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fr-FR"/>
            </a:p>
          </p:txBody>
        </p:sp>
        <p:sp>
          <p:nvSpPr>
            <p:cNvPr id="20" name="Text Box 89"/>
            <p:cNvSpPr txBox="1">
              <a:spLocks noChangeArrowheads="1"/>
            </p:cNvSpPr>
            <p:nvPr/>
          </p:nvSpPr>
          <p:spPr bwMode="auto">
            <a:xfrm>
              <a:off x="1113" y="1596"/>
              <a:ext cx="214"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spcBef>
                  <a:spcPct val="0"/>
                </a:spcBef>
              </a:pPr>
              <a:r>
                <a:rPr lang="en-US" sz="1200" i="1">
                  <a:solidFill>
                    <a:srgbClr val="CC0000"/>
                  </a:solidFill>
                  <a:latin typeface="Times New Roman" charset="0"/>
                </a:rPr>
                <a:t>F</a:t>
              </a:r>
              <a:r>
                <a:rPr lang="en-US" sz="1200" i="1" baseline="-25000">
                  <a:solidFill>
                    <a:srgbClr val="CC0000"/>
                  </a:solidFill>
                  <a:latin typeface="Times New Roman" charset="0"/>
                </a:rPr>
                <a:t>E</a:t>
              </a:r>
              <a:endParaRPr lang="en-US" sz="1200" i="1">
                <a:solidFill>
                  <a:srgbClr val="CC0000"/>
                </a:solidFill>
                <a:latin typeface="Times New Roman" charset="0"/>
              </a:endParaRPr>
            </a:p>
          </p:txBody>
        </p:sp>
        <p:sp>
          <p:nvSpPr>
            <p:cNvPr id="21" name="Text Box 90"/>
            <p:cNvSpPr txBox="1">
              <a:spLocks noChangeArrowheads="1"/>
            </p:cNvSpPr>
            <p:nvPr/>
          </p:nvSpPr>
          <p:spPr bwMode="auto">
            <a:xfrm>
              <a:off x="1095" y="1837"/>
              <a:ext cx="318"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0"/>
                </a:spcBef>
              </a:pPr>
              <a:r>
                <a:rPr lang="en-US" sz="1200" i="1" dirty="0">
                  <a:solidFill>
                    <a:schemeClr val="accent2"/>
                  </a:solidFill>
                  <a:latin typeface="Times New Roman" charset="0"/>
                </a:rPr>
                <a:t>F</a:t>
              </a:r>
              <a:r>
                <a:rPr lang="en-US" sz="1200" i="1" baseline="-25000" dirty="0">
                  <a:solidFill>
                    <a:schemeClr val="accent2"/>
                  </a:solidFill>
                  <a:latin typeface="Times New Roman" charset="0"/>
                </a:rPr>
                <a:t>M</a:t>
              </a:r>
              <a:endParaRPr lang="en-US" sz="1200" i="1" dirty="0">
                <a:solidFill>
                  <a:schemeClr val="accent2"/>
                </a:solidFill>
                <a:latin typeface="Times New Roman" charset="0"/>
              </a:endParaRPr>
            </a:p>
          </p:txBody>
        </p:sp>
        <p:sp>
          <p:nvSpPr>
            <p:cNvPr id="22" name="Oval 91"/>
            <p:cNvSpPr>
              <a:spLocks noChangeArrowheads="1"/>
            </p:cNvSpPr>
            <p:nvPr/>
          </p:nvSpPr>
          <p:spPr bwMode="auto">
            <a:xfrm>
              <a:off x="1111" y="1796"/>
              <a:ext cx="27" cy="2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fr-FR" baseline="-25000"/>
            </a:p>
          </p:txBody>
        </p:sp>
      </p:grpSp>
      <p:sp>
        <p:nvSpPr>
          <p:cNvPr id="97" name="Text Box 92"/>
          <p:cNvSpPr txBox="1">
            <a:spLocks noChangeArrowheads="1"/>
          </p:cNvSpPr>
          <p:nvPr/>
        </p:nvSpPr>
        <p:spPr bwMode="auto">
          <a:xfrm>
            <a:off x="291777" y="2753636"/>
            <a:ext cx="5522913" cy="2308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285750" indent="-285750">
              <a:lnSpc>
                <a:spcPct val="50000"/>
              </a:lnSpc>
              <a:buFont typeface="Arial" panose="020B0604020202020204" pitchFamily="34" charset="0"/>
              <a:buChar char="•"/>
            </a:pPr>
            <a:r>
              <a:rPr lang="fr-FR" dirty="0" smtClean="0"/>
              <a:t>Charge d’espace (SC)</a:t>
            </a:r>
            <a:endParaRPr lang="fr-FR" dirty="0"/>
          </a:p>
        </p:txBody>
      </p:sp>
      <p:sp>
        <p:nvSpPr>
          <p:cNvPr id="99" name="Text Box 95"/>
          <p:cNvSpPr txBox="1">
            <a:spLocks noChangeArrowheads="1"/>
          </p:cNvSpPr>
          <p:nvPr/>
        </p:nvSpPr>
        <p:spPr bwMode="auto">
          <a:xfrm>
            <a:off x="270517" y="1131187"/>
            <a:ext cx="5874910" cy="2308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285750" indent="-285750">
              <a:lnSpc>
                <a:spcPct val="50000"/>
              </a:lnSpc>
              <a:buFont typeface="Arial" panose="020B0604020202020204" pitchFamily="34" charset="0"/>
              <a:buChar char="•"/>
            </a:pPr>
            <a:r>
              <a:rPr lang="fr-FR" dirty="0" smtClean="0"/>
              <a:t>Champ de sillage et impédances (RW and géométrique)</a:t>
            </a:r>
            <a:endParaRPr lang="fr-FR" dirty="0"/>
          </a:p>
        </p:txBody>
      </p:sp>
      <p:pic>
        <p:nvPicPr>
          <p:cNvPr id="100" name="Picture 9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483" y="1512091"/>
            <a:ext cx="1946275" cy="1025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01"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058" y="4749532"/>
            <a:ext cx="2173287" cy="4841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02"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078" y="5507828"/>
            <a:ext cx="1592263" cy="422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03" name="Picture 5" descr="Image 4"/>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87077" y="1632574"/>
            <a:ext cx="4176713" cy="93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 name="Text Box 95"/>
          <p:cNvSpPr txBox="1">
            <a:spLocks noChangeArrowheads="1"/>
          </p:cNvSpPr>
          <p:nvPr/>
        </p:nvSpPr>
        <p:spPr bwMode="auto">
          <a:xfrm>
            <a:off x="6529429" y="1206499"/>
            <a:ext cx="5522913" cy="2308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285750" indent="-285750" algn="r">
              <a:lnSpc>
                <a:spcPct val="50000"/>
              </a:lnSpc>
              <a:buFont typeface="Arial" panose="020B0604020202020204" pitchFamily="34" charset="0"/>
              <a:buChar char="•"/>
            </a:pPr>
            <a:r>
              <a:rPr lang="fr-FR" dirty="0" smtClean="0"/>
              <a:t>Diffusion intra-faisceau (IBS) / </a:t>
            </a:r>
            <a:r>
              <a:rPr lang="fr-FR" dirty="0" err="1" smtClean="0"/>
              <a:t>Touschek</a:t>
            </a:r>
            <a:endParaRPr lang="fr-FR" dirty="0"/>
          </a:p>
        </p:txBody>
      </p:sp>
      <p:sp>
        <p:nvSpPr>
          <p:cNvPr id="105" name="Text Box 92"/>
          <p:cNvSpPr txBox="1">
            <a:spLocks noChangeArrowheads="1"/>
          </p:cNvSpPr>
          <p:nvPr/>
        </p:nvSpPr>
        <p:spPr bwMode="auto">
          <a:xfrm>
            <a:off x="6591728" y="2596929"/>
            <a:ext cx="5522913" cy="2571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285750" indent="-285750" algn="r">
              <a:lnSpc>
                <a:spcPct val="50000"/>
              </a:lnSpc>
              <a:buFont typeface="Arial" panose="020B0604020202020204" pitchFamily="34" charset="0"/>
              <a:buChar char="•"/>
            </a:pPr>
            <a:r>
              <a:rPr lang="fr-FR" dirty="0" smtClean="0"/>
              <a:t>Rétrodiffusion Compton (CBS)</a:t>
            </a:r>
            <a:endParaRPr lang="fr-FR" dirty="0"/>
          </a:p>
        </p:txBody>
      </p:sp>
      <p:grpSp>
        <p:nvGrpSpPr>
          <p:cNvPr id="4" name="Groupe 3"/>
          <p:cNvGrpSpPr/>
          <p:nvPr/>
        </p:nvGrpSpPr>
        <p:grpSpPr>
          <a:xfrm>
            <a:off x="9201121" y="2971511"/>
            <a:ext cx="2703169" cy="1416376"/>
            <a:chOff x="7653702" y="2782697"/>
            <a:chExt cx="3679825" cy="1619250"/>
          </a:xfrm>
        </p:grpSpPr>
        <p:sp>
          <p:nvSpPr>
            <p:cNvPr id="106" name="Oval 27"/>
            <p:cNvSpPr>
              <a:spLocks noChangeArrowheads="1"/>
            </p:cNvSpPr>
            <p:nvPr/>
          </p:nvSpPr>
          <p:spPr bwMode="auto">
            <a:xfrm>
              <a:off x="7987077" y="3363722"/>
              <a:ext cx="184150" cy="179388"/>
            </a:xfrm>
            <a:prstGeom prst="ellipse">
              <a:avLst/>
            </a:pr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spcBef>
                  <a:spcPct val="50000"/>
                </a:spcBef>
              </a:pPr>
              <a:endParaRPr lang="fr-FR">
                <a:latin typeface="Arial Narrow" charset="0"/>
              </a:endParaRPr>
            </a:p>
          </p:txBody>
        </p:sp>
        <p:sp>
          <p:nvSpPr>
            <p:cNvPr id="107" name="Text Box 30"/>
            <p:cNvSpPr txBox="1">
              <a:spLocks noChangeArrowheads="1"/>
            </p:cNvSpPr>
            <p:nvPr/>
          </p:nvSpPr>
          <p:spPr bwMode="auto">
            <a:xfrm>
              <a:off x="7653702" y="3100197"/>
              <a:ext cx="3619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spcBef>
                  <a:spcPct val="50000"/>
                </a:spcBef>
              </a:pPr>
              <a:r>
                <a:rPr lang="fr-FR" dirty="0">
                  <a:latin typeface="Arial Narrow" charset="0"/>
                </a:rPr>
                <a:t>e</a:t>
              </a:r>
              <a:r>
                <a:rPr lang="fr-FR" baseline="30000" dirty="0">
                  <a:latin typeface="Arial Narrow" charset="0"/>
                </a:rPr>
                <a:t>-</a:t>
              </a:r>
            </a:p>
          </p:txBody>
        </p:sp>
        <p:sp>
          <p:nvSpPr>
            <p:cNvPr id="108" name="Line 31"/>
            <p:cNvSpPr>
              <a:spLocks noChangeShapeType="1"/>
            </p:cNvSpPr>
            <p:nvPr/>
          </p:nvSpPr>
          <p:spPr bwMode="auto">
            <a:xfrm>
              <a:off x="8122015" y="3447860"/>
              <a:ext cx="955675" cy="9525"/>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fr-FR"/>
            </a:p>
          </p:txBody>
        </p:sp>
        <p:sp>
          <p:nvSpPr>
            <p:cNvPr id="109" name="Text Box 32"/>
            <p:cNvSpPr txBox="1">
              <a:spLocks noChangeArrowheads="1"/>
            </p:cNvSpPr>
            <p:nvPr/>
          </p:nvSpPr>
          <p:spPr bwMode="auto">
            <a:xfrm>
              <a:off x="10450877" y="3016060"/>
              <a:ext cx="8826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spcBef>
                  <a:spcPct val="50000"/>
                </a:spcBef>
              </a:pPr>
              <a:r>
                <a:rPr lang="fr-FR">
                  <a:latin typeface="Arial Narrow" charset="0"/>
                </a:rPr>
                <a:t>photon</a:t>
              </a:r>
              <a:endParaRPr lang="fr-FR" baseline="30000">
                <a:latin typeface="Arial Narrow" charset="0"/>
              </a:endParaRPr>
            </a:p>
          </p:txBody>
        </p:sp>
        <p:sp>
          <p:nvSpPr>
            <p:cNvPr id="110" name="Freeform 33"/>
            <p:cNvSpPr>
              <a:spLocks/>
            </p:cNvSpPr>
            <p:nvPr/>
          </p:nvSpPr>
          <p:spPr bwMode="auto">
            <a:xfrm flipH="1">
              <a:off x="9482502" y="3235135"/>
              <a:ext cx="1073150" cy="265112"/>
            </a:xfrm>
            <a:custGeom>
              <a:avLst/>
              <a:gdLst>
                <a:gd name="T0" fmla="*/ 0 w 569"/>
                <a:gd name="T1" fmla="*/ 159 h 167"/>
                <a:gd name="T2" fmla="*/ 56 w 569"/>
                <a:gd name="T3" fmla="*/ 21 h 167"/>
                <a:gd name="T4" fmla="*/ 125 w 569"/>
                <a:gd name="T5" fmla="*/ 165 h 167"/>
                <a:gd name="T6" fmla="*/ 169 w 569"/>
                <a:gd name="T7" fmla="*/ 27 h 167"/>
                <a:gd name="T8" fmla="*/ 225 w 569"/>
                <a:gd name="T9" fmla="*/ 152 h 167"/>
                <a:gd name="T10" fmla="*/ 263 w 569"/>
                <a:gd name="T11" fmla="*/ 2 h 167"/>
                <a:gd name="T12" fmla="*/ 313 w 569"/>
                <a:gd name="T13" fmla="*/ 165 h 167"/>
                <a:gd name="T14" fmla="*/ 375 w 569"/>
                <a:gd name="T15" fmla="*/ 15 h 167"/>
                <a:gd name="T16" fmla="*/ 400 w 569"/>
                <a:gd name="T17" fmla="*/ 159 h 167"/>
                <a:gd name="T18" fmla="*/ 450 w 569"/>
                <a:gd name="T19" fmla="*/ 33 h 167"/>
                <a:gd name="T20" fmla="*/ 501 w 569"/>
                <a:gd name="T21" fmla="*/ 159 h 167"/>
                <a:gd name="T22" fmla="*/ 538 w 569"/>
                <a:gd name="T23" fmla="*/ 21 h 167"/>
                <a:gd name="T24" fmla="*/ 569 w 569"/>
                <a:gd name="T25" fmla="*/ 127 h 1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9"/>
                <a:gd name="T40" fmla="*/ 0 h 167"/>
                <a:gd name="T41" fmla="*/ 569 w 569"/>
                <a:gd name="T42" fmla="*/ 167 h 1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9" h="167">
                  <a:moveTo>
                    <a:pt x="0" y="159"/>
                  </a:moveTo>
                  <a:cubicBezTo>
                    <a:pt x="17" y="89"/>
                    <a:pt x="35" y="20"/>
                    <a:pt x="56" y="21"/>
                  </a:cubicBezTo>
                  <a:cubicBezTo>
                    <a:pt x="77" y="22"/>
                    <a:pt x="106" y="164"/>
                    <a:pt x="125" y="165"/>
                  </a:cubicBezTo>
                  <a:cubicBezTo>
                    <a:pt x="144" y="166"/>
                    <a:pt x="152" y="29"/>
                    <a:pt x="169" y="27"/>
                  </a:cubicBezTo>
                  <a:cubicBezTo>
                    <a:pt x="186" y="25"/>
                    <a:pt x="209" y="156"/>
                    <a:pt x="225" y="152"/>
                  </a:cubicBezTo>
                  <a:cubicBezTo>
                    <a:pt x="241" y="148"/>
                    <a:pt x="248" y="0"/>
                    <a:pt x="263" y="2"/>
                  </a:cubicBezTo>
                  <a:cubicBezTo>
                    <a:pt x="278" y="4"/>
                    <a:pt x="295" y="163"/>
                    <a:pt x="313" y="165"/>
                  </a:cubicBezTo>
                  <a:cubicBezTo>
                    <a:pt x="331" y="167"/>
                    <a:pt x="361" y="16"/>
                    <a:pt x="375" y="15"/>
                  </a:cubicBezTo>
                  <a:cubicBezTo>
                    <a:pt x="389" y="14"/>
                    <a:pt x="388" y="156"/>
                    <a:pt x="400" y="159"/>
                  </a:cubicBezTo>
                  <a:cubicBezTo>
                    <a:pt x="412" y="162"/>
                    <a:pt x="433" y="33"/>
                    <a:pt x="450" y="33"/>
                  </a:cubicBezTo>
                  <a:cubicBezTo>
                    <a:pt x="467" y="33"/>
                    <a:pt x="486" y="161"/>
                    <a:pt x="501" y="159"/>
                  </a:cubicBezTo>
                  <a:cubicBezTo>
                    <a:pt x="516" y="157"/>
                    <a:pt x="527" y="26"/>
                    <a:pt x="538" y="21"/>
                  </a:cubicBezTo>
                  <a:cubicBezTo>
                    <a:pt x="549" y="16"/>
                    <a:pt x="559" y="71"/>
                    <a:pt x="569" y="127"/>
                  </a:cubicBezTo>
                </a:path>
              </a:pathLst>
            </a:custGeom>
            <a:noFill/>
            <a:ln w="9525" cap="flat" cmpd="sng">
              <a:solidFill>
                <a:schemeClr val="tx1"/>
              </a:solidFill>
              <a:prstDash val="solid"/>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fr-FR"/>
            </a:p>
          </p:txBody>
        </p:sp>
        <p:sp>
          <p:nvSpPr>
            <p:cNvPr id="111" name="Line 34"/>
            <p:cNvSpPr>
              <a:spLocks noChangeShapeType="1"/>
            </p:cNvSpPr>
            <p:nvPr/>
          </p:nvSpPr>
          <p:spPr bwMode="auto">
            <a:xfrm flipH="1">
              <a:off x="9325340" y="3417697"/>
              <a:ext cx="147637"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fr-FR"/>
            </a:p>
          </p:txBody>
        </p:sp>
        <p:sp>
          <p:nvSpPr>
            <p:cNvPr id="112" name="Text Box 35"/>
            <p:cNvSpPr txBox="1">
              <a:spLocks noChangeArrowheads="1"/>
            </p:cNvSpPr>
            <p:nvPr/>
          </p:nvSpPr>
          <p:spPr bwMode="auto">
            <a:xfrm>
              <a:off x="8349027" y="2900172"/>
              <a:ext cx="3365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spcBef>
                  <a:spcPct val="50000"/>
                </a:spcBef>
              </a:pPr>
              <a:r>
                <a:rPr lang="fr-FR">
                  <a:latin typeface="Arial Narrow" charset="0"/>
                </a:rPr>
                <a:t>E</a:t>
              </a:r>
            </a:p>
          </p:txBody>
        </p:sp>
        <p:sp>
          <p:nvSpPr>
            <p:cNvPr id="113" name="Text Box 36"/>
            <p:cNvSpPr txBox="1">
              <a:spLocks noChangeArrowheads="1"/>
            </p:cNvSpPr>
            <p:nvPr/>
          </p:nvSpPr>
          <p:spPr bwMode="auto">
            <a:xfrm>
              <a:off x="9855565" y="2782697"/>
              <a:ext cx="430212"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spcBef>
                  <a:spcPct val="50000"/>
                </a:spcBef>
              </a:pPr>
              <a:r>
                <a:rPr lang="fr-FR" dirty="0" err="1">
                  <a:latin typeface="Arial Narrow" charset="0"/>
                </a:rPr>
                <a:t>h</a:t>
              </a:r>
              <a:r>
                <a:rPr lang="fr-FR" dirty="0" err="1">
                  <a:latin typeface="Symbol" charset="0"/>
                </a:rPr>
                <a:t>n</a:t>
              </a:r>
              <a:endParaRPr lang="fr-FR" dirty="0">
                <a:latin typeface="Symbol" charset="0"/>
              </a:endParaRPr>
            </a:p>
          </p:txBody>
        </p:sp>
        <p:sp>
          <p:nvSpPr>
            <p:cNvPr id="114" name="Oval 37"/>
            <p:cNvSpPr>
              <a:spLocks noChangeArrowheads="1"/>
            </p:cNvSpPr>
            <p:nvPr/>
          </p:nvSpPr>
          <p:spPr bwMode="auto">
            <a:xfrm>
              <a:off x="7901352" y="4222560"/>
              <a:ext cx="184150" cy="179387"/>
            </a:xfrm>
            <a:prstGeom prst="ellipse">
              <a:avLst/>
            </a:pr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spcBef>
                  <a:spcPct val="50000"/>
                </a:spcBef>
              </a:pPr>
              <a:endParaRPr lang="fr-FR">
                <a:latin typeface="Arial Narrow" charset="0"/>
              </a:endParaRPr>
            </a:p>
          </p:txBody>
        </p:sp>
        <p:sp>
          <p:nvSpPr>
            <p:cNvPr id="115" name="Line 38"/>
            <p:cNvSpPr>
              <a:spLocks noChangeShapeType="1"/>
            </p:cNvSpPr>
            <p:nvPr/>
          </p:nvSpPr>
          <p:spPr bwMode="auto">
            <a:xfrm>
              <a:off x="8099790" y="4327335"/>
              <a:ext cx="955675" cy="9525"/>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fr-FR"/>
            </a:p>
          </p:txBody>
        </p:sp>
        <p:sp>
          <p:nvSpPr>
            <p:cNvPr id="116" name="Freeform 39"/>
            <p:cNvSpPr>
              <a:spLocks/>
            </p:cNvSpPr>
            <p:nvPr/>
          </p:nvSpPr>
          <p:spPr bwMode="auto">
            <a:xfrm>
              <a:off x="9539652" y="4114610"/>
              <a:ext cx="993775" cy="265112"/>
            </a:xfrm>
            <a:custGeom>
              <a:avLst/>
              <a:gdLst>
                <a:gd name="T0" fmla="*/ 0 w 569"/>
                <a:gd name="T1" fmla="*/ 159 h 167"/>
                <a:gd name="T2" fmla="*/ 56 w 569"/>
                <a:gd name="T3" fmla="*/ 21 h 167"/>
                <a:gd name="T4" fmla="*/ 125 w 569"/>
                <a:gd name="T5" fmla="*/ 165 h 167"/>
                <a:gd name="T6" fmla="*/ 169 w 569"/>
                <a:gd name="T7" fmla="*/ 27 h 167"/>
                <a:gd name="T8" fmla="*/ 225 w 569"/>
                <a:gd name="T9" fmla="*/ 152 h 167"/>
                <a:gd name="T10" fmla="*/ 263 w 569"/>
                <a:gd name="T11" fmla="*/ 2 h 167"/>
                <a:gd name="T12" fmla="*/ 313 w 569"/>
                <a:gd name="T13" fmla="*/ 165 h 167"/>
                <a:gd name="T14" fmla="*/ 375 w 569"/>
                <a:gd name="T15" fmla="*/ 15 h 167"/>
                <a:gd name="T16" fmla="*/ 400 w 569"/>
                <a:gd name="T17" fmla="*/ 159 h 167"/>
                <a:gd name="T18" fmla="*/ 450 w 569"/>
                <a:gd name="T19" fmla="*/ 33 h 167"/>
                <a:gd name="T20" fmla="*/ 501 w 569"/>
                <a:gd name="T21" fmla="*/ 159 h 167"/>
                <a:gd name="T22" fmla="*/ 538 w 569"/>
                <a:gd name="T23" fmla="*/ 21 h 167"/>
                <a:gd name="T24" fmla="*/ 569 w 569"/>
                <a:gd name="T25" fmla="*/ 127 h 1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9"/>
                <a:gd name="T40" fmla="*/ 0 h 167"/>
                <a:gd name="T41" fmla="*/ 569 w 569"/>
                <a:gd name="T42" fmla="*/ 167 h 1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9" h="167">
                  <a:moveTo>
                    <a:pt x="0" y="159"/>
                  </a:moveTo>
                  <a:cubicBezTo>
                    <a:pt x="17" y="89"/>
                    <a:pt x="35" y="20"/>
                    <a:pt x="56" y="21"/>
                  </a:cubicBezTo>
                  <a:cubicBezTo>
                    <a:pt x="77" y="22"/>
                    <a:pt x="106" y="164"/>
                    <a:pt x="125" y="165"/>
                  </a:cubicBezTo>
                  <a:cubicBezTo>
                    <a:pt x="144" y="166"/>
                    <a:pt x="152" y="29"/>
                    <a:pt x="169" y="27"/>
                  </a:cubicBezTo>
                  <a:cubicBezTo>
                    <a:pt x="186" y="25"/>
                    <a:pt x="209" y="156"/>
                    <a:pt x="225" y="152"/>
                  </a:cubicBezTo>
                  <a:cubicBezTo>
                    <a:pt x="241" y="148"/>
                    <a:pt x="248" y="0"/>
                    <a:pt x="263" y="2"/>
                  </a:cubicBezTo>
                  <a:cubicBezTo>
                    <a:pt x="278" y="4"/>
                    <a:pt x="295" y="163"/>
                    <a:pt x="313" y="165"/>
                  </a:cubicBezTo>
                  <a:cubicBezTo>
                    <a:pt x="331" y="167"/>
                    <a:pt x="361" y="16"/>
                    <a:pt x="375" y="15"/>
                  </a:cubicBezTo>
                  <a:cubicBezTo>
                    <a:pt x="389" y="14"/>
                    <a:pt x="388" y="156"/>
                    <a:pt x="400" y="159"/>
                  </a:cubicBezTo>
                  <a:cubicBezTo>
                    <a:pt x="412" y="162"/>
                    <a:pt x="433" y="33"/>
                    <a:pt x="450" y="33"/>
                  </a:cubicBezTo>
                  <a:cubicBezTo>
                    <a:pt x="467" y="33"/>
                    <a:pt x="486" y="161"/>
                    <a:pt x="501" y="159"/>
                  </a:cubicBezTo>
                  <a:cubicBezTo>
                    <a:pt x="516" y="157"/>
                    <a:pt x="527" y="26"/>
                    <a:pt x="538" y="21"/>
                  </a:cubicBezTo>
                  <a:cubicBezTo>
                    <a:pt x="549" y="16"/>
                    <a:pt x="559" y="71"/>
                    <a:pt x="569" y="127"/>
                  </a:cubicBezTo>
                </a:path>
              </a:pathLst>
            </a:custGeom>
            <a:noFill/>
            <a:ln w="9525" cap="flat" cmpd="sng">
              <a:solidFill>
                <a:schemeClr val="tx1"/>
              </a:solidFill>
              <a:prstDash val="solid"/>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fr-FR"/>
            </a:p>
          </p:txBody>
        </p:sp>
        <p:sp>
          <p:nvSpPr>
            <p:cNvPr id="117" name="Line 40"/>
            <p:cNvSpPr>
              <a:spLocks noChangeShapeType="1"/>
            </p:cNvSpPr>
            <p:nvPr/>
          </p:nvSpPr>
          <p:spPr bwMode="auto">
            <a:xfrm>
              <a:off x="10523902" y="4306697"/>
              <a:ext cx="219075"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fr-FR"/>
            </a:p>
          </p:txBody>
        </p:sp>
        <p:sp>
          <p:nvSpPr>
            <p:cNvPr id="118" name="Text Box 41"/>
            <p:cNvSpPr txBox="1">
              <a:spLocks noChangeArrowheads="1"/>
            </p:cNvSpPr>
            <p:nvPr/>
          </p:nvSpPr>
          <p:spPr bwMode="auto">
            <a:xfrm>
              <a:off x="8236315" y="3855847"/>
              <a:ext cx="636587"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spcBef>
                  <a:spcPct val="50000"/>
                </a:spcBef>
              </a:pPr>
              <a:r>
                <a:rPr lang="fr-FR" dirty="0">
                  <a:latin typeface="Arial Narrow" charset="0"/>
                </a:rPr>
                <a:t>E-</a:t>
              </a:r>
              <a:r>
                <a:rPr lang="fr-FR" dirty="0">
                  <a:latin typeface="Symbol" charset="0"/>
                </a:rPr>
                <a:t>D</a:t>
              </a:r>
              <a:r>
                <a:rPr lang="fr-FR" dirty="0">
                  <a:latin typeface="Arial Narrow" charset="0"/>
                </a:rPr>
                <a:t>E</a:t>
              </a:r>
            </a:p>
          </p:txBody>
        </p:sp>
        <p:sp>
          <p:nvSpPr>
            <p:cNvPr id="119" name="Text Box 42"/>
            <p:cNvSpPr txBox="1">
              <a:spLocks noChangeArrowheads="1"/>
            </p:cNvSpPr>
            <p:nvPr/>
          </p:nvSpPr>
          <p:spPr bwMode="auto">
            <a:xfrm>
              <a:off x="9833340" y="3662172"/>
              <a:ext cx="458787"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spcBef>
                  <a:spcPct val="50000"/>
                </a:spcBef>
              </a:pPr>
              <a:r>
                <a:rPr lang="fr-FR" dirty="0" err="1">
                  <a:latin typeface="Arial Narrow" charset="0"/>
                </a:rPr>
                <a:t>h</a:t>
              </a:r>
              <a:r>
                <a:rPr lang="fr-FR" dirty="0" err="1">
                  <a:latin typeface="Symbol" charset="0"/>
                </a:rPr>
                <a:t>n</a:t>
              </a:r>
              <a:r>
                <a:rPr lang="ja-JP" altLang="fr-FR" dirty="0"/>
                <a:t>’</a:t>
              </a:r>
              <a:endParaRPr lang="fr-FR" dirty="0"/>
            </a:p>
          </p:txBody>
        </p:sp>
      </p:grpSp>
      <p:sp>
        <p:nvSpPr>
          <p:cNvPr id="190" name="Text Box 10"/>
          <p:cNvSpPr txBox="1">
            <a:spLocks noChangeArrowheads="1"/>
          </p:cNvSpPr>
          <p:nvPr/>
        </p:nvSpPr>
        <p:spPr bwMode="auto">
          <a:xfrm>
            <a:off x="6933362" y="4707869"/>
            <a:ext cx="5117608" cy="2571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285750" indent="-285750" algn="r">
              <a:lnSpc>
                <a:spcPct val="50000"/>
              </a:lnSpc>
              <a:buFont typeface="Arial" panose="020B0604020202020204" pitchFamily="34" charset="0"/>
              <a:buChar char="•"/>
            </a:pPr>
            <a:r>
              <a:rPr lang="fr-FR" dirty="0" smtClean="0"/>
              <a:t>Nuage d’ions</a:t>
            </a:r>
            <a:endParaRPr lang="fr-FR" dirty="0"/>
          </a:p>
        </p:txBody>
      </p:sp>
      <p:grpSp>
        <p:nvGrpSpPr>
          <p:cNvPr id="3" name="Groupe 2"/>
          <p:cNvGrpSpPr/>
          <p:nvPr/>
        </p:nvGrpSpPr>
        <p:grpSpPr>
          <a:xfrm>
            <a:off x="10096736" y="4936386"/>
            <a:ext cx="2037642" cy="1291746"/>
            <a:chOff x="8630358" y="4934353"/>
            <a:chExt cx="2037642" cy="1291746"/>
          </a:xfrm>
        </p:grpSpPr>
        <p:grpSp>
          <p:nvGrpSpPr>
            <p:cNvPr id="191" name="Group 11"/>
            <p:cNvGrpSpPr>
              <a:grpSpLocks/>
            </p:cNvGrpSpPr>
            <p:nvPr/>
          </p:nvGrpSpPr>
          <p:grpSpPr bwMode="auto">
            <a:xfrm>
              <a:off x="8630358" y="5207784"/>
              <a:ext cx="1573212" cy="819150"/>
              <a:chOff x="603" y="1596"/>
              <a:chExt cx="991" cy="516"/>
            </a:xfrm>
          </p:grpSpPr>
          <p:grpSp>
            <p:nvGrpSpPr>
              <p:cNvPr id="192" name="Group 12"/>
              <p:cNvGrpSpPr>
                <a:grpSpLocks/>
              </p:cNvGrpSpPr>
              <p:nvPr/>
            </p:nvGrpSpPr>
            <p:grpSpPr bwMode="auto">
              <a:xfrm>
                <a:off x="603" y="1747"/>
                <a:ext cx="991" cy="365"/>
                <a:chOff x="1440" y="1056"/>
                <a:chExt cx="1776" cy="720"/>
              </a:xfrm>
            </p:grpSpPr>
            <p:sp>
              <p:nvSpPr>
                <p:cNvPr id="198" name="Oval 13"/>
                <p:cNvSpPr>
                  <a:spLocks noChangeArrowheads="1"/>
                </p:cNvSpPr>
                <p:nvPr/>
              </p:nvSpPr>
              <p:spPr bwMode="auto">
                <a:xfrm>
                  <a:off x="1440" y="1200"/>
                  <a:ext cx="1776" cy="528"/>
                </a:xfrm>
                <a:prstGeom prst="ellipse">
                  <a:avLst/>
                </a:pr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99" name="Oval 14"/>
                <p:cNvSpPr>
                  <a:spLocks noChangeArrowheads="1"/>
                </p:cNvSpPr>
                <p:nvPr/>
              </p:nvSpPr>
              <p:spPr bwMode="auto">
                <a:xfrm>
                  <a:off x="1968"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0" name="Oval 15"/>
                <p:cNvSpPr>
                  <a:spLocks noChangeArrowheads="1"/>
                </p:cNvSpPr>
                <p:nvPr/>
              </p:nvSpPr>
              <p:spPr bwMode="auto">
                <a:xfrm>
                  <a:off x="2064"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1" name="Oval 16"/>
                <p:cNvSpPr>
                  <a:spLocks noChangeArrowheads="1"/>
                </p:cNvSpPr>
                <p:nvPr/>
              </p:nvSpPr>
              <p:spPr bwMode="auto">
                <a:xfrm>
                  <a:off x="2064"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2" name="Oval 17"/>
                <p:cNvSpPr>
                  <a:spLocks noChangeArrowheads="1"/>
                </p:cNvSpPr>
                <p:nvPr/>
              </p:nvSpPr>
              <p:spPr bwMode="auto">
                <a:xfrm>
                  <a:off x="1968" y="148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3" name="Oval 18"/>
                <p:cNvSpPr>
                  <a:spLocks noChangeArrowheads="1"/>
                </p:cNvSpPr>
                <p:nvPr/>
              </p:nvSpPr>
              <p:spPr bwMode="auto">
                <a:xfrm>
                  <a:off x="1920"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4" name="Oval 19"/>
                <p:cNvSpPr>
                  <a:spLocks noChangeArrowheads="1"/>
                </p:cNvSpPr>
                <p:nvPr/>
              </p:nvSpPr>
              <p:spPr bwMode="auto">
                <a:xfrm>
                  <a:off x="1920"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5" name="Oval 20"/>
                <p:cNvSpPr>
                  <a:spLocks noChangeArrowheads="1"/>
                </p:cNvSpPr>
                <p:nvPr/>
              </p:nvSpPr>
              <p:spPr bwMode="auto">
                <a:xfrm>
                  <a:off x="1968" y="12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6" name="Oval 21"/>
                <p:cNvSpPr>
                  <a:spLocks noChangeArrowheads="1"/>
                </p:cNvSpPr>
                <p:nvPr/>
              </p:nvSpPr>
              <p:spPr bwMode="auto">
                <a:xfrm>
                  <a:off x="2160"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7" name="Oval 22"/>
                <p:cNvSpPr>
                  <a:spLocks noChangeArrowheads="1"/>
                </p:cNvSpPr>
                <p:nvPr/>
              </p:nvSpPr>
              <p:spPr bwMode="auto">
                <a:xfrm>
                  <a:off x="2352" y="148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8" name="Oval 23"/>
                <p:cNvSpPr>
                  <a:spLocks noChangeArrowheads="1"/>
                </p:cNvSpPr>
                <p:nvPr/>
              </p:nvSpPr>
              <p:spPr bwMode="auto">
                <a:xfrm>
                  <a:off x="2256" y="148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9" name="Oval 24"/>
                <p:cNvSpPr>
                  <a:spLocks noChangeArrowheads="1"/>
                </p:cNvSpPr>
                <p:nvPr/>
              </p:nvSpPr>
              <p:spPr bwMode="auto">
                <a:xfrm>
                  <a:off x="2304"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10" name="Oval 25"/>
                <p:cNvSpPr>
                  <a:spLocks noChangeArrowheads="1"/>
                </p:cNvSpPr>
                <p:nvPr/>
              </p:nvSpPr>
              <p:spPr bwMode="auto">
                <a:xfrm>
                  <a:off x="2208" y="124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11" name="Oval 26"/>
                <p:cNvSpPr>
                  <a:spLocks noChangeArrowheads="1"/>
                </p:cNvSpPr>
                <p:nvPr/>
              </p:nvSpPr>
              <p:spPr bwMode="auto">
                <a:xfrm>
                  <a:off x="2112" y="124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12" name="Oval 27"/>
                <p:cNvSpPr>
                  <a:spLocks noChangeArrowheads="1"/>
                </p:cNvSpPr>
                <p:nvPr/>
              </p:nvSpPr>
              <p:spPr bwMode="auto">
                <a:xfrm>
                  <a:off x="2208"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13" name="Oval 28"/>
                <p:cNvSpPr>
                  <a:spLocks noChangeArrowheads="1"/>
                </p:cNvSpPr>
                <p:nvPr/>
              </p:nvSpPr>
              <p:spPr bwMode="auto">
                <a:xfrm>
                  <a:off x="2160" y="158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14" name="Oval 29"/>
                <p:cNvSpPr>
                  <a:spLocks noChangeArrowheads="1"/>
                </p:cNvSpPr>
                <p:nvPr/>
              </p:nvSpPr>
              <p:spPr bwMode="auto">
                <a:xfrm>
                  <a:off x="2112" y="148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15" name="Oval 30"/>
                <p:cNvSpPr>
                  <a:spLocks noChangeArrowheads="1"/>
                </p:cNvSpPr>
                <p:nvPr/>
              </p:nvSpPr>
              <p:spPr bwMode="auto">
                <a:xfrm>
                  <a:off x="2208"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16" name="Oval 31"/>
                <p:cNvSpPr>
                  <a:spLocks noChangeArrowheads="1"/>
                </p:cNvSpPr>
                <p:nvPr/>
              </p:nvSpPr>
              <p:spPr bwMode="auto">
                <a:xfrm>
                  <a:off x="2448"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17" name="Oval 32"/>
                <p:cNvSpPr>
                  <a:spLocks noChangeArrowheads="1"/>
                </p:cNvSpPr>
                <p:nvPr/>
              </p:nvSpPr>
              <p:spPr bwMode="auto">
                <a:xfrm>
                  <a:off x="2544" y="124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18" name="Oval 33"/>
                <p:cNvSpPr>
                  <a:spLocks noChangeArrowheads="1"/>
                </p:cNvSpPr>
                <p:nvPr/>
              </p:nvSpPr>
              <p:spPr bwMode="auto">
                <a:xfrm>
                  <a:off x="2352" y="12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19" name="Oval 34"/>
                <p:cNvSpPr>
                  <a:spLocks noChangeArrowheads="1"/>
                </p:cNvSpPr>
                <p:nvPr/>
              </p:nvSpPr>
              <p:spPr bwMode="auto">
                <a:xfrm>
                  <a:off x="2256"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20" name="Oval 35"/>
                <p:cNvSpPr>
                  <a:spLocks noChangeArrowheads="1"/>
                </p:cNvSpPr>
                <p:nvPr/>
              </p:nvSpPr>
              <p:spPr bwMode="auto">
                <a:xfrm>
                  <a:off x="2400"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21" name="Oval 36"/>
                <p:cNvSpPr>
                  <a:spLocks noChangeArrowheads="1"/>
                </p:cNvSpPr>
                <p:nvPr/>
              </p:nvSpPr>
              <p:spPr bwMode="auto">
                <a:xfrm>
                  <a:off x="2640"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22" name="Oval 37"/>
                <p:cNvSpPr>
                  <a:spLocks noChangeArrowheads="1"/>
                </p:cNvSpPr>
                <p:nvPr/>
              </p:nvSpPr>
              <p:spPr bwMode="auto">
                <a:xfrm>
                  <a:off x="2640" y="148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23" name="Oval 38"/>
                <p:cNvSpPr>
                  <a:spLocks noChangeArrowheads="1"/>
                </p:cNvSpPr>
                <p:nvPr/>
              </p:nvSpPr>
              <p:spPr bwMode="auto">
                <a:xfrm>
                  <a:off x="2544" y="148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24" name="Oval 39"/>
                <p:cNvSpPr>
                  <a:spLocks noChangeArrowheads="1"/>
                </p:cNvSpPr>
                <p:nvPr/>
              </p:nvSpPr>
              <p:spPr bwMode="auto">
                <a:xfrm>
                  <a:off x="2544"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25" name="Oval 40"/>
                <p:cNvSpPr>
                  <a:spLocks noChangeArrowheads="1"/>
                </p:cNvSpPr>
                <p:nvPr/>
              </p:nvSpPr>
              <p:spPr bwMode="auto">
                <a:xfrm>
                  <a:off x="2592"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26" name="Oval 41"/>
                <p:cNvSpPr>
                  <a:spLocks noChangeArrowheads="1"/>
                </p:cNvSpPr>
                <p:nvPr/>
              </p:nvSpPr>
              <p:spPr bwMode="auto">
                <a:xfrm>
                  <a:off x="2640"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27" name="Oval 42"/>
                <p:cNvSpPr>
                  <a:spLocks noChangeArrowheads="1"/>
                </p:cNvSpPr>
                <p:nvPr/>
              </p:nvSpPr>
              <p:spPr bwMode="auto">
                <a:xfrm>
                  <a:off x="2688"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28" name="Oval 43"/>
                <p:cNvSpPr>
                  <a:spLocks noChangeArrowheads="1"/>
                </p:cNvSpPr>
                <p:nvPr/>
              </p:nvSpPr>
              <p:spPr bwMode="auto">
                <a:xfrm>
                  <a:off x="2832" y="148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29" name="Oval 44"/>
                <p:cNvSpPr>
                  <a:spLocks noChangeArrowheads="1"/>
                </p:cNvSpPr>
                <p:nvPr/>
              </p:nvSpPr>
              <p:spPr bwMode="auto">
                <a:xfrm>
                  <a:off x="2976"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30" name="Oval 45"/>
                <p:cNvSpPr>
                  <a:spLocks noChangeArrowheads="1"/>
                </p:cNvSpPr>
                <p:nvPr/>
              </p:nvSpPr>
              <p:spPr bwMode="auto">
                <a:xfrm>
                  <a:off x="3072"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31" name="Oval 46"/>
                <p:cNvSpPr>
                  <a:spLocks noChangeArrowheads="1"/>
                </p:cNvSpPr>
                <p:nvPr/>
              </p:nvSpPr>
              <p:spPr bwMode="auto">
                <a:xfrm>
                  <a:off x="3024" y="124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32" name="Oval 47"/>
                <p:cNvSpPr>
                  <a:spLocks noChangeArrowheads="1"/>
                </p:cNvSpPr>
                <p:nvPr/>
              </p:nvSpPr>
              <p:spPr bwMode="auto">
                <a:xfrm>
                  <a:off x="2928" y="12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33" name="Oval 48"/>
                <p:cNvSpPr>
                  <a:spLocks noChangeArrowheads="1"/>
                </p:cNvSpPr>
                <p:nvPr/>
              </p:nvSpPr>
              <p:spPr bwMode="auto">
                <a:xfrm>
                  <a:off x="2784" y="12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34" name="Oval 49"/>
                <p:cNvSpPr>
                  <a:spLocks noChangeArrowheads="1"/>
                </p:cNvSpPr>
                <p:nvPr/>
              </p:nvSpPr>
              <p:spPr bwMode="auto">
                <a:xfrm>
                  <a:off x="2640" y="115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35" name="Oval 50"/>
                <p:cNvSpPr>
                  <a:spLocks noChangeArrowheads="1"/>
                </p:cNvSpPr>
                <p:nvPr/>
              </p:nvSpPr>
              <p:spPr bwMode="auto">
                <a:xfrm>
                  <a:off x="2544"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36" name="Oval 51"/>
                <p:cNvSpPr>
                  <a:spLocks noChangeArrowheads="1"/>
                </p:cNvSpPr>
                <p:nvPr/>
              </p:nvSpPr>
              <p:spPr bwMode="auto">
                <a:xfrm>
                  <a:off x="2496"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37" name="Oval 52"/>
                <p:cNvSpPr>
                  <a:spLocks noChangeArrowheads="1"/>
                </p:cNvSpPr>
                <p:nvPr/>
              </p:nvSpPr>
              <p:spPr bwMode="auto">
                <a:xfrm>
                  <a:off x="2448" y="148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38" name="Oval 53"/>
                <p:cNvSpPr>
                  <a:spLocks noChangeArrowheads="1"/>
                </p:cNvSpPr>
                <p:nvPr/>
              </p:nvSpPr>
              <p:spPr bwMode="auto">
                <a:xfrm>
                  <a:off x="2400" y="163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39" name="Oval 54"/>
                <p:cNvSpPr>
                  <a:spLocks noChangeArrowheads="1"/>
                </p:cNvSpPr>
                <p:nvPr/>
              </p:nvSpPr>
              <p:spPr bwMode="auto">
                <a:xfrm>
                  <a:off x="2400" y="158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40" name="Oval 55"/>
                <p:cNvSpPr>
                  <a:spLocks noChangeArrowheads="1"/>
                </p:cNvSpPr>
                <p:nvPr/>
              </p:nvSpPr>
              <p:spPr bwMode="auto">
                <a:xfrm>
                  <a:off x="2544" y="153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41" name="Oval 56"/>
                <p:cNvSpPr>
                  <a:spLocks noChangeArrowheads="1"/>
                </p:cNvSpPr>
                <p:nvPr/>
              </p:nvSpPr>
              <p:spPr bwMode="auto">
                <a:xfrm>
                  <a:off x="2688" y="158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42" name="Oval 57"/>
                <p:cNvSpPr>
                  <a:spLocks noChangeArrowheads="1"/>
                </p:cNvSpPr>
                <p:nvPr/>
              </p:nvSpPr>
              <p:spPr bwMode="auto">
                <a:xfrm>
                  <a:off x="2736" y="153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43" name="Oval 58"/>
                <p:cNvSpPr>
                  <a:spLocks noChangeArrowheads="1"/>
                </p:cNvSpPr>
                <p:nvPr/>
              </p:nvSpPr>
              <p:spPr bwMode="auto">
                <a:xfrm>
                  <a:off x="2400"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44" name="Oval 59"/>
                <p:cNvSpPr>
                  <a:spLocks noChangeArrowheads="1"/>
                </p:cNvSpPr>
                <p:nvPr/>
              </p:nvSpPr>
              <p:spPr bwMode="auto">
                <a:xfrm>
                  <a:off x="2112"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45" name="Oval 60"/>
                <p:cNvSpPr>
                  <a:spLocks noChangeArrowheads="1"/>
                </p:cNvSpPr>
                <p:nvPr/>
              </p:nvSpPr>
              <p:spPr bwMode="auto">
                <a:xfrm>
                  <a:off x="1968"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46" name="Oval 61"/>
                <p:cNvSpPr>
                  <a:spLocks noChangeArrowheads="1"/>
                </p:cNvSpPr>
                <p:nvPr/>
              </p:nvSpPr>
              <p:spPr bwMode="auto">
                <a:xfrm>
                  <a:off x="1776"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47" name="Oval 62"/>
                <p:cNvSpPr>
                  <a:spLocks noChangeArrowheads="1"/>
                </p:cNvSpPr>
                <p:nvPr/>
              </p:nvSpPr>
              <p:spPr bwMode="auto">
                <a:xfrm>
                  <a:off x="1680"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48" name="Oval 63"/>
                <p:cNvSpPr>
                  <a:spLocks noChangeArrowheads="1"/>
                </p:cNvSpPr>
                <p:nvPr/>
              </p:nvSpPr>
              <p:spPr bwMode="auto">
                <a:xfrm>
                  <a:off x="1584"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49" name="Oval 64"/>
                <p:cNvSpPr>
                  <a:spLocks noChangeArrowheads="1"/>
                </p:cNvSpPr>
                <p:nvPr/>
              </p:nvSpPr>
              <p:spPr bwMode="auto">
                <a:xfrm>
                  <a:off x="1728"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50" name="Oval 65"/>
                <p:cNvSpPr>
                  <a:spLocks noChangeArrowheads="1"/>
                </p:cNvSpPr>
                <p:nvPr/>
              </p:nvSpPr>
              <p:spPr bwMode="auto">
                <a:xfrm>
                  <a:off x="1872" y="153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51" name="Oval 66"/>
                <p:cNvSpPr>
                  <a:spLocks noChangeArrowheads="1"/>
                </p:cNvSpPr>
                <p:nvPr/>
              </p:nvSpPr>
              <p:spPr bwMode="auto">
                <a:xfrm>
                  <a:off x="2016" y="168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52" name="Oval 67"/>
                <p:cNvSpPr>
                  <a:spLocks noChangeArrowheads="1"/>
                </p:cNvSpPr>
                <p:nvPr/>
              </p:nvSpPr>
              <p:spPr bwMode="auto">
                <a:xfrm>
                  <a:off x="2160" y="172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53" name="Oval 68"/>
                <p:cNvSpPr>
                  <a:spLocks noChangeArrowheads="1"/>
                </p:cNvSpPr>
                <p:nvPr/>
              </p:nvSpPr>
              <p:spPr bwMode="auto">
                <a:xfrm>
                  <a:off x="2304" y="163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54" name="Oval 69"/>
                <p:cNvSpPr>
                  <a:spLocks noChangeArrowheads="1"/>
                </p:cNvSpPr>
                <p:nvPr/>
              </p:nvSpPr>
              <p:spPr bwMode="auto">
                <a:xfrm>
                  <a:off x="2448" y="115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55" name="Oval 70"/>
                <p:cNvSpPr>
                  <a:spLocks noChangeArrowheads="1"/>
                </p:cNvSpPr>
                <p:nvPr/>
              </p:nvSpPr>
              <p:spPr bwMode="auto">
                <a:xfrm>
                  <a:off x="2256" y="105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56" name="Oval 71"/>
                <p:cNvSpPr>
                  <a:spLocks noChangeArrowheads="1"/>
                </p:cNvSpPr>
                <p:nvPr/>
              </p:nvSpPr>
              <p:spPr bwMode="auto">
                <a:xfrm>
                  <a:off x="2016" y="124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57" name="Oval 72"/>
                <p:cNvSpPr>
                  <a:spLocks noChangeArrowheads="1"/>
                </p:cNvSpPr>
                <p:nvPr/>
              </p:nvSpPr>
              <p:spPr bwMode="auto">
                <a:xfrm>
                  <a:off x="1680" y="124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58" name="Oval 73"/>
                <p:cNvSpPr>
                  <a:spLocks noChangeArrowheads="1"/>
                </p:cNvSpPr>
                <p:nvPr/>
              </p:nvSpPr>
              <p:spPr bwMode="auto">
                <a:xfrm>
                  <a:off x="1872" y="12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59" name="Oval 74"/>
                <p:cNvSpPr>
                  <a:spLocks noChangeArrowheads="1"/>
                </p:cNvSpPr>
                <p:nvPr/>
              </p:nvSpPr>
              <p:spPr bwMode="auto">
                <a:xfrm>
                  <a:off x="1872"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60" name="Oval 75"/>
                <p:cNvSpPr>
                  <a:spLocks noChangeArrowheads="1"/>
                </p:cNvSpPr>
                <p:nvPr/>
              </p:nvSpPr>
              <p:spPr bwMode="auto">
                <a:xfrm>
                  <a:off x="2064" y="153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61" name="Oval 76"/>
                <p:cNvSpPr>
                  <a:spLocks noChangeArrowheads="1"/>
                </p:cNvSpPr>
                <p:nvPr/>
              </p:nvSpPr>
              <p:spPr bwMode="auto">
                <a:xfrm>
                  <a:off x="1728" y="158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62" name="Oval 77"/>
                <p:cNvSpPr>
                  <a:spLocks noChangeArrowheads="1"/>
                </p:cNvSpPr>
                <p:nvPr/>
              </p:nvSpPr>
              <p:spPr bwMode="auto">
                <a:xfrm>
                  <a:off x="2880" y="163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63" name="Oval 78"/>
                <p:cNvSpPr>
                  <a:spLocks noChangeArrowheads="1"/>
                </p:cNvSpPr>
                <p:nvPr/>
              </p:nvSpPr>
              <p:spPr bwMode="auto">
                <a:xfrm>
                  <a:off x="2304" y="158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64" name="Oval 79"/>
                <p:cNvSpPr>
                  <a:spLocks noChangeArrowheads="1"/>
                </p:cNvSpPr>
                <p:nvPr/>
              </p:nvSpPr>
              <p:spPr bwMode="auto">
                <a:xfrm>
                  <a:off x="2112"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65" name="Oval 80"/>
                <p:cNvSpPr>
                  <a:spLocks noChangeArrowheads="1"/>
                </p:cNvSpPr>
                <p:nvPr/>
              </p:nvSpPr>
              <p:spPr bwMode="auto">
                <a:xfrm>
                  <a:off x="2160" y="12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66" name="Oval 81"/>
                <p:cNvSpPr>
                  <a:spLocks noChangeArrowheads="1"/>
                </p:cNvSpPr>
                <p:nvPr/>
              </p:nvSpPr>
              <p:spPr bwMode="auto">
                <a:xfrm>
                  <a:off x="2304" y="125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67" name="Oval 82"/>
                <p:cNvSpPr>
                  <a:spLocks noChangeArrowheads="1"/>
                </p:cNvSpPr>
                <p:nvPr/>
              </p:nvSpPr>
              <p:spPr bwMode="auto">
                <a:xfrm>
                  <a:off x="2448" y="12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68" name="Oval 83"/>
                <p:cNvSpPr>
                  <a:spLocks noChangeArrowheads="1"/>
                </p:cNvSpPr>
                <p:nvPr/>
              </p:nvSpPr>
              <p:spPr bwMode="auto">
                <a:xfrm>
                  <a:off x="2736"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69" name="Oval 84"/>
                <p:cNvSpPr>
                  <a:spLocks noChangeArrowheads="1"/>
                </p:cNvSpPr>
                <p:nvPr/>
              </p:nvSpPr>
              <p:spPr bwMode="auto">
                <a:xfrm>
                  <a:off x="2304"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70" name="Oval 85"/>
                <p:cNvSpPr>
                  <a:spLocks noChangeArrowheads="1"/>
                </p:cNvSpPr>
                <p:nvPr/>
              </p:nvSpPr>
              <p:spPr bwMode="auto">
                <a:xfrm>
                  <a:off x="1632" y="153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71" name="Oval 86"/>
                <p:cNvSpPr>
                  <a:spLocks noChangeArrowheads="1"/>
                </p:cNvSpPr>
                <p:nvPr/>
              </p:nvSpPr>
              <p:spPr bwMode="auto">
                <a:xfrm>
                  <a:off x="2496" y="163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grpSp>
          <p:sp>
            <p:nvSpPr>
              <p:cNvPr id="193" name="Line 87"/>
              <p:cNvSpPr>
                <a:spLocks noChangeShapeType="1"/>
              </p:cNvSpPr>
              <p:nvPr/>
            </p:nvSpPr>
            <p:spPr bwMode="auto">
              <a:xfrm flipH="1" flipV="1">
                <a:off x="1121" y="1652"/>
                <a:ext cx="2" cy="130"/>
              </a:xfrm>
              <a:prstGeom prst="line">
                <a:avLst/>
              </a:prstGeom>
              <a:noFill/>
              <a:ln w="28575">
                <a:solidFill>
                  <a:srgbClr val="CC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fr-FR"/>
              </a:p>
            </p:txBody>
          </p:sp>
          <p:sp>
            <p:nvSpPr>
              <p:cNvPr id="195" name="Text Box 89"/>
              <p:cNvSpPr txBox="1">
                <a:spLocks noChangeArrowheads="1"/>
              </p:cNvSpPr>
              <p:nvPr/>
            </p:nvSpPr>
            <p:spPr bwMode="auto">
              <a:xfrm>
                <a:off x="1113" y="1596"/>
                <a:ext cx="214"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spcBef>
                    <a:spcPct val="0"/>
                  </a:spcBef>
                </a:pPr>
                <a:r>
                  <a:rPr lang="en-US" sz="1200" i="1" dirty="0">
                    <a:solidFill>
                      <a:srgbClr val="CC0000"/>
                    </a:solidFill>
                    <a:latin typeface="Times New Roman" charset="0"/>
                  </a:rPr>
                  <a:t>F</a:t>
                </a:r>
                <a:r>
                  <a:rPr lang="en-US" sz="1200" i="1" baseline="-25000" dirty="0">
                    <a:solidFill>
                      <a:srgbClr val="CC0000"/>
                    </a:solidFill>
                    <a:latin typeface="Times New Roman" charset="0"/>
                  </a:rPr>
                  <a:t>E</a:t>
                </a:r>
                <a:endParaRPr lang="en-US" sz="1200" i="1" dirty="0">
                  <a:solidFill>
                    <a:srgbClr val="CC0000"/>
                  </a:solidFill>
                  <a:latin typeface="Times New Roman" charset="0"/>
                </a:endParaRPr>
              </a:p>
            </p:txBody>
          </p:sp>
          <p:sp>
            <p:nvSpPr>
              <p:cNvPr id="197" name="Oval 91"/>
              <p:cNvSpPr>
                <a:spLocks noChangeArrowheads="1"/>
              </p:cNvSpPr>
              <p:nvPr/>
            </p:nvSpPr>
            <p:spPr bwMode="auto">
              <a:xfrm>
                <a:off x="1111" y="1796"/>
                <a:ext cx="27" cy="2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fr-FR" baseline="-25000"/>
              </a:p>
            </p:txBody>
          </p:sp>
        </p:grpSp>
        <p:sp>
          <p:nvSpPr>
            <p:cNvPr id="273" name="Oval 70"/>
            <p:cNvSpPr>
              <a:spLocks noChangeArrowheads="1"/>
            </p:cNvSpPr>
            <p:nvPr/>
          </p:nvSpPr>
          <p:spPr bwMode="auto">
            <a:xfrm>
              <a:off x="9637027" y="5248045"/>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74" name="Oval 70"/>
            <p:cNvSpPr>
              <a:spLocks noChangeArrowheads="1"/>
            </p:cNvSpPr>
            <p:nvPr/>
          </p:nvSpPr>
          <p:spPr bwMode="auto">
            <a:xfrm>
              <a:off x="9723523" y="5161543"/>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75" name="Oval 70"/>
            <p:cNvSpPr>
              <a:spLocks noChangeArrowheads="1"/>
            </p:cNvSpPr>
            <p:nvPr/>
          </p:nvSpPr>
          <p:spPr bwMode="auto">
            <a:xfrm>
              <a:off x="9739999" y="5235685"/>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76" name="Oval 70"/>
            <p:cNvSpPr>
              <a:spLocks noChangeArrowheads="1"/>
            </p:cNvSpPr>
            <p:nvPr/>
          </p:nvSpPr>
          <p:spPr bwMode="auto">
            <a:xfrm>
              <a:off x="9826495" y="5149183"/>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77" name="Oval 70"/>
            <p:cNvSpPr>
              <a:spLocks noChangeArrowheads="1"/>
            </p:cNvSpPr>
            <p:nvPr/>
          </p:nvSpPr>
          <p:spPr bwMode="auto">
            <a:xfrm>
              <a:off x="9484622" y="5210971"/>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78" name="Oval 70"/>
            <p:cNvSpPr>
              <a:spLocks noChangeArrowheads="1"/>
            </p:cNvSpPr>
            <p:nvPr/>
          </p:nvSpPr>
          <p:spPr bwMode="auto">
            <a:xfrm>
              <a:off x="9571118" y="5124469"/>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79" name="Oval 70"/>
            <p:cNvSpPr>
              <a:spLocks noChangeArrowheads="1"/>
            </p:cNvSpPr>
            <p:nvPr/>
          </p:nvSpPr>
          <p:spPr bwMode="auto">
            <a:xfrm>
              <a:off x="9587594" y="5198611"/>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80" name="Oval 70"/>
            <p:cNvSpPr>
              <a:spLocks noChangeArrowheads="1"/>
            </p:cNvSpPr>
            <p:nvPr/>
          </p:nvSpPr>
          <p:spPr bwMode="auto">
            <a:xfrm>
              <a:off x="9674090" y="5112109"/>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81" name="Oval 70"/>
            <p:cNvSpPr>
              <a:spLocks noChangeArrowheads="1"/>
            </p:cNvSpPr>
            <p:nvPr/>
          </p:nvSpPr>
          <p:spPr bwMode="auto">
            <a:xfrm>
              <a:off x="9865475" y="5457568"/>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82" name="Oval 70"/>
            <p:cNvSpPr>
              <a:spLocks noChangeArrowheads="1"/>
            </p:cNvSpPr>
            <p:nvPr/>
          </p:nvSpPr>
          <p:spPr bwMode="auto">
            <a:xfrm>
              <a:off x="9236675" y="5404046"/>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83" name="Oval 70"/>
            <p:cNvSpPr>
              <a:spLocks noChangeArrowheads="1"/>
            </p:cNvSpPr>
            <p:nvPr/>
          </p:nvSpPr>
          <p:spPr bwMode="auto">
            <a:xfrm>
              <a:off x="9355607" y="5206229"/>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84" name="Oval 70"/>
            <p:cNvSpPr>
              <a:spLocks noChangeArrowheads="1"/>
            </p:cNvSpPr>
            <p:nvPr/>
          </p:nvSpPr>
          <p:spPr bwMode="auto">
            <a:xfrm>
              <a:off x="9442103" y="5119727"/>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85" name="Oval 70"/>
            <p:cNvSpPr>
              <a:spLocks noChangeArrowheads="1"/>
            </p:cNvSpPr>
            <p:nvPr/>
          </p:nvSpPr>
          <p:spPr bwMode="auto">
            <a:xfrm>
              <a:off x="9100230" y="5181515"/>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86" name="Oval 70"/>
            <p:cNvSpPr>
              <a:spLocks noChangeArrowheads="1"/>
            </p:cNvSpPr>
            <p:nvPr/>
          </p:nvSpPr>
          <p:spPr bwMode="auto">
            <a:xfrm>
              <a:off x="9186726" y="5095013"/>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87" name="Oval 70"/>
            <p:cNvSpPr>
              <a:spLocks noChangeArrowheads="1"/>
            </p:cNvSpPr>
            <p:nvPr/>
          </p:nvSpPr>
          <p:spPr bwMode="auto">
            <a:xfrm>
              <a:off x="9203202" y="5169155"/>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88" name="Oval 70"/>
            <p:cNvSpPr>
              <a:spLocks noChangeArrowheads="1"/>
            </p:cNvSpPr>
            <p:nvPr/>
          </p:nvSpPr>
          <p:spPr bwMode="auto">
            <a:xfrm>
              <a:off x="9289698" y="5082653"/>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90" name="Oval 70"/>
            <p:cNvSpPr>
              <a:spLocks noChangeArrowheads="1"/>
            </p:cNvSpPr>
            <p:nvPr/>
          </p:nvSpPr>
          <p:spPr bwMode="auto">
            <a:xfrm>
              <a:off x="9252630" y="5333915"/>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91" name="Oval 70"/>
            <p:cNvSpPr>
              <a:spLocks noChangeArrowheads="1"/>
            </p:cNvSpPr>
            <p:nvPr/>
          </p:nvSpPr>
          <p:spPr bwMode="auto">
            <a:xfrm>
              <a:off x="9978895" y="5301583"/>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92" name="Oval 70"/>
            <p:cNvSpPr>
              <a:spLocks noChangeArrowheads="1"/>
            </p:cNvSpPr>
            <p:nvPr/>
          </p:nvSpPr>
          <p:spPr bwMode="auto">
            <a:xfrm>
              <a:off x="10131295" y="5453983"/>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93" name="Oval 70"/>
            <p:cNvSpPr>
              <a:spLocks noChangeArrowheads="1"/>
            </p:cNvSpPr>
            <p:nvPr/>
          </p:nvSpPr>
          <p:spPr bwMode="auto">
            <a:xfrm>
              <a:off x="10017875" y="5609968"/>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94" name="Oval 70"/>
            <p:cNvSpPr>
              <a:spLocks noChangeArrowheads="1"/>
            </p:cNvSpPr>
            <p:nvPr/>
          </p:nvSpPr>
          <p:spPr bwMode="auto">
            <a:xfrm>
              <a:off x="9672079" y="6035070"/>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95" name="Oval 70"/>
            <p:cNvSpPr>
              <a:spLocks noChangeArrowheads="1"/>
            </p:cNvSpPr>
            <p:nvPr/>
          </p:nvSpPr>
          <p:spPr bwMode="auto">
            <a:xfrm>
              <a:off x="9119329" y="6122306"/>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96" name="Oval 70"/>
            <p:cNvSpPr>
              <a:spLocks noChangeArrowheads="1"/>
            </p:cNvSpPr>
            <p:nvPr/>
          </p:nvSpPr>
          <p:spPr bwMode="auto">
            <a:xfrm>
              <a:off x="9824479" y="6187470"/>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97" name="Oval 70"/>
            <p:cNvSpPr>
              <a:spLocks noChangeArrowheads="1"/>
            </p:cNvSpPr>
            <p:nvPr/>
          </p:nvSpPr>
          <p:spPr bwMode="auto">
            <a:xfrm>
              <a:off x="9449647" y="6150396"/>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99" name="Oval 70"/>
            <p:cNvSpPr>
              <a:spLocks noChangeArrowheads="1"/>
            </p:cNvSpPr>
            <p:nvPr/>
          </p:nvSpPr>
          <p:spPr bwMode="auto">
            <a:xfrm>
              <a:off x="8983401" y="5368540"/>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00" name="Oval 70"/>
            <p:cNvSpPr>
              <a:spLocks noChangeArrowheads="1"/>
            </p:cNvSpPr>
            <p:nvPr/>
          </p:nvSpPr>
          <p:spPr bwMode="auto">
            <a:xfrm>
              <a:off x="8820142" y="5247413"/>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 name="ZoneTexte 1"/>
            <p:cNvSpPr txBox="1"/>
            <p:nvPr/>
          </p:nvSpPr>
          <p:spPr>
            <a:xfrm>
              <a:off x="9800054" y="4934353"/>
              <a:ext cx="867946" cy="261610"/>
            </a:xfrm>
            <a:prstGeom prst="rect">
              <a:avLst/>
            </a:prstGeom>
            <a:noFill/>
          </p:spPr>
          <p:txBody>
            <a:bodyPr wrap="square" rtlCol="0">
              <a:spAutoFit/>
            </a:bodyPr>
            <a:lstStyle/>
            <a:p>
              <a:r>
                <a:rPr lang="fr-FR" sz="1100" dirty="0" smtClean="0">
                  <a:solidFill>
                    <a:srgbClr val="FF0000"/>
                  </a:solidFill>
                </a:rPr>
                <a:t>H</a:t>
              </a:r>
              <a:r>
                <a:rPr lang="fr-FR" sz="1100" baseline="30000" dirty="0" smtClean="0">
                  <a:solidFill>
                    <a:srgbClr val="FF0000"/>
                  </a:solidFill>
                </a:rPr>
                <a:t>+</a:t>
              </a:r>
              <a:r>
                <a:rPr lang="fr-FR" sz="1100" dirty="0" smtClean="0">
                  <a:solidFill>
                    <a:srgbClr val="FF0000"/>
                  </a:solidFill>
                </a:rPr>
                <a:t>/H</a:t>
              </a:r>
              <a:r>
                <a:rPr lang="fr-FR" sz="1100" baseline="-25000" dirty="0" smtClean="0">
                  <a:solidFill>
                    <a:srgbClr val="FF0000"/>
                  </a:solidFill>
                </a:rPr>
                <a:t>2</a:t>
              </a:r>
              <a:r>
                <a:rPr lang="fr-FR" sz="1100" baseline="30000" dirty="0" smtClean="0">
                  <a:solidFill>
                    <a:srgbClr val="FF0000"/>
                  </a:solidFill>
                </a:rPr>
                <a:t>+</a:t>
              </a:r>
              <a:r>
                <a:rPr lang="fr-FR" sz="1100" dirty="0" smtClean="0">
                  <a:solidFill>
                    <a:srgbClr val="FF0000"/>
                  </a:solidFill>
                </a:rPr>
                <a:t>/…</a:t>
              </a:r>
              <a:endParaRPr lang="en-US" sz="1100" dirty="0">
                <a:solidFill>
                  <a:srgbClr val="FF0000"/>
                </a:solidFill>
              </a:endParaRPr>
            </a:p>
          </p:txBody>
        </p:sp>
      </p:grpSp>
      <p:sp>
        <p:nvSpPr>
          <p:cNvPr id="272" name="ZoneTexte 271"/>
          <p:cNvSpPr txBox="1"/>
          <p:nvPr/>
        </p:nvSpPr>
        <p:spPr>
          <a:xfrm>
            <a:off x="481164" y="120953"/>
            <a:ext cx="11443855" cy="523220"/>
          </a:xfrm>
          <a:prstGeom prst="rect">
            <a:avLst/>
          </a:prstGeom>
          <a:noFill/>
        </p:spPr>
        <p:txBody>
          <a:bodyPr wrap="square" rtlCol="0">
            <a:spAutoFit/>
          </a:bodyPr>
          <a:lstStyle/>
          <a:p>
            <a:pPr algn="ctr"/>
            <a:r>
              <a:rPr lang="fr-FR" sz="2800" dirty="0" smtClean="0"/>
              <a:t>Effets collectifs</a:t>
            </a:r>
            <a:endParaRPr lang="fr-FR" sz="2800" dirty="0"/>
          </a:p>
        </p:txBody>
      </p:sp>
      <p:sp>
        <p:nvSpPr>
          <p:cNvPr id="289" name="ZoneTexte 288"/>
          <p:cNvSpPr txBox="1"/>
          <p:nvPr/>
        </p:nvSpPr>
        <p:spPr>
          <a:xfrm>
            <a:off x="313038" y="6520569"/>
            <a:ext cx="3278659" cy="369332"/>
          </a:xfrm>
          <a:prstGeom prst="rect">
            <a:avLst/>
          </a:prstGeom>
          <a:noFill/>
        </p:spPr>
        <p:txBody>
          <a:bodyPr wrap="square" rtlCol="0">
            <a:spAutoFit/>
          </a:bodyPr>
          <a:lstStyle/>
          <a:p>
            <a:r>
              <a:rPr lang="fr-FR" dirty="0" smtClean="0"/>
              <a:t>Alexis Gamelin</a:t>
            </a:r>
            <a:endParaRPr lang="fr-FR" dirty="0"/>
          </a:p>
        </p:txBody>
      </p:sp>
    </p:spTree>
    <p:extLst>
      <p:ext uri="{BB962C8B-B14F-4D97-AF65-F5344CB8AC3E}">
        <p14:creationId xmlns:p14="http://schemas.microsoft.com/office/powerpoint/2010/main" val="173134822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425514"/>
            <a:ext cx="12192000" cy="10709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0" y="0"/>
            <a:ext cx="214184"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numéro de diapositive 8"/>
          <p:cNvSpPr>
            <a:spLocks noGrp="1"/>
          </p:cNvSpPr>
          <p:nvPr>
            <p:ph type="sldNum" sz="quarter" idx="12"/>
          </p:nvPr>
        </p:nvSpPr>
        <p:spPr>
          <a:xfrm>
            <a:off x="9236675" y="6512740"/>
            <a:ext cx="2743200" cy="365125"/>
          </a:xfrm>
          <a:noFill/>
          <a:ln>
            <a:noFill/>
          </a:ln>
        </p:spPr>
        <p:txBody>
          <a:bodyPr/>
          <a:lstStyle/>
          <a:p>
            <a:fld id="{34D7324B-2770-4802-B49E-4504F47BE71B}" type="slidenum">
              <a:rPr lang="fr-FR" smtClean="0">
                <a:ln>
                  <a:solidFill>
                    <a:schemeClr val="tx1"/>
                  </a:solidFill>
                </a:ln>
              </a:rPr>
              <a:t>40</a:t>
            </a:fld>
            <a:endParaRPr lang="fr-FR" dirty="0">
              <a:ln>
                <a:solidFill>
                  <a:schemeClr val="tx1"/>
                </a:solidFill>
              </a:ln>
            </a:endParaRPr>
          </a:p>
        </p:txBody>
      </p:sp>
      <p:pic>
        <p:nvPicPr>
          <p:cNvPr id="7" name="Image 6"/>
          <p:cNvPicPr>
            <a:picLocks noChangeAspect="1"/>
          </p:cNvPicPr>
          <p:nvPr/>
        </p:nvPicPr>
        <p:blipFill>
          <a:blip r:embed="rId3"/>
          <a:stretch>
            <a:fillRect/>
          </a:stretch>
        </p:blipFill>
        <p:spPr>
          <a:xfrm>
            <a:off x="7004221" y="978326"/>
            <a:ext cx="4975654" cy="5089892"/>
          </a:xfrm>
          <a:prstGeom prst="rect">
            <a:avLst/>
          </a:prstGeom>
        </p:spPr>
      </p:pic>
      <p:sp>
        <p:nvSpPr>
          <p:cNvPr id="11" name="Titre 3"/>
          <p:cNvSpPr txBox="1">
            <a:spLocks/>
          </p:cNvSpPr>
          <p:nvPr/>
        </p:nvSpPr>
        <p:spPr>
          <a:xfrm>
            <a:off x="1524000" y="-78188"/>
            <a:ext cx="9144000" cy="10029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4800" dirty="0" err="1" smtClean="0"/>
              <a:t>ThomX</a:t>
            </a:r>
            <a:r>
              <a:rPr lang="fr-FR" sz="4800" dirty="0" smtClean="0"/>
              <a:t>: Feedback, IBS/CBS</a:t>
            </a:r>
            <a:endParaRPr lang="fr-FR" sz="4800" dirty="0"/>
          </a:p>
        </p:txBody>
      </p:sp>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038" y="1282107"/>
            <a:ext cx="3649663" cy="20113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8155" y="1282107"/>
            <a:ext cx="3630612" cy="21986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4485" y="3523272"/>
            <a:ext cx="4305300" cy="27289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 name="ZoneTexte 1"/>
          <p:cNvSpPr txBox="1"/>
          <p:nvPr/>
        </p:nvSpPr>
        <p:spPr>
          <a:xfrm>
            <a:off x="1153297" y="1031375"/>
            <a:ext cx="2514858" cy="369332"/>
          </a:xfrm>
          <a:prstGeom prst="rect">
            <a:avLst/>
          </a:prstGeom>
          <a:noFill/>
        </p:spPr>
        <p:txBody>
          <a:bodyPr wrap="square" rtlCol="0">
            <a:spAutoFit/>
          </a:bodyPr>
          <a:lstStyle/>
          <a:p>
            <a:pPr algn="ctr"/>
            <a:r>
              <a:rPr lang="fr-FR" dirty="0" err="1" smtClean="0"/>
              <a:t>Energy</a:t>
            </a:r>
            <a:r>
              <a:rPr lang="fr-FR" dirty="0" smtClean="0"/>
              <a:t> dispersion </a:t>
            </a:r>
            <a:endParaRPr lang="en-US" dirty="0"/>
          </a:p>
        </p:txBody>
      </p:sp>
      <p:sp>
        <p:nvSpPr>
          <p:cNvPr id="15" name="Text Box 6"/>
          <p:cNvSpPr txBox="1">
            <a:spLocks noChangeArrowheads="1"/>
          </p:cNvSpPr>
          <p:nvPr/>
        </p:nvSpPr>
        <p:spPr bwMode="auto">
          <a:xfrm>
            <a:off x="1641517" y="1704197"/>
            <a:ext cx="136842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spcBef>
                <a:spcPct val="50000"/>
              </a:spcBef>
            </a:pPr>
            <a:r>
              <a:rPr lang="en-US" sz="1600" dirty="0"/>
              <a:t>CBS+IBS</a:t>
            </a:r>
          </a:p>
        </p:txBody>
      </p:sp>
      <p:sp>
        <p:nvSpPr>
          <p:cNvPr id="16" name="Text Box 7"/>
          <p:cNvSpPr txBox="1">
            <a:spLocks noChangeArrowheads="1"/>
          </p:cNvSpPr>
          <p:nvPr/>
        </p:nvSpPr>
        <p:spPr bwMode="auto">
          <a:xfrm>
            <a:off x="3149642" y="2409047"/>
            <a:ext cx="935037"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spcBef>
                <a:spcPct val="50000"/>
              </a:spcBef>
            </a:pPr>
            <a:r>
              <a:rPr lang="en-US" sz="1600" dirty="0">
                <a:solidFill>
                  <a:srgbClr val="FF0000"/>
                </a:solidFill>
              </a:rPr>
              <a:t>IBS</a:t>
            </a:r>
          </a:p>
        </p:txBody>
      </p:sp>
      <p:sp>
        <p:nvSpPr>
          <p:cNvPr id="17" name="Text Box 8"/>
          <p:cNvSpPr txBox="1">
            <a:spLocks noChangeArrowheads="1"/>
          </p:cNvSpPr>
          <p:nvPr/>
        </p:nvSpPr>
        <p:spPr bwMode="auto">
          <a:xfrm>
            <a:off x="3009942" y="1901047"/>
            <a:ext cx="136842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spcBef>
                <a:spcPct val="50000"/>
              </a:spcBef>
            </a:pPr>
            <a:r>
              <a:rPr lang="en-US" sz="1600">
                <a:solidFill>
                  <a:srgbClr val="0066CC"/>
                </a:solidFill>
              </a:rPr>
              <a:t>CBS</a:t>
            </a:r>
          </a:p>
        </p:txBody>
      </p:sp>
      <p:sp>
        <p:nvSpPr>
          <p:cNvPr id="18" name="Text Box 9"/>
          <p:cNvSpPr txBox="1">
            <a:spLocks noChangeArrowheads="1"/>
          </p:cNvSpPr>
          <p:nvPr/>
        </p:nvSpPr>
        <p:spPr bwMode="auto">
          <a:xfrm>
            <a:off x="5773179" y="2238366"/>
            <a:ext cx="136842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spcBef>
                <a:spcPct val="50000"/>
              </a:spcBef>
            </a:pPr>
            <a:r>
              <a:rPr lang="en-US" sz="1600"/>
              <a:t>CBS+IBS</a:t>
            </a:r>
          </a:p>
        </p:txBody>
      </p:sp>
      <p:sp>
        <p:nvSpPr>
          <p:cNvPr id="19" name="Text Box 10"/>
          <p:cNvSpPr txBox="1">
            <a:spLocks noChangeArrowheads="1"/>
          </p:cNvSpPr>
          <p:nvPr/>
        </p:nvSpPr>
        <p:spPr bwMode="auto">
          <a:xfrm>
            <a:off x="5217554" y="1525579"/>
            <a:ext cx="935037"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spcBef>
                <a:spcPct val="50000"/>
              </a:spcBef>
            </a:pPr>
            <a:r>
              <a:rPr lang="en-US" sz="1600" dirty="0">
                <a:solidFill>
                  <a:srgbClr val="FF0000"/>
                </a:solidFill>
              </a:rPr>
              <a:t>IBS</a:t>
            </a:r>
          </a:p>
        </p:txBody>
      </p:sp>
      <p:sp>
        <p:nvSpPr>
          <p:cNvPr id="20" name="ZoneTexte 19"/>
          <p:cNvSpPr txBox="1"/>
          <p:nvPr/>
        </p:nvSpPr>
        <p:spPr>
          <a:xfrm>
            <a:off x="4481214" y="1027452"/>
            <a:ext cx="2514858" cy="369332"/>
          </a:xfrm>
          <a:prstGeom prst="rect">
            <a:avLst/>
          </a:prstGeom>
          <a:noFill/>
        </p:spPr>
        <p:txBody>
          <a:bodyPr wrap="square" rtlCol="0">
            <a:spAutoFit/>
          </a:bodyPr>
          <a:lstStyle/>
          <a:p>
            <a:pPr algn="ctr"/>
            <a:r>
              <a:rPr lang="fr-FR" dirty="0" smtClean="0"/>
              <a:t>Emittance </a:t>
            </a:r>
            <a:r>
              <a:rPr lang="fr-FR" dirty="0" err="1" smtClean="0"/>
              <a:t>growth</a:t>
            </a:r>
            <a:endParaRPr lang="en-US" dirty="0"/>
          </a:p>
        </p:txBody>
      </p:sp>
      <p:sp>
        <p:nvSpPr>
          <p:cNvPr id="21" name="Text Box 8"/>
          <p:cNvSpPr txBox="1">
            <a:spLocks noChangeArrowheads="1"/>
          </p:cNvSpPr>
          <p:nvPr/>
        </p:nvSpPr>
        <p:spPr bwMode="auto">
          <a:xfrm>
            <a:off x="3036886" y="4008877"/>
            <a:ext cx="136842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spcBef>
                <a:spcPct val="50000"/>
              </a:spcBef>
            </a:pPr>
            <a:r>
              <a:rPr lang="en-US" sz="1600">
                <a:solidFill>
                  <a:srgbClr val="0066CC"/>
                </a:solidFill>
              </a:rPr>
              <a:t>CBS</a:t>
            </a:r>
          </a:p>
        </p:txBody>
      </p:sp>
      <p:sp>
        <p:nvSpPr>
          <p:cNvPr id="22" name="Text Box 6"/>
          <p:cNvSpPr txBox="1">
            <a:spLocks noChangeArrowheads="1"/>
          </p:cNvSpPr>
          <p:nvPr/>
        </p:nvSpPr>
        <p:spPr bwMode="auto">
          <a:xfrm>
            <a:off x="2248735" y="4891752"/>
            <a:ext cx="136842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spcBef>
                <a:spcPct val="50000"/>
              </a:spcBef>
            </a:pPr>
            <a:r>
              <a:rPr lang="en-US" sz="1600" dirty="0"/>
              <a:t>CBS+IBS</a:t>
            </a:r>
          </a:p>
        </p:txBody>
      </p:sp>
      <p:sp>
        <p:nvSpPr>
          <p:cNvPr id="23" name="ZoneTexte 22"/>
          <p:cNvSpPr txBox="1"/>
          <p:nvPr/>
        </p:nvSpPr>
        <p:spPr>
          <a:xfrm>
            <a:off x="1303894" y="3301358"/>
            <a:ext cx="2514858" cy="369332"/>
          </a:xfrm>
          <a:prstGeom prst="rect">
            <a:avLst/>
          </a:prstGeom>
          <a:noFill/>
        </p:spPr>
        <p:txBody>
          <a:bodyPr wrap="square" rtlCol="0">
            <a:spAutoFit/>
          </a:bodyPr>
          <a:lstStyle/>
          <a:p>
            <a:pPr algn="ctr"/>
            <a:r>
              <a:rPr lang="fr-FR" dirty="0" smtClean="0"/>
              <a:t>RX Flux</a:t>
            </a:r>
            <a:endParaRPr lang="en-US" dirty="0"/>
          </a:p>
        </p:txBody>
      </p:sp>
      <p:sp>
        <p:nvSpPr>
          <p:cNvPr id="3" name="ZoneTexte 2"/>
          <p:cNvSpPr txBox="1"/>
          <p:nvPr/>
        </p:nvSpPr>
        <p:spPr>
          <a:xfrm>
            <a:off x="4468790" y="3831564"/>
            <a:ext cx="2476287" cy="1754326"/>
          </a:xfrm>
          <a:prstGeom prst="rect">
            <a:avLst/>
          </a:prstGeom>
          <a:noFill/>
        </p:spPr>
        <p:txBody>
          <a:bodyPr wrap="square" rtlCol="0">
            <a:spAutoFit/>
          </a:bodyPr>
          <a:lstStyle/>
          <a:p>
            <a:pPr marL="285750" indent="-285750">
              <a:buFont typeface="Arial" panose="020B0604020202020204" pitchFamily="34" charset="0"/>
              <a:buChar char="•"/>
            </a:pPr>
            <a:r>
              <a:rPr lang="en-US" dirty="0" smtClean="0"/>
              <a:t>Emittance growth due to IBS limited by the CBS</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30 % flux reduction after 50 </a:t>
            </a:r>
            <a:r>
              <a:rPr lang="en-US" dirty="0" err="1" smtClean="0"/>
              <a:t>ms</a:t>
            </a:r>
            <a:endParaRPr lang="en-US" dirty="0"/>
          </a:p>
        </p:txBody>
      </p:sp>
      <p:sp>
        <p:nvSpPr>
          <p:cNvPr id="24" name="ZoneTexte 23"/>
          <p:cNvSpPr txBox="1"/>
          <p:nvPr/>
        </p:nvSpPr>
        <p:spPr>
          <a:xfrm>
            <a:off x="313038" y="6520569"/>
            <a:ext cx="3278659" cy="369332"/>
          </a:xfrm>
          <a:prstGeom prst="rect">
            <a:avLst/>
          </a:prstGeom>
          <a:noFill/>
        </p:spPr>
        <p:txBody>
          <a:bodyPr wrap="square" rtlCol="0">
            <a:spAutoFit/>
          </a:bodyPr>
          <a:lstStyle/>
          <a:p>
            <a:r>
              <a:rPr lang="fr-FR" dirty="0" smtClean="0"/>
              <a:t>Alexis Gamelin</a:t>
            </a:r>
            <a:endParaRPr lang="fr-FR" dirty="0"/>
          </a:p>
        </p:txBody>
      </p:sp>
    </p:spTree>
    <p:extLst>
      <p:ext uri="{BB962C8B-B14F-4D97-AF65-F5344CB8AC3E}">
        <p14:creationId xmlns:p14="http://schemas.microsoft.com/office/powerpoint/2010/main" val="344859107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425514"/>
            <a:ext cx="12192000" cy="10709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0" y="0"/>
            <a:ext cx="214184"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numéro de diapositive 8"/>
          <p:cNvSpPr>
            <a:spLocks noGrp="1"/>
          </p:cNvSpPr>
          <p:nvPr>
            <p:ph type="sldNum" sz="quarter" idx="12"/>
          </p:nvPr>
        </p:nvSpPr>
        <p:spPr>
          <a:xfrm>
            <a:off x="9236675" y="6512740"/>
            <a:ext cx="2743200" cy="365125"/>
          </a:xfrm>
          <a:noFill/>
          <a:ln>
            <a:noFill/>
          </a:ln>
        </p:spPr>
        <p:txBody>
          <a:bodyPr/>
          <a:lstStyle/>
          <a:p>
            <a:fld id="{34D7324B-2770-4802-B49E-4504F47BE71B}" type="slidenum">
              <a:rPr lang="fr-FR" smtClean="0">
                <a:ln>
                  <a:solidFill>
                    <a:schemeClr val="tx1"/>
                  </a:solidFill>
                </a:ln>
              </a:rPr>
              <a:t>41</a:t>
            </a:fld>
            <a:endParaRPr lang="fr-FR" dirty="0">
              <a:ln>
                <a:solidFill>
                  <a:schemeClr val="tx1"/>
                </a:solidFill>
              </a:ln>
            </a:endParaRPr>
          </a:p>
        </p:txBody>
      </p:sp>
      <p:sp>
        <p:nvSpPr>
          <p:cNvPr id="11" name="Titre 3"/>
          <p:cNvSpPr txBox="1">
            <a:spLocks/>
          </p:cNvSpPr>
          <p:nvPr/>
        </p:nvSpPr>
        <p:spPr>
          <a:xfrm>
            <a:off x="336422" y="-171504"/>
            <a:ext cx="11878962" cy="10029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smtClean="0"/>
              <a:t>A model to describe the beam-ion interaction</a:t>
            </a:r>
            <a:endParaRPr lang="en-GB" sz="4800" dirty="0" smtClean="0"/>
          </a:p>
        </p:txBody>
      </p:sp>
      <p:sp>
        <p:nvSpPr>
          <p:cNvPr id="10" name="ZoneTexte 9"/>
          <p:cNvSpPr txBox="1"/>
          <p:nvPr/>
        </p:nvSpPr>
        <p:spPr>
          <a:xfrm>
            <a:off x="313038" y="6520569"/>
            <a:ext cx="3278659" cy="369332"/>
          </a:xfrm>
          <a:prstGeom prst="rect">
            <a:avLst/>
          </a:prstGeom>
          <a:noFill/>
        </p:spPr>
        <p:txBody>
          <a:bodyPr wrap="square" rtlCol="0">
            <a:spAutoFit/>
          </a:bodyPr>
          <a:lstStyle/>
          <a:p>
            <a:r>
              <a:rPr lang="fr-FR" dirty="0" smtClean="0"/>
              <a:t>Alexis Gamelin</a:t>
            </a:r>
            <a:endParaRPr lang="fr-FR" dirty="0"/>
          </a:p>
        </p:txBody>
      </p:sp>
      <p:sp>
        <p:nvSpPr>
          <p:cNvPr id="3" name="ZoneTexte 2"/>
          <p:cNvSpPr txBox="1"/>
          <p:nvPr/>
        </p:nvSpPr>
        <p:spPr>
          <a:xfrm>
            <a:off x="497176" y="869874"/>
            <a:ext cx="10909107" cy="369332"/>
          </a:xfrm>
          <a:prstGeom prst="rect">
            <a:avLst/>
          </a:prstGeom>
          <a:noFill/>
        </p:spPr>
        <p:txBody>
          <a:bodyPr wrap="square" rtlCol="0">
            <a:spAutoFit/>
          </a:bodyPr>
          <a:lstStyle/>
          <a:p>
            <a:r>
              <a:rPr lang="fr-FR" dirty="0" smtClean="0"/>
              <a:t>The model </a:t>
            </a:r>
            <a:r>
              <a:rPr lang="en-US" dirty="0"/>
              <a:t>gives the </a:t>
            </a:r>
            <a:r>
              <a:rPr lang="en-US" dirty="0" smtClean="0"/>
              <a:t>kick </a:t>
            </a:r>
            <a:r>
              <a:rPr lang="en-US" dirty="0"/>
              <a:t>that an ion will feel when the electron beam is </a:t>
            </a:r>
            <a:r>
              <a:rPr lang="en-US" dirty="0" smtClean="0"/>
              <a:t>going through the beam pipe:</a:t>
            </a:r>
            <a:r>
              <a:rPr lang="fr-FR" dirty="0" smtClean="0"/>
              <a:t>  </a:t>
            </a:r>
            <a:endParaRPr lang="en-GB" dirty="0"/>
          </a:p>
        </p:txBody>
      </p:sp>
      <p:sp>
        <p:nvSpPr>
          <p:cNvPr id="2" name="ZoneTexte 1"/>
          <p:cNvSpPr txBox="1"/>
          <p:nvPr/>
        </p:nvSpPr>
        <p:spPr>
          <a:xfrm>
            <a:off x="605377" y="3184510"/>
            <a:ext cx="5580515" cy="646331"/>
          </a:xfrm>
          <a:prstGeom prst="rect">
            <a:avLst/>
          </a:prstGeom>
          <a:noFill/>
        </p:spPr>
        <p:txBody>
          <a:bodyPr wrap="square" rtlCol="0">
            <a:spAutoFit/>
          </a:bodyPr>
          <a:lstStyle/>
          <a:p>
            <a:r>
              <a:rPr lang="fr-FR" dirty="0" smtClean="0"/>
              <a:t>The model:</a:t>
            </a:r>
            <a:endParaRPr lang="en-US" dirty="0" smtClean="0"/>
          </a:p>
          <a:p>
            <a:pPr marL="285750" indent="-285750">
              <a:buFont typeface="Arial" panose="020B0604020202020204" pitchFamily="34" charset="0"/>
              <a:buChar char="•"/>
            </a:pPr>
            <a:r>
              <a:rPr lang="en-US" dirty="0" err="1" smtClean="0"/>
              <a:t>Bassetti</a:t>
            </a:r>
            <a:r>
              <a:rPr lang="en-US" dirty="0" smtClean="0"/>
              <a:t>-Erskine formula</a:t>
            </a:r>
            <a:r>
              <a:rPr lang="en-US" baseline="30000" dirty="0" smtClean="0"/>
              <a:t>1</a:t>
            </a:r>
            <a:r>
              <a:rPr lang="en-US" dirty="0" smtClean="0"/>
              <a:t> for transverse dynamics</a:t>
            </a:r>
          </a:p>
        </p:txBody>
      </p:sp>
      <p:sp>
        <p:nvSpPr>
          <p:cNvPr id="7" name="ZoneTexte 6"/>
          <p:cNvSpPr txBox="1"/>
          <p:nvPr/>
        </p:nvSpPr>
        <p:spPr>
          <a:xfrm>
            <a:off x="6199458" y="3179086"/>
            <a:ext cx="5595843" cy="923330"/>
          </a:xfrm>
          <a:prstGeom prst="rect">
            <a:avLst/>
          </a:prstGeom>
          <a:noFill/>
        </p:spPr>
        <p:txBody>
          <a:bodyPr wrap="square" rtlCol="0">
            <a:spAutoFit/>
          </a:bodyPr>
          <a:lstStyle/>
          <a:p>
            <a:r>
              <a:rPr lang="en-US" dirty="0" smtClean="0"/>
              <a:t>Assumptions:</a:t>
            </a:r>
          </a:p>
          <a:p>
            <a:pPr marL="285750" indent="-285750">
              <a:buFont typeface="Arial" panose="020B0604020202020204" pitchFamily="34" charset="0"/>
              <a:buChar char="•"/>
            </a:pPr>
            <a:r>
              <a:rPr lang="en-GB" dirty="0" smtClean="0"/>
              <a:t>“</a:t>
            </a:r>
            <a:r>
              <a:rPr lang="en-GB" dirty="0"/>
              <a:t>S</a:t>
            </a:r>
            <a:r>
              <a:rPr lang="en-GB" dirty="0" smtClean="0"/>
              <a:t>trong-weak</a:t>
            </a:r>
            <a:r>
              <a:rPr lang="en-GB" dirty="0"/>
              <a:t>” model of the beam-beam </a:t>
            </a:r>
            <a:r>
              <a:rPr lang="en-GB" dirty="0" smtClean="0"/>
              <a:t>interaction</a:t>
            </a:r>
          </a:p>
          <a:p>
            <a:pPr marL="285750" indent="-285750">
              <a:buFont typeface="Arial" panose="020B0604020202020204" pitchFamily="34" charset="0"/>
              <a:buChar char="•"/>
            </a:pPr>
            <a:r>
              <a:rPr lang="en-GB" dirty="0" smtClean="0"/>
              <a:t>Electron bunch is supposed Gaussian</a:t>
            </a:r>
          </a:p>
        </p:txBody>
      </p:sp>
      <mc:AlternateContent xmlns:mc="http://schemas.openxmlformats.org/markup-compatibility/2006" xmlns:a14="http://schemas.microsoft.com/office/drawing/2010/main">
        <mc:Choice Requires="a14">
          <p:sp>
            <p:nvSpPr>
              <p:cNvPr id="13" name="TextBox 3"/>
              <p:cNvSpPr txBox="1"/>
              <p:nvPr/>
            </p:nvSpPr>
            <p:spPr>
              <a:xfrm>
                <a:off x="1020319" y="4608482"/>
                <a:ext cx="9159494" cy="15413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000" b="0" i="0" smtClean="0">
                          <a:latin typeface="Cambria Math" charset="0"/>
                        </a:rPr>
                        <m:t>iΔ</m:t>
                      </m:r>
                      <m:sSub>
                        <m:sSubPr>
                          <m:ctrlPr>
                            <a:rPr lang="en-US" sz="2000" b="0" i="1" smtClean="0">
                              <a:latin typeface="Cambria Math" panose="02040503050406030204" pitchFamily="18" charset="0"/>
                            </a:rPr>
                          </m:ctrlPr>
                        </m:sSubPr>
                        <m:e>
                          <m:r>
                            <m:rPr>
                              <m:sty m:val="p"/>
                            </m:rPr>
                            <a:rPr lang="en-US" sz="2000" b="0" i="0" smtClean="0">
                              <a:latin typeface="Cambria Math" charset="0"/>
                            </a:rPr>
                            <m:t>v</m:t>
                          </m:r>
                        </m:e>
                        <m:sub>
                          <m:r>
                            <m:rPr>
                              <m:sty m:val="p"/>
                            </m:rPr>
                            <a:rPr lang="en-US" sz="2000" b="0" i="0" smtClean="0">
                              <a:latin typeface="Cambria Math" charset="0"/>
                            </a:rPr>
                            <m:t>x</m:t>
                          </m:r>
                        </m:sub>
                      </m:sSub>
                      <m:r>
                        <a:rPr lang="en-US" sz="2000" b="0" i="0" smtClean="0">
                          <a:latin typeface="Cambria Math" charset="0"/>
                        </a:rPr>
                        <m:t>+</m:t>
                      </m:r>
                      <m:sSub>
                        <m:sSubPr>
                          <m:ctrlPr>
                            <a:rPr lang="en-US" sz="2000" b="0" i="1" smtClean="0">
                              <a:latin typeface="Cambria Math" panose="02040503050406030204" pitchFamily="18" charset="0"/>
                            </a:rPr>
                          </m:ctrlPr>
                        </m:sSubPr>
                        <m:e>
                          <m:r>
                            <m:rPr>
                              <m:sty m:val="p"/>
                            </m:rPr>
                            <a:rPr lang="en-US" sz="2000" b="0" i="0" smtClean="0">
                              <a:latin typeface="Cambria Math" charset="0"/>
                            </a:rPr>
                            <m:t>Δv</m:t>
                          </m:r>
                        </m:e>
                        <m:sub>
                          <m:r>
                            <a:rPr lang="en-US" sz="2000" b="0" i="1" smtClean="0">
                              <a:latin typeface="Cambria Math" charset="0"/>
                            </a:rPr>
                            <m:t>𝑦</m:t>
                          </m:r>
                        </m:sub>
                      </m:sSub>
                      <m:r>
                        <a:rPr lang="en-US" sz="2000" b="0" i="1" smtClean="0">
                          <a:latin typeface="Cambria Math" charset="0"/>
                        </a:rPr>
                        <m:t>=</m:t>
                      </m:r>
                      <m:f>
                        <m:fPr>
                          <m:ctrlPr>
                            <a:rPr lang="bg-BG" sz="2000" b="0" i="1" smtClean="0">
                              <a:latin typeface="Cambria Math" panose="02040503050406030204" pitchFamily="18" charset="0"/>
                            </a:rPr>
                          </m:ctrlPr>
                        </m:fPr>
                        <m:num>
                          <m:r>
                            <a:rPr lang="en-US" sz="2000" b="0" i="1" smtClean="0">
                              <a:latin typeface="Cambria Math" charset="0"/>
                            </a:rPr>
                            <m:t>−</m:t>
                          </m:r>
                          <m:r>
                            <a:rPr lang="en-US" sz="2000" b="0" i="1" smtClean="0">
                              <a:latin typeface="Cambria Math" charset="0"/>
                            </a:rPr>
                            <m:t>𝑁𝐾</m:t>
                          </m:r>
                          <m:rad>
                            <m:radPr>
                              <m:degHide m:val="on"/>
                              <m:ctrlPr>
                                <a:rPr lang="en-US" sz="2000" b="0" i="1" smtClean="0">
                                  <a:latin typeface="Cambria Math" panose="02040503050406030204" pitchFamily="18" charset="0"/>
                                </a:rPr>
                              </m:ctrlPr>
                            </m:radPr>
                            <m:deg/>
                            <m:e>
                              <m:r>
                                <a:rPr lang="en-US" sz="2000" b="0" i="1" smtClean="0">
                                  <a:latin typeface="Cambria Math" charset="0"/>
                                </a:rPr>
                                <m:t>𝜋</m:t>
                              </m:r>
                            </m:e>
                          </m:rad>
                        </m:num>
                        <m:den>
                          <m:rad>
                            <m:radPr>
                              <m:degHide m:val="on"/>
                              <m:ctrlPr>
                                <a:rPr lang="en-US" sz="2000" b="0" i="1" smtClean="0">
                                  <a:latin typeface="Cambria Math" panose="02040503050406030204" pitchFamily="18" charset="0"/>
                                </a:rPr>
                              </m:ctrlPr>
                            </m:radPr>
                            <m:deg/>
                            <m:e>
                              <m:r>
                                <a:rPr lang="en-US" sz="2000" b="0" i="1" smtClean="0">
                                  <a:latin typeface="Cambria Math" charset="0"/>
                                </a:rPr>
                                <m:t>2</m:t>
                              </m:r>
                              <m:d>
                                <m:dPr>
                                  <m:ctrlPr>
                                    <a:rPr lang="en-US" sz="2000" b="0" i="1" smtClean="0">
                                      <a:latin typeface="Cambria Math" panose="02040503050406030204" pitchFamily="18" charset="0"/>
                                    </a:rPr>
                                  </m:ctrlPr>
                                </m:dPr>
                                <m:e>
                                  <m:sSubSup>
                                    <m:sSubSupPr>
                                      <m:ctrlPr>
                                        <a:rPr lang="en-US" sz="2000" b="0" i="1" smtClean="0">
                                          <a:latin typeface="Cambria Math" panose="02040503050406030204" pitchFamily="18" charset="0"/>
                                        </a:rPr>
                                      </m:ctrlPr>
                                    </m:sSubSupPr>
                                    <m:e>
                                      <m:r>
                                        <a:rPr lang="en-US" sz="2000" i="1">
                                          <a:latin typeface="Cambria Math" charset="0"/>
                                        </a:rPr>
                                        <m:t>𝜎</m:t>
                                      </m:r>
                                    </m:e>
                                    <m:sub>
                                      <m:r>
                                        <a:rPr lang="en-US" sz="2000" i="1">
                                          <a:latin typeface="Cambria Math" charset="0"/>
                                        </a:rPr>
                                        <m:t>𝑥</m:t>
                                      </m:r>
                                    </m:sub>
                                    <m:sup>
                                      <m:r>
                                        <a:rPr lang="en-US" sz="2000" b="0" i="1" smtClean="0">
                                          <a:latin typeface="Cambria Math" charset="0"/>
                                        </a:rPr>
                                        <m:t>2</m:t>
                                      </m:r>
                                    </m:sup>
                                  </m:sSubSup>
                                  <m:r>
                                    <a:rPr lang="en-US" sz="2000" b="0" i="1" smtClean="0">
                                      <a:latin typeface="Cambria Math" charset="0"/>
                                    </a:rPr>
                                    <m:t>−</m:t>
                                  </m:r>
                                  <m:sSubSup>
                                    <m:sSubSupPr>
                                      <m:ctrlPr>
                                        <a:rPr lang="en-US" sz="2000" b="0" i="1" smtClean="0">
                                          <a:latin typeface="Cambria Math" panose="02040503050406030204" pitchFamily="18" charset="0"/>
                                        </a:rPr>
                                      </m:ctrlPr>
                                    </m:sSubSupPr>
                                    <m:e>
                                      <m:r>
                                        <a:rPr lang="en-US" sz="2000" i="1">
                                          <a:latin typeface="Cambria Math" charset="0"/>
                                        </a:rPr>
                                        <m:t>𝜎</m:t>
                                      </m:r>
                                    </m:e>
                                    <m:sub>
                                      <m:r>
                                        <a:rPr lang="en-US" sz="2000" b="0" i="1" smtClean="0">
                                          <a:latin typeface="Cambria Math" charset="0"/>
                                        </a:rPr>
                                        <m:t>𝑦</m:t>
                                      </m:r>
                                    </m:sub>
                                    <m:sup>
                                      <m:r>
                                        <a:rPr lang="en-US" sz="2000" b="0" i="1" smtClean="0">
                                          <a:latin typeface="Cambria Math" charset="0"/>
                                        </a:rPr>
                                        <m:t>2</m:t>
                                      </m:r>
                                    </m:sup>
                                  </m:sSubSup>
                                </m:e>
                              </m:d>
                            </m:e>
                          </m:rad>
                        </m:den>
                      </m:f>
                      <m:d>
                        <m:dPr>
                          <m:ctrlPr>
                            <a:rPr lang="en-US" sz="2000" b="0" i="1" smtClean="0">
                              <a:latin typeface="Cambria Math" panose="02040503050406030204" pitchFamily="18" charset="0"/>
                            </a:rPr>
                          </m:ctrlPr>
                        </m:dPr>
                        <m:e>
                          <m:r>
                            <a:rPr lang="en-US" sz="2000" b="0" i="1" smtClean="0">
                              <a:latin typeface="Cambria Math" charset="0"/>
                            </a:rPr>
                            <m:t>𝑤</m:t>
                          </m:r>
                          <m:d>
                            <m:dPr>
                              <m:ctrlPr>
                                <a:rPr lang="en-US" sz="2000" b="0" i="1" smtClean="0">
                                  <a:latin typeface="Cambria Math" panose="02040503050406030204" pitchFamily="18" charset="0"/>
                                </a:rPr>
                              </m:ctrlPr>
                            </m:dPr>
                            <m:e>
                              <m:f>
                                <m:fPr>
                                  <m:ctrlPr>
                                    <a:rPr lang="bg-BG" sz="2000" i="1">
                                      <a:latin typeface="Cambria Math" panose="02040503050406030204" pitchFamily="18" charset="0"/>
                                    </a:rPr>
                                  </m:ctrlPr>
                                </m:fPr>
                                <m:num>
                                  <m:r>
                                    <a:rPr lang="en-US" sz="2000" b="0" i="1" smtClean="0">
                                      <a:latin typeface="Cambria Math" charset="0"/>
                                    </a:rPr>
                                    <m:t>𝑥</m:t>
                                  </m:r>
                                  <m:r>
                                    <a:rPr lang="en-US" sz="2000" b="0" i="1" smtClean="0">
                                      <a:latin typeface="Cambria Math" charset="0"/>
                                    </a:rPr>
                                    <m:t>+</m:t>
                                  </m:r>
                                  <m:r>
                                    <a:rPr lang="en-US" sz="2000" b="0" i="1" smtClean="0">
                                      <a:latin typeface="Cambria Math" charset="0"/>
                                    </a:rPr>
                                    <m:t>𝑖𝑦</m:t>
                                  </m:r>
                                </m:num>
                                <m:den>
                                  <m:rad>
                                    <m:radPr>
                                      <m:degHide m:val="on"/>
                                      <m:ctrlPr>
                                        <a:rPr lang="en-US" sz="2000" i="1">
                                          <a:latin typeface="Cambria Math" panose="02040503050406030204" pitchFamily="18" charset="0"/>
                                        </a:rPr>
                                      </m:ctrlPr>
                                    </m:radPr>
                                    <m:deg/>
                                    <m:e>
                                      <m:r>
                                        <a:rPr lang="en-US" sz="2000" i="1">
                                          <a:latin typeface="Cambria Math" charset="0"/>
                                        </a:rPr>
                                        <m:t>2</m:t>
                                      </m:r>
                                      <m:d>
                                        <m:dPr>
                                          <m:ctrlPr>
                                            <a:rPr lang="en-US" sz="2000" i="1">
                                              <a:latin typeface="Cambria Math" panose="02040503050406030204" pitchFamily="18" charset="0"/>
                                            </a:rPr>
                                          </m:ctrlPr>
                                        </m:dPr>
                                        <m:e>
                                          <m:sSubSup>
                                            <m:sSubSupPr>
                                              <m:ctrlPr>
                                                <a:rPr lang="en-US" sz="2000" i="1">
                                                  <a:latin typeface="Cambria Math" panose="02040503050406030204" pitchFamily="18" charset="0"/>
                                                </a:rPr>
                                              </m:ctrlPr>
                                            </m:sSubSupPr>
                                            <m:e>
                                              <m:r>
                                                <a:rPr lang="en-US" sz="2000" i="1">
                                                  <a:latin typeface="Cambria Math" charset="0"/>
                                                </a:rPr>
                                                <m:t>𝜎</m:t>
                                              </m:r>
                                            </m:e>
                                            <m:sub>
                                              <m:r>
                                                <a:rPr lang="en-US" sz="2000" i="1">
                                                  <a:latin typeface="Cambria Math" charset="0"/>
                                                </a:rPr>
                                                <m:t>𝑥</m:t>
                                              </m:r>
                                            </m:sub>
                                            <m:sup>
                                              <m:r>
                                                <a:rPr lang="en-US" sz="2000" i="1">
                                                  <a:latin typeface="Cambria Math" charset="0"/>
                                                </a:rPr>
                                                <m:t>2</m:t>
                                              </m:r>
                                            </m:sup>
                                          </m:sSubSup>
                                          <m:r>
                                            <a:rPr lang="en-US" sz="2000" i="1">
                                              <a:latin typeface="Cambria Math" charset="0"/>
                                            </a:rPr>
                                            <m:t>−</m:t>
                                          </m:r>
                                          <m:sSubSup>
                                            <m:sSubSupPr>
                                              <m:ctrlPr>
                                                <a:rPr lang="en-US" sz="2000" i="1">
                                                  <a:latin typeface="Cambria Math" panose="02040503050406030204" pitchFamily="18" charset="0"/>
                                                </a:rPr>
                                              </m:ctrlPr>
                                            </m:sSubSupPr>
                                            <m:e>
                                              <m:r>
                                                <a:rPr lang="en-US" sz="2000" i="1">
                                                  <a:latin typeface="Cambria Math" charset="0"/>
                                                </a:rPr>
                                                <m:t>𝜎</m:t>
                                              </m:r>
                                            </m:e>
                                            <m:sub>
                                              <m:r>
                                                <a:rPr lang="en-US" sz="2000" i="1">
                                                  <a:latin typeface="Cambria Math" charset="0"/>
                                                </a:rPr>
                                                <m:t>𝑦</m:t>
                                              </m:r>
                                            </m:sub>
                                            <m:sup>
                                              <m:r>
                                                <a:rPr lang="en-US" sz="2000" i="1">
                                                  <a:latin typeface="Cambria Math" charset="0"/>
                                                </a:rPr>
                                                <m:t>2</m:t>
                                              </m:r>
                                            </m:sup>
                                          </m:sSubSup>
                                        </m:e>
                                      </m:d>
                                    </m:e>
                                  </m:rad>
                                </m:den>
                              </m:f>
                            </m:e>
                          </m:d>
                          <m:r>
                            <a:rPr lang="en-US" sz="2000" b="0" i="1" smtClean="0">
                              <a:latin typeface="Cambria Math" charset="0"/>
                            </a:rPr>
                            <m:t>−</m:t>
                          </m:r>
                          <m:sSup>
                            <m:sSupPr>
                              <m:ctrlPr>
                                <a:rPr lang="en-US" sz="2000" i="1">
                                  <a:latin typeface="Cambria Math" panose="02040503050406030204" pitchFamily="18" charset="0"/>
                                </a:rPr>
                              </m:ctrlPr>
                            </m:sSupPr>
                            <m:e>
                              <m:r>
                                <m:rPr>
                                  <m:sty m:val="p"/>
                                </m:rPr>
                                <a:rPr lang="en-US" sz="2000">
                                  <a:latin typeface="Cambria Math" charset="0"/>
                                </a:rPr>
                                <m:t>e</m:t>
                              </m:r>
                            </m:e>
                            <m:sup>
                              <m:r>
                                <a:rPr lang="en-US" sz="2000" i="1">
                                  <a:latin typeface="Cambria Math" charset="0"/>
                                </a:rPr>
                                <m:t>−</m:t>
                              </m:r>
                              <m:d>
                                <m:dPr>
                                  <m:ctrlPr>
                                    <a:rPr lang="en-US" sz="2000" i="1">
                                      <a:latin typeface="Cambria Math" panose="02040503050406030204" pitchFamily="18" charset="0"/>
                                    </a:rPr>
                                  </m:ctrlPr>
                                </m:dPr>
                                <m:e>
                                  <m:f>
                                    <m:fPr>
                                      <m:ctrlPr>
                                        <a:rPr lang="bg-BG" sz="2000" i="1">
                                          <a:latin typeface="Cambria Math" panose="02040503050406030204" pitchFamily="18" charset="0"/>
                                        </a:rPr>
                                      </m:ctrlPr>
                                    </m:fPr>
                                    <m:num>
                                      <m:sSup>
                                        <m:sSupPr>
                                          <m:ctrlPr>
                                            <a:rPr lang="en-US" sz="2000" b="0" i="1" smtClean="0">
                                              <a:latin typeface="Cambria Math" panose="02040503050406030204" pitchFamily="18" charset="0"/>
                                            </a:rPr>
                                          </m:ctrlPr>
                                        </m:sSupPr>
                                        <m:e>
                                          <m:r>
                                            <a:rPr lang="en-US" sz="2000" b="0" i="1" smtClean="0">
                                              <a:latin typeface="Cambria Math" charset="0"/>
                                            </a:rPr>
                                            <m:t>𝑥</m:t>
                                          </m:r>
                                        </m:e>
                                        <m:sup>
                                          <m:r>
                                            <a:rPr lang="en-US" sz="2000" b="0" i="1" smtClean="0">
                                              <a:latin typeface="Cambria Math" charset="0"/>
                                            </a:rPr>
                                            <m:t>2</m:t>
                                          </m:r>
                                        </m:sup>
                                      </m:sSup>
                                    </m:num>
                                    <m:den>
                                      <m:r>
                                        <a:rPr lang="en-US" sz="2000" i="1">
                                          <a:latin typeface="Cambria Math" charset="0"/>
                                        </a:rPr>
                                        <m:t>2</m:t>
                                      </m:r>
                                      <m:sSubSup>
                                        <m:sSubSupPr>
                                          <m:ctrlPr>
                                            <a:rPr lang="en-US" sz="2000" i="1">
                                              <a:latin typeface="Cambria Math" panose="02040503050406030204" pitchFamily="18" charset="0"/>
                                            </a:rPr>
                                          </m:ctrlPr>
                                        </m:sSubSupPr>
                                        <m:e>
                                          <m:r>
                                            <a:rPr lang="en-US" sz="2000" i="1">
                                              <a:latin typeface="Cambria Math" charset="0"/>
                                            </a:rPr>
                                            <m:t>𝜎</m:t>
                                          </m:r>
                                        </m:e>
                                        <m:sub>
                                          <m:r>
                                            <a:rPr lang="en-US" sz="2000" i="1">
                                              <a:latin typeface="Cambria Math" charset="0"/>
                                            </a:rPr>
                                            <m:t>𝑥</m:t>
                                          </m:r>
                                        </m:sub>
                                        <m:sup>
                                          <m:r>
                                            <a:rPr lang="en-US" sz="2000" i="1">
                                              <a:latin typeface="Cambria Math" charset="0"/>
                                            </a:rPr>
                                            <m:t>2</m:t>
                                          </m:r>
                                        </m:sup>
                                      </m:sSubSup>
                                    </m:den>
                                  </m:f>
                                  <m:r>
                                    <a:rPr lang="en-US" sz="2000" i="1">
                                      <a:latin typeface="Cambria Math" charset="0"/>
                                    </a:rPr>
                                    <m:t>+</m:t>
                                  </m:r>
                                  <m:f>
                                    <m:fPr>
                                      <m:ctrlPr>
                                        <a:rPr lang="bg-BG" sz="2000" i="1">
                                          <a:latin typeface="Cambria Math" panose="02040503050406030204" pitchFamily="18" charset="0"/>
                                        </a:rPr>
                                      </m:ctrlPr>
                                    </m:fPr>
                                    <m:num>
                                      <m:sSup>
                                        <m:sSupPr>
                                          <m:ctrlPr>
                                            <a:rPr lang="en-US" sz="2000" b="0" i="1" smtClean="0">
                                              <a:latin typeface="Cambria Math" panose="02040503050406030204" pitchFamily="18" charset="0"/>
                                            </a:rPr>
                                          </m:ctrlPr>
                                        </m:sSupPr>
                                        <m:e>
                                          <m:r>
                                            <a:rPr lang="en-US" sz="2000" b="0" i="1" smtClean="0">
                                              <a:latin typeface="Cambria Math" charset="0"/>
                                            </a:rPr>
                                            <m:t>𝑦</m:t>
                                          </m:r>
                                        </m:e>
                                        <m:sup>
                                          <m:r>
                                            <a:rPr lang="en-US" sz="2000" b="0" i="1" smtClean="0">
                                              <a:latin typeface="Cambria Math" charset="0"/>
                                            </a:rPr>
                                            <m:t>2</m:t>
                                          </m:r>
                                        </m:sup>
                                      </m:sSup>
                                    </m:num>
                                    <m:den>
                                      <m:r>
                                        <a:rPr lang="en-US" sz="2000" i="1">
                                          <a:latin typeface="Cambria Math" charset="0"/>
                                        </a:rPr>
                                        <m:t>2</m:t>
                                      </m:r>
                                      <m:sSubSup>
                                        <m:sSubSupPr>
                                          <m:ctrlPr>
                                            <a:rPr lang="en-US" sz="2000" i="1">
                                              <a:latin typeface="Cambria Math" panose="02040503050406030204" pitchFamily="18" charset="0"/>
                                            </a:rPr>
                                          </m:ctrlPr>
                                        </m:sSubSupPr>
                                        <m:e>
                                          <m:r>
                                            <a:rPr lang="en-US" sz="2000" i="1">
                                              <a:latin typeface="Cambria Math" charset="0"/>
                                            </a:rPr>
                                            <m:t>𝜎</m:t>
                                          </m:r>
                                        </m:e>
                                        <m:sub>
                                          <m:r>
                                            <a:rPr lang="en-US" sz="2000" i="1">
                                              <a:latin typeface="Cambria Math" charset="0"/>
                                            </a:rPr>
                                            <m:t>𝑦</m:t>
                                          </m:r>
                                        </m:sub>
                                        <m:sup>
                                          <m:r>
                                            <a:rPr lang="en-US" sz="2000" i="1">
                                              <a:latin typeface="Cambria Math" charset="0"/>
                                            </a:rPr>
                                            <m:t>2</m:t>
                                          </m:r>
                                        </m:sup>
                                      </m:sSubSup>
                                    </m:den>
                                  </m:f>
                                </m:e>
                              </m:d>
                            </m:sup>
                          </m:sSup>
                          <m:r>
                            <a:rPr lang="en-US" sz="2000" b="0" i="1" smtClean="0">
                              <a:latin typeface="Cambria Math" charset="0"/>
                            </a:rPr>
                            <m:t>𝑤</m:t>
                          </m:r>
                          <m:d>
                            <m:dPr>
                              <m:ctrlPr>
                                <a:rPr lang="en-US" sz="2000" b="0" i="1" smtClean="0">
                                  <a:latin typeface="Cambria Math" panose="02040503050406030204" pitchFamily="18" charset="0"/>
                                </a:rPr>
                              </m:ctrlPr>
                            </m:dPr>
                            <m:e>
                              <m:f>
                                <m:fPr>
                                  <m:ctrlPr>
                                    <a:rPr lang="bg-BG" sz="2000" i="1">
                                      <a:latin typeface="Cambria Math" panose="02040503050406030204" pitchFamily="18" charset="0"/>
                                    </a:rPr>
                                  </m:ctrlPr>
                                </m:fPr>
                                <m:num>
                                  <m:r>
                                    <a:rPr lang="en-US" sz="2000" b="0" i="1" smtClean="0">
                                      <a:latin typeface="Cambria Math" charset="0"/>
                                    </a:rPr>
                                    <m:t>𝑥</m:t>
                                  </m:r>
                                  <m:f>
                                    <m:fPr>
                                      <m:ctrlPr>
                                        <a:rPr lang="bg-BG" sz="2000" b="0" i="1" smtClean="0">
                                          <a:latin typeface="Cambria Math" panose="02040503050406030204" pitchFamily="18" charset="0"/>
                                        </a:rPr>
                                      </m:ctrlPr>
                                    </m:fPr>
                                    <m:num>
                                      <m:sSub>
                                        <m:sSubPr>
                                          <m:ctrlPr>
                                            <a:rPr lang="en-US" sz="2000" b="0" i="1" smtClean="0">
                                              <a:latin typeface="Cambria Math" panose="02040503050406030204" pitchFamily="18" charset="0"/>
                                            </a:rPr>
                                          </m:ctrlPr>
                                        </m:sSubPr>
                                        <m:e>
                                          <m:r>
                                            <a:rPr lang="en-US" sz="2000" b="0" i="1" smtClean="0">
                                              <a:latin typeface="Cambria Math" charset="0"/>
                                            </a:rPr>
                                            <m:t>𝜎</m:t>
                                          </m:r>
                                        </m:e>
                                        <m:sub>
                                          <m:r>
                                            <a:rPr lang="en-US" sz="2000" b="0" i="1" smtClean="0">
                                              <a:latin typeface="Cambria Math" charset="0"/>
                                            </a:rPr>
                                            <m:t>𝑦</m:t>
                                          </m:r>
                                        </m:sub>
                                      </m:sSub>
                                    </m:num>
                                    <m:den>
                                      <m:sSub>
                                        <m:sSubPr>
                                          <m:ctrlPr>
                                            <a:rPr lang="en-US" sz="2000" b="0" i="1" smtClean="0">
                                              <a:latin typeface="Cambria Math" panose="02040503050406030204" pitchFamily="18" charset="0"/>
                                            </a:rPr>
                                          </m:ctrlPr>
                                        </m:sSubPr>
                                        <m:e>
                                          <m:r>
                                            <a:rPr lang="en-US" sz="2000" b="0" i="1" smtClean="0">
                                              <a:latin typeface="Cambria Math" charset="0"/>
                                            </a:rPr>
                                            <m:t>𝜎</m:t>
                                          </m:r>
                                        </m:e>
                                        <m:sub>
                                          <m:r>
                                            <a:rPr lang="en-US" sz="2000" b="0" i="1" smtClean="0">
                                              <a:latin typeface="Cambria Math" charset="0"/>
                                            </a:rPr>
                                            <m:t>𝑥</m:t>
                                          </m:r>
                                        </m:sub>
                                      </m:sSub>
                                    </m:den>
                                  </m:f>
                                  <m:r>
                                    <a:rPr lang="en-US" sz="2000" b="0" i="1" smtClean="0">
                                      <a:latin typeface="Cambria Math" charset="0"/>
                                    </a:rPr>
                                    <m:t>+</m:t>
                                  </m:r>
                                  <m:r>
                                    <a:rPr lang="en-US" sz="2000" b="0" i="1" smtClean="0">
                                      <a:latin typeface="Cambria Math" charset="0"/>
                                    </a:rPr>
                                    <m:t>𝑖𝑦</m:t>
                                  </m:r>
                                  <m:f>
                                    <m:fPr>
                                      <m:ctrlPr>
                                        <a:rPr lang="bg-BG" sz="2000" i="1">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charset="0"/>
                                            </a:rPr>
                                            <m:t>𝜎</m:t>
                                          </m:r>
                                        </m:e>
                                        <m:sub>
                                          <m:r>
                                            <a:rPr lang="en-US" sz="2000" b="0" i="1" smtClean="0">
                                              <a:latin typeface="Cambria Math" charset="0"/>
                                            </a:rPr>
                                            <m:t>𝑥</m:t>
                                          </m:r>
                                        </m:sub>
                                      </m:sSub>
                                    </m:num>
                                    <m:den>
                                      <m:sSub>
                                        <m:sSubPr>
                                          <m:ctrlPr>
                                            <a:rPr lang="en-US" sz="2000" i="1">
                                              <a:latin typeface="Cambria Math" panose="02040503050406030204" pitchFamily="18" charset="0"/>
                                            </a:rPr>
                                          </m:ctrlPr>
                                        </m:sSubPr>
                                        <m:e>
                                          <m:r>
                                            <a:rPr lang="en-US" sz="2000" i="1">
                                              <a:latin typeface="Cambria Math" charset="0"/>
                                            </a:rPr>
                                            <m:t>𝜎</m:t>
                                          </m:r>
                                        </m:e>
                                        <m:sub>
                                          <m:r>
                                            <a:rPr lang="en-US" sz="2000" b="0" i="1" smtClean="0">
                                              <a:latin typeface="Cambria Math" charset="0"/>
                                            </a:rPr>
                                            <m:t>𝑦</m:t>
                                          </m:r>
                                        </m:sub>
                                      </m:sSub>
                                    </m:den>
                                  </m:f>
                                </m:num>
                                <m:den>
                                  <m:rad>
                                    <m:radPr>
                                      <m:degHide m:val="on"/>
                                      <m:ctrlPr>
                                        <a:rPr lang="en-US" sz="2000" i="1">
                                          <a:latin typeface="Cambria Math" panose="02040503050406030204" pitchFamily="18" charset="0"/>
                                        </a:rPr>
                                      </m:ctrlPr>
                                    </m:radPr>
                                    <m:deg/>
                                    <m:e>
                                      <m:r>
                                        <a:rPr lang="en-US" sz="2000" i="1">
                                          <a:latin typeface="Cambria Math" charset="0"/>
                                        </a:rPr>
                                        <m:t>2</m:t>
                                      </m:r>
                                      <m:d>
                                        <m:dPr>
                                          <m:ctrlPr>
                                            <a:rPr lang="en-US" sz="2000" i="1">
                                              <a:latin typeface="Cambria Math" panose="02040503050406030204" pitchFamily="18" charset="0"/>
                                            </a:rPr>
                                          </m:ctrlPr>
                                        </m:dPr>
                                        <m:e>
                                          <m:sSubSup>
                                            <m:sSubSupPr>
                                              <m:ctrlPr>
                                                <a:rPr lang="en-US" sz="2000" i="1">
                                                  <a:latin typeface="Cambria Math" panose="02040503050406030204" pitchFamily="18" charset="0"/>
                                                </a:rPr>
                                              </m:ctrlPr>
                                            </m:sSubSupPr>
                                            <m:e>
                                              <m:r>
                                                <a:rPr lang="en-US" sz="2000" i="1">
                                                  <a:latin typeface="Cambria Math" charset="0"/>
                                                </a:rPr>
                                                <m:t>𝜎</m:t>
                                              </m:r>
                                            </m:e>
                                            <m:sub>
                                              <m:r>
                                                <a:rPr lang="en-US" sz="2000" i="1">
                                                  <a:latin typeface="Cambria Math" charset="0"/>
                                                </a:rPr>
                                                <m:t>𝑥</m:t>
                                              </m:r>
                                            </m:sub>
                                            <m:sup>
                                              <m:r>
                                                <a:rPr lang="en-US" sz="2000" i="1">
                                                  <a:latin typeface="Cambria Math" charset="0"/>
                                                </a:rPr>
                                                <m:t>2</m:t>
                                              </m:r>
                                            </m:sup>
                                          </m:sSubSup>
                                          <m:r>
                                            <a:rPr lang="en-US" sz="2000" i="1">
                                              <a:latin typeface="Cambria Math" charset="0"/>
                                            </a:rPr>
                                            <m:t>−</m:t>
                                          </m:r>
                                          <m:sSubSup>
                                            <m:sSubSupPr>
                                              <m:ctrlPr>
                                                <a:rPr lang="en-US" sz="2000" i="1">
                                                  <a:latin typeface="Cambria Math" panose="02040503050406030204" pitchFamily="18" charset="0"/>
                                                </a:rPr>
                                              </m:ctrlPr>
                                            </m:sSubSupPr>
                                            <m:e>
                                              <m:r>
                                                <a:rPr lang="en-US" sz="2000" i="1">
                                                  <a:latin typeface="Cambria Math" charset="0"/>
                                                </a:rPr>
                                                <m:t>𝜎</m:t>
                                              </m:r>
                                            </m:e>
                                            <m:sub>
                                              <m:r>
                                                <a:rPr lang="en-US" sz="2000" i="1">
                                                  <a:latin typeface="Cambria Math" charset="0"/>
                                                </a:rPr>
                                                <m:t>𝑦</m:t>
                                              </m:r>
                                            </m:sub>
                                            <m:sup>
                                              <m:r>
                                                <a:rPr lang="en-US" sz="2000" i="1">
                                                  <a:latin typeface="Cambria Math" charset="0"/>
                                                </a:rPr>
                                                <m:t>2</m:t>
                                              </m:r>
                                            </m:sup>
                                          </m:sSubSup>
                                        </m:e>
                                      </m:d>
                                    </m:e>
                                  </m:rad>
                                </m:den>
                              </m:f>
                            </m:e>
                          </m:d>
                        </m:e>
                      </m:d>
                    </m:oMath>
                  </m:oMathPara>
                </a14:m>
                <a:endParaRPr lang="en-US" sz="1600" dirty="0"/>
              </a:p>
            </p:txBody>
          </p:sp>
        </mc:Choice>
        <mc:Fallback xmlns="">
          <p:sp>
            <p:nvSpPr>
              <p:cNvPr id="13" name="TextBox 3"/>
              <p:cNvSpPr txBox="1">
                <a:spLocks noRot="1" noChangeAspect="1" noMove="1" noResize="1" noEditPoints="1" noAdjustHandles="1" noChangeArrowheads="1" noChangeShapeType="1" noTextEdit="1"/>
              </p:cNvSpPr>
              <p:nvPr/>
            </p:nvSpPr>
            <p:spPr>
              <a:xfrm>
                <a:off x="1020319" y="4608482"/>
                <a:ext cx="9159494" cy="1541319"/>
              </a:xfrm>
              <a:prstGeom prst="rect">
                <a:avLst/>
              </a:prstGeom>
              <a:blipFill rotWithShape="0">
                <a:blip r:embed="rId3"/>
                <a:stretch>
                  <a:fillRect/>
                </a:stretch>
              </a:blipFill>
            </p:spPr>
            <p:txBody>
              <a:bodyPr/>
              <a:lstStyle/>
              <a:p>
                <a:r>
                  <a:rPr lang="en-US">
                    <a:noFill/>
                  </a:rPr>
                  <a:t> </a:t>
                </a:r>
              </a:p>
            </p:txBody>
          </p:sp>
        </mc:Fallback>
      </mc:AlternateContent>
      <p:cxnSp>
        <p:nvCxnSpPr>
          <p:cNvPr id="48" name="Connecteur droit avec flèche 47"/>
          <p:cNvCxnSpPr/>
          <p:nvPr/>
        </p:nvCxnSpPr>
        <p:spPr>
          <a:xfrm>
            <a:off x="1703512" y="3879458"/>
            <a:ext cx="648072" cy="118233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9" name="ZoneTexte 48"/>
          <p:cNvSpPr txBox="1"/>
          <p:nvPr/>
        </p:nvSpPr>
        <p:spPr>
          <a:xfrm>
            <a:off x="4879988" y="4465054"/>
            <a:ext cx="1359514" cy="338554"/>
          </a:xfrm>
          <a:prstGeom prst="rect">
            <a:avLst/>
          </a:prstGeom>
          <a:noFill/>
        </p:spPr>
        <p:txBody>
          <a:bodyPr wrap="square" rtlCol="0">
            <a:spAutoFit/>
          </a:bodyPr>
          <a:lstStyle/>
          <a:p>
            <a:r>
              <a:rPr lang="fr-FR" sz="1600" dirty="0" smtClean="0"/>
              <a:t>Ion position</a:t>
            </a:r>
            <a:endParaRPr lang="en-US" sz="1600" dirty="0"/>
          </a:p>
        </p:txBody>
      </p:sp>
      <p:sp>
        <p:nvSpPr>
          <p:cNvPr id="50" name="ZoneTexte 49"/>
          <p:cNvSpPr txBox="1"/>
          <p:nvPr/>
        </p:nvSpPr>
        <p:spPr>
          <a:xfrm>
            <a:off x="7988588" y="4224097"/>
            <a:ext cx="2983324" cy="338554"/>
          </a:xfrm>
          <a:prstGeom prst="rect">
            <a:avLst/>
          </a:prstGeom>
          <a:noFill/>
        </p:spPr>
        <p:txBody>
          <a:bodyPr wrap="square" rtlCol="0">
            <a:spAutoFit/>
          </a:bodyPr>
          <a:lstStyle/>
          <a:p>
            <a:r>
              <a:rPr lang="fr-FR" sz="1600" dirty="0" err="1" smtClean="0"/>
              <a:t>Beam</a:t>
            </a:r>
            <a:r>
              <a:rPr lang="fr-FR" sz="1600" dirty="0" smtClean="0"/>
              <a:t> size </a:t>
            </a:r>
            <a:r>
              <a:rPr lang="fr-FR" sz="1600" dirty="0" err="1" smtClean="0"/>
              <a:t>at</a:t>
            </a:r>
            <a:r>
              <a:rPr lang="fr-FR" sz="1600" dirty="0" smtClean="0"/>
              <a:t> the ion position</a:t>
            </a:r>
            <a:endParaRPr lang="en-US" sz="1600" dirty="0"/>
          </a:p>
        </p:txBody>
      </p:sp>
      <p:cxnSp>
        <p:nvCxnSpPr>
          <p:cNvPr id="51" name="Connecteur droit avec flèche 50"/>
          <p:cNvCxnSpPr/>
          <p:nvPr/>
        </p:nvCxnSpPr>
        <p:spPr>
          <a:xfrm>
            <a:off x="5500172" y="4785683"/>
            <a:ext cx="163780" cy="31758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Connecteur droit avec flèche 53"/>
          <p:cNvCxnSpPr/>
          <p:nvPr/>
        </p:nvCxnSpPr>
        <p:spPr>
          <a:xfrm flipH="1">
            <a:off x="5160293" y="4788070"/>
            <a:ext cx="339879" cy="28662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Connecteur droit avec flèche 56"/>
          <p:cNvCxnSpPr/>
          <p:nvPr/>
        </p:nvCxnSpPr>
        <p:spPr>
          <a:xfrm flipH="1">
            <a:off x="8780309" y="4537397"/>
            <a:ext cx="339879" cy="28662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Connecteur droit avec flèche 57"/>
          <p:cNvCxnSpPr/>
          <p:nvPr/>
        </p:nvCxnSpPr>
        <p:spPr>
          <a:xfrm>
            <a:off x="9120188" y="4541640"/>
            <a:ext cx="288180" cy="24643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2" name="ZoneTexte 61"/>
          <p:cNvSpPr txBox="1"/>
          <p:nvPr/>
        </p:nvSpPr>
        <p:spPr>
          <a:xfrm>
            <a:off x="2350130" y="6558589"/>
            <a:ext cx="9270723" cy="276999"/>
          </a:xfrm>
          <a:prstGeom prst="rect">
            <a:avLst/>
          </a:prstGeom>
          <a:noFill/>
        </p:spPr>
        <p:txBody>
          <a:bodyPr wrap="square" rtlCol="0">
            <a:spAutoFit/>
          </a:bodyPr>
          <a:lstStyle/>
          <a:p>
            <a:r>
              <a:rPr lang="en-US" sz="1200" dirty="0" smtClean="0"/>
              <a:t>[1] </a:t>
            </a:r>
            <a:r>
              <a:rPr lang="en-US" sz="1200" dirty="0" err="1" smtClean="0"/>
              <a:t>Bassetti</a:t>
            </a:r>
            <a:r>
              <a:rPr lang="en-US" sz="1200" dirty="0" smtClean="0"/>
              <a:t> </a:t>
            </a:r>
            <a:r>
              <a:rPr lang="en-US" sz="1200" dirty="0"/>
              <a:t>and </a:t>
            </a:r>
            <a:r>
              <a:rPr lang="en-US" sz="1200" dirty="0" smtClean="0"/>
              <a:t>Erskine</a:t>
            </a:r>
            <a:r>
              <a:rPr lang="en-US" sz="1200" dirty="0"/>
              <a:t>,</a:t>
            </a:r>
            <a:r>
              <a:rPr lang="en-US" sz="1200" dirty="0" smtClean="0"/>
              <a:t> </a:t>
            </a:r>
            <a:r>
              <a:rPr lang="en-US" sz="1200" dirty="0"/>
              <a:t>Closed expression for the electrical </a:t>
            </a:r>
            <a:r>
              <a:rPr lang="en-US" sz="1200" dirty="0" smtClean="0"/>
              <a:t>field </a:t>
            </a:r>
            <a:r>
              <a:rPr lang="en-US" sz="1200" dirty="0"/>
              <a:t>of a two-dimensional Gaussian </a:t>
            </a:r>
            <a:r>
              <a:rPr lang="en-US" sz="1200" dirty="0" smtClean="0"/>
              <a:t>charge. Technical </a:t>
            </a:r>
            <a:r>
              <a:rPr lang="en-US" sz="1200" dirty="0"/>
              <a:t>report, 1980.</a:t>
            </a:r>
          </a:p>
        </p:txBody>
      </p:sp>
      <p:sp>
        <p:nvSpPr>
          <p:cNvPr id="63" name="ZoneTexte 62"/>
          <p:cNvSpPr txBox="1"/>
          <p:nvPr/>
        </p:nvSpPr>
        <p:spPr>
          <a:xfrm>
            <a:off x="2306593" y="4181944"/>
            <a:ext cx="2555175" cy="338554"/>
          </a:xfrm>
          <a:prstGeom prst="rect">
            <a:avLst/>
          </a:prstGeom>
          <a:noFill/>
        </p:spPr>
        <p:txBody>
          <a:bodyPr wrap="square" rtlCol="0">
            <a:spAutoFit/>
          </a:bodyPr>
          <a:lstStyle/>
          <a:p>
            <a:r>
              <a:rPr lang="en-US" sz="1600" dirty="0" smtClean="0"/>
              <a:t>Number of e- in a bunch</a:t>
            </a:r>
            <a:endParaRPr lang="en-US" sz="1600" dirty="0"/>
          </a:p>
        </p:txBody>
      </p:sp>
      <p:cxnSp>
        <p:nvCxnSpPr>
          <p:cNvPr id="65" name="Connecteur droit avec flèche 64"/>
          <p:cNvCxnSpPr/>
          <p:nvPr/>
        </p:nvCxnSpPr>
        <p:spPr>
          <a:xfrm flipH="1">
            <a:off x="3160602" y="4537397"/>
            <a:ext cx="45023" cy="53112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Connector 3"/>
          <p:cNvCxnSpPr/>
          <p:nvPr/>
        </p:nvCxnSpPr>
        <p:spPr>
          <a:xfrm>
            <a:off x="3120281" y="1517644"/>
            <a:ext cx="6167204" cy="3753"/>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118"/>
          <p:cNvCxnSpPr/>
          <p:nvPr/>
        </p:nvCxnSpPr>
        <p:spPr>
          <a:xfrm>
            <a:off x="3120948" y="3052083"/>
            <a:ext cx="6166537" cy="8705"/>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1" name="Oval 13"/>
          <p:cNvSpPr>
            <a:spLocks noChangeArrowheads="1"/>
          </p:cNvSpPr>
          <p:nvPr/>
        </p:nvSpPr>
        <p:spPr bwMode="auto">
          <a:xfrm>
            <a:off x="7988588" y="2220406"/>
            <a:ext cx="795534" cy="1326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72" name="Oval 70"/>
          <p:cNvSpPr>
            <a:spLocks noChangeArrowheads="1"/>
          </p:cNvSpPr>
          <p:nvPr/>
        </p:nvSpPr>
        <p:spPr bwMode="auto">
          <a:xfrm>
            <a:off x="5879976" y="2138966"/>
            <a:ext cx="115210" cy="108620"/>
          </a:xfrm>
          <a:prstGeom prst="ellipse">
            <a:avLst/>
          </a:prstGeom>
          <a:solidFill>
            <a:srgbClr val="00B050"/>
          </a:solidFill>
          <a:ln w="9525">
            <a:solidFill>
              <a:srgbClr val="00B05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73" name="TextBox 143"/>
          <p:cNvSpPr txBox="1"/>
          <p:nvPr/>
        </p:nvSpPr>
        <p:spPr>
          <a:xfrm>
            <a:off x="7863770" y="2399949"/>
            <a:ext cx="1045170" cy="605258"/>
          </a:xfrm>
          <a:prstGeom prst="rect">
            <a:avLst/>
          </a:prstGeom>
          <a:noFill/>
        </p:spPr>
        <p:txBody>
          <a:bodyPr wrap="square" rtlCol="0">
            <a:spAutoFit/>
          </a:bodyPr>
          <a:lstStyle/>
          <a:p>
            <a:pPr algn="ctr"/>
            <a:r>
              <a:rPr lang="en-US" sz="1400" dirty="0" smtClean="0"/>
              <a:t>Electron bunch</a:t>
            </a:r>
            <a:endParaRPr lang="en-US" sz="1400" dirty="0"/>
          </a:p>
        </p:txBody>
      </p:sp>
      <p:cxnSp>
        <p:nvCxnSpPr>
          <p:cNvPr id="74" name="Straight Arrow Connector 4"/>
          <p:cNvCxnSpPr>
            <a:stCxn id="72" idx="7"/>
          </p:cNvCxnSpPr>
          <p:nvPr/>
        </p:nvCxnSpPr>
        <p:spPr>
          <a:xfrm flipV="1">
            <a:off x="5978314" y="1960641"/>
            <a:ext cx="359769" cy="1942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5" name="TextBox 34"/>
          <p:cNvSpPr txBox="1"/>
          <p:nvPr/>
        </p:nvSpPr>
        <p:spPr>
          <a:xfrm>
            <a:off x="5554430" y="1890212"/>
            <a:ext cx="616452" cy="338554"/>
          </a:xfrm>
          <a:prstGeom prst="rect">
            <a:avLst/>
          </a:prstGeom>
          <a:noFill/>
        </p:spPr>
        <p:txBody>
          <a:bodyPr wrap="square" rtlCol="0">
            <a:spAutoFit/>
          </a:bodyPr>
          <a:lstStyle/>
          <a:p>
            <a:r>
              <a:rPr lang="en-US" sz="1600" b="1" dirty="0" smtClean="0">
                <a:solidFill>
                  <a:srgbClr val="00B050"/>
                </a:solidFill>
              </a:rPr>
              <a:t>M</a:t>
            </a:r>
            <a:r>
              <a:rPr lang="en-US" sz="1600" b="1" baseline="30000" dirty="0" smtClean="0">
                <a:solidFill>
                  <a:srgbClr val="00B050"/>
                </a:solidFill>
              </a:rPr>
              <a:t>+</a:t>
            </a:r>
            <a:endParaRPr lang="en-US" sz="1600" b="1" baseline="30000" dirty="0">
              <a:solidFill>
                <a:srgbClr val="00B050"/>
              </a:solidFill>
            </a:endParaRPr>
          </a:p>
        </p:txBody>
      </p:sp>
      <p:cxnSp>
        <p:nvCxnSpPr>
          <p:cNvPr id="76" name="Straight Arrow Connector 121"/>
          <p:cNvCxnSpPr/>
          <p:nvPr/>
        </p:nvCxnSpPr>
        <p:spPr>
          <a:xfrm>
            <a:off x="4211534" y="2297767"/>
            <a:ext cx="1099253" cy="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7" name="Oval 13"/>
          <p:cNvSpPr>
            <a:spLocks noChangeArrowheads="1"/>
          </p:cNvSpPr>
          <p:nvPr/>
        </p:nvSpPr>
        <p:spPr bwMode="auto">
          <a:xfrm>
            <a:off x="3193930" y="2240553"/>
            <a:ext cx="795534" cy="1326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cxnSp>
        <p:nvCxnSpPr>
          <p:cNvPr id="78" name="Straight Arrow Connector 121"/>
          <p:cNvCxnSpPr/>
          <p:nvPr/>
        </p:nvCxnSpPr>
        <p:spPr>
          <a:xfrm>
            <a:off x="6513395" y="2300716"/>
            <a:ext cx="1099253" cy="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9" name="TextBox 143"/>
          <p:cNvSpPr txBox="1"/>
          <p:nvPr/>
        </p:nvSpPr>
        <p:spPr>
          <a:xfrm>
            <a:off x="3120281" y="2418607"/>
            <a:ext cx="1045170" cy="605258"/>
          </a:xfrm>
          <a:prstGeom prst="rect">
            <a:avLst/>
          </a:prstGeom>
          <a:noFill/>
        </p:spPr>
        <p:txBody>
          <a:bodyPr wrap="square" rtlCol="0">
            <a:spAutoFit/>
          </a:bodyPr>
          <a:lstStyle/>
          <a:p>
            <a:pPr algn="ctr"/>
            <a:r>
              <a:rPr lang="en-US" sz="1400" dirty="0" smtClean="0"/>
              <a:t>Electron bunch</a:t>
            </a:r>
            <a:endParaRPr lang="en-US" sz="1400" dirty="0"/>
          </a:p>
        </p:txBody>
      </p:sp>
      <mc:AlternateContent xmlns:mc="http://schemas.openxmlformats.org/markup-compatibility/2006" xmlns:a14="http://schemas.microsoft.com/office/drawing/2010/main">
        <mc:Choice Requires="a14">
          <p:sp>
            <p:nvSpPr>
              <p:cNvPr id="80" name="ZoneTexte 79"/>
              <p:cNvSpPr txBox="1"/>
              <p:nvPr/>
            </p:nvSpPr>
            <p:spPr>
              <a:xfrm>
                <a:off x="6126398" y="1664709"/>
                <a:ext cx="32252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fr-FR" b="0" i="0" smtClean="0">
                          <a:latin typeface="Cambria Math" panose="02040503050406030204" pitchFamily="18" charset="0"/>
                        </a:rPr>
                        <m:t>Δ</m:t>
                      </m:r>
                      <m:acc>
                        <m:accPr>
                          <m:chr m:val="⃗"/>
                          <m:ctrlPr>
                            <a:rPr lang="fr-FR" b="0" i="1" smtClean="0">
                              <a:latin typeface="Cambria Math" panose="02040503050406030204" pitchFamily="18" charset="0"/>
                            </a:rPr>
                          </m:ctrlPr>
                        </m:accPr>
                        <m:e>
                          <m:r>
                            <a:rPr lang="fr-FR" b="0" i="1" smtClean="0">
                              <a:latin typeface="Cambria Math" panose="02040503050406030204" pitchFamily="18" charset="0"/>
                            </a:rPr>
                            <m:t>𝑣</m:t>
                          </m:r>
                        </m:e>
                      </m:acc>
                    </m:oMath>
                  </m:oMathPara>
                </a14:m>
                <a:endParaRPr lang="en-US" dirty="0"/>
              </a:p>
            </p:txBody>
          </p:sp>
        </mc:Choice>
        <mc:Fallback xmlns="">
          <p:sp>
            <p:nvSpPr>
              <p:cNvPr id="80" name="ZoneTexte 79"/>
              <p:cNvSpPr txBox="1">
                <a:spLocks noRot="1" noChangeAspect="1" noMove="1" noResize="1" noEditPoints="1" noAdjustHandles="1" noChangeArrowheads="1" noChangeShapeType="1" noTextEdit="1"/>
              </p:cNvSpPr>
              <p:nvPr/>
            </p:nvSpPr>
            <p:spPr>
              <a:xfrm>
                <a:off x="6126398" y="1664709"/>
                <a:ext cx="322524" cy="276999"/>
              </a:xfrm>
              <a:prstGeom prst="rect">
                <a:avLst/>
              </a:prstGeom>
              <a:blipFill rotWithShape="0">
                <a:blip r:embed="rId4"/>
                <a:stretch>
                  <a:fillRect l="-16981" t="-45652" r="-101887" b="-8696"/>
                </a:stretch>
              </a:blipFill>
            </p:spPr>
            <p:txBody>
              <a:bodyPr/>
              <a:lstStyle/>
              <a:p>
                <a:r>
                  <a:rPr lang="en-US">
                    <a:noFill/>
                  </a:rPr>
                  <a:t> </a:t>
                </a:r>
              </a:p>
            </p:txBody>
          </p:sp>
        </mc:Fallback>
      </mc:AlternateContent>
    </p:spTree>
    <p:extLst>
      <p:ext uri="{BB962C8B-B14F-4D97-AF65-F5344CB8AC3E}">
        <p14:creationId xmlns:p14="http://schemas.microsoft.com/office/powerpoint/2010/main" val="58443038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425514"/>
            <a:ext cx="12192000" cy="10709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0" y="0"/>
            <a:ext cx="214184"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numéro de diapositive 8"/>
          <p:cNvSpPr>
            <a:spLocks noGrp="1"/>
          </p:cNvSpPr>
          <p:nvPr>
            <p:ph type="sldNum" sz="quarter" idx="12"/>
          </p:nvPr>
        </p:nvSpPr>
        <p:spPr>
          <a:xfrm>
            <a:off x="9236675" y="6512740"/>
            <a:ext cx="2743200" cy="365125"/>
          </a:xfrm>
          <a:noFill/>
          <a:ln>
            <a:noFill/>
          </a:ln>
        </p:spPr>
        <p:txBody>
          <a:bodyPr/>
          <a:lstStyle/>
          <a:p>
            <a:fld id="{34D7324B-2770-4802-B49E-4504F47BE71B}" type="slidenum">
              <a:rPr lang="fr-FR" smtClean="0">
                <a:ln>
                  <a:solidFill>
                    <a:schemeClr val="tx1"/>
                  </a:solidFill>
                </a:ln>
              </a:rPr>
              <a:t>42</a:t>
            </a:fld>
            <a:endParaRPr lang="fr-FR" dirty="0">
              <a:ln>
                <a:solidFill>
                  <a:schemeClr val="tx1"/>
                </a:solidFill>
              </a:ln>
            </a:endParaRPr>
          </a:p>
        </p:txBody>
      </p:sp>
      <p:sp>
        <p:nvSpPr>
          <p:cNvPr id="11" name="Titre 3"/>
          <p:cNvSpPr txBox="1">
            <a:spLocks/>
          </p:cNvSpPr>
          <p:nvPr/>
        </p:nvSpPr>
        <p:spPr>
          <a:xfrm>
            <a:off x="214184" y="-108992"/>
            <a:ext cx="11878962" cy="10029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smtClean="0"/>
              <a:t>NUAGE, ion cloud tracking</a:t>
            </a:r>
            <a:endParaRPr lang="en-GB" sz="4800" dirty="0" smtClean="0"/>
          </a:p>
        </p:txBody>
      </p:sp>
      <p:sp>
        <p:nvSpPr>
          <p:cNvPr id="2" name="TextBox 1"/>
          <p:cNvSpPr txBox="1"/>
          <p:nvPr/>
        </p:nvSpPr>
        <p:spPr>
          <a:xfrm>
            <a:off x="587388" y="1543735"/>
            <a:ext cx="5652628" cy="2862322"/>
          </a:xfrm>
          <a:prstGeom prst="rect">
            <a:avLst/>
          </a:prstGeom>
          <a:noFill/>
        </p:spPr>
        <p:txBody>
          <a:bodyPr wrap="square" rtlCol="0">
            <a:spAutoFit/>
          </a:bodyPr>
          <a:lstStyle/>
          <a:p>
            <a:pPr marL="285750" indent="-285750">
              <a:buFont typeface="Arial" charset="0"/>
              <a:buChar char="•"/>
            </a:pPr>
            <a:r>
              <a:rPr lang="en-US" sz="2000" dirty="0" smtClean="0"/>
              <a:t>Beam-ion interaction</a:t>
            </a:r>
          </a:p>
          <a:p>
            <a:pPr marL="285750" indent="-285750">
              <a:buFont typeface="Arial" charset="0"/>
              <a:buChar char="•"/>
            </a:pPr>
            <a:endParaRPr lang="en-US" sz="2000" dirty="0" smtClean="0"/>
          </a:p>
          <a:p>
            <a:pPr marL="285750" indent="-285750">
              <a:buFont typeface="Arial" charset="0"/>
              <a:buChar char="•"/>
            </a:pPr>
            <a:r>
              <a:rPr lang="en-US" sz="2000" dirty="0" smtClean="0"/>
              <a:t>Ion trapping in magnetic field</a:t>
            </a:r>
          </a:p>
          <a:p>
            <a:pPr marL="285750" indent="-285750">
              <a:buFont typeface="Arial" charset="0"/>
              <a:buChar char="•"/>
            </a:pPr>
            <a:endParaRPr lang="en-US" sz="2000" dirty="0" smtClean="0"/>
          </a:p>
          <a:p>
            <a:pPr marL="285750" indent="-285750">
              <a:buFont typeface="Arial" charset="0"/>
              <a:buChar char="•"/>
            </a:pPr>
            <a:r>
              <a:rPr lang="en-US" sz="2000" dirty="0" smtClean="0"/>
              <a:t>Clearing electrodes</a:t>
            </a:r>
          </a:p>
          <a:p>
            <a:pPr marL="285750" indent="-285750">
              <a:buFont typeface="Arial" charset="0"/>
              <a:buChar char="•"/>
            </a:pPr>
            <a:endParaRPr lang="fr-FR" sz="2000" dirty="0"/>
          </a:p>
          <a:p>
            <a:pPr marL="285750" indent="-285750">
              <a:buFont typeface="Arial" charset="0"/>
              <a:buChar char="•"/>
            </a:pPr>
            <a:r>
              <a:rPr lang="fr-FR" sz="2000" dirty="0" smtClean="0"/>
              <a:t>Gaps in </a:t>
            </a:r>
            <a:r>
              <a:rPr lang="fr-FR" sz="2000" dirty="0" err="1" smtClean="0"/>
              <a:t>bunch</a:t>
            </a:r>
            <a:r>
              <a:rPr lang="fr-FR" sz="2000" dirty="0" smtClean="0"/>
              <a:t> train</a:t>
            </a:r>
            <a:endParaRPr lang="en-US" sz="2000" dirty="0" smtClean="0"/>
          </a:p>
          <a:p>
            <a:pPr marL="285750" indent="-285750">
              <a:buFont typeface="Arial" charset="0"/>
              <a:buChar char="•"/>
            </a:pPr>
            <a:endParaRPr lang="fr-FR" sz="2000" dirty="0"/>
          </a:p>
          <a:p>
            <a:pPr marL="285750" indent="-285750">
              <a:buFont typeface="Arial" charset="0"/>
              <a:buChar char="•"/>
            </a:pPr>
            <a:r>
              <a:rPr lang="fr-FR" sz="2000" dirty="0" smtClean="0"/>
              <a:t>Ion </a:t>
            </a:r>
            <a:r>
              <a:rPr lang="fr-FR" sz="2000" dirty="0" err="1" smtClean="0"/>
              <a:t>cloud</a:t>
            </a:r>
            <a:r>
              <a:rPr lang="fr-FR" sz="2000" dirty="0" smtClean="0"/>
              <a:t> collective </a:t>
            </a:r>
            <a:r>
              <a:rPr lang="fr-FR" sz="2000" dirty="0" err="1" smtClean="0"/>
              <a:t>effects</a:t>
            </a:r>
            <a:r>
              <a:rPr lang="fr-FR" sz="2000" dirty="0" smtClean="0"/>
              <a:t> (self </a:t>
            </a:r>
            <a:r>
              <a:rPr lang="fr-FR" sz="2000" dirty="0" err="1" smtClean="0"/>
              <a:t>space</a:t>
            </a:r>
            <a:r>
              <a:rPr lang="fr-FR" sz="2000" dirty="0" smtClean="0"/>
              <a:t> charge, …)</a:t>
            </a:r>
            <a:endParaRPr lang="en-US" sz="2000" dirty="0"/>
          </a:p>
        </p:txBody>
      </p:sp>
      <p:sp>
        <p:nvSpPr>
          <p:cNvPr id="3" name="TextBox 2"/>
          <p:cNvSpPr txBox="1"/>
          <p:nvPr/>
        </p:nvSpPr>
        <p:spPr>
          <a:xfrm>
            <a:off x="348017" y="1018816"/>
            <a:ext cx="11549141" cy="400110"/>
          </a:xfrm>
          <a:prstGeom prst="rect">
            <a:avLst/>
          </a:prstGeom>
          <a:noFill/>
        </p:spPr>
        <p:txBody>
          <a:bodyPr wrap="square" rtlCol="0">
            <a:spAutoFit/>
          </a:bodyPr>
          <a:lstStyle/>
          <a:p>
            <a:r>
              <a:rPr lang="en-US" sz="2000" dirty="0" smtClean="0"/>
              <a:t>The following effects impact the ion cloud dynamics:</a:t>
            </a:r>
            <a:endParaRPr lang="en-US" sz="2000" dirty="0"/>
          </a:p>
        </p:txBody>
      </p:sp>
      <p:sp>
        <p:nvSpPr>
          <p:cNvPr id="10" name="ZoneTexte 9"/>
          <p:cNvSpPr txBox="1"/>
          <p:nvPr/>
        </p:nvSpPr>
        <p:spPr>
          <a:xfrm>
            <a:off x="313038" y="6520569"/>
            <a:ext cx="3278659" cy="369332"/>
          </a:xfrm>
          <a:prstGeom prst="rect">
            <a:avLst/>
          </a:prstGeom>
          <a:noFill/>
        </p:spPr>
        <p:txBody>
          <a:bodyPr wrap="square" rtlCol="0">
            <a:spAutoFit/>
          </a:bodyPr>
          <a:lstStyle/>
          <a:p>
            <a:r>
              <a:rPr lang="fr-FR" dirty="0" smtClean="0"/>
              <a:t>Alexis Gamelin</a:t>
            </a:r>
            <a:endParaRPr lang="fr-FR" dirty="0"/>
          </a:p>
        </p:txBody>
      </p:sp>
      <p:sp>
        <p:nvSpPr>
          <p:cNvPr id="7" name="Accolade fermante 6"/>
          <p:cNvSpPr/>
          <p:nvPr/>
        </p:nvSpPr>
        <p:spPr>
          <a:xfrm>
            <a:off x="4007768" y="1543735"/>
            <a:ext cx="360040" cy="2317313"/>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ZoneTexte 11"/>
          <p:cNvSpPr txBox="1"/>
          <p:nvPr/>
        </p:nvSpPr>
        <p:spPr>
          <a:xfrm>
            <a:off x="6218593" y="2240725"/>
            <a:ext cx="2304256" cy="1200329"/>
          </a:xfrm>
          <a:prstGeom prst="rect">
            <a:avLst/>
          </a:prstGeom>
          <a:noFill/>
        </p:spPr>
        <p:txBody>
          <a:bodyPr wrap="square" rtlCol="0">
            <a:spAutoFit/>
          </a:bodyPr>
          <a:lstStyle/>
          <a:p>
            <a:pPr algn="ctr"/>
            <a:r>
              <a:rPr lang="fr-FR" dirty="0" smtClean="0"/>
              <a:t>NUAGE a </a:t>
            </a:r>
            <a:r>
              <a:rPr lang="en-US" dirty="0"/>
              <a:t>data parallel </a:t>
            </a:r>
            <a:r>
              <a:rPr lang="fr-FR" dirty="0" smtClean="0"/>
              <a:t> </a:t>
            </a:r>
            <a:r>
              <a:rPr lang="en-US" dirty="0" err="1" smtClean="0"/>
              <a:t>Matlab</a:t>
            </a:r>
            <a:r>
              <a:rPr lang="en-US" dirty="0" smtClean="0"/>
              <a:t> code for ion cloud tracking</a:t>
            </a:r>
            <a:r>
              <a:rPr lang="en-US" dirty="0"/>
              <a:t> </a:t>
            </a:r>
            <a:r>
              <a:rPr lang="en-US" dirty="0" smtClean="0"/>
              <a:t>developed at LAL</a:t>
            </a:r>
          </a:p>
        </p:txBody>
      </p:sp>
      <p:cxnSp>
        <p:nvCxnSpPr>
          <p:cNvPr id="14" name="Connecteur droit avec flèche 13"/>
          <p:cNvCxnSpPr/>
          <p:nvPr/>
        </p:nvCxnSpPr>
        <p:spPr>
          <a:xfrm>
            <a:off x="4655840" y="2702390"/>
            <a:ext cx="1656184"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ZoneTexte 14"/>
          <p:cNvSpPr txBox="1"/>
          <p:nvPr/>
        </p:nvSpPr>
        <p:spPr>
          <a:xfrm>
            <a:off x="4870777" y="2333058"/>
            <a:ext cx="1223412" cy="369332"/>
          </a:xfrm>
          <a:prstGeom prst="rect">
            <a:avLst/>
          </a:prstGeom>
          <a:noFill/>
        </p:spPr>
        <p:txBody>
          <a:bodyPr wrap="none" rtlCol="0">
            <a:spAutoFit/>
          </a:bodyPr>
          <a:lstStyle/>
          <a:p>
            <a:r>
              <a:rPr lang="en-US" dirty="0" smtClean="0">
                <a:solidFill>
                  <a:srgbClr val="FF0000"/>
                </a:solidFill>
              </a:rPr>
              <a:t>Included in</a:t>
            </a:r>
            <a:endParaRPr lang="en-US" dirty="0">
              <a:solidFill>
                <a:srgbClr val="FF0000"/>
              </a:solidFill>
            </a:endParaRPr>
          </a:p>
        </p:txBody>
      </p:sp>
      <p:cxnSp>
        <p:nvCxnSpPr>
          <p:cNvPr id="20" name="Connecteur droit avec flèche 19"/>
          <p:cNvCxnSpPr/>
          <p:nvPr/>
        </p:nvCxnSpPr>
        <p:spPr>
          <a:xfrm flipV="1">
            <a:off x="8544272" y="1983965"/>
            <a:ext cx="432048" cy="36132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ZoneTexte 21"/>
          <p:cNvSpPr txBox="1"/>
          <p:nvPr/>
        </p:nvSpPr>
        <p:spPr>
          <a:xfrm>
            <a:off x="8567093" y="948570"/>
            <a:ext cx="2898082" cy="923330"/>
          </a:xfrm>
          <a:prstGeom prst="rect">
            <a:avLst/>
          </a:prstGeom>
          <a:noFill/>
        </p:spPr>
        <p:txBody>
          <a:bodyPr wrap="square" rtlCol="0">
            <a:spAutoFit/>
          </a:bodyPr>
          <a:lstStyle/>
          <a:p>
            <a:pPr algn="ctr"/>
            <a:r>
              <a:rPr lang="en-US" dirty="0" smtClean="0"/>
              <a:t>Tracking in magnetic elements (dipoles, </a:t>
            </a:r>
            <a:r>
              <a:rPr lang="en-US" dirty="0" err="1" smtClean="0"/>
              <a:t>quadrupoles</a:t>
            </a:r>
            <a:r>
              <a:rPr lang="en-US" dirty="0" smtClean="0"/>
              <a:t>) by solving ODE</a:t>
            </a:r>
            <a:endParaRPr lang="en-US" dirty="0"/>
          </a:p>
        </p:txBody>
      </p:sp>
      <p:cxnSp>
        <p:nvCxnSpPr>
          <p:cNvPr id="25" name="Connecteur droit avec flèche 24"/>
          <p:cNvCxnSpPr/>
          <p:nvPr/>
        </p:nvCxnSpPr>
        <p:spPr>
          <a:xfrm>
            <a:off x="8256240" y="2974896"/>
            <a:ext cx="980435" cy="32827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ZoneTexte 26"/>
          <p:cNvSpPr txBox="1"/>
          <p:nvPr/>
        </p:nvSpPr>
        <p:spPr>
          <a:xfrm>
            <a:off x="9210320" y="2976718"/>
            <a:ext cx="2657505" cy="923330"/>
          </a:xfrm>
          <a:prstGeom prst="rect">
            <a:avLst/>
          </a:prstGeom>
          <a:noFill/>
        </p:spPr>
        <p:txBody>
          <a:bodyPr wrap="square" rtlCol="0">
            <a:spAutoFit/>
          </a:bodyPr>
          <a:lstStyle/>
          <a:p>
            <a:pPr algn="ctr"/>
            <a:r>
              <a:rPr lang="en-US" dirty="0" smtClean="0"/>
              <a:t>Interpolation of the 3D </a:t>
            </a:r>
            <a:r>
              <a:rPr lang="en-US" dirty="0"/>
              <a:t>f</a:t>
            </a:r>
            <a:r>
              <a:rPr lang="en-US" dirty="0" smtClean="0"/>
              <a:t>ield maps of the clearing electrodes</a:t>
            </a:r>
            <a:endParaRPr lang="en-US" dirty="0"/>
          </a:p>
        </p:txBody>
      </p:sp>
      <p:sp>
        <p:nvSpPr>
          <p:cNvPr id="33" name="ZoneTexte 32"/>
          <p:cNvSpPr txBox="1"/>
          <p:nvPr/>
        </p:nvSpPr>
        <p:spPr>
          <a:xfrm>
            <a:off x="587388" y="5045325"/>
            <a:ext cx="11392487" cy="646331"/>
          </a:xfrm>
          <a:prstGeom prst="rect">
            <a:avLst/>
          </a:prstGeom>
          <a:noFill/>
        </p:spPr>
        <p:txBody>
          <a:bodyPr wrap="square" rtlCol="0">
            <a:spAutoFit/>
          </a:bodyPr>
          <a:lstStyle/>
          <a:p>
            <a:r>
              <a:rPr lang="en-US" dirty="0" smtClean="0"/>
              <a:t>In NUAGE, the ion cloud is defined at the start of the simulation (composition, number of ions, …) and tracked during a fixed time length. The simulation does not include the generation of new ions during the tracking.</a:t>
            </a:r>
            <a:endParaRPr lang="en-US" dirty="0"/>
          </a:p>
        </p:txBody>
      </p:sp>
      <p:sp>
        <p:nvSpPr>
          <p:cNvPr id="18" name="ZoneTexte 17"/>
          <p:cNvSpPr txBox="1"/>
          <p:nvPr/>
        </p:nvSpPr>
        <p:spPr>
          <a:xfrm>
            <a:off x="6707690" y="4009672"/>
            <a:ext cx="2353208" cy="369332"/>
          </a:xfrm>
          <a:prstGeom prst="rect">
            <a:avLst/>
          </a:prstGeom>
          <a:noFill/>
        </p:spPr>
        <p:txBody>
          <a:bodyPr wrap="none" rtlCol="0">
            <a:spAutoFit/>
          </a:bodyPr>
          <a:lstStyle/>
          <a:p>
            <a:r>
              <a:rPr lang="en-US" dirty="0" smtClean="0">
                <a:solidFill>
                  <a:schemeClr val="accent6"/>
                </a:solidFill>
              </a:rPr>
              <a:t>Not included in NUAGE</a:t>
            </a:r>
            <a:endParaRPr lang="en-US" dirty="0">
              <a:solidFill>
                <a:schemeClr val="accent6"/>
              </a:solidFill>
            </a:endParaRPr>
          </a:p>
        </p:txBody>
      </p:sp>
      <p:cxnSp>
        <p:nvCxnSpPr>
          <p:cNvPr id="5" name="Connecteur droit avec flèche 4"/>
          <p:cNvCxnSpPr>
            <a:endCxn id="18" idx="1"/>
          </p:cNvCxnSpPr>
          <p:nvPr/>
        </p:nvCxnSpPr>
        <p:spPr>
          <a:xfrm>
            <a:off x="6023992" y="4194338"/>
            <a:ext cx="683698" cy="0"/>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405019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425514"/>
            <a:ext cx="12192000" cy="10709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0" y="0"/>
            <a:ext cx="214184"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numéro de diapositive 8"/>
          <p:cNvSpPr>
            <a:spLocks noGrp="1"/>
          </p:cNvSpPr>
          <p:nvPr>
            <p:ph type="sldNum" sz="quarter" idx="12"/>
          </p:nvPr>
        </p:nvSpPr>
        <p:spPr>
          <a:xfrm>
            <a:off x="9236675" y="6512740"/>
            <a:ext cx="2743200" cy="365125"/>
          </a:xfrm>
          <a:noFill/>
          <a:ln>
            <a:noFill/>
          </a:ln>
        </p:spPr>
        <p:txBody>
          <a:bodyPr/>
          <a:lstStyle/>
          <a:p>
            <a:fld id="{34D7324B-2770-4802-B49E-4504F47BE71B}" type="slidenum">
              <a:rPr lang="fr-FR" smtClean="0">
                <a:ln>
                  <a:solidFill>
                    <a:schemeClr val="tx1"/>
                  </a:solidFill>
                </a:ln>
              </a:rPr>
              <a:t>43</a:t>
            </a:fld>
            <a:endParaRPr lang="fr-FR" dirty="0">
              <a:ln>
                <a:solidFill>
                  <a:schemeClr val="tx1"/>
                </a:solidFill>
              </a:ln>
            </a:endParaRPr>
          </a:p>
        </p:txBody>
      </p:sp>
      <p:sp>
        <p:nvSpPr>
          <p:cNvPr id="7" name="ZoneTexte 9"/>
          <p:cNvSpPr txBox="1"/>
          <p:nvPr/>
        </p:nvSpPr>
        <p:spPr>
          <a:xfrm>
            <a:off x="313038" y="6520569"/>
            <a:ext cx="3278659" cy="369332"/>
          </a:xfrm>
          <a:prstGeom prst="rect">
            <a:avLst/>
          </a:prstGeom>
          <a:noFill/>
        </p:spPr>
        <p:txBody>
          <a:bodyPr wrap="square" rtlCol="0">
            <a:spAutoFit/>
          </a:bodyPr>
          <a:lstStyle/>
          <a:p>
            <a:r>
              <a:rPr lang="fr-FR" dirty="0" smtClean="0"/>
              <a:t>Alexis Gamelin</a:t>
            </a:r>
            <a:endParaRPr lang="fr-FR"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003" y="54586"/>
            <a:ext cx="11667661" cy="6370928"/>
          </a:xfrm>
          <a:prstGeom prst="rect">
            <a:avLst/>
          </a:prstGeom>
        </p:spPr>
      </p:pic>
    </p:spTree>
    <p:extLst>
      <p:ext uri="{BB962C8B-B14F-4D97-AF65-F5344CB8AC3E}">
        <p14:creationId xmlns:p14="http://schemas.microsoft.com/office/powerpoint/2010/main" val="309213155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796" y="2036438"/>
            <a:ext cx="7178604" cy="4310009"/>
          </a:xfrm>
          <a:prstGeom prst="rect">
            <a:avLst/>
          </a:prstGeom>
        </p:spPr>
      </p:pic>
      <p:sp>
        <p:nvSpPr>
          <p:cNvPr id="6" name="Rectangle 5"/>
          <p:cNvSpPr/>
          <p:nvPr/>
        </p:nvSpPr>
        <p:spPr>
          <a:xfrm>
            <a:off x="0" y="6425514"/>
            <a:ext cx="12192000" cy="10709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0" y="0"/>
            <a:ext cx="214184"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numéro de diapositive 8"/>
          <p:cNvSpPr>
            <a:spLocks noGrp="1"/>
          </p:cNvSpPr>
          <p:nvPr>
            <p:ph type="sldNum" sz="quarter" idx="12"/>
          </p:nvPr>
        </p:nvSpPr>
        <p:spPr>
          <a:xfrm>
            <a:off x="9236675" y="6512740"/>
            <a:ext cx="2743200" cy="365125"/>
          </a:xfrm>
          <a:noFill/>
          <a:ln>
            <a:noFill/>
          </a:ln>
        </p:spPr>
        <p:txBody>
          <a:bodyPr/>
          <a:lstStyle/>
          <a:p>
            <a:fld id="{34D7324B-2770-4802-B49E-4504F47BE71B}" type="slidenum">
              <a:rPr lang="fr-FR" smtClean="0">
                <a:ln>
                  <a:solidFill>
                    <a:schemeClr val="tx1"/>
                  </a:solidFill>
                </a:ln>
              </a:rPr>
              <a:t>44</a:t>
            </a:fld>
            <a:endParaRPr lang="fr-FR" dirty="0">
              <a:ln>
                <a:solidFill>
                  <a:schemeClr val="tx1"/>
                </a:solidFill>
              </a:ln>
            </a:endParaRPr>
          </a:p>
        </p:txBody>
      </p:sp>
      <p:sp>
        <p:nvSpPr>
          <p:cNvPr id="7" name="ZoneTexte 9"/>
          <p:cNvSpPr txBox="1"/>
          <p:nvPr/>
        </p:nvSpPr>
        <p:spPr>
          <a:xfrm>
            <a:off x="313038" y="6520569"/>
            <a:ext cx="3278659" cy="369332"/>
          </a:xfrm>
          <a:prstGeom prst="rect">
            <a:avLst/>
          </a:prstGeom>
          <a:noFill/>
        </p:spPr>
        <p:txBody>
          <a:bodyPr wrap="square" rtlCol="0">
            <a:spAutoFit/>
          </a:bodyPr>
          <a:lstStyle/>
          <a:p>
            <a:r>
              <a:rPr lang="fr-FR" dirty="0" smtClean="0"/>
              <a:t>Alexis Gamelin</a:t>
            </a:r>
            <a:endParaRPr lang="fr-FR" dirty="0"/>
          </a:p>
        </p:txBody>
      </p:sp>
      <p:sp>
        <p:nvSpPr>
          <p:cNvPr id="30" name="ZoneTexte 29"/>
          <p:cNvSpPr txBox="1"/>
          <p:nvPr/>
        </p:nvSpPr>
        <p:spPr>
          <a:xfrm>
            <a:off x="1919536" y="6525360"/>
            <a:ext cx="9505056" cy="369332"/>
          </a:xfrm>
          <a:prstGeom prst="rect">
            <a:avLst/>
          </a:prstGeom>
          <a:noFill/>
        </p:spPr>
        <p:txBody>
          <a:bodyPr wrap="square" rtlCol="0">
            <a:spAutoFit/>
          </a:bodyPr>
          <a:lstStyle/>
          <a:p>
            <a:pPr algn="ctr"/>
            <a:r>
              <a:rPr lang="en-US" dirty="0" smtClean="0"/>
              <a:t>NUAGE simulation, number of macro ions at start : 39 000</a:t>
            </a:r>
            <a:endParaRPr lang="en-US" dirty="0"/>
          </a:p>
        </p:txBody>
      </p:sp>
      <p:sp>
        <p:nvSpPr>
          <p:cNvPr id="27" name="ZoneTexte 26"/>
          <p:cNvSpPr txBox="1"/>
          <p:nvPr/>
        </p:nvSpPr>
        <p:spPr>
          <a:xfrm>
            <a:off x="7949027" y="3075523"/>
            <a:ext cx="3989172" cy="1477328"/>
          </a:xfrm>
          <a:prstGeom prst="rect">
            <a:avLst/>
          </a:prstGeom>
          <a:noFill/>
        </p:spPr>
        <p:txBody>
          <a:bodyPr wrap="square" rtlCol="0">
            <a:spAutoFit/>
          </a:bodyPr>
          <a:lstStyle/>
          <a:p>
            <a:pPr algn="just"/>
            <a:r>
              <a:rPr lang="fr-FR" dirty="0" smtClean="0"/>
              <a:t>Quand il n’y a pas de faisceau, les ions sont libéré du puits de potentiel du faisceau. L’intervalle élimine une petite partie des ions et « mélange » les positions des ions restants. </a:t>
            </a:r>
            <a:endParaRPr lang="en-US" dirty="0"/>
          </a:p>
        </p:txBody>
      </p:sp>
      <p:cxnSp>
        <p:nvCxnSpPr>
          <p:cNvPr id="28" name="Connecteur droit avec flèche 27"/>
          <p:cNvCxnSpPr/>
          <p:nvPr/>
        </p:nvCxnSpPr>
        <p:spPr>
          <a:xfrm flipV="1">
            <a:off x="6070325" y="1486999"/>
            <a:ext cx="546438" cy="17372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ZoneTexte 28"/>
          <p:cNvSpPr txBox="1"/>
          <p:nvPr/>
        </p:nvSpPr>
        <p:spPr>
          <a:xfrm>
            <a:off x="494344" y="9529"/>
            <a:ext cx="11443855" cy="523220"/>
          </a:xfrm>
          <a:prstGeom prst="rect">
            <a:avLst/>
          </a:prstGeom>
          <a:noFill/>
        </p:spPr>
        <p:txBody>
          <a:bodyPr wrap="square" rtlCol="0">
            <a:spAutoFit/>
          </a:bodyPr>
          <a:lstStyle/>
          <a:p>
            <a:pPr algn="ctr"/>
            <a:r>
              <a:rPr lang="fr-FR" sz="2800" dirty="0" smtClean="0"/>
              <a:t>Intervalle de nettoyage</a:t>
            </a:r>
            <a:endParaRPr lang="fr-FR" sz="2800" dirty="0"/>
          </a:p>
        </p:txBody>
      </p:sp>
      <p:cxnSp>
        <p:nvCxnSpPr>
          <p:cNvPr id="34" name="Connecteur droit avec flèche 33"/>
          <p:cNvCxnSpPr>
            <a:stCxn id="41" idx="5"/>
          </p:cNvCxnSpPr>
          <p:nvPr/>
        </p:nvCxnSpPr>
        <p:spPr>
          <a:xfrm flipH="1">
            <a:off x="6723839" y="1364896"/>
            <a:ext cx="429109" cy="59247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ZoneTexte 37"/>
          <p:cNvSpPr txBox="1"/>
          <p:nvPr/>
        </p:nvSpPr>
        <p:spPr>
          <a:xfrm>
            <a:off x="313038" y="1087897"/>
            <a:ext cx="1528617" cy="369332"/>
          </a:xfrm>
          <a:prstGeom prst="rect">
            <a:avLst/>
          </a:prstGeom>
          <a:noFill/>
        </p:spPr>
        <p:txBody>
          <a:bodyPr wrap="square" rtlCol="0">
            <a:spAutoFit/>
          </a:bodyPr>
          <a:lstStyle/>
          <a:p>
            <a:r>
              <a:rPr lang="fr-FR" b="1" u="sng" dirty="0" err="1" smtClean="0"/>
              <a:t>ThomX</a:t>
            </a:r>
            <a:r>
              <a:rPr lang="fr-FR" b="1" u="sng" dirty="0" smtClean="0"/>
              <a:t> Cycle:</a:t>
            </a:r>
            <a:endParaRPr lang="en-US" b="1" u="sng" dirty="0"/>
          </a:p>
        </p:txBody>
      </p:sp>
      <p:sp>
        <p:nvSpPr>
          <p:cNvPr id="39" name="Double flèche horizontale 38"/>
          <p:cNvSpPr/>
          <p:nvPr/>
        </p:nvSpPr>
        <p:spPr>
          <a:xfrm>
            <a:off x="1918238" y="1096024"/>
            <a:ext cx="4729018" cy="369332"/>
          </a:xfrm>
          <a:prstGeom prst="lef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6">
                    <a:lumMod val="50000"/>
                  </a:schemeClr>
                </a:solidFill>
              </a:ln>
              <a:solidFill>
                <a:schemeClr val="accent6">
                  <a:lumMod val="50000"/>
                </a:schemeClr>
              </a:solidFill>
            </a:endParaRPr>
          </a:p>
        </p:txBody>
      </p:sp>
      <p:sp>
        <p:nvSpPr>
          <p:cNvPr id="41" name="Double flèche horizontale 40"/>
          <p:cNvSpPr/>
          <p:nvPr/>
        </p:nvSpPr>
        <p:spPr>
          <a:xfrm>
            <a:off x="6647256" y="1087897"/>
            <a:ext cx="1011383" cy="36933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Double flèche horizontale 41"/>
          <p:cNvSpPr/>
          <p:nvPr/>
        </p:nvSpPr>
        <p:spPr>
          <a:xfrm>
            <a:off x="7658639" y="1080663"/>
            <a:ext cx="4889560" cy="369332"/>
          </a:xfrm>
          <a:prstGeom prst="lef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6">
                    <a:lumMod val="50000"/>
                  </a:schemeClr>
                </a:solidFill>
              </a:ln>
              <a:solidFill>
                <a:schemeClr val="accent6">
                  <a:lumMod val="50000"/>
                </a:schemeClr>
              </a:solidFill>
            </a:endParaRPr>
          </a:p>
        </p:txBody>
      </p:sp>
      <p:cxnSp>
        <p:nvCxnSpPr>
          <p:cNvPr id="43" name="Connecteur droit avec flèche 42"/>
          <p:cNvCxnSpPr/>
          <p:nvPr/>
        </p:nvCxnSpPr>
        <p:spPr>
          <a:xfrm>
            <a:off x="4068507" y="967114"/>
            <a:ext cx="0" cy="22124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necteur droit 43"/>
          <p:cNvCxnSpPr/>
          <p:nvPr/>
        </p:nvCxnSpPr>
        <p:spPr>
          <a:xfrm>
            <a:off x="1918238" y="1080663"/>
            <a:ext cx="0" cy="38469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5" name="Connecteur droit 44"/>
          <p:cNvCxnSpPr/>
          <p:nvPr/>
        </p:nvCxnSpPr>
        <p:spPr>
          <a:xfrm>
            <a:off x="7658639" y="1048783"/>
            <a:ext cx="0" cy="38469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6" name="Connecteur droit 45"/>
          <p:cNvCxnSpPr/>
          <p:nvPr/>
        </p:nvCxnSpPr>
        <p:spPr>
          <a:xfrm>
            <a:off x="6643384" y="1063192"/>
            <a:ext cx="0" cy="3846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9" name="ZoneTexte 48"/>
          <p:cNvSpPr txBox="1"/>
          <p:nvPr/>
        </p:nvSpPr>
        <p:spPr>
          <a:xfrm>
            <a:off x="899043" y="468872"/>
            <a:ext cx="1063893" cy="369332"/>
          </a:xfrm>
          <a:prstGeom prst="rect">
            <a:avLst/>
          </a:prstGeom>
          <a:noFill/>
        </p:spPr>
        <p:txBody>
          <a:bodyPr wrap="square" rtlCol="0">
            <a:spAutoFit/>
          </a:bodyPr>
          <a:lstStyle/>
          <a:p>
            <a:pPr algn="ctr"/>
            <a:r>
              <a:rPr lang="fr-FR" dirty="0" smtClean="0"/>
              <a:t>Injection</a:t>
            </a:r>
            <a:endParaRPr lang="fr-FR" dirty="0"/>
          </a:p>
        </p:txBody>
      </p:sp>
      <p:cxnSp>
        <p:nvCxnSpPr>
          <p:cNvPr id="50" name="Connecteur droit avec flèche 49"/>
          <p:cNvCxnSpPr/>
          <p:nvPr/>
        </p:nvCxnSpPr>
        <p:spPr>
          <a:xfrm>
            <a:off x="1437261" y="819025"/>
            <a:ext cx="454357" cy="31672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1" name="ZoneTexte 50"/>
          <p:cNvSpPr txBox="1"/>
          <p:nvPr/>
        </p:nvSpPr>
        <p:spPr>
          <a:xfrm>
            <a:off x="6616763" y="579677"/>
            <a:ext cx="2889702" cy="369332"/>
          </a:xfrm>
          <a:prstGeom prst="rect">
            <a:avLst/>
          </a:prstGeom>
          <a:noFill/>
          <a:ln w="28575">
            <a:solidFill>
              <a:schemeClr val="accent1">
                <a:lumMod val="50000"/>
              </a:schemeClr>
            </a:solidFill>
          </a:ln>
        </p:spPr>
        <p:txBody>
          <a:bodyPr wrap="square" rtlCol="0">
            <a:spAutoFit/>
          </a:bodyPr>
          <a:lstStyle/>
          <a:p>
            <a:pPr algn="ctr"/>
            <a:r>
              <a:rPr lang="fr-FR" dirty="0" smtClean="0"/>
              <a:t>Intervalle sans faisceau: </a:t>
            </a:r>
            <a:r>
              <a:rPr lang="en-US" dirty="0" smtClean="0"/>
              <a:t>4 </a:t>
            </a:r>
            <a:r>
              <a:rPr lang="el-GR" dirty="0" smtClean="0"/>
              <a:t>μ</a:t>
            </a:r>
            <a:r>
              <a:rPr lang="fr-FR" dirty="0" smtClean="0"/>
              <a:t>s</a:t>
            </a:r>
            <a:endParaRPr lang="en-US" dirty="0"/>
          </a:p>
        </p:txBody>
      </p:sp>
      <p:cxnSp>
        <p:nvCxnSpPr>
          <p:cNvPr id="52" name="Connecteur droit avec flèche 51"/>
          <p:cNvCxnSpPr/>
          <p:nvPr/>
        </p:nvCxnSpPr>
        <p:spPr>
          <a:xfrm>
            <a:off x="7125598" y="958353"/>
            <a:ext cx="1456" cy="21499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3" name="ZoneTexte 52"/>
          <p:cNvSpPr txBox="1"/>
          <p:nvPr/>
        </p:nvSpPr>
        <p:spPr>
          <a:xfrm>
            <a:off x="2158262" y="589021"/>
            <a:ext cx="4079983" cy="369332"/>
          </a:xfrm>
          <a:prstGeom prst="rect">
            <a:avLst/>
          </a:prstGeom>
          <a:ln w="28575">
            <a:solidFill>
              <a:srgbClr val="7030A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dirty="0" smtClean="0"/>
              <a:t>Faisceau dans l’anneau de </a:t>
            </a:r>
            <a:r>
              <a:rPr lang="fr-FR" dirty="0" err="1" smtClean="0"/>
              <a:t>ThomX</a:t>
            </a:r>
            <a:r>
              <a:rPr lang="fr-FR" dirty="0" smtClean="0"/>
              <a:t> : 20 ms</a:t>
            </a:r>
            <a:endParaRPr lang="fr-FR" dirty="0"/>
          </a:p>
        </p:txBody>
      </p:sp>
      <p:sp>
        <p:nvSpPr>
          <p:cNvPr id="54" name="ZoneTexte 53"/>
          <p:cNvSpPr txBox="1"/>
          <p:nvPr/>
        </p:nvSpPr>
        <p:spPr>
          <a:xfrm>
            <a:off x="4472272" y="1437257"/>
            <a:ext cx="1730820" cy="369332"/>
          </a:xfrm>
          <a:prstGeom prst="rect">
            <a:avLst/>
          </a:prstGeom>
          <a:noFill/>
        </p:spPr>
        <p:txBody>
          <a:bodyPr wrap="square" rtlCol="0">
            <a:spAutoFit/>
          </a:bodyPr>
          <a:lstStyle/>
          <a:p>
            <a:pPr algn="ctr"/>
            <a:r>
              <a:rPr lang="fr-FR" dirty="0" smtClean="0"/>
              <a:t>Arrêt faisceau</a:t>
            </a:r>
            <a:endParaRPr lang="fr-FR" dirty="0"/>
          </a:p>
        </p:txBody>
      </p:sp>
    </p:spTree>
    <p:extLst>
      <p:ext uri="{BB962C8B-B14F-4D97-AF65-F5344CB8AC3E}">
        <p14:creationId xmlns:p14="http://schemas.microsoft.com/office/powerpoint/2010/main" val="312651986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610" y="116632"/>
            <a:ext cx="11914062" cy="6236874"/>
          </a:xfrm>
          <a:prstGeom prst="rect">
            <a:avLst/>
          </a:prstGeom>
        </p:spPr>
      </p:pic>
      <p:sp>
        <p:nvSpPr>
          <p:cNvPr id="6" name="Rectangle 5"/>
          <p:cNvSpPr/>
          <p:nvPr/>
        </p:nvSpPr>
        <p:spPr>
          <a:xfrm>
            <a:off x="0" y="6425514"/>
            <a:ext cx="12192000" cy="10709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0" y="0"/>
            <a:ext cx="214184"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numéro de diapositive 8"/>
          <p:cNvSpPr>
            <a:spLocks noGrp="1"/>
          </p:cNvSpPr>
          <p:nvPr>
            <p:ph type="sldNum" sz="quarter" idx="12"/>
          </p:nvPr>
        </p:nvSpPr>
        <p:spPr>
          <a:xfrm>
            <a:off x="9236675" y="6512740"/>
            <a:ext cx="2743200" cy="365125"/>
          </a:xfrm>
          <a:noFill/>
          <a:ln>
            <a:noFill/>
          </a:ln>
        </p:spPr>
        <p:txBody>
          <a:bodyPr/>
          <a:lstStyle/>
          <a:p>
            <a:fld id="{34D7324B-2770-4802-B49E-4504F47BE71B}" type="slidenum">
              <a:rPr lang="fr-FR" smtClean="0">
                <a:ln>
                  <a:solidFill>
                    <a:schemeClr val="tx1"/>
                  </a:solidFill>
                </a:ln>
              </a:rPr>
              <a:t>45</a:t>
            </a:fld>
            <a:endParaRPr lang="fr-FR" dirty="0">
              <a:ln>
                <a:solidFill>
                  <a:schemeClr val="tx1"/>
                </a:solidFill>
              </a:ln>
            </a:endParaRPr>
          </a:p>
        </p:txBody>
      </p:sp>
      <p:sp>
        <p:nvSpPr>
          <p:cNvPr id="22" name="ZoneTexte 9"/>
          <p:cNvSpPr txBox="1"/>
          <p:nvPr/>
        </p:nvSpPr>
        <p:spPr>
          <a:xfrm>
            <a:off x="313038" y="6520569"/>
            <a:ext cx="3278659" cy="369332"/>
          </a:xfrm>
          <a:prstGeom prst="rect">
            <a:avLst/>
          </a:prstGeom>
          <a:noFill/>
        </p:spPr>
        <p:txBody>
          <a:bodyPr wrap="square" rtlCol="0">
            <a:spAutoFit/>
          </a:bodyPr>
          <a:lstStyle/>
          <a:p>
            <a:r>
              <a:rPr lang="fr-FR" dirty="0" smtClean="0"/>
              <a:t>Alexis Gamelin</a:t>
            </a:r>
            <a:endParaRPr lang="fr-FR" dirty="0"/>
          </a:p>
        </p:txBody>
      </p:sp>
      <p:pic>
        <p:nvPicPr>
          <p:cNvPr id="10" name="Image 2"/>
          <p:cNvPicPr>
            <a:picLocks noChangeAspect="1"/>
          </p:cNvPicPr>
          <p:nvPr/>
        </p:nvPicPr>
        <p:blipFill>
          <a:blip r:embed="rId4"/>
          <a:stretch>
            <a:fillRect/>
          </a:stretch>
        </p:blipFill>
        <p:spPr>
          <a:xfrm>
            <a:off x="1842614" y="6202386"/>
            <a:ext cx="435036" cy="186444"/>
          </a:xfrm>
          <a:prstGeom prst="rect">
            <a:avLst/>
          </a:prstGeom>
        </p:spPr>
      </p:pic>
      <p:sp>
        <p:nvSpPr>
          <p:cNvPr id="11" name="ZoneTexte 43"/>
          <p:cNvSpPr txBox="1"/>
          <p:nvPr/>
        </p:nvSpPr>
        <p:spPr>
          <a:xfrm>
            <a:off x="767408" y="6070019"/>
            <a:ext cx="1075206" cy="400110"/>
          </a:xfrm>
          <a:prstGeom prst="rect">
            <a:avLst/>
          </a:prstGeom>
          <a:noFill/>
        </p:spPr>
        <p:txBody>
          <a:bodyPr wrap="square" rtlCol="0">
            <a:spAutoFit/>
          </a:bodyPr>
          <a:lstStyle/>
          <a:p>
            <a:r>
              <a:rPr lang="en-US" sz="2000" dirty="0" smtClean="0"/>
              <a:t>Dipole =  </a:t>
            </a:r>
            <a:endParaRPr lang="en-US" sz="2000" dirty="0"/>
          </a:p>
        </p:txBody>
      </p:sp>
      <p:sp>
        <p:nvSpPr>
          <p:cNvPr id="12" name="Étoile à 5 branches 42"/>
          <p:cNvSpPr/>
          <p:nvPr/>
        </p:nvSpPr>
        <p:spPr>
          <a:xfrm>
            <a:off x="1343472" y="4437112"/>
            <a:ext cx="481931" cy="318858"/>
          </a:xfrm>
          <a:prstGeom prst="star5">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3" name="Étoile à 5 branches 42"/>
          <p:cNvSpPr/>
          <p:nvPr/>
        </p:nvSpPr>
        <p:spPr>
          <a:xfrm>
            <a:off x="4101901" y="4437112"/>
            <a:ext cx="481931" cy="318858"/>
          </a:xfrm>
          <a:prstGeom prst="star5">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4" name="Étoile à 5 branches 42"/>
          <p:cNvSpPr/>
          <p:nvPr/>
        </p:nvSpPr>
        <p:spPr>
          <a:xfrm>
            <a:off x="5735960" y="4437112"/>
            <a:ext cx="481931" cy="318858"/>
          </a:xfrm>
          <a:prstGeom prst="star5">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5" name="Étoile à 5 branches 42"/>
          <p:cNvSpPr/>
          <p:nvPr/>
        </p:nvSpPr>
        <p:spPr>
          <a:xfrm>
            <a:off x="7392144" y="4437112"/>
            <a:ext cx="481931" cy="318858"/>
          </a:xfrm>
          <a:prstGeom prst="star5">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6" name="Étoile à 5 branches 42"/>
          <p:cNvSpPr/>
          <p:nvPr/>
        </p:nvSpPr>
        <p:spPr>
          <a:xfrm>
            <a:off x="10150573" y="4437958"/>
            <a:ext cx="481931" cy="318858"/>
          </a:xfrm>
          <a:prstGeom prst="star5">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7" name="Étoile à 5 branches 42"/>
          <p:cNvSpPr/>
          <p:nvPr/>
        </p:nvSpPr>
        <p:spPr>
          <a:xfrm>
            <a:off x="11406690" y="6044224"/>
            <a:ext cx="481931" cy="318858"/>
          </a:xfrm>
          <a:prstGeom prst="star5">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8" name="ZoneTexte 3"/>
          <p:cNvSpPr txBox="1"/>
          <p:nvPr/>
        </p:nvSpPr>
        <p:spPr>
          <a:xfrm>
            <a:off x="9236675" y="6075543"/>
            <a:ext cx="2443777" cy="400110"/>
          </a:xfrm>
          <a:prstGeom prst="rect">
            <a:avLst/>
          </a:prstGeom>
          <a:noFill/>
        </p:spPr>
        <p:txBody>
          <a:bodyPr wrap="square" rtlCol="0">
            <a:spAutoFit/>
          </a:bodyPr>
          <a:lstStyle/>
          <a:p>
            <a:r>
              <a:rPr lang="en-US" sz="2000" dirty="0" smtClean="0"/>
              <a:t>Clearing electrode =  </a:t>
            </a:r>
            <a:endParaRPr lang="en-US" sz="2000" dirty="0"/>
          </a:p>
        </p:txBody>
      </p:sp>
      <p:sp>
        <p:nvSpPr>
          <p:cNvPr id="19" name="ZoneTexte 18"/>
          <p:cNvSpPr txBox="1"/>
          <p:nvPr/>
        </p:nvSpPr>
        <p:spPr>
          <a:xfrm>
            <a:off x="1919536" y="6525360"/>
            <a:ext cx="9505056" cy="369332"/>
          </a:xfrm>
          <a:prstGeom prst="rect">
            <a:avLst/>
          </a:prstGeom>
          <a:noFill/>
        </p:spPr>
        <p:txBody>
          <a:bodyPr wrap="square" rtlCol="0">
            <a:spAutoFit/>
          </a:bodyPr>
          <a:lstStyle/>
          <a:p>
            <a:pPr algn="ctr"/>
            <a:r>
              <a:rPr lang="en-US" dirty="0" smtClean="0"/>
              <a:t>NUAGE simulation, number of macro ions at start : 39 000</a:t>
            </a:r>
            <a:endParaRPr lang="en-US" dirty="0"/>
          </a:p>
        </p:txBody>
      </p:sp>
      <p:sp>
        <p:nvSpPr>
          <p:cNvPr id="20" name="ZoneTexte 19"/>
          <p:cNvSpPr txBox="1"/>
          <p:nvPr/>
        </p:nvSpPr>
        <p:spPr>
          <a:xfrm>
            <a:off x="1199456" y="44029"/>
            <a:ext cx="10368232" cy="400110"/>
          </a:xfrm>
          <a:prstGeom prst="rect">
            <a:avLst/>
          </a:prstGeom>
          <a:noFill/>
        </p:spPr>
        <p:txBody>
          <a:bodyPr wrap="square" rtlCol="0">
            <a:spAutoFit/>
          </a:bodyPr>
          <a:lstStyle/>
          <a:p>
            <a:pPr algn="ctr"/>
            <a:r>
              <a:rPr lang="fr-FR" sz="2000" dirty="0"/>
              <a:t>Evolution de la distribution longitudinale des ions CO</a:t>
            </a:r>
            <a:r>
              <a:rPr lang="fr-FR" sz="2000" baseline="30000" dirty="0" smtClean="0"/>
              <a:t>+</a:t>
            </a:r>
            <a:r>
              <a:rPr lang="en-US" sz="2000" dirty="0" smtClean="0"/>
              <a:t> </a:t>
            </a:r>
            <a:r>
              <a:rPr lang="fr-FR" sz="2000" dirty="0" smtClean="0"/>
              <a:t>après l’intervalle de nettoyage</a:t>
            </a:r>
            <a:endParaRPr lang="fr-FR" sz="2000" dirty="0"/>
          </a:p>
        </p:txBody>
      </p:sp>
    </p:spTree>
    <p:extLst>
      <p:ext uri="{BB962C8B-B14F-4D97-AF65-F5344CB8AC3E}">
        <p14:creationId xmlns:p14="http://schemas.microsoft.com/office/powerpoint/2010/main" val="200965270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425514"/>
            <a:ext cx="12192000" cy="10709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0" y="0"/>
            <a:ext cx="214184"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numéro de diapositive 8"/>
          <p:cNvSpPr>
            <a:spLocks noGrp="1"/>
          </p:cNvSpPr>
          <p:nvPr>
            <p:ph type="sldNum" sz="quarter" idx="12"/>
          </p:nvPr>
        </p:nvSpPr>
        <p:spPr>
          <a:xfrm>
            <a:off x="9236675" y="6512740"/>
            <a:ext cx="2743200" cy="365125"/>
          </a:xfrm>
          <a:noFill/>
          <a:ln>
            <a:noFill/>
          </a:ln>
        </p:spPr>
        <p:txBody>
          <a:bodyPr/>
          <a:lstStyle/>
          <a:p>
            <a:fld id="{34D7324B-2770-4802-B49E-4504F47BE71B}" type="slidenum">
              <a:rPr lang="fr-FR" smtClean="0">
                <a:ln>
                  <a:solidFill>
                    <a:schemeClr val="tx1"/>
                  </a:solidFill>
                </a:ln>
              </a:rPr>
              <a:t>46</a:t>
            </a:fld>
            <a:endParaRPr lang="fr-FR" dirty="0">
              <a:ln>
                <a:solidFill>
                  <a:schemeClr val="tx1"/>
                </a:solidFill>
              </a:ln>
            </a:endParaRPr>
          </a:p>
        </p:txBody>
      </p:sp>
      <p:sp>
        <p:nvSpPr>
          <p:cNvPr id="7" name="ZoneTexte 9"/>
          <p:cNvSpPr txBox="1"/>
          <p:nvPr/>
        </p:nvSpPr>
        <p:spPr>
          <a:xfrm>
            <a:off x="313038" y="6520569"/>
            <a:ext cx="3278659" cy="369332"/>
          </a:xfrm>
          <a:prstGeom prst="rect">
            <a:avLst/>
          </a:prstGeom>
          <a:noFill/>
        </p:spPr>
        <p:txBody>
          <a:bodyPr wrap="square" rtlCol="0">
            <a:spAutoFit/>
          </a:bodyPr>
          <a:lstStyle/>
          <a:p>
            <a:r>
              <a:rPr lang="fr-FR" dirty="0" smtClean="0"/>
              <a:t>Alexis Gamelin</a:t>
            </a:r>
            <a:endParaRPr lang="fr-FR" dirty="0"/>
          </a:p>
        </p:txBody>
      </p:sp>
      <p:pic>
        <p:nvPicPr>
          <p:cNvPr id="12" name="Image 11"/>
          <p:cNvPicPr>
            <a:picLocks noChangeAspect="1"/>
          </p:cNvPicPr>
          <p:nvPr/>
        </p:nvPicPr>
        <p:blipFill rotWithShape="1">
          <a:blip r:embed="rId3" cstate="print">
            <a:extLst>
              <a:ext uri="{28A0092B-C50C-407E-A947-70E740481C1C}">
                <a14:useLocalDpi xmlns:a14="http://schemas.microsoft.com/office/drawing/2010/main" val="0"/>
              </a:ext>
            </a:extLst>
          </a:blip>
          <a:srcRect l="13468" t="3544" r="26275" b="6670"/>
          <a:stretch/>
        </p:blipFill>
        <p:spPr>
          <a:xfrm>
            <a:off x="984400" y="2583138"/>
            <a:ext cx="4129367" cy="3691777"/>
          </a:xfrm>
          <a:prstGeom prst="rect">
            <a:avLst/>
          </a:prstGeom>
        </p:spPr>
      </p:pic>
      <p:sp>
        <p:nvSpPr>
          <p:cNvPr id="14" name="ZoneTexte 13"/>
          <p:cNvSpPr txBox="1"/>
          <p:nvPr/>
        </p:nvSpPr>
        <p:spPr>
          <a:xfrm>
            <a:off x="2091684" y="2608100"/>
            <a:ext cx="2924196" cy="369332"/>
          </a:xfrm>
          <a:prstGeom prst="rect">
            <a:avLst/>
          </a:prstGeom>
          <a:noFill/>
        </p:spPr>
        <p:txBody>
          <a:bodyPr wrap="square" rtlCol="0">
            <a:spAutoFit/>
          </a:bodyPr>
          <a:lstStyle/>
          <a:p>
            <a:pPr algn="ctr"/>
            <a:r>
              <a:rPr lang="en-US" dirty="0" smtClean="0">
                <a:latin typeface="Cambria Math" panose="02040503050406030204" pitchFamily="18" charset="0"/>
                <a:ea typeface="Cambria Math" panose="02040503050406030204" pitchFamily="18" charset="0"/>
                <a:cs typeface="Arial" panose="020B0604020202020204" pitchFamily="34" charset="0"/>
              </a:rPr>
              <a:t>Field map of </a:t>
            </a:r>
            <a:r>
              <a:rPr lang="en-US" dirty="0" err="1" smtClean="0">
                <a:latin typeface="Cambria Math" panose="02040503050406030204" pitchFamily="18" charset="0"/>
                <a:ea typeface="Cambria Math" panose="02040503050406030204" pitchFamily="18" charset="0"/>
                <a:cs typeface="Arial" panose="020B0604020202020204" pitchFamily="34" charset="0"/>
              </a:rPr>
              <a:t>config</a:t>
            </a:r>
            <a:r>
              <a:rPr lang="en-US" dirty="0" smtClean="0">
                <a:latin typeface="Cambria Math" panose="02040503050406030204" pitchFamily="18" charset="0"/>
                <a:ea typeface="Cambria Math" panose="02040503050406030204" pitchFamily="18" charset="0"/>
                <a:cs typeface="Arial" panose="020B0604020202020204" pitchFamily="34" charset="0"/>
              </a:rPr>
              <a:t> n°3: - -</a:t>
            </a:r>
            <a:endParaRPr lang="en-US" dirty="0">
              <a:latin typeface="Cambria Math" panose="02040503050406030204" pitchFamily="18" charset="0"/>
              <a:ea typeface="Cambria Math" panose="02040503050406030204" pitchFamily="18" charset="0"/>
              <a:cs typeface="Arial" panose="020B0604020202020204" pitchFamily="34" charset="0"/>
            </a:endParaRPr>
          </a:p>
        </p:txBody>
      </p:sp>
      <p:pic>
        <p:nvPicPr>
          <p:cNvPr id="15" name="Image 14"/>
          <p:cNvPicPr>
            <a:picLocks noChangeAspect="1"/>
          </p:cNvPicPr>
          <p:nvPr/>
        </p:nvPicPr>
        <p:blipFill>
          <a:blip r:embed="rId4"/>
          <a:stretch>
            <a:fillRect/>
          </a:stretch>
        </p:blipFill>
        <p:spPr>
          <a:xfrm>
            <a:off x="300909" y="3616153"/>
            <a:ext cx="723814" cy="1839691"/>
          </a:xfrm>
          <a:prstGeom prst="rect">
            <a:avLst/>
          </a:prstGeom>
        </p:spPr>
      </p:pic>
      <p:sp>
        <p:nvSpPr>
          <p:cNvPr id="16" name="Titre 3"/>
          <p:cNvSpPr txBox="1">
            <a:spLocks/>
          </p:cNvSpPr>
          <p:nvPr/>
        </p:nvSpPr>
        <p:spPr>
          <a:xfrm>
            <a:off x="326757" y="-315416"/>
            <a:ext cx="11878962" cy="10029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dirty="0" smtClean="0"/>
              <a:t>Clearing electrode with longitudinal field</a:t>
            </a:r>
            <a:endParaRPr lang="en-GB" sz="4400" dirty="0" smtClean="0"/>
          </a:p>
        </p:txBody>
      </p:sp>
      <p:sp>
        <p:nvSpPr>
          <p:cNvPr id="18" name="ZoneTexte 17"/>
          <p:cNvSpPr txBox="1"/>
          <p:nvPr/>
        </p:nvSpPr>
        <p:spPr>
          <a:xfrm>
            <a:off x="2276707" y="5905583"/>
            <a:ext cx="1544752" cy="369332"/>
          </a:xfrm>
          <a:prstGeom prst="rect">
            <a:avLst/>
          </a:prstGeom>
          <a:noFill/>
        </p:spPr>
        <p:txBody>
          <a:bodyPr wrap="square" rtlCol="0">
            <a:spAutoFit/>
          </a:bodyPr>
          <a:lstStyle/>
          <a:p>
            <a:r>
              <a:rPr lang="fr-FR" dirty="0" smtClean="0"/>
              <a:t>Electrode n°2</a:t>
            </a:r>
            <a:endParaRPr lang="en-US" dirty="0"/>
          </a:p>
        </p:txBody>
      </p:sp>
      <p:sp>
        <p:nvSpPr>
          <p:cNvPr id="19" name="ZoneTexte 18"/>
          <p:cNvSpPr txBox="1"/>
          <p:nvPr/>
        </p:nvSpPr>
        <p:spPr>
          <a:xfrm>
            <a:off x="313038" y="2272775"/>
            <a:ext cx="1544752" cy="369332"/>
          </a:xfrm>
          <a:prstGeom prst="rect">
            <a:avLst/>
          </a:prstGeom>
          <a:noFill/>
        </p:spPr>
        <p:txBody>
          <a:bodyPr wrap="square" rtlCol="0">
            <a:spAutoFit/>
          </a:bodyPr>
          <a:lstStyle/>
          <a:p>
            <a:r>
              <a:rPr lang="fr-FR" dirty="0" smtClean="0"/>
              <a:t>Electrode n°1</a:t>
            </a:r>
            <a:endParaRPr lang="en-US" dirty="0"/>
          </a:p>
        </p:txBody>
      </p:sp>
      <p:cxnSp>
        <p:nvCxnSpPr>
          <p:cNvPr id="21" name="Connecteur droit avec flèche 20"/>
          <p:cNvCxnSpPr/>
          <p:nvPr/>
        </p:nvCxnSpPr>
        <p:spPr>
          <a:xfrm>
            <a:off x="839416" y="3284984"/>
            <a:ext cx="576064" cy="46977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p:nvPr/>
        </p:nvCxnSpPr>
        <p:spPr>
          <a:xfrm flipH="1" flipV="1">
            <a:off x="2319666" y="5646576"/>
            <a:ext cx="247942" cy="30270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eur droit 26"/>
          <p:cNvCxnSpPr/>
          <p:nvPr/>
        </p:nvCxnSpPr>
        <p:spPr>
          <a:xfrm flipV="1">
            <a:off x="839416" y="2623025"/>
            <a:ext cx="0" cy="6619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Image 1"/>
          <p:cNvPicPr>
            <a:picLocks noChangeAspect="1"/>
          </p:cNvPicPr>
          <p:nvPr/>
        </p:nvPicPr>
        <p:blipFill>
          <a:blip r:embed="rId5"/>
          <a:stretch>
            <a:fillRect/>
          </a:stretch>
        </p:blipFill>
        <p:spPr>
          <a:xfrm>
            <a:off x="662871" y="818059"/>
            <a:ext cx="11354854" cy="1458813"/>
          </a:xfrm>
          <a:prstGeom prst="rect">
            <a:avLst/>
          </a:prstGeom>
        </p:spPr>
      </p:pic>
      <p:pic>
        <p:nvPicPr>
          <p:cNvPr id="4" name="Imag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91712" y="2457886"/>
            <a:ext cx="6880951" cy="3698391"/>
          </a:xfrm>
          <a:prstGeom prst="rect">
            <a:avLst/>
          </a:prstGeom>
        </p:spPr>
      </p:pic>
    </p:spTree>
    <p:extLst>
      <p:ext uri="{BB962C8B-B14F-4D97-AF65-F5344CB8AC3E}">
        <p14:creationId xmlns:p14="http://schemas.microsoft.com/office/powerpoint/2010/main" val="417571653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425514"/>
            <a:ext cx="12192000" cy="10709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0" y="0"/>
            <a:ext cx="214184"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numéro de diapositive 8"/>
          <p:cNvSpPr>
            <a:spLocks noGrp="1"/>
          </p:cNvSpPr>
          <p:nvPr>
            <p:ph type="sldNum" sz="quarter" idx="12"/>
          </p:nvPr>
        </p:nvSpPr>
        <p:spPr>
          <a:xfrm>
            <a:off x="9236675" y="6512740"/>
            <a:ext cx="2743200" cy="365125"/>
          </a:xfrm>
          <a:noFill/>
          <a:ln>
            <a:noFill/>
          </a:ln>
        </p:spPr>
        <p:txBody>
          <a:bodyPr/>
          <a:lstStyle/>
          <a:p>
            <a:fld id="{34D7324B-2770-4802-B49E-4504F47BE71B}" type="slidenum">
              <a:rPr lang="fr-FR" smtClean="0">
                <a:ln>
                  <a:solidFill>
                    <a:schemeClr val="tx1"/>
                  </a:solidFill>
                </a:ln>
              </a:rPr>
              <a:t>47</a:t>
            </a:fld>
            <a:endParaRPr lang="fr-FR" dirty="0">
              <a:ln>
                <a:solidFill>
                  <a:schemeClr val="tx1"/>
                </a:solidFill>
              </a:ln>
            </a:endParaRPr>
          </a:p>
        </p:txBody>
      </p:sp>
      <p:sp>
        <p:nvSpPr>
          <p:cNvPr id="7" name="ZoneTexte 9"/>
          <p:cNvSpPr txBox="1"/>
          <p:nvPr/>
        </p:nvSpPr>
        <p:spPr>
          <a:xfrm>
            <a:off x="313038" y="6520569"/>
            <a:ext cx="3278659" cy="369332"/>
          </a:xfrm>
          <a:prstGeom prst="rect">
            <a:avLst/>
          </a:prstGeom>
          <a:noFill/>
        </p:spPr>
        <p:txBody>
          <a:bodyPr wrap="square" rtlCol="0">
            <a:spAutoFit/>
          </a:bodyPr>
          <a:lstStyle/>
          <a:p>
            <a:r>
              <a:rPr lang="fr-FR" dirty="0" smtClean="0"/>
              <a:t>Alexis Gamelin</a:t>
            </a:r>
            <a:endParaRPr lang="fr-FR" dirty="0"/>
          </a:p>
        </p:txBody>
      </p:sp>
      <p:sp>
        <p:nvSpPr>
          <p:cNvPr id="13" name="Titre 3"/>
          <p:cNvSpPr txBox="1">
            <a:spLocks/>
          </p:cNvSpPr>
          <p:nvPr/>
        </p:nvSpPr>
        <p:spPr>
          <a:xfrm>
            <a:off x="326757" y="-166287"/>
            <a:ext cx="11878962" cy="10029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dirty="0" smtClean="0"/>
              <a:t>Clearing electrode with longitudinal field</a:t>
            </a:r>
            <a:endParaRPr lang="en-GB" sz="4400" dirty="0" smtClean="0"/>
          </a:p>
        </p:txBody>
      </p:sp>
      <p:sp>
        <p:nvSpPr>
          <p:cNvPr id="22" name="ZoneTexte 21"/>
          <p:cNvSpPr txBox="1"/>
          <p:nvPr/>
        </p:nvSpPr>
        <p:spPr>
          <a:xfrm>
            <a:off x="407368" y="855042"/>
            <a:ext cx="10729192" cy="646331"/>
          </a:xfrm>
          <a:prstGeom prst="rect">
            <a:avLst/>
          </a:prstGeom>
          <a:noFill/>
        </p:spPr>
        <p:txBody>
          <a:bodyPr wrap="square" rtlCol="0">
            <a:spAutoFit/>
          </a:bodyPr>
          <a:lstStyle/>
          <a:p>
            <a:r>
              <a:rPr lang="en-GB" dirty="0" smtClean="0"/>
              <a:t>The ion cloud clearing can be optimised by carefully choosing the type of clearing field and its positioning in the lattice:</a:t>
            </a:r>
            <a:endParaRPr lang="en-GB" dirty="0"/>
          </a:p>
        </p:txBody>
      </p:sp>
      <mc:AlternateContent xmlns:mc="http://schemas.openxmlformats.org/markup-compatibility/2006" xmlns:a14="http://schemas.microsoft.com/office/drawing/2010/main">
        <mc:Choice Requires="a14">
          <p:sp>
            <p:nvSpPr>
              <p:cNvPr id="25" name="ZoneTexte 24"/>
              <p:cNvSpPr txBox="1"/>
              <p:nvPr/>
            </p:nvSpPr>
            <p:spPr>
              <a:xfrm>
                <a:off x="1748446" y="3340949"/>
                <a:ext cx="74552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𝜖</m:t>
                      </m:r>
                      <m:d>
                        <m:dPr>
                          <m:ctrlPr>
                            <a:rPr lang="fr-FR" b="0" i="1" smtClean="0">
                              <a:latin typeface="Cambria Math" panose="02040503050406030204" pitchFamily="18" charset="0"/>
                            </a:rPr>
                          </m:ctrlPr>
                        </m:dPr>
                        <m:e>
                          <m:r>
                            <a:rPr lang="fr-FR" b="0" i="1" smtClean="0">
                              <a:latin typeface="Cambria Math" panose="02040503050406030204" pitchFamily="18" charset="0"/>
                            </a:rPr>
                            <m:t>𝑡</m:t>
                          </m:r>
                        </m:e>
                      </m:d>
                      <m:r>
                        <a:rPr lang="fr-FR" b="0" i="1" smtClean="0">
                          <a:latin typeface="Cambria Math" panose="02040503050406030204" pitchFamily="18" charset="0"/>
                        </a:rPr>
                        <m:t>= </m:t>
                      </m:r>
                    </m:oMath>
                  </m:oMathPara>
                </a14:m>
                <a:endParaRPr lang="en-US" dirty="0"/>
              </a:p>
            </p:txBody>
          </p:sp>
        </mc:Choice>
        <mc:Fallback xmlns="">
          <p:sp>
            <p:nvSpPr>
              <p:cNvPr id="25" name="ZoneTexte 24"/>
              <p:cNvSpPr txBox="1">
                <a:spLocks noRot="1" noChangeAspect="1" noMove="1" noResize="1" noEditPoints="1" noAdjustHandles="1" noChangeArrowheads="1" noChangeShapeType="1" noTextEdit="1"/>
              </p:cNvSpPr>
              <p:nvPr/>
            </p:nvSpPr>
            <p:spPr>
              <a:xfrm>
                <a:off x="1748446" y="3340949"/>
                <a:ext cx="745525" cy="276999"/>
              </a:xfrm>
              <a:prstGeom prst="rect">
                <a:avLst/>
              </a:prstGeom>
              <a:blipFill rotWithShape="0">
                <a:blip r:embed="rId3"/>
                <a:stretch>
                  <a:fillRect l="-4098" b="-6667"/>
                </a:stretch>
              </a:blipFill>
            </p:spPr>
            <p:txBody>
              <a:bodyPr/>
              <a:lstStyle/>
              <a:p>
                <a:r>
                  <a:rPr lang="en-US">
                    <a:noFill/>
                  </a:rPr>
                  <a:t> </a:t>
                </a:r>
              </a:p>
            </p:txBody>
          </p:sp>
        </mc:Fallback>
      </mc:AlternateContent>
      <p:sp>
        <p:nvSpPr>
          <p:cNvPr id="26" name="ZoneTexte 25"/>
          <p:cNvSpPr txBox="1"/>
          <p:nvPr/>
        </p:nvSpPr>
        <p:spPr>
          <a:xfrm>
            <a:off x="119336" y="2492896"/>
            <a:ext cx="2592288" cy="369332"/>
          </a:xfrm>
          <a:prstGeom prst="rect">
            <a:avLst/>
          </a:prstGeom>
          <a:noFill/>
        </p:spPr>
        <p:txBody>
          <a:bodyPr wrap="square" rtlCol="0">
            <a:spAutoFit/>
          </a:bodyPr>
          <a:lstStyle/>
          <a:p>
            <a:pPr algn="ctr"/>
            <a:r>
              <a:rPr lang="en-US" dirty="0" smtClean="0"/>
              <a:t>Clearing efficiency</a:t>
            </a:r>
            <a:endParaRPr lang="en-US" dirty="0"/>
          </a:p>
        </p:txBody>
      </p:sp>
      <p:cxnSp>
        <p:nvCxnSpPr>
          <p:cNvPr id="27" name="Connecteur droit avec flèche 26"/>
          <p:cNvCxnSpPr/>
          <p:nvPr/>
        </p:nvCxnSpPr>
        <p:spPr>
          <a:xfrm>
            <a:off x="1487488" y="2924944"/>
            <a:ext cx="360040" cy="43204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Imag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3971" y="1268760"/>
            <a:ext cx="9628515" cy="5016349"/>
          </a:xfrm>
          <a:prstGeom prst="rect">
            <a:avLst/>
          </a:prstGeom>
        </p:spPr>
      </p:pic>
      <p:sp>
        <p:nvSpPr>
          <p:cNvPr id="14" name="ZoneTexte 13"/>
          <p:cNvSpPr txBox="1"/>
          <p:nvPr/>
        </p:nvSpPr>
        <p:spPr>
          <a:xfrm>
            <a:off x="1919536" y="6525360"/>
            <a:ext cx="9505056" cy="369332"/>
          </a:xfrm>
          <a:prstGeom prst="rect">
            <a:avLst/>
          </a:prstGeom>
          <a:noFill/>
        </p:spPr>
        <p:txBody>
          <a:bodyPr wrap="square" rtlCol="0">
            <a:spAutoFit/>
          </a:bodyPr>
          <a:lstStyle/>
          <a:p>
            <a:pPr algn="ctr"/>
            <a:r>
              <a:rPr lang="en-US" dirty="0" smtClean="0"/>
              <a:t>NUAGE simulation results for CO</a:t>
            </a:r>
            <a:r>
              <a:rPr lang="en-US" baseline="30000" dirty="0" smtClean="0"/>
              <a:t>+</a:t>
            </a:r>
            <a:r>
              <a:rPr lang="en-US" dirty="0" smtClean="0"/>
              <a:t> ions</a:t>
            </a:r>
            <a:endParaRPr lang="en-US" dirty="0"/>
          </a:p>
        </p:txBody>
      </p:sp>
      <p:sp>
        <p:nvSpPr>
          <p:cNvPr id="10" name="ZoneTexte 9"/>
          <p:cNvSpPr txBox="1"/>
          <p:nvPr/>
        </p:nvSpPr>
        <p:spPr>
          <a:xfrm>
            <a:off x="479376" y="4338969"/>
            <a:ext cx="2376264" cy="1754327"/>
          </a:xfrm>
          <a:prstGeom prst="rect">
            <a:avLst/>
          </a:prstGeom>
          <a:noFill/>
        </p:spPr>
        <p:txBody>
          <a:bodyPr wrap="square" rtlCol="0">
            <a:spAutoFit/>
          </a:bodyPr>
          <a:lstStyle/>
          <a:p>
            <a:pPr algn="ctr"/>
            <a:r>
              <a:rPr lang="fr-FR" dirty="0" smtClean="0"/>
              <a:t>The clearing </a:t>
            </a:r>
            <a:r>
              <a:rPr lang="fr-FR" dirty="0" err="1" smtClean="0"/>
              <a:t>efficiency</a:t>
            </a:r>
            <a:r>
              <a:rPr lang="fr-FR" dirty="0" smtClean="0"/>
              <a:t> </a:t>
            </a:r>
            <a:r>
              <a:rPr lang="fr-FR" dirty="0" err="1" smtClean="0"/>
              <a:t>could</a:t>
            </a:r>
            <a:r>
              <a:rPr lang="fr-FR" dirty="0" smtClean="0"/>
              <a:t> </a:t>
            </a:r>
            <a:r>
              <a:rPr lang="fr-FR" dirty="0" err="1" smtClean="0"/>
              <a:t>be</a:t>
            </a:r>
            <a:r>
              <a:rPr lang="fr-FR" dirty="0" smtClean="0"/>
              <a:t> </a:t>
            </a:r>
            <a:r>
              <a:rPr lang="fr-FR" dirty="0" err="1" smtClean="0"/>
              <a:t>improved</a:t>
            </a:r>
            <a:r>
              <a:rPr lang="fr-FR" dirty="0" smtClean="0"/>
              <a:t> </a:t>
            </a:r>
            <a:r>
              <a:rPr lang="fr-FR" dirty="0" err="1" smtClean="0"/>
              <a:t>further</a:t>
            </a:r>
            <a:r>
              <a:rPr lang="fr-FR" dirty="0" smtClean="0"/>
              <a:t> if the </a:t>
            </a:r>
            <a:r>
              <a:rPr lang="fr-FR" dirty="0" err="1" smtClean="0"/>
              <a:t>electrodes</a:t>
            </a:r>
            <a:r>
              <a:rPr lang="fr-FR" dirty="0" smtClean="0"/>
              <a:t> are </a:t>
            </a:r>
            <a:r>
              <a:rPr lang="fr-FR" dirty="0" err="1" smtClean="0"/>
              <a:t>designed</a:t>
            </a:r>
            <a:r>
              <a:rPr lang="fr-FR" dirty="0" smtClean="0"/>
              <a:t> </a:t>
            </a:r>
            <a:r>
              <a:rPr lang="fr-FR" dirty="0" err="1" smtClean="0"/>
              <a:t>with</a:t>
            </a:r>
            <a:r>
              <a:rPr lang="fr-FR" dirty="0" smtClean="0"/>
              <a:t> </a:t>
            </a:r>
            <a:r>
              <a:rPr lang="fr-FR" dirty="0" err="1" smtClean="0"/>
              <a:t>this</a:t>
            </a:r>
            <a:r>
              <a:rPr lang="fr-FR" dirty="0" smtClean="0"/>
              <a:t> </a:t>
            </a:r>
            <a:r>
              <a:rPr lang="fr-FR" dirty="0" err="1" smtClean="0"/>
              <a:t>idea</a:t>
            </a:r>
            <a:r>
              <a:rPr lang="fr-FR" dirty="0" smtClean="0"/>
              <a:t> in </a:t>
            </a:r>
            <a:r>
              <a:rPr lang="fr-FR" dirty="0" err="1" smtClean="0"/>
              <a:t>mind</a:t>
            </a:r>
            <a:endParaRPr lang="fr-FR" dirty="0"/>
          </a:p>
        </p:txBody>
      </p:sp>
    </p:spTree>
    <p:extLst>
      <p:ext uri="{BB962C8B-B14F-4D97-AF65-F5344CB8AC3E}">
        <p14:creationId xmlns:p14="http://schemas.microsoft.com/office/powerpoint/2010/main" val="378552967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425514"/>
            <a:ext cx="12192000" cy="10709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0" y="0"/>
            <a:ext cx="214184"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numéro de diapositive 8"/>
          <p:cNvSpPr>
            <a:spLocks noGrp="1"/>
          </p:cNvSpPr>
          <p:nvPr>
            <p:ph type="sldNum" sz="quarter" idx="12"/>
          </p:nvPr>
        </p:nvSpPr>
        <p:spPr>
          <a:xfrm>
            <a:off x="9236675" y="6512740"/>
            <a:ext cx="2743200" cy="365125"/>
          </a:xfrm>
          <a:noFill/>
          <a:ln>
            <a:noFill/>
          </a:ln>
        </p:spPr>
        <p:txBody>
          <a:bodyPr/>
          <a:lstStyle/>
          <a:p>
            <a:fld id="{34D7324B-2770-4802-B49E-4504F47BE71B}" type="slidenum">
              <a:rPr lang="fr-FR" smtClean="0">
                <a:ln>
                  <a:solidFill>
                    <a:schemeClr val="tx1"/>
                  </a:solidFill>
                </a:ln>
              </a:rPr>
              <a:t>48</a:t>
            </a:fld>
            <a:endParaRPr lang="fr-FR" dirty="0">
              <a:ln>
                <a:solidFill>
                  <a:schemeClr val="tx1"/>
                </a:solidFill>
              </a:ln>
            </a:endParaRPr>
          </a:p>
        </p:txBody>
      </p:sp>
      <p:sp>
        <p:nvSpPr>
          <p:cNvPr id="7" name="ZoneTexte 9"/>
          <p:cNvSpPr txBox="1"/>
          <p:nvPr/>
        </p:nvSpPr>
        <p:spPr>
          <a:xfrm>
            <a:off x="313038" y="6520569"/>
            <a:ext cx="3278659" cy="369332"/>
          </a:xfrm>
          <a:prstGeom prst="rect">
            <a:avLst/>
          </a:prstGeom>
          <a:noFill/>
        </p:spPr>
        <p:txBody>
          <a:bodyPr wrap="square" rtlCol="0">
            <a:spAutoFit/>
          </a:bodyPr>
          <a:lstStyle/>
          <a:p>
            <a:r>
              <a:rPr lang="fr-FR" dirty="0" smtClean="0"/>
              <a:t>Alexis Gamelin</a:t>
            </a:r>
            <a:endParaRPr lang="fr-FR" dirty="0"/>
          </a:p>
        </p:txBody>
      </p:sp>
      <p:sp>
        <p:nvSpPr>
          <p:cNvPr id="10" name="Titre 3"/>
          <p:cNvSpPr txBox="1">
            <a:spLocks/>
          </p:cNvSpPr>
          <p:nvPr/>
        </p:nvSpPr>
        <p:spPr>
          <a:xfrm>
            <a:off x="313038" y="-246058"/>
            <a:ext cx="11878962" cy="10029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400" dirty="0" smtClean="0"/>
              <a:t>Neutralisation </a:t>
            </a:r>
            <a:r>
              <a:rPr lang="en-GB" sz="4400" dirty="0"/>
              <a:t>factor</a:t>
            </a:r>
            <a:endParaRPr lang="en-GB" sz="4400" dirty="0" smtClean="0"/>
          </a:p>
        </p:txBody>
      </p:sp>
      <mc:AlternateContent xmlns:mc="http://schemas.openxmlformats.org/markup-compatibility/2006" xmlns:a14="http://schemas.microsoft.com/office/drawing/2010/main">
        <mc:Choice Requires="a14">
          <p:sp>
            <p:nvSpPr>
              <p:cNvPr id="11" name="ZoneTexte 10"/>
              <p:cNvSpPr txBox="1"/>
              <p:nvPr/>
            </p:nvSpPr>
            <p:spPr>
              <a:xfrm>
                <a:off x="296261" y="621399"/>
                <a:ext cx="11483712" cy="939809"/>
              </a:xfrm>
              <a:prstGeom prst="rect">
                <a:avLst/>
              </a:prstGeom>
              <a:noFill/>
            </p:spPr>
            <p:txBody>
              <a:bodyPr wrap="square" rtlCol="0">
                <a:spAutoFit/>
              </a:bodyPr>
              <a:lstStyle/>
              <a:p>
                <a:r>
                  <a:rPr lang="en-GB" dirty="0" smtClean="0"/>
                  <a:t>Using the clearing efficiencies </a:t>
                </a:r>
                <a14:m>
                  <m:oMath xmlns:m="http://schemas.openxmlformats.org/officeDocument/2006/math">
                    <m:r>
                      <a:rPr lang="fr-FR" b="0" i="1" smtClean="0">
                        <a:latin typeface="Cambria Math" panose="02040503050406030204" pitchFamily="18" charset="0"/>
                      </a:rPr>
                      <m:t>𝜖</m:t>
                    </m:r>
                    <m:d>
                      <m:dPr>
                        <m:ctrlPr>
                          <a:rPr lang="fr-FR" b="0" i="1" smtClean="0">
                            <a:latin typeface="Cambria Math" panose="02040503050406030204" pitchFamily="18" charset="0"/>
                          </a:rPr>
                        </m:ctrlPr>
                      </m:dPr>
                      <m:e>
                        <m:r>
                          <a:rPr lang="fr-FR" b="0" i="1" smtClean="0">
                            <a:latin typeface="Cambria Math" panose="02040503050406030204" pitchFamily="18" charset="0"/>
                          </a:rPr>
                          <m:t>𝑡</m:t>
                        </m:r>
                      </m:e>
                    </m:d>
                    <m:r>
                      <a:rPr lang="fr-FR" b="0" i="1" smtClean="0">
                        <a:latin typeface="Cambria Math" panose="02040503050406030204" pitchFamily="18" charset="0"/>
                      </a:rPr>
                      <m:t>= </m:t>
                    </m:r>
                    <m:f>
                      <m:fPr>
                        <m:ctrlPr>
                          <a:rPr lang="fr-FR" b="0" i="1" smtClean="0">
                            <a:latin typeface="Cambria Math" panose="02040503050406030204" pitchFamily="18" charset="0"/>
                          </a:rPr>
                        </m:ctrlPr>
                      </m:fPr>
                      <m:num>
                        <m:sSub>
                          <m:sSubPr>
                            <m:ctrlPr>
                              <a:rPr lang="fr-FR" b="0" i="1" smtClean="0">
                                <a:latin typeface="Cambria Math" panose="02040503050406030204" pitchFamily="18" charset="0"/>
                              </a:rPr>
                            </m:ctrlPr>
                          </m:sSubPr>
                          <m:e>
                            <m:r>
                              <a:rPr lang="fr-FR" b="0" i="1" smtClean="0">
                                <a:latin typeface="Cambria Math" panose="02040503050406030204" pitchFamily="18" charset="0"/>
                              </a:rPr>
                              <m:t>𝑁</m:t>
                            </m:r>
                          </m:e>
                          <m:sub>
                            <m:r>
                              <a:rPr lang="fr-FR" b="0" i="1" smtClean="0">
                                <a:latin typeface="Cambria Math" panose="02040503050406030204" pitchFamily="18" charset="0"/>
                              </a:rPr>
                              <m:t>𝑖𝑜𝑛𝑠</m:t>
                            </m:r>
                          </m:sub>
                        </m:sSub>
                        <m:r>
                          <a:rPr lang="fr-FR" b="0" i="1" smtClean="0">
                            <a:latin typeface="Cambria Math" panose="02040503050406030204" pitchFamily="18" charset="0"/>
                          </a:rPr>
                          <m:t>(</m:t>
                        </m:r>
                        <m:r>
                          <a:rPr lang="fr-FR" b="0" i="1" smtClean="0">
                            <a:latin typeface="Cambria Math" panose="02040503050406030204" pitchFamily="18" charset="0"/>
                          </a:rPr>
                          <m:t>𝑡</m:t>
                        </m:r>
                        <m:r>
                          <a:rPr lang="fr-FR" b="0" i="1" smtClean="0">
                            <a:latin typeface="Cambria Math" panose="02040503050406030204" pitchFamily="18" charset="0"/>
                          </a:rPr>
                          <m:t>)</m:t>
                        </m:r>
                      </m:num>
                      <m:den>
                        <m:sSub>
                          <m:sSubPr>
                            <m:ctrlPr>
                              <a:rPr lang="fr-FR" b="0" i="1" smtClean="0">
                                <a:latin typeface="Cambria Math" panose="02040503050406030204" pitchFamily="18" charset="0"/>
                              </a:rPr>
                            </m:ctrlPr>
                          </m:sSubPr>
                          <m:e>
                            <m:r>
                              <a:rPr lang="fr-FR" b="0" i="1" smtClean="0">
                                <a:latin typeface="Cambria Math" panose="02040503050406030204" pitchFamily="18" charset="0"/>
                              </a:rPr>
                              <m:t>𝑁</m:t>
                            </m:r>
                          </m:e>
                          <m:sub>
                            <m:r>
                              <a:rPr lang="fr-FR" b="0" i="1" smtClean="0">
                                <a:latin typeface="Cambria Math" panose="02040503050406030204" pitchFamily="18" charset="0"/>
                              </a:rPr>
                              <m:t>𝑖𝑜𝑛𝑠</m:t>
                            </m:r>
                          </m:sub>
                        </m:sSub>
                        <m:r>
                          <a:rPr lang="fr-FR" b="0" i="1" smtClean="0">
                            <a:latin typeface="Cambria Math" panose="02040503050406030204" pitchFamily="18" charset="0"/>
                          </a:rPr>
                          <m:t>(</m:t>
                        </m:r>
                        <m:r>
                          <a:rPr lang="fr-FR" b="0" i="1" smtClean="0">
                            <a:latin typeface="Cambria Math" panose="02040503050406030204" pitchFamily="18" charset="0"/>
                          </a:rPr>
                          <m:t>𝑡</m:t>
                        </m:r>
                        <m:r>
                          <a:rPr lang="fr-FR" b="0" i="1" smtClean="0">
                            <a:latin typeface="Cambria Math" panose="02040503050406030204" pitchFamily="18" charset="0"/>
                          </a:rPr>
                          <m:t>=0)</m:t>
                        </m:r>
                      </m:den>
                    </m:f>
                  </m:oMath>
                </a14:m>
                <a:r>
                  <a:rPr lang="en-GB" dirty="0" smtClean="0"/>
                  <a:t> computed by NUAGE and the known ionisation cross-section it is possible to get the neutralisation factor </a:t>
                </a:r>
                <a14:m>
                  <m:oMath xmlns:m="http://schemas.openxmlformats.org/officeDocument/2006/math">
                    <m:r>
                      <a:rPr lang="en-GB" b="0" i="1" smtClean="0">
                        <a:latin typeface="Cambria Math" panose="02040503050406030204" pitchFamily="18" charset="0"/>
                      </a:rPr>
                      <m:t>𝜂</m:t>
                    </m:r>
                    <m:r>
                      <a:rPr lang="en-GB" b="0" i="1" smtClean="0">
                        <a:latin typeface="Cambria Math" panose="02040503050406030204" pitchFamily="18" charset="0"/>
                      </a:rPr>
                      <m:t>= </m:t>
                    </m:r>
                    <m:f>
                      <m:fPr>
                        <m:ctrlPr>
                          <a:rPr lang="en-GB" b="0" i="1" smtClean="0">
                            <a:latin typeface="Cambria Math" panose="02040503050406030204" pitchFamily="18" charset="0"/>
                          </a:rPr>
                        </m:ctrlPr>
                      </m:fPr>
                      <m:num>
                        <m:sSub>
                          <m:sSubPr>
                            <m:ctrlPr>
                              <a:rPr lang="en-GB" b="0" i="1" smtClean="0">
                                <a:latin typeface="Cambria Math" panose="02040503050406030204" pitchFamily="18" charset="0"/>
                              </a:rPr>
                            </m:ctrlPr>
                          </m:sSubPr>
                          <m:e>
                            <m:r>
                              <a:rPr lang="en-GB" b="0" i="1" smtClean="0">
                                <a:latin typeface="Cambria Math" panose="02040503050406030204" pitchFamily="18" charset="0"/>
                              </a:rPr>
                              <m:t>𝑛</m:t>
                            </m:r>
                          </m:e>
                          <m:sub>
                            <m:r>
                              <a:rPr lang="en-GB" b="0" i="1" smtClean="0">
                                <a:latin typeface="Cambria Math" panose="02040503050406030204" pitchFamily="18" charset="0"/>
                              </a:rPr>
                              <m:t>𝑖𝑜𝑛𝑠</m:t>
                            </m:r>
                          </m:sub>
                        </m:sSub>
                      </m:num>
                      <m:den>
                        <m:sSub>
                          <m:sSubPr>
                            <m:ctrlPr>
                              <a:rPr lang="en-GB" b="0" i="1" smtClean="0">
                                <a:latin typeface="Cambria Math" panose="02040503050406030204" pitchFamily="18" charset="0"/>
                              </a:rPr>
                            </m:ctrlPr>
                          </m:sSubPr>
                          <m:e>
                            <m:r>
                              <a:rPr lang="en-GB" b="0" i="1" smtClean="0">
                                <a:latin typeface="Cambria Math" panose="02040503050406030204" pitchFamily="18" charset="0"/>
                              </a:rPr>
                              <m:t>𝑛</m:t>
                            </m:r>
                          </m:e>
                          <m:sub>
                            <m:r>
                              <a:rPr lang="en-GB" b="0" i="1" smtClean="0">
                                <a:latin typeface="Cambria Math" panose="02040503050406030204" pitchFamily="18" charset="0"/>
                              </a:rPr>
                              <m:t>𝑒𝑙𝑒𝑐𝑡𝑟𝑜𝑛𝑠</m:t>
                            </m:r>
                          </m:sub>
                        </m:sSub>
                      </m:den>
                    </m:f>
                  </m:oMath>
                </a14:m>
                <a:r>
                  <a:rPr lang="en-GB" dirty="0" smtClean="0"/>
                  <a:t>  which is the relevant quantity for the beam</a:t>
                </a:r>
                <a:r>
                  <a:rPr lang="en-GB" dirty="0"/>
                  <a:t> </a:t>
                </a:r>
                <a:r>
                  <a:rPr lang="en-GB" dirty="0" smtClean="0"/>
                  <a:t>dynamics:</a:t>
                </a:r>
                <a:endParaRPr lang="en-GB" dirty="0"/>
              </a:p>
            </p:txBody>
          </p:sp>
        </mc:Choice>
        <mc:Fallback xmlns="">
          <p:sp>
            <p:nvSpPr>
              <p:cNvPr id="11" name="ZoneTexte 10"/>
              <p:cNvSpPr txBox="1">
                <a:spLocks noRot="1" noChangeAspect="1" noMove="1" noResize="1" noEditPoints="1" noAdjustHandles="1" noChangeArrowheads="1" noChangeShapeType="1" noTextEdit="1"/>
              </p:cNvSpPr>
              <p:nvPr/>
            </p:nvSpPr>
            <p:spPr>
              <a:xfrm>
                <a:off x="296261" y="621399"/>
                <a:ext cx="11483712" cy="939809"/>
              </a:xfrm>
              <a:prstGeom prst="rect">
                <a:avLst/>
              </a:prstGeom>
              <a:blipFill rotWithShape="0">
                <a:blip r:embed="rId3"/>
                <a:stretch>
                  <a:fillRect l="-478" r="-7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ZoneTexte 1"/>
              <p:cNvSpPr txBox="1"/>
              <p:nvPr/>
            </p:nvSpPr>
            <p:spPr>
              <a:xfrm>
                <a:off x="728230" y="2227844"/>
                <a:ext cx="2448272" cy="1200329"/>
              </a:xfrm>
              <a:prstGeom prst="rect">
                <a:avLst/>
              </a:prstGeom>
              <a:noFill/>
            </p:spPr>
            <p:txBody>
              <a:bodyPr wrap="square" rtlCol="0">
                <a:spAutoFit/>
              </a:bodyPr>
              <a:lstStyle/>
              <a:p>
                <a:pPr algn="ctr"/>
                <a:r>
                  <a:rPr lang="en-US" dirty="0" smtClean="0"/>
                  <a:t>Initial residual vacuum:</a:t>
                </a:r>
              </a:p>
              <a:p>
                <a:pPr algn="ctr"/>
                <a14:m>
                  <m:oMathPara xmlns:m="http://schemas.openxmlformats.org/officeDocument/2006/math">
                    <m:oMathParaPr>
                      <m:jc m:val="centerGroup"/>
                    </m:oMathParaPr>
                    <m:oMath xmlns:m="http://schemas.openxmlformats.org/officeDocument/2006/math">
                      <m:sSub>
                        <m:sSubPr>
                          <m:ctrlPr>
                            <a:rPr lang="fr-FR" i="1">
                              <a:latin typeface="Cambria Math" panose="02040503050406030204" pitchFamily="18" charset="0"/>
                            </a:rPr>
                          </m:ctrlPr>
                        </m:sSubPr>
                        <m:e>
                          <m:r>
                            <a:rPr lang="fr-FR" i="1">
                              <a:latin typeface="Cambria Math" panose="02040503050406030204" pitchFamily="18" charset="0"/>
                            </a:rPr>
                            <m:t>𝑃</m:t>
                          </m:r>
                        </m:e>
                        <m:sub>
                          <m:r>
                            <a:rPr lang="fr-FR" i="1">
                              <a:latin typeface="Cambria Math" panose="02040503050406030204" pitchFamily="18" charset="0"/>
                            </a:rPr>
                            <m:t>𝑡𝑜𝑡</m:t>
                          </m:r>
                        </m:sub>
                      </m:sSub>
                      <m:r>
                        <a:rPr lang="fr-FR" i="1">
                          <a:latin typeface="Cambria Math" panose="02040503050406030204" pitchFamily="18" charset="0"/>
                        </a:rPr>
                        <m:t>=</m:t>
                      </m:r>
                      <m:r>
                        <m:rPr>
                          <m:nor/>
                        </m:rPr>
                        <a:rPr lang="fr-FR" dirty="0"/>
                        <m:t> 3 10</m:t>
                      </m:r>
                      <m:r>
                        <m:rPr>
                          <m:nor/>
                        </m:rPr>
                        <a:rPr lang="fr-FR" baseline="30000" dirty="0"/>
                        <m:t>−10</m:t>
                      </m:r>
                      <m:r>
                        <m:rPr>
                          <m:nor/>
                        </m:rPr>
                        <a:rPr lang="fr-FR" dirty="0"/>
                        <m:t> </m:t>
                      </m:r>
                      <m:r>
                        <m:rPr>
                          <m:nor/>
                        </m:rPr>
                        <a:rPr lang="fr-FR" dirty="0"/>
                        <m:t>mbar</m:t>
                      </m:r>
                    </m:oMath>
                  </m:oMathPara>
                </a14:m>
                <a:endParaRPr lang="fr-FR" b="0" dirty="0" smtClean="0"/>
              </a:p>
              <a:p>
                <a:pPr algn="ctr"/>
                <a:r>
                  <a:rPr lang="fr-FR" b="0" dirty="0" smtClean="0"/>
                  <a:t>90 % H</a:t>
                </a:r>
                <a:r>
                  <a:rPr lang="fr-FR" b="0" baseline="-25000" dirty="0" smtClean="0"/>
                  <a:t>2</a:t>
                </a:r>
              </a:p>
              <a:p>
                <a:pPr algn="ctr"/>
                <a:r>
                  <a:rPr lang="fr-FR" dirty="0" smtClean="0"/>
                  <a:t>10 % CO</a:t>
                </a:r>
                <a:endParaRPr lang="fr-FR" b="0" dirty="0" smtClean="0"/>
              </a:p>
            </p:txBody>
          </p:sp>
        </mc:Choice>
        <mc:Fallback xmlns="">
          <p:sp>
            <p:nvSpPr>
              <p:cNvPr id="2" name="ZoneTexte 1"/>
              <p:cNvSpPr txBox="1">
                <a:spLocks noRot="1" noChangeAspect="1" noMove="1" noResize="1" noEditPoints="1" noAdjustHandles="1" noChangeArrowheads="1" noChangeShapeType="1" noTextEdit="1"/>
              </p:cNvSpPr>
              <p:nvPr/>
            </p:nvSpPr>
            <p:spPr>
              <a:xfrm>
                <a:off x="728230" y="2227844"/>
                <a:ext cx="2448272" cy="1200329"/>
              </a:xfrm>
              <a:prstGeom prst="rect">
                <a:avLst/>
              </a:prstGeom>
              <a:blipFill rotWithShape="0">
                <a:blip r:embed="rId4"/>
                <a:stretch>
                  <a:fillRect t="-2538" b="-7107"/>
                </a:stretch>
              </a:blipFill>
            </p:spPr>
            <p:txBody>
              <a:bodyPr/>
              <a:lstStyle/>
              <a:p>
                <a:r>
                  <a:rPr lang="en-US">
                    <a:noFill/>
                  </a:rPr>
                  <a:t> </a:t>
                </a:r>
              </a:p>
            </p:txBody>
          </p:sp>
        </mc:Fallback>
      </mc:AlternateContent>
      <p:pic>
        <p:nvPicPr>
          <p:cNvPr id="3" name="Imag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1697" y="1588200"/>
            <a:ext cx="8480967" cy="4837314"/>
          </a:xfrm>
          <a:prstGeom prst="rect">
            <a:avLst/>
          </a:prstGeom>
        </p:spPr>
      </p:pic>
      <mc:AlternateContent xmlns:mc="http://schemas.openxmlformats.org/markup-compatibility/2006" xmlns:a14="http://schemas.microsoft.com/office/drawing/2010/main">
        <mc:Choice Requires="a14">
          <p:sp>
            <p:nvSpPr>
              <p:cNvPr id="12" name="ZoneTexte 11"/>
              <p:cNvSpPr txBox="1"/>
              <p:nvPr/>
            </p:nvSpPr>
            <p:spPr>
              <a:xfrm>
                <a:off x="1199456" y="4365920"/>
                <a:ext cx="1749005" cy="5609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sSub>
                            <m:sSubPr>
                              <m:ctrlPr>
                                <a:rPr lang="fr-FR" b="0" i="1" smtClean="0">
                                  <a:latin typeface="Cambria Math" panose="02040503050406030204" pitchFamily="18" charset="0"/>
                                </a:rPr>
                              </m:ctrlPr>
                            </m:sSubPr>
                            <m:e>
                              <m:r>
                                <a:rPr lang="fr-FR" b="0" i="1" smtClean="0">
                                  <a:latin typeface="Cambria Math" panose="02040503050406030204" pitchFamily="18" charset="0"/>
                                </a:rPr>
                                <m:t>𝜂</m:t>
                              </m:r>
                            </m:e>
                            <m:sub>
                              <m:r>
                                <a:rPr lang="fr-FR" b="0" i="1" smtClean="0">
                                  <a:latin typeface="Cambria Math" panose="02040503050406030204" pitchFamily="18" charset="0"/>
                                </a:rPr>
                                <m:t>𝑛𝑜</m:t>
                              </m:r>
                              <m:r>
                                <a:rPr lang="fr-FR" b="0" i="1" smtClean="0">
                                  <a:latin typeface="Cambria Math" panose="02040503050406030204" pitchFamily="18" charset="0"/>
                                </a:rPr>
                                <m:t> </m:t>
                              </m:r>
                              <m:r>
                                <a:rPr lang="fr-FR" b="0" i="1" smtClean="0">
                                  <a:latin typeface="Cambria Math" panose="02040503050406030204" pitchFamily="18" charset="0"/>
                                </a:rPr>
                                <m:t>𝑐𝑙𝑒𝑎𝑟𝑖𝑛𝑔</m:t>
                              </m:r>
                            </m:sub>
                          </m:sSub>
                        </m:num>
                        <m:den>
                          <m:sSub>
                            <m:sSubPr>
                              <m:ctrlPr>
                                <a:rPr lang="fr-FR" b="0" i="1" smtClean="0">
                                  <a:latin typeface="Cambria Math" panose="02040503050406030204" pitchFamily="18" charset="0"/>
                                </a:rPr>
                              </m:ctrlPr>
                            </m:sSubPr>
                            <m:e>
                              <m:r>
                                <a:rPr lang="fr-FR" b="0" i="1" smtClean="0">
                                  <a:latin typeface="Cambria Math" panose="02040503050406030204" pitchFamily="18" charset="0"/>
                                </a:rPr>
                                <m:t>𝜂</m:t>
                              </m:r>
                            </m:e>
                            <m:sub>
                              <m:r>
                                <a:rPr lang="fr-FR" b="0" i="1" smtClean="0">
                                  <a:latin typeface="Cambria Math" panose="02040503050406030204" pitchFamily="18" charset="0"/>
                                </a:rPr>
                                <m:t>𝑐𝑙𝑒𝑎𝑟𝑖𝑛𝑔</m:t>
                              </m:r>
                            </m:sub>
                          </m:sSub>
                        </m:den>
                      </m:f>
                      <m:r>
                        <a:rPr lang="fr-FR" b="0" i="1" smtClean="0">
                          <a:latin typeface="Cambria Math" panose="02040503050406030204" pitchFamily="18" charset="0"/>
                        </a:rPr>
                        <m:t>≈4,5</m:t>
                      </m:r>
                    </m:oMath>
                  </m:oMathPara>
                </a14:m>
                <a:endParaRPr lang="en-US" dirty="0"/>
              </a:p>
            </p:txBody>
          </p:sp>
        </mc:Choice>
        <mc:Fallback xmlns="">
          <p:sp>
            <p:nvSpPr>
              <p:cNvPr id="12" name="ZoneTexte 11"/>
              <p:cNvSpPr txBox="1">
                <a:spLocks noRot="1" noChangeAspect="1" noMove="1" noResize="1" noEditPoints="1" noAdjustHandles="1" noChangeArrowheads="1" noChangeShapeType="1" noTextEdit="1"/>
              </p:cNvSpPr>
              <p:nvPr/>
            </p:nvSpPr>
            <p:spPr>
              <a:xfrm>
                <a:off x="1199456" y="4365920"/>
                <a:ext cx="1749005" cy="560923"/>
              </a:xfrm>
              <a:prstGeom prst="rect">
                <a:avLst/>
              </a:prstGeom>
              <a:blipFill rotWithShape="0">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18355166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425514"/>
            <a:ext cx="12192000" cy="10709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0" y="0"/>
            <a:ext cx="214184"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numéro de diapositive 8"/>
          <p:cNvSpPr>
            <a:spLocks noGrp="1"/>
          </p:cNvSpPr>
          <p:nvPr>
            <p:ph type="sldNum" sz="quarter" idx="12"/>
          </p:nvPr>
        </p:nvSpPr>
        <p:spPr>
          <a:xfrm>
            <a:off x="9236675" y="6512740"/>
            <a:ext cx="2743200" cy="365125"/>
          </a:xfrm>
          <a:noFill/>
          <a:ln>
            <a:noFill/>
          </a:ln>
        </p:spPr>
        <p:txBody>
          <a:bodyPr/>
          <a:lstStyle/>
          <a:p>
            <a:fld id="{34D7324B-2770-4802-B49E-4504F47BE71B}" type="slidenum">
              <a:rPr lang="fr-FR" smtClean="0">
                <a:ln>
                  <a:solidFill>
                    <a:schemeClr val="tx1"/>
                  </a:solidFill>
                </a:ln>
              </a:rPr>
              <a:t>49</a:t>
            </a:fld>
            <a:endParaRPr lang="fr-FR" dirty="0">
              <a:ln>
                <a:solidFill>
                  <a:schemeClr val="tx1"/>
                </a:solidFill>
              </a:ln>
            </a:endParaRPr>
          </a:p>
        </p:txBody>
      </p:sp>
      <p:sp>
        <p:nvSpPr>
          <p:cNvPr id="7" name="ZoneTexte 9"/>
          <p:cNvSpPr txBox="1"/>
          <p:nvPr/>
        </p:nvSpPr>
        <p:spPr>
          <a:xfrm>
            <a:off x="313038" y="6520569"/>
            <a:ext cx="3278659" cy="369332"/>
          </a:xfrm>
          <a:prstGeom prst="rect">
            <a:avLst/>
          </a:prstGeom>
          <a:noFill/>
        </p:spPr>
        <p:txBody>
          <a:bodyPr wrap="square" rtlCol="0">
            <a:spAutoFit/>
          </a:bodyPr>
          <a:lstStyle/>
          <a:p>
            <a:r>
              <a:rPr lang="fr-FR" dirty="0" smtClean="0"/>
              <a:t>Alexis Gamelin</a:t>
            </a:r>
            <a:endParaRPr lang="fr-FR" dirty="0"/>
          </a:p>
        </p:txBody>
      </p:sp>
      <p:sp>
        <p:nvSpPr>
          <p:cNvPr id="10" name="Titre 3"/>
          <p:cNvSpPr txBox="1">
            <a:spLocks/>
          </p:cNvSpPr>
          <p:nvPr/>
        </p:nvSpPr>
        <p:spPr>
          <a:xfrm>
            <a:off x="313038" y="-211901"/>
            <a:ext cx="11878962" cy="10029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400" dirty="0" smtClean="0"/>
              <a:t>Local neutralisation factor</a:t>
            </a:r>
          </a:p>
        </p:txBody>
      </p:sp>
      <p:sp>
        <p:nvSpPr>
          <p:cNvPr id="2" name="ZoneTexte 1"/>
          <p:cNvSpPr txBox="1"/>
          <p:nvPr/>
        </p:nvSpPr>
        <p:spPr>
          <a:xfrm>
            <a:off x="479376" y="804761"/>
            <a:ext cx="10873208" cy="646331"/>
          </a:xfrm>
          <a:prstGeom prst="rect">
            <a:avLst/>
          </a:prstGeom>
          <a:noFill/>
        </p:spPr>
        <p:txBody>
          <a:bodyPr wrap="square" rtlCol="0">
            <a:spAutoFit/>
          </a:bodyPr>
          <a:lstStyle/>
          <a:p>
            <a:r>
              <a:rPr lang="en-GB" dirty="0" smtClean="0"/>
              <a:t>It is possible to define a local neutralisation factor</a:t>
            </a:r>
            <a:r>
              <a:rPr lang="en-GB" baseline="30000" dirty="0" smtClean="0"/>
              <a:t>3</a:t>
            </a:r>
            <a:r>
              <a:rPr lang="en-GB" dirty="0" smtClean="0"/>
              <a:t> which take into account the fact that the neutralisation is not homogeneous along the ring longitudinal position:</a:t>
            </a:r>
            <a:endParaRPr lang="en-GB" dirty="0"/>
          </a:p>
        </p:txBody>
      </p:sp>
      <mc:AlternateContent xmlns:mc="http://schemas.openxmlformats.org/markup-compatibility/2006" xmlns:a14="http://schemas.microsoft.com/office/drawing/2010/main">
        <mc:Choice Requires="a14">
          <p:sp>
            <p:nvSpPr>
              <p:cNvPr id="3" name="ZoneTexte 2"/>
              <p:cNvSpPr txBox="1"/>
              <p:nvPr/>
            </p:nvSpPr>
            <p:spPr>
              <a:xfrm>
                <a:off x="6997777" y="1238437"/>
                <a:ext cx="1514709" cy="5727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𝜂</m:t>
                      </m:r>
                      <m:d>
                        <m:dPr>
                          <m:ctrlPr>
                            <a:rPr lang="fr-FR" b="0" i="1" smtClean="0">
                              <a:latin typeface="Cambria Math" panose="02040503050406030204" pitchFamily="18" charset="0"/>
                            </a:rPr>
                          </m:ctrlPr>
                        </m:dPr>
                        <m:e>
                          <m:r>
                            <a:rPr lang="fr-FR" b="0" i="1" smtClean="0">
                              <a:latin typeface="Cambria Math" panose="02040503050406030204" pitchFamily="18" charset="0"/>
                            </a:rPr>
                            <m:t>𝑠</m:t>
                          </m:r>
                        </m:e>
                      </m:d>
                      <m:r>
                        <a:rPr lang="fr-FR" b="0" i="1" smtClean="0">
                          <a:latin typeface="Cambria Math" panose="02040503050406030204" pitchFamily="18" charset="0"/>
                        </a:rPr>
                        <m:t>= </m:t>
                      </m:r>
                      <m:f>
                        <m:fPr>
                          <m:ctrlPr>
                            <a:rPr lang="fr-FR" b="0" i="1" smtClean="0">
                              <a:latin typeface="Cambria Math" panose="02040503050406030204" pitchFamily="18" charset="0"/>
                            </a:rPr>
                          </m:ctrlPr>
                        </m:fPr>
                        <m:num>
                          <m:r>
                            <a:rPr lang="fr-FR" b="0" i="1" smtClean="0">
                              <a:latin typeface="Cambria Math" panose="02040503050406030204" pitchFamily="18" charset="0"/>
                            </a:rPr>
                            <m:t>𝐿</m:t>
                          </m:r>
                        </m:num>
                        <m:den>
                          <m:sSub>
                            <m:sSubPr>
                              <m:ctrlPr>
                                <a:rPr lang="fr-FR" b="0" i="1" smtClean="0">
                                  <a:latin typeface="Cambria Math" panose="02040503050406030204" pitchFamily="18" charset="0"/>
                                </a:rPr>
                              </m:ctrlPr>
                            </m:sSubPr>
                            <m:e>
                              <m:r>
                                <a:rPr lang="fr-FR" b="0" i="1" smtClean="0">
                                  <a:latin typeface="Cambria Math" panose="02040503050406030204" pitchFamily="18" charset="0"/>
                                </a:rPr>
                                <m:t>𝑛</m:t>
                              </m:r>
                            </m:e>
                            <m:sub>
                              <m:r>
                                <a:rPr lang="fr-FR" b="0" i="1" smtClean="0">
                                  <a:latin typeface="Cambria Math" panose="02040503050406030204" pitchFamily="18" charset="0"/>
                                </a:rPr>
                                <m:t>𝑒</m:t>
                              </m:r>
                            </m:sub>
                          </m:sSub>
                        </m:den>
                      </m:f>
                      <m:r>
                        <a:rPr lang="fr-FR" b="0" i="1" smtClean="0">
                          <a:latin typeface="Cambria Math" panose="02040503050406030204" pitchFamily="18" charset="0"/>
                        </a:rPr>
                        <m:t> </m:t>
                      </m:r>
                      <m:f>
                        <m:fPr>
                          <m:ctrlPr>
                            <a:rPr lang="fr-FR" b="0" i="1" smtClean="0">
                              <a:latin typeface="Cambria Math" panose="02040503050406030204" pitchFamily="18" charset="0"/>
                            </a:rPr>
                          </m:ctrlPr>
                        </m:fPr>
                        <m:num>
                          <m:r>
                            <a:rPr lang="fr-FR" b="0" i="1" smtClean="0">
                              <a:latin typeface="Cambria Math" panose="02040503050406030204" pitchFamily="18" charset="0"/>
                            </a:rPr>
                            <m:t>𝑑</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𝑛</m:t>
                              </m:r>
                            </m:e>
                            <m:sub>
                              <m:r>
                                <a:rPr lang="fr-FR" b="0" i="1" smtClean="0">
                                  <a:latin typeface="Cambria Math" panose="02040503050406030204" pitchFamily="18" charset="0"/>
                                </a:rPr>
                                <m:t>𝑖</m:t>
                              </m:r>
                            </m:sub>
                          </m:sSub>
                        </m:num>
                        <m:den>
                          <m:r>
                            <a:rPr lang="fr-FR" b="0" i="1" smtClean="0">
                              <a:latin typeface="Cambria Math" panose="02040503050406030204" pitchFamily="18" charset="0"/>
                            </a:rPr>
                            <m:t>𝑑𝑠</m:t>
                          </m:r>
                        </m:den>
                      </m:f>
                    </m:oMath>
                  </m:oMathPara>
                </a14:m>
                <a:endParaRPr lang="en-US" dirty="0"/>
              </a:p>
            </p:txBody>
          </p:sp>
        </mc:Choice>
        <mc:Fallback xmlns="">
          <p:sp>
            <p:nvSpPr>
              <p:cNvPr id="3" name="ZoneTexte 2"/>
              <p:cNvSpPr txBox="1">
                <a:spLocks noRot="1" noChangeAspect="1" noMove="1" noResize="1" noEditPoints="1" noAdjustHandles="1" noChangeArrowheads="1" noChangeShapeType="1" noTextEdit="1"/>
              </p:cNvSpPr>
              <p:nvPr/>
            </p:nvSpPr>
            <p:spPr>
              <a:xfrm>
                <a:off x="6997777" y="1238437"/>
                <a:ext cx="1514709" cy="572721"/>
              </a:xfrm>
              <a:prstGeom prst="rect">
                <a:avLst/>
              </a:prstGeom>
              <a:blipFill rotWithShape="0">
                <a:blip r:embed="rId3"/>
                <a:stretch>
                  <a:fillRect/>
                </a:stretch>
              </a:blipFill>
            </p:spPr>
            <p:txBody>
              <a:bodyPr/>
              <a:lstStyle/>
              <a:p>
                <a:r>
                  <a:rPr lang="en-US">
                    <a:noFill/>
                  </a:rPr>
                  <a:t> </a:t>
                </a:r>
              </a:p>
            </p:txBody>
          </p:sp>
        </mc:Fallback>
      </mc:AlternateContent>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0740" y="1973855"/>
            <a:ext cx="7970749" cy="4288961"/>
          </a:xfrm>
          <a:prstGeom prst="rect">
            <a:avLst/>
          </a:prstGeom>
        </p:spPr>
      </p:pic>
      <mc:AlternateContent xmlns:mc="http://schemas.openxmlformats.org/markup-compatibility/2006" xmlns:a14="http://schemas.microsoft.com/office/drawing/2010/main">
        <mc:Choice Requires="a14">
          <p:sp>
            <p:nvSpPr>
              <p:cNvPr id="11" name="ZoneTexte 10"/>
              <p:cNvSpPr txBox="1"/>
              <p:nvPr/>
            </p:nvSpPr>
            <p:spPr>
              <a:xfrm>
                <a:off x="1559496" y="4118335"/>
                <a:ext cx="960456" cy="3107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fr-FR" b="0" i="1" smtClean="0">
                              <a:latin typeface="Cambria Math" panose="02040503050406030204" pitchFamily="18" charset="0"/>
                            </a:rPr>
                          </m:ctrlPr>
                        </m:accPr>
                        <m:e>
                          <m:r>
                            <a:rPr lang="fr-FR" i="1">
                              <a:latin typeface="Cambria Math" panose="02040503050406030204" pitchFamily="18" charset="0"/>
                            </a:rPr>
                            <m:t>𝜂</m:t>
                          </m:r>
                          <m:r>
                            <a:rPr lang="fr-FR" i="1">
                              <a:latin typeface="Cambria Math" panose="02040503050406030204" pitchFamily="18" charset="0"/>
                            </a:rPr>
                            <m:t>(</m:t>
                          </m:r>
                          <m:r>
                            <a:rPr lang="fr-FR" i="1">
                              <a:latin typeface="Cambria Math" panose="02040503050406030204" pitchFamily="18" charset="0"/>
                            </a:rPr>
                            <m:t>𝑠</m:t>
                          </m:r>
                          <m:r>
                            <a:rPr lang="fr-FR" i="1">
                              <a:latin typeface="Cambria Math" panose="02040503050406030204" pitchFamily="18" charset="0"/>
                            </a:rPr>
                            <m:t>)</m:t>
                          </m:r>
                        </m:e>
                      </m:acc>
                      <m:r>
                        <a:rPr lang="fr-FR" b="0" i="1" smtClean="0">
                          <a:latin typeface="Cambria Math" panose="02040503050406030204" pitchFamily="18" charset="0"/>
                        </a:rPr>
                        <m:t>=</m:t>
                      </m:r>
                      <m:r>
                        <a:rPr lang="fr-FR" b="0" i="1" smtClean="0">
                          <a:latin typeface="Cambria Math" panose="02040503050406030204" pitchFamily="18" charset="0"/>
                        </a:rPr>
                        <m:t>𝜂</m:t>
                      </m:r>
                      <m:r>
                        <a:rPr lang="fr-FR" b="0" i="1" smtClean="0">
                          <a:latin typeface="Cambria Math" panose="02040503050406030204" pitchFamily="18" charset="0"/>
                        </a:rPr>
                        <m:t> </m:t>
                      </m:r>
                    </m:oMath>
                  </m:oMathPara>
                </a14:m>
                <a:endParaRPr lang="en-US" dirty="0"/>
              </a:p>
            </p:txBody>
          </p:sp>
        </mc:Choice>
        <mc:Fallback xmlns="">
          <p:sp>
            <p:nvSpPr>
              <p:cNvPr id="11" name="ZoneTexte 10"/>
              <p:cNvSpPr txBox="1">
                <a:spLocks noRot="1" noChangeAspect="1" noMove="1" noResize="1" noEditPoints="1" noAdjustHandles="1" noChangeArrowheads="1" noChangeShapeType="1" noTextEdit="1"/>
              </p:cNvSpPr>
              <p:nvPr/>
            </p:nvSpPr>
            <p:spPr>
              <a:xfrm>
                <a:off x="1559496" y="4118335"/>
                <a:ext cx="960456" cy="310791"/>
              </a:xfrm>
              <a:prstGeom prst="rect">
                <a:avLst/>
              </a:prstGeom>
              <a:blipFill rotWithShape="0">
                <a:blip r:embed="rId5"/>
                <a:stretch>
                  <a:fillRect l="-5732" r="-637" b="-23529"/>
                </a:stretch>
              </a:blipFill>
            </p:spPr>
            <p:txBody>
              <a:bodyPr/>
              <a:lstStyle/>
              <a:p>
                <a:r>
                  <a:rPr lang="en-US">
                    <a:noFill/>
                  </a:rPr>
                  <a:t> </a:t>
                </a:r>
              </a:p>
            </p:txBody>
          </p:sp>
        </mc:Fallback>
      </mc:AlternateContent>
      <p:sp>
        <p:nvSpPr>
          <p:cNvPr id="12" name="ZoneTexte 11"/>
          <p:cNvSpPr txBox="1"/>
          <p:nvPr/>
        </p:nvSpPr>
        <p:spPr>
          <a:xfrm>
            <a:off x="2350130" y="6558589"/>
            <a:ext cx="9270723" cy="276999"/>
          </a:xfrm>
          <a:prstGeom prst="rect">
            <a:avLst/>
          </a:prstGeom>
          <a:noFill/>
        </p:spPr>
        <p:txBody>
          <a:bodyPr wrap="square" rtlCol="0">
            <a:spAutoFit/>
          </a:bodyPr>
          <a:lstStyle/>
          <a:p>
            <a:r>
              <a:rPr lang="en-US" sz="1200" dirty="0" smtClean="0"/>
              <a:t>[3] A, </a:t>
            </a:r>
            <a:r>
              <a:rPr lang="en-US" sz="1200" dirty="0" err="1" smtClean="0"/>
              <a:t>Poncet</a:t>
            </a:r>
            <a:r>
              <a:rPr lang="en-US" sz="1200" dirty="0" smtClean="0"/>
              <a:t>, </a:t>
            </a:r>
            <a:r>
              <a:rPr lang="en-US" sz="1200" dirty="0"/>
              <a:t>Ion trapping, clearing, beam-ion </a:t>
            </a:r>
            <a:r>
              <a:rPr lang="en-US" sz="1200" dirty="0" smtClean="0"/>
              <a:t>interactions, 1999.</a:t>
            </a:r>
            <a:endParaRPr lang="en-US" sz="1200" dirty="0"/>
          </a:p>
        </p:txBody>
      </p:sp>
      <p:sp>
        <p:nvSpPr>
          <p:cNvPr id="13" name="ZoneTexte 12"/>
          <p:cNvSpPr txBox="1"/>
          <p:nvPr/>
        </p:nvSpPr>
        <p:spPr>
          <a:xfrm>
            <a:off x="455024" y="2895069"/>
            <a:ext cx="3456384" cy="923330"/>
          </a:xfrm>
          <a:prstGeom prst="rect">
            <a:avLst/>
          </a:prstGeom>
          <a:noFill/>
        </p:spPr>
        <p:txBody>
          <a:bodyPr wrap="square" rtlCol="0">
            <a:spAutoFit/>
          </a:bodyPr>
          <a:lstStyle/>
          <a:p>
            <a:r>
              <a:rPr lang="en-GB" dirty="0" smtClean="0"/>
              <a:t>The mean value of the local neutralisation factor gives back the usual neutralisation factor:</a:t>
            </a:r>
            <a:endParaRPr lang="en-GB" dirty="0"/>
          </a:p>
        </p:txBody>
      </p:sp>
    </p:spTree>
    <p:extLst>
      <p:ext uri="{BB962C8B-B14F-4D97-AF65-F5344CB8AC3E}">
        <p14:creationId xmlns:p14="http://schemas.microsoft.com/office/powerpoint/2010/main" val="31757398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425514"/>
            <a:ext cx="12192000" cy="10709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0" y="0"/>
            <a:ext cx="214184"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numéro de diapositive 8"/>
          <p:cNvSpPr>
            <a:spLocks noGrp="1"/>
          </p:cNvSpPr>
          <p:nvPr>
            <p:ph type="sldNum" sz="quarter" idx="12"/>
          </p:nvPr>
        </p:nvSpPr>
        <p:spPr>
          <a:xfrm>
            <a:off x="9236675" y="6512740"/>
            <a:ext cx="2743200" cy="365125"/>
          </a:xfrm>
          <a:noFill/>
          <a:ln>
            <a:noFill/>
          </a:ln>
        </p:spPr>
        <p:txBody>
          <a:bodyPr/>
          <a:lstStyle/>
          <a:p>
            <a:fld id="{34D7324B-2770-4802-B49E-4504F47BE71B}" type="slidenum">
              <a:rPr lang="fr-FR" smtClean="0">
                <a:ln>
                  <a:solidFill>
                    <a:schemeClr val="tx1"/>
                  </a:solidFill>
                </a:ln>
              </a:rPr>
              <a:t>5</a:t>
            </a:fld>
            <a:endParaRPr lang="fr-FR" dirty="0">
              <a:ln>
                <a:solidFill>
                  <a:schemeClr val="tx1"/>
                </a:solidFill>
              </a:ln>
            </a:endParaRPr>
          </a:p>
        </p:txBody>
      </p:sp>
      <p:grpSp>
        <p:nvGrpSpPr>
          <p:cNvPr id="13" name="Group 11"/>
          <p:cNvGrpSpPr>
            <a:grpSpLocks/>
          </p:cNvGrpSpPr>
          <p:nvPr/>
        </p:nvGrpSpPr>
        <p:grpSpPr bwMode="auto">
          <a:xfrm>
            <a:off x="578879" y="3149410"/>
            <a:ext cx="1573212" cy="819150"/>
            <a:chOff x="603" y="1596"/>
            <a:chExt cx="991" cy="516"/>
          </a:xfrm>
        </p:grpSpPr>
        <p:grpSp>
          <p:nvGrpSpPr>
            <p:cNvPr id="14" name="Group 12"/>
            <p:cNvGrpSpPr>
              <a:grpSpLocks/>
            </p:cNvGrpSpPr>
            <p:nvPr/>
          </p:nvGrpSpPr>
          <p:grpSpPr bwMode="auto">
            <a:xfrm>
              <a:off x="603" y="1747"/>
              <a:ext cx="991" cy="365"/>
              <a:chOff x="1440" y="1056"/>
              <a:chExt cx="1776" cy="720"/>
            </a:xfrm>
          </p:grpSpPr>
          <p:sp>
            <p:nvSpPr>
              <p:cNvPr id="23" name="Oval 13"/>
              <p:cNvSpPr>
                <a:spLocks noChangeArrowheads="1"/>
              </p:cNvSpPr>
              <p:nvPr/>
            </p:nvSpPr>
            <p:spPr bwMode="auto">
              <a:xfrm>
                <a:off x="1440" y="1200"/>
                <a:ext cx="1776" cy="528"/>
              </a:xfrm>
              <a:prstGeom prst="ellipse">
                <a:avLst/>
              </a:pr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4" name="Oval 14"/>
              <p:cNvSpPr>
                <a:spLocks noChangeArrowheads="1"/>
              </p:cNvSpPr>
              <p:nvPr/>
            </p:nvSpPr>
            <p:spPr bwMode="auto">
              <a:xfrm>
                <a:off x="1968"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5" name="Oval 15"/>
              <p:cNvSpPr>
                <a:spLocks noChangeArrowheads="1"/>
              </p:cNvSpPr>
              <p:nvPr/>
            </p:nvSpPr>
            <p:spPr bwMode="auto">
              <a:xfrm>
                <a:off x="2064"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6" name="Oval 16"/>
              <p:cNvSpPr>
                <a:spLocks noChangeArrowheads="1"/>
              </p:cNvSpPr>
              <p:nvPr/>
            </p:nvSpPr>
            <p:spPr bwMode="auto">
              <a:xfrm>
                <a:off x="2064"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7" name="Oval 17"/>
              <p:cNvSpPr>
                <a:spLocks noChangeArrowheads="1"/>
              </p:cNvSpPr>
              <p:nvPr/>
            </p:nvSpPr>
            <p:spPr bwMode="auto">
              <a:xfrm>
                <a:off x="1968" y="148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8" name="Oval 18"/>
              <p:cNvSpPr>
                <a:spLocks noChangeArrowheads="1"/>
              </p:cNvSpPr>
              <p:nvPr/>
            </p:nvSpPr>
            <p:spPr bwMode="auto">
              <a:xfrm>
                <a:off x="1920"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9" name="Oval 19"/>
              <p:cNvSpPr>
                <a:spLocks noChangeArrowheads="1"/>
              </p:cNvSpPr>
              <p:nvPr/>
            </p:nvSpPr>
            <p:spPr bwMode="auto">
              <a:xfrm>
                <a:off x="1920"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0" name="Oval 20"/>
              <p:cNvSpPr>
                <a:spLocks noChangeArrowheads="1"/>
              </p:cNvSpPr>
              <p:nvPr/>
            </p:nvSpPr>
            <p:spPr bwMode="auto">
              <a:xfrm>
                <a:off x="1968" y="12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1" name="Oval 21"/>
              <p:cNvSpPr>
                <a:spLocks noChangeArrowheads="1"/>
              </p:cNvSpPr>
              <p:nvPr/>
            </p:nvSpPr>
            <p:spPr bwMode="auto">
              <a:xfrm>
                <a:off x="2160"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2" name="Oval 22"/>
              <p:cNvSpPr>
                <a:spLocks noChangeArrowheads="1"/>
              </p:cNvSpPr>
              <p:nvPr/>
            </p:nvSpPr>
            <p:spPr bwMode="auto">
              <a:xfrm>
                <a:off x="2352" y="148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3" name="Oval 23"/>
              <p:cNvSpPr>
                <a:spLocks noChangeArrowheads="1"/>
              </p:cNvSpPr>
              <p:nvPr/>
            </p:nvSpPr>
            <p:spPr bwMode="auto">
              <a:xfrm>
                <a:off x="2256" y="148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4" name="Oval 24"/>
              <p:cNvSpPr>
                <a:spLocks noChangeArrowheads="1"/>
              </p:cNvSpPr>
              <p:nvPr/>
            </p:nvSpPr>
            <p:spPr bwMode="auto">
              <a:xfrm>
                <a:off x="2304"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5" name="Oval 25"/>
              <p:cNvSpPr>
                <a:spLocks noChangeArrowheads="1"/>
              </p:cNvSpPr>
              <p:nvPr/>
            </p:nvSpPr>
            <p:spPr bwMode="auto">
              <a:xfrm>
                <a:off x="2208" y="124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6" name="Oval 26"/>
              <p:cNvSpPr>
                <a:spLocks noChangeArrowheads="1"/>
              </p:cNvSpPr>
              <p:nvPr/>
            </p:nvSpPr>
            <p:spPr bwMode="auto">
              <a:xfrm>
                <a:off x="2112" y="124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7" name="Oval 27"/>
              <p:cNvSpPr>
                <a:spLocks noChangeArrowheads="1"/>
              </p:cNvSpPr>
              <p:nvPr/>
            </p:nvSpPr>
            <p:spPr bwMode="auto">
              <a:xfrm>
                <a:off x="2208"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8" name="Oval 28"/>
              <p:cNvSpPr>
                <a:spLocks noChangeArrowheads="1"/>
              </p:cNvSpPr>
              <p:nvPr/>
            </p:nvSpPr>
            <p:spPr bwMode="auto">
              <a:xfrm>
                <a:off x="2160" y="158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9" name="Oval 29"/>
              <p:cNvSpPr>
                <a:spLocks noChangeArrowheads="1"/>
              </p:cNvSpPr>
              <p:nvPr/>
            </p:nvSpPr>
            <p:spPr bwMode="auto">
              <a:xfrm>
                <a:off x="2112" y="148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40" name="Oval 30"/>
              <p:cNvSpPr>
                <a:spLocks noChangeArrowheads="1"/>
              </p:cNvSpPr>
              <p:nvPr/>
            </p:nvSpPr>
            <p:spPr bwMode="auto">
              <a:xfrm>
                <a:off x="2208"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41" name="Oval 31"/>
              <p:cNvSpPr>
                <a:spLocks noChangeArrowheads="1"/>
              </p:cNvSpPr>
              <p:nvPr/>
            </p:nvSpPr>
            <p:spPr bwMode="auto">
              <a:xfrm>
                <a:off x="2448"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42" name="Oval 32"/>
              <p:cNvSpPr>
                <a:spLocks noChangeArrowheads="1"/>
              </p:cNvSpPr>
              <p:nvPr/>
            </p:nvSpPr>
            <p:spPr bwMode="auto">
              <a:xfrm>
                <a:off x="2544" y="124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43" name="Oval 33"/>
              <p:cNvSpPr>
                <a:spLocks noChangeArrowheads="1"/>
              </p:cNvSpPr>
              <p:nvPr/>
            </p:nvSpPr>
            <p:spPr bwMode="auto">
              <a:xfrm>
                <a:off x="2352" y="12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44" name="Oval 34"/>
              <p:cNvSpPr>
                <a:spLocks noChangeArrowheads="1"/>
              </p:cNvSpPr>
              <p:nvPr/>
            </p:nvSpPr>
            <p:spPr bwMode="auto">
              <a:xfrm>
                <a:off x="2256"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45" name="Oval 35"/>
              <p:cNvSpPr>
                <a:spLocks noChangeArrowheads="1"/>
              </p:cNvSpPr>
              <p:nvPr/>
            </p:nvSpPr>
            <p:spPr bwMode="auto">
              <a:xfrm>
                <a:off x="2400"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46" name="Oval 36"/>
              <p:cNvSpPr>
                <a:spLocks noChangeArrowheads="1"/>
              </p:cNvSpPr>
              <p:nvPr/>
            </p:nvSpPr>
            <p:spPr bwMode="auto">
              <a:xfrm>
                <a:off x="2640"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47" name="Oval 37"/>
              <p:cNvSpPr>
                <a:spLocks noChangeArrowheads="1"/>
              </p:cNvSpPr>
              <p:nvPr/>
            </p:nvSpPr>
            <p:spPr bwMode="auto">
              <a:xfrm>
                <a:off x="2640" y="148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48" name="Oval 38"/>
              <p:cNvSpPr>
                <a:spLocks noChangeArrowheads="1"/>
              </p:cNvSpPr>
              <p:nvPr/>
            </p:nvSpPr>
            <p:spPr bwMode="auto">
              <a:xfrm>
                <a:off x="2544" y="148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49" name="Oval 39"/>
              <p:cNvSpPr>
                <a:spLocks noChangeArrowheads="1"/>
              </p:cNvSpPr>
              <p:nvPr/>
            </p:nvSpPr>
            <p:spPr bwMode="auto">
              <a:xfrm>
                <a:off x="2544"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50" name="Oval 40"/>
              <p:cNvSpPr>
                <a:spLocks noChangeArrowheads="1"/>
              </p:cNvSpPr>
              <p:nvPr/>
            </p:nvSpPr>
            <p:spPr bwMode="auto">
              <a:xfrm>
                <a:off x="2592"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51" name="Oval 41"/>
              <p:cNvSpPr>
                <a:spLocks noChangeArrowheads="1"/>
              </p:cNvSpPr>
              <p:nvPr/>
            </p:nvSpPr>
            <p:spPr bwMode="auto">
              <a:xfrm>
                <a:off x="2640"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52" name="Oval 42"/>
              <p:cNvSpPr>
                <a:spLocks noChangeArrowheads="1"/>
              </p:cNvSpPr>
              <p:nvPr/>
            </p:nvSpPr>
            <p:spPr bwMode="auto">
              <a:xfrm>
                <a:off x="2688"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53" name="Oval 43"/>
              <p:cNvSpPr>
                <a:spLocks noChangeArrowheads="1"/>
              </p:cNvSpPr>
              <p:nvPr/>
            </p:nvSpPr>
            <p:spPr bwMode="auto">
              <a:xfrm>
                <a:off x="2832" y="148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54" name="Oval 44"/>
              <p:cNvSpPr>
                <a:spLocks noChangeArrowheads="1"/>
              </p:cNvSpPr>
              <p:nvPr/>
            </p:nvSpPr>
            <p:spPr bwMode="auto">
              <a:xfrm>
                <a:off x="2976"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55" name="Oval 45"/>
              <p:cNvSpPr>
                <a:spLocks noChangeArrowheads="1"/>
              </p:cNvSpPr>
              <p:nvPr/>
            </p:nvSpPr>
            <p:spPr bwMode="auto">
              <a:xfrm>
                <a:off x="3072"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56" name="Oval 46"/>
              <p:cNvSpPr>
                <a:spLocks noChangeArrowheads="1"/>
              </p:cNvSpPr>
              <p:nvPr/>
            </p:nvSpPr>
            <p:spPr bwMode="auto">
              <a:xfrm>
                <a:off x="3024" y="124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57" name="Oval 47"/>
              <p:cNvSpPr>
                <a:spLocks noChangeArrowheads="1"/>
              </p:cNvSpPr>
              <p:nvPr/>
            </p:nvSpPr>
            <p:spPr bwMode="auto">
              <a:xfrm>
                <a:off x="2928" y="12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58" name="Oval 48"/>
              <p:cNvSpPr>
                <a:spLocks noChangeArrowheads="1"/>
              </p:cNvSpPr>
              <p:nvPr/>
            </p:nvSpPr>
            <p:spPr bwMode="auto">
              <a:xfrm>
                <a:off x="2784" y="12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59" name="Oval 49"/>
              <p:cNvSpPr>
                <a:spLocks noChangeArrowheads="1"/>
              </p:cNvSpPr>
              <p:nvPr/>
            </p:nvSpPr>
            <p:spPr bwMode="auto">
              <a:xfrm>
                <a:off x="2640" y="115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0" name="Oval 50"/>
              <p:cNvSpPr>
                <a:spLocks noChangeArrowheads="1"/>
              </p:cNvSpPr>
              <p:nvPr/>
            </p:nvSpPr>
            <p:spPr bwMode="auto">
              <a:xfrm>
                <a:off x="2544"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1" name="Oval 51"/>
              <p:cNvSpPr>
                <a:spLocks noChangeArrowheads="1"/>
              </p:cNvSpPr>
              <p:nvPr/>
            </p:nvSpPr>
            <p:spPr bwMode="auto">
              <a:xfrm>
                <a:off x="2496"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2" name="Oval 52"/>
              <p:cNvSpPr>
                <a:spLocks noChangeArrowheads="1"/>
              </p:cNvSpPr>
              <p:nvPr/>
            </p:nvSpPr>
            <p:spPr bwMode="auto">
              <a:xfrm>
                <a:off x="2448" y="148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3" name="Oval 53"/>
              <p:cNvSpPr>
                <a:spLocks noChangeArrowheads="1"/>
              </p:cNvSpPr>
              <p:nvPr/>
            </p:nvSpPr>
            <p:spPr bwMode="auto">
              <a:xfrm>
                <a:off x="2400" y="163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4" name="Oval 54"/>
              <p:cNvSpPr>
                <a:spLocks noChangeArrowheads="1"/>
              </p:cNvSpPr>
              <p:nvPr/>
            </p:nvSpPr>
            <p:spPr bwMode="auto">
              <a:xfrm>
                <a:off x="2400" y="158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5" name="Oval 55"/>
              <p:cNvSpPr>
                <a:spLocks noChangeArrowheads="1"/>
              </p:cNvSpPr>
              <p:nvPr/>
            </p:nvSpPr>
            <p:spPr bwMode="auto">
              <a:xfrm>
                <a:off x="2544" y="153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6" name="Oval 56"/>
              <p:cNvSpPr>
                <a:spLocks noChangeArrowheads="1"/>
              </p:cNvSpPr>
              <p:nvPr/>
            </p:nvSpPr>
            <p:spPr bwMode="auto">
              <a:xfrm>
                <a:off x="2688" y="158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7" name="Oval 57"/>
              <p:cNvSpPr>
                <a:spLocks noChangeArrowheads="1"/>
              </p:cNvSpPr>
              <p:nvPr/>
            </p:nvSpPr>
            <p:spPr bwMode="auto">
              <a:xfrm>
                <a:off x="2736" y="153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8" name="Oval 58"/>
              <p:cNvSpPr>
                <a:spLocks noChangeArrowheads="1"/>
              </p:cNvSpPr>
              <p:nvPr/>
            </p:nvSpPr>
            <p:spPr bwMode="auto">
              <a:xfrm>
                <a:off x="2400"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9" name="Oval 59"/>
              <p:cNvSpPr>
                <a:spLocks noChangeArrowheads="1"/>
              </p:cNvSpPr>
              <p:nvPr/>
            </p:nvSpPr>
            <p:spPr bwMode="auto">
              <a:xfrm>
                <a:off x="2112"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70" name="Oval 60"/>
              <p:cNvSpPr>
                <a:spLocks noChangeArrowheads="1"/>
              </p:cNvSpPr>
              <p:nvPr/>
            </p:nvSpPr>
            <p:spPr bwMode="auto">
              <a:xfrm>
                <a:off x="1968"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71" name="Oval 61"/>
              <p:cNvSpPr>
                <a:spLocks noChangeArrowheads="1"/>
              </p:cNvSpPr>
              <p:nvPr/>
            </p:nvSpPr>
            <p:spPr bwMode="auto">
              <a:xfrm>
                <a:off x="1776"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72" name="Oval 62"/>
              <p:cNvSpPr>
                <a:spLocks noChangeArrowheads="1"/>
              </p:cNvSpPr>
              <p:nvPr/>
            </p:nvSpPr>
            <p:spPr bwMode="auto">
              <a:xfrm>
                <a:off x="1680"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73" name="Oval 63"/>
              <p:cNvSpPr>
                <a:spLocks noChangeArrowheads="1"/>
              </p:cNvSpPr>
              <p:nvPr/>
            </p:nvSpPr>
            <p:spPr bwMode="auto">
              <a:xfrm>
                <a:off x="1584"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74" name="Oval 64"/>
              <p:cNvSpPr>
                <a:spLocks noChangeArrowheads="1"/>
              </p:cNvSpPr>
              <p:nvPr/>
            </p:nvSpPr>
            <p:spPr bwMode="auto">
              <a:xfrm>
                <a:off x="1728"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75" name="Oval 65"/>
              <p:cNvSpPr>
                <a:spLocks noChangeArrowheads="1"/>
              </p:cNvSpPr>
              <p:nvPr/>
            </p:nvSpPr>
            <p:spPr bwMode="auto">
              <a:xfrm>
                <a:off x="1872" y="153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76" name="Oval 66"/>
              <p:cNvSpPr>
                <a:spLocks noChangeArrowheads="1"/>
              </p:cNvSpPr>
              <p:nvPr/>
            </p:nvSpPr>
            <p:spPr bwMode="auto">
              <a:xfrm>
                <a:off x="2016" y="168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77" name="Oval 67"/>
              <p:cNvSpPr>
                <a:spLocks noChangeArrowheads="1"/>
              </p:cNvSpPr>
              <p:nvPr/>
            </p:nvSpPr>
            <p:spPr bwMode="auto">
              <a:xfrm>
                <a:off x="2160" y="172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78" name="Oval 68"/>
              <p:cNvSpPr>
                <a:spLocks noChangeArrowheads="1"/>
              </p:cNvSpPr>
              <p:nvPr/>
            </p:nvSpPr>
            <p:spPr bwMode="auto">
              <a:xfrm>
                <a:off x="2304" y="163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79" name="Oval 69"/>
              <p:cNvSpPr>
                <a:spLocks noChangeArrowheads="1"/>
              </p:cNvSpPr>
              <p:nvPr/>
            </p:nvSpPr>
            <p:spPr bwMode="auto">
              <a:xfrm>
                <a:off x="2448" y="115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80" name="Oval 70"/>
              <p:cNvSpPr>
                <a:spLocks noChangeArrowheads="1"/>
              </p:cNvSpPr>
              <p:nvPr/>
            </p:nvSpPr>
            <p:spPr bwMode="auto">
              <a:xfrm>
                <a:off x="2256" y="105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81" name="Oval 71"/>
              <p:cNvSpPr>
                <a:spLocks noChangeArrowheads="1"/>
              </p:cNvSpPr>
              <p:nvPr/>
            </p:nvSpPr>
            <p:spPr bwMode="auto">
              <a:xfrm>
                <a:off x="2016" y="124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82" name="Oval 72"/>
              <p:cNvSpPr>
                <a:spLocks noChangeArrowheads="1"/>
              </p:cNvSpPr>
              <p:nvPr/>
            </p:nvSpPr>
            <p:spPr bwMode="auto">
              <a:xfrm>
                <a:off x="1680" y="124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83" name="Oval 73"/>
              <p:cNvSpPr>
                <a:spLocks noChangeArrowheads="1"/>
              </p:cNvSpPr>
              <p:nvPr/>
            </p:nvSpPr>
            <p:spPr bwMode="auto">
              <a:xfrm>
                <a:off x="1872" y="12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84" name="Oval 74"/>
              <p:cNvSpPr>
                <a:spLocks noChangeArrowheads="1"/>
              </p:cNvSpPr>
              <p:nvPr/>
            </p:nvSpPr>
            <p:spPr bwMode="auto">
              <a:xfrm>
                <a:off x="1872"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85" name="Oval 75"/>
              <p:cNvSpPr>
                <a:spLocks noChangeArrowheads="1"/>
              </p:cNvSpPr>
              <p:nvPr/>
            </p:nvSpPr>
            <p:spPr bwMode="auto">
              <a:xfrm>
                <a:off x="2064" y="153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86" name="Oval 76"/>
              <p:cNvSpPr>
                <a:spLocks noChangeArrowheads="1"/>
              </p:cNvSpPr>
              <p:nvPr/>
            </p:nvSpPr>
            <p:spPr bwMode="auto">
              <a:xfrm>
                <a:off x="1728" y="158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87" name="Oval 77"/>
              <p:cNvSpPr>
                <a:spLocks noChangeArrowheads="1"/>
              </p:cNvSpPr>
              <p:nvPr/>
            </p:nvSpPr>
            <p:spPr bwMode="auto">
              <a:xfrm>
                <a:off x="2880" y="163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88" name="Oval 78"/>
              <p:cNvSpPr>
                <a:spLocks noChangeArrowheads="1"/>
              </p:cNvSpPr>
              <p:nvPr/>
            </p:nvSpPr>
            <p:spPr bwMode="auto">
              <a:xfrm>
                <a:off x="2304" y="158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89" name="Oval 79"/>
              <p:cNvSpPr>
                <a:spLocks noChangeArrowheads="1"/>
              </p:cNvSpPr>
              <p:nvPr/>
            </p:nvSpPr>
            <p:spPr bwMode="auto">
              <a:xfrm>
                <a:off x="2112"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90" name="Oval 80"/>
              <p:cNvSpPr>
                <a:spLocks noChangeArrowheads="1"/>
              </p:cNvSpPr>
              <p:nvPr/>
            </p:nvSpPr>
            <p:spPr bwMode="auto">
              <a:xfrm>
                <a:off x="2160" y="12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91" name="Oval 81"/>
              <p:cNvSpPr>
                <a:spLocks noChangeArrowheads="1"/>
              </p:cNvSpPr>
              <p:nvPr/>
            </p:nvSpPr>
            <p:spPr bwMode="auto">
              <a:xfrm>
                <a:off x="2304" y="125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92" name="Oval 82"/>
              <p:cNvSpPr>
                <a:spLocks noChangeArrowheads="1"/>
              </p:cNvSpPr>
              <p:nvPr/>
            </p:nvSpPr>
            <p:spPr bwMode="auto">
              <a:xfrm>
                <a:off x="2448" y="12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93" name="Oval 83"/>
              <p:cNvSpPr>
                <a:spLocks noChangeArrowheads="1"/>
              </p:cNvSpPr>
              <p:nvPr/>
            </p:nvSpPr>
            <p:spPr bwMode="auto">
              <a:xfrm>
                <a:off x="2736"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94" name="Oval 84"/>
              <p:cNvSpPr>
                <a:spLocks noChangeArrowheads="1"/>
              </p:cNvSpPr>
              <p:nvPr/>
            </p:nvSpPr>
            <p:spPr bwMode="auto">
              <a:xfrm>
                <a:off x="2304"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95" name="Oval 85"/>
              <p:cNvSpPr>
                <a:spLocks noChangeArrowheads="1"/>
              </p:cNvSpPr>
              <p:nvPr/>
            </p:nvSpPr>
            <p:spPr bwMode="auto">
              <a:xfrm>
                <a:off x="1632" y="153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96" name="Oval 86"/>
              <p:cNvSpPr>
                <a:spLocks noChangeArrowheads="1"/>
              </p:cNvSpPr>
              <p:nvPr/>
            </p:nvSpPr>
            <p:spPr bwMode="auto">
              <a:xfrm>
                <a:off x="2496" y="163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grpSp>
        <p:sp>
          <p:nvSpPr>
            <p:cNvPr id="16" name="Line 87"/>
            <p:cNvSpPr>
              <a:spLocks noChangeShapeType="1"/>
            </p:cNvSpPr>
            <p:nvPr/>
          </p:nvSpPr>
          <p:spPr bwMode="auto">
            <a:xfrm flipH="1" flipV="1">
              <a:off x="1121" y="1652"/>
              <a:ext cx="2" cy="130"/>
            </a:xfrm>
            <a:prstGeom prst="line">
              <a:avLst/>
            </a:prstGeom>
            <a:noFill/>
            <a:ln w="28575">
              <a:solidFill>
                <a:srgbClr val="CC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fr-FR"/>
            </a:p>
          </p:txBody>
        </p:sp>
        <p:sp>
          <p:nvSpPr>
            <p:cNvPr id="17" name="Line 88"/>
            <p:cNvSpPr>
              <a:spLocks noChangeShapeType="1"/>
            </p:cNvSpPr>
            <p:nvPr/>
          </p:nvSpPr>
          <p:spPr bwMode="auto">
            <a:xfrm>
              <a:off x="1126" y="1809"/>
              <a:ext cx="1" cy="127"/>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fr-FR"/>
            </a:p>
          </p:txBody>
        </p:sp>
        <p:sp>
          <p:nvSpPr>
            <p:cNvPr id="20" name="Text Box 89"/>
            <p:cNvSpPr txBox="1">
              <a:spLocks noChangeArrowheads="1"/>
            </p:cNvSpPr>
            <p:nvPr/>
          </p:nvSpPr>
          <p:spPr bwMode="auto">
            <a:xfrm>
              <a:off x="1113" y="1596"/>
              <a:ext cx="214"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spcBef>
                  <a:spcPct val="0"/>
                </a:spcBef>
              </a:pPr>
              <a:r>
                <a:rPr lang="en-US" sz="1200" i="1">
                  <a:solidFill>
                    <a:srgbClr val="CC0000"/>
                  </a:solidFill>
                  <a:latin typeface="Times New Roman" charset="0"/>
                </a:rPr>
                <a:t>F</a:t>
              </a:r>
              <a:r>
                <a:rPr lang="en-US" sz="1200" i="1" baseline="-25000">
                  <a:solidFill>
                    <a:srgbClr val="CC0000"/>
                  </a:solidFill>
                  <a:latin typeface="Times New Roman" charset="0"/>
                </a:rPr>
                <a:t>E</a:t>
              </a:r>
              <a:endParaRPr lang="en-US" sz="1200" i="1">
                <a:solidFill>
                  <a:srgbClr val="CC0000"/>
                </a:solidFill>
                <a:latin typeface="Times New Roman" charset="0"/>
              </a:endParaRPr>
            </a:p>
          </p:txBody>
        </p:sp>
        <p:sp>
          <p:nvSpPr>
            <p:cNvPr id="21" name="Text Box 90"/>
            <p:cNvSpPr txBox="1">
              <a:spLocks noChangeArrowheads="1"/>
            </p:cNvSpPr>
            <p:nvPr/>
          </p:nvSpPr>
          <p:spPr bwMode="auto">
            <a:xfrm>
              <a:off x="1095" y="1837"/>
              <a:ext cx="318"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0"/>
                </a:spcBef>
              </a:pPr>
              <a:r>
                <a:rPr lang="en-US" sz="1200" i="1" dirty="0">
                  <a:solidFill>
                    <a:schemeClr val="accent2"/>
                  </a:solidFill>
                  <a:latin typeface="Times New Roman" charset="0"/>
                </a:rPr>
                <a:t>F</a:t>
              </a:r>
              <a:r>
                <a:rPr lang="en-US" sz="1200" i="1" baseline="-25000" dirty="0">
                  <a:solidFill>
                    <a:schemeClr val="accent2"/>
                  </a:solidFill>
                  <a:latin typeface="Times New Roman" charset="0"/>
                </a:rPr>
                <a:t>M</a:t>
              </a:r>
              <a:endParaRPr lang="en-US" sz="1200" i="1" dirty="0">
                <a:solidFill>
                  <a:schemeClr val="accent2"/>
                </a:solidFill>
                <a:latin typeface="Times New Roman" charset="0"/>
              </a:endParaRPr>
            </a:p>
          </p:txBody>
        </p:sp>
        <p:sp>
          <p:nvSpPr>
            <p:cNvPr id="22" name="Oval 91"/>
            <p:cNvSpPr>
              <a:spLocks noChangeArrowheads="1"/>
            </p:cNvSpPr>
            <p:nvPr/>
          </p:nvSpPr>
          <p:spPr bwMode="auto">
            <a:xfrm>
              <a:off x="1111" y="1796"/>
              <a:ext cx="27" cy="2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fr-FR" baseline="-25000"/>
            </a:p>
          </p:txBody>
        </p:sp>
      </p:grpSp>
      <p:sp>
        <p:nvSpPr>
          <p:cNvPr id="97" name="Text Box 92"/>
          <p:cNvSpPr txBox="1">
            <a:spLocks noChangeArrowheads="1"/>
          </p:cNvSpPr>
          <p:nvPr/>
        </p:nvSpPr>
        <p:spPr bwMode="auto">
          <a:xfrm>
            <a:off x="291777" y="2753636"/>
            <a:ext cx="5522913" cy="2308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285750" indent="-285750">
              <a:lnSpc>
                <a:spcPct val="50000"/>
              </a:lnSpc>
              <a:buFont typeface="Arial" panose="020B0604020202020204" pitchFamily="34" charset="0"/>
              <a:buChar char="•"/>
            </a:pPr>
            <a:r>
              <a:rPr lang="fr-FR" dirty="0" smtClean="0"/>
              <a:t>Charge d’espace (SC)</a:t>
            </a:r>
            <a:endParaRPr lang="fr-FR" dirty="0"/>
          </a:p>
        </p:txBody>
      </p:sp>
      <p:sp>
        <p:nvSpPr>
          <p:cNvPr id="99" name="Text Box 95"/>
          <p:cNvSpPr txBox="1">
            <a:spLocks noChangeArrowheads="1"/>
          </p:cNvSpPr>
          <p:nvPr/>
        </p:nvSpPr>
        <p:spPr bwMode="auto">
          <a:xfrm>
            <a:off x="270517" y="1131187"/>
            <a:ext cx="5874910" cy="2308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285750" indent="-285750">
              <a:lnSpc>
                <a:spcPct val="50000"/>
              </a:lnSpc>
              <a:buFont typeface="Arial" panose="020B0604020202020204" pitchFamily="34" charset="0"/>
              <a:buChar char="•"/>
            </a:pPr>
            <a:r>
              <a:rPr lang="fr-FR" dirty="0" smtClean="0"/>
              <a:t>Champ de sillage et impédances (RW and géométrique)</a:t>
            </a:r>
            <a:endParaRPr lang="fr-FR" dirty="0"/>
          </a:p>
        </p:txBody>
      </p:sp>
      <p:pic>
        <p:nvPicPr>
          <p:cNvPr id="100" name="Picture 9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483" y="1512091"/>
            <a:ext cx="1946275" cy="1025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01"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058" y="4749532"/>
            <a:ext cx="2173287" cy="4841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02"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078" y="5507828"/>
            <a:ext cx="1592263" cy="422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03" name="Picture 5" descr="Image 4"/>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87077" y="1632574"/>
            <a:ext cx="4176713" cy="93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5" name="Text Box 92"/>
          <p:cNvSpPr txBox="1">
            <a:spLocks noChangeArrowheads="1"/>
          </p:cNvSpPr>
          <p:nvPr/>
        </p:nvSpPr>
        <p:spPr bwMode="auto">
          <a:xfrm>
            <a:off x="6591728" y="2596929"/>
            <a:ext cx="5522913" cy="2571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285750" indent="-285750" algn="r">
              <a:lnSpc>
                <a:spcPct val="50000"/>
              </a:lnSpc>
              <a:buFont typeface="Arial" panose="020B0604020202020204" pitchFamily="34" charset="0"/>
              <a:buChar char="•"/>
            </a:pPr>
            <a:r>
              <a:rPr lang="fr-FR" dirty="0" smtClean="0"/>
              <a:t>Rétrodiffusion Compton (CBS)</a:t>
            </a:r>
            <a:endParaRPr lang="fr-FR" dirty="0"/>
          </a:p>
        </p:txBody>
      </p:sp>
      <p:grpSp>
        <p:nvGrpSpPr>
          <p:cNvPr id="4" name="Groupe 3"/>
          <p:cNvGrpSpPr/>
          <p:nvPr/>
        </p:nvGrpSpPr>
        <p:grpSpPr>
          <a:xfrm>
            <a:off x="9201121" y="2971511"/>
            <a:ext cx="2703169" cy="1416376"/>
            <a:chOff x="7653702" y="2782697"/>
            <a:chExt cx="3679825" cy="1619250"/>
          </a:xfrm>
        </p:grpSpPr>
        <p:sp>
          <p:nvSpPr>
            <p:cNvPr id="106" name="Oval 27"/>
            <p:cNvSpPr>
              <a:spLocks noChangeArrowheads="1"/>
            </p:cNvSpPr>
            <p:nvPr/>
          </p:nvSpPr>
          <p:spPr bwMode="auto">
            <a:xfrm>
              <a:off x="7987077" y="3363722"/>
              <a:ext cx="184150" cy="179388"/>
            </a:xfrm>
            <a:prstGeom prst="ellipse">
              <a:avLst/>
            </a:pr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spcBef>
                  <a:spcPct val="50000"/>
                </a:spcBef>
              </a:pPr>
              <a:endParaRPr lang="fr-FR">
                <a:latin typeface="Arial Narrow" charset="0"/>
              </a:endParaRPr>
            </a:p>
          </p:txBody>
        </p:sp>
        <p:sp>
          <p:nvSpPr>
            <p:cNvPr id="107" name="Text Box 30"/>
            <p:cNvSpPr txBox="1">
              <a:spLocks noChangeArrowheads="1"/>
            </p:cNvSpPr>
            <p:nvPr/>
          </p:nvSpPr>
          <p:spPr bwMode="auto">
            <a:xfrm>
              <a:off x="7653702" y="3100197"/>
              <a:ext cx="3619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spcBef>
                  <a:spcPct val="50000"/>
                </a:spcBef>
              </a:pPr>
              <a:r>
                <a:rPr lang="fr-FR" dirty="0">
                  <a:latin typeface="Arial Narrow" charset="0"/>
                </a:rPr>
                <a:t>e</a:t>
              </a:r>
              <a:r>
                <a:rPr lang="fr-FR" baseline="30000" dirty="0">
                  <a:latin typeface="Arial Narrow" charset="0"/>
                </a:rPr>
                <a:t>-</a:t>
              </a:r>
            </a:p>
          </p:txBody>
        </p:sp>
        <p:sp>
          <p:nvSpPr>
            <p:cNvPr id="108" name="Line 31"/>
            <p:cNvSpPr>
              <a:spLocks noChangeShapeType="1"/>
            </p:cNvSpPr>
            <p:nvPr/>
          </p:nvSpPr>
          <p:spPr bwMode="auto">
            <a:xfrm>
              <a:off x="8122015" y="3447860"/>
              <a:ext cx="955675" cy="9525"/>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fr-FR"/>
            </a:p>
          </p:txBody>
        </p:sp>
        <p:sp>
          <p:nvSpPr>
            <p:cNvPr id="109" name="Text Box 32"/>
            <p:cNvSpPr txBox="1">
              <a:spLocks noChangeArrowheads="1"/>
            </p:cNvSpPr>
            <p:nvPr/>
          </p:nvSpPr>
          <p:spPr bwMode="auto">
            <a:xfrm>
              <a:off x="10450877" y="3016060"/>
              <a:ext cx="8826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spcBef>
                  <a:spcPct val="50000"/>
                </a:spcBef>
              </a:pPr>
              <a:r>
                <a:rPr lang="fr-FR">
                  <a:latin typeface="Arial Narrow" charset="0"/>
                </a:rPr>
                <a:t>photon</a:t>
              </a:r>
              <a:endParaRPr lang="fr-FR" baseline="30000">
                <a:latin typeface="Arial Narrow" charset="0"/>
              </a:endParaRPr>
            </a:p>
          </p:txBody>
        </p:sp>
        <p:sp>
          <p:nvSpPr>
            <p:cNvPr id="110" name="Freeform 33"/>
            <p:cNvSpPr>
              <a:spLocks/>
            </p:cNvSpPr>
            <p:nvPr/>
          </p:nvSpPr>
          <p:spPr bwMode="auto">
            <a:xfrm flipH="1">
              <a:off x="9482502" y="3235135"/>
              <a:ext cx="1073150" cy="265112"/>
            </a:xfrm>
            <a:custGeom>
              <a:avLst/>
              <a:gdLst>
                <a:gd name="T0" fmla="*/ 0 w 569"/>
                <a:gd name="T1" fmla="*/ 159 h 167"/>
                <a:gd name="T2" fmla="*/ 56 w 569"/>
                <a:gd name="T3" fmla="*/ 21 h 167"/>
                <a:gd name="T4" fmla="*/ 125 w 569"/>
                <a:gd name="T5" fmla="*/ 165 h 167"/>
                <a:gd name="T6" fmla="*/ 169 w 569"/>
                <a:gd name="T7" fmla="*/ 27 h 167"/>
                <a:gd name="T8" fmla="*/ 225 w 569"/>
                <a:gd name="T9" fmla="*/ 152 h 167"/>
                <a:gd name="T10" fmla="*/ 263 w 569"/>
                <a:gd name="T11" fmla="*/ 2 h 167"/>
                <a:gd name="T12" fmla="*/ 313 w 569"/>
                <a:gd name="T13" fmla="*/ 165 h 167"/>
                <a:gd name="T14" fmla="*/ 375 w 569"/>
                <a:gd name="T15" fmla="*/ 15 h 167"/>
                <a:gd name="T16" fmla="*/ 400 w 569"/>
                <a:gd name="T17" fmla="*/ 159 h 167"/>
                <a:gd name="T18" fmla="*/ 450 w 569"/>
                <a:gd name="T19" fmla="*/ 33 h 167"/>
                <a:gd name="T20" fmla="*/ 501 w 569"/>
                <a:gd name="T21" fmla="*/ 159 h 167"/>
                <a:gd name="T22" fmla="*/ 538 w 569"/>
                <a:gd name="T23" fmla="*/ 21 h 167"/>
                <a:gd name="T24" fmla="*/ 569 w 569"/>
                <a:gd name="T25" fmla="*/ 127 h 1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9"/>
                <a:gd name="T40" fmla="*/ 0 h 167"/>
                <a:gd name="T41" fmla="*/ 569 w 569"/>
                <a:gd name="T42" fmla="*/ 167 h 1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9" h="167">
                  <a:moveTo>
                    <a:pt x="0" y="159"/>
                  </a:moveTo>
                  <a:cubicBezTo>
                    <a:pt x="17" y="89"/>
                    <a:pt x="35" y="20"/>
                    <a:pt x="56" y="21"/>
                  </a:cubicBezTo>
                  <a:cubicBezTo>
                    <a:pt x="77" y="22"/>
                    <a:pt x="106" y="164"/>
                    <a:pt x="125" y="165"/>
                  </a:cubicBezTo>
                  <a:cubicBezTo>
                    <a:pt x="144" y="166"/>
                    <a:pt x="152" y="29"/>
                    <a:pt x="169" y="27"/>
                  </a:cubicBezTo>
                  <a:cubicBezTo>
                    <a:pt x="186" y="25"/>
                    <a:pt x="209" y="156"/>
                    <a:pt x="225" y="152"/>
                  </a:cubicBezTo>
                  <a:cubicBezTo>
                    <a:pt x="241" y="148"/>
                    <a:pt x="248" y="0"/>
                    <a:pt x="263" y="2"/>
                  </a:cubicBezTo>
                  <a:cubicBezTo>
                    <a:pt x="278" y="4"/>
                    <a:pt x="295" y="163"/>
                    <a:pt x="313" y="165"/>
                  </a:cubicBezTo>
                  <a:cubicBezTo>
                    <a:pt x="331" y="167"/>
                    <a:pt x="361" y="16"/>
                    <a:pt x="375" y="15"/>
                  </a:cubicBezTo>
                  <a:cubicBezTo>
                    <a:pt x="389" y="14"/>
                    <a:pt x="388" y="156"/>
                    <a:pt x="400" y="159"/>
                  </a:cubicBezTo>
                  <a:cubicBezTo>
                    <a:pt x="412" y="162"/>
                    <a:pt x="433" y="33"/>
                    <a:pt x="450" y="33"/>
                  </a:cubicBezTo>
                  <a:cubicBezTo>
                    <a:pt x="467" y="33"/>
                    <a:pt x="486" y="161"/>
                    <a:pt x="501" y="159"/>
                  </a:cubicBezTo>
                  <a:cubicBezTo>
                    <a:pt x="516" y="157"/>
                    <a:pt x="527" y="26"/>
                    <a:pt x="538" y="21"/>
                  </a:cubicBezTo>
                  <a:cubicBezTo>
                    <a:pt x="549" y="16"/>
                    <a:pt x="559" y="71"/>
                    <a:pt x="569" y="127"/>
                  </a:cubicBezTo>
                </a:path>
              </a:pathLst>
            </a:custGeom>
            <a:noFill/>
            <a:ln w="9525" cap="flat" cmpd="sng">
              <a:solidFill>
                <a:schemeClr val="tx1"/>
              </a:solidFill>
              <a:prstDash val="solid"/>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fr-FR"/>
            </a:p>
          </p:txBody>
        </p:sp>
        <p:sp>
          <p:nvSpPr>
            <p:cNvPr id="111" name="Line 34"/>
            <p:cNvSpPr>
              <a:spLocks noChangeShapeType="1"/>
            </p:cNvSpPr>
            <p:nvPr/>
          </p:nvSpPr>
          <p:spPr bwMode="auto">
            <a:xfrm flipH="1">
              <a:off x="9325340" y="3417697"/>
              <a:ext cx="147637"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fr-FR"/>
            </a:p>
          </p:txBody>
        </p:sp>
        <p:sp>
          <p:nvSpPr>
            <p:cNvPr id="112" name="Text Box 35"/>
            <p:cNvSpPr txBox="1">
              <a:spLocks noChangeArrowheads="1"/>
            </p:cNvSpPr>
            <p:nvPr/>
          </p:nvSpPr>
          <p:spPr bwMode="auto">
            <a:xfrm>
              <a:off x="8349027" y="2900172"/>
              <a:ext cx="3365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spcBef>
                  <a:spcPct val="50000"/>
                </a:spcBef>
              </a:pPr>
              <a:r>
                <a:rPr lang="fr-FR">
                  <a:latin typeface="Arial Narrow" charset="0"/>
                </a:rPr>
                <a:t>E</a:t>
              </a:r>
            </a:p>
          </p:txBody>
        </p:sp>
        <p:sp>
          <p:nvSpPr>
            <p:cNvPr id="113" name="Text Box 36"/>
            <p:cNvSpPr txBox="1">
              <a:spLocks noChangeArrowheads="1"/>
            </p:cNvSpPr>
            <p:nvPr/>
          </p:nvSpPr>
          <p:spPr bwMode="auto">
            <a:xfrm>
              <a:off x="9855565" y="2782697"/>
              <a:ext cx="430212"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spcBef>
                  <a:spcPct val="50000"/>
                </a:spcBef>
              </a:pPr>
              <a:r>
                <a:rPr lang="fr-FR" dirty="0" err="1">
                  <a:latin typeface="Arial Narrow" charset="0"/>
                </a:rPr>
                <a:t>h</a:t>
              </a:r>
              <a:r>
                <a:rPr lang="fr-FR" dirty="0" err="1">
                  <a:latin typeface="Symbol" charset="0"/>
                </a:rPr>
                <a:t>n</a:t>
              </a:r>
              <a:endParaRPr lang="fr-FR" dirty="0">
                <a:latin typeface="Symbol" charset="0"/>
              </a:endParaRPr>
            </a:p>
          </p:txBody>
        </p:sp>
        <p:sp>
          <p:nvSpPr>
            <p:cNvPr id="114" name="Oval 37"/>
            <p:cNvSpPr>
              <a:spLocks noChangeArrowheads="1"/>
            </p:cNvSpPr>
            <p:nvPr/>
          </p:nvSpPr>
          <p:spPr bwMode="auto">
            <a:xfrm>
              <a:off x="7901352" y="4222560"/>
              <a:ext cx="184150" cy="179387"/>
            </a:xfrm>
            <a:prstGeom prst="ellipse">
              <a:avLst/>
            </a:pr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spcBef>
                  <a:spcPct val="50000"/>
                </a:spcBef>
              </a:pPr>
              <a:endParaRPr lang="fr-FR">
                <a:latin typeface="Arial Narrow" charset="0"/>
              </a:endParaRPr>
            </a:p>
          </p:txBody>
        </p:sp>
        <p:sp>
          <p:nvSpPr>
            <p:cNvPr id="115" name="Line 38"/>
            <p:cNvSpPr>
              <a:spLocks noChangeShapeType="1"/>
            </p:cNvSpPr>
            <p:nvPr/>
          </p:nvSpPr>
          <p:spPr bwMode="auto">
            <a:xfrm>
              <a:off x="8099790" y="4327335"/>
              <a:ext cx="955675" cy="9525"/>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fr-FR"/>
            </a:p>
          </p:txBody>
        </p:sp>
        <p:sp>
          <p:nvSpPr>
            <p:cNvPr id="116" name="Freeform 39"/>
            <p:cNvSpPr>
              <a:spLocks/>
            </p:cNvSpPr>
            <p:nvPr/>
          </p:nvSpPr>
          <p:spPr bwMode="auto">
            <a:xfrm>
              <a:off x="9539652" y="4114610"/>
              <a:ext cx="993775" cy="265112"/>
            </a:xfrm>
            <a:custGeom>
              <a:avLst/>
              <a:gdLst>
                <a:gd name="T0" fmla="*/ 0 w 569"/>
                <a:gd name="T1" fmla="*/ 159 h 167"/>
                <a:gd name="T2" fmla="*/ 56 w 569"/>
                <a:gd name="T3" fmla="*/ 21 h 167"/>
                <a:gd name="T4" fmla="*/ 125 w 569"/>
                <a:gd name="T5" fmla="*/ 165 h 167"/>
                <a:gd name="T6" fmla="*/ 169 w 569"/>
                <a:gd name="T7" fmla="*/ 27 h 167"/>
                <a:gd name="T8" fmla="*/ 225 w 569"/>
                <a:gd name="T9" fmla="*/ 152 h 167"/>
                <a:gd name="T10" fmla="*/ 263 w 569"/>
                <a:gd name="T11" fmla="*/ 2 h 167"/>
                <a:gd name="T12" fmla="*/ 313 w 569"/>
                <a:gd name="T13" fmla="*/ 165 h 167"/>
                <a:gd name="T14" fmla="*/ 375 w 569"/>
                <a:gd name="T15" fmla="*/ 15 h 167"/>
                <a:gd name="T16" fmla="*/ 400 w 569"/>
                <a:gd name="T17" fmla="*/ 159 h 167"/>
                <a:gd name="T18" fmla="*/ 450 w 569"/>
                <a:gd name="T19" fmla="*/ 33 h 167"/>
                <a:gd name="T20" fmla="*/ 501 w 569"/>
                <a:gd name="T21" fmla="*/ 159 h 167"/>
                <a:gd name="T22" fmla="*/ 538 w 569"/>
                <a:gd name="T23" fmla="*/ 21 h 167"/>
                <a:gd name="T24" fmla="*/ 569 w 569"/>
                <a:gd name="T25" fmla="*/ 127 h 1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9"/>
                <a:gd name="T40" fmla="*/ 0 h 167"/>
                <a:gd name="T41" fmla="*/ 569 w 569"/>
                <a:gd name="T42" fmla="*/ 167 h 1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9" h="167">
                  <a:moveTo>
                    <a:pt x="0" y="159"/>
                  </a:moveTo>
                  <a:cubicBezTo>
                    <a:pt x="17" y="89"/>
                    <a:pt x="35" y="20"/>
                    <a:pt x="56" y="21"/>
                  </a:cubicBezTo>
                  <a:cubicBezTo>
                    <a:pt x="77" y="22"/>
                    <a:pt x="106" y="164"/>
                    <a:pt x="125" y="165"/>
                  </a:cubicBezTo>
                  <a:cubicBezTo>
                    <a:pt x="144" y="166"/>
                    <a:pt x="152" y="29"/>
                    <a:pt x="169" y="27"/>
                  </a:cubicBezTo>
                  <a:cubicBezTo>
                    <a:pt x="186" y="25"/>
                    <a:pt x="209" y="156"/>
                    <a:pt x="225" y="152"/>
                  </a:cubicBezTo>
                  <a:cubicBezTo>
                    <a:pt x="241" y="148"/>
                    <a:pt x="248" y="0"/>
                    <a:pt x="263" y="2"/>
                  </a:cubicBezTo>
                  <a:cubicBezTo>
                    <a:pt x="278" y="4"/>
                    <a:pt x="295" y="163"/>
                    <a:pt x="313" y="165"/>
                  </a:cubicBezTo>
                  <a:cubicBezTo>
                    <a:pt x="331" y="167"/>
                    <a:pt x="361" y="16"/>
                    <a:pt x="375" y="15"/>
                  </a:cubicBezTo>
                  <a:cubicBezTo>
                    <a:pt x="389" y="14"/>
                    <a:pt x="388" y="156"/>
                    <a:pt x="400" y="159"/>
                  </a:cubicBezTo>
                  <a:cubicBezTo>
                    <a:pt x="412" y="162"/>
                    <a:pt x="433" y="33"/>
                    <a:pt x="450" y="33"/>
                  </a:cubicBezTo>
                  <a:cubicBezTo>
                    <a:pt x="467" y="33"/>
                    <a:pt x="486" y="161"/>
                    <a:pt x="501" y="159"/>
                  </a:cubicBezTo>
                  <a:cubicBezTo>
                    <a:pt x="516" y="157"/>
                    <a:pt x="527" y="26"/>
                    <a:pt x="538" y="21"/>
                  </a:cubicBezTo>
                  <a:cubicBezTo>
                    <a:pt x="549" y="16"/>
                    <a:pt x="559" y="71"/>
                    <a:pt x="569" y="127"/>
                  </a:cubicBezTo>
                </a:path>
              </a:pathLst>
            </a:custGeom>
            <a:noFill/>
            <a:ln w="9525" cap="flat" cmpd="sng">
              <a:solidFill>
                <a:schemeClr val="tx1"/>
              </a:solidFill>
              <a:prstDash val="solid"/>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fr-FR"/>
            </a:p>
          </p:txBody>
        </p:sp>
        <p:sp>
          <p:nvSpPr>
            <p:cNvPr id="117" name="Line 40"/>
            <p:cNvSpPr>
              <a:spLocks noChangeShapeType="1"/>
            </p:cNvSpPr>
            <p:nvPr/>
          </p:nvSpPr>
          <p:spPr bwMode="auto">
            <a:xfrm>
              <a:off x="10523902" y="4306697"/>
              <a:ext cx="219075"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fr-FR"/>
            </a:p>
          </p:txBody>
        </p:sp>
        <p:sp>
          <p:nvSpPr>
            <p:cNvPr id="118" name="Text Box 41"/>
            <p:cNvSpPr txBox="1">
              <a:spLocks noChangeArrowheads="1"/>
            </p:cNvSpPr>
            <p:nvPr/>
          </p:nvSpPr>
          <p:spPr bwMode="auto">
            <a:xfrm>
              <a:off x="8236315" y="3855847"/>
              <a:ext cx="636587"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spcBef>
                  <a:spcPct val="50000"/>
                </a:spcBef>
              </a:pPr>
              <a:r>
                <a:rPr lang="fr-FR" dirty="0">
                  <a:latin typeface="Arial Narrow" charset="0"/>
                </a:rPr>
                <a:t>E-</a:t>
              </a:r>
              <a:r>
                <a:rPr lang="fr-FR" dirty="0">
                  <a:latin typeface="Symbol" charset="0"/>
                </a:rPr>
                <a:t>D</a:t>
              </a:r>
              <a:r>
                <a:rPr lang="fr-FR" dirty="0">
                  <a:latin typeface="Arial Narrow" charset="0"/>
                </a:rPr>
                <a:t>E</a:t>
              </a:r>
            </a:p>
          </p:txBody>
        </p:sp>
        <p:sp>
          <p:nvSpPr>
            <p:cNvPr id="119" name="Text Box 42"/>
            <p:cNvSpPr txBox="1">
              <a:spLocks noChangeArrowheads="1"/>
            </p:cNvSpPr>
            <p:nvPr/>
          </p:nvSpPr>
          <p:spPr bwMode="auto">
            <a:xfrm>
              <a:off x="9833340" y="3662172"/>
              <a:ext cx="458787"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spcBef>
                  <a:spcPct val="50000"/>
                </a:spcBef>
              </a:pPr>
              <a:r>
                <a:rPr lang="fr-FR" dirty="0" err="1">
                  <a:latin typeface="Arial Narrow" charset="0"/>
                </a:rPr>
                <a:t>h</a:t>
              </a:r>
              <a:r>
                <a:rPr lang="fr-FR" dirty="0" err="1">
                  <a:latin typeface="Symbol" charset="0"/>
                </a:rPr>
                <a:t>n</a:t>
              </a:r>
              <a:r>
                <a:rPr lang="ja-JP" altLang="fr-FR" dirty="0"/>
                <a:t>’</a:t>
              </a:r>
              <a:endParaRPr lang="fr-FR" dirty="0"/>
            </a:p>
          </p:txBody>
        </p:sp>
      </p:grpSp>
      <p:sp>
        <p:nvSpPr>
          <p:cNvPr id="190" name="Text Box 10"/>
          <p:cNvSpPr txBox="1">
            <a:spLocks noChangeArrowheads="1"/>
          </p:cNvSpPr>
          <p:nvPr/>
        </p:nvSpPr>
        <p:spPr bwMode="auto">
          <a:xfrm>
            <a:off x="6933362" y="4707869"/>
            <a:ext cx="5117608" cy="2571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285750" indent="-285750" algn="r">
              <a:lnSpc>
                <a:spcPct val="50000"/>
              </a:lnSpc>
              <a:buFont typeface="Arial" panose="020B0604020202020204" pitchFamily="34" charset="0"/>
              <a:buChar char="•"/>
            </a:pPr>
            <a:r>
              <a:rPr lang="fr-FR" dirty="0" smtClean="0"/>
              <a:t>Nuage d’ions</a:t>
            </a:r>
            <a:endParaRPr lang="fr-FR" dirty="0"/>
          </a:p>
        </p:txBody>
      </p:sp>
      <p:grpSp>
        <p:nvGrpSpPr>
          <p:cNvPr id="3" name="Groupe 2"/>
          <p:cNvGrpSpPr/>
          <p:nvPr/>
        </p:nvGrpSpPr>
        <p:grpSpPr>
          <a:xfrm>
            <a:off x="10096736" y="4936386"/>
            <a:ext cx="2037642" cy="1291746"/>
            <a:chOff x="8630358" y="4934353"/>
            <a:chExt cx="2037642" cy="1291746"/>
          </a:xfrm>
        </p:grpSpPr>
        <p:grpSp>
          <p:nvGrpSpPr>
            <p:cNvPr id="191" name="Group 11"/>
            <p:cNvGrpSpPr>
              <a:grpSpLocks/>
            </p:cNvGrpSpPr>
            <p:nvPr/>
          </p:nvGrpSpPr>
          <p:grpSpPr bwMode="auto">
            <a:xfrm>
              <a:off x="8630358" y="5207784"/>
              <a:ext cx="1573212" cy="819150"/>
              <a:chOff x="603" y="1596"/>
              <a:chExt cx="991" cy="516"/>
            </a:xfrm>
          </p:grpSpPr>
          <p:grpSp>
            <p:nvGrpSpPr>
              <p:cNvPr id="192" name="Group 12"/>
              <p:cNvGrpSpPr>
                <a:grpSpLocks/>
              </p:cNvGrpSpPr>
              <p:nvPr/>
            </p:nvGrpSpPr>
            <p:grpSpPr bwMode="auto">
              <a:xfrm>
                <a:off x="603" y="1747"/>
                <a:ext cx="991" cy="365"/>
                <a:chOff x="1440" y="1056"/>
                <a:chExt cx="1776" cy="720"/>
              </a:xfrm>
            </p:grpSpPr>
            <p:sp>
              <p:nvSpPr>
                <p:cNvPr id="198" name="Oval 13"/>
                <p:cNvSpPr>
                  <a:spLocks noChangeArrowheads="1"/>
                </p:cNvSpPr>
                <p:nvPr/>
              </p:nvSpPr>
              <p:spPr bwMode="auto">
                <a:xfrm>
                  <a:off x="1440" y="1200"/>
                  <a:ext cx="1776" cy="528"/>
                </a:xfrm>
                <a:prstGeom prst="ellipse">
                  <a:avLst/>
                </a:pr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99" name="Oval 14"/>
                <p:cNvSpPr>
                  <a:spLocks noChangeArrowheads="1"/>
                </p:cNvSpPr>
                <p:nvPr/>
              </p:nvSpPr>
              <p:spPr bwMode="auto">
                <a:xfrm>
                  <a:off x="1968"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0" name="Oval 15"/>
                <p:cNvSpPr>
                  <a:spLocks noChangeArrowheads="1"/>
                </p:cNvSpPr>
                <p:nvPr/>
              </p:nvSpPr>
              <p:spPr bwMode="auto">
                <a:xfrm>
                  <a:off x="2064"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1" name="Oval 16"/>
                <p:cNvSpPr>
                  <a:spLocks noChangeArrowheads="1"/>
                </p:cNvSpPr>
                <p:nvPr/>
              </p:nvSpPr>
              <p:spPr bwMode="auto">
                <a:xfrm>
                  <a:off x="2064"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2" name="Oval 17"/>
                <p:cNvSpPr>
                  <a:spLocks noChangeArrowheads="1"/>
                </p:cNvSpPr>
                <p:nvPr/>
              </p:nvSpPr>
              <p:spPr bwMode="auto">
                <a:xfrm>
                  <a:off x="1968" y="148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3" name="Oval 18"/>
                <p:cNvSpPr>
                  <a:spLocks noChangeArrowheads="1"/>
                </p:cNvSpPr>
                <p:nvPr/>
              </p:nvSpPr>
              <p:spPr bwMode="auto">
                <a:xfrm>
                  <a:off x="1920"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4" name="Oval 19"/>
                <p:cNvSpPr>
                  <a:spLocks noChangeArrowheads="1"/>
                </p:cNvSpPr>
                <p:nvPr/>
              </p:nvSpPr>
              <p:spPr bwMode="auto">
                <a:xfrm>
                  <a:off x="1920"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5" name="Oval 20"/>
                <p:cNvSpPr>
                  <a:spLocks noChangeArrowheads="1"/>
                </p:cNvSpPr>
                <p:nvPr/>
              </p:nvSpPr>
              <p:spPr bwMode="auto">
                <a:xfrm>
                  <a:off x="1968" y="12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6" name="Oval 21"/>
                <p:cNvSpPr>
                  <a:spLocks noChangeArrowheads="1"/>
                </p:cNvSpPr>
                <p:nvPr/>
              </p:nvSpPr>
              <p:spPr bwMode="auto">
                <a:xfrm>
                  <a:off x="2160"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7" name="Oval 22"/>
                <p:cNvSpPr>
                  <a:spLocks noChangeArrowheads="1"/>
                </p:cNvSpPr>
                <p:nvPr/>
              </p:nvSpPr>
              <p:spPr bwMode="auto">
                <a:xfrm>
                  <a:off x="2352" y="148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8" name="Oval 23"/>
                <p:cNvSpPr>
                  <a:spLocks noChangeArrowheads="1"/>
                </p:cNvSpPr>
                <p:nvPr/>
              </p:nvSpPr>
              <p:spPr bwMode="auto">
                <a:xfrm>
                  <a:off x="2256" y="148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9" name="Oval 24"/>
                <p:cNvSpPr>
                  <a:spLocks noChangeArrowheads="1"/>
                </p:cNvSpPr>
                <p:nvPr/>
              </p:nvSpPr>
              <p:spPr bwMode="auto">
                <a:xfrm>
                  <a:off x="2304"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10" name="Oval 25"/>
                <p:cNvSpPr>
                  <a:spLocks noChangeArrowheads="1"/>
                </p:cNvSpPr>
                <p:nvPr/>
              </p:nvSpPr>
              <p:spPr bwMode="auto">
                <a:xfrm>
                  <a:off x="2208" y="124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11" name="Oval 26"/>
                <p:cNvSpPr>
                  <a:spLocks noChangeArrowheads="1"/>
                </p:cNvSpPr>
                <p:nvPr/>
              </p:nvSpPr>
              <p:spPr bwMode="auto">
                <a:xfrm>
                  <a:off x="2112" y="124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12" name="Oval 27"/>
                <p:cNvSpPr>
                  <a:spLocks noChangeArrowheads="1"/>
                </p:cNvSpPr>
                <p:nvPr/>
              </p:nvSpPr>
              <p:spPr bwMode="auto">
                <a:xfrm>
                  <a:off x="2208"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13" name="Oval 28"/>
                <p:cNvSpPr>
                  <a:spLocks noChangeArrowheads="1"/>
                </p:cNvSpPr>
                <p:nvPr/>
              </p:nvSpPr>
              <p:spPr bwMode="auto">
                <a:xfrm>
                  <a:off x="2160" y="158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14" name="Oval 29"/>
                <p:cNvSpPr>
                  <a:spLocks noChangeArrowheads="1"/>
                </p:cNvSpPr>
                <p:nvPr/>
              </p:nvSpPr>
              <p:spPr bwMode="auto">
                <a:xfrm>
                  <a:off x="2112" y="148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15" name="Oval 30"/>
                <p:cNvSpPr>
                  <a:spLocks noChangeArrowheads="1"/>
                </p:cNvSpPr>
                <p:nvPr/>
              </p:nvSpPr>
              <p:spPr bwMode="auto">
                <a:xfrm>
                  <a:off x="2208"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16" name="Oval 31"/>
                <p:cNvSpPr>
                  <a:spLocks noChangeArrowheads="1"/>
                </p:cNvSpPr>
                <p:nvPr/>
              </p:nvSpPr>
              <p:spPr bwMode="auto">
                <a:xfrm>
                  <a:off x="2448"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17" name="Oval 32"/>
                <p:cNvSpPr>
                  <a:spLocks noChangeArrowheads="1"/>
                </p:cNvSpPr>
                <p:nvPr/>
              </p:nvSpPr>
              <p:spPr bwMode="auto">
                <a:xfrm>
                  <a:off x="2544" y="124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18" name="Oval 33"/>
                <p:cNvSpPr>
                  <a:spLocks noChangeArrowheads="1"/>
                </p:cNvSpPr>
                <p:nvPr/>
              </p:nvSpPr>
              <p:spPr bwMode="auto">
                <a:xfrm>
                  <a:off x="2352" y="12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19" name="Oval 34"/>
                <p:cNvSpPr>
                  <a:spLocks noChangeArrowheads="1"/>
                </p:cNvSpPr>
                <p:nvPr/>
              </p:nvSpPr>
              <p:spPr bwMode="auto">
                <a:xfrm>
                  <a:off x="2256"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20" name="Oval 35"/>
                <p:cNvSpPr>
                  <a:spLocks noChangeArrowheads="1"/>
                </p:cNvSpPr>
                <p:nvPr/>
              </p:nvSpPr>
              <p:spPr bwMode="auto">
                <a:xfrm>
                  <a:off x="2400"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21" name="Oval 36"/>
                <p:cNvSpPr>
                  <a:spLocks noChangeArrowheads="1"/>
                </p:cNvSpPr>
                <p:nvPr/>
              </p:nvSpPr>
              <p:spPr bwMode="auto">
                <a:xfrm>
                  <a:off x="2640"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22" name="Oval 37"/>
                <p:cNvSpPr>
                  <a:spLocks noChangeArrowheads="1"/>
                </p:cNvSpPr>
                <p:nvPr/>
              </p:nvSpPr>
              <p:spPr bwMode="auto">
                <a:xfrm>
                  <a:off x="2640" y="148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23" name="Oval 38"/>
                <p:cNvSpPr>
                  <a:spLocks noChangeArrowheads="1"/>
                </p:cNvSpPr>
                <p:nvPr/>
              </p:nvSpPr>
              <p:spPr bwMode="auto">
                <a:xfrm>
                  <a:off x="2544" y="148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24" name="Oval 39"/>
                <p:cNvSpPr>
                  <a:spLocks noChangeArrowheads="1"/>
                </p:cNvSpPr>
                <p:nvPr/>
              </p:nvSpPr>
              <p:spPr bwMode="auto">
                <a:xfrm>
                  <a:off x="2544"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25" name="Oval 40"/>
                <p:cNvSpPr>
                  <a:spLocks noChangeArrowheads="1"/>
                </p:cNvSpPr>
                <p:nvPr/>
              </p:nvSpPr>
              <p:spPr bwMode="auto">
                <a:xfrm>
                  <a:off x="2592"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26" name="Oval 41"/>
                <p:cNvSpPr>
                  <a:spLocks noChangeArrowheads="1"/>
                </p:cNvSpPr>
                <p:nvPr/>
              </p:nvSpPr>
              <p:spPr bwMode="auto">
                <a:xfrm>
                  <a:off x="2640"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27" name="Oval 42"/>
                <p:cNvSpPr>
                  <a:spLocks noChangeArrowheads="1"/>
                </p:cNvSpPr>
                <p:nvPr/>
              </p:nvSpPr>
              <p:spPr bwMode="auto">
                <a:xfrm>
                  <a:off x="2688"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28" name="Oval 43"/>
                <p:cNvSpPr>
                  <a:spLocks noChangeArrowheads="1"/>
                </p:cNvSpPr>
                <p:nvPr/>
              </p:nvSpPr>
              <p:spPr bwMode="auto">
                <a:xfrm>
                  <a:off x="2832" y="148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29" name="Oval 44"/>
                <p:cNvSpPr>
                  <a:spLocks noChangeArrowheads="1"/>
                </p:cNvSpPr>
                <p:nvPr/>
              </p:nvSpPr>
              <p:spPr bwMode="auto">
                <a:xfrm>
                  <a:off x="2976"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30" name="Oval 45"/>
                <p:cNvSpPr>
                  <a:spLocks noChangeArrowheads="1"/>
                </p:cNvSpPr>
                <p:nvPr/>
              </p:nvSpPr>
              <p:spPr bwMode="auto">
                <a:xfrm>
                  <a:off x="3072"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31" name="Oval 46"/>
                <p:cNvSpPr>
                  <a:spLocks noChangeArrowheads="1"/>
                </p:cNvSpPr>
                <p:nvPr/>
              </p:nvSpPr>
              <p:spPr bwMode="auto">
                <a:xfrm>
                  <a:off x="3024" y="124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32" name="Oval 47"/>
                <p:cNvSpPr>
                  <a:spLocks noChangeArrowheads="1"/>
                </p:cNvSpPr>
                <p:nvPr/>
              </p:nvSpPr>
              <p:spPr bwMode="auto">
                <a:xfrm>
                  <a:off x="2928" y="12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33" name="Oval 48"/>
                <p:cNvSpPr>
                  <a:spLocks noChangeArrowheads="1"/>
                </p:cNvSpPr>
                <p:nvPr/>
              </p:nvSpPr>
              <p:spPr bwMode="auto">
                <a:xfrm>
                  <a:off x="2784" y="12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34" name="Oval 49"/>
                <p:cNvSpPr>
                  <a:spLocks noChangeArrowheads="1"/>
                </p:cNvSpPr>
                <p:nvPr/>
              </p:nvSpPr>
              <p:spPr bwMode="auto">
                <a:xfrm>
                  <a:off x="2640" y="115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35" name="Oval 50"/>
                <p:cNvSpPr>
                  <a:spLocks noChangeArrowheads="1"/>
                </p:cNvSpPr>
                <p:nvPr/>
              </p:nvSpPr>
              <p:spPr bwMode="auto">
                <a:xfrm>
                  <a:off x="2544"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36" name="Oval 51"/>
                <p:cNvSpPr>
                  <a:spLocks noChangeArrowheads="1"/>
                </p:cNvSpPr>
                <p:nvPr/>
              </p:nvSpPr>
              <p:spPr bwMode="auto">
                <a:xfrm>
                  <a:off x="2496"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37" name="Oval 52"/>
                <p:cNvSpPr>
                  <a:spLocks noChangeArrowheads="1"/>
                </p:cNvSpPr>
                <p:nvPr/>
              </p:nvSpPr>
              <p:spPr bwMode="auto">
                <a:xfrm>
                  <a:off x="2448" y="148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38" name="Oval 53"/>
                <p:cNvSpPr>
                  <a:spLocks noChangeArrowheads="1"/>
                </p:cNvSpPr>
                <p:nvPr/>
              </p:nvSpPr>
              <p:spPr bwMode="auto">
                <a:xfrm>
                  <a:off x="2400" y="163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39" name="Oval 54"/>
                <p:cNvSpPr>
                  <a:spLocks noChangeArrowheads="1"/>
                </p:cNvSpPr>
                <p:nvPr/>
              </p:nvSpPr>
              <p:spPr bwMode="auto">
                <a:xfrm>
                  <a:off x="2400" y="158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40" name="Oval 55"/>
                <p:cNvSpPr>
                  <a:spLocks noChangeArrowheads="1"/>
                </p:cNvSpPr>
                <p:nvPr/>
              </p:nvSpPr>
              <p:spPr bwMode="auto">
                <a:xfrm>
                  <a:off x="2544" y="153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41" name="Oval 56"/>
                <p:cNvSpPr>
                  <a:spLocks noChangeArrowheads="1"/>
                </p:cNvSpPr>
                <p:nvPr/>
              </p:nvSpPr>
              <p:spPr bwMode="auto">
                <a:xfrm>
                  <a:off x="2688" y="158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42" name="Oval 57"/>
                <p:cNvSpPr>
                  <a:spLocks noChangeArrowheads="1"/>
                </p:cNvSpPr>
                <p:nvPr/>
              </p:nvSpPr>
              <p:spPr bwMode="auto">
                <a:xfrm>
                  <a:off x="2736" y="153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43" name="Oval 58"/>
                <p:cNvSpPr>
                  <a:spLocks noChangeArrowheads="1"/>
                </p:cNvSpPr>
                <p:nvPr/>
              </p:nvSpPr>
              <p:spPr bwMode="auto">
                <a:xfrm>
                  <a:off x="2400"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44" name="Oval 59"/>
                <p:cNvSpPr>
                  <a:spLocks noChangeArrowheads="1"/>
                </p:cNvSpPr>
                <p:nvPr/>
              </p:nvSpPr>
              <p:spPr bwMode="auto">
                <a:xfrm>
                  <a:off x="2112"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45" name="Oval 60"/>
                <p:cNvSpPr>
                  <a:spLocks noChangeArrowheads="1"/>
                </p:cNvSpPr>
                <p:nvPr/>
              </p:nvSpPr>
              <p:spPr bwMode="auto">
                <a:xfrm>
                  <a:off x="1968"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46" name="Oval 61"/>
                <p:cNvSpPr>
                  <a:spLocks noChangeArrowheads="1"/>
                </p:cNvSpPr>
                <p:nvPr/>
              </p:nvSpPr>
              <p:spPr bwMode="auto">
                <a:xfrm>
                  <a:off x="1776"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47" name="Oval 62"/>
                <p:cNvSpPr>
                  <a:spLocks noChangeArrowheads="1"/>
                </p:cNvSpPr>
                <p:nvPr/>
              </p:nvSpPr>
              <p:spPr bwMode="auto">
                <a:xfrm>
                  <a:off x="1680"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48" name="Oval 63"/>
                <p:cNvSpPr>
                  <a:spLocks noChangeArrowheads="1"/>
                </p:cNvSpPr>
                <p:nvPr/>
              </p:nvSpPr>
              <p:spPr bwMode="auto">
                <a:xfrm>
                  <a:off x="1584"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49" name="Oval 64"/>
                <p:cNvSpPr>
                  <a:spLocks noChangeArrowheads="1"/>
                </p:cNvSpPr>
                <p:nvPr/>
              </p:nvSpPr>
              <p:spPr bwMode="auto">
                <a:xfrm>
                  <a:off x="1728"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50" name="Oval 65"/>
                <p:cNvSpPr>
                  <a:spLocks noChangeArrowheads="1"/>
                </p:cNvSpPr>
                <p:nvPr/>
              </p:nvSpPr>
              <p:spPr bwMode="auto">
                <a:xfrm>
                  <a:off x="1872" y="153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51" name="Oval 66"/>
                <p:cNvSpPr>
                  <a:spLocks noChangeArrowheads="1"/>
                </p:cNvSpPr>
                <p:nvPr/>
              </p:nvSpPr>
              <p:spPr bwMode="auto">
                <a:xfrm>
                  <a:off x="2016" y="168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52" name="Oval 67"/>
                <p:cNvSpPr>
                  <a:spLocks noChangeArrowheads="1"/>
                </p:cNvSpPr>
                <p:nvPr/>
              </p:nvSpPr>
              <p:spPr bwMode="auto">
                <a:xfrm>
                  <a:off x="2160" y="172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53" name="Oval 68"/>
                <p:cNvSpPr>
                  <a:spLocks noChangeArrowheads="1"/>
                </p:cNvSpPr>
                <p:nvPr/>
              </p:nvSpPr>
              <p:spPr bwMode="auto">
                <a:xfrm>
                  <a:off x="2304" y="163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54" name="Oval 69"/>
                <p:cNvSpPr>
                  <a:spLocks noChangeArrowheads="1"/>
                </p:cNvSpPr>
                <p:nvPr/>
              </p:nvSpPr>
              <p:spPr bwMode="auto">
                <a:xfrm>
                  <a:off x="2448" y="115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55" name="Oval 70"/>
                <p:cNvSpPr>
                  <a:spLocks noChangeArrowheads="1"/>
                </p:cNvSpPr>
                <p:nvPr/>
              </p:nvSpPr>
              <p:spPr bwMode="auto">
                <a:xfrm>
                  <a:off x="2256" y="105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56" name="Oval 71"/>
                <p:cNvSpPr>
                  <a:spLocks noChangeArrowheads="1"/>
                </p:cNvSpPr>
                <p:nvPr/>
              </p:nvSpPr>
              <p:spPr bwMode="auto">
                <a:xfrm>
                  <a:off x="2016" y="124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57" name="Oval 72"/>
                <p:cNvSpPr>
                  <a:spLocks noChangeArrowheads="1"/>
                </p:cNvSpPr>
                <p:nvPr/>
              </p:nvSpPr>
              <p:spPr bwMode="auto">
                <a:xfrm>
                  <a:off x="1680" y="124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58" name="Oval 73"/>
                <p:cNvSpPr>
                  <a:spLocks noChangeArrowheads="1"/>
                </p:cNvSpPr>
                <p:nvPr/>
              </p:nvSpPr>
              <p:spPr bwMode="auto">
                <a:xfrm>
                  <a:off x="1872" y="12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59" name="Oval 74"/>
                <p:cNvSpPr>
                  <a:spLocks noChangeArrowheads="1"/>
                </p:cNvSpPr>
                <p:nvPr/>
              </p:nvSpPr>
              <p:spPr bwMode="auto">
                <a:xfrm>
                  <a:off x="1872"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60" name="Oval 75"/>
                <p:cNvSpPr>
                  <a:spLocks noChangeArrowheads="1"/>
                </p:cNvSpPr>
                <p:nvPr/>
              </p:nvSpPr>
              <p:spPr bwMode="auto">
                <a:xfrm>
                  <a:off x="2064" y="153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61" name="Oval 76"/>
                <p:cNvSpPr>
                  <a:spLocks noChangeArrowheads="1"/>
                </p:cNvSpPr>
                <p:nvPr/>
              </p:nvSpPr>
              <p:spPr bwMode="auto">
                <a:xfrm>
                  <a:off x="1728" y="158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62" name="Oval 77"/>
                <p:cNvSpPr>
                  <a:spLocks noChangeArrowheads="1"/>
                </p:cNvSpPr>
                <p:nvPr/>
              </p:nvSpPr>
              <p:spPr bwMode="auto">
                <a:xfrm>
                  <a:off x="2880" y="163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63" name="Oval 78"/>
                <p:cNvSpPr>
                  <a:spLocks noChangeArrowheads="1"/>
                </p:cNvSpPr>
                <p:nvPr/>
              </p:nvSpPr>
              <p:spPr bwMode="auto">
                <a:xfrm>
                  <a:off x="2304" y="158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64" name="Oval 79"/>
                <p:cNvSpPr>
                  <a:spLocks noChangeArrowheads="1"/>
                </p:cNvSpPr>
                <p:nvPr/>
              </p:nvSpPr>
              <p:spPr bwMode="auto">
                <a:xfrm>
                  <a:off x="2112"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65" name="Oval 80"/>
                <p:cNvSpPr>
                  <a:spLocks noChangeArrowheads="1"/>
                </p:cNvSpPr>
                <p:nvPr/>
              </p:nvSpPr>
              <p:spPr bwMode="auto">
                <a:xfrm>
                  <a:off x="2160" y="12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66" name="Oval 81"/>
                <p:cNvSpPr>
                  <a:spLocks noChangeArrowheads="1"/>
                </p:cNvSpPr>
                <p:nvPr/>
              </p:nvSpPr>
              <p:spPr bwMode="auto">
                <a:xfrm>
                  <a:off x="2304" y="125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67" name="Oval 82"/>
                <p:cNvSpPr>
                  <a:spLocks noChangeArrowheads="1"/>
                </p:cNvSpPr>
                <p:nvPr/>
              </p:nvSpPr>
              <p:spPr bwMode="auto">
                <a:xfrm>
                  <a:off x="2448" y="12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68" name="Oval 83"/>
                <p:cNvSpPr>
                  <a:spLocks noChangeArrowheads="1"/>
                </p:cNvSpPr>
                <p:nvPr/>
              </p:nvSpPr>
              <p:spPr bwMode="auto">
                <a:xfrm>
                  <a:off x="2736"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69" name="Oval 84"/>
                <p:cNvSpPr>
                  <a:spLocks noChangeArrowheads="1"/>
                </p:cNvSpPr>
                <p:nvPr/>
              </p:nvSpPr>
              <p:spPr bwMode="auto">
                <a:xfrm>
                  <a:off x="2304"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70" name="Oval 85"/>
                <p:cNvSpPr>
                  <a:spLocks noChangeArrowheads="1"/>
                </p:cNvSpPr>
                <p:nvPr/>
              </p:nvSpPr>
              <p:spPr bwMode="auto">
                <a:xfrm>
                  <a:off x="1632" y="153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71" name="Oval 86"/>
                <p:cNvSpPr>
                  <a:spLocks noChangeArrowheads="1"/>
                </p:cNvSpPr>
                <p:nvPr/>
              </p:nvSpPr>
              <p:spPr bwMode="auto">
                <a:xfrm>
                  <a:off x="2496" y="163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grpSp>
          <p:sp>
            <p:nvSpPr>
              <p:cNvPr id="193" name="Line 87"/>
              <p:cNvSpPr>
                <a:spLocks noChangeShapeType="1"/>
              </p:cNvSpPr>
              <p:nvPr/>
            </p:nvSpPr>
            <p:spPr bwMode="auto">
              <a:xfrm flipH="1" flipV="1">
                <a:off x="1121" y="1652"/>
                <a:ext cx="2" cy="130"/>
              </a:xfrm>
              <a:prstGeom prst="line">
                <a:avLst/>
              </a:prstGeom>
              <a:noFill/>
              <a:ln w="28575">
                <a:solidFill>
                  <a:srgbClr val="CC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fr-FR"/>
              </a:p>
            </p:txBody>
          </p:sp>
          <p:sp>
            <p:nvSpPr>
              <p:cNvPr id="195" name="Text Box 89"/>
              <p:cNvSpPr txBox="1">
                <a:spLocks noChangeArrowheads="1"/>
              </p:cNvSpPr>
              <p:nvPr/>
            </p:nvSpPr>
            <p:spPr bwMode="auto">
              <a:xfrm>
                <a:off x="1113" y="1596"/>
                <a:ext cx="214"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spcBef>
                    <a:spcPct val="0"/>
                  </a:spcBef>
                </a:pPr>
                <a:r>
                  <a:rPr lang="en-US" sz="1200" i="1" dirty="0">
                    <a:solidFill>
                      <a:srgbClr val="CC0000"/>
                    </a:solidFill>
                    <a:latin typeface="Times New Roman" charset="0"/>
                  </a:rPr>
                  <a:t>F</a:t>
                </a:r>
                <a:r>
                  <a:rPr lang="en-US" sz="1200" i="1" baseline="-25000" dirty="0">
                    <a:solidFill>
                      <a:srgbClr val="CC0000"/>
                    </a:solidFill>
                    <a:latin typeface="Times New Roman" charset="0"/>
                  </a:rPr>
                  <a:t>E</a:t>
                </a:r>
                <a:endParaRPr lang="en-US" sz="1200" i="1" dirty="0">
                  <a:solidFill>
                    <a:srgbClr val="CC0000"/>
                  </a:solidFill>
                  <a:latin typeface="Times New Roman" charset="0"/>
                </a:endParaRPr>
              </a:p>
            </p:txBody>
          </p:sp>
          <p:sp>
            <p:nvSpPr>
              <p:cNvPr id="197" name="Oval 91"/>
              <p:cNvSpPr>
                <a:spLocks noChangeArrowheads="1"/>
              </p:cNvSpPr>
              <p:nvPr/>
            </p:nvSpPr>
            <p:spPr bwMode="auto">
              <a:xfrm>
                <a:off x="1111" y="1796"/>
                <a:ext cx="27" cy="2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fr-FR" baseline="-25000"/>
              </a:p>
            </p:txBody>
          </p:sp>
        </p:grpSp>
        <p:sp>
          <p:nvSpPr>
            <p:cNvPr id="273" name="Oval 70"/>
            <p:cNvSpPr>
              <a:spLocks noChangeArrowheads="1"/>
            </p:cNvSpPr>
            <p:nvPr/>
          </p:nvSpPr>
          <p:spPr bwMode="auto">
            <a:xfrm>
              <a:off x="9637027" y="5248045"/>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74" name="Oval 70"/>
            <p:cNvSpPr>
              <a:spLocks noChangeArrowheads="1"/>
            </p:cNvSpPr>
            <p:nvPr/>
          </p:nvSpPr>
          <p:spPr bwMode="auto">
            <a:xfrm>
              <a:off x="9723523" y="5161543"/>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75" name="Oval 70"/>
            <p:cNvSpPr>
              <a:spLocks noChangeArrowheads="1"/>
            </p:cNvSpPr>
            <p:nvPr/>
          </p:nvSpPr>
          <p:spPr bwMode="auto">
            <a:xfrm>
              <a:off x="9739999" y="5235685"/>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76" name="Oval 70"/>
            <p:cNvSpPr>
              <a:spLocks noChangeArrowheads="1"/>
            </p:cNvSpPr>
            <p:nvPr/>
          </p:nvSpPr>
          <p:spPr bwMode="auto">
            <a:xfrm>
              <a:off x="9826495" y="5149183"/>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77" name="Oval 70"/>
            <p:cNvSpPr>
              <a:spLocks noChangeArrowheads="1"/>
            </p:cNvSpPr>
            <p:nvPr/>
          </p:nvSpPr>
          <p:spPr bwMode="auto">
            <a:xfrm>
              <a:off x="9484622" y="5210971"/>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78" name="Oval 70"/>
            <p:cNvSpPr>
              <a:spLocks noChangeArrowheads="1"/>
            </p:cNvSpPr>
            <p:nvPr/>
          </p:nvSpPr>
          <p:spPr bwMode="auto">
            <a:xfrm>
              <a:off x="9571118" y="5124469"/>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79" name="Oval 70"/>
            <p:cNvSpPr>
              <a:spLocks noChangeArrowheads="1"/>
            </p:cNvSpPr>
            <p:nvPr/>
          </p:nvSpPr>
          <p:spPr bwMode="auto">
            <a:xfrm>
              <a:off x="9587594" y="5198611"/>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80" name="Oval 70"/>
            <p:cNvSpPr>
              <a:spLocks noChangeArrowheads="1"/>
            </p:cNvSpPr>
            <p:nvPr/>
          </p:nvSpPr>
          <p:spPr bwMode="auto">
            <a:xfrm>
              <a:off x="9674090" y="5112109"/>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81" name="Oval 70"/>
            <p:cNvSpPr>
              <a:spLocks noChangeArrowheads="1"/>
            </p:cNvSpPr>
            <p:nvPr/>
          </p:nvSpPr>
          <p:spPr bwMode="auto">
            <a:xfrm>
              <a:off x="9865475" y="5457568"/>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82" name="Oval 70"/>
            <p:cNvSpPr>
              <a:spLocks noChangeArrowheads="1"/>
            </p:cNvSpPr>
            <p:nvPr/>
          </p:nvSpPr>
          <p:spPr bwMode="auto">
            <a:xfrm>
              <a:off x="9236675" y="5404046"/>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83" name="Oval 70"/>
            <p:cNvSpPr>
              <a:spLocks noChangeArrowheads="1"/>
            </p:cNvSpPr>
            <p:nvPr/>
          </p:nvSpPr>
          <p:spPr bwMode="auto">
            <a:xfrm>
              <a:off x="9355607" y="5206229"/>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84" name="Oval 70"/>
            <p:cNvSpPr>
              <a:spLocks noChangeArrowheads="1"/>
            </p:cNvSpPr>
            <p:nvPr/>
          </p:nvSpPr>
          <p:spPr bwMode="auto">
            <a:xfrm>
              <a:off x="9442103" y="5119727"/>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85" name="Oval 70"/>
            <p:cNvSpPr>
              <a:spLocks noChangeArrowheads="1"/>
            </p:cNvSpPr>
            <p:nvPr/>
          </p:nvSpPr>
          <p:spPr bwMode="auto">
            <a:xfrm>
              <a:off x="9100230" y="5181515"/>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86" name="Oval 70"/>
            <p:cNvSpPr>
              <a:spLocks noChangeArrowheads="1"/>
            </p:cNvSpPr>
            <p:nvPr/>
          </p:nvSpPr>
          <p:spPr bwMode="auto">
            <a:xfrm>
              <a:off x="9186726" y="5095013"/>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87" name="Oval 70"/>
            <p:cNvSpPr>
              <a:spLocks noChangeArrowheads="1"/>
            </p:cNvSpPr>
            <p:nvPr/>
          </p:nvSpPr>
          <p:spPr bwMode="auto">
            <a:xfrm>
              <a:off x="9203202" y="5169155"/>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88" name="Oval 70"/>
            <p:cNvSpPr>
              <a:spLocks noChangeArrowheads="1"/>
            </p:cNvSpPr>
            <p:nvPr/>
          </p:nvSpPr>
          <p:spPr bwMode="auto">
            <a:xfrm>
              <a:off x="9289698" y="5082653"/>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90" name="Oval 70"/>
            <p:cNvSpPr>
              <a:spLocks noChangeArrowheads="1"/>
            </p:cNvSpPr>
            <p:nvPr/>
          </p:nvSpPr>
          <p:spPr bwMode="auto">
            <a:xfrm>
              <a:off x="9252630" y="5333915"/>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91" name="Oval 70"/>
            <p:cNvSpPr>
              <a:spLocks noChangeArrowheads="1"/>
            </p:cNvSpPr>
            <p:nvPr/>
          </p:nvSpPr>
          <p:spPr bwMode="auto">
            <a:xfrm>
              <a:off x="9978895" y="5301583"/>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92" name="Oval 70"/>
            <p:cNvSpPr>
              <a:spLocks noChangeArrowheads="1"/>
            </p:cNvSpPr>
            <p:nvPr/>
          </p:nvSpPr>
          <p:spPr bwMode="auto">
            <a:xfrm>
              <a:off x="10131295" y="5453983"/>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93" name="Oval 70"/>
            <p:cNvSpPr>
              <a:spLocks noChangeArrowheads="1"/>
            </p:cNvSpPr>
            <p:nvPr/>
          </p:nvSpPr>
          <p:spPr bwMode="auto">
            <a:xfrm>
              <a:off x="10017875" y="5609968"/>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94" name="Oval 70"/>
            <p:cNvSpPr>
              <a:spLocks noChangeArrowheads="1"/>
            </p:cNvSpPr>
            <p:nvPr/>
          </p:nvSpPr>
          <p:spPr bwMode="auto">
            <a:xfrm>
              <a:off x="9672079" y="6035070"/>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95" name="Oval 70"/>
            <p:cNvSpPr>
              <a:spLocks noChangeArrowheads="1"/>
            </p:cNvSpPr>
            <p:nvPr/>
          </p:nvSpPr>
          <p:spPr bwMode="auto">
            <a:xfrm>
              <a:off x="9119329" y="6122306"/>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96" name="Oval 70"/>
            <p:cNvSpPr>
              <a:spLocks noChangeArrowheads="1"/>
            </p:cNvSpPr>
            <p:nvPr/>
          </p:nvSpPr>
          <p:spPr bwMode="auto">
            <a:xfrm>
              <a:off x="9824479" y="6187470"/>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97" name="Oval 70"/>
            <p:cNvSpPr>
              <a:spLocks noChangeArrowheads="1"/>
            </p:cNvSpPr>
            <p:nvPr/>
          </p:nvSpPr>
          <p:spPr bwMode="auto">
            <a:xfrm>
              <a:off x="9449647" y="6150396"/>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99" name="Oval 70"/>
            <p:cNvSpPr>
              <a:spLocks noChangeArrowheads="1"/>
            </p:cNvSpPr>
            <p:nvPr/>
          </p:nvSpPr>
          <p:spPr bwMode="auto">
            <a:xfrm>
              <a:off x="8983401" y="5368540"/>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00" name="Oval 70"/>
            <p:cNvSpPr>
              <a:spLocks noChangeArrowheads="1"/>
            </p:cNvSpPr>
            <p:nvPr/>
          </p:nvSpPr>
          <p:spPr bwMode="auto">
            <a:xfrm>
              <a:off x="8820142" y="5247413"/>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 name="ZoneTexte 1"/>
            <p:cNvSpPr txBox="1"/>
            <p:nvPr/>
          </p:nvSpPr>
          <p:spPr>
            <a:xfrm>
              <a:off x="9800054" y="4934353"/>
              <a:ext cx="867946" cy="261610"/>
            </a:xfrm>
            <a:prstGeom prst="rect">
              <a:avLst/>
            </a:prstGeom>
            <a:noFill/>
          </p:spPr>
          <p:txBody>
            <a:bodyPr wrap="square" rtlCol="0">
              <a:spAutoFit/>
            </a:bodyPr>
            <a:lstStyle/>
            <a:p>
              <a:r>
                <a:rPr lang="fr-FR" sz="1100" dirty="0" smtClean="0">
                  <a:solidFill>
                    <a:srgbClr val="FF0000"/>
                  </a:solidFill>
                </a:rPr>
                <a:t>H</a:t>
              </a:r>
              <a:r>
                <a:rPr lang="fr-FR" sz="1100" baseline="30000" dirty="0" smtClean="0">
                  <a:solidFill>
                    <a:srgbClr val="FF0000"/>
                  </a:solidFill>
                </a:rPr>
                <a:t>+</a:t>
              </a:r>
              <a:r>
                <a:rPr lang="fr-FR" sz="1100" dirty="0" smtClean="0">
                  <a:solidFill>
                    <a:srgbClr val="FF0000"/>
                  </a:solidFill>
                </a:rPr>
                <a:t>/H</a:t>
              </a:r>
              <a:r>
                <a:rPr lang="fr-FR" sz="1100" baseline="-25000" dirty="0" smtClean="0">
                  <a:solidFill>
                    <a:srgbClr val="FF0000"/>
                  </a:solidFill>
                </a:rPr>
                <a:t>2</a:t>
              </a:r>
              <a:r>
                <a:rPr lang="fr-FR" sz="1100" baseline="30000" dirty="0" smtClean="0">
                  <a:solidFill>
                    <a:srgbClr val="FF0000"/>
                  </a:solidFill>
                </a:rPr>
                <a:t>+</a:t>
              </a:r>
              <a:r>
                <a:rPr lang="fr-FR" sz="1100" dirty="0" smtClean="0">
                  <a:solidFill>
                    <a:srgbClr val="FF0000"/>
                  </a:solidFill>
                </a:rPr>
                <a:t>/…</a:t>
              </a:r>
              <a:endParaRPr lang="en-US" sz="1100" dirty="0">
                <a:solidFill>
                  <a:srgbClr val="FF0000"/>
                </a:solidFill>
              </a:endParaRPr>
            </a:p>
          </p:txBody>
        </p:sp>
      </p:grpSp>
      <p:sp>
        <p:nvSpPr>
          <p:cNvPr id="272" name="ZoneTexte 271"/>
          <p:cNvSpPr txBox="1"/>
          <p:nvPr/>
        </p:nvSpPr>
        <p:spPr>
          <a:xfrm>
            <a:off x="481164" y="120953"/>
            <a:ext cx="11443855" cy="523220"/>
          </a:xfrm>
          <a:prstGeom prst="rect">
            <a:avLst/>
          </a:prstGeom>
          <a:noFill/>
        </p:spPr>
        <p:txBody>
          <a:bodyPr wrap="square" rtlCol="0">
            <a:spAutoFit/>
          </a:bodyPr>
          <a:lstStyle/>
          <a:p>
            <a:pPr algn="ctr"/>
            <a:r>
              <a:rPr lang="fr-FR" sz="2800" dirty="0" smtClean="0"/>
              <a:t>Effets collectifs</a:t>
            </a:r>
            <a:endParaRPr lang="fr-FR" sz="2800" dirty="0"/>
          </a:p>
        </p:txBody>
      </p:sp>
      <p:sp>
        <p:nvSpPr>
          <p:cNvPr id="289" name="ZoneTexte 288"/>
          <p:cNvSpPr txBox="1"/>
          <p:nvPr/>
        </p:nvSpPr>
        <p:spPr>
          <a:xfrm>
            <a:off x="313038" y="6520569"/>
            <a:ext cx="3278659" cy="369332"/>
          </a:xfrm>
          <a:prstGeom prst="rect">
            <a:avLst/>
          </a:prstGeom>
          <a:noFill/>
        </p:spPr>
        <p:txBody>
          <a:bodyPr wrap="square" rtlCol="0">
            <a:spAutoFit/>
          </a:bodyPr>
          <a:lstStyle/>
          <a:p>
            <a:r>
              <a:rPr lang="fr-FR" dirty="0" smtClean="0"/>
              <a:t>Alexis Gamelin</a:t>
            </a:r>
            <a:endParaRPr lang="fr-FR" dirty="0"/>
          </a:p>
        </p:txBody>
      </p:sp>
      <p:cxnSp>
        <p:nvCxnSpPr>
          <p:cNvPr id="10" name="Connecteur droit avec flèche 9"/>
          <p:cNvCxnSpPr/>
          <p:nvPr/>
        </p:nvCxnSpPr>
        <p:spPr>
          <a:xfrm flipH="1">
            <a:off x="7490481" y="1304002"/>
            <a:ext cx="538716" cy="80678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5" name="ZoneTexte 304"/>
          <p:cNvSpPr txBox="1"/>
          <p:nvPr/>
        </p:nvSpPr>
        <p:spPr>
          <a:xfrm>
            <a:off x="4261656" y="2000625"/>
            <a:ext cx="3767541" cy="461665"/>
          </a:xfrm>
          <a:prstGeom prst="rect">
            <a:avLst/>
          </a:prstGeom>
          <a:noFill/>
        </p:spPr>
        <p:txBody>
          <a:bodyPr wrap="square" rtlCol="0">
            <a:spAutoFit/>
          </a:bodyPr>
          <a:lstStyle/>
          <a:p>
            <a:pPr algn="ctr"/>
            <a:r>
              <a:rPr lang="fr-FR" sz="2400" b="1" dirty="0" smtClean="0">
                <a:solidFill>
                  <a:schemeClr val="accent6">
                    <a:lumMod val="50000"/>
                  </a:schemeClr>
                </a:solidFill>
              </a:rPr>
              <a:t>Limite la durée de vie</a:t>
            </a:r>
            <a:endParaRPr lang="en-US" sz="2400" b="1" dirty="0">
              <a:solidFill>
                <a:schemeClr val="accent6">
                  <a:lumMod val="50000"/>
                </a:schemeClr>
              </a:solidFill>
            </a:endParaRPr>
          </a:p>
        </p:txBody>
      </p:sp>
      <p:sp>
        <p:nvSpPr>
          <p:cNvPr id="337" name="Text Box 95"/>
          <p:cNvSpPr txBox="1">
            <a:spLocks noChangeArrowheads="1"/>
          </p:cNvSpPr>
          <p:nvPr/>
        </p:nvSpPr>
        <p:spPr bwMode="auto">
          <a:xfrm>
            <a:off x="6529429" y="1206499"/>
            <a:ext cx="5522913" cy="2308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285750" indent="-285750" algn="r">
              <a:lnSpc>
                <a:spcPct val="50000"/>
              </a:lnSpc>
              <a:buFont typeface="Arial" panose="020B0604020202020204" pitchFamily="34" charset="0"/>
              <a:buChar char="•"/>
            </a:pPr>
            <a:r>
              <a:rPr lang="fr-FR" dirty="0" smtClean="0"/>
              <a:t>Diffusion intra-faisceau (IBS) / </a:t>
            </a:r>
            <a:r>
              <a:rPr lang="fr-FR" dirty="0" err="1" smtClean="0"/>
              <a:t>Touschek</a:t>
            </a:r>
            <a:endParaRPr lang="fr-FR" dirty="0"/>
          </a:p>
        </p:txBody>
      </p:sp>
      <p:sp>
        <p:nvSpPr>
          <p:cNvPr id="298" name="Text Box 10"/>
          <p:cNvSpPr txBox="1">
            <a:spLocks noChangeArrowheads="1"/>
          </p:cNvSpPr>
          <p:nvPr/>
        </p:nvSpPr>
        <p:spPr bwMode="auto">
          <a:xfrm>
            <a:off x="313038" y="4275916"/>
            <a:ext cx="5117608" cy="2308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285750" indent="-285750">
              <a:lnSpc>
                <a:spcPct val="50000"/>
              </a:lnSpc>
              <a:buFont typeface="Arial" panose="020B0604020202020204" pitchFamily="34" charset="0"/>
              <a:buChar char="•"/>
            </a:pPr>
            <a:r>
              <a:rPr lang="fr-FR" dirty="0" smtClean="0"/>
              <a:t>Rayonnement </a:t>
            </a:r>
            <a:r>
              <a:rPr lang="fr-FR" dirty="0"/>
              <a:t>synchrotron cohérent </a:t>
            </a:r>
            <a:r>
              <a:rPr lang="fr-FR" dirty="0" smtClean="0"/>
              <a:t>(CSR)</a:t>
            </a:r>
            <a:endParaRPr lang="fr-FR" dirty="0"/>
          </a:p>
        </p:txBody>
      </p:sp>
    </p:spTree>
    <p:extLst>
      <p:ext uri="{BB962C8B-B14F-4D97-AF65-F5344CB8AC3E}">
        <p14:creationId xmlns:p14="http://schemas.microsoft.com/office/powerpoint/2010/main" val="389020361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425514"/>
            <a:ext cx="12192000" cy="10709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0" y="0"/>
            <a:ext cx="214184"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numéro de diapositive 8"/>
          <p:cNvSpPr>
            <a:spLocks noGrp="1"/>
          </p:cNvSpPr>
          <p:nvPr>
            <p:ph type="sldNum" sz="quarter" idx="12"/>
          </p:nvPr>
        </p:nvSpPr>
        <p:spPr>
          <a:xfrm>
            <a:off x="9236675" y="6512740"/>
            <a:ext cx="2743200" cy="365125"/>
          </a:xfrm>
          <a:noFill/>
          <a:ln>
            <a:noFill/>
          </a:ln>
        </p:spPr>
        <p:txBody>
          <a:bodyPr/>
          <a:lstStyle/>
          <a:p>
            <a:fld id="{34D7324B-2770-4802-B49E-4504F47BE71B}" type="slidenum">
              <a:rPr lang="fr-FR" smtClean="0">
                <a:ln>
                  <a:solidFill>
                    <a:schemeClr val="tx1"/>
                  </a:solidFill>
                </a:ln>
              </a:rPr>
              <a:t>50</a:t>
            </a:fld>
            <a:endParaRPr lang="fr-FR" dirty="0">
              <a:ln>
                <a:solidFill>
                  <a:schemeClr val="tx1"/>
                </a:solidFill>
              </a:ln>
            </a:endParaRPr>
          </a:p>
        </p:txBody>
      </p:sp>
      <p:sp>
        <p:nvSpPr>
          <p:cNvPr id="7" name="ZoneTexte 9"/>
          <p:cNvSpPr txBox="1"/>
          <p:nvPr/>
        </p:nvSpPr>
        <p:spPr>
          <a:xfrm>
            <a:off x="313038" y="6520569"/>
            <a:ext cx="3278659" cy="369332"/>
          </a:xfrm>
          <a:prstGeom prst="rect">
            <a:avLst/>
          </a:prstGeom>
          <a:noFill/>
        </p:spPr>
        <p:txBody>
          <a:bodyPr wrap="square" rtlCol="0">
            <a:spAutoFit/>
          </a:bodyPr>
          <a:lstStyle/>
          <a:p>
            <a:r>
              <a:rPr lang="fr-FR" dirty="0" smtClean="0"/>
              <a:t>Alexis Gamelin</a:t>
            </a:r>
            <a:endParaRPr lang="fr-FR" dirty="0"/>
          </a:p>
        </p:txBody>
      </p:sp>
      <p:sp>
        <p:nvSpPr>
          <p:cNvPr id="10" name="Titre 3"/>
          <p:cNvSpPr txBox="1">
            <a:spLocks/>
          </p:cNvSpPr>
          <p:nvPr/>
        </p:nvSpPr>
        <p:spPr>
          <a:xfrm>
            <a:off x="326757" y="-166287"/>
            <a:ext cx="11878962" cy="10029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400" dirty="0" smtClean="0"/>
              <a:t>Induced tune shift</a:t>
            </a:r>
          </a:p>
        </p:txBody>
      </p:sp>
      <mc:AlternateContent xmlns:mc="http://schemas.openxmlformats.org/markup-compatibility/2006" xmlns:a14="http://schemas.microsoft.com/office/drawing/2010/main">
        <mc:Choice Requires="a14">
          <p:sp>
            <p:nvSpPr>
              <p:cNvPr id="2" name="ZoneTexte 1"/>
              <p:cNvSpPr txBox="1"/>
              <p:nvPr/>
            </p:nvSpPr>
            <p:spPr>
              <a:xfrm>
                <a:off x="4337657" y="1866335"/>
                <a:ext cx="3426066" cy="65851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fr-FR" b="0" i="0" smtClean="0">
                          <a:latin typeface="Cambria Math" panose="02040503050406030204" pitchFamily="18" charset="0"/>
                        </a:rPr>
                        <m:t>Δ</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𝑄</m:t>
                          </m:r>
                        </m:e>
                        <m:sub>
                          <m:r>
                            <a:rPr lang="fr-FR" b="0" i="1" smtClean="0">
                              <a:latin typeface="Cambria Math" panose="02040503050406030204" pitchFamily="18" charset="0"/>
                            </a:rPr>
                            <m:t>𝑥</m:t>
                          </m:r>
                        </m:sub>
                      </m:sSub>
                      <m:r>
                        <a:rPr lang="fr-FR" b="0" i="1" smtClean="0">
                          <a:latin typeface="Cambria Math" panose="02040503050406030204" pitchFamily="18" charset="0"/>
                        </a:rPr>
                        <m:t>= </m:t>
                      </m:r>
                      <m:f>
                        <m:fPr>
                          <m:ctrlPr>
                            <a:rPr lang="fr-FR" b="0" i="1" smtClean="0">
                              <a:latin typeface="Cambria Math" panose="02040503050406030204" pitchFamily="18" charset="0"/>
                            </a:rPr>
                          </m:ctrlPr>
                        </m:fPr>
                        <m:num>
                          <m:sSub>
                            <m:sSubPr>
                              <m:ctrlPr>
                                <a:rPr lang="fr-FR" b="0" i="1" smtClean="0">
                                  <a:latin typeface="Cambria Math" panose="02040503050406030204" pitchFamily="18" charset="0"/>
                                </a:rPr>
                              </m:ctrlPr>
                            </m:sSubPr>
                            <m:e>
                              <m:r>
                                <a:rPr lang="fr-FR" b="0" i="1" smtClean="0">
                                  <a:latin typeface="Cambria Math" panose="02040503050406030204" pitchFamily="18" charset="0"/>
                                </a:rPr>
                                <m:t>𝑟</m:t>
                              </m:r>
                            </m:e>
                            <m:sub>
                              <m:r>
                                <a:rPr lang="fr-FR" b="0" i="1" smtClean="0">
                                  <a:latin typeface="Cambria Math" panose="02040503050406030204" pitchFamily="18" charset="0"/>
                                </a:rPr>
                                <m:t>𝑒</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rPr>
                                <m:t>𝑛</m:t>
                              </m:r>
                            </m:e>
                            <m:sub>
                              <m:r>
                                <a:rPr lang="fr-FR" b="0" i="1" smtClean="0">
                                  <a:latin typeface="Cambria Math" panose="02040503050406030204" pitchFamily="18" charset="0"/>
                                </a:rPr>
                                <m:t>𝑒</m:t>
                              </m:r>
                            </m:sub>
                          </m:sSub>
                        </m:num>
                        <m:den>
                          <m:r>
                            <a:rPr lang="fr-FR" b="0" i="1" smtClean="0">
                              <a:latin typeface="Cambria Math" panose="02040503050406030204" pitchFamily="18" charset="0"/>
                            </a:rPr>
                            <m:t>2</m:t>
                          </m:r>
                          <m:r>
                            <a:rPr lang="fr-FR" b="0" i="1" smtClean="0">
                              <a:latin typeface="Cambria Math" panose="02040503050406030204" pitchFamily="18" charset="0"/>
                            </a:rPr>
                            <m:t>𝜋𝛾</m:t>
                          </m:r>
                          <m:r>
                            <a:rPr lang="fr-FR" b="0" i="1" smtClean="0">
                              <a:latin typeface="Cambria Math" panose="02040503050406030204" pitchFamily="18" charset="0"/>
                            </a:rPr>
                            <m:t>𝐿</m:t>
                          </m:r>
                        </m:den>
                      </m:f>
                      <m:nary>
                        <m:naryPr>
                          <m:ctrlPr>
                            <a:rPr lang="fr-FR" b="0" i="1" smtClean="0">
                              <a:latin typeface="Cambria Math" panose="02040503050406030204" pitchFamily="18" charset="0"/>
                            </a:rPr>
                          </m:ctrlPr>
                        </m:naryPr>
                        <m:sub>
                          <m:r>
                            <m:rPr>
                              <m:brk m:alnAt="23"/>
                            </m:rPr>
                            <a:rPr lang="fr-FR" b="0" i="1" smtClean="0">
                              <a:latin typeface="Cambria Math" panose="02040503050406030204" pitchFamily="18" charset="0"/>
                            </a:rPr>
                            <m:t>0</m:t>
                          </m:r>
                        </m:sub>
                        <m:sup>
                          <m:r>
                            <a:rPr lang="fr-FR" b="0" i="1" smtClean="0">
                              <a:latin typeface="Cambria Math" panose="02040503050406030204" pitchFamily="18" charset="0"/>
                            </a:rPr>
                            <m:t>𝐿</m:t>
                          </m:r>
                        </m:sup>
                        <m:e>
                          <m:f>
                            <m:fPr>
                              <m:ctrlPr>
                                <a:rPr lang="fr-FR" b="0" i="1" smtClean="0">
                                  <a:latin typeface="Cambria Math" panose="02040503050406030204" pitchFamily="18" charset="0"/>
                                </a:rPr>
                              </m:ctrlPr>
                            </m:fPr>
                            <m:num>
                              <m:sSub>
                                <m:sSubPr>
                                  <m:ctrlPr>
                                    <a:rPr lang="fr-FR" b="0" i="1" smtClean="0">
                                      <a:latin typeface="Cambria Math" panose="02040503050406030204" pitchFamily="18" charset="0"/>
                                    </a:rPr>
                                  </m:ctrlPr>
                                </m:sSubPr>
                                <m:e>
                                  <m:r>
                                    <a:rPr lang="fr-FR" b="0" i="1" smtClean="0">
                                      <a:latin typeface="Cambria Math" panose="02040503050406030204" pitchFamily="18" charset="0"/>
                                    </a:rPr>
                                    <m:t>𝛽</m:t>
                                  </m:r>
                                </m:e>
                                <m:sub>
                                  <m:r>
                                    <a:rPr lang="fr-FR" b="0" i="1" smtClean="0">
                                      <a:latin typeface="Cambria Math" panose="02040503050406030204" pitchFamily="18" charset="0"/>
                                    </a:rPr>
                                    <m:t>𝑥</m:t>
                                  </m:r>
                                </m:sub>
                              </m:sSub>
                              <m:r>
                                <a:rPr lang="fr-FR" b="0" i="1" smtClean="0">
                                  <a:latin typeface="Cambria Math" panose="02040503050406030204" pitchFamily="18" charset="0"/>
                                </a:rPr>
                                <m:t>𝜂</m:t>
                              </m:r>
                            </m:num>
                            <m:den>
                              <m:sSub>
                                <m:sSubPr>
                                  <m:ctrlPr>
                                    <a:rPr lang="fr-FR" b="0" i="1" smtClean="0">
                                      <a:latin typeface="Cambria Math" panose="02040503050406030204" pitchFamily="18" charset="0"/>
                                    </a:rPr>
                                  </m:ctrlPr>
                                </m:sSubPr>
                                <m:e>
                                  <m:r>
                                    <a:rPr lang="fr-FR" b="0" i="1" smtClean="0">
                                      <a:latin typeface="Cambria Math" panose="02040503050406030204" pitchFamily="18" charset="0"/>
                                    </a:rPr>
                                    <m:t>𝜎</m:t>
                                  </m:r>
                                </m:e>
                                <m:sub>
                                  <m:r>
                                    <a:rPr lang="fr-FR" b="0" i="1" smtClean="0">
                                      <a:latin typeface="Cambria Math" panose="02040503050406030204" pitchFamily="18" charset="0"/>
                                    </a:rPr>
                                    <m:t>𝑥𝑒</m:t>
                                  </m:r>
                                </m:sub>
                              </m:sSub>
                              <m:d>
                                <m:dPr>
                                  <m:ctrlPr>
                                    <a:rPr lang="fr-FR" b="0" i="1" smtClean="0">
                                      <a:latin typeface="Cambria Math" panose="02040503050406030204" pitchFamily="18" charset="0"/>
                                    </a:rPr>
                                  </m:ctrlPr>
                                </m:dPr>
                                <m:e>
                                  <m:sSub>
                                    <m:sSubPr>
                                      <m:ctrlPr>
                                        <a:rPr lang="fr-FR" b="0" i="1" smtClean="0">
                                          <a:latin typeface="Cambria Math" panose="02040503050406030204" pitchFamily="18" charset="0"/>
                                        </a:rPr>
                                      </m:ctrlPr>
                                    </m:sSubPr>
                                    <m:e>
                                      <m:r>
                                        <a:rPr lang="fr-FR" b="0" i="1" smtClean="0">
                                          <a:latin typeface="Cambria Math" panose="02040503050406030204" pitchFamily="18" charset="0"/>
                                        </a:rPr>
                                        <m:t>𝜎</m:t>
                                      </m:r>
                                    </m:e>
                                    <m:sub>
                                      <m:r>
                                        <a:rPr lang="fr-FR" b="0" i="1" smtClean="0">
                                          <a:latin typeface="Cambria Math" panose="02040503050406030204" pitchFamily="18" charset="0"/>
                                        </a:rPr>
                                        <m:t>𝑥𝑒</m:t>
                                      </m:r>
                                    </m:sub>
                                  </m:sSub>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𝜎</m:t>
                                      </m:r>
                                    </m:e>
                                    <m:sub>
                                      <m:r>
                                        <a:rPr lang="fr-FR" b="0" i="1" smtClean="0">
                                          <a:latin typeface="Cambria Math" panose="02040503050406030204" pitchFamily="18" charset="0"/>
                                        </a:rPr>
                                        <m:t>𝑦𝑒</m:t>
                                      </m:r>
                                    </m:sub>
                                  </m:sSub>
                                </m:e>
                              </m:d>
                            </m:den>
                          </m:f>
                          <m:r>
                            <a:rPr lang="fr-FR" b="0" i="1" smtClean="0">
                              <a:latin typeface="Cambria Math" panose="02040503050406030204" pitchFamily="18" charset="0"/>
                            </a:rPr>
                            <m:t>𝑑𝑠</m:t>
                          </m:r>
                        </m:e>
                      </m:nary>
                    </m:oMath>
                  </m:oMathPara>
                </a14:m>
                <a:endParaRPr lang="en-US" dirty="0"/>
              </a:p>
            </p:txBody>
          </p:sp>
        </mc:Choice>
        <mc:Fallback xmlns="">
          <p:sp>
            <p:nvSpPr>
              <p:cNvPr id="2" name="ZoneTexte 1"/>
              <p:cNvSpPr txBox="1">
                <a:spLocks noRot="1" noChangeAspect="1" noMove="1" noResize="1" noEditPoints="1" noAdjustHandles="1" noChangeArrowheads="1" noChangeShapeType="1" noTextEdit="1"/>
              </p:cNvSpPr>
              <p:nvPr/>
            </p:nvSpPr>
            <p:spPr>
              <a:xfrm>
                <a:off x="4337657" y="1866335"/>
                <a:ext cx="3426066" cy="658514"/>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ZoneTexte 3"/>
              <p:cNvSpPr txBox="1"/>
              <p:nvPr/>
            </p:nvSpPr>
            <p:spPr>
              <a:xfrm>
                <a:off x="518919" y="1002227"/>
                <a:ext cx="11428491" cy="1030667"/>
              </a:xfrm>
              <a:prstGeom prst="rect">
                <a:avLst/>
              </a:prstGeom>
              <a:noFill/>
            </p:spPr>
            <p:txBody>
              <a:bodyPr wrap="square" rtlCol="0">
                <a:spAutoFit/>
              </a:bodyPr>
              <a:lstStyle/>
              <a:p>
                <a:r>
                  <a:rPr lang="en-US" dirty="0" smtClean="0"/>
                  <a:t>The tune shift induced by the ions can be computed by considering the ion force on the beam as an equivalent quadrupole. Assuming that the ion transverse distribution can be approximated</a:t>
                </a:r>
                <a:r>
                  <a:rPr lang="en-US" baseline="30000" dirty="0" smtClean="0"/>
                  <a:t>4</a:t>
                </a:r>
                <a:r>
                  <a:rPr lang="en-US" dirty="0" smtClean="0"/>
                  <a:t> by a Gaussian distribution of </a:t>
                </a:r>
                <a14:m>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𝜎</m:t>
                        </m:r>
                      </m:e>
                      <m:sub>
                        <m:r>
                          <a:rPr lang="fr-FR" b="0" i="1" smtClean="0">
                            <a:latin typeface="Cambria Math" panose="02040503050406030204" pitchFamily="18" charset="0"/>
                          </a:rPr>
                          <m:t>𝑖</m:t>
                        </m:r>
                      </m:sub>
                    </m:sSub>
                    <m:r>
                      <a:rPr lang="fr-FR" b="0" i="1" smtClean="0">
                        <a:latin typeface="Cambria Math" panose="02040503050406030204" pitchFamily="18" charset="0"/>
                      </a:rPr>
                      <m:t>=</m:t>
                    </m:r>
                    <m:f>
                      <m:fPr>
                        <m:ctrlPr>
                          <a:rPr lang="fr-FR" b="0" i="1" smtClean="0">
                            <a:latin typeface="Cambria Math" panose="02040503050406030204" pitchFamily="18" charset="0"/>
                          </a:rPr>
                        </m:ctrlPr>
                      </m:fPr>
                      <m:num>
                        <m:sSub>
                          <m:sSubPr>
                            <m:ctrlPr>
                              <a:rPr lang="fr-FR" b="0" i="1" smtClean="0">
                                <a:latin typeface="Cambria Math" panose="02040503050406030204" pitchFamily="18" charset="0"/>
                              </a:rPr>
                            </m:ctrlPr>
                          </m:sSubPr>
                          <m:e>
                            <m:r>
                              <a:rPr lang="fr-FR" b="0" i="1" smtClean="0">
                                <a:latin typeface="Cambria Math" panose="02040503050406030204" pitchFamily="18" charset="0"/>
                              </a:rPr>
                              <m:t>𝜎</m:t>
                            </m:r>
                          </m:e>
                          <m:sub>
                            <m:r>
                              <a:rPr lang="fr-FR" b="0" i="1" smtClean="0">
                                <a:latin typeface="Cambria Math" panose="02040503050406030204" pitchFamily="18" charset="0"/>
                              </a:rPr>
                              <m:t>𝑒</m:t>
                            </m:r>
                          </m:sub>
                        </m:sSub>
                      </m:num>
                      <m:den>
                        <m:rad>
                          <m:radPr>
                            <m:degHide m:val="on"/>
                            <m:ctrlPr>
                              <a:rPr lang="fr-FR" b="0" i="1" smtClean="0">
                                <a:latin typeface="Cambria Math" panose="02040503050406030204" pitchFamily="18" charset="0"/>
                              </a:rPr>
                            </m:ctrlPr>
                          </m:radPr>
                          <m:deg/>
                          <m:e>
                            <m:r>
                              <a:rPr lang="fr-FR" b="0" i="1" smtClean="0">
                                <a:latin typeface="Cambria Math" panose="02040503050406030204" pitchFamily="18" charset="0"/>
                              </a:rPr>
                              <m:t>2</m:t>
                            </m:r>
                          </m:e>
                        </m:rad>
                      </m:den>
                    </m:f>
                  </m:oMath>
                </a14:m>
                <a:r>
                  <a:rPr lang="en-US" dirty="0" smtClean="0"/>
                  <a:t>, it gives:</a:t>
                </a:r>
                <a:endParaRPr lang="en-US" dirty="0"/>
              </a:p>
            </p:txBody>
          </p:sp>
        </mc:Choice>
        <mc:Fallback xmlns="">
          <p:sp>
            <p:nvSpPr>
              <p:cNvPr id="4" name="ZoneTexte 3"/>
              <p:cNvSpPr txBox="1">
                <a:spLocks noRot="1" noChangeAspect="1" noMove="1" noResize="1" noEditPoints="1" noAdjustHandles="1" noChangeArrowheads="1" noChangeShapeType="1" noTextEdit="1"/>
              </p:cNvSpPr>
              <p:nvPr/>
            </p:nvSpPr>
            <p:spPr>
              <a:xfrm>
                <a:off x="518919" y="1002227"/>
                <a:ext cx="11428491" cy="1030667"/>
              </a:xfrm>
              <a:prstGeom prst="rect">
                <a:avLst/>
              </a:prstGeom>
              <a:blipFill rotWithShape="0">
                <a:blip r:embed="rId4"/>
                <a:stretch>
                  <a:fillRect l="-427" t="-2959" b="-8876"/>
                </a:stretch>
              </a:blipFill>
            </p:spPr>
            <p:txBody>
              <a:bodyPr/>
              <a:lstStyle/>
              <a:p>
                <a:r>
                  <a:rPr lang="en-US">
                    <a:noFill/>
                  </a:rPr>
                  <a:t> </a:t>
                </a:r>
              </a:p>
            </p:txBody>
          </p:sp>
        </mc:Fallback>
      </mc:AlternateContent>
      <p:graphicFrame>
        <p:nvGraphicFramePr>
          <p:cNvPr id="3" name="Tableau 2"/>
          <p:cNvGraphicFramePr>
            <a:graphicFrameLocks noGrp="1"/>
          </p:cNvGraphicFramePr>
          <p:nvPr>
            <p:extLst/>
          </p:nvPr>
        </p:nvGraphicFramePr>
        <p:xfrm>
          <a:off x="1842196" y="4108896"/>
          <a:ext cx="8848083" cy="1112520"/>
        </p:xfrm>
        <a:graphic>
          <a:graphicData uri="http://schemas.openxmlformats.org/drawingml/2006/table">
            <a:tbl>
              <a:tblPr firstRow="1" bandRow="1">
                <a:tableStyleId>{5C22544A-7EE6-4342-B048-85BDC9FD1C3A}</a:tableStyleId>
              </a:tblPr>
              <a:tblGrid>
                <a:gridCol w="1512168"/>
                <a:gridCol w="1152128"/>
                <a:gridCol w="1296144"/>
                <a:gridCol w="1095607"/>
                <a:gridCol w="1264012"/>
                <a:gridCol w="1384797"/>
                <a:gridCol w="1143227"/>
              </a:tblGrid>
              <a:tr h="370840">
                <a:tc>
                  <a:txBody>
                    <a:bodyPr/>
                    <a:lstStyle/>
                    <a:p>
                      <a:pPr algn="ctr"/>
                      <a:r>
                        <a:rPr lang="fr-FR" dirty="0" smtClean="0"/>
                        <a:t>Configuration</a:t>
                      </a:r>
                      <a:endParaRPr lang="en-US" dirty="0"/>
                    </a:p>
                  </a:txBody>
                  <a:tcPr/>
                </a:tc>
                <a:tc>
                  <a:txBody>
                    <a:bodyPr/>
                    <a:lstStyle/>
                    <a:p>
                      <a:pPr algn="ctr"/>
                      <a:endParaRPr lang="en-US" baseline="0" dirty="0"/>
                    </a:p>
                  </a:txBody>
                  <a:tcPr/>
                </a:tc>
                <a:tc>
                  <a:txBody>
                    <a:bodyPr/>
                    <a:lstStyle/>
                    <a:p>
                      <a:pPr algn="ctr"/>
                      <a:endParaRPr lang="en-US" dirty="0"/>
                    </a:p>
                  </a:txBody>
                  <a:tcPr/>
                </a:tc>
                <a:tc>
                  <a:txBody>
                    <a:bodyPr/>
                    <a:lstStyle/>
                    <a:p>
                      <a:pPr algn="ctr"/>
                      <a:r>
                        <a:rPr lang="fr-FR" dirty="0" smtClean="0"/>
                        <a:t>Ratio</a:t>
                      </a: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r>
                        <a:rPr lang="fr-FR" dirty="0" smtClean="0"/>
                        <a:t>Ratio</a:t>
                      </a:r>
                      <a:endParaRPr lang="en-US" dirty="0"/>
                    </a:p>
                  </a:txBody>
                  <a:tcPr/>
                </a:tc>
              </a:tr>
              <a:tr h="370840">
                <a:tc>
                  <a:txBody>
                    <a:bodyPr/>
                    <a:lstStyle/>
                    <a:p>
                      <a:pPr algn="ctr"/>
                      <a:r>
                        <a:rPr lang="fr-FR" dirty="0" smtClean="0"/>
                        <a:t>No clearing</a:t>
                      </a:r>
                      <a:endParaRPr lang="en-US" dirty="0"/>
                    </a:p>
                  </a:txBody>
                  <a:tcPr/>
                </a:tc>
                <a:tc>
                  <a:txBody>
                    <a:bodyPr/>
                    <a:lstStyle/>
                    <a:p>
                      <a:pPr algn="ctr"/>
                      <a:r>
                        <a:rPr lang="fr-FR" dirty="0" smtClean="0"/>
                        <a:t>9,94 E-4</a:t>
                      </a:r>
                      <a:endParaRPr lang="en-US" dirty="0"/>
                    </a:p>
                  </a:txBody>
                  <a:tcPr/>
                </a:tc>
                <a:tc>
                  <a:txBody>
                    <a:bodyPr/>
                    <a:lstStyle/>
                    <a:p>
                      <a:pPr algn="ctr"/>
                      <a:r>
                        <a:rPr lang="fr-FR" dirty="0" smtClean="0"/>
                        <a:t> 1,52 E-4</a:t>
                      </a:r>
                      <a:endParaRPr lang="en-US" dirty="0"/>
                    </a:p>
                  </a:txBody>
                  <a:tcPr/>
                </a:tc>
                <a:tc>
                  <a:txBody>
                    <a:bodyPr/>
                    <a:lstStyle/>
                    <a:p>
                      <a:pPr algn="ctr"/>
                      <a:r>
                        <a:rPr lang="fr-FR" dirty="0" smtClean="0"/>
                        <a:t>6,5</a:t>
                      </a:r>
                      <a:endParaRPr lang="en-US" dirty="0"/>
                    </a:p>
                  </a:txBody>
                  <a:tcPr/>
                </a:tc>
                <a:tc>
                  <a:txBody>
                    <a:bodyPr/>
                    <a:lstStyle/>
                    <a:p>
                      <a:pPr algn="ctr"/>
                      <a:r>
                        <a:rPr lang="fr-FR" dirty="0" smtClean="0"/>
                        <a:t>1,14 E-3</a:t>
                      </a:r>
                      <a:endParaRPr lang="en-US" dirty="0"/>
                    </a:p>
                  </a:txBody>
                  <a:tcPr/>
                </a:tc>
                <a:tc>
                  <a:txBody>
                    <a:bodyPr/>
                    <a:lstStyle/>
                    <a:p>
                      <a:pPr algn="ctr"/>
                      <a:r>
                        <a:rPr lang="fr-FR" dirty="0" smtClean="0"/>
                        <a:t>5,84 E-4</a:t>
                      </a:r>
                      <a:endParaRPr lang="en-US" dirty="0"/>
                    </a:p>
                  </a:txBody>
                  <a:tcPr/>
                </a:tc>
                <a:tc>
                  <a:txBody>
                    <a:bodyPr/>
                    <a:lstStyle/>
                    <a:p>
                      <a:pPr algn="ctr"/>
                      <a:r>
                        <a:rPr lang="fr-FR" dirty="0" smtClean="0"/>
                        <a:t>2,0</a:t>
                      </a:r>
                      <a:endParaRPr lang="en-US" dirty="0"/>
                    </a:p>
                  </a:txBody>
                  <a:tcPr/>
                </a:tc>
              </a:tr>
              <a:tr h="370840">
                <a:tc>
                  <a:txBody>
                    <a:bodyPr/>
                    <a:lstStyle/>
                    <a:p>
                      <a:pPr algn="ctr"/>
                      <a:r>
                        <a:rPr lang="fr-FR" dirty="0" smtClean="0"/>
                        <a:t>Clearing</a:t>
                      </a:r>
                      <a:endParaRPr lang="en-US" dirty="0"/>
                    </a:p>
                  </a:txBody>
                  <a:tcPr/>
                </a:tc>
                <a:tc>
                  <a:txBody>
                    <a:bodyPr/>
                    <a:lstStyle/>
                    <a:p>
                      <a:pPr algn="ctr"/>
                      <a:r>
                        <a:rPr lang="fr-FR" dirty="0" smtClean="0"/>
                        <a:t>2,24 E-4</a:t>
                      </a:r>
                      <a:endParaRPr lang="en-US" dirty="0"/>
                    </a:p>
                  </a:txBody>
                  <a:tcPr/>
                </a:tc>
                <a:tc>
                  <a:txBody>
                    <a:bodyPr/>
                    <a:lstStyle/>
                    <a:p>
                      <a:pPr algn="ctr"/>
                      <a:r>
                        <a:rPr lang="fr-FR" dirty="0" smtClean="0"/>
                        <a:t>3,23 E-5</a:t>
                      </a:r>
                      <a:endParaRPr lang="en-US" dirty="0"/>
                    </a:p>
                  </a:txBody>
                  <a:tcPr/>
                </a:tc>
                <a:tc>
                  <a:txBody>
                    <a:bodyPr/>
                    <a:lstStyle/>
                    <a:p>
                      <a:pPr algn="ctr"/>
                      <a:r>
                        <a:rPr lang="fr-FR" dirty="0" smtClean="0"/>
                        <a:t>6,9</a:t>
                      </a:r>
                      <a:endParaRPr lang="en-US" dirty="0"/>
                    </a:p>
                  </a:txBody>
                  <a:tcPr/>
                </a:tc>
                <a:tc>
                  <a:txBody>
                    <a:bodyPr/>
                    <a:lstStyle/>
                    <a:p>
                      <a:pPr algn="ctr"/>
                      <a:r>
                        <a:rPr lang="fr-FR" dirty="0" smtClean="0"/>
                        <a:t>2,78 E-4</a:t>
                      </a:r>
                      <a:endParaRPr lang="en-US" dirty="0"/>
                    </a:p>
                  </a:txBody>
                  <a:tcPr/>
                </a:tc>
                <a:tc>
                  <a:txBody>
                    <a:bodyPr/>
                    <a:lstStyle/>
                    <a:p>
                      <a:pPr algn="ctr"/>
                      <a:r>
                        <a:rPr lang="fr-FR" dirty="0" smtClean="0"/>
                        <a:t>1,24</a:t>
                      </a:r>
                      <a:r>
                        <a:rPr lang="fr-FR" baseline="0" dirty="0" smtClean="0"/>
                        <a:t> E-4</a:t>
                      </a:r>
                      <a:endParaRPr lang="en-US" dirty="0"/>
                    </a:p>
                  </a:txBody>
                  <a:tcPr/>
                </a:tc>
                <a:tc>
                  <a:txBody>
                    <a:bodyPr/>
                    <a:lstStyle/>
                    <a:p>
                      <a:pPr algn="ctr"/>
                      <a:r>
                        <a:rPr lang="fr-FR" dirty="0" smtClean="0"/>
                        <a:t>2,2</a:t>
                      </a:r>
                      <a:endParaRPr lang="en-US" dirty="0"/>
                    </a:p>
                  </a:txBody>
                  <a:tcPr/>
                </a:tc>
              </a:tr>
            </a:tbl>
          </a:graphicData>
        </a:graphic>
      </p:graphicFrame>
      <p:sp>
        <p:nvSpPr>
          <p:cNvPr id="11" name="ZoneTexte 10"/>
          <p:cNvSpPr txBox="1"/>
          <p:nvPr/>
        </p:nvSpPr>
        <p:spPr>
          <a:xfrm>
            <a:off x="2350130" y="6558589"/>
            <a:ext cx="9270723" cy="276999"/>
          </a:xfrm>
          <a:prstGeom prst="rect">
            <a:avLst/>
          </a:prstGeom>
          <a:noFill/>
        </p:spPr>
        <p:txBody>
          <a:bodyPr wrap="square" rtlCol="0">
            <a:spAutoFit/>
          </a:bodyPr>
          <a:lstStyle/>
          <a:p>
            <a:r>
              <a:rPr lang="en-US" sz="1200" dirty="0" smtClean="0"/>
              <a:t>[4] </a:t>
            </a:r>
            <a:r>
              <a:rPr lang="en-US" sz="1200" dirty="0"/>
              <a:t>L. </a:t>
            </a:r>
            <a:r>
              <a:rPr lang="en-US" sz="1200" dirty="0" smtClean="0"/>
              <a:t>Wang et al, </a:t>
            </a:r>
            <a:r>
              <a:rPr lang="en-US" sz="1200" dirty="0"/>
              <a:t>Suppression of beam-ion instability in electron rings </a:t>
            </a:r>
            <a:r>
              <a:rPr lang="en-US" sz="1200" dirty="0" smtClean="0"/>
              <a:t>with </a:t>
            </a:r>
            <a:r>
              <a:rPr lang="en-US" sz="1200" dirty="0" err="1" smtClean="0"/>
              <a:t>multibunch</a:t>
            </a:r>
            <a:r>
              <a:rPr lang="en-US" sz="1200" dirty="0" smtClean="0"/>
              <a:t> </a:t>
            </a:r>
            <a:r>
              <a:rPr lang="en-US" sz="1200" dirty="0"/>
              <a:t>train beam </a:t>
            </a:r>
            <a:r>
              <a:rPr lang="en-US" sz="1200" dirty="0" smtClean="0"/>
              <a:t>flings, PRST-AB, 2011.</a:t>
            </a:r>
            <a:endParaRPr lang="en-US" sz="1200" dirty="0"/>
          </a:p>
        </p:txBody>
      </p:sp>
      <p:sp>
        <p:nvSpPr>
          <p:cNvPr id="12" name="ZoneTexte 11"/>
          <p:cNvSpPr txBox="1"/>
          <p:nvPr/>
        </p:nvSpPr>
        <p:spPr>
          <a:xfrm>
            <a:off x="480528" y="2683203"/>
            <a:ext cx="11428491" cy="369332"/>
          </a:xfrm>
          <a:prstGeom prst="rect">
            <a:avLst/>
          </a:prstGeom>
          <a:noFill/>
        </p:spPr>
        <p:txBody>
          <a:bodyPr wrap="square" rtlCol="0">
            <a:spAutoFit/>
          </a:bodyPr>
          <a:lstStyle/>
          <a:p>
            <a:r>
              <a:rPr lang="en-US" dirty="0" smtClean="0"/>
              <a:t>Usually no information about the local neutralization factor is known so mean values are used:</a:t>
            </a:r>
            <a:endParaRPr lang="en-US" dirty="0"/>
          </a:p>
        </p:txBody>
      </p:sp>
      <mc:AlternateContent xmlns:mc="http://schemas.openxmlformats.org/markup-compatibility/2006" xmlns:a14="http://schemas.microsoft.com/office/drawing/2010/main">
        <mc:Choice Requires="a14">
          <p:sp>
            <p:nvSpPr>
              <p:cNvPr id="13" name="ZoneTexte 12"/>
              <p:cNvSpPr txBox="1"/>
              <p:nvPr/>
            </p:nvSpPr>
            <p:spPr>
              <a:xfrm>
                <a:off x="4822232" y="3168044"/>
                <a:ext cx="2821863" cy="6623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fr-FR" b="0" i="1" smtClean="0">
                              <a:latin typeface="Cambria Math" panose="02040503050406030204" pitchFamily="18" charset="0"/>
                            </a:rPr>
                          </m:ctrlPr>
                        </m:accPr>
                        <m:e>
                          <m:r>
                            <m:rPr>
                              <m:sty m:val="p"/>
                            </m:rPr>
                            <a:rPr lang="fr-FR">
                              <a:latin typeface="Cambria Math" panose="02040503050406030204" pitchFamily="18" charset="0"/>
                            </a:rPr>
                            <m:t>Δ</m:t>
                          </m:r>
                          <m:sSub>
                            <m:sSubPr>
                              <m:ctrlPr>
                                <a:rPr lang="fr-FR" i="1">
                                  <a:latin typeface="Cambria Math" panose="02040503050406030204" pitchFamily="18" charset="0"/>
                                </a:rPr>
                              </m:ctrlPr>
                            </m:sSubPr>
                            <m:e>
                              <m:r>
                                <a:rPr lang="fr-FR" i="1">
                                  <a:latin typeface="Cambria Math" panose="02040503050406030204" pitchFamily="18" charset="0"/>
                                </a:rPr>
                                <m:t>𝑄</m:t>
                              </m:r>
                            </m:e>
                            <m:sub>
                              <m:r>
                                <a:rPr lang="fr-FR" i="1">
                                  <a:latin typeface="Cambria Math" panose="02040503050406030204" pitchFamily="18" charset="0"/>
                                </a:rPr>
                                <m:t>𝑥</m:t>
                              </m:r>
                            </m:sub>
                          </m:sSub>
                        </m:e>
                      </m:acc>
                      <m:r>
                        <a:rPr lang="fr-FR" b="0" i="1" smtClean="0">
                          <a:latin typeface="Cambria Math" panose="02040503050406030204" pitchFamily="18" charset="0"/>
                        </a:rPr>
                        <m:t>= </m:t>
                      </m:r>
                      <m:f>
                        <m:fPr>
                          <m:ctrlPr>
                            <a:rPr lang="fr-FR" b="0" i="1" smtClean="0">
                              <a:latin typeface="Cambria Math" panose="02040503050406030204" pitchFamily="18" charset="0"/>
                            </a:rPr>
                          </m:ctrlPr>
                        </m:fPr>
                        <m:num>
                          <m:sSub>
                            <m:sSubPr>
                              <m:ctrlPr>
                                <a:rPr lang="fr-FR" b="0" i="1" smtClean="0">
                                  <a:latin typeface="Cambria Math" panose="02040503050406030204" pitchFamily="18" charset="0"/>
                                </a:rPr>
                              </m:ctrlPr>
                            </m:sSubPr>
                            <m:e>
                              <m:r>
                                <a:rPr lang="fr-FR" b="0" i="1" smtClean="0">
                                  <a:latin typeface="Cambria Math" panose="02040503050406030204" pitchFamily="18" charset="0"/>
                                </a:rPr>
                                <m:t>𝑟</m:t>
                              </m:r>
                            </m:e>
                            <m:sub>
                              <m:r>
                                <a:rPr lang="fr-FR" b="0" i="1" smtClean="0">
                                  <a:latin typeface="Cambria Math" panose="02040503050406030204" pitchFamily="18" charset="0"/>
                                </a:rPr>
                                <m:t>𝑒</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rPr>
                                <m:t>𝑛</m:t>
                              </m:r>
                            </m:e>
                            <m:sub>
                              <m:r>
                                <a:rPr lang="fr-FR" b="0" i="1" smtClean="0">
                                  <a:latin typeface="Cambria Math" panose="02040503050406030204" pitchFamily="18" charset="0"/>
                                </a:rPr>
                                <m:t>𝑒</m:t>
                              </m:r>
                            </m:sub>
                          </m:sSub>
                        </m:num>
                        <m:den>
                          <m:r>
                            <a:rPr lang="fr-FR" b="0" i="1" smtClean="0">
                              <a:latin typeface="Cambria Math" panose="02040503050406030204" pitchFamily="18" charset="0"/>
                            </a:rPr>
                            <m:t>2</m:t>
                          </m:r>
                          <m:r>
                            <a:rPr lang="fr-FR" b="0" i="1" smtClean="0">
                              <a:latin typeface="Cambria Math" panose="02040503050406030204" pitchFamily="18" charset="0"/>
                            </a:rPr>
                            <m:t>𝜋𝛾</m:t>
                          </m:r>
                        </m:den>
                      </m:f>
                      <m:f>
                        <m:fPr>
                          <m:ctrlPr>
                            <a:rPr lang="fr-FR" i="1">
                              <a:latin typeface="Cambria Math" panose="02040503050406030204" pitchFamily="18" charset="0"/>
                            </a:rPr>
                          </m:ctrlPr>
                        </m:fPr>
                        <m:num>
                          <m:acc>
                            <m:accPr>
                              <m:chr m:val="̅"/>
                              <m:ctrlPr>
                                <a:rPr lang="fr-FR" b="0" i="1" smtClean="0">
                                  <a:latin typeface="Cambria Math" panose="02040503050406030204" pitchFamily="18" charset="0"/>
                                </a:rPr>
                              </m:ctrlPr>
                            </m:accPr>
                            <m:e>
                              <m:sSub>
                                <m:sSubPr>
                                  <m:ctrlPr>
                                    <a:rPr lang="fr-FR" i="1">
                                      <a:latin typeface="Cambria Math" panose="02040503050406030204" pitchFamily="18" charset="0"/>
                                    </a:rPr>
                                  </m:ctrlPr>
                                </m:sSubPr>
                                <m:e>
                                  <m:r>
                                    <a:rPr lang="fr-FR" i="1">
                                      <a:latin typeface="Cambria Math" panose="02040503050406030204" pitchFamily="18" charset="0"/>
                                    </a:rPr>
                                    <m:t>𝛽</m:t>
                                  </m:r>
                                </m:e>
                                <m:sub>
                                  <m:r>
                                    <a:rPr lang="fr-FR" i="1">
                                      <a:latin typeface="Cambria Math" panose="02040503050406030204" pitchFamily="18" charset="0"/>
                                    </a:rPr>
                                    <m:t>𝑥</m:t>
                                  </m:r>
                                </m:sub>
                              </m:sSub>
                            </m:e>
                          </m:acc>
                          <m:acc>
                            <m:accPr>
                              <m:chr m:val="̅"/>
                              <m:ctrlPr>
                                <a:rPr lang="fr-FR" b="0" i="1" smtClean="0">
                                  <a:latin typeface="Cambria Math" panose="02040503050406030204" pitchFamily="18" charset="0"/>
                                </a:rPr>
                              </m:ctrlPr>
                            </m:accPr>
                            <m:e>
                              <m:r>
                                <a:rPr lang="fr-FR" i="1">
                                  <a:latin typeface="Cambria Math" panose="02040503050406030204" pitchFamily="18" charset="0"/>
                                </a:rPr>
                                <m:t>𝜂</m:t>
                              </m:r>
                            </m:e>
                          </m:acc>
                        </m:num>
                        <m:den>
                          <m:acc>
                            <m:accPr>
                              <m:chr m:val="̅"/>
                              <m:ctrlPr>
                                <a:rPr lang="fr-FR" b="0" i="1" smtClean="0">
                                  <a:latin typeface="Cambria Math" panose="02040503050406030204" pitchFamily="18" charset="0"/>
                                </a:rPr>
                              </m:ctrlPr>
                            </m:accPr>
                            <m:e>
                              <m:sSub>
                                <m:sSubPr>
                                  <m:ctrlPr>
                                    <a:rPr lang="fr-FR" i="1">
                                      <a:latin typeface="Cambria Math" panose="02040503050406030204" pitchFamily="18" charset="0"/>
                                    </a:rPr>
                                  </m:ctrlPr>
                                </m:sSubPr>
                                <m:e>
                                  <m:r>
                                    <a:rPr lang="fr-FR" i="1">
                                      <a:latin typeface="Cambria Math" panose="02040503050406030204" pitchFamily="18" charset="0"/>
                                    </a:rPr>
                                    <m:t>𝜎</m:t>
                                  </m:r>
                                </m:e>
                                <m:sub>
                                  <m:r>
                                    <a:rPr lang="fr-FR" i="1">
                                      <a:latin typeface="Cambria Math" panose="02040503050406030204" pitchFamily="18" charset="0"/>
                                    </a:rPr>
                                    <m:t>𝑥𝑒</m:t>
                                  </m:r>
                                </m:sub>
                              </m:sSub>
                            </m:e>
                          </m:acc>
                          <m:d>
                            <m:dPr>
                              <m:ctrlPr>
                                <a:rPr lang="fr-FR" i="1">
                                  <a:latin typeface="Cambria Math" panose="02040503050406030204" pitchFamily="18" charset="0"/>
                                </a:rPr>
                              </m:ctrlPr>
                            </m:dPr>
                            <m:e>
                              <m:acc>
                                <m:accPr>
                                  <m:chr m:val="̅"/>
                                  <m:ctrlPr>
                                    <a:rPr lang="fr-FR" i="1">
                                      <a:latin typeface="Cambria Math" panose="02040503050406030204" pitchFamily="18" charset="0"/>
                                    </a:rPr>
                                  </m:ctrlPr>
                                </m:accPr>
                                <m:e>
                                  <m:sSub>
                                    <m:sSubPr>
                                      <m:ctrlPr>
                                        <a:rPr lang="fr-FR" i="1">
                                          <a:latin typeface="Cambria Math" panose="02040503050406030204" pitchFamily="18" charset="0"/>
                                        </a:rPr>
                                      </m:ctrlPr>
                                    </m:sSubPr>
                                    <m:e>
                                      <m:r>
                                        <a:rPr lang="fr-FR" i="1">
                                          <a:latin typeface="Cambria Math" panose="02040503050406030204" pitchFamily="18" charset="0"/>
                                        </a:rPr>
                                        <m:t>𝜎</m:t>
                                      </m:r>
                                    </m:e>
                                    <m:sub>
                                      <m:r>
                                        <a:rPr lang="fr-FR" i="1">
                                          <a:latin typeface="Cambria Math" panose="02040503050406030204" pitchFamily="18" charset="0"/>
                                        </a:rPr>
                                        <m:t>𝑥𝑒</m:t>
                                      </m:r>
                                    </m:sub>
                                  </m:sSub>
                                </m:e>
                              </m:acc>
                              <m:r>
                                <a:rPr lang="fr-FR" i="1">
                                  <a:latin typeface="Cambria Math" panose="02040503050406030204" pitchFamily="18" charset="0"/>
                                </a:rPr>
                                <m:t>+</m:t>
                              </m:r>
                              <m:acc>
                                <m:accPr>
                                  <m:chr m:val="̅"/>
                                  <m:ctrlPr>
                                    <a:rPr lang="fr-FR" i="1">
                                      <a:latin typeface="Cambria Math" panose="02040503050406030204" pitchFamily="18" charset="0"/>
                                    </a:rPr>
                                  </m:ctrlPr>
                                </m:accPr>
                                <m:e>
                                  <m:sSub>
                                    <m:sSubPr>
                                      <m:ctrlPr>
                                        <a:rPr lang="fr-FR" i="1">
                                          <a:latin typeface="Cambria Math" panose="02040503050406030204" pitchFamily="18" charset="0"/>
                                        </a:rPr>
                                      </m:ctrlPr>
                                    </m:sSubPr>
                                    <m:e>
                                      <m:r>
                                        <a:rPr lang="fr-FR" i="1">
                                          <a:latin typeface="Cambria Math" panose="02040503050406030204" pitchFamily="18" charset="0"/>
                                        </a:rPr>
                                        <m:t>𝜎</m:t>
                                      </m:r>
                                    </m:e>
                                    <m:sub>
                                      <m:r>
                                        <a:rPr lang="fr-FR" b="0" i="1" smtClean="0">
                                          <a:latin typeface="Cambria Math" panose="02040503050406030204" pitchFamily="18" charset="0"/>
                                        </a:rPr>
                                        <m:t>𝑦</m:t>
                                      </m:r>
                                      <m:r>
                                        <a:rPr lang="fr-FR" i="1">
                                          <a:latin typeface="Cambria Math" panose="02040503050406030204" pitchFamily="18" charset="0"/>
                                        </a:rPr>
                                        <m:t>𝑒</m:t>
                                      </m:r>
                                    </m:sub>
                                  </m:sSub>
                                </m:e>
                              </m:acc>
                            </m:e>
                          </m:d>
                        </m:den>
                      </m:f>
                    </m:oMath>
                  </m:oMathPara>
                </a14:m>
                <a:endParaRPr lang="en-US" dirty="0"/>
              </a:p>
            </p:txBody>
          </p:sp>
        </mc:Choice>
        <mc:Fallback xmlns="">
          <p:sp>
            <p:nvSpPr>
              <p:cNvPr id="13" name="ZoneTexte 12"/>
              <p:cNvSpPr txBox="1">
                <a:spLocks noRot="1" noChangeAspect="1" noMove="1" noResize="1" noEditPoints="1" noAdjustHandles="1" noChangeArrowheads="1" noChangeShapeType="1" noTextEdit="1"/>
              </p:cNvSpPr>
              <p:nvPr/>
            </p:nvSpPr>
            <p:spPr>
              <a:xfrm>
                <a:off x="4822232" y="3168044"/>
                <a:ext cx="2821863" cy="662361"/>
              </a:xfrm>
              <a:prstGeom prst="rect">
                <a:avLst/>
              </a:prstGeom>
              <a:blipFill rotWithShape="0">
                <a:blip r:embed="rId5"/>
                <a:stretch>
                  <a:fillRect/>
                </a:stretch>
              </a:blipFill>
            </p:spPr>
            <p:txBody>
              <a:bodyPr/>
              <a:lstStyle/>
              <a:p>
                <a:r>
                  <a:rPr lang="en-US">
                    <a:noFill/>
                  </a:rPr>
                  <a:t> </a:t>
                </a:r>
              </a:p>
            </p:txBody>
          </p:sp>
        </mc:Fallback>
      </mc:AlternateContent>
      <p:sp>
        <p:nvSpPr>
          <p:cNvPr id="5" name="ZoneTexte 4"/>
          <p:cNvSpPr txBox="1"/>
          <p:nvPr/>
        </p:nvSpPr>
        <p:spPr>
          <a:xfrm>
            <a:off x="480528" y="5443026"/>
            <a:ext cx="11140325" cy="646331"/>
          </a:xfrm>
          <a:prstGeom prst="rect">
            <a:avLst/>
          </a:prstGeom>
          <a:noFill/>
        </p:spPr>
        <p:txBody>
          <a:bodyPr wrap="square" rtlCol="0">
            <a:spAutoFit/>
          </a:bodyPr>
          <a:lstStyle/>
          <a:p>
            <a:r>
              <a:rPr lang="en-US" dirty="0" smtClean="0"/>
              <a:t>The same type of approach is possible for other effects induced by ions like </a:t>
            </a:r>
            <a:r>
              <a:rPr lang="en-US" dirty="0" err="1" smtClean="0"/>
              <a:t>emittance</a:t>
            </a:r>
            <a:r>
              <a:rPr lang="en-US" dirty="0" smtClean="0"/>
              <a:t> growth, tune spread, pressure increase, …</a:t>
            </a:r>
            <a:endParaRPr lang="en-US" dirty="0"/>
          </a:p>
        </p:txBody>
      </p:sp>
      <mc:AlternateContent xmlns:mc="http://schemas.openxmlformats.org/markup-compatibility/2006" xmlns:a14="http://schemas.microsoft.com/office/drawing/2010/main">
        <mc:Choice Requires="a14">
          <p:sp>
            <p:nvSpPr>
              <p:cNvPr id="14" name="Rectangle 13"/>
              <p:cNvSpPr/>
              <p:nvPr/>
            </p:nvSpPr>
            <p:spPr>
              <a:xfrm>
                <a:off x="4722516" y="4100787"/>
                <a:ext cx="637033" cy="40081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fr-FR" sz="2000" b="1" i="1" smtClean="0">
                              <a:solidFill>
                                <a:schemeClr val="bg1"/>
                              </a:solidFill>
                              <a:latin typeface="Cambria Math" panose="02040503050406030204" pitchFamily="18" charset="0"/>
                            </a:rPr>
                          </m:ctrlPr>
                        </m:accPr>
                        <m:e>
                          <m:r>
                            <a:rPr lang="fr-FR" sz="2000" b="1" i="1">
                              <a:solidFill>
                                <a:schemeClr val="bg1"/>
                              </a:solidFill>
                              <a:latin typeface="Cambria Math" panose="02040503050406030204" pitchFamily="18" charset="0"/>
                            </a:rPr>
                            <m:t>𝚫</m:t>
                          </m:r>
                          <m:sSub>
                            <m:sSubPr>
                              <m:ctrlPr>
                                <a:rPr lang="fr-FR" sz="2000" b="1" i="1">
                                  <a:solidFill>
                                    <a:schemeClr val="bg1"/>
                                  </a:solidFill>
                                  <a:latin typeface="Cambria Math" panose="02040503050406030204" pitchFamily="18" charset="0"/>
                                </a:rPr>
                              </m:ctrlPr>
                            </m:sSubPr>
                            <m:e>
                              <m:r>
                                <a:rPr lang="fr-FR" sz="2000" b="1" i="1">
                                  <a:solidFill>
                                    <a:schemeClr val="bg1"/>
                                  </a:solidFill>
                                  <a:latin typeface="Cambria Math" panose="02040503050406030204" pitchFamily="18" charset="0"/>
                                </a:rPr>
                                <m:t>𝑸</m:t>
                              </m:r>
                            </m:e>
                            <m:sub>
                              <m:r>
                                <a:rPr lang="fr-FR" sz="2000" b="1" i="1">
                                  <a:solidFill>
                                    <a:schemeClr val="bg1"/>
                                  </a:solidFill>
                                  <a:latin typeface="Cambria Math" panose="02040503050406030204" pitchFamily="18" charset="0"/>
                                </a:rPr>
                                <m:t>𝒙</m:t>
                              </m:r>
                            </m:sub>
                          </m:sSub>
                        </m:e>
                      </m:acc>
                    </m:oMath>
                  </m:oMathPara>
                </a14:m>
                <a:endParaRPr lang="en-US" sz="2000" b="1" dirty="0">
                  <a:solidFill>
                    <a:schemeClr val="bg1"/>
                  </a:solidFill>
                </a:endParaRPr>
              </a:p>
            </p:txBody>
          </p:sp>
        </mc:Choice>
        <mc:Fallback xmlns="">
          <p:sp>
            <p:nvSpPr>
              <p:cNvPr id="14" name="Rectangle 13"/>
              <p:cNvSpPr>
                <a:spLocks noRot="1" noChangeAspect="1" noMove="1" noResize="1" noEditPoints="1" noAdjustHandles="1" noChangeArrowheads="1" noChangeShapeType="1" noTextEdit="1"/>
              </p:cNvSpPr>
              <p:nvPr/>
            </p:nvSpPr>
            <p:spPr>
              <a:xfrm>
                <a:off x="4722516" y="4100787"/>
                <a:ext cx="637033" cy="400815"/>
              </a:xfrm>
              <a:prstGeom prst="rect">
                <a:avLst/>
              </a:prstGeom>
              <a:blipFill rotWithShape="0">
                <a:blip r:embed="rId6"/>
                <a:stretch>
                  <a:fillRect b="-123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3506979" y="4087141"/>
                <a:ext cx="714683"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2000" b="1" i="1" smtClean="0">
                          <a:solidFill>
                            <a:schemeClr val="bg1"/>
                          </a:solidFill>
                          <a:latin typeface="Cambria Math" panose="02040503050406030204" pitchFamily="18" charset="0"/>
                        </a:rPr>
                        <m:t>𝚫</m:t>
                      </m:r>
                      <m:sSub>
                        <m:sSubPr>
                          <m:ctrlPr>
                            <a:rPr lang="fr-FR" sz="2000" b="1" i="1">
                              <a:solidFill>
                                <a:schemeClr val="bg1"/>
                              </a:solidFill>
                              <a:latin typeface="Cambria Math" panose="02040503050406030204" pitchFamily="18" charset="0"/>
                            </a:rPr>
                          </m:ctrlPr>
                        </m:sSubPr>
                        <m:e>
                          <m:r>
                            <a:rPr lang="fr-FR" sz="2000" b="1" i="1">
                              <a:solidFill>
                                <a:schemeClr val="bg1"/>
                              </a:solidFill>
                              <a:latin typeface="Cambria Math" panose="02040503050406030204" pitchFamily="18" charset="0"/>
                            </a:rPr>
                            <m:t>𝑸</m:t>
                          </m:r>
                        </m:e>
                        <m:sub>
                          <m:r>
                            <a:rPr lang="fr-FR" sz="2000" b="1" i="1">
                              <a:solidFill>
                                <a:schemeClr val="bg1"/>
                              </a:solidFill>
                              <a:latin typeface="Cambria Math" panose="02040503050406030204" pitchFamily="18" charset="0"/>
                            </a:rPr>
                            <m:t>𝒙</m:t>
                          </m:r>
                        </m:sub>
                      </m:sSub>
                    </m:oMath>
                  </m:oMathPara>
                </a14:m>
                <a:endParaRPr lang="en-US" sz="2000" b="1" dirty="0">
                  <a:solidFill>
                    <a:schemeClr val="bg1"/>
                  </a:solidFill>
                </a:endParaRPr>
              </a:p>
            </p:txBody>
          </p:sp>
        </mc:Choice>
        <mc:Fallback xmlns="">
          <p:sp>
            <p:nvSpPr>
              <p:cNvPr id="15" name="Rectangle 14"/>
              <p:cNvSpPr>
                <a:spLocks noRot="1" noChangeAspect="1" noMove="1" noResize="1" noEditPoints="1" noAdjustHandles="1" noChangeArrowheads="1" noChangeShapeType="1" noTextEdit="1"/>
              </p:cNvSpPr>
              <p:nvPr/>
            </p:nvSpPr>
            <p:spPr>
              <a:xfrm>
                <a:off x="3506979" y="4087141"/>
                <a:ext cx="714683" cy="400110"/>
              </a:xfrm>
              <a:prstGeom prst="rect">
                <a:avLst/>
              </a:prstGeom>
              <a:blipFill rotWithShape="0">
                <a:blip r:embed="rId7"/>
                <a:stretch>
                  <a:fillRect b="-106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7170788" y="4058992"/>
                <a:ext cx="719491" cy="42825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2000" b="1" i="1" smtClean="0">
                          <a:solidFill>
                            <a:schemeClr val="bg1"/>
                          </a:solidFill>
                          <a:latin typeface="Cambria Math" panose="02040503050406030204" pitchFamily="18" charset="0"/>
                        </a:rPr>
                        <m:t>𝚫</m:t>
                      </m:r>
                      <m:sSub>
                        <m:sSubPr>
                          <m:ctrlPr>
                            <a:rPr lang="fr-FR" sz="2000" b="1" i="1">
                              <a:solidFill>
                                <a:schemeClr val="bg1"/>
                              </a:solidFill>
                              <a:latin typeface="Cambria Math" panose="02040503050406030204" pitchFamily="18" charset="0"/>
                            </a:rPr>
                          </m:ctrlPr>
                        </m:sSubPr>
                        <m:e>
                          <m:r>
                            <a:rPr lang="fr-FR" sz="2000" b="1" i="1">
                              <a:solidFill>
                                <a:schemeClr val="bg1"/>
                              </a:solidFill>
                              <a:latin typeface="Cambria Math" panose="02040503050406030204" pitchFamily="18" charset="0"/>
                            </a:rPr>
                            <m:t>𝑸</m:t>
                          </m:r>
                        </m:e>
                        <m:sub>
                          <m:r>
                            <a:rPr lang="fr-FR" sz="2000" b="1" i="1" smtClean="0">
                              <a:solidFill>
                                <a:schemeClr val="bg1"/>
                              </a:solidFill>
                              <a:latin typeface="Cambria Math" panose="02040503050406030204" pitchFamily="18" charset="0"/>
                            </a:rPr>
                            <m:t>𝒚</m:t>
                          </m:r>
                        </m:sub>
                      </m:sSub>
                    </m:oMath>
                  </m:oMathPara>
                </a14:m>
                <a:endParaRPr lang="en-US" sz="2000" b="1" dirty="0">
                  <a:solidFill>
                    <a:schemeClr val="bg1"/>
                  </a:solidFill>
                </a:endParaRPr>
              </a:p>
            </p:txBody>
          </p:sp>
        </mc:Choice>
        <mc:Fallback xmlns="">
          <p:sp>
            <p:nvSpPr>
              <p:cNvPr id="16" name="Rectangle 15"/>
              <p:cNvSpPr>
                <a:spLocks noRot="1" noChangeAspect="1" noMove="1" noResize="1" noEditPoints="1" noAdjustHandles="1" noChangeArrowheads="1" noChangeShapeType="1" noTextEdit="1"/>
              </p:cNvSpPr>
              <p:nvPr/>
            </p:nvSpPr>
            <p:spPr>
              <a:xfrm>
                <a:off x="7170788" y="4058992"/>
                <a:ext cx="719491" cy="428259"/>
              </a:xfrm>
              <a:prstGeom prst="rect">
                <a:avLst/>
              </a:prstGeom>
              <a:blipFill rotWithShape="0">
                <a:blip r:embed="rId8"/>
                <a:stretch>
                  <a:fillRect b="-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8519737" y="4069155"/>
                <a:ext cx="637033" cy="43608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fr-FR" sz="2000" b="1" i="1" smtClean="0">
                              <a:solidFill>
                                <a:schemeClr val="bg1"/>
                              </a:solidFill>
                              <a:latin typeface="Cambria Math" panose="02040503050406030204" pitchFamily="18" charset="0"/>
                            </a:rPr>
                          </m:ctrlPr>
                        </m:accPr>
                        <m:e>
                          <m:r>
                            <a:rPr lang="fr-FR" sz="2000" b="1" i="1">
                              <a:solidFill>
                                <a:schemeClr val="bg1"/>
                              </a:solidFill>
                              <a:latin typeface="Cambria Math" panose="02040503050406030204" pitchFamily="18" charset="0"/>
                            </a:rPr>
                            <m:t>𝚫</m:t>
                          </m:r>
                          <m:sSub>
                            <m:sSubPr>
                              <m:ctrlPr>
                                <a:rPr lang="fr-FR" sz="2000" b="1" i="1">
                                  <a:solidFill>
                                    <a:schemeClr val="bg1"/>
                                  </a:solidFill>
                                  <a:latin typeface="Cambria Math" panose="02040503050406030204" pitchFamily="18" charset="0"/>
                                </a:rPr>
                              </m:ctrlPr>
                            </m:sSubPr>
                            <m:e>
                              <m:r>
                                <a:rPr lang="fr-FR" sz="2000" b="1" i="1">
                                  <a:solidFill>
                                    <a:schemeClr val="bg1"/>
                                  </a:solidFill>
                                  <a:latin typeface="Cambria Math" panose="02040503050406030204" pitchFamily="18" charset="0"/>
                                </a:rPr>
                                <m:t>𝑸</m:t>
                              </m:r>
                            </m:e>
                            <m:sub>
                              <m:r>
                                <a:rPr lang="fr-FR" sz="2000" b="1" i="1" smtClean="0">
                                  <a:solidFill>
                                    <a:schemeClr val="bg1"/>
                                  </a:solidFill>
                                  <a:latin typeface="Cambria Math" panose="02040503050406030204" pitchFamily="18" charset="0"/>
                                </a:rPr>
                                <m:t>𝒚</m:t>
                              </m:r>
                            </m:sub>
                          </m:sSub>
                        </m:e>
                      </m:acc>
                    </m:oMath>
                  </m:oMathPara>
                </a14:m>
                <a:endParaRPr lang="en-US" sz="2000" b="1" dirty="0">
                  <a:solidFill>
                    <a:schemeClr val="bg1"/>
                  </a:solidFill>
                </a:endParaRPr>
              </a:p>
            </p:txBody>
          </p:sp>
        </mc:Choice>
        <mc:Fallback xmlns="">
          <p:sp>
            <p:nvSpPr>
              <p:cNvPr id="17" name="Rectangle 16"/>
              <p:cNvSpPr>
                <a:spLocks noRot="1" noChangeAspect="1" noMove="1" noResize="1" noEditPoints="1" noAdjustHandles="1" noChangeArrowheads="1" noChangeShapeType="1" noTextEdit="1"/>
              </p:cNvSpPr>
              <p:nvPr/>
            </p:nvSpPr>
            <p:spPr>
              <a:xfrm>
                <a:off x="8519737" y="4069155"/>
                <a:ext cx="637033" cy="436081"/>
              </a:xfrm>
              <a:prstGeom prst="rect">
                <a:avLst/>
              </a:prstGeom>
              <a:blipFill rotWithShape="0">
                <a:blip r:embed="rId9"/>
                <a:stretch>
                  <a:fillRect b="-7042"/>
                </a:stretch>
              </a:blipFill>
            </p:spPr>
            <p:txBody>
              <a:bodyPr/>
              <a:lstStyle/>
              <a:p>
                <a:r>
                  <a:rPr lang="en-US">
                    <a:noFill/>
                  </a:rPr>
                  <a:t> </a:t>
                </a:r>
              </a:p>
            </p:txBody>
          </p:sp>
        </mc:Fallback>
      </mc:AlternateContent>
    </p:spTree>
    <p:extLst>
      <p:ext uri="{BB962C8B-B14F-4D97-AF65-F5344CB8AC3E}">
        <p14:creationId xmlns:p14="http://schemas.microsoft.com/office/powerpoint/2010/main" val="12985076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425514"/>
            <a:ext cx="12192000" cy="10709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0" y="0"/>
            <a:ext cx="214184"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numéro de diapositive 8"/>
          <p:cNvSpPr>
            <a:spLocks noGrp="1"/>
          </p:cNvSpPr>
          <p:nvPr>
            <p:ph type="sldNum" sz="quarter" idx="12"/>
          </p:nvPr>
        </p:nvSpPr>
        <p:spPr>
          <a:xfrm>
            <a:off x="9236675" y="6512740"/>
            <a:ext cx="2743200" cy="365125"/>
          </a:xfrm>
          <a:noFill/>
          <a:ln>
            <a:noFill/>
          </a:ln>
        </p:spPr>
        <p:txBody>
          <a:bodyPr/>
          <a:lstStyle/>
          <a:p>
            <a:fld id="{34D7324B-2770-4802-B49E-4504F47BE71B}" type="slidenum">
              <a:rPr lang="fr-FR" smtClean="0">
                <a:ln>
                  <a:solidFill>
                    <a:schemeClr val="tx1"/>
                  </a:solidFill>
                </a:ln>
              </a:rPr>
              <a:t>6</a:t>
            </a:fld>
            <a:endParaRPr lang="fr-FR" dirty="0">
              <a:ln>
                <a:solidFill>
                  <a:schemeClr val="tx1"/>
                </a:solidFill>
              </a:ln>
            </a:endParaRPr>
          </a:p>
        </p:txBody>
      </p:sp>
      <p:grpSp>
        <p:nvGrpSpPr>
          <p:cNvPr id="13" name="Group 11"/>
          <p:cNvGrpSpPr>
            <a:grpSpLocks/>
          </p:cNvGrpSpPr>
          <p:nvPr/>
        </p:nvGrpSpPr>
        <p:grpSpPr bwMode="auto">
          <a:xfrm>
            <a:off x="578879" y="3149410"/>
            <a:ext cx="1573212" cy="819150"/>
            <a:chOff x="603" y="1596"/>
            <a:chExt cx="991" cy="516"/>
          </a:xfrm>
        </p:grpSpPr>
        <p:grpSp>
          <p:nvGrpSpPr>
            <p:cNvPr id="14" name="Group 12"/>
            <p:cNvGrpSpPr>
              <a:grpSpLocks/>
            </p:cNvGrpSpPr>
            <p:nvPr/>
          </p:nvGrpSpPr>
          <p:grpSpPr bwMode="auto">
            <a:xfrm>
              <a:off x="603" y="1747"/>
              <a:ext cx="991" cy="365"/>
              <a:chOff x="1440" y="1056"/>
              <a:chExt cx="1776" cy="720"/>
            </a:xfrm>
          </p:grpSpPr>
          <p:sp>
            <p:nvSpPr>
              <p:cNvPr id="23" name="Oval 13"/>
              <p:cNvSpPr>
                <a:spLocks noChangeArrowheads="1"/>
              </p:cNvSpPr>
              <p:nvPr/>
            </p:nvSpPr>
            <p:spPr bwMode="auto">
              <a:xfrm>
                <a:off x="1440" y="1200"/>
                <a:ext cx="1776" cy="528"/>
              </a:xfrm>
              <a:prstGeom prst="ellipse">
                <a:avLst/>
              </a:pr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4" name="Oval 14"/>
              <p:cNvSpPr>
                <a:spLocks noChangeArrowheads="1"/>
              </p:cNvSpPr>
              <p:nvPr/>
            </p:nvSpPr>
            <p:spPr bwMode="auto">
              <a:xfrm>
                <a:off x="1968"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5" name="Oval 15"/>
              <p:cNvSpPr>
                <a:spLocks noChangeArrowheads="1"/>
              </p:cNvSpPr>
              <p:nvPr/>
            </p:nvSpPr>
            <p:spPr bwMode="auto">
              <a:xfrm>
                <a:off x="2064"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6" name="Oval 16"/>
              <p:cNvSpPr>
                <a:spLocks noChangeArrowheads="1"/>
              </p:cNvSpPr>
              <p:nvPr/>
            </p:nvSpPr>
            <p:spPr bwMode="auto">
              <a:xfrm>
                <a:off x="2064"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7" name="Oval 17"/>
              <p:cNvSpPr>
                <a:spLocks noChangeArrowheads="1"/>
              </p:cNvSpPr>
              <p:nvPr/>
            </p:nvSpPr>
            <p:spPr bwMode="auto">
              <a:xfrm>
                <a:off x="1968" y="148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8" name="Oval 18"/>
              <p:cNvSpPr>
                <a:spLocks noChangeArrowheads="1"/>
              </p:cNvSpPr>
              <p:nvPr/>
            </p:nvSpPr>
            <p:spPr bwMode="auto">
              <a:xfrm>
                <a:off x="1920"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9" name="Oval 19"/>
              <p:cNvSpPr>
                <a:spLocks noChangeArrowheads="1"/>
              </p:cNvSpPr>
              <p:nvPr/>
            </p:nvSpPr>
            <p:spPr bwMode="auto">
              <a:xfrm>
                <a:off x="1920"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0" name="Oval 20"/>
              <p:cNvSpPr>
                <a:spLocks noChangeArrowheads="1"/>
              </p:cNvSpPr>
              <p:nvPr/>
            </p:nvSpPr>
            <p:spPr bwMode="auto">
              <a:xfrm>
                <a:off x="1968" y="12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1" name="Oval 21"/>
              <p:cNvSpPr>
                <a:spLocks noChangeArrowheads="1"/>
              </p:cNvSpPr>
              <p:nvPr/>
            </p:nvSpPr>
            <p:spPr bwMode="auto">
              <a:xfrm>
                <a:off x="2160"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2" name="Oval 22"/>
              <p:cNvSpPr>
                <a:spLocks noChangeArrowheads="1"/>
              </p:cNvSpPr>
              <p:nvPr/>
            </p:nvSpPr>
            <p:spPr bwMode="auto">
              <a:xfrm>
                <a:off x="2352" y="148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3" name="Oval 23"/>
              <p:cNvSpPr>
                <a:spLocks noChangeArrowheads="1"/>
              </p:cNvSpPr>
              <p:nvPr/>
            </p:nvSpPr>
            <p:spPr bwMode="auto">
              <a:xfrm>
                <a:off x="2256" y="148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4" name="Oval 24"/>
              <p:cNvSpPr>
                <a:spLocks noChangeArrowheads="1"/>
              </p:cNvSpPr>
              <p:nvPr/>
            </p:nvSpPr>
            <p:spPr bwMode="auto">
              <a:xfrm>
                <a:off x="2304"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5" name="Oval 25"/>
              <p:cNvSpPr>
                <a:spLocks noChangeArrowheads="1"/>
              </p:cNvSpPr>
              <p:nvPr/>
            </p:nvSpPr>
            <p:spPr bwMode="auto">
              <a:xfrm>
                <a:off x="2208" y="124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6" name="Oval 26"/>
              <p:cNvSpPr>
                <a:spLocks noChangeArrowheads="1"/>
              </p:cNvSpPr>
              <p:nvPr/>
            </p:nvSpPr>
            <p:spPr bwMode="auto">
              <a:xfrm>
                <a:off x="2112" y="124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7" name="Oval 27"/>
              <p:cNvSpPr>
                <a:spLocks noChangeArrowheads="1"/>
              </p:cNvSpPr>
              <p:nvPr/>
            </p:nvSpPr>
            <p:spPr bwMode="auto">
              <a:xfrm>
                <a:off x="2208"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8" name="Oval 28"/>
              <p:cNvSpPr>
                <a:spLocks noChangeArrowheads="1"/>
              </p:cNvSpPr>
              <p:nvPr/>
            </p:nvSpPr>
            <p:spPr bwMode="auto">
              <a:xfrm>
                <a:off x="2160" y="158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9" name="Oval 29"/>
              <p:cNvSpPr>
                <a:spLocks noChangeArrowheads="1"/>
              </p:cNvSpPr>
              <p:nvPr/>
            </p:nvSpPr>
            <p:spPr bwMode="auto">
              <a:xfrm>
                <a:off x="2112" y="148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40" name="Oval 30"/>
              <p:cNvSpPr>
                <a:spLocks noChangeArrowheads="1"/>
              </p:cNvSpPr>
              <p:nvPr/>
            </p:nvSpPr>
            <p:spPr bwMode="auto">
              <a:xfrm>
                <a:off x="2208"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41" name="Oval 31"/>
              <p:cNvSpPr>
                <a:spLocks noChangeArrowheads="1"/>
              </p:cNvSpPr>
              <p:nvPr/>
            </p:nvSpPr>
            <p:spPr bwMode="auto">
              <a:xfrm>
                <a:off x="2448"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42" name="Oval 32"/>
              <p:cNvSpPr>
                <a:spLocks noChangeArrowheads="1"/>
              </p:cNvSpPr>
              <p:nvPr/>
            </p:nvSpPr>
            <p:spPr bwMode="auto">
              <a:xfrm>
                <a:off x="2544" y="124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43" name="Oval 33"/>
              <p:cNvSpPr>
                <a:spLocks noChangeArrowheads="1"/>
              </p:cNvSpPr>
              <p:nvPr/>
            </p:nvSpPr>
            <p:spPr bwMode="auto">
              <a:xfrm>
                <a:off x="2352" y="12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44" name="Oval 34"/>
              <p:cNvSpPr>
                <a:spLocks noChangeArrowheads="1"/>
              </p:cNvSpPr>
              <p:nvPr/>
            </p:nvSpPr>
            <p:spPr bwMode="auto">
              <a:xfrm>
                <a:off x="2256"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45" name="Oval 35"/>
              <p:cNvSpPr>
                <a:spLocks noChangeArrowheads="1"/>
              </p:cNvSpPr>
              <p:nvPr/>
            </p:nvSpPr>
            <p:spPr bwMode="auto">
              <a:xfrm>
                <a:off x="2400"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46" name="Oval 36"/>
              <p:cNvSpPr>
                <a:spLocks noChangeArrowheads="1"/>
              </p:cNvSpPr>
              <p:nvPr/>
            </p:nvSpPr>
            <p:spPr bwMode="auto">
              <a:xfrm>
                <a:off x="2640"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47" name="Oval 37"/>
              <p:cNvSpPr>
                <a:spLocks noChangeArrowheads="1"/>
              </p:cNvSpPr>
              <p:nvPr/>
            </p:nvSpPr>
            <p:spPr bwMode="auto">
              <a:xfrm>
                <a:off x="2640" y="148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48" name="Oval 38"/>
              <p:cNvSpPr>
                <a:spLocks noChangeArrowheads="1"/>
              </p:cNvSpPr>
              <p:nvPr/>
            </p:nvSpPr>
            <p:spPr bwMode="auto">
              <a:xfrm>
                <a:off x="2544" y="148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49" name="Oval 39"/>
              <p:cNvSpPr>
                <a:spLocks noChangeArrowheads="1"/>
              </p:cNvSpPr>
              <p:nvPr/>
            </p:nvSpPr>
            <p:spPr bwMode="auto">
              <a:xfrm>
                <a:off x="2544"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50" name="Oval 40"/>
              <p:cNvSpPr>
                <a:spLocks noChangeArrowheads="1"/>
              </p:cNvSpPr>
              <p:nvPr/>
            </p:nvSpPr>
            <p:spPr bwMode="auto">
              <a:xfrm>
                <a:off x="2592"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51" name="Oval 41"/>
              <p:cNvSpPr>
                <a:spLocks noChangeArrowheads="1"/>
              </p:cNvSpPr>
              <p:nvPr/>
            </p:nvSpPr>
            <p:spPr bwMode="auto">
              <a:xfrm>
                <a:off x="2640"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52" name="Oval 42"/>
              <p:cNvSpPr>
                <a:spLocks noChangeArrowheads="1"/>
              </p:cNvSpPr>
              <p:nvPr/>
            </p:nvSpPr>
            <p:spPr bwMode="auto">
              <a:xfrm>
                <a:off x="2688"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53" name="Oval 43"/>
              <p:cNvSpPr>
                <a:spLocks noChangeArrowheads="1"/>
              </p:cNvSpPr>
              <p:nvPr/>
            </p:nvSpPr>
            <p:spPr bwMode="auto">
              <a:xfrm>
                <a:off x="2832" y="148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54" name="Oval 44"/>
              <p:cNvSpPr>
                <a:spLocks noChangeArrowheads="1"/>
              </p:cNvSpPr>
              <p:nvPr/>
            </p:nvSpPr>
            <p:spPr bwMode="auto">
              <a:xfrm>
                <a:off x="2976"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55" name="Oval 45"/>
              <p:cNvSpPr>
                <a:spLocks noChangeArrowheads="1"/>
              </p:cNvSpPr>
              <p:nvPr/>
            </p:nvSpPr>
            <p:spPr bwMode="auto">
              <a:xfrm>
                <a:off x="3072"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56" name="Oval 46"/>
              <p:cNvSpPr>
                <a:spLocks noChangeArrowheads="1"/>
              </p:cNvSpPr>
              <p:nvPr/>
            </p:nvSpPr>
            <p:spPr bwMode="auto">
              <a:xfrm>
                <a:off x="3024" y="124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57" name="Oval 47"/>
              <p:cNvSpPr>
                <a:spLocks noChangeArrowheads="1"/>
              </p:cNvSpPr>
              <p:nvPr/>
            </p:nvSpPr>
            <p:spPr bwMode="auto">
              <a:xfrm>
                <a:off x="2928" y="12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58" name="Oval 48"/>
              <p:cNvSpPr>
                <a:spLocks noChangeArrowheads="1"/>
              </p:cNvSpPr>
              <p:nvPr/>
            </p:nvSpPr>
            <p:spPr bwMode="auto">
              <a:xfrm>
                <a:off x="2784" y="12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59" name="Oval 49"/>
              <p:cNvSpPr>
                <a:spLocks noChangeArrowheads="1"/>
              </p:cNvSpPr>
              <p:nvPr/>
            </p:nvSpPr>
            <p:spPr bwMode="auto">
              <a:xfrm>
                <a:off x="2640" y="115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0" name="Oval 50"/>
              <p:cNvSpPr>
                <a:spLocks noChangeArrowheads="1"/>
              </p:cNvSpPr>
              <p:nvPr/>
            </p:nvSpPr>
            <p:spPr bwMode="auto">
              <a:xfrm>
                <a:off x="2544"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1" name="Oval 51"/>
              <p:cNvSpPr>
                <a:spLocks noChangeArrowheads="1"/>
              </p:cNvSpPr>
              <p:nvPr/>
            </p:nvSpPr>
            <p:spPr bwMode="auto">
              <a:xfrm>
                <a:off x="2496"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2" name="Oval 52"/>
              <p:cNvSpPr>
                <a:spLocks noChangeArrowheads="1"/>
              </p:cNvSpPr>
              <p:nvPr/>
            </p:nvSpPr>
            <p:spPr bwMode="auto">
              <a:xfrm>
                <a:off x="2448" y="148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3" name="Oval 53"/>
              <p:cNvSpPr>
                <a:spLocks noChangeArrowheads="1"/>
              </p:cNvSpPr>
              <p:nvPr/>
            </p:nvSpPr>
            <p:spPr bwMode="auto">
              <a:xfrm>
                <a:off x="2400" y="163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4" name="Oval 54"/>
              <p:cNvSpPr>
                <a:spLocks noChangeArrowheads="1"/>
              </p:cNvSpPr>
              <p:nvPr/>
            </p:nvSpPr>
            <p:spPr bwMode="auto">
              <a:xfrm>
                <a:off x="2400" y="158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5" name="Oval 55"/>
              <p:cNvSpPr>
                <a:spLocks noChangeArrowheads="1"/>
              </p:cNvSpPr>
              <p:nvPr/>
            </p:nvSpPr>
            <p:spPr bwMode="auto">
              <a:xfrm>
                <a:off x="2544" y="153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6" name="Oval 56"/>
              <p:cNvSpPr>
                <a:spLocks noChangeArrowheads="1"/>
              </p:cNvSpPr>
              <p:nvPr/>
            </p:nvSpPr>
            <p:spPr bwMode="auto">
              <a:xfrm>
                <a:off x="2688" y="158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7" name="Oval 57"/>
              <p:cNvSpPr>
                <a:spLocks noChangeArrowheads="1"/>
              </p:cNvSpPr>
              <p:nvPr/>
            </p:nvSpPr>
            <p:spPr bwMode="auto">
              <a:xfrm>
                <a:off x="2736" y="153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8" name="Oval 58"/>
              <p:cNvSpPr>
                <a:spLocks noChangeArrowheads="1"/>
              </p:cNvSpPr>
              <p:nvPr/>
            </p:nvSpPr>
            <p:spPr bwMode="auto">
              <a:xfrm>
                <a:off x="2400"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9" name="Oval 59"/>
              <p:cNvSpPr>
                <a:spLocks noChangeArrowheads="1"/>
              </p:cNvSpPr>
              <p:nvPr/>
            </p:nvSpPr>
            <p:spPr bwMode="auto">
              <a:xfrm>
                <a:off x="2112"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70" name="Oval 60"/>
              <p:cNvSpPr>
                <a:spLocks noChangeArrowheads="1"/>
              </p:cNvSpPr>
              <p:nvPr/>
            </p:nvSpPr>
            <p:spPr bwMode="auto">
              <a:xfrm>
                <a:off x="1968"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71" name="Oval 61"/>
              <p:cNvSpPr>
                <a:spLocks noChangeArrowheads="1"/>
              </p:cNvSpPr>
              <p:nvPr/>
            </p:nvSpPr>
            <p:spPr bwMode="auto">
              <a:xfrm>
                <a:off x="1776"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72" name="Oval 62"/>
              <p:cNvSpPr>
                <a:spLocks noChangeArrowheads="1"/>
              </p:cNvSpPr>
              <p:nvPr/>
            </p:nvSpPr>
            <p:spPr bwMode="auto">
              <a:xfrm>
                <a:off x="1680"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73" name="Oval 63"/>
              <p:cNvSpPr>
                <a:spLocks noChangeArrowheads="1"/>
              </p:cNvSpPr>
              <p:nvPr/>
            </p:nvSpPr>
            <p:spPr bwMode="auto">
              <a:xfrm>
                <a:off x="1584"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74" name="Oval 64"/>
              <p:cNvSpPr>
                <a:spLocks noChangeArrowheads="1"/>
              </p:cNvSpPr>
              <p:nvPr/>
            </p:nvSpPr>
            <p:spPr bwMode="auto">
              <a:xfrm>
                <a:off x="1728"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75" name="Oval 65"/>
              <p:cNvSpPr>
                <a:spLocks noChangeArrowheads="1"/>
              </p:cNvSpPr>
              <p:nvPr/>
            </p:nvSpPr>
            <p:spPr bwMode="auto">
              <a:xfrm>
                <a:off x="1872" y="153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76" name="Oval 66"/>
              <p:cNvSpPr>
                <a:spLocks noChangeArrowheads="1"/>
              </p:cNvSpPr>
              <p:nvPr/>
            </p:nvSpPr>
            <p:spPr bwMode="auto">
              <a:xfrm>
                <a:off x="2016" y="168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77" name="Oval 67"/>
              <p:cNvSpPr>
                <a:spLocks noChangeArrowheads="1"/>
              </p:cNvSpPr>
              <p:nvPr/>
            </p:nvSpPr>
            <p:spPr bwMode="auto">
              <a:xfrm>
                <a:off x="2160" y="172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78" name="Oval 68"/>
              <p:cNvSpPr>
                <a:spLocks noChangeArrowheads="1"/>
              </p:cNvSpPr>
              <p:nvPr/>
            </p:nvSpPr>
            <p:spPr bwMode="auto">
              <a:xfrm>
                <a:off x="2304" y="163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79" name="Oval 69"/>
              <p:cNvSpPr>
                <a:spLocks noChangeArrowheads="1"/>
              </p:cNvSpPr>
              <p:nvPr/>
            </p:nvSpPr>
            <p:spPr bwMode="auto">
              <a:xfrm>
                <a:off x="2448" y="115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80" name="Oval 70"/>
              <p:cNvSpPr>
                <a:spLocks noChangeArrowheads="1"/>
              </p:cNvSpPr>
              <p:nvPr/>
            </p:nvSpPr>
            <p:spPr bwMode="auto">
              <a:xfrm>
                <a:off x="2256" y="105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81" name="Oval 71"/>
              <p:cNvSpPr>
                <a:spLocks noChangeArrowheads="1"/>
              </p:cNvSpPr>
              <p:nvPr/>
            </p:nvSpPr>
            <p:spPr bwMode="auto">
              <a:xfrm>
                <a:off x="2016" y="124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82" name="Oval 72"/>
              <p:cNvSpPr>
                <a:spLocks noChangeArrowheads="1"/>
              </p:cNvSpPr>
              <p:nvPr/>
            </p:nvSpPr>
            <p:spPr bwMode="auto">
              <a:xfrm>
                <a:off x="1680" y="124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83" name="Oval 73"/>
              <p:cNvSpPr>
                <a:spLocks noChangeArrowheads="1"/>
              </p:cNvSpPr>
              <p:nvPr/>
            </p:nvSpPr>
            <p:spPr bwMode="auto">
              <a:xfrm>
                <a:off x="1872" y="12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84" name="Oval 74"/>
              <p:cNvSpPr>
                <a:spLocks noChangeArrowheads="1"/>
              </p:cNvSpPr>
              <p:nvPr/>
            </p:nvSpPr>
            <p:spPr bwMode="auto">
              <a:xfrm>
                <a:off x="1872"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85" name="Oval 75"/>
              <p:cNvSpPr>
                <a:spLocks noChangeArrowheads="1"/>
              </p:cNvSpPr>
              <p:nvPr/>
            </p:nvSpPr>
            <p:spPr bwMode="auto">
              <a:xfrm>
                <a:off x="2064" y="153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86" name="Oval 76"/>
              <p:cNvSpPr>
                <a:spLocks noChangeArrowheads="1"/>
              </p:cNvSpPr>
              <p:nvPr/>
            </p:nvSpPr>
            <p:spPr bwMode="auto">
              <a:xfrm>
                <a:off x="1728" y="158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87" name="Oval 77"/>
              <p:cNvSpPr>
                <a:spLocks noChangeArrowheads="1"/>
              </p:cNvSpPr>
              <p:nvPr/>
            </p:nvSpPr>
            <p:spPr bwMode="auto">
              <a:xfrm>
                <a:off x="2880" y="163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88" name="Oval 78"/>
              <p:cNvSpPr>
                <a:spLocks noChangeArrowheads="1"/>
              </p:cNvSpPr>
              <p:nvPr/>
            </p:nvSpPr>
            <p:spPr bwMode="auto">
              <a:xfrm>
                <a:off x="2304" y="158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89" name="Oval 79"/>
              <p:cNvSpPr>
                <a:spLocks noChangeArrowheads="1"/>
              </p:cNvSpPr>
              <p:nvPr/>
            </p:nvSpPr>
            <p:spPr bwMode="auto">
              <a:xfrm>
                <a:off x="2112"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90" name="Oval 80"/>
              <p:cNvSpPr>
                <a:spLocks noChangeArrowheads="1"/>
              </p:cNvSpPr>
              <p:nvPr/>
            </p:nvSpPr>
            <p:spPr bwMode="auto">
              <a:xfrm>
                <a:off x="2160" y="12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91" name="Oval 81"/>
              <p:cNvSpPr>
                <a:spLocks noChangeArrowheads="1"/>
              </p:cNvSpPr>
              <p:nvPr/>
            </p:nvSpPr>
            <p:spPr bwMode="auto">
              <a:xfrm>
                <a:off x="2304" y="125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92" name="Oval 82"/>
              <p:cNvSpPr>
                <a:spLocks noChangeArrowheads="1"/>
              </p:cNvSpPr>
              <p:nvPr/>
            </p:nvSpPr>
            <p:spPr bwMode="auto">
              <a:xfrm>
                <a:off x="2448" y="12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93" name="Oval 83"/>
              <p:cNvSpPr>
                <a:spLocks noChangeArrowheads="1"/>
              </p:cNvSpPr>
              <p:nvPr/>
            </p:nvSpPr>
            <p:spPr bwMode="auto">
              <a:xfrm>
                <a:off x="2736"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94" name="Oval 84"/>
              <p:cNvSpPr>
                <a:spLocks noChangeArrowheads="1"/>
              </p:cNvSpPr>
              <p:nvPr/>
            </p:nvSpPr>
            <p:spPr bwMode="auto">
              <a:xfrm>
                <a:off x="2304"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95" name="Oval 85"/>
              <p:cNvSpPr>
                <a:spLocks noChangeArrowheads="1"/>
              </p:cNvSpPr>
              <p:nvPr/>
            </p:nvSpPr>
            <p:spPr bwMode="auto">
              <a:xfrm>
                <a:off x="1632" y="153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96" name="Oval 86"/>
              <p:cNvSpPr>
                <a:spLocks noChangeArrowheads="1"/>
              </p:cNvSpPr>
              <p:nvPr/>
            </p:nvSpPr>
            <p:spPr bwMode="auto">
              <a:xfrm>
                <a:off x="2496" y="163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grpSp>
        <p:sp>
          <p:nvSpPr>
            <p:cNvPr id="16" name="Line 87"/>
            <p:cNvSpPr>
              <a:spLocks noChangeShapeType="1"/>
            </p:cNvSpPr>
            <p:nvPr/>
          </p:nvSpPr>
          <p:spPr bwMode="auto">
            <a:xfrm flipH="1" flipV="1">
              <a:off x="1121" y="1652"/>
              <a:ext cx="2" cy="130"/>
            </a:xfrm>
            <a:prstGeom prst="line">
              <a:avLst/>
            </a:prstGeom>
            <a:noFill/>
            <a:ln w="28575">
              <a:solidFill>
                <a:srgbClr val="CC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fr-FR"/>
            </a:p>
          </p:txBody>
        </p:sp>
        <p:sp>
          <p:nvSpPr>
            <p:cNvPr id="17" name="Line 88"/>
            <p:cNvSpPr>
              <a:spLocks noChangeShapeType="1"/>
            </p:cNvSpPr>
            <p:nvPr/>
          </p:nvSpPr>
          <p:spPr bwMode="auto">
            <a:xfrm>
              <a:off x="1126" y="1809"/>
              <a:ext cx="1" cy="127"/>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fr-FR"/>
            </a:p>
          </p:txBody>
        </p:sp>
        <p:sp>
          <p:nvSpPr>
            <p:cNvPr id="20" name="Text Box 89"/>
            <p:cNvSpPr txBox="1">
              <a:spLocks noChangeArrowheads="1"/>
            </p:cNvSpPr>
            <p:nvPr/>
          </p:nvSpPr>
          <p:spPr bwMode="auto">
            <a:xfrm>
              <a:off x="1113" y="1596"/>
              <a:ext cx="214"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spcBef>
                  <a:spcPct val="0"/>
                </a:spcBef>
              </a:pPr>
              <a:r>
                <a:rPr lang="en-US" sz="1200" i="1">
                  <a:solidFill>
                    <a:srgbClr val="CC0000"/>
                  </a:solidFill>
                  <a:latin typeface="Times New Roman" charset="0"/>
                </a:rPr>
                <a:t>F</a:t>
              </a:r>
              <a:r>
                <a:rPr lang="en-US" sz="1200" i="1" baseline="-25000">
                  <a:solidFill>
                    <a:srgbClr val="CC0000"/>
                  </a:solidFill>
                  <a:latin typeface="Times New Roman" charset="0"/>
                </a:rPr>
                <a:t>E</a:t>
              </a:r>
              <a:endParaRPr lang="en-US" sz="1200" i="1">
                <a:solidFill>
                  <a:srgbClr val="CC0000"/>
                </a:solidFill>
                <a:latin typeface="Times New Roman" charset="0"/>
              </a:endParaRPr>
            </a:p>
          </p:txBody>
        </p:sp>
        <p:sp>
          <p:nvSpPr>
            <p:cNvPr id="21" name="Text Box 90"/>
            <p:cNvSpPr txBox="1">
              <a:spLocks noChangeArrowheads="1"/>
            </p:cNvSpPr>
            <p:nvPr/>
          </p:nvSpPr>
          <p:spPr bwMode="auto">
            <a:xfrm>
              <a:off x="1095" y="1837"/>
              <a:ext cx="318"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0"/>
                </a:spcBef>
              </a:pPr>
              <a:r>
                <a:rPr lang="en-US" sz="1200" i="1" dirty="0">
                  <a:solidFill>
                    <a:schemeClr val="accent2"/>
                  </a:solidFill>
                  <a:latin typeface="Times New Roman" charset="0"/>
                </a:rPr>
                <a:t>F</a:t>
              </a:r>
              <a:r>
                <a:rPr lang="en-US" sz="1200" i="1" baseline="-25000" dirty="0">
                  <a:solidFill>
                    <a:schemeClr val="accent2"/>
                  </a:solidFill>
                  <a:latin typeface="Times New Roman" charset="0"/>
                </a:rPr>
                <a:t>M</a:t>
              </a:r>
              <a:endParaRPr lang="en-US" sz="1200" i="1" dirty="0">
                <a:solidFill>
                  <a:schemeClr val="accent2"/>
                </a:solidFill>
                <a:latin typeface="Times New Roman" charset="0"/>
              </a:endParaRPr>
            </a:p>
          </p:txBody>
        </p:sp>
        <p:sp>
          <p:nvSpPr>
            <p:cNvPr id="22" name="Oval 91"/>
            <p:cNvSpPr>
              <a:spLocks noChangeArrowheads="1"/>
            </p:cNvSpPr>
            <p:nvPr/>
          </p:nvSpPr>
          <p:spPr bwMode="auto">
            <a:xfrm>
              <a:off x="1111" y="1796"/>
              <a:ext cx="27" cy="2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fr-FR" baseline="-25000"/>
            </a:p>
          </p:txBody>
        </p:sp>
      </p:grpSp>
      <p:sp>
        <p:nvSpPr>
          <p:cNvPr id="97" name="Text Box 92"/>
          <p:cNvSpPr txBox="1">
            <a:spLocks noChangeArrowheads="1"/>
          </p:cNvSpPr>
          <p:nvPr/>
        </p:nvSpPr>
        <p:spPr bwMode="auto">
          <a:xfrm>
            <a:off x="291777" y="2753636"/>
            <a:ext cx="5522913" cy="2308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285750" indent="-285750">
              <a:lnSpc>
                <a:spcPct val="50000"/>
              </a:lnSpc>
              <a:buFont typeface="Arial" panose="020B0604020202020204" pitchFamily="34" charset="0"/>
              <a:buChar char="•"/>
            </a:pPr>
            <a:r>
              <a:rPr lang="fr-FR" dirty="0" smtClean="0"/>
              <a:t>Charge d’espace (SC)</a:t>
            </a:r>
            <a:endParaRPr lang="fr-FR" dirty="0"/>
          </a:p>
        </p:txBody>
      </p:sp>
      <p:sp>
        <p:nvSpPr>
          <p:cNvPr id="99" name="Text Box 95"/>
          <p:cNvSpPr txBox="1">
            <a:spLocks noChangeArrowheads="1"/>
          </p:cNvSpPr>
          <p:nvPr/>
        </p:nvSpPr>
        <p:spPr bwMode="auto">
          <a:xfrm>
            <a:off x="270517" y="1131187"/>
            <a:ext cx="5874910" cy="2308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285750" indent="-285750">
              <a:lnSpc>
                <a:spcPct val="50000"/>
              </a:lnSpc>
              <a:buFont typeface="Arial" panose="020B0604020202020204" pitchFamily="34" charset="0"/>
              <a:buChar char="•"/>
            </a:pPr>
            <a:r>
              <a:rPr lang="fr-FR" dirty="0" smtClean="0"/>
              <a:t>Champ de sillage et impédances (RW and géométrique)</a:t>
            </a:r>
            <a:endParaRPr lang="fr-FR" dirty="0"/>
          </a:p>
        </p:txBody>
      </p:sp>
      <p:pic>
        <p:nvPicPr>
          <p:cNvPr id="100" name="Picture 9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483" y="1512091"/>
            <a:ext cx="1946275" cy="1025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01"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058" y="4749532"/>
            <a:ext cx="2173287" cy="4841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02"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078" y="5507828"/>
            <a:ext cx="1592263" cy="422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03" name="Picture 5" descr="Image 4"/>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87077" y="1632574"/>
            <a:ext cx="4176713" cy="93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5" name="Text Box 92"/>
          <p:cNvSpPr txBox="1">
            <a:spLocks noChangeArrowheads="1"/>
          </p:cNvSpPr>
          <p:nvPr/>
        </p:nvSpPr>
        <p:spPr bwMode="auto">
          <a:xfrm>
            <a:off x="6591728" y="2596929"/>
            <a:ext cx="5522913" cy="2571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285750" indent="-285750" algn="r">
              <a:lnSpc>
                <a:spcPct val="50000"/>
              </a:lnSpc>
              <a:buFont typeface="Arial" panose="020B0604020202020204" pitchFamily="34" charset="0"/>
              <a:buChar char="•"/>
            </a:pPr>
            <a:r>
              <a:rPr lang="fr-FR" dirty="0" smtClean="0"/>
              <a:t>Rétrodiffusion Compton (CBS)</a:t>
            </a:r>
            <a:endParaRPr lang="fr-FR" dirty="0"/>
          </a:p>
        </p:txBody>
      </p:sp>
      <p:grpSp>
        <p:nvGrpSpPr>
          <p:cNvPr id="4" name="Groupe 3"/>
          <p:cNvGrpSpPr/>
          <p:nvPr/>
        </p:nvGrpSpPr>
        <p:grpSpPr>
          <a:xfrm>
            <a:off x="9201121" y="2971511"/>
            <a:ext cx="2703169" cy="1416376"/>
            <a:chOff x="7653702" y="2782697"/>
            <a:chExt cx="3679825" cy="1619250"/>
          </a:xfrm>
        </p:grpSpPr>
        <p:sp>
          <p:nvSpPr>
            <p:cNvPr id="106" name="Oval 27"/>
            <p:cNvSpPr>
              <a:spLocks noChangeArrowheads="1"/>
            </p:cNvSpPr>
            <p:nvPr/>
          </p:nvSpPr>
          <p:spPr bwMode="auto">
            <a:xfrm>
              <a:off x="7987077" y="3363722"/>
              <a:ext cx="184150" cy="179388"/>
            </a:xfrm>
            <a:prstGeom prst="ellipse">
              <a:avLst/>
            </a:pr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spcBef>
                  <a:spcPct val="50000"/>
                </a:spcBef>
              </a:pPr>
              <a:endParaRPr lang="fr-FR">
                <a:latin typeface="Arial Narrow" charset="0"/>
              </a:endParaRPr>
            </a:p>
          </p:txBody>
        </p:sp>
        <p:sp>
          <p:nvSpPr>
            <p:cNvPr id="107" name="Text Box 30"/>
            <p:cNvSpPr txBox="1">
              <a:spLocks noChangeArrowheads="1"/>
            </p:cNvSpPr>
            <p:nvPr/>
          </p:nvSpPr>
          <p:spPr bwMode="auto">
            <a:xfrm>
              <a:off x="7653702" y="3100197"/>
              <a:ext cx="3619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spcBef>
                  <a:spcPct val="50000"/>
                </a:spcBef>
              </a:pPr>
              <a:r>
                <a:rPr lang="fr-FR" dirty="0">
                  <a:latin typeface="Arial Narrow" charset="0"/>
                </a:rPr>
                <a:t>e</a:t>
              </a:r>
              <a:r>
                <a:rPr lang="fr-FR" baseline="30000" dirty="0">
                  <a:latin typeface="Arial Narrow" charset="0"/>
                </a:rPr>
                <a:t>-</a:t>
              </a:r>
            </a:p>
          </p:txBody>
        </p:sp>
        <p:sp>
          <p:nvSpPr>
            <p:cNvPr id="108" name="Line 31"/>
            <p:cNvSpPr>
              <a:spLocks noChangeShapeType="1"/>
            </p:cNvSpPr>
            <p:nvPr/>
          </p:nvSpPr>
          <p:spPr bwMode="auto">
            <a:xfrm>
              <a:off x="8122015" y="3447860"/>
              <a:ext cx="955675" cy="9525"/>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fr-FR"/>
            </a:p>
          </p:txBody>
        </p:sp>
        <p:sp>
          <p:nvSpPr>
            <p:cNvPr id="109" name="Text Box 32"/>
            <p:cNvSpPr txBox="1">
              <a:spLocks noChangeArrowheads="1"/>
            </p:cNvSpPr>
            <p:nvPr/>
          </p:nvSpPr>
          <p:spPr bwMode="auto">
            <a:xfrm>
              <a:off x="10450877" y="3016060"/>
              <a:ext cx="8826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spcBef>
                  <a:spcPct val="50000"/>
                </a:spcBef>
              </a:pPr>
              <a:r>
                <a:rPr lang="fr-FR">
                  <a:latin typeface="Arial Narrow" charset="0"/>
                </a:rPr>
                <a:t>photon</a:t>
              </a:r>
              <a:endParaRPr lang="fr-FR" baseline="30000">
                <a:latin typeface="Arial Narrow" charset="0"/>
              </a:endParaRPr>
            </a:p>
          </p:txBody>
        </p:sp>
        <p:sp>
          <p:nvSpPr>
            <p:cNvPr id="110" name="Freeform 33"/>
            <p:cNvSpPr>
              <a:spLocks/>
            </p:cNvSpPr>
            <p:nvPr/>
          </p:nvSpPr>
          <p:spPr bwMode="auto">
            <a:xfrm flipH="1">
              <a:off x="9482502" y="3235135"/>
              <a:ext cx="1073150" cy="265112"/>
            </a:xfrm>
            <a:custGeom>
              <a:avLst/>
              <a:gdLst>
                <a:gd name="T0" fmla="*/ 0 w 569"/>
                <a:gd name="T1" fmla="*/ 159 h 167"/>
                <a:gd name="T2" fmla="*/ 56 w 569"/>
                <a:gd name="T3" fmla="*/ 21 h 167"/>
                <a:gd name="T4" fmla="*/ 125 w 569"/>
                <a:gd name="T5" fmla="*/ 165 h 167"/>
                <a:gd name="T6" fmla="*/ 169 w 569"/>
                <a:gd name="T7" fmla="*/ 27 h 167"/>
                <a:gd name="T8" fmla="*/ 225 w 569"/>
                <a:gd name="T9" fmla="*/ 152 h 167"/>
                <a:gd name="T10" fmla="*/ 263 w 569"/>
                <a:gd name="T11" fmla="*/ 2 h 167"/>
                <a:gd name="T12" fmla="*/ 313 w 569"/>
                <a:gd name="T13" fmla="*/ 165 h 167"/>
                <a:gd name="T14" fmla="*/ 375 w 569"/>
                <a:gd name="T15" fmla="*/ 15 h 167"/>
                <a:gd name="T16" fmla="*/ 400 w 569"/>
                <a:gd name="T17" fmla="*/ 159 h 167"/>
                <a:gd name="T18" fmla="*/ 450 w 569"/>
                <a:gd name="T19" fmla="*/ 33 h 167"/>
                <a:gd name="T20" fmla="*/ 501 w 569"/>
                <a:gd name="T21" fmla="*/ 159 h 167"/>
                <a:gd name="T22" fmla="*/ 538 w 569"/>
                <a:gd name="T23" fmla="*/ 21 h 167"/>
                <a:gd name="T24" fmla="*/ 569 w 569"/>
                <a:gd name="T25" fmla="*/ 127 h 1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9"/>
                <a:gd name="T40" fmla="*/ 0 h 167"/>
                <a:gd name="T41" fmla="*/ 569 w 569"/>
                <a:gd name="T42" fmla="*/ 167 h 1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9" h="167">
                  <a:moveTo>
                    <a:pt x="0" y="159"/>
                  </a:moveTo>
                  <a:cubicBezTo>
                    <a:pt x="17" y="89"/>
                    <a:pt x="35" y="20"/>
                    <a:pt x="56" y="21"/>
                  </a:cubicBezTo>
                  <a:cubicBezTo>
                    <a:pt x="77" y="22"/>
                    <a:pt x="106" y="164"/>
                    <a:pt x="125" y="165"/>
                  </a:cubicBezTo>
                  <a:cubicBezTo>
                    <a:pt x="144" y="166"/>
                    <a:pt x="152" y="29"/>
                    <a:pt x="169" y="27"/>
                  </a:cubicBezTo>
                  <a:cubicBezTo>
                    <a:pt x="186" y="25"/>
                    <a:pt x="209" y="156"/>
                    <a:pt x="225" y="152"/>
                  </a:cubicBezTo>
                  <a:cubicBezTo>
                    <a:pt x="241" y="148"/>
                    <a:pt x="248" y="0"/>
                    <a:pt x="263" y="2"/>
                  </a:cubicBezTo>
                  <a:cubicBezTo>
                    <a:pt x="278" y="4"/>
                    <a:pt x="295" y="163"/>
                    <a:pt x="313" y="165"/>
                  </a:cubicBezTo>
                  <a:cubicBezTo>
                    <a:pt x="331" y="167"/>
                    <a:pt x="361" y="16"/>
                    <a:pt x="375" y="15"/>
                  </a:cubicBezTo>
                  <a:cubicBezTo>
                    <a:pt x="389" y="14"/>
                    <a:pt x="388" y="156"/>
                    <a:pt x="400" y="159"/>
                  </a:cubicBezTo>
                  <a:cubicBezTo>
                    <a:pt x="412" y="162"/>
                    <a:pt x="433" y="33"/>
                    <a:pt x="450" y="33"/>
                  </a:cubicBezTo>
                  <a:cubicBezTo>
                    <a:pt x="467" y="33"/>
                    <a:pt x="486" y="161"/>
                    <a:pt x="501" y="159"/>
                  </a:cubicBezTo>
                  <a:cubicBezTo>
                    <a:pt x="516" y="157"/>
                    <a:pt x="527" y="26"/>
                    <a:pt x="538" y="21"/>
                  </a:cubicBezTo>
                  <a:cubicBezTo>
                    <a:pt x="549" y="16"/>
                    <a:pt x="559" y="71"/>
                    <a:pt x="569" y="127"/>
                  </a:cubicBezTo>
                </a:path>
              </a:pathLst>
            </a:custGeom>
            <a:noFill/>
            <a:ln w="9525" cap="flat" cmpd="sng">
              <a:solidFill>
                <a:schemeClr val="tx1"/>
              </a:solidFill>
              <a:prstDash val="solid"/>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fr-FR"/>
            </a:p>
          </p:txBody>
        </p:sp>
        <p:sp>
          <p:nvSpPr>
            <p:cNvPr id="111" name="Line 34"/>
            <p:cNvSpPr>
              <a:spLocks noChangeShapeType="1"/>
            </p:cNvSpPr>
            <p:nvPr/>
          </p:nvSpPr>
          <p:spPr bwMode="auto">
            <a:xfrm flipH="1">
              <a:off x="9325340" y="3417697"/>
              <a:ext cx="147637"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fr-FR"/>
            </a:p>
          </p:txBody>
        </p:sp>
        <p:sp>
          <p:nvSpPr>
            <p:cNvPr id="112" name="Text Box 35"/>
            <p:cNvSpPr txBox="1">
              <a:spLocks noChangeArrowheads="1"/>
            </p:cNvSpPr>
            <p:nvPr/>
          </p:nvSpPr>
          <p:spPr bwMode="auto">
            <a:xfrm>
              <a:off x="8349027" y="2900172"/>
              <a:ext cx="3365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spcBef>
                  <a:spcPct val="50000"/>
                </a:spcBef>
              </a:pPr>
              <a:r>
                <a:rPr lang="fr-FR">
                  <a:latin typeface="Arial Narrow" charset="0"/>
                </a:rPr>
                <a:t>E</a:t>
              </a:r>
            </a:p>
          </p:txBody>
        </p:sp>
        <p:sp>
          <p:nvSpPr>
            <p:cNvPr id="113" name="Text Box 36"/>
            <p:cNvSpPr txBox="1">
              <a:spLocks noChangeArrowheads="1"/>
            </p:cNvSpPr>
            <p:nvPr/>
          </p:nvSpPr>
          <p:spPr bwMode="auto">
            <a:xfrm>
              <a:off x="9855565" y="2782697"/>
              <a:ext cx="430212"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spcBef>
                  <a:spcPct val="50000"/>
                </a:spcBef>
              </a:pPr>
              <a:r>
                <a:rPr lang="fr-FR" dirty="0" err="1">
                  <a:latin typeface="Arial Narrow" charset="0"/>
                </a:rPr>
                <a:t>h</a:t>
              </a:r>
              <a:r>
                <a:rPr lang="fr-FR" dirty="0" err="1">
                  <a:latin typeface="Symbol" charset="0"/>
                </a:rPr>
                <a:t>n</a:t>
              </a:r>
              <a:endParaRPr lang="fr-FR" dirty="0">
                <a:latin typeface="Symbol" charset="0"/>
              </a:endParaRPr>
            </a:p>
          </p:txBody>
        </p:sp>
        <p:sp>
          <p:nvSpPr>
            <p:cNvPr id="114" name="Oval 37"/>
            <p:cNvSpPr>
              <a:spLocks noChangeArrowheads="1"/>
            </p:cNvSpPr>
            <p:nvPr/>
          </p:nvSpPr>
          <p:spPr bwMode="auto">
            <a:xfrm>
              <a:off x="7901352" y="4222560"/>
              <a:ext cx="184150" cy="179387"/>
            </a:xfrm>
            <a:prstGeom prst="ellipse">
              <a:avLst/>
            </a:pr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spcBef>
                  <a:spcPct val="50000"/>
                </a:spcBef>
              </a:pPr>
              <a:endParaRPr lang="fr-FR">
                <a:latin typeface="Arial Narrow" charset="0"/>
              </a:endParaRPr>
            </a:p>
          </p:txBody>
        </p:sp>
        <p:sp>
          <p:nvSpPr>
            <p:cNvPr id="115" name="Line 38"/>
            <p:cNvSpPr>
              <a:spLocks noChangeShapeType="1"/>
            </p:cNvSpPr>
            <p:nvPr/>
          </p:nvSpPr>
          <p:spPr bwMode="auto">
            <a:xfrm>
              <a:off x="8099790" y="4327335"/>
              <a:ext cx="955675" cy="9525"/>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fr-FR"/>
            </a:p>
          </p:txBody>
        </p:sp>
        <p:sp>
          <p:nvSpPr>
            <p:cNvPr id="116" name="Freeform 39"/>
            <p:cNvSpPr>
              <a:spLocks/>
            </p:cNvSpPr>
            <p:nvPr/>
          </p:nvSpPr>
          <p:spPr bwMode="auto">
            <a:xfrm>
              <a:off x="9539652" y="4114610"/>
              <a:ext cx="993775" cy="265112"/>
            </a:xfrm>
            <a:custGeom>
              <a:avLst/>
              <a:gdLst>
                <a:gd name="T0" fmla="*/ 0 w 569"/>
                <a:gd name="T1" fmla="*/ 159 h 167"/>
                <a:gd name="T2" fmla="*/ 56 w 569"/>
                <a:gd name="T3" fmla="*/ 21 h 167"/>
                <a:gd name="T4" fmla="*/ 125 w 569"/>
                <a:gd name="T5" fmla="*/ 165 h 167"/>
                <a:gd name="T6" fmla="*/ 169 w 569"/>
                <a:gd name="T7" fmla="*/ 27 h 167"/>
                <a:gd name="T8" fmla="*/ 225 w 569"/>
                <a:gd name="T9" fmla="*/ 152 h 167"/>
                <a:gd name="T10" fmla="*/ 263 w 569"/>
                <a:gd name="T11" fmla="*/ 2 h 167"/>
                <a:gd name="T12" fmla="*/ 313 w 569"/>
                <a:gd name="T13" fmla="*/ 165 h 167"/>
                <a:gd name="T14" fmla="*/ 375 w 569"/>
                <a:gd name="T15" fmla="*/ 15 h 167"/>
                <a:gd name="T16" fmla="*/ 400 w 569"/>
                <a:gd name="T17" fmla="*/ 159 h 167"/>
                <a:gd name="T18" fmla="*/ 450 w 569"/>
                <a:gd name="T19" fmla="*/ 33 h 167"/>
                <a:gd name="T20" fmla="*/ 501 w 569"/>
                <a:gd name="T21" fmla="*/ 159 h 167"/>
                <a:gd name="T22" fmla="*/ 538 w 569"/>
                <a:gd name="T23" fmla="*/ 21 h 167"/>
                <a:gd name="T24" fmla="*/ 569 w 569"/>
                <a:gd name="T25" fmla="*/ 127 h 1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9"/>
                <a:gd name="T40" fmla="*/ 0 h 167"/>
                <a:gd name="T41" fmla="*/ 569 w 569"/>
                <a:gd name="T42" fmla="*/ 167 h 1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9" h="167">
                  <a:moveTo>
                    <a:pt x="0" y="159"/>
                  </a:moveTo>
                  <a:cubicBezTo>
                    <a:pt x="17" y="89"/>
                    <a:pt x="35" y="20"/>
                    <a:pt x="56" y="21"/>
                  </a:cubicBezTo>
                  <a:cubicBezTo>
                    <a:pt x="77" y="22"/>
                    <a:pt x="106" y="164"/>
                    <a:pt x="125" y="165"/>
                  </a:cubicBezTo>
                  <a:cubicBezTo>
                    <a:pt x="144" y="166"/>
                    <a:pt x="152" y="29"/>
                    <a:pt x="169" y="27"/>
                  </a:cubicBezTo>
                  <a:cubicBezTo>
                    <a:pt x="186" y="25"/>
                    <a:pt x="209" y="156"/>
                    <a:pt x="225" y="152"/>
                  </a:cubicBezTo>
                  <a:cubicBezTo>
                    <a:pt x="241" y="148"/>
                    <a:pt x="248" y="0"/>
                    <a:pt x="263" y="2"/>
                  </a:cubicBezTo>
                  <a:cubicBezTo>
                    <a:pt x="278" y="4"/>
                    <a:pt x="295" y="163"/>
                    <a:pt x="313" y="165"/>
                  </a:cubicBezTo>
                  <a:cubicBezTo>
                    <a:pt x="331" y="167"/>
                    <a:pt x="361" y="16"/>
                    <a:pt x="375" y="15"/>
                  </a:cubicBezTo>
                  <a:cubicBezTo>
                    <a:pt x="389" y="14"/>
                    <a:pt x="388" y="156"/>
                    <a:pt x="400" y="159"/>
                  </a:cubicBezTo>
                  <a:cubicBezTo>
                    <a:pt x="412" y="162"/>
                    <a:pt x="433" y="33"/>
                    <a:pt x="450" y="33"/>
                  </a:cubicBezTo>
                  <a:cubicBezTo>
                    <a:pt x="467" y="33"/>
                    <a:pt x="486" y="161"/>
                    <a:pt x="501" y="159"/>
                  </a:cubicBezTo>
                  <a:cubicBezTo>
                    <a:pt x="516" y="157"/>
                    <a:pt x="527" y="26"/>
                    <a:pt x="538" y="21"/>
                  </a:cubicBezTo>
                  <a:cubicBezTo>
                    <a:pt x="549" y="16"/>
                    <a:pt x="559" y="71"/>
                    <a:pt x="569" y="127"/>
                  </a:cubicBezTo>
                </a:path>
              </a:pathLst>
            </a:custGeom>
            <a:noFill/>
            <a:ln w="9525" cap="flat" cmpd="sng">
              <a:solidFill>
                <a:schemeClr val="tx1"/>
              </a:solidFill>
              <a:prstDash val="solid"/>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fr-FR"/>
            </a:p>
          </p:txBody>
        </p:sp>
        <p:sp>
          <p:nvSpPr>
            <p:cNvPr id="117" name="Line 40"/>
            <p:cNvSpPr>
              <a:spLocks noChangeShapeType="1"/>
            </p:cNvSpPr>
            <p:nvPr/>
          </p:nvSpPr>
          <p:spPr bwMode="auto">
            <a:xfrm>
              <a:off x="10523902" y="4306697"/>
              <a:ext cx="219075"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fr-FR"/>
            </a:p>
          </p:txBody>
        </p:sp>
        <p:sp>
          <p:nvSpPr>
            <p:cNvPr id="118" name="Text Box 41"/>
            <p:cNvSpPr txBox="1">
              <a:spLocks noChangeArrowheads="1"/>
            </p:cNvSpPr>
            <p:nvPr/>
          </p:nvSpPr>
          <p:spPr bwMode="auto">
            <a:xfrm>
              <a:off x="8236315" y="3855847"/>
              <a:ext cx="636587"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spcBef>
                  <a:spcPct val="50000"/>
                </a:spcBef>
              </a:pPr>
              <a:r>
                <a:rPr lang="fr-FR" dirty="0">
                  <a:latin typeface="Arial Narrow" charset="0"/>
                </a:rPr>
                <a:t>E-</a:t>
              </a:r>
              <a:r>
                <a:rPr lang="fr-FR" dirty="0">
                  <a:latin typeface="Symbol" charset="0"/>
                </a:rPr>
                <a:t>D</a:t>
              </a:r>
              <a:r>
                <a:rPr lang="fr-FR" dirty="0">
                  <a:latin typeface="Arial Narrow" charset="0"/>
                </a:rPr>
                <a:t>E</a:t>
              </a:r>
            </a:p>
          </p:txBody>
        </p:sp>
        <p:sp>
          <p:nvSpPr>
            <p:cNvPr id="119" name="Text Box 42"/>
            <p:cNvSpPr txBox="1">
              <a:spLocks noChangeArrowheads="1"/>
            </p:cNvSpPr>
            <p:nvPr/>
          </p:nvSpPr>
          <p:spPr bwMode="auto">
            <a:xfrm>
              <a:off x="9833340" y="3662172"/>
              <a:ext cx="458787"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spcBef>
                  <a:spcPct val="50000"/>
                </a:spcBef>
              </a:pPr>
              <a:r>
                <a:rPr lang="fr-FR" dirty="0" err="1">
                  <a:latin typeface="Arial Narrow" charset="0"/>
                </a:rPr>
                <a:t>h</a:t>
              </a:r>
              <a:r>
                <a:rPr lang="fr-FR" dirty="0" err="1">
                  <a:latin typeface="Symbol" charset="0"/>
                </a:rPr>
                <a:t>n</a:t>
              </a:r>
              <a:r>
                <a:rPr lang="ja-JP" altLang="fr-FR" dirty="0"/>
                <a:t>’</a:t>
              </a:r>
              <a:endParaRPr lang="fr-FR" dirty="0"/>
            </a:p>
          </p:txBody>
        </p:sp>
      </p:grpSp>
      <p:sp>
        <p:nvSpPr>
          <p:cNvPr id="190" name="Text Box 10"/>
          <p:cNvSpPr txBox="1">
            <a:spLocks noChangeArrowheads="1"/>
          </p:cNvSpPr>
          <p:nvPr/>
        </p:nvSpPr>
        <p:spPr bwMode="auto">
          <a:xfrm>
            <a:off x="6933362" y="4707869"/>
            <a:ext cx="5117608" cy="2571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285750" indent="-285750" algn="r">
              <a:lnSpc>
                <a:spcPct val="50000"/>
              </a:lnSpc>
              <a:buFont typeface="Arial" panose="020B0604020202020204" pitchFamily="34" charset="0"/>
              <a:buChar char="•"/>
            </a:pPr>
            <a:r>
              <a:rPr lang="fr-FR" dirty="0" smtClean="0"/>
              <a:t>Nuage d’ions</a:t>
            </a:r>
            <a:endParaRPr lang="fr-FR" dirty="0"/>
          </a:p>
        </p:txBody>
      </p:sp>
      <p:grpSp>
        <p:nvGrpSpPr>
          <p:cNvPr id="3" name="Groupe 2"/>
          <p:cNvGrpSpPr/>
          <p:nvPr/>
        </p:nvGrpSpPr>
        <p:grpSpPr>
          <a:xfrm>
            <a:off x="10096736" y="4936386"/>
            <a:ext cx="2037642" cy="1291746"/>
            <a:chOff x="8630358" y="4934353"/>
            <a:chExt cx="2037642" cy="1291746"/>
          </a:xfrm>
        </p:grpSpPr>
        <p:grpSp>
          <p:nvGrpSpPr>
            <p:cNvPr id="191" name="Group 11"/>
            <p:cNvGrpSpPr>
              <a:grpSpLocks/>
            </p:cNvGrpSpPr>
            <p:nvPr/>
          </p:nvGrpSpPr>
          <p:grpSpPr bwMode="auto">
            <a:xfrm>
              <a:off x="8630358" y="5207784"/>
              <a:ext cx="1573212" cy="819150"/>
              <a:chOff x="603" y="1596"/>
              <a:chExt cx="991" cy="516"/>
            </a:xfrm>
          </p:grpSpPr>
          <p:grpSp>
            <p:nvGrpSpPr>
              <p:cNvPr id="192" name="Group 12"/>
              <p:cNvGrpSpPr>
                <a:grpSpLocks/>
              </p:cNvGrpSpPr>
              <p:nvPr/>
            </p:nvGrpSpPr>
            <p:grpSpPr bwMode="auto">
              <a:xfrm>
                <a:off x="603" y="1747"/>
                <a:ext cx="991" cy="365"/>
                <a:chOff x="1440" y="1056"/>
                <a:chExt cx="1776" cy="720"/>
              </a:xfrm>
            </p:grpSpPr>
            <p:sp>
              <p:nvSpPr>
                <p:cNvPr id="198" name="Oval 13"/>
                <p:cNvSpPr>
                  <a:spLocks noChangeArrowheads="1"/>
                </p:cNvSpPr>
                <p:nvPr/>
              </p:nvSpPr>
              <p:spPr bwMode="auto">
                <a:xfrm>
                  <a:off x="1440" y="1200"/>
                  <a:ext cx="1776" cy="528"/>
                </a:xfrm>
                <a:prstGeom prst="ellipse">
                  <a:avLst/>
                </a:pr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99" name="Oval 14"/>
                <p:cNvSpPr>
                  <a:spLocks noChangeArrowheads="1"/>
                </p:cNvSpPr>
                <p:nvPr/>
              </p:nvSpPr>
              <p:spPr bwMode="auto">
                <a:xfrm>
                  <a:off x="1968"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0" name="Oval 15"/>
                <p:cNvSpPr>
                  <a:spLocks noChangeArrowheads="1"/>
                </p:cNvSpPr>
                <p:nvPr/>
              </p:nvSpPr>
              <p:spPr bwMode="auto">
                <a:xfrm>
                  <a:off x="2064"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1" name="Oval 16"/>
                <p:cNvSpPr>
                  <a:spLocks noChangeArrowheads="1"/>
                </p:cNvSpPr>
                <p:nvPr/>
              </p:nvSpPr>
              <p:spPr bwMode="auto">
                <a:xfrm>
                  <a:off x="2064"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2" name="Oval 17"/>
                <p:cNvSpPr>
                  <a:spLocks noChangeArrowheads="1"/>
                </p:cNvSpPr>
                <p:nvPr/>
              </p:nvSpPr>
              <p:spPr bwMode="auto">
                <a:xfrm>
                  <a:off x="1968" y="148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3" name="Oval 18"/>
                <p:cNvSpPr>
                  <a:spLocks noChangeArrowheads="1"/>
                </p:cNvSpPr>
                <p:nvPr/>
              </p:nvSpPr>
              <p:spPr bwMode="auto">
                <a:xfrm>
                  <a:off x="1920"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4" name="Oval 19"/>
                <p:cNvSpPr>
                  <a:spLocks noChangeArrowheads="1"/>
                </p:cNvSpPr>
                <p:nvPr/>
              </p:nvSpPr>
              <p:spPr bwMode="auto">
                <a:xfrm>
                  <a:off x="1920"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5" name="Oval 20"/>
                <p:cNvSpPr>
                  <a:spLocks noChangeArrowheads="1"/>
                </p:cNvSpPr>
                <p:nvPr/>
              </p:nvSpPr>
              <p:spPr bwMode="auto">
                <a:xfrm>
                  <a:off x="1968" y="12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6" name="Oval 21"/>
                <p:cNvSpPr>
                  <a:spLocks noChangeArrowheads="1"/>
                </p:cNvSpPr>
                <p:nvPr/>
              </p:nvSpPr>
              <p:spPr bwMode="auto">
                <a:xfrm>
                  <a:off x="2160"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7" name="Oval 22"/>
                <p:cNvSpPr>
                  <a:spLocks noChangeArrowheads="1"/>
                </p:cNvSpPr>
                <p:nvPr/>
              </p:nvSpPr>
              <p:spPr bwMode="auto">
                <a:xfrm>
                  <a:off x="2352" y="148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8" name="Oval 23"/>
                <p:cNvSpPr>
                  <a:spLocks noChangeArrowheads="1"/>
                </p:cNvSpPr>
                <p:nvPr/>
              </p:nvSpPr>
              <p:spPr bwMode="auto">
                <a:xfrm>
                  <a:off x="2256" y="148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9" name="Oval 24"/>
                <p:cNvSpPr>
                  <a:spLocks noChangeArrowheads="1"/>
                </p:cNvSpPr>
                <p:nvPr/>
              </p:nvSpPr>
              <p:spPr bwMode="auto">
                <a:xfrm>
                  <a:off x="2304"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10" name="Oval 25"/>
                <p:cNvSpPr>
                  <a:spLocks noChangeArrowheads="1"/>
                </p:cNvSpPr>
                <p:nvPr/>
              </p:nvSpPr>
              <p:spPr bwMode="auto">
                <a:xfrm>
                  <a:off x="2208" y="124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11" name="Oval 26"/>
                <p:cNvSpPr>
                  <a:spLocks noChangeArrowheads="1"/>
                </p:cNvSpPr>
                <p:nvPr/>
              </p:nvSpPr>
              <p:spPr bwMode="auto">
                <a:xfrm>
                  <a:off x="2112" y="124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12" name="Oval 27"/>
                <p:cNvSpPr>
                  <a:spLocks noChangeArrowheads="1"/>
                </p:cNvSpPr>
                <p:nvPr/>
              </p:nvSpPr>
              <p:spPr bwMode="auto">
                <a:xfrm>
                  <a:off x="2208"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13" name="Oval 28"/>
                <p:cNvSpPr>
                  <a:spLocks noChangeArrowheads="1"/>
                </p:cNvSpPr>
                <p:nvPr/>
              </p:nvSpPr>
              <p:spPr bwMode="auto">
                <a:xfrm>
                  <a:off x="2160" y="158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14" name="Oval 29"/>
                <p:cNvSpPr>
                  <a:spLocks noChangeArrowheads="1"/>
                </p:cNvSpPr>
                <p:nvPr/>
              </p:nvSpPr>
              <p:spPr bwMode="auto">
                <a:xfrm>
                  <a:off x="2112" y="148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15" name="Oval 30"/>
                <p:cNvSpPr>
                  <a:spLocks noChangeArrowheads="1"/>
                </p:cNvSpPr>
                <p:nvPr/>
              </p:nvSpPr>
              <p:spPr bwMode="auto">
                <a:xfrm>
                  <a:off x="2208"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16" name="Oval 31"/>
                <p:cNvSpPr>
                  <a:spLocks noChangeArrowheads="1"/>
                </p:cNvSpPr>
                <p:nvPr/>
              </p:nvSpPr>
              <p:spPr bwMode="auto">
                <a:xfrm>
                  <a:off x="2448"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17" name="Oval 32"/>
                <p:cNvSpPr>
                  <a:spLocks noChangeArrowheads="1"/>
                </p:cNvSpPr>
                <p:nvPr/>
              </p:nvSpPr>
              <p:spPr bwMode="auto">
                <a:xfrm>
                  <a:off x="2544" y="124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18" name="Oval 33"/>
                <p:cNvSpPr>
                  <a:spLocks noChangeArrowheads="1"/>
                </p:cNvSpPr>
                <p:nvPr/>
              </p:nvSpPr>
              <p:spPr bwMode="auto">
                <a:xfrm>
                  <a:off x="2352" y="12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19" name="Oval 34"/>
                <p:cNvSpPr>
                  <a:spLocks noChangeArrowheads="1"/>
                </p:cNvSpPr>
                <p:nvPr/>
              </p:nvSpPr>
              <p:spPr bwMode="auto">
                <a:xfrm>
                  <a:off x="2256"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20" name="Oval 35"/>
                <p:cNvSpPr>
                  <a:spLocks noChangeArrowheads="1"/>
                </p:cNvSpPr>
                <p:nvPr/>
              </p:nvSpPr>
              <p:spPr bwMode="auto">
                <a:xfrm>
                  <a:off x="2400"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21" name="Oval 36"/>
                <p:cNvSpPr>
                  <a:spLocks noChangeArrowheads="1"/>
                </p:cNvSpPr>
                <p:nvPr/>
              </p:nvSpPr>
              <p:spPr bwMode="auto">
                <a:xfrm>
                  <a:off x="2640"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22" name="Oval 37"/>
                <p:cNvSpPr>
                  <a:spLocks noChangeArrowheads="1"/>
                </p:cNvSpPr>
                <p:nvPr/>
              </p:nvSpPr>
              <p:spPr bwMode="auto">
                <a:xfrm>
                  <a:off x="2640" y="148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23" name="Oval 38"/>
                <p:cNvSpPr>
                  <a:spLocks noChangeArrowheads="1"/>
                </p:cNvSpPr>
                <p:nvPr/>
              </p:nvSpPr>
              <p:spPr bwMode="auto">
                <a:xfrm>
                  <a:off x="2544" y="148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24" name="Oval 39"/>
                <p:cNvSpPr>
                  <a:spLocks noChangeArrowheads="1"/>
                </p:cNvSpPr>
                <p:nvPr/>
              </p:nvSpPr>
              <p:spPr bwMode="auto">
                <a:xfrm>
                  <a:off x="2544"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25" name="Oval 40"/>
                <p:cNvSpPr>
                  <a:spLocks noChangeArrowheads="1"/>
                </p:cNvSpPr>
                <p:nvPr/>
              </p:nvSpPr>
              <p:spPr bwMode="auto">
                <a:xfrm>
                  <a:off x="2592"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26" name="Oval 41"/>
                <p:cNvSpPr>
                  <a:spLocks noChangeArrowheads="1"/>
                </p:cNvSpPr>
                <p:nvPr/>
              </p:nvSpPr>
              <p:spPr bwMode="auto">
                <a:xfrm>
                  <a:off x="2640"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27" name="Oval 42"/>
                <p:cNvSpPr>
                  <a:spLocks noChangeArrowheads="1"/>
                </p:cNvSpPr>
                <p:nvPr/>
              </p:nvSpPr>
              <p:spPr bwMode="auto">
                <a:xfrm>
                  <a:off x="2688"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28" name="Oval 43"/>
                <p:cNvSpPr>
                  <a:spLocks noChangeArrowheads="1"/>
                </p:cNvSpPr>
                <p:nvPr/>
              </p:nvSpPr>
              <p:spPr bwMode="auto">
                <a:xfrm>
                  <a:off x="2832" y="148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29" name="Oval 44"/>
                <p:cNvSpPr>
                  <a:spLocks noChangeArrowheads="1"/>
                </p:cNvSpPr>
                <p:nvPr/>
              </p:nvSpPr>
              <p:spPr bwMode="auto">
                <a:xfrm>
                  <a:off x="2976"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30" name="Oval 45"/>
                <p:cNvSpPr>
                  <a:spLocks noChangeArrowheads="1"/>
                </p:cNvSpPr>
                <p:nvPr/>
              </p:nvSpPr>
              <p:spPr bwMode="auto">
                <a:xfrm>
                  <a:off x="3072"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31" name="Oval 46"/>
                <p:cNvSpPr>
                  <a:spLocks noChangeArrowheads="1"/>
                </p:cNvSpPr>
                <p:nvPr/>
              </p:nvSpPr>
              <p:spPr bwMode="auto">
                <a:xfrm>
                  <a:off x="3024" y="124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32" name="Oval 47"/>
                <p:cNvSpPr>
                  <a:spLocks noChangeArrowheads="1"/>
                </p:cNvSpPr>
                <p:nvPr/>
              </p:nvSpPr>
              <p:spPr bwMode="auto">
                <a:xfrm>
                  <a:off x="2928" y="12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33" name="Oval 48"/>
                <p:cNvSpPr>
                  <a:spLocks noChangeArrowheads="1"/>
                </p:cNvSpPr>
                <p:nvPr/>
              </p:nvSpPr>
              <p:spPr bwMode="auto">
                <a:xfrm>
                  <a:off x="2784" y="12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34" name="Oval 49"/>
                <p:cNvSpPr>
                  <a:spLocks noChangeArrowheads="1"/>
                </p:cNvSpPr>
                <p:nvPr/>
              </p:nvSpPr>
              <p:spPr bwMode="auto">
                <a:xfrm>
                  <a:off x="2640" y="115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35" name="Oval 50"/>
                <p:cNvSpPr>
                  <a:spLocks noChangeArrowheads="1"/>
                </p:cNvSpPr>
                <p:nvPr/>
              </p:nvSpPr>
              <p:spPr bwMode="auto">
                <a:xfrm>
                  <a:off x="2544"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36" name="Oval 51"/>
                <p:cNvSpPr>
                  <a:spLocks noChangeArrowheads="1"/>
                </p:cNvSpPr>
                <p:nvPr/>
              </p:nvSpPr>
              <p:spPr bwMode="auto">
                <a:xfrm>
                  <a:off x="2496"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37" name="Oval 52"/>
                <p:cNvSpPr>
                  <a:spLocks noChangeArrowheads="1"/>
                </p:cNvSpPr>
                <p:nvPr/>
              </p:nvSpPr>
              <p:spPr bwMode="auto">
                <a:xfrm>
                  <a:off x="2448" y="148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38" name="Oval 53"/>
                <p:cNvSpPr>
                  <a:spLocks noChangeArrowheads="1"/>
                </p:cNvSpPr>
                <p:nvPr/>
              </p:nvSpPr>
              <p:spPr bwMode="auto">
                <a:xfrm>
                  <a:off x="2400" y="163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39" name="Oval 54"/>
                <p:cNvSpPr>
                  <a:spLocks noChangeArrowheads="1"/>
                </p:cNvSpPr>
                <p:nvPr/>
              </p:nvSpPr>
              <p:spPr bwMode="auto">
                <a:xfrm>
                  <a:off x="2400" y="158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40" name="Oval 55"/>
                <p:cNvSpPr>
                  <a:spLocks noChangeArrowheads="1"/>
                </p:cNvSpPr>
                <p:nvPr/>
              </p:nvSpPr>
              <p:spPr bwMode="auto">
                <a:xfrm>
                  <a:off x="2544" y="153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41" name="Oval 56"/>
                <p:cNvSpPr>
                  <a:spLocks noChangeArrowheads="1"/>
                </p:cNvSpPr>
                <p:nvPr/>
              </p:nvSpPr>
              <p:spPr bwMode="auto">
                <a:xfrm>
                  <a:off x="2688" y="158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42" name="Oval 57"/>
                <p:cNvSpPr>
                  <a:spLocks noChangeArrowheads="1"/>
                </p:cNvSpPr>
                <p:nvPr/>
              </p:nvSpPr>
              <p:spPr bwMode="auto">
                <a:xfrm>
                  <a:off x="2736" y="153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43" name="Oval 58"/>
                <p:cNvSpPr>
                  <a:spLocks noChangeArrowheads="1"/>
                </p:cNvSpPr>
                <p:nvPr/>
              </p:nvSpPr>
              <p:spPr bwMode="auto">
                <a:xfrm>
                  <a:off x="2400"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44" name="Oval 59"/>
                <p:cNvSpPr>
                  <a:spLocks noChangeArrowheads="1"/>
                </p:cNvSpPr>
                <p:nvPr/>
              </p:nvSpPr>
              <p:spPr bwMode="auto">
                <a:xfrm>
                  <a:off x="2112"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45" name="Oval 60"/>
                <p:cNvSpPr>
                  <a:spLocks noChangeArrowheads="1"/>
                </p:cNvSpPr>
                <p:nvPr/>
              </p:nvSpPr>
              <p:spPr bwMode="auto">
                <a:xfrm>
                  <a:off x="1968"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46" name="Oval 61"/>
                <p:cNvSpPr>
                  <a:spLocks noChangeArrowheads="1"/>
                </p:cNvSpPr>
                <p:nvPr/>
              </p:nvSpPr>
              <p:spPr bwMode="auto">
                <a:xfrm>
                  <a:off x="1776"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47" name="Oval 62"/>
                <p:cNvSpPr>
                  <a:spLocks noChangeArrowheads="1"/>
                </p:cNvSpPr>
                <p:nvPr/>
              </p:nvSpPr>
              <p:spPr bwMode="auto">
                <a:xfrm>
                  <a:off x="1680"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48" name="Oval 63"/>
                <p:cNvSpPr>
                  <a:spLocks noChangeArrowheads="1"/>
                </p:cNvSpPr>
                <p:nvPr/>
              </p:nvSpPr>
              <p:spPr bwMode="auto">
                <a:xfrm>
                  <a:off x="1584"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49" name="Oval 64"/>
                <p:cNvSpPr>
                  <a:spLocks noChangeArrowheads="1"/>
                </p:cNvSpPr>
                <p:nvPr/>
              </p:nvSpPr>
              <p:spPr bwMode="auto">
                <a:xfrm>
                  <a:off x="1728"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50" name="Oval 65"/>
                <p:cNvSpPr>
                  <a:spLocks noChangeArrowheads="1"/>
                </p:cNvSpPr>
                <p:nvPr/>
              </p:nvSpPr>
              <p:spPr bwMode="auto">
                <a:xfrm>
                  <a:off x="1872" y="153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51" name="Oval 66"/>
                <p:cNvSpPr>
                  <a:spLocks noChangeArrowheads="1"/>
                </p:cNvSpPr>
                <p:nvPr/>
              </p:nvSpPr>
              <p:spPr bwMode="auto">
                <a:xfrm>
                  <a:off x="2016" y="168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52" name="Oval 67"/>
                <p:cNvSpPr>
                  <a:spLocks noChangeArrowheads="1"/>
                </p:cNvSpPr>
                <p:nvPr/>
              </p:nvSpPr>
              <p:spPr bwMode="auto">
                <a:xfrm>
                  <a:off x="2160" y="172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53" name="Oval 68"/>
                <p:cNvSpPr>
                  <a:spLocks noChangeArrowheads="1"/>
                </p:cNvSpPr>
                <p:nvPr/>
              </p:nvSpPr>
              <p:spPr bwMode="auto">
                <a:xfrm>
                  <a:off x="2304" y="163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54" name="Oval 69"/>
                <p:cNvSpPr>
                  <a:spLocks noChangeArrowheads="1"/>
                </p:cNvSpPr>
                <p:nvPr/>
              </p:nvSpPr>
              <p:spPr bwMode="auto">
                <a:xfrm>
                  <a:off x="2448" y="115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55" name="Oval 70"/>
                <p:cNvSpPr>
                  <a:spLocks noChangeArrowheads="1"/>
                </p:cNvSpPr>
                <p:nvPr/>
              </p:nvSpPr>
              <p:spPr bwMode="auto">
                <a:xfrm>
                  <a:off x="2256" y="105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56" name="Oval 71"/>
                <p:cNvSpPr>
                  <a:spLocks noChangeArrowheads="1"/>
                </p:cNvSpPr>
                <p:nvPr/>
              </p:nvSpPr>
              <p:spPr bwMode="auto">
                <a:xfrm>
                  <a:off x="2016" y="124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57" name="Oval 72"/>
                <p:cNvSpPr>
                  <a:spLocks noChangeArrowheads="1"/>
                </p:cNvSpPr>
                <p:nvPr/>
              </p:nvSpPr>
              <p:spPr bwMode="auto">
                <a:xfrm>
                  <a:off x="1680" y="124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58" name="Oval 73"/>
                <p:cNvSpPr>
                  <a:spLocks noChangeArrowheads="1"/>
                </p:cNvSpPr>
                <p:nvPr/>
              </p:nvSpPr>
              <p:spPr bwMode="auto">
                <a:xfrm>
                  <a:off x="1872" y="12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59" name="Oval 74"/>
                <p:cNvSpPr>
                  <a:spLocks noChangeArrowheads="1"/>
                </p:cNvSpPr>
                <p:nvPr/>
              </p:nvSpPr>
              <p:spPr bwMode="auto">
                <a:xfrm>
                  <a:off x="1872"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60" name="Oval 75"/>
                <p:cNvSpPr>
                  <a:spLocks noChangeArrowheads="1"/>
                </p:cNvSpPr>
                <p:nvPr/>
              </p:nvSpPr>
              <p:spPr bwMode="auto">
                <a:xfrm>
                  <a:off x="2064" y="153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61" name="Oval 76"/>
                <p:cNvSpPr>
                  <a:spLocks noChangeArrowheads="1"/>
                </p:cNvSpPr>
                <p:nvPr/>
              </p:nvSpPr>
              <p:spPr bwMode="auto">
                <a:xfrm>
                  <a:off x="1728" y="158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62" name="Oval 77"/>
                <p:cNvSpPr>
                  <a:spLocks noChangeArrowheads="1"/>
                </p:cNvSpPr>
                <p:nvPr/>
              </p:nvSpPr>
              <p:spPr bwMode="auto">
                <a:xfrm>
                  <a:off x="2880" y="163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63" name="Oval 78"/>
                <p:cNvSpPr>
                  <a:spLocks noChangeArrowheads="1"/>
                </p:cNvSpPr>
                <p:nvPr/>
              </p:nvSpPr>
              <p:spPr bwMode="auto">
                <a:xfrm>
                  <a:off x="2304" y="158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64" name="Oval 79"/>
                <p:cNvSpPr>
                  <a:spLocks noChangeArrowheads="1"/>
                </p:cNvSpPr>
                <p:nvPr/>
              </p:nvSpPr>
              <p:spPr bwMode="auto">
                <a:xfrm>
                  <a:off x="2112"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65" name="Oval 80"/>
                <p:cNvSpPr>
                  <a:spLocks noChangeArrowheads="1"/>
                </p:cNvSpPr>
                <p:nvPr/>
              </p:nvSpPr>
              <p:spPr bwMode="auto">
                <a:xfrm>
                  <a:off x="2160" y="12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66" name="Oval 81"/>
                <p:cNvSpPr>
                  <a:spLocks noChangeArrowheads="1"/>
                </p:cNvSpPr>
                <p:nvPr/>
              </p:nvSpPr>
              <p:spPr bwMode="auto">
                <a:xfrm>
                  <a:off x="2304" y="125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67" name="Oval 82"/>
                <p:cNvSpPr>
                  <a:spLocks noChangeArrowheads="1"/>
                </p:cNvSpPr>
                <p:nvPr/>
              </p:nvSpPr>
              <p:spPr bwMode="auto">
                <a:xfrm>
                  <a:off x="2448" y="12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68" name="Oval 83"/>
                <p:cNvSpPr>
                  <a:spLocks noChangeArrowheads="1"/>
                </p:cNvSpPr>
                <p:nvPr/>
              </p:nvSpPr>
              <p:spPr bwMode="auto">
                <a:xfrm>
                  <a:off x="2736"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69" name="Oval 84"/>
                <p:cNvSpPr>
                  <a:spLocks noChangeArrowheads="1"/>
                </p:cNvSpPr>
                <p:nvPr/>
              </p:nvSpPr>
              <p:spPr bwMode="auto">
                <a:xfrm>
                  <a:off x="2304"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70" name="Oval 85"/>
                <p:cNvSpPr>
                  <a:spLocks noChangeArrowheads="1"/>
                </p:cNvSpPr>
                <p:nvPr/>
              </p:nvSpPr>
              <p:spPr bwMode="auto">
                <a:xfrm>
                  <a:off x="1632" y="153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71" name="Oval 86"/>
                <p:cNvSpPr>
                  <a:spLocks noChangeArrowheads="1"/>
                </p:cNvSpPr>
                <p:nvPr/>
              </p:nvSpPr>
              <p:spPr bwMode="auto">
                <a:xfrm>
                  <a:off x="2496" y="163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grpSp>
          <p:sp>
            <p:nvSpPr>
              <p:cNvPr id="193" name="Line 87"/>
              <p:cNvSpPr>
                <a:spLocks noChangeShapeType="1"/>
              </p:cNvSpPr>
              <p:nvPr/>
            </p:nvSpPr>
            <p:spPr bwMode="auto">
              <a:xfrm flipH="1" flipV="1">
                <a:off x="1121" y="1652"/>
                <a:ext cx="2" cy="130"/>
              </a:xfrm>
              <a:prstGeom prst="line">
                <a:avLst/>
              </a:prstGeom>
              <a:noFill/>
              <a:ln w="28575">
                <a:solidFill>
                  <a:srgbClr val="CC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fr-FR"/>
              </a:p>
            </p:txBody>
          </p:sp>
          <p:sp>
            <p:nvSpPr>
              <p:cNvPr id="195" name="Text Box 89"/>
              <p:cNvSpPr txBox="1">
                <a:spLocks noChangeArrowheads="1"/>
              </p:cNvSpPr>
              <p:nvPr/>
            </p:nvSpPr>
            <p:spPr bwMode="auto">
              <a:xfrm>
                <a:off x="1113" y="1596"/>
                <a:ext cx="214"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spcBef>
                    <a:spcPct val="0"/>
                  </a:spcBef>
                </a:pPr>
                <a:r>
                  <a:rPr lang="en-US" sz="1200" i="1" dirty="0">
                    <a:solidFill>
                      <a:srgbClr val="CC0000"/>
                    </a:solidFill>
                    <a:latin typeface="Times New Roman" charset="0"/>
                  </a:rPr>
                  <a:t>F</a:t>
                </a:r>
                <a:r>
                  <a:rPr lang="en-US" sz="1200" i="1" baseline="-25000" dirty="0">
                    <a:solidFill>
                      <a:srgbClr val="CC0000"/>
                    </a:solidFill>
                    <a:latin typeface="Times New Roman" charset="0"/>
                  </a:rPr>
                  <a:t>E</a:t>
                </a:r>
                <a:endParaRPr lang="en-US" sz="1200" i="1" dirty="0">
                  <a:solidFill>
                    <a:srgbClr val="CC0000"/>
                  </a:solidFill>
                  <a:latin typeface="Times New Roman" charset="0"/>
                </a:endParaRPr>
              </a:p>
            </p:txBody>
          </p:sp>
          <p:sp>
            <p:nvSpPr>
              <p:cNvPr id="197" name="Oval 91"/>
              <p:cNvSpPr>
                <a:spLocks noChangeArrowheads="1"/>
              </p:cNvSpPr>
              <p:nvPr/>
            </p:nvSpPr>
            <p:spPr bwMode="auto">
              <a:xfrm>
                <a:off x="1111" y="1796"/>
                <a:ext cx="27" cy="2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fr-FR" baseline="-25000"/>
              </a:p>
            </p:txBody>
          </p:sp>
        </p:grpSp>
        <p:sp>
          <p:nvSpPr>
            <p:cNvPr id="273" name="Oval 70"/>
            <p:cNvSpPr>
              <a:spLocks noChangeArrowheads="1"/>
            </p:cNvSpPr>
            <p:nvPr/>
          </p:nvSpPr>
          <p:spPr bwMode="auto">
            <a:xfrm>
              <a:off x="9637027" y="5248045"/>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74" name="Oval 70"/>
            <p:cNvSpPr>
              <a:spLocks noChangeArrowheads="1"/>
            </p:cNvSpPr>
            <p:nvPr/>
          </p:nvSpPr>
          <p:spPr bwMode="auto">
            <a:xfrm>
              <a:off x="9723523" y="5161543"/>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75" name="Oval 70"/>
            <p:cNvSpPr>
              <a:spLocks noChangeArrowheads="1"/>
            </p:cNvSpPr>
            <p:nvPr/>
          </p:nvSpPr>
          <p:spPr bwMode="auto">
            <a:xfrm>
              <a:off x="9739999" y="5235685"/>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76" name="Oval 70"/>
            <p:cNvSpPr>
              <a:spLocks noChangeArrowheads="1"/>
            </p:cNvSpPr>
            <p:nvPr/>
          </p:nvSpPr>
          <p:spPr bwMode="auto">
            <a:xfrm>
              <a:off x="9826495" y="5149183"/>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77" name="Oval 70"/>
            <p:cNvSpPr>
              <a:spLocks noChangeArrowheads="1"/>
            </p:cNvSpPr>
            <p:nvPr/>
          </p:nvSpPr>
          <p:spPr bwMode="auto">
            <a:xfrm>
              <a:off x="9484622" y="5210971"/>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78" name="Oval 70"/>
            <p:cNvSpPr>
              <a:spLocks noChangeArrowheads="1"/>
            </p:cNvSpPr>
            <p:nvPr/>
          </p:nvSpPr>
          <p:spPr bwMode="auto">
            <a:xfrm>
              <a:off x="9571118" y="5124469"/>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79" name="Oval 70"/>
            <p:cNvSpPr>
              <a:spLocks noChangeArrowheads="1"/>
            </p:cNvSpPr>
            <p:nvPr/>
          </p:nvSpPr>
          <p:spPr bwMode="auto">
            <a:xfrm>
              <a:off x="9587594" y="5198611"/>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80" name="Oval 70"/>
            <p:cNvSpPr>
              <a:spLocks noChangeArrowheads="1"/>
            </p:cNvSpPr>
            <p:nvPr/>
          </p:nvSpPr>
          <p:spPr bwMode="auto">
            <a:xfrm>
              <a:off x="9674090" y="5112109"/>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81" name="Oval 70"/>
            <p:cNvSpPr>
              <a:spLocks noChangeArrowheads="1"/>
            </p:cNvSpPr>
            <p:nvPr/>
          </p:nvSpPr>
          <p:spPr bwMode="auto">
            <a:xfrm>
              <a:off x="9865475" y="5457568"/>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82" name="Oval 70"/>
            <p:cNvSpPr>
              <a:spLocks noChangeArrowheads="1"/>
            </p:cNvSpPr>
            <p:nvPr/>
          </p:nvSpPr>
          <p:spPr bwMode="auto">
            <a:xfrm>
              <a:off x="9236675" y="5404046"/>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83" name="Oval 70"/>
            <p:cNvSpPr>
              <a:spLocks noChangeArrowheads="1"/>
            </p:cNvSpPr>
            <p:nvPr/>
          </p:nvSpPr>
          <p:spPr bwMode="auto">
            <a:xfrm>
              <a:off x="9355607" y="5206229"/>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84" name="Oval 70"/>
            <p:cNvSpPr>
              <a:spLocks noChangeArrowheads="1"/>
            </p:cNvSpPr>
            <p:nvPr/>
          </p:nvSpPr>
          <p:spPr bwMode="auto">
            <a:xfrm>
              <a:off x="9442103" y="5119727"/>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85" name="Oval 70"/>
            <p:cNvSpPr>
              <a:spLocks noChangeArrowheads="1"/>
            </p:cNvSpPr>
            <p:nvPr/>
          </p:nvSpPr>
          <p:spPr bwMode="auto">
            <a:xfrm>
              <a:off x="9100230" y="5181515"/>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86" name="Oval 70"/>
            <p:cNvSpPr>
              <a:spLocks noChangeArrowheads="1"/>
            </p:cNvSpPr>
            <p:nvPr/>
          </p:nvSpPr>
          <p:spPr bwMode="auto">
            <a:xfrm>
              <a:off x="9186726" y="5095013"/>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87" name="Oval 70"/>
            <p:cNvSpPr>
              <a:spLocks noChangeArrowheads="1"/>
            </p:cNvSpPr>
            <p:nvPr/>
          </p:nvSpPr>
          <p:spPr bwMode="auto">
            <a:xfrm>
              <a:off x="9203202" y="5169155"/>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88" name="Oval 70"/>
            <p:cNvSpPr>
              <a:spLocks noChangeArrowheads="1"/>
            </p:cNvSpPr>
            <p:nvPr/>
          </p:nvSpPr>
          <p:spPr bwMode="auto">
            <a:xfrm>
              <a:off x="9289698" y="5082653"/>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90" name="Oval 70"/>
            <p:cNvSpPr>
              <a:spLocks noChangeArrowheads="1"/>
            </p:cNvSpPr>
            <p:nvPr/>
          </p:nvSpPr>
          <p:spPr bwMode="auto">
            <a:xfrm>
              <a:off x="9252630" y="5333915"/>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91" name="Oval 70"/>
            <p:cNvSpPr>
              <a:spLocks noChangeArrowheads="1"/>
            </p:cNvSpPr>
            <p:nvPr/>
          </p:nvSpPr>
          <p:spPr bwMode="auto">
            <a:xfrm>
              <a:off x="9978895" y="5301583"/>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92" name="Oval 70"/>
            <p:cNvSpPr>
              <a:spLocks noChangeArrowheads="1"/>
            </p:cNvSpPr>
            <p:nvPr/>
          </p:nvSpPr>
          <p:spPr bwMode="auto">
            <a:xfrm>
              <a:off x="10131295" y="5453983"/>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93" name="Oval 70"/>
            <p:cNvSpPr>
              <a:spLocks noChangeArrowheads="1"/>
            </p:cNvSpPr>
            <p:nvPr/>
          </p:nvSpPr>
          <p:spPr bwMode="auto">
            <a:xfrm>
              <a:off x="10017875" y="5609968"/>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94" name="Oval 70"/>
            <p:cNvSpPr>
              <a:spLocks noChangeArrowheads="1"/>
            </p:cNvSpPr>
            <p:nvPr/>
          </p:nvSpPr>
          <p:spPr bwMode="auto">
            <a:xfrm>
              <a:off x="9672079" y="6035070"/>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95" name="Oval 70"/>
            <p:cNvSpPr>
              <a:spLocks noChangeArrowheads="1"/>
            </p:cNvSpPr>
            <p:nvPr/>
          </p:nvSpPr>
          <p:spPr bwMode="auto">
            <a:xfrm>
              <a:off x="9119329" y="6122306"/>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96" name="Oval 70"/>
            <p:cNvSpPr>
              <a:spLocks noChangeArrowheads="1"/>
            </p:cNvSpPr>
            <p:nvPr/>
          </p:nvSpPr>
          <p:spPr bwMode="auto">
            <a:xfrm>
              <a:off x="9824479" y="6187470"/>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97" name="Oval 70"/>
            <p:cNvSpPr>
              <a:spLocks noChangeArrowheads="1"/>
            </p:cNvSpPr>
            <p:nvPr/>
          </p:nvSpPr>
          <p:spPr bwMode="auto">
            <a:xfrm>
              <a:off x="9449647" y="6150396"/>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99" name="Oval 70"/>
            <p:cNvSpPr>
              <a:spLocks noChangeArrowheads="1"/>
            </p:cNvSpPr>
            <p:nvPr/>
          </p:nvSpPr>
          <p:spPr bwMode="auto">
            <a:xfrm>
              <a:off x="8983401" y="5368540"/>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00" name="Oval 70"/>
            <p:cNvSpPr>
              <a:spLocks noChangeArrowheads="1"/>
            </p:cNvSpPr>
            <p:nvPr/>
          </p:nvSpPr>
          <p:spPr bwMode="auto">
            <a:xfrm>
              <a:off x="8820142" y="5247413"/>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 name="ZoneTexte 1"/>
            <p:cNvSpPr txBox="1"/>
            <p:nvPr/>
          </p:nvSpPr>
          <p:spPr>
            <a:xfrm>
              <a:off x="9800054" y="4934353"/>
              <a:ext cx="867946" cy="261610"/>
            </a:xfrm>
            <a:prstGeom prst="rect">
              <a:avLst/>
            </a:prstGeom>
            <a:noFill/>
          </p:spPr>
          <p:txBody>
            <a:bodyPr wrap="square" rtlCol="0">
              <a:spAutoFit/>
            </a:bodyPr>
            <a:lstStyle/>
            <a:p>
              <a:r>
                <a:rPr lang="fr-FR" sz="1100" dirty="0" smtClean="0">
                  <a:solidFill>
                    <a:srgbClr val="FF0000"/>
                  </a:solidFill>
                </a:rPr>
                <a:t>H</a:t>
              </a:r>
              <a:r>
                <a:rPr lang="fr-FR" sz="1100" baseline="30000" dirty="0" smtClean="0">
                  <a:solidFill>
                    <a:srgbClr val="FF0000"/>
                  </a:solidFill>
                </a:rPr>
                <a:t>+</a:t>
              </a:r>
              <a:r>
                <a:rPr lang="fr-FR" sz="1100" dirty="0" smtClean="0">
                  <a:solidFill>
                    <a:srgbClr val="FF0000"/>
                  </a:solidFill>
                </a:rPr>
                <a:t>/H</a:t>
              </a:r>
              <a:r>
                <a:rPr lang="fr-FR" sz="1100" baseline="-25000" dirty="0" smtClean="0">
                  <a:solidFill>
                    <a:srgbClr val="FF0000"/>
                  </a:solidFill>
                </a:rPr>
                <a:t>2</a:t>
              </a:r>
              <a:r>
                <a:rPr lang="fr-FR" sz="1100" baseline="30000" dirty="0" smtClean="0">
                  <a:solidFill>
                    <a:srgbClr val="FF0000"/>
                  </a:solidFill>
                </a:rPr>
                <a:t>+</a:t>
              </a:r>
              <a:r>
                <a:rPr lang="fr-FR" sz="1100" dirty="0" smtClean="0">
                  <a:solidFill>
                    <a:srgbClr val="FF0000"/>
                  </a:solidFill>
                </a:rPr>
                <a:t>/…</a:t>
              </a:r>
              <a:endParaRPr lang="en-US" sz="1100" dirty="0">
                <a:solidFill>
                  <a:srgbClr val="FF0000"/>
                </a:solidFill>
              </a:endParaRPr>
            </a:p>
          </p:txBody>
        </p:sp>
      </p:grpSp>
      <p:sp>
        <p:nvSpPr>
          <p:cNvPr id="272" name="ZoneTexte 271"/>
          <p:cNvSpPr txBox="1"/>
          <p:nvPr/>
        </p:nvSpPr>
        <p:spPr>
          <a:xfrm>
            <a:off x="481164" y="120953"/>
            <a:ext cx="11443855" cy="523220"/>
          </a:xfrm>
          <a:prstGeom prst="rect">
            <a:avLst/>
          </a:prstGeom>
          <a:noFill/>
        </p:spPr>
        <p:txBody>
          <a:bodyPr wrap="square" rtlCol="0">
            <a:spAutoFit/>
          </a:bodyPr>
          <a:lstStyle/>
          <a:p>
            <a:pPr algn="ctr"/>
            <a:r>
              <a:rPr lang="fr-FR" sz="2800" dirty="0" smtClean="0"/>
              <a:t>Effets collectifs</a:t>
            </a:r>
            <a:endParaRPr lang="fr-FR" sz="2800" dirty="0"/>
          </a:p>
        </p:txBody>
      </p:sp>
      <p:sp>
        <p:nvSpPr>
          <p:cNvPr id="289" name="ZoneTexte 288"/>
          <p:cNvSpPr txBox="1"/>
          <p:nvPr/>
        </p:nvSpPr>
        <p:spPr>
          <a:xfrm>
            <a:off x="313038" y="6520569"/>
            <a:ext cx="3278659" cy="369332"/>
          </a:xfrm>
          <a:prstGeom prst="rect">
            <a:avLst/>
          </a:prstGeom>
          <a:noFill/>
        </p:spPr>
        <p:txBody>
          <a:bodyPr wrap="square" rtlCol="0">
            <a:spAutoFit/>
          </a:bodyPr>
          <a:lstStyle/>
          <a:p>
            <a:r>
              <a:rPr lang="fr-FR" dirty="0" smtClean="0"/>
              <a:t>Alexis Gamelin</a:t>
            </a:r>
            <a:endParaRPr lang="fr-FR" dirty="0"/>
          </a:p>
        </p:txBody>
      </p:sp>
      <p:sp>
        <p:nvSpPr>
          <p:cNvPr id="5" name="ZoneTexte 4"/>
          <p:cNvSpPr txBox="1"/>
          <p:nvPr/>
        </p:nvSpPr>
        <p:spPr>
          <a:xfrm>
            <a:off x="4223627" y="2783539"/>
            <a:ext cx="3767541" cy="830997"/>
          </a:xfrm>
          <a:prstGeom prst="rect">
            <a:avLst/>
          </a:prstGeom>
          <a:noFill/>
        </p:spPr>
        <p:txBody>
          <a:bodyPr wrap="square" rtlCol="0">
            <a:spAutoFit/>
          </a:bodyPr>
          <a:lstStyle/>
          <a:p>
            <a:pPr algn="ctr"/>
            <a:r>
              <a:rPr lang="fr-FR" sz="2400" b="1" dirty="0" smtClean="0">
                <a:solidFill>
                  <a:srgbClr val="FF0000"/>
                </a:solidFill>
              </a:rPr>
              <a:t>Dégrade l’</a:t>
            </a:r>
            <a:r>
              <a:rPr lang="fr-FR" sz="2400" b="1" dirty="0" err="1" smtClean="0">
                <a:solidFill>
                  <a:srgbClr val="FF0000"/>
                </a:solidFill>
              </a:rPr>
              <a:t>émittance</a:t>
            </a:r>
            <a:endParaRPr lang="fr-FR" sz="2400" b="1" dirty="0" smtClean="0">
              <a:solidFill>
                <a:srgbClr val="FF0000"/>
              </a:solidFill>
            </a:endParaRPr>
          </a:p>
          <a:p>
            <a:pPr algn="ctr"/>
            <a:r>
              <a:rPr lang="fr-FR" sz="2400" b="1" dirty="0" smtClean="0">
                <a:solidFill>
                  <a:srgbClr val="FF0000"/>
                </a:solidFill>
              </a:rPr>
              <a:t>et/ou l’e-spread</a:t>
            </a:r>
            <a:endParaRPr lang="en-US" sz="2400" b="1" dirty="0">
              <a:solidFill>
                <a:srgbClr val="FF0000"/>
              </a:solidFill>
            </a:endParaRPr>
          </a:p>
        </p:txBody>
      </p:sp>
      <p:cxnSp>
        <p:nvCxnSpPr>
          <p:cNvPr id="10" name="Connecteur droit avec flèche 9"/>
          <p:cNvCxnSpPr/>
          <p:nvPr/>
        </p:nvCxnSpPr>
        <p:spPr>
          <a:xfrm flipH="1">
            <a:off x="7490481" y="1304002"/>
            <a:ext cx="538716" cy="80678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5" name="ZoneTexte 304"/>
          <p:cNvSpPr txBox="1"/>
          <p:nvPr/>
        </p:nvSpPr>
        <p:spPr>
          <a:xfrm>
            <a:off x="4261656" y="2000625"/>
            <a:ext cx="3767541" cy="461665"/>
          </a:xfrm>
          <a:prstGeom prst="rect">
            <a:avLst/>
          </a:prstGeom>
          <a:noFill/>
        </p:spPr>
        <p:txBody>
          <a:bodyPr wrap="square" rtlCol="0">
            <a:spAutoFit/>
          </a:bodyPr>
          <a:lstStyle/>
          <a:p>
            <a:pPr algn="ctr"/>
            <a:r>
              <a:rPr lang="fr-FR" sz="2400" b="1" dirty="0" smtClean="0">
                <a:solidFill>
                  <a:schemeClr val="accent6">
                    <a:lumMod val="50000"/>
                  </a:schemeClr>
                </a:solidFill>
              </a:rPr>
              <a:t>Limite la durée de vie</a:t>
            </a:r>
            <a:endParaRPr lang="en-US" sz="2400" b="1" dirty="0">
              <a:solidFill>
                <a:schemeClr val="accent6">
                  <a:lumMod val="50000"/>
                </a:schemeClr>
              </a:solidFill>
            </a:endParaRPr>
          </a:p>
        </p:txBody>
      </p:sp>
      <p:cxnSp>
        <p:nvCxnSpPr>
          <p:cNvPr id="320" name="Connecteur droit avec flèche 319"/>
          <p:cNvCxnSpPr/>
          <p:nvPr/>
        </p:nvCxnSpPr>
        <p:spPr>
          <a:xfrm flipH="1">
            <a:off x="7490480" y="1304002"/>
            <a:ext cx="538717" cy="166750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7" name="Connecteur droit avec flèche 326"/>
          <p:cNvCxnSpPr/>
          <p:nvPr/>
        </p:nvCxnSpPr>
        <p:spPr>
          <a:xfrm flipH="1" flipV="1">
            <a:off x="7490480" y="3149410"/>
            <a:ext cx="1849521" cy="170291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1" name="Connecteur droit avec flèche 300"/>
          <p:cNvCxnSpPr/>
          <p:nvPr/>
        </p:nvCxnSpPr>
        <p:spPr>
          <a:xfrm>
            <a:off x="2709582" y="2822542"/>
            <a:ext cx="2030471" cy="23757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2" name="Connecteur droit avec flèche 321"/>
          <p:cNvCxnSpPr/>
          <p:nvPr/>
        </p:nvCxnSpPr>
        <p:spPr>
          <a:xfrm flipV="1">
            <a:off x="4693251" y="3208352"/>
            <a:ext cx="186509" cy="109621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7" name="Text Box 95"/>
          <p:cNvSpPr txBox="1">
            <a:spLocks noChangeArrowheads="1"/>
          </p:cNvSpPr>
          <p:nvPr/>
        </p:nvSpPr>
        <p:spPr bwMode="auto">
          <a:xfrm>
            <a:off x="6529429" y="1206499"/>
            <a:ext cx="5522913" cy="2308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285750" indent="-285750" algn="r">
              <a:lnSpc>
                <a:spcPct val="50000"/>
              </a:lnSpc>
              <a:buFont typeface="Arial" panose="020B0604020202020204" pitchFamily="34" charset="0"/>
              <a:buChar char="•"/>
            </a:pPr>
            <a:r>
              <a:rPr lang="fr-FR" dirty="0" smtClean="0"/>
              <a:t>Diffusion intra-faisceau (IBS) / </a:t>
            </a:r>
            <a:r>
              <a:rPr lang="fr-FR" dirty="0" err="1" smtClean="0"/>
              <a:t>Touschek</a:t>
            </a:r>
            <a:endParaRPr lang="fr-FR" dirty="0"/>
          </a:p>
        </p:txBody>
      </p:sp>
      <p:cxnSp>
        <p:nvCxnSpPr>
          <p:cNvPr id="340" name="Connecteur droit avec flèche 339"/>
          <p:cNvCxnSpPr/>
          <p:nvPr/>
        </p:nvCxnSpPr>
        <p:spPr>
          <a:xfrm>
            <a:off x="3770437" y="1483640"/>
            <a:ext cx="1016068" cy="142875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8" name="Connecteur droit avec flèche 297"/>
          <p:cNvCxnSpPr/>
          <p:nvPr/>
        </p:nvCxnSpPr>
        <p:spPr>
          <a:xfrm flipH="1">
            <a:off x="7605753" y="2649206"/>
            <a:ext cx="1408810" cy="38274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2" name="Text Box 10"/>
          <p:cNvSpPr txBox="1">
            <a:spLocks noChangeArrowheads="1"/>
          </p:cNvSpPr>
          <p:nvPr/>
        </p:nvSpPr>
        <p:spPr bwMode="auto">
          <a:xfrm>
            <a:off x="313038" y="4275916"/>
            <a:ext cx="5117608" cy="2308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285750" indent="-285750">
              <a:lnSpc>
                <a:spcPct val="50000"/>
              </a:lnSpc>
              <a:buFont typeface="Arial" panose="020B0604020202020204" pitchFamily="34" charset="0"/>
              <a:buChar char="•"/>
            </a:pPr>
            <a:r>
              <a:rPr lang="fr-FR" dirty="0" smtClean="0"/>
              <a:t>Rayonnement </a:t>
            </a:r>
            <a:r>
              <a:rPr lang="fr-FR" dirty="0"/>
              <a:t>synchrotron cohérent </a:t>
            </a:r>
            <a:r>
              <a:rPr lang="fr-FR" dirty="0" smtClean="0"/>
              <a:t>(CSR)</a:t>
            </a:r>
            <a:endParaRPr lang="fr-FR" dirty="0"/>
          </a:p>
        </p:txBody>
      </p:sp>
    </p:spTree>
    <p:extLst>
      <p:ext uri="{BB962C8B-B14F-4D97-AF65-F5344CB8AC3E}">
        <p14:creationId xmlns:p14="http://schemas.microsoft.com/office/powerpoint/2010/main" val="36955432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425514"/>
            <a:ext cx="12192000" cy="10709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0" y="0"/>
            <a:ext cx="214184"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numéro de diapositive 8"/>
          <p:cNvSpPr>
            <a:spLocks noGrp="1"/>
          </p:cNvSpPr>
          <p:nvPr>
            <p:ph type="sldNum" sz="quarter" idx="12"/>
          </p:nvPr>
        </p:nvSpPr>
        <p:spPr>
          <a:xfrm>
            <a:off x="9236675" y="6512740"/>
            <a:ext cx="2743200" cy="365125"/>
          </a:xfrm>
          <a:noFill/>
          <a:ln>
            <a:noFill/>
          </a:ln>
        </p:spPr>
        <p:txBody>
          <a:bodyPr/>
          <a:lstStyle/>
          <a:p>
            <a:fld id="{34D7324B-2770-4802-B49E-4504F47BE71B}" type="slidenum">
              <a:rPr lang="fr-FR" smtClean="0">
                <a:ln>
                  <a:solidFill>
                    <a:schemeClr val="tx1"/>
                  </a:solidFill>
                </a:ln>
              </a:rPr>
              <a:t>7</a:t>
            </a:fld>
            <a:endParaRPr lang="fr-FR" dirty="0">
              <a:ln>
                <a:solidFill>
                  <a:schemeClr val="tx1"/>
                </a:solidFill>
              </a:ln>
            </a:endParaRPr>
          </a:p>
        </p:txBody>
      </p:sp>
      <p:grpSp>
        <p:nvGrpSpPr>
          <p:cNvPr id="13" name="Group 11"/>
          <p:cNvGrpSpPr>
            <a:grpSpLocks/>
          </p:cNvGrpSpPr>
          <p:nvPr/>
        </p:nvGrpSpPr>
        <p:grpSpPr bwMode="auto">
          <a:xfrm>
            <a:off x="578879" y="3149410"/>
            <a:ext cx="1573212" cy="819150"/>
            <a:chOff x="603" y="1596"/>
            <a:chExt cx="991" cy="516"/>
          </a:xfrm>
        </p:grpSpPr>
        <p:grpSp>
          <p:nvGrpSpPr>
            <p:cNvPr id="14" name="Group 12"/>
            <p:cNvGrpSpPr>
              <a:grpSpLocks/>
            </p:cNvGrpSpPr>
            <p:nvPr/>
          </p:nvGrpSpPr>
          <p:grpSpPr bwMode="auto">
            <a:xfrm>
              <a:off x="603" y="1747"/>
              <a:ext cx="991" cy="365"/>
              <a:chOff x="1440" y="1056"/>
              <a:chExt cx="1776" cy="720"/>
            </a:xfrm>
          </p:grpSpPr>
          <p:sp>
            <p:nvSpPr>
              <p:cNvPr id="23" name="Oval 13"/>
              <p:cNvSpPr>
                <a:spLocks noChangeArrowheads="1"/>
              </p:cNvSpPr>
              <p:nvPr/>
            </p:nvSpPr>
            <p:spPr bwMode="auto">
              <a:xfrm>
                <a:off x="1440" y="1200"/>
                <a:ext cx="1776" cy="528"/>
              </a:xfrm>
              <a:prstGeom prst="ellipse">
                <a:avLst/>
              </a:pr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4" name="Oval 14"/>
              <p:cNvSpPr>
                <a:spLocks noChangeArrowheads="1"/>
              </p:cNvSpPr>
              <p:nvPr/>
            </p:nvSpPr>
            <p:spPr bwMode="auto">
              <a:xfrm>
                <a:off x="1968"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5" name="Oval 15"/>
              <p:cNvSpPr>
                <a:spLocks noChangeArrowheads="1"/>
              </p:cNvSpPr>
              <p:nvPr/>
            </p:nvSpPr>
            <p:spPr bwMode="auto">
              <a:xfrm>
                <a:off x="2064"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6" name="Oval 16"/>
              <p:cNvSpPr>
                <a:spLocks noChangeArrowheads="1"/>
              </p:cNvSpPr>
              <p:nvPr/>
            </p:nvSpPr>
            <p:spPr bwMode="auto">
              <a:xfrm>
                <a:off x="2064"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7" name="Oval 17"/>
              <p:cNvSpPr>
                <a:spLocks noChangeArrowheads="1"/>
              </p:cNvSpPr>
              <p:nvPr/>
            </p:nvSpPr>
            <p:spPr bwMode="auto">
              <a:xfrm>
                <a:off x="1968" y="148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8" name="Oval 18"/>
              <p:cNvSpPr>
                <a:spLocks noChangeArrowheads="1"/>
              </p:cNvSpPr>
              <p:nvPr/>
            </p:nvSpPr>
            <p:spPr bwMode="auto">
              <a:xfrm>
                <a:off x="1920"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9" name="Oval 19"/>
              <p:cNvSpPr>
                <a:spLocks noChangeArrowheads="1"/>
              </p:cNvSpPr>
              <p:nvPr/>
            </p:nvSpPr>
            <p:spPr bwMode="auto">
              <a:xfrm>
                <a:off x="1920"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0" name="Oval 20"/>
              <p:cNvSpPr>
                <a:spLocks noChangeArrowheads="1"/>
              </p:cNvSpPr>
              <p:nvPr/>
            </p:nvSpPr>
            <p:spPr bwMode="auto">
              <a:xfrm>
                <a:off x="1968" y="12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1" name="Oval 21"/>
              <p:cNvSpPr>
                <a:spLocks noChangeArrowheads="1"/>
              </p:cNvSpPr>
              <p:nvPr/>
            </p:nvSpPr>
            <p:spPr bwMode="auto">
              <a:xfrm>
                <a:off x="2160"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2" name="Oval 22"/>
              <p:cNvSpPr>
                <a:spLocks noChangeArrowheads="1"/>
              </p:cNvSpPr>
              <p:nvPr/>
            </p:nvSpPr>
            <p:spPr bwMode="auto">
              <a:xfrm>
                <a:off x="2352" y="148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3" name="Oval 23"/>
              <p:cNvSpPr>
                <a:spLocks noChangeArrowheads="1"/>
              </p:cNvSpPr>
              <p:nvPr/>
            </p:nvSpPr>
            <p:spPr bwMode="auto">
              <a:xfrm>
                <a:off x="2256" y="148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4" name="Oval 24"/>
              <p:cNvSpPr>
                <a:spLocks noChangeArrowheads="1"/>
              </p:cNvSpPr>
              <p:nvPr/>
            </p:nvSpPr>
            <p:spPr bwMode="auto">
              <a:xfrm>
                <a:off x="2304"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5" name="Oval 25"/>
              <p:cNvSpPr>
                <a:spLocks noChangeArrowheads="1"/>
              </p:cNvSpPr>
              <p:nvPr/>
            </p:nvSpPr>
            <p:spPr bwMode="auto">
              <a:xfrm>
                <a:off x="2208" y="124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6" name="Oval 26"/>
              <p:cNvSpPr>
                <a:spLocks noChangeArrowheads="1"/>
              </p:cNvSpPr>
              <p:nvPr/>
            </p:nvSpPr>
            <p:spPr bwMode="auto">
              <a:xfrm>
                <a:off x="2112" y="124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7" name="Oval 27"/>
              <p:cNvSpPr>
                <a:spLocks noChangeArrowheads="1"/>
              </p:cNvSpPr>
              <p:nvPr/>
            </p:nvSpPr>
            <p:spPr bwMode="auto">
              <a:xfrm>
                <a:off x="2208"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8" name="Oval 28"/>
              <p:cNvSpPr>
                <a:spLocks noChangeArrowheads="1"/>
              </p:cNvSpPr>
              <p:nvPr/>
            </p:nvSpPr>
            <p:spPr bwMode="auto">
              <a:xfrm>
                <a:off x="2160" y="158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9" name="Oval 29"/>
              <p:cNvSpPr>
                <a:spLocks noChangeArrowheads="1"/>
              </p:cNvSpPr>
              <p:nvPr/>
            </p:nvSpPr>
            <p:spPr bwMode="auto">
              <a:xfrm>
                <a:off x="2112" y="148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40" name="Oval 30"/>
              <p:cNvSpPr>
                <a:spLocks noChangeArrowheads="1"/>
              </p:cNvSpPr>
              <p:nvPr/>
            </p:nvSpPr>
            <p:spPr bwMode="auto">
              <a:xfrm>
                <a:off x="2208"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41" name="Oval 31"/>
              <p:cNvSpPr>
                <a:spLocks noChangeArrowheads="1"/>
              </p:cNvSpPr>
              <p:nvPr/>
            </p:nvSpPr>
            <p:spPr bwMode="auto">
              <a:xfrm>
                <a:off x="2448"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42" name="Oval 32"/>
              <p:cNvSpPr>
                <a:spLocks noChangeArrowheads="1"/>
              </p:cNvSpPr>
              <p:nvPr/>
            </p:nvSpPr>
            <p:spPr bwMode="auto">
              <a:xfrm>
                <a:off x="2544" y="124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43" name="Oval 33"/>
              <p:cNvSpPr>
                <a:spLocks noChangeArrowheads="1"/>
              </p:cNvSpPr>
              <p:nvPr/>
            </p:nvSpPr>
            <p:spPr bwMode="auto">
              <a:xfrm>
                <a:off x="2352" y="12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44" name="Oval 34"/>
              <p:cNvSpPr>
                <a:spLocks noChangeArrowheads="1"/>
              </p:cNvSpPr>
              <p:nvPr/>
            </p:nvSpPr>
            <p:spPr bwMode="auto">
              <a:xfrm>
                <a:off x="2256"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45" name="Oval 35"/>
              <p:cNvSpPr>
                <a:spLocks noChangeArrowheads="1"/>
              </p:cNvSpPr>
              <p:nvPr/>
            </p:nvSpPr>
            <p:spPr bwMode="auto">
              <a:xfrm>
                <a:off x="2400"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46" name="Oval 36"/>
              <p:cNvSpPr>
                <a:spLocks noChangeArrowheads="1"/>
              </p:cNvSpPr>
              <p:nvPr/>
            </p:nvSpPr>
            <p:spPr bwMode="auto">
              <a:xfrm>
                <a:off x="2640"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47" name="Oval 37"/>
              <p:cNvSpPr>
                <a:spLocks noChangeArrowheads="1"/>
              </p:cNvSpPr>
              <p:nvPr/>
            </p:nvSpPr>
            <p:spPr bwMode="auto">
              <a:xfrm>
                <a:off x="2640" y="148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48" name="Oval 38"/>
              <p:cNvSpPr>
                <a:spLocks noChangeArrowheads="1"/>
              </p:cNvSpPr>
              <p:nvPr/>
            </p:nvSpPr>
            <p:spPr bwMode="auto">
              <a:xfrm>
                <a:off x="2544" y="148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49" name="Oval 39"/>
              <p:cNvSpPr>
                <a:spLocks noChangeArrowheads="1"/>
              </p:cNvSpPr>
              <p:nvPr/>
            </p:nvSpPr>
            <p:spPr bwMode="auto">
              <a:xfrm>
                <a:off x="2544"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50" name="Oval 40"/>
              <p:cNvSpPr>
                <a:spLocks noChangeArrowheads="1"/>
              </p:cNvSpPr>
              <p:nvPr/>
            </p:nvSpPr>
            <p:spPr bwMode="auto">
              <a:xfrm>
                <a:off x="2592"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51" name="Oval 41"/>
              <p:cNvSpPr>
                <a:spLocks noChangeArrowheads="1"/>
              </p:cNvSpPr>
              <p:nvPr/>
            </p:nvSpPr>
            <p:spPr bwMode="auto">
              <a:xfrm>
                <a:off x="2640"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52" name="Oval 42"/>
              <p:cNvSpPr>
                <a:spLocks noChangeArrowheads="1"/>
              </p:cNvSpPr>
              <p:nvPr/>
            </p:nvSpPr>
            <p:spPr bwMode="auto">
              <a:xfrm>
                <a:off x="2688"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53" name="Oval 43"/>
              <p:cNvSpPr>
                <a:spLocks noChangeArrowheads="1"/>
              </p:cNvSpPr>
              <p:nvPr/>
            </p:nvSpPr>
            <p:spPr bwMode="auto">
              <a:xfrm>
                <a:off x="2832" y="148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54" name="Oval 44"/>
              <p:cNvSpPr>
                <a:spLocks noChangeArrowheads="1"/>
              </p:cNvSpPr>
              <p:nvPr/>
            </p:nvSpPr>
            <p:spPr bwMode="auto">
              <a:xfrm>
                <a:off x="2976"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55" name="Oval 45"/>
              <p:cNvSpPr>
                <a:spLocks noChangeArrowheads="1"/>
              </p:cNvSpPr>
              <p:nvPr/>
            </p:nvSpPr>
            <p:spPr bwMode="auto">
              <a:xfrm>
                <a:off x="3072"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56" name="Oval 46"/>
              <p:cNvSpPr>
                <a:spLocks noChangeArrowheads="1"/>
              </p:cNvSpPr>
              <p:nvPr/>
            </p:nvSpPr>
            <p:spPr bwMode="auto">
              <a:xfrm>
                <a:off x="3024" y="124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57" name="Oval 47"/>
              <p:cNvSpPr>
                <a:spLocks noChangeArrowheads="1"/>
              </p:cNvSpPr>
              <p:nvPr/>
            </p:nvSpPr>
            <p:spPr bwMode="auto">
              <a:xfrm>
                <a:off x="2928" y="12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58" name="Oval 48"/>
              <p:cNvSpPr>
                <a:spLocks noChangeArrowheads="1"/>
              </p:cNvSpPr>
              <p:nvPr/>
            </p:nvSpPr>
            <p:spPr bwMode="auto">
              <a:xfrm>
                <a:off x="2784" y="12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59" name="Oval 49"/>
              <p:cNvSpPr>
                <a:spLocks noChangeArrowheads="1"/>
              </p:cNvSpPr>
              <p:nvPr/>
            </p:nvSpPr>
            <p:spPr bwMode="auto">
              <a:xfrm>
                <a:off x="2640" y="115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0" name="Oval 50"/>
              <p:cNvSpPr>
                <a:spLocks noChangeArrowheads="1"/>
              </p:cNvSpPr>
              <p:nvPr/>
            </p:nvSpPr>
            <p:spPr bwMode="auto">
              <a:xfrm>
                <a:off x="2544"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1" name="Oval 51"/>
              <p:cNvSpPr>
                <a:spLocks noChangeArrowheads="1"/>
              </p:cNvSpPr>
              <p:nvPr/>
            </p:nvSpPr>
            <p:spPr bwMode="auto">
              <a:xfrm>
                <a:off x="2496"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2" name="Oval 52"/>
              <p:cNvSpPr>
                <a:spLocks noChangeArrowheads="1"/>
              </p:cNvSpPr>
              <p:nvPr/>
            </p:nvSpPr>
            <p:spPr bwMode="auto">
              <a:xfrm>
                <a:off x="2448" y="148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3" name="Oval 53"/>
              <p:cNvSpPr>
                <a:spLocks noChangeArrowheads="1"/>
              </p:cNvSpPr>
              <p:nvPr/>
            </p:nvSpPr>
            <p:spPr bwMode="auto">
              <a:xfrm>
                <a:off x="2400" y="163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4" name="Oval 54"/>
              <p:cNvSpPr>
                <a:spLocks noChangeArrowheads="1"/>
              </p:cNvSpPr>
              <p:nvPr/>
            </p:nvSpPr>
            <p:spPr bwMode="auto">
              <a:xfrm>
                <a:off x="2400" y="158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5" name="Oval 55"/>
              <p:cNvSpPr>
                <a:spLocks noChangeArrowheads="1"/>
              </p:cNvSpPr>
              <p:nvPr/>
            </p:nvSpPr>
            <p:spPr bwMode="auto">
              <a:xfrm>
                <a:off x="2544" y="153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6" name="Oval 56"/>
              <p:cNvSpPr>
                <a:spLocks noChangeArrowheads="1"/>
              </p:cNvSpPr>
              <p:nvPr/>
            </p:nvSpPr>
            <p:spPr bwMode="auto">
              <a:xfrm>
                <a:off x="2688" y="158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7" name="Oval 57"/>
              <p:cNvSpPr>
                <a:spLocks noChangeArrowheads="1"/>
              </p:cNvSpPr>
              <p:nvPr/>
            </p:nvSpPr>
            <p:spPr bwMode="auto">
              <a:xfrm>
                <a:off x="2736" y="153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8" name="Oval 58"/>
              <p:cNvSpPr>
                <a:spLocks noChangeArrowheads="1"/>
              </p:cNvSpPr>
              <p:nvPr/>
            </p:nvSpPr>
            <p:spPr bwMode="auto">
              <a:xfrm>
                <a:off x="2400"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9" name="Oval 59"/>
              <p:cNvSpPr>
                <a:spLocks noChangeArrowheads="1"/>
              </p:cNvSpPr>
              <p:nvPr/>
            </p:nvSpPr>
            <p:spPr bwMode="auto">
              <a:xfrm>
                <a:off x="2112"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70" name="Oval 60"/>
              <p:cNvSpPr>
                <a:spLocks noChangeArrowheads="1"/>
              </p:cNvSpPr>
              <p:nvPr/>
            </p:nvSpPr>
            <p:spPr bwMode="auto">
              <a:xfrm>
                <a:off x="1968"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71" name="Oval 61"/>
              <p:cNvSpPr>
                <a:spLocks noChangeArrowheads="1"/>
              </p:cNvSpPr>
              <p:nvPr/>
            </p:nvSpPr>
            <p:spPr bwMode="auto">
              <a:xfrm>
                <a:off x="1776"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72" name="Oval 62"/>
              <p:cNvSpPr>
                <a:spLocks noChangeArrowheads="1"/>
              </p:cNvSpPr>
              <p:nvPr/>
            </p:nvSpPr>
            <p:spPr bwMode="auto">
              <a:xfrm>
                <a:off x="1680"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73" name="Oval 63"/>
              <p:cNvSpPr>
                <a:spLocks noChangeArrowheads="1"/>
              </p:cNvSpPr>
              <p:nvPr/>
            </p:nvSpPr>
            <p:spPr bwMode="auto">
              <a:xfrm>
                <a:off x="1584"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74" name="Oval 64"/>
              <p:cNvSpPr>
                <a:spLocks noChangeArrowheads="1"/>
              </p:cNvSpPr>
              <p:nvPr/>
            </p:nvSpPr>
            <p:spPr bwMode="auto">
              <a:xfrm>
                <a:off x="1728"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75" name="Oval 65"/>
              <p:cNvSpPr>
                <a:spLocks noChangeArrowheads="1"/>
              </p:cNvSpPr>
              <p:nvPr/>
            </p:nvSpPr>
            <p:spPr bwMode="auto">
              <a:xfrm>
                <a:off x="1872" y="153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76" name="Oval 66"/>
              <p:cNvSpPr>
                <a:spLocks noChangeArrowheads="1"/>
              </p:cNvSpPr>
              <p:nvPr/>
            </p:nvSpPr>
            <p:spPr bwMode="auto">
              <a:xfrm>
                <a:off x="2016" y="168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77" name="Oval 67"/>
              <p:cNvSpPr>
                <a:spLocks noChangeArrowheads="1"/>
              </p:cNvSpPr>
              <p:nvPr/>
            </p:nvSpPr>
            <p:spPr bwMode="auto">
              <a:xfrm>
                <a:off x="2160" y="172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78" name="Oval 68"/>
              <p:cNvSpPr>
                <a:spLocks noChangeArrowheads="1"/>
              </p:cNvSpPr>
              <p:nvPr/>
            </p:nvSpPr>
            <p:spPr bwMode="auto">
              <a:xfrm>
                <a:off x="2304" y="163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79" name="Oval 69"/>
              <p:cNvSpPr>
                <a:spLocks noChangeArrowheads="1"/>
              </p:cNvSpPr>
              <p:nvPr/>
            </p:nvSpPr>
            <p:spPr bwMode="auto">
              <a:xfrm>
                <a:off x="2448" y="115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80" name="Oval 70"/>
              <p:cNvSpPr>
                <a:spLocks noChangeArrowheads="1"/>
              </p:cNvSpPr>
              <p:nvPr/>
            </p:nvSpPr>
            <p:spPr bwMode="auto">
              <a:xfrm>
                <a:off x="2256" y="105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81" name="Oval 71"/>
              <p:cNvSpPr>
                <a:spLocks noChangeArrowheads="1"/>
              </p:cNvSpPr>
              <p:nvPr/>
            </p:nvSpPr>
            <p:spPr bwMode="auto">
              <a:xfrm>
                <a:off x="2016" y="124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82" name="Oval 72"/>
              <p:cNvSpPr>
                <a:spLocks noChangeArrowheads="1"/>
              </p:cNvSpPr>
              <p:nvPr/>
            </p:nvSpPr>
            <p:spPr bwMode="auto">
              <a:xfrm>
                <a:off x="1680" y="124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83" name="Oval 73"/>
              <p:cNvSpPr>
                <a:spLocks noChangeArrowheads="1"/>
              </p:cNvSpPr>
              <p:nvPr/>
            </p:nvSpPr>
            <p:spPr bwMode="auto">
              <a:xfrm>
                <a:off x="1872" y="12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84" name="Oval 74"/>
              <p:cNvSpPr>
                <a:spLocks noChangeArrowheads="1"/>
              </p:cNvSpPr>
              <p:nvPr/>
            </p:nvSpPr>
            <p:spPr bwMode="auto">
              <a:xfrm>
                <a:off x="1872"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85" name="Oval 75"/>
              <p:cNvSpPr>
                <a:spLocks noChangeArrowheads="1"/>
              </p:cNvSpPr>
              <p:nvPr/>
            </p:nvSpPr>
            <p:spPr bwMode="auto">
              <a:xfrm>
                <a:off x="2064" y="153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86" name="Oval 76"/>
              <p:cNvSpPr>
                <a:spLocks noChangeArrowheads="1"/>
              </p:cNvSpPr>
              <p:nvPr/>
            </p:nvSpPr>
            <p:spPr bwMode="auto">
              <a:xfrm>
                <a:off x="1728" y="158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87" name="Oval 77"/>
              <p:cNvSpPr>
                <a:spLocks noChangeArrowheads="1"/>
              </p:cNvSpPr>
              <p:nvPr/>
            </p:nvSpPr>
            <p:spPr bwMode="auto">
              <a:xfrm>
                <a:off x="2880" y="163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88" name="Oval 78"/>
              <p:cNvSpPr>
                <a:spLocks noChangeArrowheads="1"/>
              </p:cNvSpPr>
              <p:nvPr/>
            </p:nvSpPr>
            <p:spPr bwMode="auto">
              <a:xfrm>
                <a:off x="2304" y="158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89" name="Oval 79"/>
              <p:cNvSpPr>
                <a:spLocks noChangeArrowheads="1"/>
              </p:cNvSpPr>
              <p:nvPr/>
            </p:nvSpPr>
            <p:spPr bwMode="auto">
              <a:xfrm>
                <a:off x="2112"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90" name="Oval 80"/>
              <p:cNvSpPr>
                <a:spLocks noChangeArrowheads="1"/>
              </p:cNvSpPr>
              <p:nvPr/>
            </p:nvSpPr>
            <p:spPr bwMode="auto">
              <a:xfrm>
                <a:off x="2160" y="12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91" name="Oval 81"/>
              <p:cNvSpPr>
                <a:spLocks noChangeArrowheads="1"/>
              </p:cNvSpPr>
              <p:nvPr/>
            </p:nvSpPr>
            <p:spPr bwMode="auto">
              <a:xfrm>
                <a:off x="2304" y="125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92" name="Oval 82"/>
              <p:cNvSpPr>
                <a:spLocks noChangeArrowheads="1"/>
              </p:cNvSpPr>
              <p:nvPr/>
            </p:nvSpPr>
            <p:spPr bwMode="auto">
              <a:xfrm>
                <a:off x="2448" y="12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93" name="Oval 83"/>
              <p:cNvSpPr>
                <a:spLocks noChangeArrowheads="1"/>
              </p:cNvSpPr>
              <p:nvPr/>
            </p:nvSpPr>
            <p:spPr bwMode="auto">
              <a:xfrm>
                <a:off x="2736"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94" name="Oval 84"/>
              <p:cNvSpPr>
                <a:spLocks noChangeArrowheads="1"/>
              </p:cNvSpPr>
              <p:nvPr/>
            </p:nvSpPr>
            <p:spPr bwMode="auto">
              <a:xfrm>
                <a:off x="2304"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95" name="Oval 85"/>
              <p:cNvSpPr>
                <a:spLocks noChangeArrowheads="1"/>
              </p:cNvSpPr>
              <p:nvPr/>
            </p:nvSpPr>
            <p:spPr bwMode="auto">
              <a:xfrm>
                <a:off x="1632" y="153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96" name="Oval 86"/>
              <p:cNvSpPr>
                <a:spLocks noChangeArrowheads="1"/>
              </p:cNvSpPr>
              <p:nvPr/>
            </p:nvSpPr>
            <p:spPr bwMode="auto">
              <a:xfrm>
                <a:off x="2496" y="163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grpSp>
        <p:sp>
          <p:nvSpPr>
            <p:cNvPr id="16" name="Line 87"/>
            <p:cNvSpPr>
              <a:spLocks noChangeShapeType="1"/>
            </p:cNvSpPr>
            <p:nvPr/>
          </p:nvSpPr>
          <p:spPr bwMode="auto">
            <a:xfrm flipH="1" flipV="1">
              <a:off x="1121" y="1652"/>
              <a:ext cx="2" cy="130"/>
            </a:xfrm>
            <a:prstGeom prst="line">
              <a:avLst/>
            </a:prstGeom>
            <a:noFill/>
            <a:ln w="28575">
              <a:solidFill>
                <a:srgbClr val="CC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fr-FR"/>
            </a:p>
          </p:txBody>
        </p:sp>
        <p:sp>
          <p:nvSpPr>
            <p:cNvPr id="17" name="Line 88"/>
            <p:cNvSpPr>
              <a:spLocks noChangeShapeType="1"/>
            </p:cNvSpPr>
            <p:nvPr/>
          </p:nvSpPr>
          <p:spPr bwMode="auto">
            <a:xfrm>
              <a:off x="1126" y="1809"/>
              <a:ext cx="1" cy="127"/>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fr-FR"/>
            </a:p>
          </p:txBody>
        </p:sp>
        <p:sp>
          <p:nvSpPr>
            <p:cNvPr id="20" name="Text Box 89"/>
            <p:cNvSpPr txBox="1">
              <a:spLocks noChangeArrowheads="1"/>
            </p:cNvSpPr>
            <p:nvPr/>
          </p:nvSpPr>
          <p:spPr bwMode="auto">
            <a:xfrm>
              <a:off x="1113" y="1596"/>
              <a:ext cx="214"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spcBef>
                  <a:spcPct val="0"/>
                </a:spcBef>
              </a:pPr>
              <a:r>
                <a:rPr lang="en-US" sz="1200" i="1">
                  <a:solidFill>
                    <a:srgbClr val="CC0000"/>
                  </a:solidFill>
                  <a:latin typeface="Times New Roman" charset="0"/>
                </a:rPr>
                <a:t>F</a:t>
              </a:r>
              <a:r>
                <a:rPr lang="en-US" sz="1200" i="1" baseline="-25000">
                  <a:solidFill>
                    <a:srgbClr val="CC0000"/>
                  </a:solidFill>
                  <a:latin typeface="Times New Roman" charset="0"/>
                </a:rPr>
                <a:t>E</a:t>
              </a:r>
              <a:endParaRPr lang="en-US" sz="1200" i="1">
                <a:solidFill>
                  <a:srgbClr val="CC0000"/>
                </a:solidFill>
                <a:latin typeface="Times New Roman" charset="0"/>
              </a:endParaRPr>
            </a:p>
          </p:txBody>
        </p:sp>
        <p:sp>
          <p:nvSpPr>
            <p:cNvPr id="21" name="Text Box 90"/>
            <p:cNvSpPr txBox="1">
              <a:spLocks noChangeArrowheads="1"/>
            </p:cNvSpPr>
            <p:nvPr/>
          </p:nvSpPr>
          <p:spPr bwMode="auto">
            <a:xfrm>
              <a:off x="1095" y="1837"/>
              <a:ext cx="318"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0"/>
                </a:spcBef>
              </a:pPr>
              <a:r>
                <a:rPr lang="en-US" sz="1200" i="1" dirty="0">
                  <a:solidFill>
                    <a:schemeClr val="accent2"/>
                  </a:solidFill>
                  <a:latin typeface="Times New Roman" charset="0"/>
                </a:rPr>
                <a:t>F</a:t>
              </a:r>
              <a:r>
                <a:rPr lang="en-US" sz="1200" i="1" baseline="-25000" dirty="0">
                  <a:solidFill>
                    <a:schemeClr val="accent2"/>
                  </a:solidFill>
                  <a:latin typeface="Times New Roman" charset="0"/>
                </a:rPr>
                <a:t>M</a:t>
              </a:r>
              <a:endParaRPr lang="en-US" sz="1200" i="1" dirty="0">
                <a:solidFill>
                  <a:schemeClr val="accent2"/>
                </a:solidFill>
                <a:latin typeface="Times New Roman" charset="0"/>
              </a:endParaRPr>
            </a:p>
          </p:txBody>
        </p:sp>
        <p:sp>
          <p:nvSpPr>
            <p:cNvPr id="22" name="Oval 91"/>
            <p:cNvSpPr>
              <a:spLocks noChangeArrowheads="1"/>
            </p:cNvSpPr>
            <p:nvPr/>
          </p:nvSpPr>
          <p:spPr bwMode="auto">
            <a:xfrm>
              <a:off x="1111" y="1796"/>
              <a:ext cx="27" cy="2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fr-FR" baseline="-25000"/>
            </a:p>
          </p:txBody>
        </p:sp>
      </p:grpSp>
      <p:sp>
        <p:nvSpPr>
          <p:cNvPr id="97" name="Text Box 92"/>
          <p:cNvSpPr txBox="1">
            <a:spLocks noChangeArrowheads="1"/>
          </p:cNvSpPr>
          <p:nvPr/>
        </p:nvSpPr>
        <p:spPr bwMode="auto">
          <a:xfrm>
            <a:off x="291777" y="2753636"/>
            <a:ext cx="5522913" cy="2308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285750" indent="-285750">
              <a:lnSpc>
                <a:spcPct val="50000"/>
              </a:lnSpc>
              <a:buFont typeface="Arial" panose="020B0604020202020204" pitchFamily="34" charset="0"/>
              <a:buChar char="•"/>
            </a:pPr>
            <a:r>
              <a:rPr lang="fr-FR" dirty="0" smtClean="0"/>
              <a:t>Charge d’espace (SC)</a:t>
            </a:r>
            <a:endParaRPr lang="fr-FR" dirty="0"/>
          </a:p>
        </p:txBody>
      </p:sp>
      <p:sp>
        <p:nvSpPr>
          <p:cNvPr id="99" name="Text Box 95"/>
          <p:cNvSpPr txBox="1">
            <a:spLocks noChangeArrowheads="1"/>
          </p:cNvSpPr>
          <p:nvPr/>
        </p:nvSpPr>
        <p:spPr bwMode="auto">
          <a:xfrm>
            <a:off x="270517" y="1131187"/>
            <a:ext cx="5874910" cy="2308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285750" indent="-285750">
              <a:lnSpc>
                <a:spcPct val="50000"/>
              </a:lnSpc>
              <a:buFont typeface="Arial" panose="020B0604020202020204" pitchFamily="34" charset="0"/>
              <a:buChar char="•"/>
            </a:pPr>
            <a:r>
              <a:rPr lang="fr-FR" dirty="0" smtClean="0"/>
              <a:t>Champ de sillage et impédances (RW and géométrique)</a:t>
            </a:r>
            <a:endParaRPr lang="fr-FR" dirty="0"/>
          </a:p>
        </p:txBody>
      </p:sp>
      <p:pic>
        <p:nvPicPr>
          <p:cNvPr id="100" name="Picture 9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483" y="1512091"/>
            <a:ext cx="1946275" cy="1025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01"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058" y="4749532"/>
            <a:ext cx="2173287" cy="4841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02"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078" y="5507828"/>
            <a:ext cx="1592263" cy="422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03" name="Picture 5" descr="Image 4"/>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87077" y="1632574"/>
            <a:ext cx="4176713" cy="93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5" name="Text Box 92"/>
          <p:cNvSpPr txBox="1">
            <a:spLocks noChangeArrowheads="1"/>
          </p:cNvSpPr>
          <p:nvPr/>
        </p:nvSpPr>
        <p:spPr bwMode="auto">
          <a:xfrm>
            <a:off x="6591728" y="2596929"/>
            <a:ext cx="5522913" cy="2571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285750" indent="-285750" algn="r">
              <a:lnSpc>
                <a:spcPct val="50000"/>
              </a:lnSpc>
              <a:buFont typeface="Arial" panose="020B0604020202020204" pitchFamily="34" charset="0"/>
              <a:buChar char="•"/>
            </a:pPr>
            <a:r>
              <a:rPr lang="fr-FR" dirty="0" smtClean="0"/>
              <a:t>Rétrodiffusion Compton (CBS)</a:t>
            </a:r>
            <a:endParaRPr lang="fr-FR" dirty="0"/>
          </a:p>
        </p:txBody>
      </p:sp>
      <p:grpSp>
        <p:nvGrpSpPr>
          <p:cNvPr id="4" name="Groupe 3"/>
          <p:cNvGrpSpPr/>
          <p:nvPr/>
        </p:nvGrpSpPr>
        <p:grpSpPr>
          <a:xfrm>
            <a:off x="9201121" y="2971511"/>
            <a:ext cx="2703169" cy="1416376"/>
            <a:chOff x="7653702" y="2782697"/>
            <a:chExt cx="3679825" cy="1619250"/>
          </a:xfrm>
        </p:grpSpPr>
        <p:sp>
          <p:nvSpPr>
            <p:cNvPr id="106" name="Oval 27"/>
            <p:cNvSpPr>
              <a:spLocks noChangeArrowheads="1"/>
            </p:cNvSpPr>
            <p:nvPr/>
          </p:nvSpPr>
          <p:spPr bwMode="auto">
            <a:xfrm>
              <a:off x="7987077" y="3363722"/>
              <a:ext cx="184150" cy="179388"/>
            </a:xfrm>
            <a:prstGeom prst="ellipse">
              <a:avLst/>
            </a:pr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spcBef>
                  <a:spcPct val="50000"/>
                </a:spcBef>
              </a:pPr>
              <a:endParaRPr lang="fr-FR">
                <a:latin typeface="Arial Narrow" charset="0"/>
              </a:endParaRPr>
            </a:p>
          </p:txBody>
        </p:sp>
        <p:sp>
          <p:nvSpPr>
            <p:cNvPr id="107" name="Text Box 30"/>
            <p:cNvSpPr txBox="1">
              <a:spLocks noChangeArrowheads="1"/>
            </p:cNvSpPr>
            <p:nvPr/>
          </p:nvSpPr>
          <p:spPr bwMode="auto">
            <a:xfrm>
              <a:off x="7653702" y="3100197"/>
              <a:ext cx="3619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spcBef>
                  <a:spcPct val="50000"/>
                </a:spcBef>
              </a:pPr>
              <a:r>
                <a:rPr lang="fr-FR" dirty="0">
                  <a:latin typeface="Arial Narrow" charset="0"/>
                </a:rPr>
                <a:t>e</a:t>
              </a:r>
              <a:r>
                <a:rPr lang="fr-FR" baseline="30000" dirty="0">
                  <a:latin typeface="Arial Narrow" charset="0"/>
                </a:rPr>
                <a:t>-</a:t>
              </a:r>
            </a:p>
          </p:txBody>
        </p:sp>
        <p:sp>
          <p:nvSpPr>
            <p:cNvPr id="108" name="Line 31"/>
            <p:cNvSpPr>
              <a:spLocks noChangeShapeType="1"/>
            </p:cNvSpPr>
            <p:nvPr/>
          </p:nvSpPr>
          <p:spPr bwMode="auto">
            <a:xfrm>
              <a:off x="8122015" y="3447860"/>
              <a:ext cx="955675" cy="9525"/>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fr-FR"/>
            </a:p>
          </p:txBody>
        </p:sp>
        <p:sp>
          <p:nvSpPr>
            <p:cNvPr id="109" name="Text Box 32"/>
            <p:cNvSpPr txBox="1">
              <a:spLocks noChangeArrowheads="1"/>
            </p:cNvSpPr>
            <p:nvPr/>
          </p:nvSpPr>
          <p:spPr bwMode="auto">
            <a:xfrm>
              <a:off x="10450877" y="3016060"/>
              <a:ext cx="8826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spcBef>
                  <a:spcPct val="50000"/>
                </a:spcBef>
              </a:pPr>
              <a:r>
                <a:rPr lang="fr-FR">
                  <a:latin typeface="Arial Narrow" charset="0"/>
                </a:rPr>
                <a:t>photon</a:t>
              </a:r>
              <a:endParaRPr lang="fr-FR" baseline="30000">
                <a:latin typeface="Arial Narrow" charset="0"/>
              </a:endParaRPr>
            </a:p>
          </p:txBody>
        </p:sp>
        <p:sp>
          <p:nvSpPr>
            <p:cNvPr id="110" name="Freeform 33"/>
            <p:cNvSpPr>
              <a:spLocks/>
            </p:cNvSpPr>
            <p:nvPr/>
          </p:nvSpPr>
          <p:spPr bwMode="auto">
            <a:xfrm flipH="1">
              <a:off x="9482502" y="3235135"/>
              <a:ext cx="1073150" cy="265112"/>
            </a:xfrm>
            <a:custGeom>
              <a:avLst/>
              <a:gdLst>
                <a:gd name="T0" fmla="*/ 0 w 569"/>
                <a:gd name="T1" fmla="*/ 159 h 167"/>
                <a:gd name="T2" fmla="*/ 56 w 569"/>
                <a:gd name="T3" fmla="*/ 21 h 167"/>
                <a:gd name="T4" fmla="*/ 125 w 569"/>
                <a:gd name="T5" fmla="*/ 165 h 167"/>
                <a:gd name="T6" fmla="*/ 169 w 569"/>
                <a:gd name="T7" fmla="*/ 27 h 167"/>
                <a:gd name="T8" fmla="*/ 225 w 569"/>
                <a:gd name="T9" fmla="*/ 152 h 167"/>
                <a:gd name="T10" fmla="*/ 263 w 569"/>
                <a:gd name="T11" fmla="*/ 2 h 167"/>
                <a:gd name="T12" fmla="*/ 313 w 569"/>
                <a:gd name="T13" fmla="*/ 165 h 167"/>
                <a:gd name="T14" fmla="*/ 375 w 569"/>
                <a:gd name="T15" fmla="*/ 15 h 167"/>
                <a:gd name="T16" fmla="*/ 400 w 569"/>
                <a:gd name="T17" fmla="*/ 159 h 167"/>
                <a:gd name="T18" fmla="*/ 450 w 569"/>
                <a:gd name="T19" fmla="*/ 33 h 167"/>
                <a:gd name="T20" fmla="*/ 501 w 569"/>
                <a:gd name="T21" fmla="*/ 159 h 167"/>
                <a:gd name="T22" fmla="*/ 538 w 569"/>
                <a:gd name="T23" fmla="*/ 21 h 167"/>
                <a:gd name="T24" fmla="*/ 569 w 569"/>
                <a:gd name="T25" fmla="*/ 127 h 1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9"/>
                <a:gd name="T40" fmla="*/ 0 h 167"/>
                <a:gd name="T41" fmla="*/ 569 w 569"/>
                <a:gd name="T42" fmla="*/ 167 h 1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9" h="167">
                  <a:moveTo>
                    <a:pt x="0" y="159"/>
                  </a:moveTo>
                  <a:cubicBezTo>
                    <a:pt x="17" y="89"/>
                    <a:pt x="35" y="20"/>
                    <a:pt x="56" y="21"/>
                  </a:cubicBezTo>
                  <a:cubicBezTo>
                    <a:pt x="77" y="22"/>
                    <a:pt x="106" y="164"/>
                    <a:pt x="125" y="165"/>
                  </a:cubicBezTo>
                  <a:cubicBezTo>
                    <a:pt x="144" y="166"/>
                    <a:pt x="152" y="29"/>
                    <a:pt x="169" y="27"/>
                  </a:cubicBezTo>
                  <a:cubicBezTo>
                    <a:pt x="186" y="25"/>
                    <a:pt x="209" y="156"/>
                    <a:pt x="225" y="152"/>
                  </a:cubicBezTo>
                  <a:cubicBezTo>
                    <a:pt x="241" y="148"/>
                    <a:pt x="248" y="0"/>
                    <a:pt x="263" y="2"/>
                  </a:cubicBezTo>
                  <a:cubicBezTo>
                    <a:pt x="278" y="4"/>
                    <a:pt x="295" y="163"/>
                    <a:pt x="313" y="165"/>
                  </a:cubicBezTo>
                  <a:cubicBezTo>
                    <a:pt x="331" y="167"/>
                    <a:pt x="361" y="16"/>
                    <a:pt x="375" y="15"/>
                  </a:cubicBezTo>
                  <a:cubicBezTo>
                    <a:pt x="389" y="14"/>
                    <a:pt x="388" y="156"/>
                    <a:pt x="400" y="159"/>
                  </a:cubicBezTo>
                  <a:cubicBezTo>
                    <a:pt x="412" y="162"/>
                    <a:pt x="433" y="33"/>
                    <a:pt x="450" y="33"/>
                  </a:cubicBezTo>
                  <a:cubicBezTo>
                    <a:pt x="467" y="33"/>
                    <a:pt x="486" y="161"/>
                    <a:pt x="501" y="159"/>
                  </a:cubicBezTo>
                  <a:cubicBezTo>
                    <a:pt x="516" y="157"/>
                    <a:pt x="527" y="26"/>
                    <a:pt x="538" y="21"/>
                  </a:cubicBezTo>
                  <a:cubicBezTo>
                    <a:pt x="549" y="16"/>
                    <a:pt x="559" y="71"/>
                    <a:pt x="569" y="127"/>
                  </a:cubicBezTo>
                </a:path>
              </a:pathLst>
            </a:custGeom>
            <a:noFill/>
            <a:ln w="9525" cap="flat" cmpd="sng">
              <a:solidFill>
                <a:schemeClr val="tx1"/>
              </a:solidFill>
              <a:prstDash val="solid"/>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fr-FR"/>
            </a:p>
          </p:txBody>
        </p:sp>
        <p:sp>
          <p:nvSpPr>
            <p:cNvPr id="111" name="Line 34"/>
            <p:cNvSpPr>
              <a:spLocks noChangeShapeType="1"/>
            </p:cNvSpPr>
            <p:nvPr/>
          </p:nvSpPr>
          <p:spPr bwMode="auto">
            <a:xfrm flipH="1">
              <a:off x="9325340" y="3417697"/>
              <a:ext cx="147637"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fr-FR"/>
            </a:p>
          </p:txBody>
        </p:sp>
        <p:sp>
          <p:nvSpPr>
            <p:cNvPr id="112" name="Text Box 35"/>
            <p:cNvSpPr txBox="1">
              <a:spLocks noChangeArrowheads="1"/>
            </p:cNvSpPr>
            <p:nvPr/>
          </p:nvSpPr>
          <p:spPr bwMode="auto">
            <a:xfrm>
              <a:off x="8349027" y="2900172"/>
              <a:ext cx="3365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spcBef>
                  <a:spcPct val="50000"/>
                </a:spcBef>
              </a:pPr>
              <a:r>
                <a:rPr lang="fr-FR">
                  <a:latin typeface="Arial Narrow" charset="0"/>
                </a:rPr>
                <a:t>E</a:t>
              </a:r>
            </a:p>
          </p:txBody>
        </p:sp>
        <p:sp>
          <p:nvSpPr>
            <p:cNvPr id="113" name="Text Box 36"/>
            <p:cNvSpPr txBox="1">
              <a:spLocks noChangeArrowheads="1"/>
            </p:cNvSpPr>
            <p:nvPr/>
          </p:nvSpPr>
          <p:spPr bwMode="auto">
            <a:xfrm>
              <a:off x="9855565" y="2782697"/>
              <a:ext cx="430212"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spcBef>
                  <a:spcPct val="50000"/>
                </a:spcBef>
              </a:pPr>
              <a:r>
                <a:rPr lang="fr-FR" dirty="0" err="1">
                  <a:latin typeface="Arial Narrow" charset="0"/>
                </a:rPr>
                <a:t>h</a:t>
              </a:r>
              <a:r>
                <a:rPr lang="fr-FR" dirty="0" err="1">
                  <a:latin typeface="Symbol" charset="0"/>
                </a:rPr>
                <a:t>n</a:t>
              </a:r>
              <a:endParaRPr lang="fr-FR" dirty="0">
                <a:latin typeface="Symbol" charset="0"/>
              </a:endParaRPr>
            </a:p>
          </p:txBody>
        </p:sp>
        <p:sp>
          <p:nvSpPr>
            <p:cNvPr id="114" name="Oval 37"/>
            <p:cNvSpPr>
              <a:spLocks noChangeArrowheads="1"/>
            </p:cNvSpPr>
            <p:nvPr/>
          </p:nvSpPr>
          <p:spPr bwMode="auto">
            <a:xfrm>
              <a:off x="7901352" y="4222560"/>
              <a:ext cx="184150" cy="179387"/>
            </a:xfrm>
            <a:prstGeom prst="ellipse">
              <a:avLst/>
            </a:pr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spcBef>
                  <a:spcPct val="50000"/>
                </a:spcBef>
              </a:pPr>
              <a:endParaRPr lang="fr-FR">
                <a:latin typeface="Arial Narrow" charset="0"/>
              </a:endParaRPr>
            </a:p>
          </p:txBody>
        </p:sp>
        <p:sp>
          <p:nvSpPr>
            <p:cNvPr id="115" name="Line 38"/>
            <p:cNvSpPr>
              <a:spLocks noChangeShapeType="1"/>
            </p:cNvSpPr>
            <p:nvPr/>
          </p:nvSpPr>
          <p:spPr bwMode="auto">
            <a:xfrm>
              <a:off x="8099790" y="4327335"/>
              <a:ext cx="955675" cy="9525"/>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fr-FR"/>
            </a:p>
          </p:txBody>
        </p:sp>
        <p:sp>
          <p:nvSpPr>
            <p:cNvPr id="116" name="Freeform 39"/>
            <p:cNvSpPr>
              <a:spLocks/>
            </p:cNvSpPr>
            <p:nvPr/>
          </p:nvSpPr>
          <p:spPr bwMode="auto">
            <a:xfrm>
              <a:off x="9539652" y="4114610"/>
              <a:ext cx="993775" cy="265112"/>
            </a:xfrm>
            <a:custGeom>
              <a:avLst/>
              <a:gdLst>
                <a:gd name="T0" fmla="*/ 0 w 569"/>
                <a:gd name="T1" fmla="*/ 159 h 167"/>
                <a:gd name="T2" fmla="*/ 56 w 569"/>
                <a:gd name="T3" fmla="*/ 21 h 167"/>
                <a:gd name="T4" fmla="*/ 125 w 569"/>
                <a:gd name="T5" fmla="*/ 165 h 167"/>
                <a:gd name="T6" fmla="*/ 169 w 569"/>
                <a:gd name="T7" fmla="*/ 27 h 167"/>
                <a:gd name="T8" fmla="*/ 225 w 569"/>
                <a:gd name="T9" fmla="*/ 152 h 167"/>
                <a:gd name="T10" fmla="*/ 263 w 569"/>
                <a:gd name="T11" fmla="*/ 2 h 167"/>
                <a:gd name="T12" fmla="*/ 313 w 569"/>
                <a:gd name="T13" fmla="*/ 165 h 167"/>
                <a:gd name="T14" fmla="*/ 375 w 569"/>
                <a:gd name="T15" fmla="*/ 15 h 167"/>
                <a:gd name="T16" fmla="*/ 400 w 569"/>
                <a:gd name="T17" fmla="*/ 159 h 167"/>
                <a:gd name="T18" fmla="*/ 450 w 569"/>
                <a:gd name="T19" fmla="*/ 33 h 167"/>
                <a:gd name="T20" fmla="*/ 501 w 569"/>
                <a:gd name="T21" fmla="*/ 159 h 167"/>
                <a:gd name="T22" fmla="*/ 538 w 569"/>
                <a:gd name="T23" fmla="*/ 21 h 167"/>
                <a:gd name="T24" fmla="*/ 569 w 569"/>
                <a:gd name="T25" fmla="*/ 127 h 1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9"/>
                <a:gd name="T40" fmla="*/ 0 h 167"/>
                <a:gd name="T41" fmla="*/ 569 w 569"/>
                <a:gd name="T42" fmla="*/ 167 h 1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9" h="167">
                  <a:moveTo>
                    <a:pt x="0" y="159"/>
                  </a:moveTo>
                  <a:cubicBezTo>
                    <a:pt x="17" y="89"/>
                    <a:pt x="35" y="20"/>
                    <a:pt x="56" y="21"/>
                  </a:cubicBezTo>
                  <a:cubicBezTo>
                    <a:pt x="77" y="22"/>
                    <a:pt x="106" y="164"/>
                    <a:pt x="125" y="165"/>
                  </a:cubicBezTo>
                  <a:cubicBezTo>
                    <a:pt x="144" y="166"/>
                    <a:pt x="152" y="29"/>
                    <a:pt x="169" y="27"/>
                  </a:cubicBezTo>
                  <a:cubicBezTo>
                    <a:pt x="186" y="25"/>
                    <a:pt x="209" y="156"/>
                    <a:pt x="225" y="152"/>
                  </a:cubicBezTo>
                  <a:cubicBezTo>
                    <a:pt x="241" y="148"/>
                    <a:pt x="248" y="0"/>
                    <a:pt x="263" y="2"/>
                  </a:cubicBezTo>
                  <a:cubicBezTo>
                    <a:pt x="278" y="4"/>
                    <a:pt x="295" y="163"/>
                    <a:pt x="313" y="165"/>
                  </a:cubicBezTo>
                  <a:cubicBezTo>
                    <a:pt x="331" y="167"/>
                    <a:pt x="361" y="16"/>
                    <a:pt x="375" y="15"/>
                  </a:cubicBezTo>
                  <a:cubicBezTo>
                    <a:pt x="389" y="14"/>
                    <a:pt x="388" y="156"/>
                    <a:pt x="400" y="159"/>
                  </a:cubicBezTo>
                  <a:cubicBezTo>
                    <a:pt x="412" y="162"/>
                    <a:pt x="433" y="33"/>
                    <a:pt x="450" y="33"/>
                  </a:cubicBezTo>
                  <a:cubicBezTo>
                    <a:pt x="467" y="33"/>
                    <a:pt x="486" y="161"/>
                    <a:pt x="501" y="159"/>
                  </a:cubicBezTo>
                  <a:cubicBezTo>
                    <a:pt x="516" y="157"/>
                    <a:pt x="527" y="26"/>
                    <a:pt x="538" y="21"/>
                  </a:cubicBezTo>
                  <a:cubicBezTo>
                    <a:pt x="549" y="16"/>
                    <a:pt x="559" y="71"/>
                    <a:pt x="569" y="127"/>
                  </a:cubicBezTo>
                </a:path>
              </a:pathLst>
            </a:custGeom>
            <a:noFill/>
            <a:ln w="9525" cap="flat" cmpd="sng">
              <a:solidFill>
                <a:schemeClr val="tx1"/>
              </a:solidFill>
              <a:prstDash val="solid"/>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fr-FR"/>
            </a:p>
          </p:txBody>
        </p:sp>
        <p:sp>
          <p:nvSpPr>
            <p:cNvPr id="117" name="Line 40"/>
            <p:cNvSpPr>
              <a:spLocks noChangeShapeType="1"/>
            </p:cNvSpPr>
            <p:nvPr/>
          </p:nvSpPr>
          <p:spPr bwMode="auto">
            <a:xfrm>
              <a:off x="10523902" y="4306697"/>
              <a:ext cx="219075"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fr-FR"/>
            </a:p>
          </p:txBody>
        </p:sp>
        <p:sp>
          <p:nvSpPr>
            <p:cNvPr id="118" name="Text Box 41"/>
            <p:cNvSpPr txBox="1">
              <a:spLocks noChangeArrowheads="1"/>
            </p:cNvSpPr>
            <p:nvPr/>
          </p:nvSpPr>
          <p:spPr bwMode="auto">
            <a:xfrm>
              <a:off x="8236315" y="3855847"/>
              <a:ext cx="636587"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spcBef>
                  <a:spcPct val="50000"/>
                </a:spcBef>
              </a:pPr>
              <a:r>
                <a:rPr lang="fr-FR" dirty="0">
                  <a:latin typeface="Arial Narrow" charset="0"/>
                </a:rPr>
                <a:t>E-</a:t>
              </a:r>
              <a:r>
                <a:rPr lang="fr-FR" dirty="0">
                  <a:latin typeface="Symbol" charset="0"/>
                </a:rPr>
                <a:t>D</a:t>
              </a:r>
              <a:r>
                <a:rPr lang="fr-FR" dirty="0">
                  <a:latin typeface="Arial Narrow" charset="0"/>
                </a:rPr>
                <a:t>E</a:t>
              </a:r>
            </a:p>
          </p:txBody>
        </p:sp>
        <p:sp>
          <p:nvSpPr>
            <p:cNvPr id="119" name="Text Box 42"/>
            <p:cNvSpPr txBox="1">
              <a:spLocks noChangeArrowheads="1"/>
            </p:cNvSpPr>
            <p:nvPr/>
          </p:nvSpPr>
          <p:spPr bwMode="auto">
            <a:xfrm>
              <a:off x="9833340" y="3662172"/>
              <a:ext cx="458787"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spcBef>
                  <a:spcPct val="50000"/>
                </a:spcBef>
              </a:pPr>
              <a:r>
                <a:rPr lang="fr-FR" dirty="0" err="1">
                  <a:latin typeface="Arial Narrow" charset="0"/>
                </a:rPr>
                <a:t>h</a:t>
              </a:r>
              <a:r>
                <a:rPr lang="fr-FR" dirty="0" err="1">
                  <a:latin typeface="Symbol" charset="0"/>
                </a:rPr>
                <a:t>n</a:t>
              </a:r>
              <a:r>
                <a:rPr lang="ja-JP" altLang="fr-FR" dirty="0"/>
                <a:t>’</a:t>
              </a:r>
              <a:endParaRPr lang="fr-FR" dirty="0"/>
            </a:p>
          </p:txBody>
        </p:sp>
      </p:grpSp>
      <p:sp>
        <p:nvSpPr>
          <p:cNvPr id="190" name="Text Box 10"/>
          <p:cNvSpPr txBox="1">
            <a:spLocks noChangeArrowheads="1"/>
          </p:cNvSpPr>
          <p:nvPr/>
        </p:nvSpPr>
        <p:spPr bwMode="auto">
          <a:xfrm>
            <a:off x="6933362" y="4707869"/>
            <a:ext cx="5117608" cy="2571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285750" indent="-285750" algn="r">
              <a:lnSpc>
                <a:spcPct val="50000"/>
              </a:lnSpc>
              <a:buFont typeface="Arial" panose="020B0604020202020204" pitchFamily="34" charset="0"/>
              <a:buChar char="•"/>
            </a:pPr>
            <a:r>
              <a:rPr lang="fr-FR" dirty="0" smtClean="0"/>
              <a:t>Nuage d’ions</a:t>
            </a:r>
            <a:endParaRPr lang="fr-FR" dirty="0"/>
          </a:p>
        </p:txBody>
      </p:sp>
      <p:grpSp>
        <p:nvGrpSpPr>
          <p:cNvPr id="3" name="Groupe 2"/>
          <p:cNvGrpSpPr/>
          <p:nvPr/>
        </p:nvGrpSpPr>
        <p:grpSpPr>
          <a:xfrm>
            <a:off x="10096736" y="4936386"/>
            <a:ext cx="2037642" cy="1291746"/>
            <a:chOff x="8630358" y="4934353"/>
            <a:chExt cx="2037642" cy="1291746"/>
          </a:xfrm>
        </p:grpSpPr>
        <p:grpSp>
          <p:nvGrpSpPr>
            <p:cNvPr id="191" name="Group 11"/>
            <p:cNvGrpSpPr>
              <a:grpSpLocks/>
            </p:cNvGrpSpPr>
            <p:nvPr/>
          </p:nvGrpSpPr>
          <p:grpSpPr bwMode="auto">
            <a:xfrm>
              <a:off x="8630358" y="5207784"/>
              <a:ext cx="1573212" cy="819150"/>
              <a:chOff x="603" y="1596"/>
              <a:chExt cx="991" cy="516"/>
            </a:xfrm>
          </p:grpSpPr>
          <p:grpSp>
            <p:nvGrpSpPr>
              <p:cNvPr id="192" name="Group 12"/>
              <p:cNvGrpSpPr>
                <a:grpSpLocks/>
              </p:cNvGrpSpPr>
              <p:nvPr/>
            </p:nvGrpSpPr>
            <p:grpSpPr bwMode="auto">
              <a:xfrm>
                <a:off x="603" y="1747"/>
                <a:ext cx="991" cy="365"/>
                <a:chOff x="1440" y="1056"/>
                <a:chExt cx="1776" cy="720"/>
              </a:xfrm>
            </p:grpSpPr>
            <p:sp>
              <p:nvSpPr>
                <p:cNvPr id="198" name="Oval 13"/>
                <p:cNvSpPr>
                  <a:spLocks noChangeArrowheads="1"/>
                </p:cNvSpPr>
                <p:nvPr/>
              </p:nvSpPr>
              <p:spPr bwMode="auto">
                <a:xfrm>
                  <a:off x="1440" y="1200"/>
                  <a:ext cx="1776" cy="528"/>
                </a:xfrm>
                <a:prstGeom prst="ellipse">
                  <a:avLst/>
                </a:pr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99" name="Oval 14"/>
                <p:cNvSpPr>
                  <a:spLocks noChangeArrowheads="1"/>
                </p:cNvSpPr>
                <p:nvPr/>
              </p:nvSpPr>
              <p:spPr bwMode="auto">
                <a:xfrm>
                  <a:off x="1968"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0" name="Oval 15"/>
                <p:cNvSpPr>
                  <a:spLocks noChangeArrowheads="1"/>
                </p:cNvSpPr>
                <p:nvPr/>
              </p:nvSpPr>
              <p:spPr bwMode="auto">
                <a:xfrm>
                  <a:off x="2064"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1" name="Oval 16"/>
                <p:cNvSpPr>
                  <a:spLocks noChangeArrowheads="1"/>
                </p:cNvSpPr>
                <p:nvPr/>
              </p:nvSpPr>
              <p:spPr bwMode="auto">
                <a:xfrm>
                  <a:off x="2064"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2" name="Oval 17"/>
                <p:cNvSpPr>
                  <a:spLocks noChangeArrowheads="1"/>
                </p:cNvSpPr>
                <p:nvPr/>
              </p:nvSpPr>
              <p:spPr bwMode="auto">
                <a:xfrm>
                  <a:off x="1968" y="148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3" name="Oval 18"/>
                <p:cNvSpPr>
                  <a:spLocks noChangeArrowheads="1"/>
                </p:cNvSpPr>
                <p:nvPr/>
              </p:nvSpPr>
              <p:spPr bwMode="auto">
                <a:xfrm>
                  <a:off x="1920"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4" name="Oval 19"/>
                <p:cNvSpPr>
                  <a:spLocks noChangeArrowheads="1"/>
                </p:cNvSpPr>
                <p:nvPr/>
              </p:nvSpPr>
              <p:spPr bwMode="auto">
                <a:xfrm>
                  <a:off x="1920"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5" name="Oval 20"/>
                <p:cNvSpPr>
                  <a:spLocks noChangeArrowheads="1"/>
                </p:cNvSpPr>
                <p:nvPr/>
              </p:nvSpPr>
              <p:spPr bwMode="auto">
                <a:xfrm>
                  <a:off x="1968" y="12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6" name="Oval 21"/>
                <p:cNvSpPr>
                  <a:spLocks noChangeArrowheads="1"/>
                </p:cNvSpPr>
                <p:nvPr/>
              </p:nvSpPr>
              <p:spPr bwMode="auto">
                <a:xfrm>
                  <a:off x="2160"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7" name="Oval 22"/>
                <p:cNvSpPr>
                  <a:spLocks noChangeArrowheads="1"/>
                </p:cNvSpPr>
                <p:nvPr/>
              </p:nvSpPr>
              <p:spPr bwMode="auto">
                <a:xfrm>
                  <a:off x="2352" y="148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8" name="Oval 23"/>
                <p:cNvSpPr>
                  <a:spLocks noChangeArrowheads="1"/>
                </p:cNvSpPr>
                <p:nvPr/>
              </p:nvSpPr>
              <p:spPr bwMode="auto">
                <a:xfrm>
                  <a:off x="2256" y="148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9" name="Oval 24"/>
                <p:cNvSpPr>
                  <a:spLocks noChangeArrowheads="1"/>
                </p:cNvSpPr>
                <p:nvPr/>
              </p:nvSpPr>
              <p:spPr bwMode="auto">
                <a:xfrm>
                  <a:off x="2304"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10" name="Oval 25"/>
                <p:cNvSpPr>
                  <a:spLocks noChangeArrowheads="1"/>
                </p:cNvSpPr>
                <p:nvPr/>
              </p:nvSpPr>
              <p:spPr bwMode="auto">
                <a:xfrm>
                  <a:off x="2208" y="124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11" name="Oval 26"/>
                <p:cNvSpPr>
                  <a:spLocks noChangeArrowheads="1"/>
                </p:cNvSpPr>
                <p:nvPr/>
              </p:nvSpPr>
              <p:spPr bwMode="auto">
                <a:xfrm>
                  <a:off x="2112" y="124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12" name="Oval 27"/>
                <p:cNvSpPr>
                  <a:spLocks noChangeArrowheads="1"/>
                </p:cNvSpPr>
                <p:nvPr/>
              </p:nvSpPr>
              <p:spPr bwMode="auto">
                <a:xfrm>
                  <a:off x="2208"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13" name="Oval 28"/>
                <p:cNvSpPr>
                  <a:spLocks noChangeArrowheads="1"/>
                </p:cNvSpPr>
                <p:nvPr/>
              </p:nvSpPr>
              <p:spPr bwMode="auto">
                <a:xfrm>
                  <a:off x="2160" y="158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14" name="Oval 29"/>
                <p:cNvSpPr>
                  <a:spLocks noChangeArrowheads="1"/>
                </p:cNvSpPr>
                <p:nvPr/>
              </p:nvSpPr>
              <p:spPr bwMode="auto">
                <a:xfrm>
                  <a:off x="2112" y="148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15" name="Oval 30"/>
                <p:cNvSpPr>
                  <a:spLocks noChangeArrowheads="1"/>
                </p:cNvSpPr>
                <p:nvPr/>
              </p:nvSpPr>
              <p:spPr bwMode="auto">
                <a:xfrm>
                  <a:off x="2208"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16" name="Oval 31"/>
                <p:cNvSpPr>
                  <a:spLocks noChangeArrowheads="1"/>
                </p:cNvSpPr>
                <p:nvPr/>
              </p:nvSpPr>
              <p:spPr bwMode="auto">
                <a:xfrm>
                  <a:off x="2448"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17" name="Oval 32"/>
                <p:cNvSpPr>
                  <a:spLocks noChangeArrowheads="1"/>
                </p:cNvSpPr>
                <p:nvPr/>
              </p:nvSpPr>
              <p:spPr bwMode="auto">
                <a:xfrm>
                  <a:off x="2544" y="124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18" name="Oval 33"/>
                <p:cNvSpPr>
                  <a:spLocks noChangeArrowheads="1"/>
                </p:cNvSpPr>
                <p:nvPr/>
              </p:nvSpPr>
              <p:spPr bwMode="auto">
                <a:xfrm>
                  <a:off x="2352" y="12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19" name="Oval 34"/>
                <p:cNvSpPr>
                  <a:spLocks noChangeArrowheads="1"/>
                </p:cNvSpPr>
                <p:nvPr/>
              </p:nvSpPr>
              <p:spPr bwMode="auto">
                <a:xfrm>
                  <a:off x="2256"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20" name="Oval 35"/>
                <p:cNvSpPr>
                  <a:spLocks noChangeArrowheads="1"/>
                </p:cNvSpPr>
                <p:nvPr/>
              </p:nvSpPr>
              <p:spPr bwMode="auto">
                <a:xfrm>
                  <a:off x="2400"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21" name="Oval 36"/>
                <p:cNvSpPr>
                  <a:spLocks noChangeArrowheads="1"/>
                </p:cNvSpPr>
                <p:nvPr/>
              </p:nvSpPr>
              <p:spPr bwMode="auto">
                <a:xfrm>
                  <a:off x="2640"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22" name="Oval 37"/>
                <p:cNvSpPr>
                  <a:spLocks noChangeArrowheads="1"/>
                </p:cNvSpPr>
                <p:nvPr/>
              </p:nvSpPr>
              <p:spPr bwMode="auto">
                <a:xfrm>
                  <a:off x="2640" y="148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23" name="Oval 38"/>
                <p:cNvSpPr>
                  <a:spLocks noChangeArrowheads="1"/>
                </p:cNvSpPr>
                <p:nvPr/>
              </p:nvSpPr>
              <p:spPr bwMode="auto">
                <a:xfrm>
                  <a:off x="2544" y="148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24" name="Oval 39"/>
                <p:cNvSpPr>
                  <a:spLocks noChangeArrowheads="1"/>
                </p:cNvSpPr>
                <p:nvPr/>
              </p:nvSpPr>
              <p:spPr bwMode="auto">
                <a:xfrm>
                  <a:off x="2544"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25" name="Oval 40"/>
                <p:cNvSpPr>
                  <a:spLocks noChangeArrowheads="1"/>
                </p:cNvSpPr>
                <p:nvPr/>
              </p:nvSpPr>
              <p:spPr bwMode="auto">
                <a:xfrm>
                  <a:off x="2592"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26" name="Oval 41"/>
                <p:cNvSpPr>
                  <a:spLocks noChangeArrowheads="1"/>
                </p:cNvSpPr>
                <p:nvPr/>
              </p:nvSpPr>
              <p:spPr bwMode="auto">
                <a:xfrm>
                  <a:off x="2640"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27" name="Oval 42"/>
                <p:cNvSpPr>
                  <a:spLocks noChangeArrowheads="1"/>
                </p:cNvSpPr>
                <p:nvPr/>
              </p:nvSpPr>
              <p:spPr bwMode="auto">
                <a:xfrm>
                  <a:off x="2688"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28" name="Oval 43"/>
                <p:cNvSpPr>
                  <a:spLocks noChangeArrowheads="1"/>
                </p:cNvSpPr>
                <p:nvPr/>
              </p:nvSpPr>
              <p:spPr bwMode="auto">
                <a:xfrm>
                  <a:off x="2832" y="148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29" name="Oval 44"/>
                <p:cNvSpPr>
                  <a:spLocks noChangeArrowheads="1"/>
                </p:cNvSpPr>
                <p:nvPr/>
              </p:nvSpPr>
              <p:spPr bwMode="auto">
                <a:xfrm>
                  <a:off x="2976"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30" name="Oval 45"/>
                <p:cNvSpPr>
                  <a:spLocks noChangeArrowheads="1"/>
                </p:cNvSpPr>
                <p:nvPr/>
              </p:nvSpPr>
              <p:spPr bwMode="auto">
                <a:xfrm>
                  <a:off x="3072"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31" name="Oval 46"/>
                <p:cNvSpPr>
                  <a:spLocks noChangeArrowheads="1"/>
                </p:cNvSpPr>
                <p:nvPr/>
              </p:nvSpPr>
              <p:spPr bwMode="auto">
                <a:xfrm>
                  <a:off x="3024" y="124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32" name="Oval 47"/>
                <p:cNvSpPr>
                  <a:spLocks noChangeArrowheads="1"/>
                </p:cNvSpPr>
                <p:nvPr/>
              </p:nvSpPr>
              <p:spPr bwMode="auto">
                <a:xfrm>
                  <a:off x="2928" y="12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33" name="Oval 48"/>
                <p:cNvSpPr>
                  <a:spLocks noChangeArrowheads="1"/>
                </p:cNvSpPr>
                <p:nvPr/>
              </p:nvSpPr>
              <p:spPr bwMode="auto">
                <a:xfrm>
                  <a:off x="2784" y="12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34" name="Oval 49"/>
                <p:cNvSpPr>
                  <a:spLocks noChangeArrowheads="1"/>
                </p:cNvSpPr>
                <p:nvPr/>
              </p:nvSpPr>
              <p:spPr bwMode="auto">
                <a:xfrm>
                  <a:off x="2640" y="115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35" name="Oval 50"/>
                <p:cNvSpPr>
                  <a:spLocks noChangeArrowheads="1"/>
                </p:cNvSpPr>
                <p:nvPr/>
              </p:nvSpPr>
              <p:spPr bwMode="auto">
                <a:xfrm>
                  <a:off x="2544"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36" name="Oval 51"/>
                <p:cNvSpPr>
                  <a:spLocks noChangeArrowheads="1"/>
                </p:cNvSpPr>
                <p:nvPr/>
              </p:nvSpPr>
              <p:spPr bwMode="auto">
                <a:xfrm>
                  <a:off x="2496"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37" name="Oval 52"/>
                <p:cNvSpPr>
                  <a:spLocks noChangeArrowheads="1"/>
                </p:cNvSpPr>
                <p:nvPr/>
              </p:nvSpPr>
              <p:spPr bwMode="auto">
                <a:xfrm>
                  <a:off x="2448" y="148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38" name="Oval 53"/>
                <p:cNvSpPr>
                  <a:spLocks noChangeArrowheads="1"/>
                </p:cNvSpPr>
                <p:nvPr/>
              </p:nvSpPr>
              <p:spPr bwMode="auto">
                <a:xfrm>
                  <a:off x="2400" y="163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39" name="Oval 54"/>
                <p:cNvSpPr>
                  <a:spLocks noChangeArrowheads="1"/>
                </p:cNvSpPr>
                <p:nvPr/>
              </p:nvSpPr>
              <p:spPr bwMode="auto">
                <a:xfrm>
                  <a:off x="2400" y="158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40" name="Oval 55"/>
                <p:cNvSpPr>
                  <a:spLocks noChangeArrowheads="1"/>
                </p:cNvSpPr>
                <p:nvPr/>
              </p:nvSpPr>
              <p:spPr bwMode="auto">
                <a:xfrm>
                  <a:off x="2544" y="153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41" name="Oval 56"/>
                <p:cNvSpPr>
                  <a:spLocks noChangeArrowheads="1"/>
                </p:cNvSpPr>
                <p:nvPr/>
              </p:nvSpPr>
              <p:spPr bwMode="auto">
                <a:xfrm>
                  <a:off x="2688" y="158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42" name="Oval 57"/>
                <p:cNvSpPr>
                  <a:spLocks noChangeArrowheads="1"/>
                </p:cNvSpPr>
                <p:nvPr/>
              </p:nvSpPr>
              <p:spPr bwMode="auto">
                <a:xfrm>
                  <a:off x="2736" y="153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43" name="Oval 58"/>
                <p:cNvSpPr>
                  <a:spLocks noChangeArrowheads="1"/>
                </p:cNvSpPr>
                <p:nvPr/>
              </p:nvSpPr>
              <p:spPr bwMode="auto">
                <a:xfrm>
                  <a:off x="2400"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44" name="Oval 59"/>
                <p:cNvSpPr>
                  <a:spLocks noChangeArrowheads="1"/>
                </p:cNvSpPr>
                <p:nvPr/>
              </p:nvSpPr>
              <p:spPr bwMode="auto">
                <a:xfrm>
                  <a:off x="2112"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45" name="Oval 60"/>
                <p:cNvSpPr>
                  <a:spLocks noChangeArrowheads="1"/>
                </p:cNvSpPr>
                <p:nvPr/>
              </p:nvSpPr>
              <p:spPr bwMode="auto">
                <a:xfrm>
                  <a:off x="1968"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46" name="Oval 61"/>
                <p:cNvSpPr>
                  <a:spLocks noChangeArrowheads="1"/>
                </p:cNvSpPr>
                <p:nvPr/>
              </p:nvSpPr>
              <p:spPr bwMode="auto">
                <a:xfrm>
                  <a:off x="1776"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47" name="Oval 62"/>
                <p:cNvSpPr>
                  <a:spLocks noChangeArrowheads="1"/>
                </p:cNvSpPr>
                <p:nvPr/>
              </p:nvSpPr>
              <p:spPr bwMode="auto">
                <a:xfrm>
                  <a:off x="1680"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48" name="Oval 63"/>
                <p:cNvSpPr>
                  <a:spLocks noChangeArrowheads="1"/>
                </p:cNvSpPr>
                <p:nvPr/>
              </p:nvSpPr>
              <p:spPr bwMode="auto">
                <a:xfrm>
                  <a:off x="1584"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49" name="Oval 64"/>
                <p:cNvSpPr>
                  <a:spLocks noChangeArrowheads="1"/>
                </p:cNvSpPr>
                <p:nvPr/>
              </p:nvSpPr>
              <p:spPr bwMode="auto">
                <a:xfrm>
                  <a:off x="1728"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50" name="Oval 65"/>
                <p:cNvSpPr>
                  <a:spLocks noChangeArrowheads="1"/>
                </p:cNvSpPr>
                <p:nvPr/>
              </p:nvSpPr>
              <p:spPr bwMode="auto">
                <a:xfrm>
                  <a:off x="1872" y="153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51" name="Oval 66"/>
                <p:cNvSpPr>
                  <a:spLocks noChangeArrowheads="1"/>
                </p:cNvSpPr>
                <p:nvPr/>
              </p:nvSpPr>
              <p:spPr bwMode="auto">
                <a:xfrm>
                  <a:off x="2016" y="168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52" name="Oval 67"/>
                <p:cNvSpPr>
                  <a:spLocks noChangeArrowheads="1"/>
                </p:cNvSpPr>
                <p:nvPr/>
              </p:nvSpPr>
              <p:spPr bwMode="auto">
                <a:xfrm>
                  <a:off x="2160" y="172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53" name="Oval 68"/>
                <p:cNvSpPr>
                  <a:spLocks noChangeArrowheads="1"/>
                </p:cNvSpPr>
                <p:nvPr/>
              </p:nvSpPr>
              <p:spPr bwMode="auto">
                <a:xfrm>
                  <a:off x="2304" y="163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54" name="Oval 69"/>
                <p:cNvSpPr>
                  <a:spLocks noChangeArrowheads="1"/>
                </p:cNvSpPr>
                <p:nvPr/>
              </p:nvSpPr>
              <p:spPr bwMode="auto">
                <a:xfrm>
                  <a:off x="2448" y="115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55" name="Oval 70"/>
                <p:cNvSpPr>
                  <a:spLocks noChangeArrowheads="1"/>
                </p:cNvSpPr>
                <p:nvPr/>
              </p:nvSpPr>
              <p:spPr bwMode="auto">
                <a:xfrm>
                  <a:off x="2256" y="105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56" name="Oval 71"/>
                <p:cNvSpPr>
                  <a:spLocks noChangeArrowheads="1"/>
                </p:cNvSpPr>
                <p:nvPr/>
              </p:nvSpPr>
              <p:spPr bwMode="auto">
                <a:xfrm>
                  <a:off x="2016" y="124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57" name="Oval 72"/>
                <p:cNvSpPr>
                  <a:spLocks noChangeArrowheads="1"/>
                </p:cNvSpPr>
                <p:nvPr/>
              </p:nvSpPr>
              <p:spPr bwMode="auto">
                <a:xfrm>
                  <a:off x="1680" y="124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58" name="Oval 73"/>
                <p:cNvSpPr>
                  <a:spLocks noChangeArrowheads="1"/>
                </p:cNvSpPr>
                <p:nvPr/>
              </p:nvSpPr>
              <p:spPr bwMode="auto">
                <a:xfrm>
                  <a:off x="1872" y="12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59" name="Oval 74"/>
                <p:cNvSpPr>
                  <a:spLocks noChangeArrowheads="1"/>
                </p:cNvSpPr>
                <p:nvPr/>
              </p:nvSpPr>
              <p:spPr bwMode="auto">
                <a:xfrm>
                  <a:off x="1872"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60" name="Oval 75"/>
                <p:cNvSpPr>
                  <a:spLocks noChangeArrowheads="1"/>
                </p:cNvSpPr>
                <p:nvPr/>
              </p:nvSpPr>
              <p:spPr bwMode="auto">
                <a:xfrm>
                  <a:off x="2064" y="153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61" name="Oval 76"/>
                <p:cNvSpPr>
                  <a:spLocks noChangeArrowheads="1"/>
                </p:cNvSpPr>
                <p:nvPr/>
              </p:nvSpPr>
              <p:spPr bwMode="auto">
                <a:xfrm>
                  <a:off x="1728" y="158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62" name="Oval 77"/>
                <p:cNvSpPr>
                  <a:spLocks noChangeArrowheads="1"/>
                </p:cNvSpPr>
                <p:nvPr/>
              </p:nvSpPr>
              <p:spPr bwMode="auto">
                <a:xfrm>
                  <a:off x="2880" y="163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63" name="Oval 78"/>
                <p:cNvSpPr>
                  <a:spLocks noChangeArrowheads="1"/>
                </p:cNvSpPr>
                <p:nvPr/>
              </p:nvSpPr>
              <p:spPr bwMode="auto">
                <a:xfrm>
                  <a:off x="2304" y="158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64" name="Oval 79"/>
                <p:cNvSpPr>
                  <a:spLocks noChangeArrowheads="1"/>
                </p:cNvSpPr>
                <p:nvPr/>
              </p:nvSpPr>
              <p:spPr bwMode="auto">
                <a:xfrm>
                  <a:off x="2112"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65" name="Oval 80"/>
                <p:cNvSpPr>
                  <a:spLocks noChangeArrowheads="1"/>
                </p:cNvSpPr>
                <p:nvPr/>
              </p:nvSpPr>
              <p:spPr bwMode="auto">
                <a:xfrm>
                  <a:off x="2160" y="12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66" name="Oval 81"/>
                <p:cNvSpPr>
                  <a:spLocks noChangeArrowheads="1"/>
                </p:cNvSpPr>
                <p:nvPr/>
              </p:nvSpPr>
              <p:spPr bwMode="auto">
                <a:xfrm>
                  <a:off x="2304" y="125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67" name="Oval 82"/>
                <p:cNvSpPr>
                  <a:spLocks noChangeArrowheads="1"/>
                </p:cNvSpPr>
                <p:nvPr/>
              </p:nvSpPr>
              <p:spPr bwMode="auto">
                <a:xfrm>
                  <a:off x="2448" y="12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68" name="Oval 83"/>
                <p:cNvSpPr>
                  <a:spLocks noChangeArrowheads="1"/>
                </p:cNvSpPr>
                <p:nvPr/>
              </p:nvSpPr>
              <p:spPr bwMode="auto">
                <a:xfrm>
                  <a:off x="2736"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69" name="Oval 84"/>
                <p:cNvSpPr>
                  <a:spLocks noChangeArrowheads="1"/>
                </p:cNvSpPr>
                <p:nvPr/>
              </p:nvSpPr>
              <p:spPr bwMode="auto">
                <a:xfrm>
                  <a:off x="2304"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70" name="Oval 85"/>
                <p:cNvSpPr>
                  <a:spLocks noChangeArrowheads="1"/>
                </p:cNvSpPr>
                <p:nvPr/>
              </p:nvSpPr>
              <p:spPr bwMode="auto">
                <a:xfrm>
                  <a:off x="1632" y="153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71" name="Oval 86"/>
                <p:cNvSpPr>
                  <a:spLocks noChangeArrowheads="1"/>
                </p:cNvSpPr>
                <p:nvPr/>
              </p:nvSpPr>
              <p:spPr bwMode="auto">
                <a:xfrm>
                  <a:off x="2496" y="163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grpSp>
          <p:sp>
            <p:nvSpPr>
              <p:cNvPr id="193" name="Line 87"/>
              <p:cNvSpPr>
                <a:spLocks noChangeShapeType="1"/>
              </p:cNvSpPr>
              <p:nvPr/>
            </p:nvSpPr>
            <p:spPr bwMode="auto">
              <a:xfrm flipH="1" flipV="1">
                <a:off x="1121" y="1652"/>
                <a:ext cx="2" cy="130"/>
              </a:xfrm>
              <a:prstGeom prst="line">
                <a:avLst/>
              </a:prstGeom>
              <a:noFill/>
              <a:ln w="28575">
                <a:solidFill>
                  <a:srgbClr val="CC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fr-FR"/>
              </a:p>
            </p:txBody>
          </p:sp>
          <p:sp>
            <p:nvSpPr>
              <p:cNvPr id="195" name="Text Box 89"/>
              <p:cNvSpPr txBox="1">
                <a:spLocks noChangeArrowheads="1"/>
              </p:cNvSpPr>
              <p:nvPr/>
            </p:nvSpPr>
            <p:spPr bwMode="auto">
              <a:xfrm>
                <a:off x="1113" y="1596"/>
                <a:ext cx="214"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spcBef>
                    <a:spcPct val="0"/>
                  </a:spcBef>
                </a:pPr>
                <a:r>
                  <a:rPr lang="en-US" sz="1200" i="1" dirty="0">
                    <a:solidFill>
                      <a:srgbClr val="CC0000"/>
                    </a:solidFill>
                    <a:latin typeface="Times New Roman" charset="0"/>
                  </a:rPr>
                  <a:t>F</a:t>
                </a:r>
                <a:r>
                  <a:rPr lang="en-US" sz="1200" i="1" baseline="-25000" dirty="0">
                    <a:solidFill>
                      <a:srgbClr val="CC0000"/>
                    </a:solidFill>
                    <a:latin typeface="Times New Roman" charset="0"/>
                  </a:rPr>
                  <a:t>E</a:t>
                </a:r>
                <a:endParaRPr lang="en-US" sz="1200" i="1" dirty="0">
                  <a:solidFill>
                    <a:srgbClr val="CC0000"/>
                  </a:solidFill>
                  <a:latin typeface="Times New Roman" charset="0"/>
                </a:endParaRPr>
              </a:p>
            </p:txBody>
          </p:sp>
          <p:sp>
            <p:nvSpPr>
              <p:cNvPr id="197" name="Oval 91"/>
              <p:cNvSpPr>
                <a:spLocks noChangeArrowheads="1"/>
              </p:cNvSpPr>
              <p:nvPr/>
            </p:nvSpPr>
            <p:spPr bwMode="auto">
              <a:xfrm>
                <a:off x="1111" y="1796"/>
                <a:ext cx="27" cy="2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fr-FR" baseline="-25000"/>
              </a:p>
            </p:txBody>
          </p:sp>
        </p:grpSp>
        <p:sp>
          <p:nvSpPr>
            <p:cNvPr id="273" name="Oval 70"/>
            <p:cNvSpPr>
              <a:spLocks noChangeArrowheads="1"/>
            </p:cNvSpPr>
            <p:nvPr/>
          </p:nvSpPr>
          <p:spPr bwMode="auto">
            <a:xfrm>
              <a:off x="9637027" y="5248045"/>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74" name="Oval 70"/>
            <p:cNvSpPr>
              <a:spLocks noChangeArrowheads="1"/>
            </p:cNvSpPr>
            <p:nvPr/>
          </p:nvSpPr>
          <p:spPr bwMode="auto">
            <a:xfrm>
              <a:off x="9723523" y="5161543"/>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75" name="Oval 70"/>
            <p:cNvSpPr>
              <a:spLocks noChangeArrowheads="1"/>
            </p:cNvSpPr>
            <p:nvPr/>
          </p:nvSpPr>
          <p:spPr bwMode="auto">
            <a:xfrm>
              <a:off x="9739999" y="5235685"/>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76" name="Oval 70"/>
            <p:cNvSpPr>
              <a:spLocks noChangeArrowheads="1"/>
            </p:cNvSpPr>
            <p:nvPr/>
          </p:nvSpPr>
          <p:spPr bwMode="auto">
            <a:xfrm>
              <a:off x="9826495" y="5149183"/>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77" name="Oval 70"/>
            <p:cNvSpPr>
              <a:spLocks noChangeArrowheads="1"/>
            </p:cNvSpPr>
            <p:nvPr/>
          </p:nvSpPr>
          <p:spPr bwMode="auto">
            <a:xfrm>
              <a:off x="9484622" y="5210971"/>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78" name="Oval 70"/>
            <p:cNvSpPr>
              <a:spLocks noChangeArrowheads="1"/>
            </p:cNvSpPr>
            <p:nvPr/>
          </p:nvSpPr>
          <p:spPr bwMode="auto">
            <a:xfrm>
              <a:off x="9571118" y="5124469"/>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79" name="Oval 70"/>
            <p:cNvSpPr>
              <a:spLocks noChangeArrowheads="1"/>
            </p:cNvSpPr>
            <p:nvPr/>
          </p:nvSpPr>
          <p:spPr bwMode="auto">
            <a:xfrm>
              <a:off x="9587594" y="5198611"/>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80" name="Oval 70"/>
            <p:cNvSpPr>
              <a:spLocks noChangeArrowheads="1"/>
            </p:cNvSpPr>
            <p:nvPr/>
          </p:nvSpPr>
          <p:spPr bwMode="auto">
            <a:xfrm>
              <a:off x="9674090" y="5112109"/>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81" name="Oval 70"/>
            <p:cNvSpPr>
              <a:spLocks noChangeArrowheads="1"/>
            </p:cNvSpPr>
            <p:nvPr/>
          </p:nvSpPr>
          <p:spPr bwMode="auto">
            <a:xfrm>
              <a:off x="9865475" y="5457568"/>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82" name="Oval 70"/>
            <p:cNvSpPr>
              <a:spLocks noChangeArrowheads="1"/>
            </p:cNvSpPr>
            <p:nvPr/>
          </p:nvSpPr>
          <p:spPr bwMode="auto">
            <a:xfrm>
              <a:off x="9236675" y="5404046"/>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83" name="Oval 70"/>
            <p:cNvSpPr>
              <a:spLocks noChangeArrowheads="1"/>
            </p:cNvSpPr>
            <p:nvPr/>
          </p:nvSpPr>
          <p:spPr bwMode="auto">
            <a:xfrm>
              <a:off x="9355607" y="5206229"/>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84" name="Oval 70"/>
            <p:cNvSpPr>
              <a:spLocks noChangeArrowheads="1"/>
            </p:cNvSpPr>
            <p:nvPr/>
          </p:nvSpPr>
          <p:spPr bwMode="auto">
            <a:xfrm>
              <a:off x="9442103" y="5119727"/>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85" name="Oval 70"/>
            <p:cNvSpPr>
              <a:spLocks noChangeArrowheads="1"/>
            </p:cNvSpPr>
            <p:nvPr/>
          </p:nvSpPr>
          <p:spPr bwMode="auto">
            <a:xfrm>
              <a:off x="9100230" y="5181515"/>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86" name="Oval 70"/>
            <p:cNvSpPr>
              <a:spLocks noChangeArrowheads="1"/>
            </p:cNvSpPr>
            <p:nvPr/>
          </p:nvSpPr>
          <p:spPr bwMode="auto">
            <a:xfrm>
              <a:off x="9186726" y="5095013"/>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87" name="Oval 70"/>
            <p:cNvSpPr>
              <a:spLocks noChangeArrowheads="1"/>
            </p:cNvSpPr>
            <p:nvPr/>
          </p:nvSpPr>
          <p:spPr bwMode="auto">
            <a:xfrm>
              <a:off x="9203202" y="5169155"/>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88" name="Oval 70"/>
            <p:cNvSpPr>
              <a:spLocks noChangeArrowheads="1"/>
            </p:cNvSpPr>
            <p:nvPr/>
          </p:nvSpPr>
          <p:spPr bwMode="auto">
            <a:xfrm>
              <a:off x="9289698" y="5082653"/>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90" name="Oval 70"/>
            <p:cNvSpPr>
              <a:spLocks noChangeArrowheads="1"/>
            </p:cNvSpPr>
            <p:nvPr/>
          </p:nvSpPr>
          <p:spPr bwMode="auto">
            <a:xfrm>
              <a:off x="9252630" y="5333915"/>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91" name="Oval 70"/>
            <p:cNvSpPr>
              <a:spLocks noChangeArrowheads="1"/>
            </p:cNvSpPr>
            <p:nvPr/>
          </p:nvSpPr>
          <p:spPr bwMode="auto">
            <a:xfrm>
              <a:off x="9978895" y="5301583"/>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92" name="Oval 70"/>
            <p:cNvSpPr>
              <a:spLocks noChangeArrowheads="1"/>
            </p:cNvSpPr>
            <p:nvPr/>
          </p:nvSpPr>
          <p:spPr bwMode="auto">
            <a:xfrm>
              <a:off x="10131295" y="5453983"/>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93" name="Oval 70"/>
            <p:cNvSpPr>
              <a:spLocks noChangeArrowheads="1"/>
            </p:cNvSpPr>
            <p:nvPr/>
          </p:nvSpPr>
          <p:spPr bwMode="auto">
            <a:xfrm>
              <a:off x="10017875" y="5609968"/>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94" name="Oval 70"/>
            <p:cNvSpPr>
              <a:spLocks noChangeArrowheads="1"/>
            </p:cNvSpPr>
            <p:nvPr/>
          </p:nvSpPr>
          <p:spPr bwMode="auto">
            <a:xfrm>
              <a:off x="9672079" y="6035070"/>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95" name="Oval 70"/>
            <p:cNvSpPr>
              <a:spLocks noChangeArrowheads="1"/>
            </p:cNvSpPr>
            <p:nvPr/>
          </p:nvSpPr>
          <p:spPr bwMode="auto">
            <a:xfrm>
              <a:off x="9119329" y="6122306"/>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96" name="Oval 70"/>
            <p:cNvSpPr>
              <a:spLocks noChangeArrowheads="1"/>
            </p:cNvSpPr>
            <p:nvPr/>
          </p:nvSpPr>
          <p:spPr bwMode="auto">
            <a:xfrm>
              <a:off x="9824479" y="6187470"/>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97" name="Oval 70"/>
            <p:cNvSpPr>
              <a:spLocks noChangeArrowheads="1"/>
            </p:cNvSpPr>
            <p:nvPr/>
          </p:nvSpPr>
          <p:spPr bwMode="auto">
            <a:xfrm>
              <a:off x="9449647" y="6150396"/>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99" name="Oval 70"/>
            <p:cNvSpPr>
              <a:spLocks noChangeArrowheads="1"/>
            </p:cNvSpPr>
            <p:nvPr/>
          </p:nvSpPr>
          <p:spPr bwMode="auto">
            <a:xfrm>
              <a:off x="8983401" y="5368540"/>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00" name="Oval 70"/>
            <p:cNvSpPr>
              <a:spLocks noChangeArrowheads="1"/>
            </p:cNvSpPr>
            <p:nvPr/>
          </p:nvSpPr>
          <p:spPr bwMode="auto">
            <a:xfrm>
              <a:off x="8820142" y="5247413"/>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 name="ZoneTexte 1"/>
            <p:cNvSpPr txBox="1"/>
            <p:nvPr/>
          </p:nvSpPr>
          <p:spPr>
            <a:xfrm>
              <a:off x="9800054" y="4934353"/>
              <a:ext cx="867946" cy="261610"/>
            </a:xfrm>
            <a:prstGeom prst="rect">
              <a:avLst/>
            </a:prstGeom>
            <a:noFill/>
          </p:spPr>
          <p:txBody>
            <a:bodyPr wrap="square" rtlCol="0">
              <a:spAutoFit/>
            </a:bodyPr>
            <a:lstStyle/>
            <a:p>
              <a:r>
                <a:rPr lang="fr-FR" sz="1100" dirty="0" smtClean="0">
                  <a:solidFill>
                    <a:srgbClr val="FF0000"/>
                  </a:solidFill>
                </a:rPr>
                <a:t>H</a:t>
              </a:r>
              <a:r>
                <a:rPr lang="fr-FR" sz="1100" baseline="30000" dirty="0" smtClean="0">
                  <a:solidFill>
                    <a:srgbClr val="FF0000"/>
                  </a:solidFill>
                </a:rPr>
                <a:t>+</a:t>
              </a:r>
              <a:r>
                <a:rPr lang="fr-FR" sz="1100" dirty="0" smtClean="0">
                  <a:solidFill>
                    <a:srgbClr val="FF0000"/>
                  </a:solidFill>
                </a:rPr>
                <a:t>/H</a:t>
              </a:r>
              <a:r>
                <a:rPr lang="fr-FR" sz="1100" baseline="-25000" dirty="0" smtClean="0">
                  <a:solidFill>
                    <a:srgbClr val="FF0000"/>
                  </a:solidFill>
                </a:rPr>
                <a:t>2</a:t>
              </a:r>
              <a:r>
                <a:rPr lang="fr-FR" sz="1100" baseline="30000" dirty="0" smtClean="0">
                  <a:solidFill>
                    <a:srgbClr val="FF0000"/>
                  </a:solidFill>
                </a:rPr>
                <a:t>+</a:t>
              </a:r>
              <a:r>
                <a:rPr lang="fr-FR" sz="1100" dirty="0" smtClean="0">
                  <a:solidFill>
                    <a:srgbClr val="FF0000"/>
                  </a:solidFill>
                </a:rPr>
                <a:t>/…</a:t>
              </a:r>
              <a:endParaRPr lang="en-US" sz="1100" dirty="0">
                <a:solidFill>
                  <a:srgbClr val="FF0000"/>
                </a:solidFill>
              </a:endParaRPr>
            </a:p>
          </p:txBody>
        </p:sp>
      </p:grpSp>
      <p:sp>
        <p:nvSpPr>
          <p:cNvPr id="272" name="ZoneTexte 271"/>
          <p:cNvSpPr txBox="1"/>
          <p:nvPr/>
        </p:nvSpPr>
        <p:spPr>
          <a:xfrm>
            <a:off x="481164" y="120953"/>
            <a:ext cx="11443855" cy="523220"/>
          </a:xfrm>
          <a:prstGeom prst="rect">
            <a:avLst/>
          </a:prstGeom>
          <a:noFill/>
        </p:spPr>
        <p:txBody>
          <a:bodyPr wrap="square" rtlCol="0">
            <a:spAutoFit/>
          </a:bodyPr>
          <a:lstStyle/>
          <a:p>
            <a:pPr algn="ctr"/>
            <a:r>
              <a:rPr lang="fr-FR" sz="2800" dirty="0" smtClean="0"/>
              <a:t>Effets collectifs</a:t>
            </a:r>
            <a:endParaRPr lang="fr-FR" sz="2800" dirty="0"/>
          </a:p>
        </p:txBody>
      </p:sp>
      <p:sp>
        <p:nvSpPr>
          <p:cNvPr id="289" name="ZoneTexte 288"/>
          <p:cNvSpPr txBox="1"/>
          <p:nvPr/>
        </p:nvSpPr>
        <p:spPr>
          <a:xfrm>
            <a:off x="313038" y="6520569"/>
            <a:ext cx="3278659" cy="369332"/>
          </a:xfrm>
          <a:prstGeom prst="rect">
            <a:avLst/>
          </a:prstGeom>
          <a:noFill/>
        </p:spPr>
        <p:txBody>
          <a:bodyPr wrap="square" rtlCol="0">
            <a:spAutoFit/>
          </a:bodyPr>
          <a:lstStyle/>
          <a:p>
            <a:r>
              <a:rPr lang="fr-FR" dirty="0" smtClean="0"/>
              <a:t>Alexis Gamelin</a:t>
            </a:r>
            <a:endParaRPr lang="fr-FR" dirty="0"/>
          </a:p>
        </p:txBody>
      </p:sp>
      <p:sp>
        <p:nvSpPr>
          <p:cNvPr id="298" name="ZoneTexte 297"/>
          <p:cNvSpPr txBox="1"/>
          <p:nvPr/>
        </p:nvSpPr>
        <p:spPr>
          <a:xfrm>
            <a:off x="4559654" y="3690360"/>
            <a:ext cx="3171544" cy="830997"/>
          </a:xfrm>
          <a:prstGeom prst="rect">
            <a:avLst/>
          </a:prstGeom>
          <a:noFill/>
        </p:spPr>
        <p:txBody>
          <a:bodyPr wrap="square" rtlCol="0">
            <a:spAutoFit/>
          </a:bodyPr>
          <a:lstStyle/>
          <a:p>
            <a:pPr algn="ctr"/>
            <a:r>
              <a:rPr lang="fr-FR" sz="2400" b="1" dirty="0" smtClean="0">
                <a:solidFill>
                  <a:srgbClr val="0070C0"/>
                </a:solidFill>
              </a:rPr>
              <a:t>Peut provoquer des instabilités</a:t>
            </a:r>
            <a:endParaRPr lang="en-US" sz="1600" b="1" dirty="0">
              <a:solidFill>
                <a:srgbClr val="0070C0"/>
              </a:solidFill>
            </a:endParaRPr>
          </a:p>
        </p:txBody>
      </p:sp>
      <p:cxnSp>
        <p:nvCxnSpPr>
          <p:cNvPr id="10" name="Connecteur droit avec flèche 9"/>
          <p:cNvCxnSpPr/>
          <p:nvPr/>
        </p:nvCxnSpPr>
        <p:spPr>
          <a:xfrm flipH="1">
            <a:off x="7490481" y="1304002"/>
            <a:ext cx="538716" cy="80678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5" name="ZoneTexte 304"/>
          <p:cNvSpPr txBox="1"/>
          <p:nvPr/>
        </p:nvSpPr>
        <p:spPr>
          <a:xfrm>
            <a:off x="4261656" y="2000625"/>
            <a:ext cx="3767541" cy="461665"/>
          </a:xfrm>
          <a:prstGeom prst="rect">
            <a:avLst/>
          </a:prstGeom>
          <a:noFill/>
        </p:spPr>
        <p:txBody>
          <a:bodyPr wrap="square" rtlCol="0">
            <a:spAutoFit/>
          </a:bodyPr>
          <a:lstStyle/>
          <a:p>
            <a:pPr algn="ctr"/>
            <a:r>
              <a:rPr lang="fr-FR" sz="2400" b="1" dirty="0" smtClean="0">
                <a:solidFill>
                  <a:schemeClr val="accent6">
                    <a:lumMod val="50000"/>
                  </a:schemeClr>
                </a:solidFill>
              </a:rPr>
              <a:t>Limite la durée de vie</a:t>
            </a:r>
            <a:endParaRPr lang="en-US" sz="2400" b="1" dirty="0">
              <a:solidFill>
                <a:schemeClr val="accent6">
                  <a:lumMod val="50000"/>
                </a:schemeClr>
              </a:solidFill>
            </a:endParaRPr>
          </a:p>
        </p:txBody>
      </p:sp>
      <p:cxnSp>
        <p:nvCxnSpPr>
          <p:cNvPr id="320" name="Connecteur droit avec flèche 319"/>
          <p:cNvCxnSpPr/>
          <p:nvPr/>
        </p:nvCxnSpPr>
        <p:spPr>
          <a:xfrm flipH="1">
            <a:off x="7490480" y="1304002"/>
            <a:ext cx="538717" cy="166750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7" name="Connecteur droit avec flèche 326"/>
          <p:cNvCxnSpPr/>
          <p:nvPr/>
        </p:nvCxnSpPr>
        <p:spPr>
          <a:xfrm flipH="1" flipV="1">
            <a:off x="7490480" y="3149410"/>
            <a:ext cx="1849521" cy="170291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1" name="Connecteur droit avec flèche 300"/>
          <p:cNvCxnSpPr/>
          <p:nvPr/>
        </p:nvCxnSpPr>
        <p:spPr>
          <a:xfrm>
            <a:off x="2709582" y="2822542"/>
            <a:ext cx="2030471" cy="23757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2" name="Connecteur droit avec flèche 321"/>
          <p:cNvCxnSpPr/>
          <p:nvPr/>
        </p:nvCxnSpPr>
        <p:spPr>
          <a:xfrm flipV="1">
            <a:off x="4693251" y="3208352"/>
            <a:ext cx="186509" cy="109621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7" name="Text Box 95"/>
          <p:cNvSpPr txBox="1">
            <a:spLocks noChangeArrowheads="1"/>
          </p:cNvSpPr>
          <p:nvPr/>
        </p:nvSpPr>
        <p:spPr bwMode="auto">
          <a:xfrm>
            <a:off x="6529429" y="1206499"/>
            <a:ext cx="5522913" cy="2308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285750" indent="-285750" algn="r">
              <a:lnSpc>
                <a:spcPct val="50000"/>
              </a:lnSpc>
              <a:buFont typeface="Arial" panose="020B0604020202020204" pitchFamily="34" charset="0"/>
              <a:buChar char="•"/>
            </a:pPr>
            <a:r>
              <a:rPr lang="fr-FR" dirty="0" smtClean="0"/>
              <a:t>Diffusion intra-faisceau (IBS) / </a:t>
            </a:r>
            <a:r>
              <a:rPr lang="fr-FR" dirty="0" err="1" smtClean="0"/>
              <a:t>Touschek</a:t>
            </a:r>
            <a:endParaRPr lang="fr-FR" dirty="0"/>
          </a:p>
        </p:txBody>
      </p:sp>
      <p:cxnSp>
        <p:nvCxnSpPr>
          <p:cNvPr id="340" name="Connecteur droit avec flèche 339"/>
          <p:cNvCxnSpPr/>
          <p:nvPr/>
        </p:nvCxnSpPr>
        <p:spPr>
          <a:xfrm>
            <a:off x="3770437" y="1483640"/>
            <a:ext cx="1016068" cy="142875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2" name="Connecteur droit avec flèche 301"/>
          <p:cNvCxnSpPr/>
          <p:nvPr/>
        </p:nvCxnSpPr>
        <p:spPr>
          <a:xfrm flipV="1">
            <a:off x="4682432" y="4103310"/>
            <a:ext cx="385933" cy="227646"/>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11" name="Connecteur droit avec flèche 310"/>
          <p:cNvCxnSpPr/>
          <p:nvPr/>
        </p:nvCxnSpPr>
        <p:spPr>
          <a:xfrm flipH="1" flipV="1">
            <a:off x="7422768" y="4152426"/>
            <a:ext cx="1920388" cy="684006"/>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30" name="Connecteur droit avec flèche 329"/>
          <p:cNvCxnSpPr/>
          <p:nvPr/>
        </p:nvCxnSpPr>
        <p:spPr>
          <a:xfrm>
            <a:off x="3764188" y="1483072"/>
            <a:ext cx="1429055" cy="2273028"/>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03" name="ZoneTexte 302"/>
          <p:cNvSpPr txBox="1"/>
          <p:nvPr/>
        </p:nvSpPr>
        <p:spPr>
          <a:xfrm>
            <a:off x="4223627" y="2783539"/>
            <a:ext cx="3767541" cy="830997"/>
          </a:xfrm>
          <a:prstGeom prst="rect">
            <a:avLst/>
          </a:prstGeom>
          <a:noFill/>
        </p:spPr>
        <p:txBody>
          <a:bodyPr wrap="square" rtlCol="0">
            <a:spAutoFit/>
          </a:bodyPr>
          <a:lstStyle/>
          <a:p>
            <a:pPr algn="ctr"/>
            <a:r>
              <a:rPr lang="fr-FR" sz="2400" b="1" dirty="0" smtClean="0">
                <a:solidFill>
                  <a:srgbClr val="FF0000"/>
                </a:solidFill>
              </a:rPr>
              <a:t>Dégrade l’</a:t>
            </a:r>
            <a:r>
              <a:rPr lang="fr-FR" sz="2400" b="1" dirty="0" err="1" smtClean="0">
                <a:solidFill>
                  <a:srgbClr val="FF0000"/>
                </a:solidFill>
              </a:rPr>
              <a:t>émittance</a:t>
            </a:r>
            <a:endParaRPr lang="fr-FR" sz="2400" b="1" dirty="0" smtClean="0">
              <a:solidFill>
                <a:srgbClr val="FF0000"/>
              </a:solidFill>
            </a:endParaRPr>
          </a:p>
          <a:p>
            <a:pPr algn="ctr"/>
            <a:r>
              <a:rPr lang="fr-FR" sz="2400" b="1" dirty="0" smtClean="0">
                <a:solidFill>
                  <a:srgbClr val="FF0000"/>
                </a:solidFill>
              </a:rPr>
              <a:t>et/ou l’e-spread</a:t>
            </a:r>
            <a:endParaRPr lang="en-US" sz="2400" b="1" dirty="0">
              <a:solidFill>
                <a:srgbClr val="FF0000"/>
              </a:solidFill>
            </a:endParaRPr>
          </a:p>
        </p:txBody>
      </p:sp>
      <p:cxnSp>
        <p:nvCxnSpPr>
          <p:cNvPr id="304" name="Connecteur droit avec flèche 303"/>
          <p:cNvCxnSpPr/>
          <p:nvPr/>
        </p:nvCxnSpPr>
        <p:spPr>
          <a:xfrm flipH="1">
            <a:off x="7605753" y="2649206"/>
            <a:ext cx="1408810" cy="38274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6" name="Text Box 10"/>
          <p:cNvSpPr txBox="1">
            <a:spLocks noChangeArrowheads="1"/>
          </p:cNvSpPr>
          <p:nvPr/>
        </p:nvSpPr>
        <p:spPr bwMode="auto">
          <a:xfrm>
            <a:off x="313038" y="4275916"/>
            <a:ext cx="5117608" cy="2308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285750" indent="-285750">
              <a:lnSpc>
                <a:spcPct val="50000"/>
              </a:lnSpc>
              <a:buFont typeface="Arial" panose="020B0604020202020204" pitchFamily="34" charset="0"/>
              <a:buChar char="•"/>
            </a:pPr>
            <a:r>
              <a:rPr lang="fr-FR" dirty="0" smtClean="0"/>
              <a:t>Rayonnement </a:t>
            </a:r>
            <a:r>
              <a:rPr lang="fr-FR" dirty="0"/>
              <a:t>synchrotron cohérent </a:t>
            </a:r>
            <a:r>
              <a:rPr lang="fr-FR" dirty="0" smtClean="0"/>
              <a:t>(CSR)</a:t>
            </a:r>
            <a:endParaRPr lang="fr-FR" dirty="0"/>
          </a:p>
        </p:txBody>
      </p:sp>
    </p:spTree>
    <p:extLst>
      <p:ext uri="{BB962C8B-B14F-4D97-AF65-F5344CB8AC3E}">
        <p14:creationId xmlns:p14="http://schemas.microsoft.com/office/powerpoint/2010/main" val="33548649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425514"/>
            <a:ext cx="12192000" cy="10709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0" y="0"/>
            <a:ext cx="214184"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numéro de diapositive 8"/>
          <p:cNvSpPr>
            <a:spLocks noGrp="1"/>
          </p:cNvSpPr>
          <p:nvPr>
            <p:ph type="sldNum" sz="quarter" idx="12"/>
          </p:nvPr>
        </p:nvSpPr>
        <p:spPr>
          <a:xfrm>
            <a:off x="9236675" y="6512740"/>
            <a:ext cx="2743200" cy="365125"/>
          </a:xfrm>
          <a:noFill/>
          <a:ln>
            <a:noFill/>
          </a:ln>
        </p:spPr>
        <p:txBody>
          <a:bodyPr/>
          <a:lstStyle/>
          <a:p>
            <a:fld id="{34D7324B-2770-4802-B49E-4504F47BE71B}" type="slidenum">
              <a:rPr lang="fr-FR" smtClean="0">
                <a:ln>
                  <a:solidFill>
                    <a:schemeClr val="tx1"/>
                  </a:solidFill>
                </a:ln>
              </a:rPr>
              <a:t>8</a:t>
            </a:fld>
            <a:endParaRPr lang="fr-FR" dirty="0">
              <a:ln>
                <a:solidFill>
                  <a:schemeClr val="tx1"/>
                </a:solidFill>
              </a:ln>
            </a:endParaRPr>
          </a:p>
        </p:txBody>
      </p:sp>
      <p:grpSp>
        <p:nvGrpSpPr>
          <p:cNvPr id="13" name="Group 11"/>
          <p:cNvGrpSpPr>
            <a:grpSpLocks/>
          </p:cNvGrpSpPr>
          <p:nvPr/>
        </p:nvGrpSpPr>
        <p:grpSpPr bwMode="auto">
          <a:xfrm>
            <a:off x="578879" y="3149410"/>
            <a:ext cx="1573212" cy="819150"/>
            <a:chOff x="603" y="1596"/>
            <a:chExt cx="991" cy="516"/>
          </a:xfrm>
        </p:grpSpPr>
        <p:grpSp>
          <p:nvGrpSpPr>
            <p:cNvPr id="14" name="Group 12"/>
            <p:cNvGrpSpPr>
              <a:grpSpLocks/>
            </p:cNvGrpSpPr>
            <p:nvPr/>
          </p:nvGrpSpPr>
          <p:grpSpPr bwMode="auto">
            <a:xfrm>
              <a:off x="603" y="1747"/>
              <a:ext cx="991" cy="365"/>
              <a:chOff x="1440" y="1056"/>
              <a:chExt cx="1776" cy="720"/>
            </a:xfrm>
          </p:grpSpPr>
          <p:sp>
            <p:nvSpPr>
              <p:cNvPr id="23" name="Oval 13"/>
              <p:cNvSpPr>
                <a:spLocks noChangeArrowheads="1"/>
              </p:cNvSpPr>
              <p:nvPr/>
            </p:nvSpPr>
            <p:spPr bwMode="auto">
              <a:xfrm>
                <a:off x="1440" y="1200"/>
                <a:ext cx="1776" cy="528"/>
              </a:xfrm>
              <a:prstGeom prst="ellipse">
                <a:avLst/>
              </a:pr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4" name="Oval 14"/>
              <p:cNvSpPr>
                <a:spLocks noChangeArrowheads="1"/>
              </p:cNvSpPr>
              <p:nvPr/>
            </p:nvSpPr>
            <p:spPr bwMode="auto">
              <a:xfrm>
                <a:off x="1968"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5" name="Oval 15"/>
              <p:cNvSpPr>
                <a:spLocks noChangeArrowheads="1"/>
              </p:cNvSpPr>
              <p:nvPr/>
            </p:nvSpPr>
            <p:spPr bwMode="auto">
              <a:xfrm>
                <a:off x="2064"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6" name="Oval 16"/>
              <p:cNvSpPr>
                <a:spLocks noChangeArrowheads="1"/>
              </p:cNvSpPr>
              <p:nvPr/>
            </p:nvSpPr>
            <p:spPr bwMode="auto">
              <a:xfrm>
                <a:off x="2064"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7" name="Oval 17"/>
              <p:cNvSpPr>
                <a:spLocks noChangeArrowheads="1"/>
              </p:cNvSpPr>
              <p:nvPr/>
            </p:nvSpPr>
            <p:spPr bwMode="auto">
              <a:xfrm>
                <a:off x="1968" y="148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8" name="Oval 18"/>
              <p:cNvSpPr>
                <a:spLocks noChangeArrowheads="1"/>
              </p:cNvSpPr>
              <p:nvPr/>
            </p:nvSpPr>
            <p:spPr bwMode="auto">
              <a:xfrm>
                <a:off x="1920"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9" name="Oval 19"/>
              <p:cNvSpPr>
                <a:spLocks noChangeArrowheads="1"/>
              </p:cNvSpPr>
              <p:nvPr/>
            </p:nvSpPr>
            <p:spPr bwMode="auto">
              <a:xfrm>
                <a:off x="1920"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0" name="Oval 20"/>
              <p:cNvSpPr>
                <a:spLocks noChangeArrowheads="1"/>
              </p:cNvSpPr>
              <p:nvPr/>
            </p:nvSpPr>
            <p:spPr bwMode="auto">
              <a:xfrm>
                <a:off x="1968" y="12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1" name="Oval 21"/>
              <p:cNvSpPr>
                <a:spLocks noChangeArrowheads="1"/>
              </p:cNvSpPr>
              <p:nvPr/>
            </p:nvSpPr>
            <p:spPr bwMode="auto">
              <a:xfrm>
                <a:off x="2160"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2" name="Oval 22"/>
              <p:cNvSpPr>
                <a:spLocks noChangeArrowheads="1"/>
              </p:cNvSpPr>
              <p:nvPr/>
            </p:nvSpPr>
            <p:spPr bwMode="auto">
              <a:xfrm>
                <a:off x="2352" y="148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3" name="Oval 23"/>
              <p:cNvSpPr>
                <a:spLocks noChangeArrowheads="1"/>
              </p:cNvSpPr>
              <p:nvPr/>
            </p:nvSpPr>
            <p:spPr bwMode="auto">
              <a:xfrm>
                <a:off x="2256" y="148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4" name="Oval 24"/>
              <p:cNvSpPr>
                <a:spLocks noChangeArrowheads="1"/>
              </p:cNvSpPr>
              <p:nvPr/>
            </p:nvSpPr>
            <p:spPr bwMode="auto">
              <a:xfrm>
                <a:off x="2304"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5" name="Oval 25"/>
              <p:cNvSpPr>
                <a:spLocks noChangeArrowheads="1"/>
              </p:cNvSpPr>
              <p:nvPr/>
            </p:nvSpPr>
            <p:spPr bwMode="auto">
              <a:xfrm>
                <a:off x="2208" y="124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6" name="Oval 26"/>
              <p:cNvSpPr>
                <a:spLocks noChangeArrowheads="1"/>
              </p:cNvSpPr>
              <p:nvPr/>
            </p:nvSpPr>
            <p:spPr bwMode="auto">
              <a:xfrm>
                <a:off x="2112" y="124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7" name="Oval 27"/>
              <p:cNvSpPr>
                <a:spLocks noChangeArrowheads="1"/>
              </p:cNvSpPr>
              <p:nvPr/>
            </p:nvSpPr>
            <p:spPr bwMode="auto">
              <a:xfrm>
                <a:off x="2208"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8" name="Oval 28"/>
              <p:cNvSpPr>
                <a:spLocks noChangeArrowheads="1"/>
              </p:cNvSpPr>
              <p:nvPr/>
            </p:nvSpPr>
            <p:spPr bwMode="auto">
              <a:xfrm>
                <a:off x="2160" y="158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9" name="Oval 29"/>
              <p:cNvSpPr>
                <a:spLocks noChangeArrowheads="1"/>
              </p:cNvSpPr>
              <p:nvPr/>
            </p:nvSpPr>
            <p:spPr bwMode="auto">
              <a:xfrm>
                <a:off x="2112" y="148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40" name="Oval 30"/>
              <p:cNvSpPr>
                <a:spLocks noChangeArrowheads="1"/>
              </p:cNvSpPr>
              <p:nvPr/>
            </p:nvSpPr>
            <p:spPr bwMode="auto">
              <a:xfrm>
                <a:off x="2208"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41" name="Oval 31"/>
              <p:cNvSpPr>
                <a:spLocks noChangeArrowheads="1"/>
              </p:cNvSpPr>
              <p:nvPr/>
            </p:nvSpPr>
            <p:spPr bwMode="auto">
              <a:xfrm>
                <a:off x="2448"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42" name="Oval 32"/>
              <p:cNvSpPr>
                <a:spLocks noChangeArrowheads="1"/>
              </p:cNvSpPr>
              <p:nvPr/>
            </p:nvSpPr>
            <p:spPr bwMode="auto">
              <a:xfrm>
                <a:off x="2544" y="124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43" name="Oval 33"/>
              <p:cNvSpPr>
                <a:spLocks noChangeArrowheads="1"/>
              </p:cNvSpPr>
              <p:nvPr/>
            </p:nvSpPr>
            <p:spPr bwMode="auto">
              <a:xfrm>
                <a:off x="2352" y="12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44" name="Oval 34"/>
              <p:cNvSpPr>
                <a:spLocks noChangeArrowheads="1"/>
              </p:cNvSpPr>
              <p:nvPr/>
            </p:nvSpPr>
            <p:spPr bwMode="auto">
              <a:xfrm>
                <a:off x="2256"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45" name="Oval 35"/>
              <p:cNvSpPr>
                <a:spLocks noChangeArrowheads="1"/>
              </p:cNvSpPr>
              <p:nvPr/>
            </p:nvSpPr>
            <p:spPr bwMode="auto">
              <a:xfrm>
                <a:off x="2400"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46" name="Oval 36"/>
              <p:cNvSpPr>
                <a:spLocks noChangeArrowheads="1"/>
              </p:cNvSpPr>
              <p:nvPr/>
            </p:nvSpPr>
            <p:spPr bwMode="auto">
              <a:xfrm>
                <a:off x="2640"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47" name="Oval 37"/>
              <p:cNvSpPr>
                <a:spLocks noChangeArrowheads="1"/>
              </p:cNvSpPr>
              <p:nvPr/>
            </p:nvSpPr>
            <p:spPr bwMode="auto">
              <a:xfrm>
                <a:off x="2640" y="148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48" name="Oval 38"/>
              <p:cNvSpPr>
                <a:spLocks noChangeArrowheads="1"/>
              </p:cNvSpPr>
              <p:nvPr/>
            </p:nvSpPr>
            <p:spPr bwMode="auto">
              <a:xfrm>
                <a:off x="2544" y="148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49" name="Oval 39"/>
              <p:cNvSpPr>
                <a:spLocks noChangeArrowheads="1"/>
              </p:cNvSpPr>
              <p:nvPr/>
            </p:nvSpPr>
            <p:spPr bwMode="auto">
              <a:xfrm>
                <a:off x="2544"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50" name="Oval 40"/>
              <p:cNvSpPr>
                <a:spLocks noChangeArrowheads="1"/>
              </p:cNvSpPr>
              <p:nvPr/>
            </p:nvSpPr>
            <p:spPr bwMode="auto">
              <a:xfrm>
                <a:off x="2592"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51" name="Oval 41"/>
              <p:cNvSpPr>
                <a:spLocks noChangeArrowheads="1"/>
              </p:cNvSpPr>
              <p:nvPr/>
            </p:nvSpPr>
            <p:spPr bwMode="auto">
              <a:xfrm>
                <a:off x="2640"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52" name="Oval 42"/>
              <p:cNvSpPr>
                <a:spLocks noChangeArrowheads="1"/>
              </p:cNvSpPr>
              <p:nvPr/>
            </p:nvSpPr>
            <p:spPr bwMode="auto">
              <a:xfrm>
                <a:off x="2688"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53" name="Oval 43"/>
              <p:cNvSpPr>
                <a:spLocks noChangeArrowheads="1"/>
              </p:cNvSpPr>
              <p:nvPr/>
            </p:nvSpPr>
            <p:spPr bwMode="auto">
              <a:xfrm>
                <a:off x="2832" y="148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54" name="Oval 44"/>
              <p:cNvSpPr>
                <a:spLocks noChangeArrowheads="1"/>
              </p:cNvSpPr>
              <p:nvPr/>
            </p:nvSpPr>
            <p:spPr bwMode="auto">
              <a:xfrm>
                <a:off x="2976"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55" name="Oval 45"/>
              <p:cNvSpPr>
                <a:spLocks noChangeArrowheads="1"/>
              </p:cNvSpPr>
              <p:nvPr/>
            </p:nvSpPr>
            <p:spPr bwMode="auto">
              <a:xfrm>
                <a:off x="3072"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56" name="Oval 46"/>
              <p:cNvSpPr>
                <a:spLocks noChangeArrowheads="1"/>
              </p:cNvSpPr>
              <p:nvPr/>
            </p:nvSpPr>
            <p:spPr bwMode="auto">
              <a:xfrm>
                <a:off x="3024" y="124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57" name="Oval 47"/>
              <p:cNvSpPr>
                <a:spLocks noChangeArrowheads="1"/>
              </p:cNvSpPr>
              <p:nvPr/>
            </p:nvSpPr>
            <p:spPr bwMode="auto">
              <a:xfrm>
                <a:off x="2928" y="12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58" name="Oval 48"/>
              <p:cNvSpPr>
                <a:spLocks noChangeArrowheads="1"/>
              </p:cNvSpPr>
              <p:nvPr/>
            </p:nvSpPr>
            <p:spPr bwMode="auto">
              <a:xfrm>
                <a:off x="2784" y="12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59" name="Oval 49"/>
              <p:cNvSpPr>
                <a:spLocks noChangeArrowheads="1"/>
              </p:cNvSpPr>
              <p:nvPr/>
            </p:nvSpPr>
            <p:spPr bwMode="auto">
              <a:xfrm>
                <a:off x="2640" y="115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0" name="Oval 50"/>
              <p:cNvSpPr>
                <a:spLocks noChangeArrowheads="1"/>
              </p:cNvSpPr>
              <p:nvPr/>
            </p:nvSpPr>
            <p:spPr bwMode="auto">
              <a:xfrm>
                <a:off x="2544"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1" name="Oval 51"/>
              <p:cNvSpPr>
                <a:spLocks noChangeArrowheads="1"/>
              </p:cNvSpPr>
              <p:nvPr/>
            </p:nvSpPr>
            <p:spPr bwMode="auto">
              <a:xfrm>
                <a:off x="2496"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2" name="Oval 52"/>
              <p:cNvSpPr>
                <a:spLocks noChangeArrowheads="1"/>
              </p:cNvSpPr>
              <p:nvPr/>
            </p:nvSpPr>
            <p:spPr bwMode="auto">
              <a:xfrm>
                <a:off x="2448" y="148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3" name="Oval 53"/>
              <p:cNvSpPr>
                <a:spLocks noChangeArrowheads="1"/>
              </p:cNvSpPr>
              <p:nvPr/>
            </p:nvSpPr>
            <p:spPr bwMode="auto">
              <a:xfrm>
                <a:off x="2400" y="163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4" name="Oval 54"/>
              <p:cNvSpPr>
                <a:spLocks noChangeArrowheads="1"/>
              </p:cNvSpPr>
              <p:nvPr/>
            </p:nvSpPr>
            <p:spPr bwMode="auto">
              <a:xfrm>
                <a:off x="2400" y="158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5" name="Oval 55"/>
              <p:cNvSpPr>
                <a:spLocks noChangeArrowheads="1"/>
              </p:cNvSpPr>
              <p:nvPr/>
            </p:nvSpPr>
            <p:spPr bwMode="auto">
              <a:xfrm>
                <a:off x="2544" y="153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6" name="Oval 56"/>
              <p:cNvSpPr>
                <a:spLocks noChangeArrowheads="1"/>
              </p:cNvSpPr>
              <p:nvPr/>
            </p:nvSpPr>
            <p:spPr bwMode="auto">
              <a:xfrm>
                <a:off x="2688" y="158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7" name="Oval 57"/>
              <p:cNvSpPr>
                <a:spLocks noChangeArrowheads="1"/>
              </p:cNvSpPr>
              <p:nvPr/>
            </p:nvSpPr>
            <p:spPr bwMode="auto">
              <a:xfrm>
                <a:off x="2736" y="153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8" name="Oval 58"/>
              <p:cNvSpPr>
                <a:spLocks noChangeArrowheads="1"/>
              </p:cNvSpPr>
              <p:nvPr/>
            </p:nvSpPr>
            <p:spPr bwMode="auto">
              <a:xfrm>
                <a:off x="2400"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9" name="Oval 59"/>
              <p:cNvSpPr>
                <a:spLocks noChangeArrowheads="1"/>
              </p:cNvSpPr>
              <p:nvPr/>
            </p:nvSpPr>
            <p:spPr bwMode="auto">
              <a:xfrm>
                <a:off x="2112"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70" name="Oval 60"/>
              <p:cNvSpPr>
                <a:spLocks noChangeArrowheads="1"/>
              </p:cNvSpPr>
              <p:nvPr/>
            </p:nvSpPr>
            <p:spPr bwMode="auto">
              <a:xfrm>
                <a:off x="1968"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71" name="Oval 61"/>
              <p:cNvSpPr>
                <a:spLocks noChangeArrowheads="1"/>
              </p:cNvSpPr>
              <p:nvPr/>
            </p:nvSpPr>
            <p:spPr bwMode="auto">
              <a:xfrm>
                <a:off x="1776"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72" name="Oval 62"/>
              <p:cNvSpPr>
                <a:spLocks noChangeArrowheads="1"/>
              </p:cNvSpPr>
              <p:nvPr/>
            </p:nvSpPr>
            <p:spPr bwMode="auto">
              <a:xfrm>
                <a:off x="1680"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73" name="Oval 63"/>
              <p:cNvSpPr>
                <a:spLocks noChangeArrowheads="1"/>
              </p:cNvSpPr>
              <p:nvPr/>
            </p:nvSpPr>
            <p:spPr bwMode="auto">
              <a:xfrm>
                <a:off x="1584"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74" name="Oval 64"/>
              <p:cNvSpPr>
                <a:spLocks noChangeArrowheads="1"/>
              </p:cNvSpPr>
              <p:nvPr/>
            </p:nvSpPr>
            <p:spPr bwMode="auto">
              <a:xfrm>
                <a:off x="1728"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75" name="Oval 65"/>
              <p:cNvSpPr>
                <a:spLocks noChangeArrowheads="1"/>
              </p:cNvSpPr>
              <p:nvPr/>
            </p:nvSpPr>
            <p:spPr bwMode="auto">
              <a:xfrm>
                <a:off x="1872" y="153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76" name="Oval 66"/>
              <p:cNvSpPr>
                <a:spLocks noChangeArrowheads="1"/>
              </p:cNvSpPr>
              <p:nvPr/>
            </p:nvSpPr>
            <p:spPr bwMode="auto">
              <a:xfrm>
                <a:off x="2016" y="168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77" name="Oval 67"/>
              <p:cNvSpPr>
                <a:spLocks noChangeArrowheads="1"/>
              </p:cNvSpPr>
              <p:nvPr/>
            </p:nvSpPr>
            <p:spPr bwMode="auto">
              <a:xfrm>
                <a:off x="2160" y="172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78" name="Oval 68"/>
              <p:cNvSpPr>
                <a:spLocks noChangeArrowheads="1"/>
              </p:cNvSpPr>
              <p:nvPr/>
            </p:nvSpPr>
            <p:spPr bwMode="auto">
              <a:xfrm>
                <a:off x="2304" y="163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79" name="Oval 69"/>
              <p:cNvSpPr>
                <a:spLocks noChangeArrowheads="1"/>
              </p:cNvSpPr>
              <p:nvPr/>
            </p:nvSpPr>
            <p:spPr bwMode="auto">
              <a:xfrm>
                <a:off x="2448" y="115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80" name="Oval 70"/>
              <p:cNvSpPr>
                <a:spLocks noChangeArrowheads="1"/>
              </p:cNvSpPr>
              <p:nvPr/>
            </p:nvSpPr>
            <p:spPr bwMode="auto">
              <a:xfrm>
                <a:off x="2256" y="105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81" name="Oval 71"/>
              <p:cNvSpPr>
                <a:spLocks noChangeArrowheads="1"/>
              </p:cNvSpPr>
              <p:nvPr/>
            </p:nvSpPr>
            <p:spPr bwMode="auto">
              <a:xfrm>
                <a:off x="2016" y="124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82" name="Oval 72"/>
              <p:cNvSpPr>
                <a:spLocks noChangeArrowheads="1"/>
              </p:cNvSpPr>
              <p:nvPr/>
            </p:nvSpPr>
            <p:spPr bwMode="auto">
              <a:xfrm>
                <a:off x="1680" y="124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83" name="Oval 73"/>
              <p:cNvSpPr>
                <a:spLocks noChangeArrowheads="1"/>
              </p:cNvSpPr>
              <p:nvPr/>
            </p:nvSpPr>
            <p:spPr bwMode="auto">
              <a:xfrm>
                <a:off x="1872" y="12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84" name="Oval 74"/>
              <p:cNvSpPr>
                <a:spLocks noChangeArrowheads="1"/>
              </p:cNvSpPr>
              <p:nvPr/>
            </p:nvSpPr>
            <p:spPr bwMode="auto">
              <a:xfrm>
                <a:off x="1872"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85" name="Oval 75"/>
              <p:cNvSpPr>
                <a:spLocks noChangeArrowheads="1"/>
              </p:cNvSpPr>
              <p:nvPr/>
            </p:nvSpPr>
            <p:spPr bwMode="auto">
              <a:xfrm>
                <a:off x="2064" y="153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86" name="Oval 76"/>
              <p:cNvSpPr>
                <a:spLocks noChangeArrowheads="1"/>
              </p:cNvSpPr>
              <p:nvPr/>
            </p:nvSpPr>
            <p:spPr bwMode="auto">
              <a:xfrm>
                <a:off x="1728" y="158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87" name="Oval 77"/>
              <p:cNvSpPr>
                <a:spLocks noChangeArrowheads="1"/>
              </p:cNvSpPr>
              <p:nvPr/>
            </p:nvSpPr>
            <p:spPr bwMode="auto">
              <a:xfrm>
                <a:off x="2880" y="163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88" name="Oval 78"/>
              <p:cNvSpPr>
                <a:spLocks noChangeArrowheads="1"/>
              </p:cNvSpPr>
              <p:nvPr/>
            </p:nvSpPr>
            <p:spPr bwMode="auto">
              <a:xfrm>
                <a:off x="2304" y="158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89" name="Oval 79"/>
              <p:cNvSpPr>
                <a:spLocks noChangeArrowheads="1"/>
              </p:cNvSpPr>
              <p:nvPr/>
            </p:nvSpPr>
            <p:spPr bwMode="auto">
              <a:xfrm>
                <a:off x="2112"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90" name="Oval 80"/>
              <p:cNvSpPr>
                <a:spLocks noChangeArrowheads="1"/>
              </p:cNvSpPr>
              <p:nvPr/>
            </p:nvSpPr>
            <p:spPr bwMode="auto">
              <a:xfrm>
                <a:off x="2160" y="12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91" name="Oval 81"/>
              <p:cNvSpPr>
                <a:spLocks noChangeArrowheads="1"/>
              </p:cNvSpPr>
              <p:nvPr/>
            </p:nvSpPr>
            <p:spPr bwMode="auto">
              <a:xfrm>
                <a:off x="2304" y="125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92" name="Oval 82"/>
              <p:cNvSpPr>
                <a:spLocks noChangeArrowheads="1"/>
              </p:cNvSpPr>
              <p:nvPr/>
            </p:nvSpPr>
            <p:spPr bwMode="auto">
              <a:xfrm>
                <a:off x="2448" y="12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93" name="Oval 83"/>
              <p:cNvSpPr>
                <a:spLocks noChangeArrowheads="1"/>
              </p:cNvSpPr>
              <p:nvPr/>
            </p:nvSpPr>
            <p:spPr bwMode="auto">
              <a:xfrm>
                <a:off x="2736"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94" name="Oval 84"/>
              <p:cNvSpPr>
                <a:spLocks noChangeArrowheads="1"/>
              </p:cNvSpPr>
              <p:nvPr/>
            </p:nvSpPr>
            <p:spPr bwMode="auto">
              <a:xfrm>
                <a:off x="2304"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95" name="Oval 85"/>
              <p:cNvSpPr>
                <a:spLocks noChangeArrowheads="1"/>
              </p:cNvSpPr>
              <p:nvPr/>
            </p:nvSpPr>
            <p:spPr bwMode="auto">
              <a:xfrm>
                <a:off x="1632" y="153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96" name="Oval 86"/>
              <p:cNvSpPr>
                <a:spLocks noChangeArrowheads="1"/>
              </p:cNvSpPr>
              <p:nvPr/>
            </p:nvSpPr>
            <p:spPr bwMode="auto">
              <a:xfrm>
                <a:off x="2496" y="163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grpSp>
        <p:sp>
          <p:nvSpPr>
            <p:cNvPr id="16" name="Line 87"/>
            <p:cNvSpPr>
              <a:spLocks noChangeShapeType="1"/>
            </p:cNvSpPr>
            <p:nvPr/>
          </p:nvSpPr>
          <p:spPr bwMode="auto">
            <a:xfrm flipH="1" flipV="1">
              <a:off x="1121" y="1652"/>
              <a:ext cx="2" cy="130"/>
            </a:xfrm>
            <a:prstGeom prst="line">
              <a:avLst/>
            </a:prstGeom>
            <a:noFill/>
            <a:ln w="28575">
              <a:solidFill>
                <a:srgbClr val="CC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fr-FR"/>
            </a:p>
          </p:txBody>
        </p:sp>
        <p:sp>
          <p:nvSpPr>
            <p:cNvPr id="17" name="Line 88"/>
            <p:cNvSpPr>
              <a:spLocks noChangeShapeType="1"/>
            </p:cNvSpPr>
            <p:nvPr/>
          </p:nvSpPr>
          <p:spPr bwMode="auto">
            <a:xfrm>
              <a:off x="1126" y="1809"/>
              <a:ext cx="1" cy="127"/>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fr-FR"/>
            </a:p>
          </p:txBody>
        </p:sp>
        <p:sp>
          <p:nvSpPr>
            <p:cNvPr id="20" name="Text Box 89"/>
            <p:cNvSpPr txBox="1">
              <a:spLocks noChangeArrowheads="1"/>
            </p:cNvSpPr>
            <p:nvPr/>
          </p:nvSpPr>
          <p:spPr bwMode="auto">
            <a:xfrm>
              <a:off x="1113" y="1596"/>
              <a:ext cx="214"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spcBef>
                  <a:spcPct val="0"/>
                </a:spcBef>
              </a:pPr>
              <a:r>
                <a:rPr lang="en-US" sz="1200" i="1">
                  <a:solidFill>
                    <a:srgbClr val="CC0000"/>
                  </a:solidFill>
                  <a:latin typeface="Times New Roman" charset="0"/>
                </a:rPr>
                <a:t>F</a:t>
              </a:r>
              <a:r>
                <a:rPr lang="en-US" sz="1200" i="1" baseline="-25000">
                  <a:solidFill>
                    <a:srgbClr val="CC0000"/>
                  </a:solidFill>
                  <a:latin typeface="Times New Roman" charset="0"/>
                </a:rPr>
                <a:t>E</a:t>
              </a:r>
              <a:endParaRPr lang="en-US" sz="1200" i="1">
                <a:solidFill>
                  <a:srgbClr val="CC0000"/>
                </a:solidFill>
                <a:latin typeface="Times New Roman" charset="0"/>
              </a:endParaRPr>
            </a:p>
          </p:txBody>
        </p:sp>
        <p:sp>
          <p:nvSpPr>
            <p:cNvPr id="21" name="Text Box 90"/>
            <p:cNvSpPr txBox="1">
              <a:spLocks noChangeArrowheads="1"/>
            </p:cNvSpPr>
            <p:nvPr/>
          </p:nvSpPr>
          <p:spPr bwMode="auto">
            <a:xfrm>
              <a:off x="1095" y="1837"/>
              <a:ext cx="318"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0"/>
                </a:spcBef>
              </a:pPr>
              <a:r>
                <a:rPr lang="en-US" sz="1200" i="1" dirty="0">
                  <a:solidFill>
                    <a:schemeClr val="accent2"/>
                  </a:solidFill>
                  <a:latin typeface="Times New Roman" charset="0"/>
                </a:rPr>
                <a:t>F</a:t>
              </a:r>
              <a:r>
                <a:rPr lang="en-US" sz="1200" i="1" baseline="-25000" dirty="0">
                  <a:solidFill>
                    <a:schemeClr val="accent2"/>
                  </a:solidFill>
                  <a:latin typeface="Times New Roman" charset="0"/>
                </a:rPr>
                <a:t>M</a:t>
              </a:r>
              <a:endParaRPr lang="en-US" sz="1200" i="1" dirty="0">
                <a:solidFill>
                  <a:schemeClr val="accent2"/>
                </a:solidFill>
                <a:latin typeface="Times New Roman" charset="0"/>
              </a:endParaRPr>
            </a:p>
          </p:txBody>
        </p:sp>
        <p:sp>
          <p:nvSpPr>
            <p:cNvPr id="22" name="Oval 91"/>
            <p:cNvSpPr>
              <a:spLocks noChangeArrowheads="1"/>
            </p:cNvSpPr>
            <p:nvPr/>
          </p:nvSpPr>
          <p:spPr bwMode="auto">
            <a:xfrm>
              <a:off x="1111" y="1796"/>
              <a:ext cx="27" cy="2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fr-FR" baseline="-25000"/>
            </a:p>
          </p:txBody>
        </p:sp>
      </p:grpSp>
      <p:sp>
        <p:nvSpPr>
          <p:cNvPr id="97" name="Text Box 92"/>
          <p:cNvSpPr txBox="1">
            <a:spLocks noChangeArrowheads="1"/>
          </p:cNvSpPr>
          <p:nvPr/>
        </p:nvSpPr>
        <p:spPr bwMode="auto">
          <a:xfrm>
            <a:off x="291777" y="2753636"/>
            <a:ext cx="5522913" cy="2308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285750" indent="-285750">
              <a:lnSpc>
                <a:spcPct val="50000"/>
              </a:lnSpc>
              <a:buFont typeface="Arial" panose="020B0604020202020204" pitchFamily="34" charset="0"/>
              <a:buChar char="•"/>
            </a:pPr>
            <a:r>
              <a:rPr lang="fr-FR" dirty="0" smtClean="0"/>
              <a:t>Charge d’espace (SC)</a:t>
            </a:r>
            <a:endParaRPr lang="fr-FR" dirty="0"/>
          </a:p>
        </p:txBody>
      </p:sp>
      <p:sp>
        <p:nvSpPr>
          <p:cNvPr id="99" name="Text Box 95"/>
          <p:cNvSpPr txBox="1">
            <a:spLocks noChangeArrowheads="1"/>
          </p:cNvSpPr>
          <p:nvPr/>
        </p:nvSpPr>
        <p:spPr bwMode="auto">
          <a:xfrm>
            <a:off x="270517" y="1131187"/>
            <a:ext cx="5874910" cy="2308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285750" indent="-285750">
              <a:lnSpc>
                <a:spcPct val="50000"/>
              </a:lnSpc>
              <a:buFont typeface="Arial" panose="020B0604020202020204" pitchFamily="34" charset="0"/>
              <a:buChar char="•"/>
            </a:pPr>
            <a:r>
              <a:rPr lang="fr-FR" dirty="0" smtClean="0"/>
              <a:t>Champ de sillage et impédances (RW and géométrique)</a:t>
            </a:r>
            <a:endParaRPr lang="fr-FR" dirty="0"/>
          </a:p>
        </p:txBody>
      </p:sp>
      <p:pic>
        <p:nvPicPr>
          <p:cNvPr id="100" name="Picture 9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483" y="1512091"/>
            <a:ext cx="1946275" cy="1025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01"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058" y="4749532"/>
            <a:ext cx="2173287" cy="4841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02"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078" y="5507828"/>
            <a:ext cx="1592263" cy="422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03" name="Picture 5" descr="Image 4"/>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87077" y="1632574"/>
            <a:ext cx="4176713" cy="93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 name="Text Box 95"/>
          <p:cNvSpPr txBox="1">
            <a:spLocks noChangeArrowheads="1"/>
          </p:cNvSpPr>
          <p:nvPr/>
        </p:nvSpPr>
        <p:spPr bwMode="auto">
          <a:xfrm>
            <a:off x="6529429" y="1206499"/>
            <a:ext cx="5522913" cy="2571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285750" indent="-285750" algn="r">
              <a:lnSpc>
                <a:spcPct val="50000"/>
              </a:lnSpc>
              <a:buFont typeface="Arial" panose="020B0604020202020204" pitchFamily="34" charset="0"/>
              <a:buChar char="•"/>
            </a:pPr>
            <a:r>
              <a:rPr lang="fr-FR" dirty="0" smtClean="0"/>
              <a:t>Diffusion intra-faisceau (IBS)</a:t>
            </a:r>
            <a:endParaRPr lang="fr-FR" dirty="0"/>
          </a:p>
        </p:txBody>
      </p:sp>
      <p:sp>
        <p:nvSpPr>
          <p:cNvPr id="105" name="Text Box 92"/>
          <p:cNvSpPr txBox="1">
            <a:spLocks noChangeArrowheads="1"/>
          </p:cNvSpPr>
          <p:nvPr/>
        </p:nvSpPr>
        <p:spPr bwMode="auto">
          <a:xfrm>
            <a:off x="6591728" y="2596929"/>
            <a:ext cx="5522913" cy="2571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285750" indent="-285750" algn="r">
              <a:lnSpc>
                <a:spcPct val="50000"/>
              </a:lnSpc>
              <a:buFont typeface="Arial" panose="020B0604020202020204" pitchFamily="34" charset="0"/>
              <a:buChar char="•"/>
            </a:pPr>
            <a:r>
              <a:rPr lang="fr-FR" dirty="0" smtClean="0"/>
              <a:t>Rétrodiffusion Compton (CBS)</a:t>
            </a:r>
            <a:endParaRPr lang="fr-FR" dirty="0"/>
          </a:p>
        </p:txBody>
      </p:sp>
      <p:grpSp>
        <p:nvGrpSpPr>
          <p:cNvPr id="4" name="Groupe 3"/>
          <p:cNvGrpSpPr/>
          <p:nvPr/>
        </p:nvGrpSpPr>
        <p:grpSpPr>
          <a:xfrm>
            <a:off x="9201121" y="2971511"/>
            <a:ext cx="2703169" cy="1416376"/>
            <a:chOff x="7653702" y="2782697"/>
            <a:chExt cx="3679825" cy="1619250"/>
          </a:xfrm>
        </p:grpSpPr>
        <p:sp>
          <p:nvSpPr>
            <p:cNvPr id="106" name="Oval 27"/>
            <p:cNvSpPr>
              <a:spLocks noChangeArrowheads="1"/>
            </p:cNvSpPr>
            <p:nvPr/>
          </p:nvSpPr>
          <p:spPr bwMode="auto">
            <a:xfrm>
              <a:off x="7987077" y="3363722"/>
              <a:ext cx="184150" cy="179388"/>
            </a:xfrm>
            <a:prstGeom prst="ellipse">
              <a:avLst/>
            </a:pr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spcBef>
                  <a:spcPct val="50000"/>
                </a:spcBef>
              </a:pPr>
              <a:endParaRPr lang="fr-FR">
                <a:latin typeface="Arial Narrow" charset="0"/>
              </a:endParaRPr>
            </a:p>
          </p:txBody>
        </p:sp>
        <p:sp>
          <p:nvSpPr>
            <p:cNvPr id="107" name="Text Box 30"/>
            <p:cNvSpPr txBox="1">
              <a:spLocks noChangeArrowheads="1"/>
            </p:cNvSpPr>
            <p:nvPr/>
          </p:nvSpPr>
          <p:spPr bwMode="auto">
            <a:xfrm>
              <a:off x="7653702" y="3100197"/>
              <a:ext cx="3619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spcBef>
                  <a:spcPct val="50000"/>
                </a:spcBef>
              </a:pPr>
              <a:r>
                <a:rPr lang="fr-FR" dirty="0">
                  <a:latin typeface="Arial Narrow" charset="0"/>
                </a:rPr>
                <a:t>e</a:t>
              </a:r>
              <a:r>
                <a:rPr lang="fr-FR" baseline="30000" dirty="0">
                  <a:latin typeface="Arial Narrow" charset="0"/>
                </a:rPr>
                <a:t>-</a:t>
              </a:r>
            </a:p>
          </p:txBody>
        </p:sp>
        <p:sp>
          <p:nvSpPr>
            <p:cNvPr id="108" name="Line 31"/>
            <p:cNvSpPr>
              <a:spLocks noChangeShapeType="1"/>
            </p:cNvSpPr>
            <p:nvPr/>
          </p:nvSpPr>
          <p:spPr bwMode="auto">
            <a:xfrm>
              <a:off x="8122015" y="3447860"/>
              <a:ext cx="955675" cy="9525"/>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fr-FR"/>
            </a:p>
          </p:txBody>
        </p:sp>
        <p:sp>
          <p:nvSpPr>
            <p:cNvPr id="109" name="Text Box 32"/>
            <p:cNvSpPr txBox="1">
              <a:spLocks noChangeArrowheads="1"/>
            </p:cNvSpPr>
            <p:nvPr/>
          </p:nvSpPr>
          <p:spPr bwMode="auto">
            <a:xfrm>
              <a:off x="10450877" y="3016060"/>
              <a:ext cx="8826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spcBef>
                  <a:spcPct val="50000"/>
                </a:spcBef>
              </a:pPr>
              <a:r>
                <a:rPr lang="fr-FR">
                  <a:latin typeface="Arial Narrow" charset="0"/>
                </a:rPr>
                <a:t>photon</a:t>
              </a:r>
              <a:endParaRPr lang="fr-FR" baseline="30000">
                <a:latin typeface="Arial Narrow" charset="0"/>
              </a:endParaRPr>
            </a:p>
          </p:txBody>
        </p:sp>
        <p:sp>
          <p:nvSpPr>
            <p:cNvPr id="110" name="Freeform 33"/>
            <p:cNvSpPr>
              <a:spLocks/>
            </p:cNvSpPr>
            <p:nvPr/>
          </p:nvSpPr>
          <p:spPr bwMode="auto">
            <a:xfrm flipH="1">
              <a:off x="9482502" y="3235135"/>
              <a:ext cx="1073150" cy="265112"/>
            </a:xfrm>
            <a:custGeom>
              <a:avLst/>
              <a:gdLst>
                <a:gd name="T0" fmla="*/ 0 w 569"/>
                <a:gd name="T1" fmla="*/ 159 h 167"/>
                <a:gd name="T2" fmla="*/ 56 w 569"/>
                <a:gd name="T3" fmla="*/ 21 h 167"/>
                <a:gd name="T4" fmla="*/ 125 w 569"/>
                <a:gd name="T5" fmla="*/ 165 h 167"/>
                <a:gd name="T6" fmla="*/ 169 w 569"/>
                <a:gd name="T7" fmla="*/ 27 h 167"/>
                <a:gd name="T8" fmla="*/ 225 w 569"/>
                <a:gd name="T9" fmla="*/ 152 h 167"/>
                <a:gd name="T10" fmla="*/ 263 w 569"/>
                <a:gd name="T11" fmla="*/ 2 h 167"/>
                <a:gd name="T12" fmla="*/ 313 w 569"/>
                <a:gd name="T13" fmla="*/ 165 h 167"/>
                <a:gd name="T14" fmla="*/ 375 w 569"/>
                <a:gd name="T15" fmla="*/ 15 h 167"/>
                <a:gd name="T16" fmla="*/ 400 w 569"/>
                <a:gd name="T17" fmla="*/ 159 h 167"/>
                <a:gd name="T18" fmla="*/ 450 w 569"/>
                <a:gd name="T19" fmla="*/ 33 h 167"/>
                <a:gd name="T20" fmla="*/ 501 w 569"/>
                <a:gd name="T21" fmla="*/ 159 h 167"/>
                <a:gd name="T22" fmla="*/ 538 w 569"/>
                <a:gd name="T23" fmla="*/ 21 h 167"/>
                <a:gd name="T24" fmla="*/ 569 w 569"/>
                <a:gd name="T25" fmla="*/ 127 h 1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9"/>
                <a:gd name="T40" fmla="*/ 0 h 167"/>
                <a:gd name="T41" fmla="*/ 569 w 569"/>
                <a:gd name="T42" fmla="*/ 167 h 1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9" h="167">
                  <a:moveTo>
                    <a:pt x="0" y="159"/>
                  </a:moveTo>
                  <a:cubicBezTo>
                    <a:pt x="17" y="89"/>
                    <a:pt x="35" y="20"/>
                    <a:pt x="56" y="21"/>
                  </a:cubicBezTo>
                  <a:cubicBezTo>
                    <a:pt x="77" y="22"/>
                    <a:pt x="106" y="164"/>
                    <a:pt x="125" y="165"/>
                  </a:cubicBezTo>
                  <a:cubicBezTo>
                    <a:pt x="144" y="166"/>
                    <a:pt x="152" y="29"/>
                    <a:pt x="169" y="27"/>
                  </a:cubicBezTo>
                  <a:cubicBezTo>
                    <a:pt x="186" y="25"/>
                    <a:pt x="209" y="156"/>
                    <a:pt x="225" y="152"/>
                  </a:cubicBezTo>
                  <a:cubicBezTo>
                    <a:pt x="241" y="148"/>
                    <a:pt x="248" y="0"/>
                    <a:pt x="263" y="2"/>
                  </a:cubicBezTo>
                  <a:cubicBezTo>
                    <a:pt x="278" y="4"/>
                    <a:pt x="295" y="163"/>
                    <a:pt x="313" y="165"/>
                  </a:cubicBezTo>
                  <a:cubicBezTo>
                    <a:pt x="331" y="167"/>
                    <a:pt x="361" y="16"/>
                    <a:pt x="375" y="15"/>
                  </a:cubicBezTo>
                  <a:cubicBezTo>
                    <a:pt x="389" y="14"/>
                    <a:pt x="388" y="156"/>
                    <a:pt x="400" y="159"/>
                  </a:cubicBezTo>
                  <a:cubicBezTo>
                    <a:pt x="412" y="162"/>
                    <a:pt x="433" y="33"/>
                    <a:pt x="450" y="33"/>
                  </a:cubicBezTo>
                  <a:cubicBezTo>
                    <a:pt x="467" y="33"/>
                    <a:pt x="486" y="161"/>
                    <a:pt x="501" y="159"/>
                  </a:cubicBezTo>
                  <a:cubicBezTo>
                    <a:pt x="516" y="157"/>
                    <a:pt x="527" y="26"/>
                    <a:pt x="538" y="21"/>
                  </a:cubicBezTo>
                  <a:cubicBezTo>
                    <a:pt x="549" y="16"/>
                    <a:pt x="559" y="71"/>
                    <a:pt x="569" y="127"/>
                  </a:cubicBezTo>
                </a:path>
              </a:pathLst>
            </a:custGeom>
            <a:noFill/>
            <a:ln w="9525" cap="flat" cmpd="sng">
              <a:solidFill>
                <a:schemeClr val="tx1"/>
              </a:solidFill>
              <a:prstDash val="solid"/>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fr-FR"/>
            </a:p>
          </p:txBody>
        </p:sp>
        <p:sp>
          <p:nvSpPr>
            <p:cNvPr id="111" name="Line 34"/>
            <p:cNvSpPr>
              <a:spLocks noChangeShapeType="1"/>
            </p:cNvSpPr>
            <p:nvPr/>
          </p:nvSpPr>
          <p:spPr bwMode="auto">
            <a:xfrm flipH="1">
              <a:off x="9325340" y="3417697"/>
              <a:ext cx="147637"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fr-FR"/>
            </a:p>
          </p:txBody>
        </p:sp>
        <p:sp>
          <p:nvSpPr>
            <p:cNvPr id="112" name="Text Box 35"/>
            <p:cNvSpPr txBox="1">
              <a:spLocks noChangeArrowheads="1"/>
            </p:cNvSpPr>
            <p:nvPr/>
          </p:nvSpPr>
          <p:spPr bwMode="auto">
            <a:xfrm>
              <a:off x="8349027" y="2900172"/>
              <a:ext cx="3365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spcBef>
                  <a:spcPct val="50000"/>
                </a:spcBef>
              </a:pPr>
              <a:r>
                <a:rPr lang="fr-FR">
                  <a:latin typeface="Arial Narrow" charset="0"/>
                </a:rPr>
                <a:t>E</a:t>
              </a:r>
            </a:p>
          </p:txBody>
        </p:sp>
        <p:sp>
          <p:nvSpPr>
            <p:cNvPr id="113" name="Text Box 36"/>
            <p:cNvSpPr txBox="1">
              <a:spLocks noChangeArrowheads="1"/>
            </p:cNvSpPr>
            <p:nvPr/>
          </p:nvSpPr>
          <p:spPr bwMode="auto">
            <a:xfrm>
              <a:off x="9855565" y="2782697"/>
              <a:ext cx="430212"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spcBef>
                  <a:spcPct val="50000"/>
                </a:spcBef>
              </a:pPr>
              <a:r>
                <a:rPr lang="fr-FR" dirty="0" err="1">
                  <a:latin typeface="Arial Narrow" charset="0"/>
                </a:rPr>
                <a:t>h</a:t>
              </a:r>
              <a:r>
                <a:rPr lang="fr-FR" dirty="0" err="1">
                  <a:latin typeface="Symbol" charset="0"/>
                </a:rPr>
                <a:t>n</a:t>
              </a:r>
              <a:endParaRPr lang="fr-FR" dirty="0">
                <a:latin typeface="Symbol" charset="0"/>
              </a:endParaRPr>
            </a:p>
          </p:txBody>
        </p:sp>
        <p:sp>
          <p:nvSpPr>
            <p:cNvPr id="114" name="Oval 37"/>
            <p:cNvSpPr>
              <a:spLocks noChangeArrowheads="1"/>
            </p:cNvSpPr>
            <p:nvPr/>
          </p:nvSpPr>
          <p:spPr bwMode="auto">
            <a:xfrm>
              <a:off x="7901352" y="4222560"/>
              <a:ext cx="184150" cy="179387"/>
            </a:xfrm>
            <a:prstGeom prst="ellipse">
              <a:avLst/>
            </a:pr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spcBef>
                  <a:spcPct val="50000"/>
                </a:spcBef>
              </a:pPr>
              <a:endParaRPr lang="fr-FR">
                <a:latin typeface="Arial Narrow" charset="0"/>
              </a:endParaRPr>
            </a:p>
          </p:txBody>
        </p:sp>
        <p:sp>
          <p:nvSpPr>
            <p:cNvPr id="115" name="Line 38"/>
            <p:cNvSpPr>
              <a:spLocks noChangeShapeType="1"/>
            </p:cNvSpPr>
            <p:nvPr/>
          </p:nvSpPr>
          <p:spPr bwMode="auto">
            <a:xfrm>
              <a:off x="8099790" y="4327335"/>
              <a:ext cx="955675" cy="9525"/>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fr-FR"/>
            </a:p>
          </p:txBody>
        </p:sp>
        <p:sp>
          <p:nvSpPr>
            <p:cNvPr id="116" name="Freeform 39"/>
            <p:cNvSpPr>
              <a:spLocks/>
            </p:cNvSpPr>
            <p:nvPr/>
          </p:nvSpPr>
          <p:spPr bwMode="auto">
            <a:xfrm>
              <a:off x="9539652" y="4114610"/>
              <a:ext cx="993775" cy="265112"/>
            </a:xfrm>
            <a:custGeom>
              <a:avLst/>
              <a:gdLst>
                <a:gd name="T0" fmla="*/ 0 w 569"/>
                <a:gd name="T1" fmla="*/ 159 h 167"/>
                <a:gd name="T2" fmla="*/ 56 w 569"/>
                <a:gd name="T3" fmla="*/ 21 h 167"/>
                <a:gd name="T4" fmla="*/ 125 w 569"/>
                <a:gd name="T5" fmla="*/ 165 h 167"/>
                <a:gd name="T6" fmla="*/ 169 w 569"/>
                <a:gd name="T7" fmla="*/ 27 h 167"/>
                <a:gd name="T8" fmla="*/ 225 w 569"/>
                <a:gd name="T9" fmla="*/ 152 h 167"/>
                <a:gd name="T10" fmla="*/ 263 w 569"/>
                <a:gd name="T11" fmla="*/ 2 h 167"/>
                <a:gd name="T12" fmla="*/ 313 w 569"/>
                <a:gd name="T13" fmla="*/ 165 h 167"/>
                <a:gd name="T14" fmla="*/ 375 w 569"/>
                <a:gd name="T15" fmla="*/ 15 h 167"/>
                <a:gd name="T16" fmla="*/ 400 w 569"/>
                <a:gd name="T17" fmla="*/ 159 h 167"/>
                <a:gd name="T18" fmla="*/ 450 w 569"/>
                <a:gd name="T19" fmla="*/ 33 h 167"/>
                <a:gd name="T20" fmla="*/ 501 w 569"/>
                <a:gd name="T21" fmla="*/ 159 h 167"/>
                <a:gd name="T22" fmla="*/ 538 w 569"/>
                <a:gd name="T23" fmla="*/ 21 h 167"/>
                <a:gd name="T24" fmla="*/ 569 w 569"/>
                <a:gd name="T25" fmla="*/ 127 h 1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9"/>
                <a:gd name="T40" fmla="*/ 0 h 167"/>
                <a:gd name="T41" fmla="*/ 569 w 569"/>
                <a:gd name="T42" fmla="*/ 167 h 1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9" h="167">
                  <a:moveTo>
                    <a:pt x="0" y="159"/>
                  </a:moveTo>
                  <a:cubicBezTo>
                    <a:pt x="17" y="89"/>
                    <a:pt x="35" y="20"/>
                    <a:pt x="56" y="21"/>
                  </a:cubicBezTo>
                  <a:cubicBezTo>
                    <a:pt x="77" y="22"/>
                    <a:pt x="106" y="164"/>
                    <a:pt x="125" y="165"/>
                  </a:cubicBezTo>
                  <a:cubicBezTo>
                    <a:pt x="144" y="166"/>
                    <a:pt x="152" y="29"/>
                    <a:pt x="169" y="27"/>
                  </a:cubicBezTo>
                  <a:cubicBezTo>
                    <a:pt x="186" y="25"/>
                    <a:pt x="209" y="156"/>
                    <a:pt x="225" y="152"/>
                  </a:cubicBezTo>
                  <a:cubicBezTo>
                    <a:pt x="241" y="148"/>
                    <a:pt x="248" y="0"/>
                    <a:pt x="263" y="2"/>
                  </a:cubicBezTo>
                  <a:cubicBezTo>
                    <a:pt x="278" y="4"/>
                    <a:pt x="295" y="163"/>
                    <a:pt x="313" y="165"/>
                  </a:cubicBezTo>
                  <a:cubicBezTo>
                    <a:pt x="331" y="167"/>
                    <a:pt x="361" y="16"/>
                    <a:pt x="375" y="15"/>
                  </a:cubicBezTo>
                  <a:cubicBezTo>
                    <a:pt x="389" y="14"/>
                    <a:pt x="388" y="156"/>
                    <a:pt x="400" y="159"/>
                  </a:cubicBezTo>
                  <a:cubicBezTo>
                    <a:pt x="412" y="162"/>
                    <a:pt x="433" y="33"/>
                    <a:pt x="450" y="33"/>
                  </a:cubicBezTo>
                  <a:cubicBezTo>
                    <a:pt x="467" y="33"/>
                    <a:pt x="486" y="161"/>
                    <a:pt x="501" y="159"/>
                  </a:cubicBezTo>
                  <a:cubicBezTo>
                    <a:pt x="516" y="157"/>
                    <a:pt x="527" y="26"/>
                    <a:pt x="538" y="21"/>
                  </a:cubicBezTo>
                  <a:cubicBezTo>
                    <a:pt x="549" y="16"/>
                    <a:pt x="559" y="71"/>
                    <a:pt x="569" y="127"/>
                  </a:cubicBezTo>
                </a:path>
              </a:pathLst>
            </a:custGeom>
            <a:noFill/>
            <a:ln w="9525" cap="flat" cmpd="sng">
              <a:solidFill>
                <a:schemeClr val="tx1"/>
              </a:solidFill>
              <a:prstDash val="solid"/>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fr-FR"/>
            </a:p>
          </p:txBody>
        </p:sp>
        <p:sp>
          <p:nvSpPr>
            <p:cNvPr id="117" name="Line 40"/>
            <p:cNvSpPr>
              <a:spLocks noChangeShapeType="1"/>
            </p:cNvSpPr>
            <p:nvPr/>
          </p:nvSpPr>
          <p:spPr bwMode="auto">
            <a:xfrm>
              <a:off x="10523902" y="4306697"/>
              <a:ext cx="219075"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fr-FR"/>
            </a:p>
          </p:txBody>
        </p:sp>
        <p:sp>
          <p:nvSpPr>
            <p:cNvPr id="118" name="Text Box 41"/>
            <p:cNvSpPr txBox="1">
              <a:spLocks noChangeArrowheads="1"/>
            </p:cNvSpPr>
            <p:nvPr/>
          </p:nvSpPr>
          <p:spPr bwMode="auto">
            <a:xfrm>
              <a:off x="8236315" y="3855847"/>
              <a:ext cx="636587"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spcBef>
                  <a:spcPct val="50000"/>
                </a:spcBef>
              </a:pPr>
              <a:r>
                <a:rPr lang="fr-FR" dirty="0">
                  <a:latin typeface="Arial Narrow" charset="0"/>
                </a:rPr>
                <a:t>E-</a:t>
              </a:r>
              <a:r>
                <a:rPr lang="fr-FR" dirty="0">
                  <a:latin typeface="Symbol" charset="0"/>
                </a:rPr>
                <a:t>D</a:t>
              </a:r>
              <a:r>
                <a:rPr lang="fr-FR" dirty="0">
                  <a:latin typeface="Arial Narrow" charset="0"/>
                </a:rPr>
                <a:t>E</a:t>
              </a:r>
            </a:p>
          </p:txBody>
        </p:sp>
        <p:sp>
          <p:nvSpPr>
            <p:cNvPr id="119" name="Text Box 42"/>
            <p:cNvSpPr txBox="1">
              <a:spLocks noChangeArrowheads="1"/>
            </p:cNvSpPr>
            <p:nvPr/>
          </p:nvSpPr>
          <p:spPr bwMode="auto">
            <a:xfrm>
              <a:off x="9833340" y="3662172"/>
              <a:ext cx="458787"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spcBef>
                  <a:spcPct val="50000"/>
                </a:spcBef>
              </a:pPr>
              <a:r>
                <a:rPr lang="fr-FR" dirty="0" err="1">
                  <a:latin typeface="Arial Narrow" charset="0"/>
                </a:rPr>
                <a:t>h</a:t>
              </a:r>
              <a:r>
                <a:rPr lang="fr-FR" dirty="0" err="1">
                  <a:latin typeface="Symbol" charset="0"/>
                </a:rPr>
                <a:t>n</a:t>
              </a:r>
              <a:r>
                <a:rPr lang="ja-JP" altLang="fr-FR" dirty="0"/>
                <a:t>’</a:t>
              </a:r>
              <a:endParaRPr lang="fr-FR" dirty="0"/>
            </a:p>
          </p:txBody>
        </p:sp>
      </p:grpSp>
      <p:sp>
        <p:nvSpPr>
          <p:cNvPr id="190" name="Text Box 10"/>
          <p:cNvSpPr txBox="1">
            <a:spLocks noChangeArrowheads="1"/>
          </p:cNvSpPr>
          <p:nvPr/>
        </p:nvSpPr>
        <p:spPr bwMode="auto">
          <a:xfrm>
            <a:off x="6933362" y="4707869"/>
            <a:ext cx="5117608" cy="2571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285750" indent="-285750" algn="r">
              <a:lnSpc>
                <a:spcPct val="50000"/>
              </a:lnSpc>
              <a:buFont typeface="Arial" panose="020B0604020202020204" pitchFamily="34" charset="0"/>
              <a:buChar char="•"/>
            </a:pPr>
            <a:r>
              <a:rPr lang="fr-FR" dirty="0" smtClean="0"/>
              <a:t>Nuage d’ions</a:t>
            </a:r>
            <a:endParaRPr lang="fr-FR" dirty="0"/>
          </a:p>
        </p:txBody>
      </p:sp>
      <p:grpSp>
        <p:nvGrpSpPr>
          <p:cNvPr id="3" name="Groupe 2"/>
          <p:cNvGrpSpPr/>
          <p:nvPr/>
        </p:nvGrpSpPr>
        <p:grpSpPr>
          <a:xfrm>
            <a:off x="10096736" y="4936386"/>
            <a:ext cx="2037642" cy="1291746"/>
            <a:chOff x="8630358" y="4934353"/>
            <a:chExt cx="2037642" cy="1291746"/>
          </a:xfrm>
        </p:grpSpPr>
        <p:grpSp>
          <p:nvGrpSpPr>
            <p:cNvPr id="191" name="Group 11"/>
            <p:cNvGrpSpPr>
              <a:grpSpLocks/>
            </p:cNvGrpSpPr>
            <p:nvPr/>
          </p:nvGrpSpPr>
          <p:grpSpPr bwMode="auto">
            <a:xfrm>
              <a:off x="8630358" y="5207784"/>
              <a:ext cx="1573212" cy="819150"/>
              <a:chOff x="603" y="1596"/>
              <a:chExt cx="991" cy="516"/>
            </a:xfrm>
          </p:grpSpPr>
          <p:grpSp>
            <p:nvGrpSpPr>
              <p:cNvPr id="192" name="Group 12"/>
              <p:cNvGrpSpPr>
                <a:grpSpLocks/>
              </p:cNvGrpSpPr>
              <p:nvPr/>
            </p:nvGrpSpPr>
            <p:grpSpPr bwMode="auto">
              <a:xfrm>
                <a:off x="603" y="1747"/>
                <a:ext cx="991" cy="365"/>
                <a:chOff x="1440" y="1056"/>
                <a:chExt cx="1776" cy="720"/>
              </a:xfrm>
            </p:grpSpPr>
            <p:sp>
              <p:nvSpPr>
                <p:cNvPr id="198" name="Oval 13"/>
                <p:cNvSpPr>
                  <a:spLocks noChangeArrowheads="1"/>
                </p:cNvSpPr>
                <p:nvPr/>
              </p:nvSpPr>
              <p:spPr bwMode="auto">
                <a:xfrm>
                  <a:off x="1440" y="1200"/>
                  <a:ext cx="1776" cy="528"/>
                </a:xfrm>
                <a:prstGeom prst="ellipse">
                  <a:avLst/>
                </a:pr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99" name="Oval 14"/>
                <p:cNvSpPr>
                  <a:spLocks noChangeArrowheads="1"/>
                </p:cNvSpPr>
                <p:nvPr/>
              </p:nvSpPr>
              <p:spPr bwMode="auto">
                <a:xfrm>
                  <a:off x="1968"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0" name="Oval 15"/>
                <p:cNvSpPr>
                  <a:spLocks noChangeArrowheads="1"/>
                </p:cNvSpPr>
                <p:nvPr/>
              </p:nvSpPr>
              <p:spPr bwMode="auto">
                <a:xfrm>
                  <a:off x="2064"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1" name="Oval 16"/>
                <p:cNvSpPr>
                  <a:spLocks noChangeArrowheads="1"/>
                </p:cNvSpPr>
                <p:nvPr/>
              </p:nvSpPr>
              <p:spPr bwMode="auto">
                <a:xfrm>
                  <a:off x="2064"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2" name="Oval 17"/>
                <p:cNvSpPr>
                  <a:spLocks noChangeArrowheads="1"/>
                </p:cNvSpPr>
                <p:nvPr/>
              </p:nvSpPr>
              <p:spPr bwMode="auto">
                <a:xfrm>
                  <a:off x="1968" y="148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3" name="Oval 18"/>
                <p:cNvSpPr>
                  <a:spLocks noChangeArrowheads="1"/>
                </p:cNvSpPr>
                <p:nvPr/>
              </p:nvSpPr>
              <p:spPr bwMode="auto">
                <a:xfrm>
                  <a:off x="1920"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4" name="Oval 19"/>
                <p:cNvSpPr>
                  <a:spLocks noChangeArrowheads="1"/>
                </p:cNvSpPr>
                <p:nvPr/>
              </p:nvSpPr>
              <p:spPr bwMode="auto">
                <a:xfrm>
                  <a:off x="1920"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5" name="Oval 20"/>
                <p:cNvSpPr>
                  <a:spLocks noChangeArrowheads="1"/>
                </p:cNvSpPr>
                <p:nvPr/>
              </p:nvSpPr>
              <p:spPr bwMode="auto">
                <a:xfrm>
                  <a:off x="1968" y="12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6" name="Oval 21"/>
                <p:cNvSpPr>
                  <a:spLocks noChangeArrowheads="1"/>
                </p:cNvSpPr>
                <p:nvPr/>
              </p:nvSpPr>
              <p:spPr bwMode="auto">
                <a:xfrm>
                  <a:off x="2160"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7" name="Oval 22"/>
                <p:cNvSpPr>
                  <a:spLocks noChangeArrowheads="1"/>
                </p:cNvSpPr>
                <p:nvPr/>
              </p:nvSpPr>
              <p:spPr bwMode="auto">
                <a:xfrm>
                  <a:off x="2352" y="148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8" name="Oval 23"/>
                <p:cNvSpPr>
                  <a:spLocks noChangeArrowheads="1"/>
                </p:cNvSpPr>
                <p:nvPr/>
              </p:nvSpPr>
              <p:spPr bwMode="auto">
                <a:xfrm>
                  <a:off x="2256" y="148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9" name="Oval 24"/>
                <p:cNvSpPr>
                  <a:spLocks noChangeArrowheads="1"/>
                </p:cNvSpPr>
                <p:nvPr/>
              </p:nvSpPr>
              <p:spPr bwMode="auto">
                <a:xfrm>
                  <a:off x="2304"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10" name="Oval 25"/>
                <p:cNvSpPr>
                  <a:spLocks noChangeArrowheads="1"/>
                </p:cNvSpPr>
                <p:nvPr/>
              </p:nvSpPr>
              <p:spPr bwMode="auto">
                <a:xfrm>
                  <a:off x="2208" y="124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11" name="Oval 26"/>
                <p:cNvSpPr>
                  <a:spLocks noChangeArrowheads="1"/>
                </p:cNvSpPr>
                <p:nvPr/>
              </p:nvSpPr>
              <p:spPr bwMode="auto">
                <a:xfrm>
                  <a:off x="2112" y="124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12" name="Oval 27"/>
                <p:cNvSpPr>
                  <a:spLocks noChangeArrowheads="1"/>
                </p:cNvSpPr>
                <p:nvPr/>
              </p:nvSpPr>
              <p:spPr bwMode="auto">
                <a:xfrm>
                  <a:off x="2208"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13" name="Oval 28"/>
                <p:cNvSpPr>
                  <a:spLocks noChangeArrowheads="1"/>
                </p:cNvSpPr>
                <p:nvPr/>
              </p:nvSpPr>
              <p:spPr bwMode="auto">
                <a:xfrm>
                  <a:off x="2160" y="158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14" name="Oval 29"/>
                <p:cNvSpPr>
                  <a:spLocks noChangeArrowheads="1"/>
                </p:cNvSpPr>
                <p:nvPr/>
              </p:nvSpPr>
              <p:spPr bwMode="auto">
                <a:xfrm>
                  <a:off x="2112" y="148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15" name="Oval 30"/>
                <p:cNvSpPr>
                  <a:spLocks noChangeArrowheads="1"/>
                </p:cNvSpPr>
                <p:nvPr/>
              </p:nvSpPr>
              <p:spPr bwMode="auto">
                <a:xfrm>
                  <a:off x="2208"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16" name="Oval 31"/>
                <p:cNvSpPr>
                  <a:spLocks noChangeArrowheads="1"/>
                </p:cNvSpPr>
                <p:nvPr/>
              </p:nvSpPr>
              <p:spPr bwMode="auto">
                <a:xfrm>
                  <a:off x="2448"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17" name="Oval 32"/>
                <p:cNvSpPr>
                  <a:spLocks noChangeArrowheads="1"/>
                </p:cNvSpPr>
                <p:nvPr/>
              </p:nvSpPr>
              <p:spPr bwMode="auto">
                <a:xfrm>
                  <a:off x="2544" y="124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18" name="Oval 33"/>
                <p:cNvSpPr>
                  <a:spLocks noChangeArrowheads="1"/>
                </p:cNvSpPr>
                <p:nvPr/>
              </p:nvSpPr>
              <p:spPr bwMode="auto">
                <a:xfrm>
                  <a:off x="2352" y="12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19" name="Oval 34"/>
                <p:cNvSpPr>
                  <a:spLocks noChangeArrowheads="1"/>
                </p:cNvSpPr>
                <p:nvPr/>
              </p:nvSpPr>
              <p:spPr bwMode="auto">
                <a:xfrm>
                  <a:off x="2256"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20" name="Oval 35"/>
                <p:cNvSpPr>
                  <a:spLocks noChangeArrowheads="1"/>
                </p:cNvSpPr>
                <p:nvPr/>
              </p:nvSpPr>
              <p:spPr bwMode="auto">
                <a:xfrm>
                  <a:off x="2400"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21" name="Oval 36"/>
                <p:cNvSpPr>
                  <a:spLocks noChangeArrowheads="1"/>
                </p:cNvSpPr>
                <p:nvPr/>
              </p:nvSpPr>
              <p:spPr bwMode="auto">
                <a:xfrm>
                  <a:off x="2640"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22" name="Oval 37"/>
                <p:cNvSpPr>
                  <a:spLocks noChangeArrowheads="1"/>
                </p:cNvSpPr>
                <p:nvPr/>
              </p:nvSpPr>
              <p:spPr bwMode="auto">
                <a:xfrm>
                  <a:off x="2640" y="148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23" name="Oval 38"/>
                <p:cNvSpPr>
                  <a:spLocks noChangeArrowheads="1"/>
                </p:cNvSpPr>
                <p:nvPr/>
              </p:nvSpPr>
              <p:spPr bwMode="auto">
                <a:xfrm>
                  <a:off x="2544" y="148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24" name="Oval 39"/>
                <p:cNvSpPr>
                  <a:spLocks noChangeArrowheads="1"/>
                </p:cNvSpPr>
                <p:nvPr/>
              </p:nvSpPr>
              <p:spPr bwMode="auto">
                <a:xfrm>
                  <a:off x="2544"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25" name="Oval 40"/>
                <p:cNvSpPr>
                  <a:spLocks noChangeArrowheads="1"/>
                </p:cNvSpPr>
                <p:nvPr/>
              </p:nvSpPr>
              <p:spPr bwMode="auto">
                <a:xfrm>
                  <a:off x="2592"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26" name="Oval 41"/>
                <p:cNvSpPr>
                  <a:spLocks noChangeArrowheads="1"/>
                </p:cNvSpPr>
                <p:nvPr/>
              </p:nvSpPr>
              <p:spPr bwMode="auto">
                <a:xfrm>
                  <a:off x="2640"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27" name="Oval 42"/>
                <p:cNvSpPr>
                  <a:spLocks noChangeArrowheads="1"/>
                </p:cNvSpPr>
                <p:nvPr/>
              </p:nvSpPr>
              <p:spPr bwMode="auto">
                <a:xfrm>
                  <a:off x="2688"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28" name="Oval 43"/>
                <p:cNvSpPr>
                  <a:spLocks noChangeArrowheads="1"/>
                </p:cNvSpPr>
                <p:nvPr/>
              </p:nvSpPr>
              <p:spPr bwMode="auto">
                <a:xfrm>
                  <a:off x="2832" y="148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29" name="Oval 44"/>
                <p:cNvSpPr>
                  <a:spLocks noChangeArrowheads="1"/>
                </p:cNvSpPr>
                <p:nvPr/>
              </p:nvSpPr>
              <p:spPr bwMode="auto">
                <a:xfrm>
                  <a:off x="2976"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30" name="Oval 45"/>
                <p:cNvSpPr>
                  <a:spLocks noChangeArrowheads="1"/>
                </p:cNvSpPr>
                <p:nvPr/>
              </p:nvSpPr>
              <p:spPr bwMode="auto">
                <a:xfrm>
                  <a:off x="3072"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31" name="Oval 46"/>
                <p:cNvSpPr>
                  <a:spLocks noChangeArrowheads="1"/>
                </p:cNvSpPr>
                <p:nvPr/>
              </p:nvSpPr>
              <p:spPr bwMode="auto">
                <a:xfrm>
                  <a:off x="3024" y="124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32" name="Oval 47"/>
                <p:cNvSpPr>
                  <a:spLocks noChangeArrowheads="1"/>
                </p:cNvSpPr>
                <p:nvPr/>
              </p:nvSpPr>
              <p:spPr bwMode="auto">
                <a:xfrm>
                  <a:off x="2928" y="12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33" name="Oval 48"/>
                <p:cNvSpPr>
                  <a:spLocks noChangeArrowheads="1"/>
                </p:cNvSpPr>
                <p:nvPr/>
              </p:nvSpPr>
              <p:spPr bwMode="auto">
                <a:xfrm>
                  <a:off x="2784" y="12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34" name="Oval 49"/>
                <p:cNvSpPr>
                  <a:spLocks noChangeArrowheads="1"/>
                </p:cNvSpPr>
                <p:nvPr/>
              </p:nvSpPr>
              <p:spPr bwMode="auto">
                <a:xfrm>
                  <a:off x="2640" y="115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35" name="Oval 50"/>
                <p:cNvSpPr>
                  <a:spLocks noChangeArrowheads="1"/>
                </p:cNvSpPr>
                <p:nvPr/>
              </p:nvSpPr>
              <p:spPr bwMode="auto">
                <a:xfrm>
                  <a:off x="2544"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36" name="Oval 51"/>
                <p:cNvSpPr>
                  <a:spLocks noChangeArrowheads="1"/>
                </p:cNvSpPr>
                <p:nvPr/>
              </p:nvSpPr>
              <p:spPr bwMode="auto">
                <a:xfrm>
                  <a:off x="2496"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37" name="Oval 52"/>
                <p:cNvSpPr>
                  <a:spLocks noChangeArrowheads="1"/>
                </p:cNvSpPr>
                <p:nvPr/>
              </p:nvSpPr>
              <p:spPr bwMode="auto">
                <a:xfrm>
                  <a:off x="2448" y="148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38" name="Oval 53"/>
                <p:cNvSpPr>
                  <a:spLocks noChangeArrowheads="1"/>
                </p:cNvSpPr>
                <p:nvPr/>
              </p:nvSpPr>
              <p:spPr bwMode="auto">
                <a:xfrm>
                  <a:off x="2400" y="163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39" name="Oval 54"/>
                <p:cNvSpPr>
                  <a:spLocks noChangeArrowheads="1"/>
                </p:cNvSpPr>
                <p:nvPr/>
              </p:nvSpPr>
              <p:spPr bwMode="auto">
                <a:xfrm>
                  <a:off x="2400" y="158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40" name="Oval 55"/>
                <p:cNvSpPr>
                  <a:spLocks noChangeArrowheads="1"/>
                </p:cNvSpPr>
                <p:nvPr/>
              </p:nvSpPr>
              <p:spPr bwMode="auto">
                <a:xfrm>
                  <a:off x="2544" y="153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41" name="Oval 56"/>
                <p:cNvSpPr>
                  <a:spLocks noChangeArrowheads="1"/>
                </p:cNvSpPr>
                <p:nvPr/>
              </p:nvSpPr>
              <p:spPr bwMode="auto">
                <a:xfrm>
                  <a:off x="2688" y="158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42" name="Oval 57"/>
                <p:cNvSpPr>
                  <a:spLocks noChangeArrowheads="1"/>
                </p:cNvSpPr>
                <p:nvPr/>
              </p:nvSpPr>
              <p:spPr bwMode="auto">
                <a:xfrm>
                  <a:off x="2736" y="153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43" name="Oval 58"/>
                <p:cNvSpPr>
                  <a:spLocks noChangeArrowheads="1"/>
                </p:cNvSpPr>
                <p:nvPr/>
              </p:nvSpPr>
              <p:spPr bwMode="auto">
                <a:xfrm>
                  <a:off x="2400"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44" name="Oval 59"/>
                <p:cNvSpPr>
                  <a:spLocks noChangeArrowheads="1"/>
                </p:cNvSpPr>
                <p:nvPr/>
              </p:nvSpPr>
              <p:spPr bwMode="auto">
                <a:xfrm>
                  <a:off x="2112"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45" name="Oval 60"/>
                <p:cNvSpPr>
                  <a:spLocks noChangeArrowheads="1"/>
                </p:cNvSpPr>
                <p:nvPr/>
              </p:nvSpPr>
              <p:spPr bwMode="auto">
                <a:xfrm>
                  <a:off x="1968"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46" name="Oval 61"/>
                <p:cNvSpPr>
                  <a:spLocks noChangeArrowheads="1"/>
                </p:cNvSpPr>
                <p:nvPr/>
              </p:nvSpPr>
              <p:spPr bwMode="auto">
                <a:xfrm>
                  <a:off x="1776"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47" name="Oval 62"/>
                <p:cNvSpPr>
                  <a:spLocks noChangeArrowheads="1"/>
                </p:cNvSpPr>
                <p:nvPr/>
              </p:nvSpPr>
              <p:spPr bwMode="auto">
                <a:xfrm>
                  <a:off x="1680"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48" name="Oval 63"/>
                <p:cNvSpPr>
                  <a:spLocks noChangeArrowheads="1"/>
                </p:cNvSpPr>
                <p:nvPr/>
              </p:nvSpPr>
              <p:spPr bwMode="auto">
                <a:xfrm>
                  <a:off x="1584"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49" name="Oval 64"/>
                <p:cNvSpPr>
                  <a:spLocks noChangeArrowheads="1"/>
                </p:cNvSpPr>
                <p:nvPr/>
              </p:nvSpPr>
              <p:spPr bwMode="auto">
                <a:xfrm>
                  <a:off x="1728"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50" name="Oval 65"/>
                <p:cNvSpPr>
                  <a:spLocks noChangeArrowheads="1"/>
                </p:cNvSpPr>
                <p:nvPr/>
              </p:nvSpPr>
              <p:spPr bwMode="auto">
                <a:xfrm>
                  <a:off x="1872" y="153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51" name="Oval 66"/>
                <p:cNvSpPr>
                  <a:spLocks noChangeArrowheads="1"/>
                </p:cNvSpPr>
                <p:nvPr/>
              </p:nvSpPr>
              <p:spPr bwMode="auto">
                <a:xfrm>
                  <a:off x="2016" y="168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52" name="Oval 67"/>
                <p:cNvSpPr>
                  <a:spLocks noChangeArrowheads="1"/>
                </p:cNvSpPr>
                <p:nvPr/>
              </p:nvSpPr>
              <p:spPr bwMode="auto">
                <a:xfrm>
                  <a:off x="2160" y="172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53" name="Oval 68"/>
                <p:cNvSpPr>
                  <a:spLocks noChangeArrowheads="1"/>
                </p:cNvSpPr>
                <p:nvPr/>
              </p:nvSpPr>
              <p:spPr bwMode="auto">
                <a:xfrm>
                  <a:off x="2304" y="163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54" name="Oval 69"/>
                <p:cNvSpPr>
                  <a:spLocks noChangeArrowheads="1"/>
                </p:cNvSpPr>
                <p:nvPr/>
              </p:nvSpPr>
              <p:spPr bwMode="auto">
                <a:xfrm>
                  <a:off x="2448" y="115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55" name="Oval 70"/>
                <p:cNvSpPr>
                  <a:spLocks noChangeArrowheads="1"/>
                </p:cNvSpPr>
                <p:nvPr/>
              </p:nvSpPr>
              <p:spPr bwMode="auto">
                <a:xfrm>
                  <a:off x="2256" y="105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56" name="Oval 71"/>
                <p:cNvSpPr>
                  <a:spLocks noChangeArrowheads="1"/>
                </p:cNvSpPr>
                <p:nvPr/>
              </p:nvSpPr>
              <p:spPr bwMode="auto">
                <a:xfrm>
                  <a:off x="2016" y="124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57" name="Oval 72"/>
                <p:cNvSpPr>
                  <a:spLocks noChangeArrowheads="1"/>
                </p:cNvSpPr>
                <p:nvPr/>
              </p:nvSpPr>
              <p:spPr bwMode="auto">
                <a:xfrm>
                  <a:off x="1680" y="124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58" name="Oval 73"/>
                <p:cNvSpPr>
                  <a:spLocks noChangeArrowheads="1"/>
                </p:cNvSpPr>
                <p:nvPr/>
              </p:nvSpPr>
              <p:spPr bwMode="auto">
                <a:xfrm>
                  <a:off x="1872" y="12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59" name="Oval 74"/>
                <p:cNvSpPr>
                  <a:spLocks noChangeArrowheads="1"/>
                </p:cNvSpPr>
                <p:nvPr/>
              </p:nvSpPr>
              <p:spPr bwMode="auto">
                <a:xfrm>
                  <a:off x="1872"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60" name="Oval 75"/>
                <p:cNvSpPr>
                  <a:spLocks noChangeArrowheads="1"/>
                </p:cNvSpPr>
                <p:nvPr/>
              </p:nvSpPr>
              <p:spPr bwMode="auto">
                <a:xfrm>
                  <a:off x="2064" y="153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61" name="Oval 76"/>
                <p:cNvSpPr>
                  <a:spLocks noChangeArrowheads="1"/>
                </p:cNvSpPr>
                <p:nvPr/>
              </p:nvSpPr>
              <p:spPr bwMode="auto">
                <a:xfrm>
                  <a:off x="1728" y="158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62" name="Oval 77"/>
                <p:cNvSpPr>
                  <a:spLocks noChangeArrowheads="1"/>
                </p:cNvSpPr>
                <p:nvPr/>
              </p:nvSpPr>
              <p:spPr bwMode="auto">
                <a:xfrm>
                  <a:off x="2880" y="163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63" name="Oval 78"/>
                <p:cNvSpPr>
                  <a:spLocks noChangeArrowheads="1"/>
                </p:cNvSpPr>
                <p:nvPr/>
              </p:nvSpPr>
              <p:spPr bwMode="auto">
                <a:xfrm>
                  <a:off x="2304" y="158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64" name="Oval 79"/>
                <p:cNvSpPr>
                  <a:spLocks noChangeArrowheads="1"/>
                </p:cNvSpPr>
                <p:nvPr/>
              </p:nvSpPr>
              <p:spPr bwMode="auto">
                <a:xfrm>
                  <a:off x="2112" y="139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65" name="Oval 80"/>
                <p:cNvSpPr>
                  <a:spLocks noChangeArrowheads="1"/>
                </p:cNvSpPr>
                <p:nvPr/>
              </p:nvSpPr>
              <p:spPr bwMode="auto">
                <a:xfrm>
                  <a:off x="2160" y="12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66" name="Oval 81"/>
                <p:cNvSpPr>
                  <a:spLocks noChangeArrowheads="1"/>
                </p:cNvSpPr>
                <p:nvPr/>
              </p:nvSpPr>
              <p:spPr bwMode="auto">
                <a:xfrm>
                  <a:off x="2304" y="125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67" name="Oval 82"/>
                <p:cNvSpPr>
                  <a:spLocks noChangeArrowheads="1"/>
                </p:cNvSpPr>
                <p:nvPr/>
              </p:nvSpPr>
              <p:spPr bwMode="auto">
                <a:xfrm>
                  <a:off x="2448" y="12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68" name="Oval 83"/>
                <p:cNvSpPr>
                  <a:spLocks noChangeArrowheads="1"/>
                </p:cNvSpPr>
                <p:nvPr/>
              </p:nvSpPr>
              <p:spPr bwMode="auto">
                <a:xfrm>
                  <a:off x="2736" y="134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69" name="Oval 84"/>
                <p:cNvSpPr>
                  <a:spLocks noChangeArrowheads="1"/>
                </p:cNvSpPr>
                <p:nvPr/>
              </p:nvSpPr>
              <p:spPr bwMode="auto">
                <a:xfrm>
                  <a:off x="2304" y="144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70" name="Oval 85"/>
                <p:cNvSpPr>
                  <a:spLocks noChangeArrowheads="1"/>
                </p:cNvSpPr>
                <p:nvPr/>
              </p:nvSpPr>
              <p:spPr bwMode="auto">
                <a:xfrm>
                  <a:off x="1632" y="153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71" name="Oval 86"/>
                <p:cNvSpPr>
                  <a:spLocks noChangeArrowheads="1"/>
                </p:cNvSpPr>
                <p:nvPr/>
              </p:nvSpPr>
              <p:spPr bwMode="auto">
                <a:xfrm>
                  <a:off x="2496" y="163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grpSp>
          <p:sp>
            <p:nvSpPr>
              <p:cNvPr id="193" name="Line 87"/>
              <p:cNvSpPr>
                <a:spLocks noChangeShapeType="1"/>
              </p:cNvSpPr>
              <p:nvPr/>
            </p:nvSpPr>
            <p:spPr bwMode="auto">
              <a:xfrm flipH="1" flipV="1">
                <a:off x="1121" y="1652"/>
                <a:ext cx="2" cy="130"/>
              </a:xfrm>
              <a:prstGeom prst="line">
                <a:avLst/>
              </a:prstGeom>
              <a:noFill/>
              <a:ln w="28575">
                <a:solidFill>
                  <a:srgbClr val="CC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fr-FR"/>
              </a:p>
            </p:txBody>
          </p:sp>
          <p:sp>
            <p:nvSpPr>
              <p:cNvPr id="195" name="Text Box 89"/>
              <p:cNvSpPr txBox="1">
                <a:spLocks noChangeArrowheads="1"/>
              </p:cNvSpPr>
              <p:nvPr/>
            </p:nvSpPr>
            <p:spPr bwMode="auto">
              <a:xfrm>
                <a:off x="1113" y="1596"/>
                <a:ext cx="214"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spcBef>
                    <a:spcPct val="0"/>
                  </a:spcBef>
                </a:pPr>
                <a:r>
                  <a:rPr lang="en-US" sz="1200" i="1" dirty="0">
                    <a:solidFill>
                      <a:srgbClr val="CC0000"/>
                    </a:solidFill>
                    <a:latin typeface="Times New Roman" charset="0"/>
                  </a:rPr>
                  <a:t>F</a:t>
                </a:r>
                <a:r>
                  <a:rPr lang="en-US" sz="1200" i="1" baseline="-25000" dirty="0">
                    <a:solidFill>
                      <a:srgbClr val="CC0000"/>
                    </a:solidFill>
                    <a:latin typeface="Times New Roman" charset="0"/>
                  </a:rPr>
                  <a:t>E</a:t>
                </a:r>
                <a:endParaRPr lang="en-US" sz="1200" i="1" dirty="0">
                  <a:solidFill>
                    <a:srgbClr val="CC0000"/>
                  </a:solidFill>
                  <a:latin typeface="Times New Roman" charset="0"/>
                </a:endParaRPr>
              </a:p>
            </p:txBody>
          </p:sp>
          <p:sp>
            <p:nvSpPr>
              <p:cNvPr id="197" name="Oval 91"/>
              <p:cNvSpPr>
                <a:spLocks noChangeArrowheads="1"/>
              </p:cNvSpPr>
              <p:nvPr/>
            </p:nvSpPr>
            <p:spPr bwMode="auto">
              <a:xfrm>
                <a:off x="1111" y="1796"/>
                <a:ext cx="27" cy="2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fr-FR" baseline="-25000"/>
              </a:p>
            </p:txBody>
          </p:sp>
        </p:grpSp>
        <p:sp>
          <p:nvSpPr>
            <p:cNvPr id="273" name="Oval 70"/>
            <p:cNvSpPr>
              <a:spLocks noChangeArrowheads="1"/>
            </p:cNvSpPr>
            <p:nvPr/>
          </p:nvSpPr>
          <p:spPr bwMode="auto">
            <a:xfrm>
              <a:off x="9637027" y="5248045"/>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74" name="Oval 70"/>
            <p:cNvSpPr>
              <a:spLocks noChangeArrowheads="1"/>
            </p:cNvSpPr>
            <p:nvPr/>
          </p:nvSpPr>
          <p:spPr bwMode="auto">
            <a:xfrm>
              <a:off x="9723523" y="5161543"/>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75" name="Oval 70"/>
            <p:cNvSpPr>
              <a:spLocks noChangeArrowheads="1"/>
            </p:cNvSpPr>
            <p:nvPr/>
          </p:nvSpPr>
          <p:spPr bwMode="auto">
            <a:xfrm>
              <a:off x="9739999" y="5235685"/>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76" name="Oval 70"/>
            <p:cNvSpPr>
              <a:spLocks noChangeArrowheads="1"/>
            </p:cNvSpPr>
            <p:nvPr/>
          </p:nvSpPr>
          <p:spPr bwMode="auto">
            <a:xfrm>
              <a:off x="9826495" y="5149183"/>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77" name="Oval 70"/>
            <p:cNvSpPr>
              <a:spLocks noChangeArrowheads="1"/>
            </p:cNvSpPr>
            <p:nvPr/>
          </p:nvSpPr>
          <p:spPr bwMode="auto">
            <a:xfrm>
              <a:off x="9484622" y="5210971"/>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78" name="Oval 70"/>
            <p:cNvSpPr>
              <a:spLocks noChangeArrowheads="1"/>
            </p:cNvSpPr>
            <p:nvPr/>
          </p:nvSpPr>
          <p:spPr bwMode="auto">
            <a:xfrm>
              <a:off x="9571118" y="5124469"/>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79" name="Oval 70"/>
            <p:cNvSpPr>
              <a:spLocks noChangeArrowheads="1"/>
            </p:cNvSpPr>
            <p:nvPr/>
          </p:nvSpPr>
          <p:spPr bwMode="auto">
            <a:xfrm>
              <a:off x="9587594" y="5198611"/>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80" name="Oval 70"/>
            <p:cNvSpPr>
              <a:spLocks noChangeArrowheads="1"/>
            </p:cNvSpPr>
            <p:nvPr/>
          </p:nvSpPr>
          <p:spPr bwMode="auto">
            <a:xfrm>
              <a:off x="9674090" y="5112109"/>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81" name="Oval 70"/>
            <p:cNvSpPr>
              <a:spLocks noChangeArrowheads="1"/>
            </p:cNvSpPr>
            <p:nvPr/>
          </p:nvSpPr>
          <p:spPr bwMode="auto">
            <a:xfrm>
              <a:off x="9865475" y="5457568"/>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82" name="Oval 70"/>
            <p:cNvSpPr>
              <a:spLocks noChangeArrowheads="1"/>
            </p:cNvSpPr>
            <p:nvPr/>
          </p:nvSpPr>
          <p:spPr bwMode="auto">
            <a:xfrm>
              <a:off x="9236675" y="5404046"/>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83" name="Oval 70"/>
            <p:cNvSpPr>
              <a:spLocks noChangeArrowheads="1"/>
            </p:cNvSpPr>
            <p:nvPr/>
          </p:nvSpPr>
          <p:spPr bwMode="auto">
            <a:xfrm>
              <a:off x="9355607" y="5206229"/>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84" name="Oval 70"/>
            <p:cNvSpPr>
              <a:spLocks noChangeArrowheads="1"/>
            </p:cNvSpPr>
            <p:nvPr/>
          </p:nvSpPr>
          <p:spPr bwMode="auto">
            <a:xfrm>
              <a:off x="9442103" y="5119727"/>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85" name="Oval 70"/>
            <p:cNvSpPr>
              <a:spLocks noChangeArrowheads="1"/>
            </p:cNvSpPr>
            <p:nvPr/>
          </p:nvSpPr>
          <p:spPr bwMode="auto">
            <a:xfrm>
              <a:off x="9100230" y="5181515"/>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86" name="Oval 70"/>
            <p:cNvSpPr>
              <a:spLocks noChangeArrowheads="1"/>
            </p:cNvSpPr>
            <p:nvPr/>
          </p:nvSpPr>
          <p:spPr bwMode="auto">
            <a:xfrm>
              <a:off x="9186726" y="5095013"/>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87" name="Oval 70"/>
            <p:cNvSpPr>
              <a:spLocks noChangeArrowheads="1"/>
            </p:cNvSpPr>
            <p:nvPr/>
          </p:nvSpPr>
          <p:spPr bwMode="auto">
            <a:xfrm>
              <a:off x="9203202" y="5169155"/>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88" name="Oval 70"/>
            <p:cNvSpPr>
              <a:spLocks noChangeArrowheads="1"/>
            </p:cNvSpPr>
            <p:nvPr/>
          </p:nvSpPr>
          <p:spPr bwMode="auto">
            <a:xfrm>
              <a:off x="9289698" y="5082653"/>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90" name="Oval 70"/>
            <p:cNvSpPr>
              <a:spLocks noChangeArrowheads="1"/>
            </p:cNvSpPr>
            <p:nvPr/>
          </p:nvSpPr>
          <p:spPr bwMode="auto">
            <a:xfrm>
              <a:off x="9252630" y="5333915"/>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91" name="Oval 70"/>
            <p:cNvSpPr>
              <a:spLocks noChangeArrowheads="1"/>
            </p:cNvSpPr>
            <p:nvPr/>
          </p:nvSpPr>
          <p:spPr bwMode="auto">
            <a:xfrm>
              <a:off x="9978895" y="5301583"/>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92" name="Oval 70"/>
            <p:cNvSpPr>
              <a:spLocks noChangeArrowheads="1"/>
            </p:cNvSpPr>
            <p:nvPr/>
          </p:nvSpPr>
          <p:spPr bwMode="auto">
            <a:xfrm>
              <a:off x="10131295" y="5453983"/>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93" name="Oval 70"/>
            <p:cNvSpPr>
              <a:spLocks noChangeArrowheads="1"/>
            </p:cNvSpPr>
            <p:nvPr/>
          </p:nvSpPr>
          <p:spPr bwMode="auto">
            <a:xfrm>
              <a:off x="10017875" y="5609968"/>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94" name="Oval 70"/>
            <p:cNvSpPr>
              <a:spLocks noChangeArrowheads="1"/>
            </p:cNvSpPr>
            <p:nvPr/>
          </p:nvSpPr>
          <p:spPr bwMode="auto">
            <a:xfrm>
              <a:off x="9672079" y="6035070"/>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95" name="Oval 70"/>
            <p:cNvSpPr>
              <a:spLocks noChangeArrowheads="1"/>
            </p:cNvSpPr>
            <p:nvPr/>
          </p:nvSpPr>
          <p:spPr bwMode="auto">
            <a:xfrm>
              <a:off x="9119329" y="6122306"/>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96" name="Oval 70"/>
            <p:cNvSpPr>
              <a:spLocks noChangeArrowheads="1"/>
            </p:cNvSpPr>
            <p:nvPr/>
          </p:nvSpPr>
          <p:spPr bwMode="auto">
            <a:xfrm>
              <a:off x="9824479" y="6187470"/>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97" name="Oval 70"/>
            <p:cNvSpPr>
              <a:spLocks noChangeArrowheads="1"/>
            </p:cNvSpPr>
            <p:nvPr/>
          </p:nvSpPr>
          <p:spPr bwMode="auto">
            <a:xfrm>
              <a:off x="9449647" y="6150396"/>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99" name="Oval 70"/>
            <p:cNvSpPr>
              <a:spLocks noChangeArrowheads="1"/>
            </p:cNvSpPr>
            <p:nvPr/>
          </p:nvSpPr>
          <p:spPr bwMode="auto">
            <a:xfrm>
              <a:off x="8983401" y="5368540"/>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00" name="Oval 70"/>
            <p:cNvSpPr>
              <a:spLocks noChangeArrowheads="1"/>
            </p:cNvSpPr>
            <p:nvPr/>
          </p:nvSpPr>
          <p:spPr bwMode="auto">
            <a:xfrm>
              <a:off x="8820142" y="5247413"/>
              <a:ext cx="42519" cy="38629"/>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 name="ZoneTexte 1"/>
            <p:cNvSpPr txBox="1"/>
            <p:nvPr/>
          </p:nvSpPr>
          <p:spPr>
            <a:xfrm>
              <a:off x="9800054" y="4934353"/>
              <a:ext cx="867946" cy="261610"/>
            </a:xfrm>
            <a:prstGeom prst="rect">
              <a:avLst/>
            </a:prstGeom>
            <a:noFill/>
          </p:spPr>
          <p:txBody>
            <a:bodyPr wrap="square" rtlCol="0">
              <a:spAutoFit/>
            </a:bodyPr>
            <a:lstStyle/>
            <a:p>
              <a:r>
                <a:rPr lang="fr-FR" sz="1100" dirty="0" smtClean="0">
                  <a:solidFill>
                    <a:srgbClr val="FF0000"/>
                  </a:solidFill>
                </a:rPr>
                <a:t>H</a:t>
              </a:r>
              <a:r>
                <a:rPr lang="fr-FR" sz="1100" baseline="30000" dirty="0" smtClean="0">
                  <a:solidFill>
                    <a:srgbClr val="FF0000"/>
                  </a:solidFill>
                </a:rPr>
                <a:t>+</a:t>
              </a:r>
              <a:r>
                <a:rPr lang="fr-FR" sz="1100" dirty="0" smtClean="0">
                  <a:solidFill>
                    <a:srgbClr val="FF0000"/>
                  </a:solidFill>
                </a:rPr>
                <a:t>/H</a:t>
              </a:r>
              <a:r>
                <a:rPr lang="fr-FR" sz="1100" baseline="-25000" dirty="0" smtClean="0">
                  <a:solidFill>
                    <a:srgbClr val="FF0000"/>
                  </a:solidFill>
                </a:rPr>
                <a:t>2</a:t>
              </a:r>
              <a:r>
                <a:rPr lang="fr-FR" sz="1100" baseline="30000" dirty="0" smtClean="0">
                  <a:solidFill>
                    <a:srgbClr val="FF0000"/>
                  </a:solidFill>
                </a:rPr>
                <a:t>+</a:t>
              </a:r>
              <a:r>
                <a:rPr lang="fr-FR" sz="1100" dirty="0" smtClean="0">
                  <a:solidFill>
                    <a:srgbClr val="FF0000"/>
                  </a:solidFill>
                </a:rPr>
                <a:t>/…</a:t>
              </a:r>
              <a:endParaRPr lang="en-US" sz="1100" dirty="0">
                <a:solidFill>
                  <a:srgbClr val="FF0000"/>
                </a:solidFill>
              </a:endParaRPr>
            </a:p>
          </p:txBody>
        </p:sp>
      </p:grpSp>
      <p:sp>
        <p:nvSpPr>
          <p:cNvPr id="272" name="ZoneTexte 271"/>
          <p:cNvSpPr txBox="1"/>
          <p:nvPr/>
        </p:nvSpPr>
        <p:spPr>
          <a:xfrm>
            <a:off x="481164" y="120953"/>
            <a:ext cx="11443855" cy="523220"/>
          </a:xfrm>
          <a:prstGeom prst="rect">
            <a:avLst/>
          </a:prstGeom>
          <a:noFill/>
        </p:spPr>
        <p:txBody>
          <a:bodyPr wrap="square" rtlCol="0">
            <a:spAutoFit/>
          </a:bodyPr>
          <a:lstStyle/>
          <a:p>
            <a:pPr algn="ctr"/>
            <a:r>
              <a:rPr lang="fr-FR" sz="2800" dirty="0" smtClean="0"/>
              <a:t>Effets collectifs</a:t>
            </a:r>
            <a:endParaRPr lang="fr-FR" sz="2800" dirty="0"/>
          </a:p>
        </p:txBody>
      </p:sp>
      <p:sp>
        <p:nvSpPr>
          <p:cNvPr id="289" name="ZoneTexte 288"/>
          <p:cNvSpPr txBox="1"/>
          <p:nvPr/>
        </p:nvSpPr>
        <p:spPr>
          <a:xfrm>
            <a:off x="313038" y="6520569"/>
            <a:ext cx="3278659" cy="369332"/>
          </a:xfrm>
          <a:prstGeom prst="rect">
            <a:avLst/>
          </a:prstGeom>
          <a:noFill/>
        </p:spPr>
        <p:txBody>
          <a:bodyPr wrap="square" rtlCol="0">
            <a:spAutoFit/>
          </a:bodyPr>
          <a:lstStyle/>
          <a:p>
            <a:r>
              <a:rPr lang="fr-FR" dirty="0" smtClean="0"/>
              <a:t>Alexis Gamelin</a:t>
            </a:r>
            <a:endParaRPr lang="fr-FR" dirty="0"/>
          </a:p>
        </p:txBody>
      </p:sp>
      <p:cxnSp>
        <p:nvCxnSpPr>
          <p:cNvPr id="10" name="Connecteur droit avec flèche 9"/>
          <p:cNvCxnSpPr/>
          <p:nvPr/>
        </p:nvCxnSpPr>
        <p:spPr>
          <a:xfrm>
            <a:off x="2344885" y="2097318"/>
            <a:ext cx="2069834" cy="98680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ZoneTexte 10"/>
          <p:cNvSpPr txBox="1"/>
          <p:nvPr/>
        </p:nvSpPr>
        <p:spPr>
          <a:xfrm>
            <a:off x="4146893" y="3059082"/>
            <a:ext cx="3895988" cy="830997"/>
          </a:xfrm>
          <a:prstGeom prst="rect">
            <a:avLst/>
          </a:prstGeom>
          <a:noFill/>
        </p:spPr>
        <p:txBody>
          <a:bodyPr wrap="square" rtlCol="0">
            <a:spAutoFit/>
          </a:bodyPr>
          <a:lstStyle/>
          <a:p>
            <a:pPr algn="ctr"/>
            <a:r>
              <a:rPr lang="fr-FR" sz="2400" b="1" dirty="0" smtClean="0">
                <a:solidFill>
                  <a:srgbClr val="FF0000"/>
                </a:solidFill>
              </a:rPr>
              <a:t>Présentation d’aujourd’hui</a:t>
            </a:r>
          </a:p>
          <a:p>
            <a:pPr algn="ctr"/>
            <a:r>
              <a:rPr lang="fr-FR" sz="2400" b="1" dirty="0" smtClean="0">
                <a:solidFill>
                  <a:srgbClr val="FF0000"/>
                </a:solidFill>
              </a:rPr>
              <a:t>(uniquement 15 min …)</a:t>
            </a:r>
            <a:endParaRPr lang="en-US" sz="2400" b="1" dirty="0">
              <a:solidFill>
                <a:srgbClr val="FF0000"/>
              </a:solidFill>
            </a:endParaRPr>
          </a:p>
        </p:txBody>
      </p:sp>
      <p:cxnSp>
        <p:nvCxnSpPr>
          <p:cNvPr id="298" name="Connecteur droit avec flèche 297"/>
          <p:cNvCxnSpPr/>
          <p:nvPr/>
        </p:nvCxnSpPr>
        <p:spPr>
          <a:xfrm flipH="1" flipV="1">
            <a:off x="7670697" y="3896191"/>
            <a:ext cx="2306489" cy="168854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1" name="Connecteur droit avec flèche 300"/>
          <p:cNvCxnSpPr/>
          <p:nvPr/>
        </p:nvCxnSpPr>
        <p:spPr>
          <a:xfrm flipV="1">
            <a:off x="2369308" y="3582269"/>
            <a:ext cx="1991512" cy="14714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2" name="Connecteur droit avec flèche 301"/>
          <p:cNvCxnSpPr/>
          <p:nvPr/>
        </p:nvCxnSpPr>
        <p:spPr>
          <a:xfrm flipV="1">
            <a:off x="3300680" y="3929341"/>
            <a:ext cx="2373860" cy="15266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3" name="Text Box 10"/>
          <p:cNvSpPr txBox="1">
            <a:spLocks noChangeArrowheads="1"/>
          </p:cNvSpPr>
          <p:nvPr/>
        </p:nvSpPr>
        <p:spPr bwMode="auto">
          <a:xfrm>
            <a:off x="313038" y="4275916"/>
            <a:ext cx="5117608" cy="2308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285750" indent="-285750">
              <a:lnSpc>
                <a:spcPct val="50000"/>
              </a:lnSpc>
              <a:buFont typeface="Arial" panose="020B0604020202020204" pitchFamily="34" charset="0"/>
              <a:buChar char="•"/>
            </a:pPr>
            <a:r>
              <a:rPr lang="fr-FR" dirty="0" smtClean="0"/>
              <a:t>Rayonnement </a:t>
            </a:r>
            <a:r>
              <a:rPr lang="fr-FR" dirty="0"/>
              <a:t>synchrotron cohérent </a:t>
            </a:r>
            <a:r>
              <a:rPr lang="fr-FR" dirty="0" smtClean="0"/>
              <a:t>(CSR)</a:t>
            </a:r>
            <a:endParaRPr lang="fr-FR" dirty="0"/>
          </a:p>
        </p:txBody>
      </p:sp>
    </p:spTree>
    <p:extLst>
      <p:ext uri="{BB962C8B-B14F-4D97-AF65-F5344CB8AC3E}">
        <p14:creationId xmlns:p14="http://schemas.microsoft.com/office/powerpoint/2010/main" val="23587183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o_CE_1_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1636" y="2058221"/>
            <a:ext cx="5334000" cy="4000500"/>
          </a:xfrm>
          <a:prstGeom prst="rect">
            <a:avLst/>
          </a:prstGeom>
        </p:spPr>
      </p:pic>
      <p:sp>
        <p:nvSpPr>
          <p:cNvPr id="6" name="Rectangle 5"/>
          <p:cNvSpPr/>
          <p:nvPr/>
        </p:nvSpPr>
        <p:spPr>
          <a:xfrm>
            <a:off x="0" y="6425514"/>
            <a:ext cx="12192000" cy="10709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0" y="0"/>
            <a:ext cx="214184"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numéro de diapositive 8"/>
          <p:cNvSpPr>
            <a:spLocks noGrp="1"/>
          </p:cNvSpPr>
          <p:nvPr>
            <p:ph type="sldNum" sz="quarter" idx="12"/>
          </p:nvPr>
        </p:nvSpPr>
        <p:spPr>
          <a:xfrm>
            <a:off x="9236675" y="6512740"/>
            <a:ext cx="2743200" cy="365125"/>
          </a:xfrm>
          <a:noFill/>
          <a:ln>
            <a:noFill/>
          </a:ln>
        </p:spPr>
        <p:txBody>
          <a:bodyPr/>
          <a:lstStyle/>
          <a:p>
            <a:fld id="{34D7324B-2770-4802-B49E-4504F47BE71B}" type="slidenum">
              <a:rPr lang="fr-FR" smtClean="0">
                <a:ln>
                  <a:solidFill>
                    <a:schemeClr val="tx1"/>
                  </a:solidFill>
                </a:ln>
              </a:rPr>
              <a:t>9</a:t>
            </a:fld>
            <a:endParaRPr lang="fr-FR" dirty="0">
              <a:ln>
                <a:solidFill>
                  <a:schemeClr val="tx1"/>
                </a:solidFill>
              </a:ln>
            </a:endParaRPr>
          </a:p>
        </p:txBody>
      </p:sp>
      <p:sp>
        <p:nvSpPr>
          <p:cNvPr id="7" name="Titre 3"/>
          <p:cNvSpPr txBox="1">
            <a:spLocks/>
          </p:cNvSpPr>
          <p:nvPr/>
        </p:nvSpPr>
        <p:spPr>
          <a:xfrm>
            <a:off x="704335" y="269463"/>
            <a:ext cx="10948087" cy="592053"/>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4000" dirty="0" smtClean="0"/>
              <a:t>Injection sans </a:t>
            </a:r>
            <a:r>
              <a:rPr lang="fr-FR" sz="4000" dirty="0" smtClean="0"/>
              <a:t>adaptation</a:t>
            </a:r>
            <a:endParaRPr lang="fr-FR" sz="4000" dirty="0"/>
          </a:p>
        </p:txBody>
      </p:sp>
      <p:sp>
        <p:nvSpPr>
          <p:cNvPr id="12" name="ZoneTexte 11"/>
          <p:cNvSpPr txBox="1"/>
          <p:nvPr/>
        </p:nvSpPr>
        <p:spPr>
          <a:xfrm>
            <a:off x="313038" y="6520569"/>
            <a:ext cx="3278659" cy="369332"/>
          </a:xfrm>
          <a:prstGeom prst="rect">
            <a:avLst/>
          </a:prstGeom>
          <a:noFill/>
        </p:spPr>
        <p:txBody>
          <a:bodyPr wrap="square" rtlCol="0">
            <a:spAutoFit/>
          </a:bodyPr>
          <a:lstStyle/>
          <a:p>
            <a:r>
              <a:rPr lang="fr-FR" dirty="0" smtClean="0"/>
              <a:t>Alexis Gamelin</a:t>
            </a:r>
            <a:endParaRPr lang="fr-FR" dirty="0"/>
          </a:p>
        </p:txBody>
      </p:sp>
      <p:sp>
        <p:nvSpPr>
          <p:cNvPr id="10" name="ZoneTexte 9"/>
          <p:cNvSpPr txBox="1"/>
          <p:nvPr/>
        </p:nvSpPr>
        <p:spPr>
          <a:xfrm>
            <a:off x="1000898" y="1396049"/>
            <a:ext cx="4415481" cy="646331"/>
          </a:xfrm>
          <a:prstGeom prst="rect">
            <a:avLst/>
          </a:prstGeom>
          <a:noFill/>
        </p:spPr>
        <p:txBody>
          <a:bodyPr wrap="square" rtlCol="0">
            <a:spAutoFit/>
          </a:bodyPr>
          <a:lstStyle/>
          <a:p>
            <a:pPr algn="ctr"/>
            <a:r>
              <a:rPr lang="fr-FR" dirty="0" smtClean="0"/>
              <a:t>Sans effets collectifs, </a:t>
            </a:r>
            <a:r>
              <a:rPr lang="fr-FR" dirty="0" err="1" smtClean="0"/>
              <a:t>tracking</a:t>
            </a:r>
            <a:r>
              <a:rPr lang="fr-FR" dirty="0" smtClean="0"/>
              <a:t> uniquement</a:t>
            </a:r>
          </a:p>
          <a:p>
            <a:pPr algn="ctr"/>
            <a:r>
              <a:rPr lang="fr-FR" dirty="0" smtClean="0"/>
              <a:t>1000 tours</a:t>
            </a:r>
            <a:endParaRPr lang="en-US" dirty="0"/>
          </a:p>
        </p:txBody>
      </p:sp>
      <mc:AlternateContent xmlns:mc="http://schemas.openxmlformats.org/markup-compatibility/2006" xmlns:a14="http://schemas.microsoft.com/office/drawing/2010/main">
        <mc:Choice Requires="a14">
          <p:sp>
            <p:nvSpPr>
              <p:cNvPr id="14" name="ZoneTexte 13"/>
              <p:cNvSpPr txBox="1"/>
              <p:nvPr/>
            </p:nvSpPr>
            <p:spPr>
              <a:xfrm>
                <a:off x="5390624" y="4904742"/>
                <a:ext cx="2103012" cy="1200329"/>
              </a:xfrm>
              <a:prstGeom prst="rect">
                <a:avLst/>
              </a:prstGeom>
              <a:noFill/>
            </p:spPr>
            <p:txBody>
              <a:bodyPr wrap="none" rtlCol="0">
                <a:spAutoFit/>
              </a:bodyPr>
              <a:lstStyle/>
              <a:p>
                <a:r>
                  <a:rPr lang="fr-FR" dirty="0" smtClean="0"/>
                  <a:t>Paquet à l’injection :</a:t>
                </a:r>
              </a:p>
              <a:p>
                <a:pPr algn="ctr"/>
                <a:r>
                  <a:rPr lang="fr-FR" dirty="0" smtClean="0"/>
                  <a:t>Charge = 1 </a:t>
                </a:r>
                <a:r>
                  <a:rPr lang="fr-FR" dirty="0" err="1"/>
                  <a:t>n</a:t>
                </a:r>
                <a:r>
                  <a:rPr lang="fr-FR" dirty="0" err="1" smtClean="0"/>
                  <a:t>C</a:t>
                </a:r>
                <a:endParaRPr lang="fr-FR" dirty="0" smtClean="0"/>
              </a:p>
              <a:p>
                <a:pPr algn="ctr"/>
                <a14:m>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𝜎</m:t>
                        </m:r>
                      </m:e>
                      <m:sub>
                        <m:r>
                          <a:rPr lang="fr-FR" b="0" i="1" smtClean="0">
                            <a:latin typeface="Cambria Math" panose="02040503050406030204" pitchFamily="18" charset="0"/>
                          </a:rPr>
                          <m:t>𝑠</m:t>
                        </m:r>
                      </m:sub>
                    </m:sSub>
                    <m:r>
                      <a:rPr lang="fr-FR" b="0" i="1" smtClean="0">
                        <a:latin typeface="Cambria Math" panose="02040503050406030204" pitchFamily="18" charset="0"/>
                      </a:rPr>
                      <m:t>= </m:t>
                    </m:r>
                  </m:oMath>
                </a14:m>
                <a:r>
                  <a:rPr lang="fr-FR" dirty="0" smtClean="0"/>
                  <a:t>6,6 </a:t>
                </a:r>
                <a:r>
                  <a:rPr lang="fr-FR" dirty="0" err="1" smtClean="0"/>
                  <a:t>ps</a:t>
                </a:r>
                <a:endParaRPr lang="fr-FR" dirty="0" smtClean="0"/>
              </a:p>
              <a:p>
                <a:pPr algn="ctr"/>
                <a14:m>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𝜎</m:t>
                        </m:r>
                      </m:e>
                      <m:sub>
                        <m:r>
                          <a:rPr lang="fr-FR" b="0" i="1" smtClean="0">
                            <a:latin typeface="Cambria Math" panose="02040503050406030204" pitchFamily="18" charset="0"/>
                          </a:rPr>
                          <m:t>𝛿</m:t>
                        </m:r>
                      </m:sub>
                    </m:sSub>
                  </m:oMath>
                </a14:m>
                <a:r>
                  <a:rPr lang="en-US" dirty="0" smtClean="0"/>
                  <a:t> = 0,2 %</a:t>
                </a:r>
                <a:endParaRPr lang="en-US" dirty="0"/>
              </a:p>
            </p:txBody>
          </p:sp>
        </mc:Choice>
        <mc:Fallback xmlns="">
          <p:sp>
            <p:nvSpPr>
              <p:cNvPr id="14" name="ZoneTexte 13"/>
              <p:cNvSpPr txBox="1">
                <a:spLocks noRot="1" noChangeAspect="1" noMove="1" noResize="1" noEditPoints="1" noAdjustHandles="1" noChangeArrowheads="1" noChangeShapeType="1" noTextEdit="1"/>
              </p:cNvSpPr>
              <p:nvPr/>
            </p:nvSpPr>
            <p:spPr>
              <a:xfrm>
                <a:off x="5390624" y="4904742"/>
                <a:ext cx="2103012" cy="1200329"/>
              </a:xfrm>
              <a:prstGeom prst="rect">
                <a:avLst/>
              </a:prstGeom>
              <a:blipFill rotWithShape="0">
                <a:blip r:embed="rId6"/>
                <a:stretch>
                  <a:fillRect l="-2319" t="-3061" r="-1449" b="-7653"/>
                </a:stretch>
              </a:blipFill>
            </p:spPr>
            <p:txBody>
              <a:bodyPr/>
              <a:lstStyle/>
              <a:p>
                <a:r>
                  <a:rPr lang="en-US">
                    <a:noFill/>
                  </a:rPr>
                  <a:t> </a:t>
                </a:r>
              </a:p>
            </p:txBody>
          </p:sp>
        </mc:Fallback>
      </mc:AlternateContent>
      <p:sp>
        <p:nvSpPr>
          <p:cNvPr id="3" name="ZoneTexte 2"/>
          <p:cNvSpPr txBox="1"/>
          <p:nvPr/>
        </p:nvSpPr>
        <p:spPr>
          <a:xfrm>
            <a:off x="5381448" y="2463892"/>
            <a:ext cx="2230474" cy="923330"/>
          </a:xfrm>
          <a:prstGeom prst="rect">
            <a:avLst/>
          </a:prstGeom>
          <a:noFill/>
        </p:spPr>
        <p:txBody>
          <a:bodyPr wrap="square" rtlCol="0">
            <a:spAutoFit/>
          </a:bodyPr>
          <a:lstStyle/>
          <a:p>
            <a:pPr algn="ctr"/>
            <a:r>
              <a:rPr lang="fr-FR" dirty="0" err="1" smtClean="0"/>
              <a:t>Filamentation</a:t>
            </a:r>
            <a:r>
              <a:rPr lang="fr-FR" dirty="0" smtClean="0"/>
              <a:t> lente du paquet</a:t>
            </a:r>
          </a:p>
          <a:p>
            <a:pPr algn="ctr"/>
            <a:endParaRPr lang="en-US" dirty="0"/>
          </a:p>
        </p:txBody>
      </p:sp>
      <p:pic>
        <p:nvPicPr>
          <p:cNvPr id="13" name="Image 12"/>
          <p:cNvPicPr>
            <a:picLocks noChangeAspect="1"/>
          </p:cNvPicPr>
          <p:nvPr/>
        </p:nvPicPr>
        <p:blipFill>
          <a:blip r:embed="rId7"/>
          <a:stretch>
            <a:fillRect/>
          </a:stretch>
        </p:blipFill>
        <p:spPr>
          <a:xfrm>
            <a:off x="7576991" y="1588223"/>
            <a:ext cx="4402884" cy="4354974"/>
          </a:xfrm>
          <a:prstGeom prst="rect">
            <a:avLst/>
          </a:prstGeom>
        </p:spPr>
      </p:pic>
      <p:sp>
        <p:nvSpPr>
          <p:cNvPr id="15" name="Flèche droite 14"/>
          <p:cNvSpPr/>
          <p:nvPr/>
        </p:nvSpPr>
        <p:spPr>
          <a:xfrm>
            <a:off x="5545050" y="3114332"/>
            <a:ext cx="1990760" cy="320183"/>
          </a:xfrm>
          <a:prstGeom prst="rightArrow">
            <a:avLst>
              <a:gd name="adj1" fmla="val 50000"/>
              <a:gd name="adj2" fmla="val 5057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ZoneTexte 15"/>
          <p:cNvSpPr txBox="1"/>
          <p:nvPr/>
        </p:nvSpPr>
        <p:spPr>
          <a:xfrm>
            <a:off x="7493636" y="965381"/>
            <a:ext cx="4415481" cy="646331"/>
          </a:xfrm>
          <a:prstGeom prst="rect">
            <a:avLst/>
          </a:prstGeom>
          <a:noFill/>
        </p:spPr>
        <p:txBody>
          <a:bodyPr wrap="square" rtlCol="0">
            <a:spAutoFit/>
          </a:bodyPr>
          <a:lstStyle/>
          <a:p>
            <a:pPr algn="ctr"/>
            <a:r>
              <a:rPr lang="fr-FR" dirty="0" smtClean="0"/>
              <a:t>Sans effets collectifs, </a:t>
            </a:r>
            <a:r>
              <a:rPr lang="fr-FR" dirty="0" err="1" smtClean="0"/>
              <a:t>tracking</a:t>
            </a:r>
            <a:r>
              <a:rPr lang="fr-FR" dirty="0" smtClean="0"/>
              <a:t> uniquement</a:t>
            </a:r>
          </a:p>
          <a:p>
            <a:pPr algn="ctr"/>
            <a:r>
              <a:rPr lang="fr-FR" dirty="0" smtClean="0"/>
              <a:t>Au bout de 10 000 tours</a:t>
            </a:r>
            <a:endParaRPr lang="en-US" dirty="0"/>
          </a:p>
        </p:txBody>
      </p:sp>
      <p:sp>
        <p:nvSpPr>
          <p:cNvPr id="17" name="ZoneTexte 16"/>
          <p:cNvSpPr txBox="1"/>
          <p:nvPr/>
        </p:nvSpPr>
        <p:spPr>
          <a:xfrm>
            <a:off x="5347013" y="3419692"/>
            <a:ext cx="2230474" cy="1200329"/>
          </a:xfrm>
          <a:prstGeom prst="rect">
            <a:avLst/>
          </a:prstGeom>
          <a:noFill/>
        </p:spPr>
        <p:txBody>
          <a:bodyPr wrap="square" rtlCol="0">
            <a:spAutoFit/>
          </a:bodyPr>
          <a:lstStyle/>
          <a:p>
            <a:pPr algn="ctr"/>
            <a:r>
              <a:rPr lang="fr-FR" dirty="0" smtClean="0"/>
              <a:t>On remplit progressivement l’</a:t>
            </a:r>
            <a:r>
              <a:rPr lang="fr-FR" dirty="0" err="1" smtClean="0"/>
              <a:t>acceptance</a:t>
            </a:r>
            <a:r>
              <a:rPr lang="fr-FR" dirty="0" smtClean="0"/>
              <a:t> RF</a:t>
            </a:r>
          </a:p>
          <a:p>
            <a:pPr algn="ctr"/>
            <a:endParaRPr lang="en-US" dirty="0"/>
          </a:p>
        </p:txBody>
      </p:sp>
    </p:spTree>
    <p:extLst>
      <p:ext uri="{BB962C8B-B14F-4D97-AF65-F5344CB8AC3E}">
        <p14:creationId xmlns:p14="http://schemas.microsoft.com/office/powerpoint/2010/main" val="49024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11300</TotalTime>
  <Words>2467</Words>
  <Application>Microsoft Office PowerPoint</Application>
  <PresentationFormat>Grand écran</PresentationFormat>
  <Paragraphs>664</Paragraphs>
  <Slides>50</Slides>
  <Notes>50</Notes>
  <HiddenSlides>0</HiddenSlides>
  <MMClips>6</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50</vt:i4>
      </vt:variant>
    </vt:vector>
  </HeadingPairs>
  <TitlesOfParts>
    <vt:vector size="59" baseType="lpstr">
      <vt:lpstr>ＭＳ Ｐゴシック</vt:lpstr>
      <vt:lpstr>Arial</vt:lpstr>
      <vt:lpstr>Arial Narrow</vt:lpstr>
      <vt:lpstr>Calibri</vt:lpstr>
      <vt:lpstr>Calibri Light</vt:lpstr>
      <vt:lpstr>Cambria Math</vt:lpstr>
      <vt:lpstr>Symbol</vt:lpstr>
      <vt:lpstr>Times New Roman</vt:lpstr>
      <vt:lpstr>Thème Office</vt:lpstr>
      <vt:lpstr>La Dynamique Faisceau dans la Source Compton ThomX</vt:lpstr>
      <vt:lpstr>Buts de l’étude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Etude de l’impédance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alexis gamelin</dc:creator>
  <cp:lastModifiedBy>alexis gamelin</cp:lastModifiedBy>
  <cp:revision>125</cp:revision>
  <dcterms:created xsi:type="dcterms:W3CDTF">2017-08-23T09:01:55Z</dcterms:created>
  <dcterms:modified xsi:type="dcterms:W3CDTF">2017-10-05T15:51:50Z</dcterms:modified>
</cp:coreProperties>
</file>