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5" r:id="rId1"/>
  </p:sldMasterIdLst>
  <p:notesMasterIdLst>
    <p:notesMasterId r:id="rId30"/>
  </p:notesMasterIdLst>
  <p:handoutMasterIdLst>
    <p:handoutMasterId r:id="rId31"/>
  </p:handoutMasterIdLst>
  <p:sldIdLst>
    <p:sldId id="473" r:id="rId2"/>
    <p:sldId id="474" r:id="rId3"/>
    <p:sldId id="626" r:id="rId4"/>
    <p:sldId id="627" r:id="rId5"/>
    <p:sldId id="615" r:id="rId6"/>
    <p:sldId id="616" r:id="rId7"/>
    <p:sldId id="629" r:id="rId8"/>
    <p:sldId id="617" r:id="rId9"/>
    <p:sldId id="605" r:id="rId10"/>
    <p:sldId id="584" r:id="rId11"/>
    <p:sldId id="586" r:id="rId12"/>
    <p:sldId id="618" r:id="rId13"/>
    <p:sldId id="590" r:id="rId14"/>
    <p:sldId id="591" r:id="rId15"/>
    <p:sldId id="592" r:id="rId16"/>
    <p:sldId id="598" r:id="rId17"/>
    <p:sldId id="594" r:id="rId18"/>
    <p:sldId id="624" r:id="rId19"/>
    <p:sldId id="597" r:id="rId20"/>
    <p:sldId id="609" r:id="rId21"/>
    <p:sldId id="628" r:id="rId22"/>
    <p:sldId id="585" r:id="rId23"/>
    <p:sldId id="588" r:id="rId24"/>
    <p:sldId id="622" r:id="rId25"/>
    <p:sldId id="612" r:id="rId26"/>
    <p:sldId id="619" r:id="rId27"/>
    <p:sldId id="620" r:id="rId28"/>
    <p:sldId id="621" r:id="rId29"/>
  </p:sldIdLst>
  <p:sldSz cx="9144000" cy="6858000" type="screen4x3"/>
  <p:notesSz cx="6805613" cy="99393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15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0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omas Thuillier" initials="TT" lastIdx="1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99"/>
    <a:srgbClr val="FF0000"/>
    <a:srgbClr val="FF3300"/>
    <a:srgbClr val="0000FF"/>
    <a:srgbClr val="FFFBEF"/>
    <a:srgbClr val="FFEBAB"/>
    <a:srgbClr val="FFE181"/>
    <a:srgbClr val="FF6600"/>
    <a:srgbClr val="FF00FF"/>
    <a:srgbClr val="C960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561" autoAdjust="0"/>
    <p:restoredTop sz="78153" autoAdjust="0"/>
  </p:normalViewPr>
  <p:slideViewPr>
    <p:cSldViewPr snapToGrid="0">
      <p:cViewPr>
        <p:scale>
          <a:sx n="70" d="100"/>
          <a:sy n="70" d="100"/>
        </p:scale>
        <p:origin x="-1068" y="-84"/>
      </p:cViewPr>
      <p:guideLst>
        <p:guide orient="horz" pos="4315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3282" y="-90"/>
      </p:cViewPr>
      <p:guideLst>
        <p:guide orient="horz" pos="3130"/>
        <p:guide pos="2143"/>
      </p:guideLst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lpsc-summer\ssi\donnees\1+n+\Rapports%20manip%201+n+\2017\2017%2004%2007%2008h35%200%20CSD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lpsc-summer\ssi\donnees\1+n+\Rapports%20manip%201+n+\2017\2017%2004%2007%2008h35%200%20CSD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lpsc-summer\ssi\donnees\1+n+\Rapports%20manip%201+n+\2017\2017%2006%2013%2014h19%20Xe%20CSD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lpsc-summer\ssi\donnees\1+n+\Rapports%20manip%201+n+\2017\2017%2007%2019%2010h38%20Na%20CSD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lpsc-summer\ssi\donnees\1+n+\Rapports%20manip%201+n+\2017\2017%2007%2031%20Efficacite%20vs%20CB%20Tim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lpsc-summer\ssi\donnees\1+n+\Rapports%20manip%201+n+\2017\2017%2005%2009%2014h48%20Ar%20CSD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lpsc-summer\ssi\donnees\1+n+\Rapports%20manip%201+n+\2017\2017%2006%2013%2014h19%20Xe%20CSD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lpsc-summer\ssi\donnees\1+n+\Rapports%20manip%201+n+\2017\2017%2009%2004%2014h46%20Rb%20CSD%20global%20capture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lpsc-summer\ssi\donnees\1+n+\Rapports%20manip%201+n+\2017\2017%2007%2019%2010h38%20Na%20CS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Feuil1!$D$20</c:f>
              <c:strCache>
                <c:ptCount val="1"/>
                <c:pt idx="0">
                  <c:v>Without plug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5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2"/>
            <c:invertIfNegative val="0"/>
            <c:bubble3D val="0"/>
            <c:spPr>
              <a:solidFill>
                <a:schemeClr val="tx1"/>
              </a:solidFill>
            </c:spPr>
          </c:dPt>
          <c:dPt>
            <c:idx val="13"/>
            <c:invertIfNegative val="0"/>
            <c:bubble3D val="0"/>
            <c:spPr>
              <a:solidFill>
                <a:schemeClr val="tx1"/>
              </a:solidFill>
            </c:spPr>
          </c:dPt>
          <c:val>
            <c:numRef>
              <c:f>Feuil1!$B$22:$B$29</c:f>
              <c:numCache>
                <c:formatCode>General</c:formatCode>
                <c:ptCount val="8"/>
                <c:pt idx="0">
                  <c:v>23.9</c:v>
                </c:pt>
                <c:pt idx="1">
                  <c:v>35.85</c:v>
                </c:pt>
                <c:pt idx="2">
                  <c:v>49</c:v>
                </c:pt>
                <c:pt idx="3">
                  <c:v>77.099999999999994</c:v>
                </c:pt>
                <c:pt idx="4">
                  <c:v>89.8</c:v>
                </c:pt>
                <c:pt idx="5">
                  <c:v>117.9</c:v>
                </c:pt>
                <c:pt idx="6">
                  <c:v>30.7</c:v>
                </c:pt>
                <c:pt idx="7">
                  <c:v>6.1</c:v>
                </c:pt>
              </c:numCache>
            </c:numRef>
          </c:val>
        </c:ser>
        <c:ser>
          <c:idx val="1"/>
          <c:order val="1"/>
          <c:tx>
            <c:strRef>
              <c:f>Feuil1!$D$2</c:f>
              <c:strCache>
                <c:ptCount val="1"/>
                <c:pt idx="0">
                  <c:v>With plug</c:v>
                </c:pt>
              </c:strCache>
            </c:strRef>
          </c:tx>
          <c:invertIfNegative val="0"/>
          <c:val>
            <c:numRef>
              <c:f>Feuil1!$B$4:$B$11</c:f>
              <c:numCache>
                <c:formatCode>General</c:formatCode>
                <c:ptCount val="8"/>
                <c:pt idx="0">
                  <c:v>31</c:v>
                </c:pt>
                <c:pt idx="1">
                  <c:v>48.25</c:v>
                </c:pt>
                <c:pt idx="2">
                  <c:v>63.5</c:v>
                </c:pt>
                <c:pt idx="3">
                  <c:v>99.7</c:v>
                </c:pt>
                <c:pt idx="4">
                  <c:v>119.3</c:v>
                </c:pt>
                <c:pt idx="5">
                  <c:v>177.9</c:v>
                </c:pt>
                <c:pt idx="6">
                  <c:v>54.8</c:v>
                </c:pt>
                <c:pt idx="7">
                  <c:v>10.75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845120"/>
        <c:axId val="41847040"/>
      </c:barChart>
      <c:catAx>
        <c:axId val="418451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 smtClean="0"/>
                  <a:t>Etat</a:t>
                </a:r>
                <a:r>
                  <a:rPr lang="en-US" dirty="0" smtClean="0"/>
                  <a:t> de charge</a:t>
                </a:r>
                <a:endParaRPr lang="en-US" dirty="0"/>
              </a:p>
            </c:rich>
          </c:tx>
          <c:layout/>
          <c:overlay val="0"/>
        </c:title>
        <c:majorTickMark val="out"/>
        <c:minorTickMark val="none"/>
        <c:tickLblPos val="nextTo"/>
        <c:crossAx val="41847040"/>
        <c:crosses val="autoZero"/>
        <c:auto val="1"/>
        <c:lblAlgn val="ctr"/>
        <c:lblOffset val="100"/>
        <c:noMultiLvlLbl val="0"/>
      </c:catAx>
      <c:valAx>
        <c:axId val="418470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err="1" smtClean="0"/>
                  <a:t>Intensité</a:t>
                </a:r>
                <a:r>
                  <a:rPr lang="en-US" baseline="0" dirty="0" smtClean="0"/>
                  <a:t> </a:t>
                </a:r>
                <a:r>
                  <a:rPr lang="en-US" baseline="0" dirty="0" err="1" smtClean="0"/>
                  <a:t>faisceau</a:t>
                </a:r>
                <a:r>
                  <a:rPr lang="en-US" dirty="0" smtClean="0"/>
                  <a:t> </a:t>
                </a:r>
                <a:r>
                  <a:rPr lang="en-US" dirty="0"/>
                  <a:t>(µA)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18451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Feuil1!$D$20</c:f>
              <c:strCache>
                <c:ptCount val="1"/>
                <c:pt idx="0">
                  <c:v>Without plug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5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2"/>
            <c:invertIfNegative val="0"/>
            <c:bubble3D val="0"/>
            <c:spPr>
              <a:solidFill>
                <a:schemeClr val="tx1"/>
              </a:solidFill>
            </c:spPr>
          </c:dPt>
          <c:dPt>
            <c:idx val="13"/>
            <c:invertIfNegative val="0"/>
            <c:bubble3D val="0"/>
            <c:spPr>
              <a:solidFill>
                <a:schemeClr val="tx1"/>
              </a:solidFill>
            </c:spPr>
          </c:dPt>
          <c:val>
            <c:numRef>
              <c:f>Feuil1!$P$22:$P$29</c:f>
              <c:numCache>
                <c:formatCode>General</c:formatCode>
                <c:ptCount val="8"/>
                <c:pt idx="0">
                  <c:v>0.20271416454622559</c:v>
                </c:pt>
                <c:pt idx="1">
                  <c:v>0.30407124681933839</c:v>
                </c:pt>
                <c:pt idx="2">
                  <c:v>0.41560644614079728</c:v>
                </c:pt>
                <c:pt idx="3">
                  <c:v>0.653944020356234</c:v>
                </c:pt>
                <c:pt idx="4">
                  <c:v>0.76166242578456311</c:v>
                </c:pt>
                <c:pt idx="5">
                  <c:v>1</c:v>
                </c:pt>
                <c:pt idx="6">
                  <c:v>0.26039016115351993</c:v>
                </c:pt>
                <c:pt idx="7">
                  <c:v>5.1738761662425782E-2</c:v>
                </c:pt>
              </c:numCache>
            </c:numRef>
          </c:val>
        </c:ser>
        <c:ser>
          <c:idx val="1"/>
          <c:order val="1"/>
          <c:tx>
            <c:strRef>
              <c:f>Feuil1!$D$2</c:f>
              <c:strCache>
                <c:ptCount val="1"/>
                <c:pt idx="0">
                  <c:v>With plug</c:v>
                </c:pt>
              </c:strCache>
            </c:strRef>
          </c:tx>
          <c:invertIfNegative val="0"/>
          <c:val>
            <c:numRef>
              <c:f>Feuil1!$P$4:$P$11</c:f>
              <c:numCache>
                <c:formatCode>General</c:formatCode>
                <c:ptCount val="8"/>
                <c:pt idx="0">
                  <c:v>0.17425519955030916</c:v>
                </c:pt>
                <c:pt idx="1">
                  <c:v>0.27121978639685218</c:v>
                </c:pt>
                <c:pt idx="2">
                  <c:v>0.35694210230466555</c:v>
                </c:pt>
                <c:pt idx="3">
                  <c:v>0.56042720629567178</c:v>
                </c:pt>
                <c:pt idx="4">
                  <c:v>0.67060146149522204</c:v>
                </c:pt>
                <c:pt idx="5">
                  <c:v>1</c:v>
                </c:pt>
                <c:pt idx="6">
                  <c:v>0.30803822372119166</c:v>
                </c:pt>
                <c:pt idx="7">
                  <c:v>6.042720629567172E-2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769472"/>
        <c:axId val="71783936"/>
      </c:barChart>
      <c:catAx>
        <c:axId val="717694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Etat</a:t>
                </a:r>
                <a:r>
                  <a:rPr lang="en-US" baseline="0"/>
                  <a:t> de charge</a:t>
                </a:r>
                <a:endParaRPr lang="en-US"/>
              </a:p>
            </c:rich>
          </c:tx>
          <c:layout/>
          <c:overlay val="0"/>
        </c:title>
        <c:majorTickMark val="out"/>
        <c:minorTickMark val="none"/>
        <c:tickLblPos val="nextTo"/>
        <c:crossAx val="71783936"/>
        <c:crosses val="autoZero"/>
        <c:auto val="1"/>
        <c:lblAlgn val="ctr"/>
        <c:lblOffset val="100"/>
        <c:noMultiLvlLbl val="0"/>
      </c:catAx>
      <c:valAx>
        <c:axId val="717839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Intensité</a:t>
                </a:r>
                <a:r>
                  <a:rPr lang="en-US" baseline="0"/>
                  <a:t> faisceau </a:t>
                </a:r>
                <a:r>
                  <a:rPr lang="en-US"/>
                  <a:t>(µA)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17694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Feuil1!$G$3</c:f>
              <c:strCache>
                <c:ptCount val="1"/>
                <c:pt idx="0">
                  <c:v>29/08/2012 15h53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2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tx2"/>
                </a:solidFill>
              </a:ln>
            </c:spPr>
          </c:dPt>
          <c:dPt>
            <c:idx val="11"/>
            <c:invertIfNegative val="0"/>
            <c:bubble3D val="0"/>
          </c:dPt>
          <c:dPt>
            <c:idx val="15"/>
            <c:invertIfNegative val="0"/>
            <c:bubble3D val="0"/>
          </c:dPt>
          <c:dPt>
            <c:idx val="17"/>
            <c:invertIfNegative val="0"/>
            <c:bubble3D val="0"/>
          </c:dPt>
          <c:dPt>
            <c:idx val="18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tx2"/>
                </a:solidFill>
              </a:ln>
            </c:spPr>
          </c:dPt>
          <c:dPt>
            <c:idx val="21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tx2"/>
                </a:solidFill>
              </a:ln>
            </c:spPr>
          </c:dPt>
          <c:dPt>
            <c:idx val="24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tx2"/>
                </a:solidFill>
              </a:ln>
            </c:spPr>
          </c:dPt>
          <c:val>
            <c:numRef>
              <c:f>Feuil1!$G$4:$G$35</c:f>
              <c:numCache>
                <c:formatCode>General</c:formatCode>
                <c:ptCount val="32"/>
                <c:pt idx="5">
                  <c:v>0.3</c:v>
                </c:pt>
                <c:pt idx="6">
                  <c:v>0.5</c:v>
                </c:pt>
                <c:pt idx="7">
                  <c:v>0.6</c:v>
                </c:pt>
                <c:pt idx="8">
                  <c:v>0.7</c:v>
                </c:pt>
                <c:pt idx="9">
                  <c:v>1</c:v>
                </c:pt>
                <c:pt idx="10">
                  <c:v>1.05</c:v>
                </c:pt>
                <c:pt idx="11">
                  <c:v>1.1000000000000001</c:v>
                </c:pt>
                <c:pt idx="12">
                  <c:v>1.55</c:v>
                </c:pt>
                <c:pt idx="13">
                  <c:v>2</c:v>
                </c:pt>
                <c:pt idx="14">
                  <c:v>2.9</c:v>
                </c:pt>
                <c:pt idx="15">
                  <c:v>4.4000000000000004</c:v>
                </c:pt>
                <c:pt idx="16">
                  <c:v>6.4</c:v>
                </c:pt>
                <c:pt idx="17">
                  <c:v>8.9</c:v>
                </c:pt>
                <c:pt idx="18">
                  <c:v>9.9</c:v>
                </c:pt>
                <c:pt idx="19">
                  <c:v>10.9</c:v>
                </c:pt>
                <c:pt idx="20">
                  <c:v>8.9</c:v>
                </c:pt>
                <c:pt idx="21">
                  <c:v>7.1</c:v>
                </c:pt>
                <c:pt idx="22">
                  <c:v>5.3</c:v>
                </c:pt>
                <c:pt idx="23">
                  <c:v>3.1</c:v>
                </c:pt>
                <c:pt idx="24">
                  <c:v>2</c:v>
                </c:pt>
                <c:pt idx="25">
                  <c:v>1</c:v>
                </c:pt>
              </c:numCache>
            </c:numRef>
          </c:val>
        </c:ser>
        <c:ser>
          <c:idx val="1"/>
          <c:order val="1"/>
          <c:tx>
            <c:strRef>
              <c:f>Feuil1!$D$3</c:f>
              <c:strCache>
                <c:ptCount val="1"/>
                <c:pt idx="0">
                  <c:v>Eff(%)</c:v>
                </c:pt>
              </c:strCache>
            </c:strRef>
          </c:tx>
          <c:invertIfNegative val="0"/>
          <c:dPt>
            <c:idx val="10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accent2"/>
                </a:solidFill>
              </a:ln>
            </c:spPr>
          </c:dPt>
          <c:dPt>
            <c:idx val="18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accent2"/>
                </a:solidFill>
              </a:ln>
            </c:spPr>
          </c:dPt>
          <c:dPt>
            <c:idx val="21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accent2"/>
                </a:solidFill>
              </a:ln>
            </c:spPr>
          </c:dPt>
          <c:dPt>
            <c:idx val="24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accent2"/>
                </a:solidFill>
              </a:ln>
            </c:spPr>
          </c:dPt>
          <c:val>
            <c:numRef>
              <c:f>Feuil1!$D$4:$D$35</c:f>
              <c:numCache>
                <c:formatCode>General</c:formatCode>
                <c:ptCount val="32"/>
                <c:pt idx="0">
                  <c:v>0</c:v>
                </c:pt>
                <c:pt idx="1">
                  <c:v>0</c:v>
                </c:pt>
                <c:pt idx="2">
                  <c:v>2.0784619381657574</c:v>
                </c:pt>
                <c:pt idx="3">
                  <c:v>0.38971161340607952</c:v>
                </c:pt>
                <c:pt idx="4">
                  <c:v>0.38971161340607952</c:v>
                </c:pt>
                <c:pt idx="5">
                  <c:v>0.40270200051961547</c:v>
                </c:pt>
                <c:pt idx="6">
                  <c:v>0.50105778866495931</c:v>
                </c:pt>
                <c:pt idx="7">
                  <c:v>0.75019485580670309</c:v>
                </c:pt>
                <c:pt idx="8">
                  <c:v>0.76210271066077773</c:v>
                </c:pt>
                <c:pt idx="9">
                  <c:v>0.81839438815276699</c:v>
                </c:pt>
                <c:pt idx="10">
                  <c:v>0.85411795271499091</c:v>
                </c:pt>
                <c:pt idx="11">
                  <c:v>0.88984151727721483</c:v>
                </c:pt>
                <c:pt idx="12">
                  <c:v>0.94729899874093171</c:v>
                </c:pt>
                <c:pt idx="13">
                  <c:v>1.0633559737223026</c:v>
                </c:pt>
                <c:pt idx="14">
                  <c:v>1.1327617563003378</c:v>
                </c:pt>
                <c:pt idx="15">
                  <c:v>1.2714341387373345</c:v>
                </c:pt>
                <c:pt idx="16">
                  <c:v>1.4052542295172161</c:v>
                </c:pt>
                <c:pt idx="17">
                  <c:v>1.6129730665973847</c:v>
                </c:pt>
                <c:pt idx="18">
                  <c:v>1.9990040703212957</c:v>
                </c:pt>
                <c:pt idx="19">
                  <c:v>2.3850350740452066</c:v>
                </c:pt>
                <c:pt idx="20">
                  <c:v>2.9154140221950042</c:v>
                </c:pt>
                <c:pt idx="21">
                  <c:v>4.378849713323941</c:v>
                </c:pt>
                <c:pt idx="22">
                  <c:v>5.8422854044528787</c:v>
                </c:pt>
                <c:pt idx="23">
                  <c:v>9.0153286567939723</c:v>
                </c:pt>
                <c:pt idx="24">
                  <c:v>10.975378220117113</c:v>
                </c:pt>
                <c:pt idx="25">
                  <c:v>12.935427783440254</c:v>
                </c:pt>
                <c:pt idx="26">
                  <c:v>9.1726566785023529</c:v>
                </c:pt>
                <c:pt idx="27">
                  <c:v>5.3362654492818171</c:v>
                </c:pt>
                <c:pt idx="28">
                  <c:v>2.6177869755691132</c:v>
                </c:pt>
                <c:pt idx="29">
                  <c:v>1.2094050402702001</c:v>
                </c:pt>
                <c:pt idx="30">
                  <c:v>0.40228295577401757</c:v>
                </c:pt>
                <c:pt idx="31">
                  <c:v>0.1704988308651598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159616"/>
        <c:axId val="72161536"/>
      </c:barChart>
      <c:catAx>
        <c:axId val="721596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Etat de charge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72161536"/>
        <c:crosses val="autoZero"/>
        <c:auto val="1"/>
        <c:lblAlgn val="ctr"/>
        <c:lblOffset val="100"/>
        <c:noMultiLvlLbl val="0"/>
      </c:catAx>
      <c:valAx>
        <c:axId val="721615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Efficacité (%)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21596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Feuil1!$G$1</c:f>
              <c:strCache>
                <c:ptCount val="1"/>
                <c:pt idx="0">
                  <c:v>2014 06 02 14h16</c:v>
                </c:pt>
              </c:strCache>
            </c:strRef>
          </c:tx>
          <c:invertIfNegative val="0"/>
          <c:dPt>
            <c:idx val="4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accent1"/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2"/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accent1"/>
                </a:solidFill>
              </a:ln>
            </c:spPr>
          </c:dPt>
          <c:dPt>
            <c:idx val="9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tx2"/>
                </a:solidFill>
              </a:ln>
            </c:spPr>
          </c:dPt>
          <c:val>
            <c:numRef>
              <c:f>Feuil1!$G$4:$G$13</c:f>
              <c:numCache>
                <c:formatCode>General</c:formatCode>
                <c:ptCount val="10"/>
                <c:pt idx="0">
                  <c:v>11.494252873563218</c:v>
                </c:pt>
                <c:pt idx="1">
                  <c:v>1.9157088122605364</c:v>
                </c:pt>
                <c:pt idx="2">
                  <c:v>1.277139208173691</c:v>
                </c:pt>
                <c:pt idx="3">
                  <c:v>1.4367816091954022</c:v>
                </c:pt>
                <c:pt idx="4">
                  <c:v>2.6660280970625796</c:v>
                </c:pt>
                <c:pt idx="5">
                  <c:v>3.8952745849297572</c:v>
                </c:pt>
                <c:pt idx="6">
                  <c:v>3.1449553001277142</c:v>
                </c:pt>
                <c:pt idx="7">
                  <c:v>2.3946360153256707</c:v>
                </c:pt>
                <c:pt idx="8">
                  <c:v>1.489995742869306</c:v>
                </c:pt>
                <c:pt idx="9">
                  <c:v>0.74499787143465301</c:v>
                </c:pt>
              </c:numCache>
            </c:numRef>
          </c:val>
        </c:ser>
        <c:ser>
          <c:idx val="1"/>
          <c:order val="1"/>
          <c:tx>
            <c:strRef>
              <c:f>Feuil1!$D$2</c:f>
              <c:strCache>
                <c:ptCount val="1"/>
                <c:pt idx="0">
                  <c:v>Sodium CSD</c:v>
                </c:pt>
              </c:strCache>
            </c:strRef>
          </c:tx>
          <c:invertIfNegative val="0"/>
          <c:dPt>
            <c:idx val="4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accent2"/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accent2"/>
                </a:solidFill>
              </a:ln>
            </c:spPr>
          </c:dPt>
          <c:dPt>
            <c:idx val="9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accent2"/>
                </a:solidFill>
              </a:ln>
            </c:spPr>
          </c:dPt>
          <c:val>
            <c:numRef>
              <c:f>Feuil1!$D$4:$D$13</c:f>
              <c:numCache>
                <c:formatCode>General</c:formatCode>
                <c:ptCount val="10"/>
                <c:pt idx="0">
                  <c:v>11.323003575685339</c:v>
                </c:pt>
                <c:pt idx="1">
                  <c:v>3.5756853396901072</c:v>
                </c:pt>
                <c:pt idx="2">
                  <c:v>2.3837902264600714</c:v>
                </c:pt>
                <c:pt idx="3">
                  <c:v>2.9797377830750893</c:v>
                </c:pt>
                <c:pt idx="4">
                  <c:v>3.8140643623361146</c:v>
                </c:pt>
                <c:pt idx="5">
                  <c:v>6.8746807423803835</c:v>
                </c:pt>
                <c:pt idx="6">
                  <c:v>9.935297122424652</c:v>
                </c:pt>
                <c:pt idx="7">
                  <c:v>12.663885578069129</c:v>
                </c:pt>
                <c:pt idx="8">
                  <c:v>7.9459674215335712</c:v>
                </c:pt>
                <c:pt idx="9">
                  <c:v>3.9729837107667856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202112"/>
        <c:axId val="72208384"/>
      </c:barChart>
      <c:catAx>
        <c:axId val="722021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Etat de charge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72208384"/>
        <c:crosses val="autoZero"/>
        <c:auto val="1"/>
        <c:lblAlgn val="ctr"/>
        <c:lblOffset val="100"/>
        <c:noMultiLvlLbl val="0"/>
      </c:catAx>
      <c:valAx>
        <c:axId val="722083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Efficacité (%)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22021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Feuil1!$C$5</c:f>
              <c:strCache>
                <c:ptCount val="1"/>
                <c:pt idx="0">
                  <c:v>Efficacité Cs26+ (%)</c:v>
                </c:pt>
              </c:strCache>
            </c:strRef>
          </c:tx>
          <c:spPr>
            <a:ln w="9525">
              <a:noFill/>
            </a:ln>
          </c:spPr>
          <c:marker>
            <c:symbol val="diamond"/>
            <c:size val="13"/>
          </c:marker>
          <c:xVal>
            <c:numRef>
              <c:f>Feuil1!$B$6:$B$17</c:f>
              <c:numCache>
                <c:formatCode>General</c:formatCode>
                <c:ptCount val="12"/>
                <c:pt idx="0">
                  <c:v>7.6</c:v>
                </c:pt>
                <c:pt idx="1">
                  <c:v>8.15</c:v>
                </c:pt>
                <c:pt idx="2">
                  <c:v>4.3</c:v>
                </c:pt>
                <c:pt idx="3">
                  <c:v>8.9</c:v>
                </c:pt>
                <c:pt idx="4">
                  <c:v>5.9</c:v>
                </c:pt>
                <c:pt idx="5">
                  <c:v>7</c:v>
                </c:pt>
                <c:pt idx="6">
                  <c:v>14.6</c:v>
                </c:pt>
                <c:pt idx="7">
                  <c:v>13.5</c:v>
                </c:pt>
                <c:pt idx="8">
                  <c:v>16.649999999999999</c:v>
                </c:pt>
                <c:pt idx="9">
                  <c:v>18.8</c:v>
                </c:pt>
                <c:pt idx="10">
                  <c:v>44.2</c:v>
                </c:pt>
                <c:pt idx="11">
                  <c:v>40</c:v>
                </c:pt>
              </c:numCache>
            </c:numRef>
          </c:xVal>
          <c:yVal>
            <c:numRef>
              <c:f>Feuil1!$C$6:$C$17</c:f>
              <c:numCache>
                <c:formatCode>General</c:formatCode>
                <c:ptCount val="12"/>
                <c:pt idx="0">
                  <c:v>4.7</c:v>
                </c:pt>
                <c:pt idx="1">
                  <c:v>4.9000000000000004</c:v>
                </c:pt>
                <c:pt idx="2">
                  <c:v>5.3</c:v>
                </c:pt>
                <c:pt idx="3">
                  <c:v>6.1</c:v>
                </c:pt>
                <c:pt idx="4">
                  <c:v>6.2</c:v>
                </c:pt>
                <c:pt idx="5">
                  <c:v>7.4</c:v>
                </c:pt>
                <c:pt idx="6">
                  <c:v>7.4</c:v>
                </c:pt>
                <c:pt idx="7">
                  <c:v>7.6</c:v>
                </c:pt>
                <c:pt idx="8">
                  <c:v>8.3000000000000007</c:v>
                </c:pt>
                <c:pt idx="9">
                  <c:v>12</c:v>
                </c:pt>
                <c:pt idx="10">
                  <c:v>13</c:v>
                </c:pt>
                <c:pt idx="11">
                  <c:v>13.2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017600"/>
        <c:axId val="73048448"/>
      </c:scatterChart>
      <c:valAx>
        <c:axId val="7301760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>
                  <a:tint val="75000"/>
                  <a:shade val="95000"/>
                  <a:satMod val="105000"/>
                  <a:alpha val="39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CB Time (ms/q)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crossAx val="73048448"/>
        <c:crosses val="autoZero"/>
        <c:crossBetween val="midCat"/>
      </c:valAx>
      <c:valAx>
        <c:axId val="73048448"/>
        <c:scaling>
          <c:orientation val="minMax"/>
        </c:scaling>
        <c:delete val="0"/>
        <c:axPos val="l"/>
        <c:majorGridlines>
          <c:spPr>
            <a:ln>
              <a:solidFill>
                <a:schemeClr val="accent1">
                  <a:alpha val="49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 sz="1600"/>
                </a:pPr>
                <a:r>
                  <a:rPr lang="en-US" sz="1600"/>
                  <a:t>Efficacité</a:t>
                </a:r>
              </a:p>
              <a:p>
                <a:pPr>
                  <a:defRPr sz="1600"/>
                </a:pPr>
                <a:r>
                  <a:rPr lang="en-US" sz="1600"/>
                  <a:t>Cs</a:t>
                </a:r>
                <a:r>
                  <a:rPr lang="en-US" sz="1600" baseline="30000"/>
                  <a:t>26+</a:t>
                </a:r>
              </a:p>
              <a:p>
                <a:pPr>
                  <a:defRPr sz="1600"/>
                </a:pPr>
                <a:r>
                  <a:rPr lang="en-US" sz="1600"/>
                  <a:t>(%)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crossAx val="73017600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/>
              <a:t>Argon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Feuil1!$G$1</c:f>
              <c:strCache>
                <c:ptCount val="1"/>
                <c:pt idx="0">
                  <c:v>28/08/2012 09h20</c:v>
                </c:pt>
              </c:strCache>
            </c:strRef>
          </c:tx>
          <c:invertIfNegative val="0"/>
          <c:dPt>
            <c:idx val="4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accent1"/>
                </a:solidFill>
              </a:ln>
            </c:spPr>
          </c:dPt>
          <c:dPt>
            <c:idx val="9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accent1"/>
                </a:solidFill>
              </a:ln>
            </c:spPr>
          </c:dPt>
          <c:val>
            <c:numRef>
              <c:f>Feuil1!$G$4:$G$15</c:f>
              <c:numCache>
                <c:formatCode>General</c:formatCode>
                <c:ptCount val="12"/>
                <c:pt idx="0">
                  <c:v>9.5</c:v>
                </c:pt>
                <c:pt idx="1">
                  <c:v>5.24</c:v>
                </c:pt>
                <c:pt idx="2">
                  <c:v>3.45</c:v>
                </c:pt>
                <c:pt idx="3">
                  <c:v>3.3</c:v>
                </c:pt>
                <c:pt idx="4">
                  <c:v>4.8</c:v>
                </c:pt>
                <c:pt idx="5">
                  <c:v>6.3</c:v>
                </c:pt>
                <c:pt idx="6">
                  <c:v>9.5</c:v>
                </c:pt>
                <c:pt idx="7">
                  <c:v>16.100000000000001</c:v>
                </c:pt>
                <c:pt idx="8">
                  <c:v>9.6</c:v>
                </c:pt>
                <c:pt idx="9">
                  <c:v>5.3</c:v>
                </c:pt>
                <c:pt idx="10">
                  <c:v>1</c:v>
                </c:pt>
                <c:pt idx="11">
                  <c:v>0.2</c:v>
                </c:pt>
              </c:numCache>
            </c:numRef>
          </c:val>
        </c:ser>
        <c:ser>
          <c:idx val="1"/>
          <c:order val="1"/>
          <c:tx>
            <c:strRef>
              <c:f>Feuil1!$D$2</c:f>
              <c:strCache>
                <c:ptCount val="1"/>
                <c:pt idx="0">
                  <c:v>Argon CSD</c:v>
                </c:pt>
              </c:strCache>
            </c:strRef>
          </c:tx>
          <c:invertIfNegative val="0"/>
          <c:dPt>
            <c:idx val="4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accent2"/>
                </a:solidFill>
              </a:ln>
            </c:spPr>
          </c:dPt>
          <c:dPt>
            <c:idx val="9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accent2"/>
                </a:solidFill>
              </a:ln>
            </c:spPr>
          </c:dPt>
          <c:val>
            <c:numRef>
              <c:f>Feuil1!$D$4:$D$16</c:f>
              <c:numCache>
                <c:formatCode>General</c:formatCode>
                <c:ptCount val="13"/>
                <c:pt idx="0">
                  <c:v>4.5738045738045736</c:v>
                </c:pt>
                <c:pt idx="1">
                  <c:v>2.5987525987525988</c:v>
                </c:pt>
                <c:pt idx="2">
                  <c:v>2.5987525987525988</c:v>
                </c:pt>
                <c:pt idx="3">
                  <c:v>2.8846153846153846</c:v>
                </c:pt>
                <c:pt idx="4">
                  <c:v>4.2143104643104641</c:v>
                </c:pt>
                <c:pt idx="5">
                  <c:v>5.544005544005544</c:v>
                </c:pt>
                <c:pt idx="6">
                  <c:v>11.41966141966142</c:v>
                </c:pt>
                <c:pt idx="7">
                  <c:v>23.752598752598754</c:v>
                </c:pt>
                <c:pt idx="8">
                  <c:v>15.361515361515362</c:v>
                </c:pt>
                <c:pt idx="9">
                  <c:v>8.7297087297087295</c:v>
                </c:pt>
                <c:pt idx="10">
                  <c:v>2.0979020979020979</c:v>
                </c:pt>
                <c:pt idx="11">
                  <c:v>0.45045045045045046</c:v>
                </c:pt>
                <c:pt idx="12">
                  <c:v>4.7976971053894132E-2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097600"/>
        <c:axId val="73099520"/>
      </c:barChart>
      <c:catAx>
        <c:axId val="730976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Etat de charge</a:t>
                </a:r>
              </a:p>
            </c:rich>
          </c:tx>
          <c:overlay val="0"/>
        </c:title>
        <c:majorTickMark val="out"/>
        <c:minorTickMark val="none"/>
        <c:tickLblPos val="nextTo"/>
        <c:crossAx val="73099520"/>
        <c:crosses val="autoZero"/>
        <c:auto val="1"/>
        <c:lblAlgn val="ctr"/>
        <c:lblOffset val="100"/>
        <c:noMultiLvlLbl val="0"/>
      </c:catAx>
      <c:valAx>
        <c:axId val="730995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r-FR"/>
                  <a:t>Efficacité (%)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730976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/>
              <a:t>Xenon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Feuil1!$G$3</c:f>
              <c:strCache>
                <c:ptCount val="1"/>
                <c:pt idx="0">
                  <c:v>29/08/2012 15h53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2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tx2"/>
                </a:solidFill>
              </a:ln>
            </c:spPr>
          </c:dPt>
          <c:dPt>
            <c:idx val="11"/>
            <c:invertIfNegative val="0"/>
            <c:bubble3D val="0"/>
          </c:dPt>
          <c:dPt>
            <c:idx val="15"/>
            <c:invertIfNegative val="0"/>
            <c:bubble3D val="0"/>
          </c:dPt>
          <c:dPt>
            <c:idx val="17"/>
            <c:invertIfNegative val="0"/>
            <c:bubble3D val="0"/>
          </c:dPt>
          <c:dPt>
            <c:idx val="18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tx2"/>
                </a:solidFill>
              </a:ln>
            </c:spPr>
          </c:dPt>
          <c:dPt>
            <c:idx val="21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tx2"/>
                </a:solidFill>
              </a:ln>
            </c:spPr>
          </c:dPt>
          <c:dPt>
            <c:idx val="24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tx2"/>
                </a:solidFill>
              </a:ln>
            </c:spPr>
          </c:dPt>
          <c:val>
            <c:numRef>
              <c:f>Feuil1!$G$4:$G$35</c:f>
              <c:numCache>
                <c:formatCode>General</c:formatCode>
                <c:ptCount val="32"/>
                <c:pt idx="5">
                  <c:v>0.3</c:v>
                </c:pt>
                <c:pt idx="6">
                  <c:v>0.5</c:v>
                </c:pt>
                <c:pt idx="7">
                  <c:v>0.6</c:v>
                </c:pt>
                <c:pt idx="8">
                  <c:v>0.7</c:v>
                </c:pt>
                <c:pt idx="9">
                  <c:v>1</c:v>
                </c:pt>
                <c:pt idx="10">
                  <c:v>1.05</c:v>
                </c:pt>
                <c:pt idx="11">
                  <c:v>1.1000000000000001</c:v>
                </c:pt>
                <c:pt idx="12">
                  <c:v>1.55</c:v>
                </c:pt>
                <c:pt idx="13">
                  <c:v>2</c:v>
                </c:pt>
                <c:pt idx="14">
                  <c:v>2.9</c:v>
                </c:pt>
                <c:pt idx="15">
                  <c:v>4.4000000000000004</c:v>
                </c:pt>
                <c:pt idx="16">
                  <c:v>6.4</c:v>
                </c:pt>
                <c:pt idx="17">
                  <c:v>8.9</c:v>
                </c:pt>
                <c:pt idx="18">
                  <c:v>9.9</c:v>
                </c:pt>
                <c:pt idx="19">
                  <c:v>10.9</c:v>
                </c:pt>
                <c:pt idx="20">
                  <c:v>8.9</c:v>
                </c:pt>
                <c:pt idx="21">
                  <c:v>7.1</c:v>
                </c:pt>
                <c:pt idx="22">
                  <c:v>5.3</c:v>
                </c:pt>
                <c:pt idx="23">
                  <c:v>3.1</c:v>
                </c:pt>
                <c:pt idx="24">
                  <c:v>2</c:v>
                </c:pt>
                <c:pt idx="25">
                  <c:v>1</c:v>
                </c:pt>
              </c:numCache>
            </c:numRef>
          </c:val>
        </c:ser>
        <c:ser>
          <c:idx val="1"/>
          <c:order val="1"/>
          <c:tx>
            <c:strRef>
              <c:f>Feuil1!$D$3</c:f>
              <c:strCache>
                <c:ptCount val="1"/>
                <c:pt idx="0">
                  <c:v>Eff(%)</c:v>
                </c:pt>
              </c:strCache>
            </c:strRef>
          </c:tx>
          <c:invertIfNegative val="0"/>
          <c:dPt>
            <c:idx val="10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accent2"/>
                </a:solidFill>
              </a:ln>
            </c:spPr>
          </c:dPt>
          <c:dPt>
            <c:idx val="18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accent2"/>
                </a:solidFill>
              </a:ln>
            </c:spPr>
          </c:dPt>
          <c:dPt>
            <c:idx val="21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accent2"/>
                </a:solidFill>
              </a:ln>
            </c:spPr>
          </c:dPt>
          <c:dPt>
            <c:idx val="24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accent2"/>
                </a:solidFill>
              </a:ln>
            </c:spPr>
          </c:dPt>
          <c:val>
            <c:numRef>
              <c:f>Feuil1!$D$4:$D$35</c:f>
              <c:numCache>
                <c:formatCode>General</c:formatCode>
                <c:ptCount val="32"/>
                <c:pt idx="0">
                  <c:v>0</c:v>
                </c:pt>
                <c:pt idx="1">
                  <c:v>0</c:v>
                </c:pt>
                <c:pt idx="2">
                  <c:v>2.0784619381657574</c:v>
                </c:pt>
                <c:pt idx="3">
                  <c:v>0.38971161340607952</c:v>
                </c:pt>
                <c:pt idx="4">
                  <c:v>0.38971161340607952</c:v>
                </c:pt>
                <c:pt idx="5">
                  <c:v>0.40270200051961547</c:v>
                </c:pt>
                <c:pt idx="6">
                  <c:v>0.50105778866495931</c:v>
                </c:pt>
                <c:pt idx="7">
                  <c:v>0.75019485580670309</c:v>
                </c:pt>
                <c:pt idx="8">
                  <c:v>0.76210271066077773</c:v>
                </c:pt>
                <c:pt idx="9">
                  <c:v>0.81839438815276699</c:v>
                </c:pt>
                <c:pt idx="10">
                  <c:v>0.85411795271499091</c:v>
                </c:pt>
                <c:pt idx="11">
                  <c:v>0.88984151727721483</c:v>
                </c:pt>
                <c:pt idx="12">
                  <c:v>0.94729899874093171</c:v>
                </c:pt>
                <c:pt idx="13">
                  <c:v>1.0633559737223026</c:v>
                </c:pt>
                <c:pt idx="14">
                  <c:v>1.1327617563003378</c:v>
                </c:pt>
                <c:pt idx="15">
                  <c:v>1.2714341387373345</c:v>
                </c:pt>
                <c:pt idx="16">
                  <c:v>1.4052542295172161</c:v>
                </c:pt>
                <c:pt idx="17">
                  <c:v>1.6129730665973847</c:v>
                </c:pt>
                <c:pt idx="18">
                  <c:v>1.9990040703212957</c:v>
                </c:pt>
                <c:pt idx="19">
                  <c:v>2.3850350740452066</c:v>
                </c:pt>
                <c:pt idx="20">
                  <c:v>2.9154140221950042</c:v>
                </c:pt>
                <c:pt idx="21">
                  <c:v>4.378849713323941</c:v>
                </c:pt>
                <c:pt idx="22">
                  <c:v>5.8422854044528787</c:v>
                </c:pt>
                <c:pt idx="23">
                  <c:v>9.0153286567939723</c:v>
                </c:pt>
                <c:pt idx="24">
                  <c:v>10.975378220117113</c:v>
                </c:pt>
                <c:pt idx="25">
                  <c:v>12.935427783440254</c:v>
                </c:pt>
                <c:pt idx="26">
                  <c:v>9.1726566785023529</c:v>
                </c:pt>
                <c:pt idx="27">
                  <c:v>5.3362654492818171</c:v>
                </c:pt>
                <c:pt idx="28">
                  <c:v>2.6177869755691132</c:v>
                </c:pt>
                <c:pt idx="29">
                  <c:v>1.2094050402702001</c:v>
                </c:pt>
                <c:pt idx="30">
                  <c:v>0.40228295577401757</c:v>
                </c:pt>
                <c:pt idx="31">
                  <c:v>0.1704988308651598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136384"/>
        <c:axId val="74256768"/>
      </c:barChart>
      <c:catAx>
        <c:axId val="731363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Etat de charge</a:t>
                </a:r>
              </a:p>
            </c:rich>
          </c:tx>
          <c:overlay val="0"/>
        </c:title>
        <c:majorTickMark val="out"/>
        <c:minorTickMark val="none"/>
        <c:tickLblPos val="nextTo"/>
        <c:crossAx val="74256768"/>
        <c:crosses val="autoZero"/>
        <c:auto val="1"/>
        <c:lblAlgn val="ctr"/>
        <c:lblOffset val="100"/>
        <c:noMultiLvlLbl val="0"/>
      </c:catAx>
      <c:valAx>
        <c:axId val="742567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Efficacité (%)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731363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dirty="0" smtClean="0"/>
              <a:t>Rubidium</a:t>
            </a:r>
            <a:endParaRPr lang="fr-FR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Feuil1!$D$2</c:f>
              <c:strCache>
                <c:ptCount val="1"/>
                <c:pt idx="0">
                  <c:v>Rubidium CSD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tx2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tx2"/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chemeClr val="tx1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tx1"/>
              </a:solidFill>
            </c:spPr>
          </c:dPt>
          <c:dPt>
            <c:idx val="9"/>
            <c:invertIfNegative val="0"/>
            <c:bubble3D val="0"/>
          </c:dPt>
          <c:dPt>
            <c:idx val="11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tx2"/>
                </a:solidFill>
              </a:ln>
            </c:spPr>
          </c:dPt>
          <c:dPt>
            <c:idx val="13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tx2"/>
                </a:solidFill>
              </a:ln>
            </c:spPr>
          </c:dPt>
          <c:dPt>
            <c:idx val="15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tx2"/>
                </a:solidFill>
              </a:ln>
            </c:spPr>
          </c:dPt>
          <c:dPt>
            <c:idx val="17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tx2"/>
                </a:solidFill>
              </a:ln>
            </c:spPr>
          </c:dPt>
          <c:dPt>
            <c:idx val="20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tx2"/>
                </a:solidFill>
              </a:ln>
            </c:spPr>
          </c:dPt>
          <c:val>
            <c:numRef>
              <c:f>Feuil1!$G$4:$G$27</c:f>
              <c:numCache>
                <c:formatCode>General</c:formatCode>
                <c:ptCount val="24"/>
                <c:pt idx="0">
                  <c:v>7.5</c:v>
                </c:pt>
                <c:pt idx="1">
                  <c:v>2.5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0.77777777800000003</c:v>
                </c:pt>
                <c:pt idx="9">
                  <c:v>0.8</c:v>
                </c:pt>
                <c:pt idx="10">
                  <c:v>1.0909090910000001</c:v>
                </c:pt>
                <c:pt idx="11">
                  <c:v>1.314685315</c:v>
                </c:pt>
                <c:pt idx="12">
                  <c:v>1.538461538</c:v>
                </c:pt>
                <c:pt idx="13">
                  <c:v>2.4358974359999999</c:v>
                </c:pt>
                <c:pt idx="14">
                  <c:v>3.3333333330000001</c:v>
                </c:pt>
                <c:pt idx="15">
                  <c:v>4.7549019609999998</c:v>
                </c:pt>
                <c:pt idx="16">
                  <c:v>6.1764705879999999</c:v>
                </c:pt>
                <c:pt idx="17">
                  <c:v>7.1666666670000003</c:v>
                </c:pt>
                <c:pt idx="18">
                  <c:v>6.5789473679999997</c:v>
                </c:pt>
                <c:pt idx="19">
                  <c:v>5.25</c:v>
                </c:pt>
                <c:pt idx="20">
                  <c:v>3.4431818179999998</c:v>
                </c:pt>
                <c:pt idx="21">
                  <c:v>1.636363636</c:v>
                </c:pt>
                <c:pt idx="22">
                  <c:v>1.0869565219999999</c:v>
                </c:pt>
              </c:numCache>
            </c:numRef>
          </c:val>
        </c:ser>
        <c:ser>
          <c:idx val="1"/>
          <c:order val="1"/>
          <c:tx>
            <c:strRef>
              <c:f>Feuil1!$D$2</c:f>
              <c:strCache>
                <c:ptCount val="1"/>
                <c:pt idx="0">
                  <c:v>Rubidium CSD</c:v>
                </c:pt>
              </c:strCache>
            </c:strRef>
          </c:tx>
          <c:invertIfNegative val="0"/>
          <c:dPt>
            <c:idx val="11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accent2"/>
                </a:solidFill>
              </a:ln>
            </c:spPr>
          </c:dPt>
          <c:dPt>
            <c:idx val="13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accent2"/>
                </a:solidFill>
              </a:ln>
            </c:spPr>
          </c:dPt>
          <c:dPt>
            <c:idx val="15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accent2"/>
                </a:solidFill>
              </a:ln>
            </c:spPr>
          </c:dPt>
          <c:dPt>
            <c:idx val="17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accent2"/>
                </a:solidFill>
              </a:ln>
            </c:spPr>
          </c:dPt>
          <c:dPt>
            <c:idx val="20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accent2"/>
                </a:solidFill>
              </a:ln>
            </c:spPr>
          </c:dPt>
          <c:val>
            <c:numRef>
              <c:f>Feuil1!$D$4:$D$26</c:f>
              <c:numCache>
                <c:formatCode>General</c:formatCode>
                <c:ptCount val="23"/>
                <c:pt idx="0">
                  <c:v>5.7446808510638299</c:v>
                </c:pt>
                <c:pt idx="1">
                  <c:v>1.7021276595744681</c:v>
                </c:pt>
                <c:pt idx="2">
                  <c:v>0.53191489361702127</c:v>
                </c:pt>
                <c:pt idx="3">
                  <c:v>0.39893617021276595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0.29920212765957449</c:v>
                </c:pt>
                <c:pt idx="8">
                  <c:v>0.43735224586288418</c:v>
                </c:pt>
                <c:pt idx="9">
                  <c:v>0.56382978723404253</c:v>
                </c:pt>
                <c:pt idx="10">
                  <c:v>0.67214700193423593</c:v>
                </c:pt>
                <c:pt idx="11">
                  <c:v>0.99789837821752714</c:v>
                </c:pt>
                <c:pt idx="12">
                  <c:v>1.3236497545008183</c:v>
                </c:pt>
                <c:pt idx="13">
                  <c:v>2.5997681396617569</c:v>
                </c:pt>
                <c:pt idx="14">
                  <c:v>3.8758865248226955</c:v>
                </c:pt>
                <c:pt idx="15">
                  <c:v>6.2886942010846898</c:v>
                </c:pt>
                <c:pt idx="16">
                  <c:v>8.7015018773466846</c:v>
                </c:pt>
                <c:pt idx="17">
                  <c:v>9.122587444832357</c:v>
                </c:pt>
                <c:pt idx="18">
                  <c:v>9.5436730123180293</c:v>
                </c:pt>
                <c:pt idx="19">
                  <c:v>7.8803191489361701</c:v>
                </c:pt>
                <c:pt idx="20">
                  <c:v>5.390836557059961</c:v>
                </c:pt>
                <c:pt idx="21">
                  <c:v>2.9013539651837523</c:v>
                </c:pt>
                <c:pt idx="22">
                  <c:v>1.4893617021276597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296704"/>
        <c:axId val="74311168"/>
      </c:barChart>
      <c:catAx>
        <c:axId val="742967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Etat de charge</a:t>
                </a:r>
              </a:p>
            </c:rich>
          </c:tx>
          <c:overlay val="0"/>
        </c:title>
        <c:majorTickMark val="out"/>
        <c:minorTickMark val="none"/>
        <c:tickLblPos val="nextTo"/>
        <c:crossAx val="74311168"/>
        <c:crosses val="autoZero"/>
        <c:auto val="1"/>
        <c:lblAlgn val="ctr"/>
        <c:lblOffset val="100"/>
        <c:noMultiLvlLbl val="0"/>
      </c:catAx>
      <c:valAx>
        <c:axId val="743111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Efficacité (%)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742967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dirty="0" smtClean="0"/>
              <a:t>Sodium</a:t>
            </a:r>
            <a:endParaRPr lang="fr-FR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Feuil1!$G$1</c:f>
              <c:strCache>
                <c:ptCount val="1"/>
                <c:pt idx="0">
                  <c:v>2014 06 02 14h16</c:v>
                </c:pt>
              </c:strCache>
            </c:strRef>
          </c:tx>
          <c:invertIfNegative val="0"/>
          <c:dPt>
            <c:idx val="4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accent1"/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2"/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accent1"/>
                </a:solidFill>
              </a:ln>
            </c:spPr>
          </c:dPt>
          <c:dPt>
            <c:idx val="9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tx2"/>
                </a:solidFill>
              </a:ln>
            </c:spPr>
          </c:dPt>
          <c:val>
            <c:numRef>
              <c:f>Feuil1!$G$4:$G$13</c:f>
              <c:numCache>
                <c:formatCode>General</c:formatCode>
                <c:ptCount val="10"/>
                <c:pt idx="0">
                  <c:v>11.494252873563218</c:v>
                </c:pt>
                <c:pt idx="1">
                  <c:v>1.9157088122605364</c:v>
                </c:pt>
                <c:pt idx="2">
                  <c:v>1.277139208173691</c:v>
                </c:pt>
                <c:pt idx="3">
                  <c:v>1.4367816091954022</c:v>
                </c:pt>
                <c:pt idx="4">
                  <c:v>2.6660280970625796</c:v>
                </c:pt>
                <c:pt idx="5">
                  <c:v>3.8952745849297572</c:v>
                </c:pt>
                <c:pt idx="6">
                  <c:v>3.1449553001277142</c:v>
                </c:pt>
                <c:pt idx="7">
                  <c:v>2.3946360153256707</c:v>
                </c:pt>
                <c:pt idx="8">
                  <c:v>1.489995742869306</c:v>
                </c:pt>
                <c:pt idx="9">
                  <c:v>0.74499787143465301</c:v>
                </c:pt>
              </c:numCache>
            </c:numRef>
          </c:val>
        </c:ser>
        <c:ser>
          <c:idx val="1"/>
          <c:order val="1"/>
          <c:tx>
            <c:strRef>
              <c:f>Feuil1!$D$2</c:f>
              <c:strCache>
                <c:ptCount val="1"/>
                <c:pt idx="0">
                  <c:v>Sodium CSD</c:v>
                </c:pt>
              </c:strCache>
            </c:strRef>
          </c:tx>
          <c:invertIfNegative val="0"/>
          <c:dPt>
            <c:idx val="4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accent2"/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accent2"/>
                </a:solidFill>
              </a:ln>
            </c:spPr>
          </c:dPt>
          <c:dPt>
            <c:idx val="9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accent2"/>
                </a:solidFill>
              </a:ln>
            </c:spPr>
          </c:dPt>
          <c:val>
            <c:numRef>
              <c:f>Feuil1!$D$4:$D$13</c:f>
              <c:numCache>
                <c:formatCode>General</c:formatCode>
                <c:ptCount val="10"/>
                <c:pt idx="0">
                  <c:v>11.323003575685339</c:v>
                </c:pt>
                <c:pt idx="1">
                  <c:v>3.5756853396901072</c:v>
                </c:pt>
                <c:pt idx="2">
                  <c:v>2.3837902264600714</c:v>
                </c:pt>
                <c:pt idx="3">
                  <c:v>2.9797377830750893</c:v>
                </c:pt>
                <c:pt idx="4">
                  <c:v>3.8140643623361146</c:v>
                </c:pt>
                <c:pt idx="5">
                  <c:v>6.8746807423803835</c:v>
                </c:pt>
                <c:pt idx="6">
                  <c:v>9.935297122424652</c:v>
                </c:pt>
                <c:pt idx="7">
                  <c:v>12.663885578069129</c:v>
                </c:pt>
                <c:pt idx="8">
                  <c:v>7.9459674215335712</c:v>
                </c:pt>
                <c:pt idx="9">
                  <c:v>3.9729837107667856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343168"/>
        <c:axId val="74345088"/>
      </c:barChart>
      <c:catAx>
        <c:axId val="743431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Etat de charge</a:t>
                </a:r>
              </a:p>
            </c:rich>
          </c:tx>
          <c:overlay val="0"/>
        </c:title>
        <c:majorTickMark val="out"/>
        <c:minorTickMark val="none"/>
        <c:tickLblPos val="nextTo"/>
        <c:crossAx val="74345088"/>
        <c:crosses val="autoZero"/>
        <c:auto val="1"/>
        <c:lblAlgn val="ctr"/>
        <c:lblOffset val="100"/>
        <c:noMultiLvlLbl val="0"/>
      </c:catAx>
      <c:valAx>
        <c:axId val="743450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Efficacité (%)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743431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24" tIns="45761" rIns="91524" bIns="45761" numCol="1" anchor="t" anchorCtr="0" compatLnSpc="1">
            <a:prstTxWarp prst="textNoShape">
              <a:avLst/>
            </a:prstTxWarp>
          </a:bodyPr>
          <a:lstStyle>
            <a:lvl1pPr defTabSz="915816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24" tIns="45761" rIns="91524" bIns="45761" numCol="1" anchor="t" anchorCtr="0" compatLnSpc="1">
            <a:prstTxWarp prst="textNoShape">
              <a:avLst/>
            </a:prstTxWarp>
          </a:bodyPr>
          <a:lstStyle>
            <a:lvl1pPr algn="r" defTabSz="915816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24" tIns="45761" rIns="91524" bIns="45761" numCol="1" anchor="b" anchorCtr="0" compatLnSpc="1">
            <a:prstTxWarp prst="textNoShape">
              <a:avLst/>
            </a:prstTxWarp>
          </a:bodyPr>
          <a:lstStyle>
            <a:lvl1pPr defTabSz="915816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24" tIns="45761" rIns="91524" bIns="4576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8052587F-62F9-4779-B296-B6F06330C55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744337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24" tIns="45761" rIns="91524" bIns="45761" numCol="1" anchor="t" anchorCtr="0" compatLnSpc="1">
            <a:prstTxWarp prst="textNoShape">
              <a:avLst/>
            </a:prstTxWarp>
          </a:bodyPr>
          <a:lstStyle>
            <a:lvl1pPr defTabSz="915816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24" tIns="45761" rIns="91524" bIns="45761" numCol="1" anchor="t" anchorCtr="0" compatLnSpc="1">
            <a:prstTxWarp prst="textNoShape">
              <a:avLst/>
            </a:prstTxWarp>
          </a:bodyPr>
          <a:lstStyle>
            <a:lvl1pPr algn="r" defTabSz="915816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9638"/>
            <a:ext cx="5443537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24" tIns="45761" rIns="91524" bIns="457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24" tIns="45761" rIns="91524" bIns="45761" numCol="1" anchor="b" anchorCtr="0" compatLnSpc="1">
            <a:prstTxWarp prst="textNoShape">
              <a:avLst/>
            </a:prstTxWarp>
          </a:bodyPr>
          <a:lstStyle>
            <a:lvl1pPr defTabSz="915816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24" tIns="45761" rIns="91524" bIns="4576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A236F2E1-7783-424D-8A0A-C6364FD3578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9916116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88640"/>
            <a:ext cx="9144000" cy="64807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fr-FR" altLang="fr-FR" sz="3500" b="1" kern="1200" cap="all" dirty="0">
                <a:solidFill>
                  <a:srgbClr val="E75112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6669360"/>
            <a:ext cx="7560840" cy="18864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dirty="0" smtClean="0"/>
              <a:t>Journées Accélérateurs, Roscoff , 3-6 Octobre 2017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540931" y="6679600"/>
            <a:ext cx="603069" cy="18864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2D8195AA-B66D-4256-8376-8E3756592E5B}" type="slidenum">
              <a:rPr lang="fr-FR" altLang="fr-FR" smtClean="0"/>
              <a:pPr/>
              <a:t>‹N°›</a:t>
            </a:fld>
            <a:endParaRPr lang="fr-FR" altLang="fr-F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pied de page 4"/>
          <p:cNvSpPr txBox="1">
            <a:spLocks/>
          </p:cNvSpPr>
          <p:nvPr userDrawn="1"/>
        </p:nvSpPr>
        <p:spPr>
          <a:xfrm>
            <a:off x="0" y="-27384"/>
            <a:ext cx="7596336" cy="18864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9pPr>
          </a:lstStyle>
          <a:p>
            <a:pPr algn="l">
              <a:defRPr/>
            </a:pPr>
            <a:r>
              <a:rPr lang="fr-FR" b="1" dirty="0" smtClean="0">
                <a:solidFill>
                  <a:schemeClr val="bg1"/>
                </a:solidFill>
              </a:rPr>
              <a:t>R&amp;D Booster de charges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9" y="247703"/>
            <a:ext cx="1166400" cy="61850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258" y="223823"/>
            <a:ext cx="1161288" cy="70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846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532439" y="6669360"/>
            <a:ext cx="603069" cy="1886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26AB516-3B57-43C6-BA57-0C2FA795534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4471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532439" y="6669360"/>
            <a:ext cx="603069" cy="1886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8D9DF02-E291-4182-B974-3E2CE9E1C72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91875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532439" y="6669360"/>
            <a:ext cx="603069" cy="1886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D9B770F-2219-4716-812A-EB697025483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46750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85750" indent="-285750">
              <a:lnSpc>
                <a:spcPct val="100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  <a:defRPr>
                <a:solidFill>
                  <a:srgbClr val="0070C0"/>
                </a:solidFill>
              </a:defRPr>
            </a:lvl1pPr>
            <a:lvl2pPr marL="742950" indent="-285750">
              <a:spcAft>
                <a:spcPts val="300"/>
              </a:spcAft>
              <a:buFont typeface="Wingdings" panose="05000000000000000000" pitchFamily="2" charset="2"/>
              <a:buChar char="§"/>
              <a:defRPr lang="fr-FR" altLang="fr-FR" sz="1600" kern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</a:lstStyle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96709"/>
              </a:buClr>
              <a:buSzPct val="110000"/>
              <a:buFont typeface="Wingdings" panose="05000000000000000000" pitchFamily="2" charset="2"/>
              <a:buChar char="§"/>
            </a:pPr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532439" y="6669360"/>
            <a:ext cx="603069" cy="1886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9BBA51A-0E04-4B3D-A92E-704BDD3DCD9A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1965080" y="-12754"/>
            <a:ext cx="4896049" cy="216123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43467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88640"/>
            <a:ext cx="9144000" cy="33123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628800"/>
            <a:ext cx="7916416" cy="1872208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1560" y="3501008"/>
            <a:ext cx="7916416" cy="996131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532439" y="6669360"/>
            <a:ext cx="603069" cy="18864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329E5297-4FB7-449C-8C89-8F0656A957C4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9" y="240328"/>
            <a:ext cx="1166400" cy="61850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258" y="223823"/>
            <a:ext cx="1161288" cy="70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51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lang="fr-FR" altLang="fr-FR" sz="1800" b="1" kern="1200" dirty="0" smtClean="0">
                <a:solidFill>
                  <a:srgbClr val="002B82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1pPr>
            <a:lvl2pPr marL="742950" indent="-285750">
              <a:defRPr lang="fr-FR" sz="1600" kern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defRPr lang="fr-FR" sz="1400" kern="1200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3pPr>
            <a:lvl4pPr>
              <a:defRPr lang="fr-FR" sz="140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>
              <a:defRPr lang="fr-FR" sz="1400" kern="1200" dirty="0">
                <a:solidFill>
                  <a:schemeClr val="accent6">
                    <a:lumMod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96709"/>
              </a:buClr>
              <a:buSzPct val="110000"/>
              <a:buFont typeface="Wingdings" panose="05000000000000000000" pitchFamily="2" charset="2"/>
              <a:buChar char="§"/>
            </a:pPr>
            <a:r>
              <a:rPr lang="fr-FR" dirty="0" smtClean="0"/>
              <a:t>Deuxième niveau</a:t>
            </a:r>
          </a:p>
          <a:p>
            <a: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285750" indent="-285750">
              <a:defRPr lang="fr-FR" altLang="fr-FR" sz="1800" b="1" kern="1200" dirty="0" smtClean="0">
                <a:solidFill>
                  <a:srgbClr val="002B82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1pPr>
            <a:lvl2pPr marL="742950" indent="-285750">
              <a:defRPr lang="fr-FR" sz="1600" kern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defRPr lang="fr-FR" sz="1400" kern="1200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>
              <a:defRPr lang="fr-FR" sz="140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>
              <a:defRPr lang="fr-FR" sz="1400" kern="1200" dirty="0">
                <a:solidFill>
                  <a:schemeClr val="accent6">
                    <a:lumMod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85750" lvl="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dirty="0" smtClean="0"/>
              <a:t>Cliquez pour modifier les styles du texte du masque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96709"/>
              </a:buClr>
              <a:buSzPct val="110000"/>
              <a:buFont typeface="Wingdings" panose="05000000000000000000" pitchFamily="2" charset="2"/>
              <a:buChar char="§"/>
            </a:pPr>
            <a:r>
              <a:rPr lang="fr-FR" dirty="0" smtClean="0"/>
              <a:t>Deuxième niveau</a:t>
            </a:r>
          </a:p>
          <a:p>
            <a: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fr-FR" dirty="0" smtClean="0"/>
              <a:t>Troisième niveau</a:t>
            </a:r>
          </a:p>
          <a:p>
            <a: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→"/>
            </a:pPr>
            <a:r>
              <a:rPr lang="fr-FR" dirty="0" smtClean="0"/>
              <a:t>Quatrième niveau</a:t>
            </a:r>
          </a:p>
          <a:p>
            <a: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532439" y="6669360"/>
            <a:ext cx="603069" cy="18864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32512EA5-2497-4106-AE4A-F88B46A95DFC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57836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532439" y="6669360"/>
            <a:ext cx="603069" cy="1886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0B2131C-04C9-4C62-B560-6FA68CA6364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15835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532439" y="6669360"/>
            <a:ext cx="603069" cy="1886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49E2D6F-AE99-48C9-AF64-C55FC97C33E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99679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5"/>
          <p:cNvSpPr txBox="1">
            <a:spLocks noGrp="1"/>
          </p:cNvSpPr>
          <p:nvPr userDrawn="1"/>
        </p:nvSpPr>
        <p:spPr bwMode="auto">
          <a:xfrm>
            <a:off x="8460431" y="6597352"/>
            <a:ext cx="649909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D7B3AF0D-7C1C-4BE3-AF3F-2E6A38D662B3}" type="slidenum">
              <a:rPr lang="fr-FR" altLang="fr-FR" sz="1000">
                <a:solidFill>
                  <a:schemeClr val="tx2">
                    <a:lumMod val="75000"/>
                  </a:schemeClr>
                </a:solidFill>
              </a:rPr>
              <a:pPr algn="r" eaLnBrk="1" hangingPunct="1"/>
              <a:t>‹N°›</a:t>
            </a:fld>
            <a:endParaRPr lang="fr-FR" altLang="fr-FR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640"/>
            <a:ext cx="9144000" cy="836712"/>
          </a:xfr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fr-FR" altLang="fr-FR" sz="2800" b="1" kern="1200" dirty="0" smtClean="0">
                <a:solidFill>
                  <a:srgbClr val="E75112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1pPr>
          </a:lstStyle>
          <a:p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2165296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532439" y="6669360"/>
            <a:ext cx="603069" cy="1886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9E665C9-2336-444D-8F0E-D2D19ED7097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64045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532439" y="6669360"/>
            <a:ext cx="603069" cy="1886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D4A6F74-9571-4DC2-A143-0DCDF667B94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57355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6672833"/>
            <a:ext cx="9144000" cy="1886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0" y="188640"/>
            <a:ext cx="7595885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251520" y="1124744"/>
            <a:ext cx="8229600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0" y="6669360"/>
            <a:ext cx="9144000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numéro de diapositive 5"/>
          <p:cNvSpPr>
            <a:spLocks noGrp="1"/>
          </p:cNvSpPr>
          <p:nvPr userDrawn="1">
            <p:ph type="sldNum" sz="quarter" idx="4"/>
          </p:nvPr>
        </p:nvSpPr>
        <p:spPr>
          <a:xfrm>
            <a:off x="8540931" y="6669360"/>
            <a:ext cx="603069" cy="188640"/>
          </a:xfrm>
          <a:prstGeom prst="rect">
            <a:avLst/>
          </a:prstGeom>
          <a:noFill/>
        </p:spPr>
        <p:txBody>
          <a:bodyPr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fld id="{32512EA5-2497-4106-AE4A-F88B46A95DFC}" type="slidenum">
              <a:rPr lang="fr-FR" altLang="fr-FR" smtClean="0"/>
              <a:pPr/>
              <a:t>‹N°›</a:t>
            </a:fld>
            <a:endParaRPr lang="fr-FR" altLang="fr-FR" dirty="0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0" y="188640"/>
            <a:ext cx="9144000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space réservé du pied de page 4"/>
          <p:cNvSpPr txBox="1">
            <a:spLocks/>
          </p:cNvSpPr>
          <p:nvPr userDrawn="1"/>
        </p:nvSpPr>
        <p:spPr>
          <a:xfrm>
            <a:off x="0" y="-27384"/>
            <a:ext cx="7596336" cy="18864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9pPr>
          </a:lstStyle>
          <a:p>
            <a:pPr algn="l">
              <a:defRPr/>
            </a:pPr>
            <a:r>
              <a:rPr lang="fr-FR" b="1" dirty="0" smtClean="0">
                <a:solidFill>
                  <a:schemeClr val="bg1"/>
                </a:solidFill>
              </a:rPr>
              <a:t>R&amp;D Booster de charges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8" name="ZoneTexte 17"/>
          <p:cNvSpPr txBox="1"/>
          <p:nvPr userDrawn="1"/>
        </p:nvSpPr>
        <p:spPr>
          <a:xfrm>
            <a:off x="-36512" y="6639163"/>
            <a:ext cx="38892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000" b="1" kern="1200" dirty="0" smtClean="0">
                <a:solidFill>
                  <a:schemeClr val="bg1"/>
                </a:solidFill>
                <a:latin typeface="Verdana" pitchFamily="34" charset="0"/>
                <a:ea typeface="MS PGothic" pitchFamily="34" charset="-128"/>
                <a:cs typeface="+mn-cs"/>
              </a:rPr>
              <a:t>Journées</a:t>
            </a:r>
            <a:r>
              <a:rPr lang="fr-FR" sz="1000" b="1" kern="1200" baseline="0" dirty="0" smtClean="0">
                <a:solidFill>
                  <a:schemeClr val="bg1"/>
                </a:solidFill>
                <a:latin typeface="Verdana" pitchFamily="34" charset="0"/>
                <a:ea typeface="MS PGothic" pitchFamily="34" charset="-128"/>
                <a:cs typeface="+mn-cs"/>
              </a:rPr>
              <a:t> Accélérateurs</a:t>
            </a:r>
            <a:r>
              <a:rPr lang="fr-FR" sz="1000" b="1" kern="1200" dirty="0" smtClean="0">
                <a:solidFill>
                  <a:schemeClr val="bg1"/>
                </a:solidFill>
                <a:latin typeface="Verdana" pitchFamily="34" charset="0"/>
                <a:ea typeface="MS PGothic" pitchFamily="34" charset="-128"/>
                <a:cs typeface="+mn-cs"/>
              </a:rPr>
              <a:t>, Roscoff , 3-6 Octobre 2017</a:t>
            </a:r>
            <a:endParaRPr lang="fr-FR" sz="1000" b="1" kern="1200" dirty="0">
              <a:solidFill>
                <a:schemeClr val="bg1"/>
              </a:solidFill>
              <a:latin typeface="Verdana" pitchFamily="34" charset="0"/>
              <a:ea typeface="MS PGothic" pitchFamily="34" charset="-128"/>
              <a:cs typeface="+mn-cs"/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258" y="223823"/>
            <a:ext cx="1161288" cy="7084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34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fr-FR" altLang="fr-FR" sz="2800" b="1" kern="1200" dirty="0" smtClean="0">
          <a:solidFill>
            <a:srgbClr val="E75112"/>
          </a:solidFill>
          <a:latin typeface="Verdana" pitchFamily="34" charset="0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Ø"/>
        <a:defRPr lang="fr-FR" altLang="fr-FR" sz="1800" b="0" kern="1200" dirty="0" smtClean="0">
          <a:solidFill>
            <a:srgbClr val="0070C0"/>
          </a:solidFill>
          <a:latin typeface="Verdana" pitchFamily="34" charset="0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D96709"/>
        </a:buClr>
        <a:buSzPct val="110000"/>
        <a:buFont typeface="Wingdings" panose="05000000000000000000" pitchFamily="2" charset="2"/>
        <a:buChar char="§"/>
        <a:defRPr sz="1600" kern="1200">
          <a:solidFill>
            <a:srgbClr val="00206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20000"/>
        <a:buFont typeface="Arial" pitchFamily="34" charset="0"/>
        <a:buChar char="•"/>
        <a:defRPr sz="1400" kern="1200">
          <a:solidFill>
            <a:schemeClr val="bg2">
              <a:lumMod val="25000"/>
            </a:schemeClr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alibri" panose="020F0502020204030204" pitchFamily="34" charset="0"/>
        <a:buChar char="→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400" kern="1200">
          <a:solidFill>
            <a:schemeClr val="accent6">
              <a:lumMod val="75000"/>
            </a:schemeClr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7" Type="http://schemas.openxmlformats.org/officeDocument/2006/relationships/image" Target="../media/image31.jpe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tmp"/><Relationship Id="rId4" Type="http://schemas.openxmlformats.org/officeDocument/2006/relationships/image" Target="../media/image28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tm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m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.gif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8551" y="1085461"/>
            <a:ext cx="7916416" cy="1872208"/>
          </a:xfrm>
        </p:spPr>
        <p:txBody>
          <a:bodyPr/>
          <a:lstStyle/>
          <a:p>
            <a:pPr algn="ctr"/>
            <a:r>
              <a:rPr lang="fr-FR" dirty="0" smtClean="0"/>
              <a:t>R&amp;D Booster de charges Phoenix au </a:t>
            </a:r>
            <a:r>
              <a:rPr lang="fr-FR" dirty="0" err="1" smtClean="0"/>
              <a:t>Lpsc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-434204" y="3730908"/>
            <a:ext cx="7916416" cy="1368750"/>
          </a:xfrm>
        </p:spPr>
        <p:txBody>
          <a:bodyPr/>
          <a:lstStyle/>
          <a:p>
            <a:r>
              <a:rPr lang="fr-FR" dirty="0" smtClean="0"/>
              <a:t>Journées Accélérateurs </a:t>
            </a:r>
          </a:p>
          <a:p>
            <a:r>
              <a:rPr lang="fr-FR" dirty="0" smtClean="0"/>
              <a:t>de la Société Française de Physique</a:t>
            </a:r>
          </a:p>
          <a:p>
            <a:r>
              <a:rPr lang="fr-FR" dirty="0" smtClean="0"/>
              <a:t>Roscoff 3-6 Octobre 2017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E5297-4FB7-449C-8C89-8F0656A957C4}" type="slidenum">
              <a:rPr lang="fr-FR" altLang="fr-FR" smtClean="0"/>
              <a:pPr/>
              <a:t>1</a:t>
            </a:fld>
            <a:endParaRPr lang="fr-FR" altLang="fr-FR"/>
          </a:p>
        </p:txBody>
      </p:sp>
      <p:sp>
        <p:nvSpPr>
          <p:cNvPr id="20" name="ZoneTexte 19"/>
          <p:cNvSpPr txBox="1"/>
          <p:nvPr/>
        </p:nvSpPr>
        <p:spPr>
          <a:xfrm>
            <a:off x="627551" y="2512086"/>
            <a:ext cx="60598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u="sng" dirty="0">
                <a:solidFill>
                  <a:schemeClr val="tx2"/>
                </a:solidFill>
              </a:rPr>
              <a:t>J. </a:t>
            </a:r>
            <a:r>
              <a:rPr lang="fr-FR" altLang="fr-FR" u="sng" dirty="0" err="1" smtClean="0">
                <a:solidFill>
                  <a:schemeClr val="tx2"/>
                </a:solidFill>
              </a:rPr>
              <a:t>Angot</a:t>
            </a:r>
            <a:r>
              <a:rPr lang="fr-FR" altLang="fr-FR" dirty="0" smtClean="0">
                <a:solidFill>
                  <a:schemeClr val="tx2"/>
                </a:solidFill>
              </a:rPr>
              <a:t>, M. </a:t>
            </a:r>
            <a:r>
              <a:rPr lang="fr-FR" altLang="fr-FR" dirty="0" err="1" smtClean="0">
                <a:solidFill>
                  <a:schemeClr val="tx2"/>
                </a:solidFill>
              </a:rPr>
              <a:t>Baylac</a:t>
            </a:r>
            <a:r>
              <a:rPr lang="fr-FR" altLang="fr-FR" dirty="0" smtClean="0">
                <a:solidFill>
                  <a:schemeClr val="tx2"/>
                </a:solidFill>
              </a:rPr>
              <a:t>, L. Bonny, J. Jacob, T</a:t>
            </a:r>
            <a:r>
              <a:rPr lang="fr-FR" altLang="fr-FR" dirty="0">
                <a:solidFill>
                  <a:schemeClr val="tx2"/>
                </a:solidFill>
              </a:rPr>
              <a:t>. </a:t>
            </a:r>
            <a:r>
              <a:rPr lang="fr-FR" altLang="fr-FR" dirty="0" smtClean="0">
                <a:solidFill>
                  <a:schemeClr val="tx2"/>
                </a:solidFill>
              </a:rPr>
              <a:t>Lamy, M. </a:t>
            </a:r>
            <a:r>
              <a:rPr lang="fr-FR" altLang="fr-FR" dirty="0" err="1" smtClean="0">
                <a:solidFill>
                  <a:schemeClr val="tx2"/>
                </a:solidFill>
              </a:rPr>
              <a:t>Migliore</a:t>
            </a:r>
            <a:r>
              <a:rPr lang="fr-FR" altLang="fr-FR" dirty="0" smtClean="0">
                <a:solidFill>
                  <a:schemeClr val="tx2"/>
                </a:solidFill>
              </a:rPr>
              <a:t>, P. Sole, T</a:t>
            </a:r>
            <a:r>
              <a:rPr lang="fr-FR" altLang="fr-FR" dirty="0">
                <a:solidFill>
                  <a:schemeClr val="tx2"/>
                </a:solidFill>
              </a:rPr>
              <a:t>. </a:t>
            </a:r>
            <a:r>
              <a:rPr lang="fr-FR" altLang="fr-FR" dirty="0" smtClean="0">
                <a:solidFill>
                  <a:schemeClr val="tx2"/>
                </a:solidFill>
              </a:rPr>
              <a:t>Thuillier</a:t>
            </a:r>
            <a:r>
              <a:rPr lang="fr-FR" altLang="fr-FR" dirty="0">
                <a:solidFill>
                  <a:schemeClr val="tx2"/>
                </a:solidFill>
              </a:rPr>
              <a:t/>
            </a:r>
            <a:br>
              <a:rPr lang="fr-FR" altLang="fr-FR" dirty="0">
                <a:solidFill>
                  <a:schemeClr val="tx2"/>
                </a:solidFill>
              </a:rPr>
            </a:br>
            <a:endParaRPr lang="fr-FR" dirty="0"/>
          </a:p>
        </p:txBody>
      </p:sp>
      <p:pic>
        <p:nvPicPr>
          <p:cNvPr id="8" name="Picture 7" descr="image%20plasm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265" y="2455549"/>
            <a:ext cx="1959735" cy="1959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" descr="data:image/png;base64,iVBORw0KGgoAAAANSUhEUgAAAPMAAADPCAMAAAAXkBfbAAAAk1BMVEX/////AQH/AAD+lpX/3d38////y8v/zs7+a2r/09T7AAD/5ub/6ur/xMT/x8f/5OP/8/P/FBP/ior/ISH/+fn+rKv+oKD/TEz+NDX/39//nJv/t7f+U1P/b27+vb39h4f/qaj+eHj+KCf9Xl7/Z2b+goL/kZD+srH+Pz79WVj+MC/+HBv9IyP/dXX+T0/8EA7/RUWoMWYuAAARgElEQVR4nO1dibqqIBAWklRyy8wWWyzN9uX9n+4CaifRykxPp1v/991uHQvmZ4ZhG0AQXg8tbJRFaL5a+JJYw3IAAExeLXtJqJhKXwIQ6OjVwpcDWpZjTLB8teyl4ZfUMp6+qZYFwYblTBv6r5a8PLSSnDf2qyUvj0U5LQPl1YKXBrK3pTjj4G0rs4CaJdVsvjHnsFRthuGrBX8G23Ie7F37nBRiuU7Y6H0tWxAc3miL9bTf12mT6nxKqxmOpWYBvDNlweQ6JPBdB0oPoMtRxu/smwqCM22wfrVA9cPkPZjzaonqxyRdnSEQXy1R/ZC56gzeudktBhukOePw/+ecGV9Ir5aofsw4D9b+/1sq1OY4B6+WqH4ofCes+2qJ6gc3dIbwfzBtRNywbZvmZDJxh0NnfCAYtTFDZzTih86bV8v7LAZic2jtg8N2ywaI9OWsT5g71Qlnkmi8WuwSsE3D9YZBj7S157FwDr18QEx+Ne+Fw+XENO0/P5VLjFhphjN/SzlG/wpTvWQNop+Tl+0mkKddXRSj1P8azFbX6id2W4ZqHvsoJfqCT5bjEsW/mmYMhIzJrPdTRatinOLOgPHcnzm68mKlm5K3jnhWTzWXPnuZy8OJyhq1XycvhSNwtsBfQ2JPuCc70i/O6iNbaWwec8gVE48NHrfHhPgvEBaXwRZU6Kueoc7+9RZ6nbxVd3HE+A/QvQDVN9hYWh28kRiuaLP5S/7qEbAm/TjWqvZqHgaPumf4I9CVoJ9KiZN/40q1reLihFOk8KY/X1gUjS6BJxkRWrvK7YXmeRzrqCplrwpQPuuuvRsFM2uiia0bhZhVNEwlUpY4AI1BJZQdXIAwwTYIu4OWaZOyvlPcDjd07rnD0FqtUvWgpOvAoOc+T1m5lTtznGC3tiTxAatacYmcI71UUXMX+8N622ZDM1yi7tMfhDdsrJiAtzPdLVzjwQGAkV51Ts2QRCVnmqoqdb1wtDmPth5jPn5q7XKYmxsr/7bvKvfMuECS8PoSOnlgKlp34R/asdKL6Z18p6+VdWco17JJvnjTUEqO71CPW7IpMvlnqi3XaRw2ZwHu015p5eSzj3kODK4ndvkuQIsXrmDtYxkiQ/Jm/q6AwkvqGiE/T80946k+DxdQAVePJ2GbyvDEfNxt3nj1MGvUuFKZwWbmlvaNvNcuvQIrNdgI/gZx4vwO6mOJXm2maDa4H7hlJioNbgUWPtGwIKLv1W07x4XcxRnSTdOJchp3HzV0rkMCSph2GqY0W90wcwhHamEJb3ZGzikSTzFtPiIiH1BRSUzfwNnccubdgqTVY7F+AFN34BatNlxARWXBBchwDlfrdsGYWPRIxC2185FrF0iY34sAq1yyGTSuyQfGRX4/eoBylCzRtna3m4J66RoDreepXkKXr8xs9O+KZqcGOUVpk7HV4s5YIzOMrDxuRg2POaQhvkva0CXNCkMrkEfbXbT8VKTHx5R9kwVv2qBCtjEQWs7zhCtei5Btm7Yy6Tr7FS6iderQbozb19y3FxWQzMEsJ2AYz8qkZEiN2QEkTfNV1vBqBBAyMffVmuJmkNLP0YZStstsD7rjzZ01G7jKb7rQkvtRp761Nz8r3/yJYQISjOa0d8PQiaonuekfuB+UMreCMmZJw+GzqZqu3AHX1A1h3j43lf92ySFuIaB1VqzW8/OiSByerio7Z6cb77VhrcvKg6w+GpUkjFRrl6tsMuDkJ9lJyac7JHIlIlzFmBerwl6fNAa5tDscaW5zJAT5lb4yiFmRKlvrQILptfNMfJ7OYsJ95VjzWqqandiqYPL7B7Z3zHTUINH0pSb54OVelQLkoJU1PvlSnuXzZe61+RwAPF3kYR65h3Xv2s7hvP3xmkh+fr6CmHjIT1dA4PyQ1jjKtUc7ZprGy+DhAR3hHZ4XAbU4z0yInXtkiDPt2rfDITfrYw7JQyn6jKvYrJU5n+Cci8A1VIVnbMqC37JGEc1EIXWfLIVWchKEhNPeEidTzLxpg7rDO3P6JKzjhwT9Z2AMoVVBhAKXFfSjJInLSHPuP53THfQyjFn7jLTUmAuCXQWFv0xVIxj3AzJe++kO/x2csv0kNkUxgXzXCFSwsYs7fyNKUeM3Cj64wPAgUC9vyptWZzTlywLC1XPLUQSttKKjrgfvtU/P87oOZJ9yGMezMmiZ7TwB60nOKDVMhn2WHD9bU9OsUCRAXjwIBPuEl4H55xBj6bkAHDedHHUcOjcrVONGQaTldv4vWk3SW8nB/qnaZqTosVW4GVeundoaZ5db+EwKOdVOmL3MLCE18OIrWxnYacdI2gI7HRJ2fZrwSQwWIPeMBIh5/2HlFoxXWqws58yCXw2mjQZeL3+Ojvxpmvm2ljf1D9pl99rb6SI2M2fsQPwkv2yWCpuvuRIk0M+bcm+t8nw77JebyUgtPsIVEhCfcpUTnkiQPH97ddYd0h23+TSGuQUEt2V0PUk56SBzxg6E+nM0z1CNpbW5E0E2uuqPkZT7Owg23qOCoHEqCdL5mXGdsONTRCMoE8tfxTJeA9X9bbc0yw8Gg2CoPtRec6OMlmDP+aGzatL9Q1H40/0Eo++ppjoYdD3Pm06tFb6/aY0YNTjdnYvRr4azWg+012id6oaNUF6YxhGDzek02u/HQ5dAUvKh04duON4fTj1wjFVQOP51NihSonkLeqzIQG9ScAIepVf7oYtyTkbjg9ivFna5WHf63ZVTcG8Ocq+UInVnYatIsQ1TCcAOMeHf3pRE/smPrHiawTWfT/66De/1JZT00hiknYHmL3Jm5iA/3Ni48OoRVzQ0Kmyiax7NdvlwEUxnDKa/wDXOj+Q+mxQJ5uFh+jcjKUlVmbotbpbUbInOPhO/ws69Qtn177qw3TOTLtORQpPdbdLk5bjyF8sI3fF6lRsADOCULl7e3dzwHGBk0fjgiGU0/INJ/3bMDO9487+8obUgP1K2IkQZH32ndOBESted5yWia9yo5KF/RUBVfFwT/T7PN2F9emBnVZ5AzMmXPPTvaqJnGwO4P3akCkIH0lDku0LcAFsXQWFFbFPxSu2D1S27OeIOkNBalNvqBcE28uy814Y/errpJi8cRbRVE8J2ZyvLs1CTDCZanUs/w/njtCFYxT2/AfdTPNq2t9H8PobXAJirbxMcRqPR0HG0iWKbtv2cX34IYrgCD/Am35ufo+N5rx3NSw3ovklFug76/Nf4XYHRmBfs5pPv7C5GcLz3r3vJplqYSmMck7pBGID1RdAGEvlNc9Vs4vxVDJaL1TGyX76byV7njdRIO+O1N3/wiJUisEUv3B86aRcEdr3FUDF4Sty6N34v087AtnUtQetKW8mFdNS/0P6LuGax/Ka52hfa/wD4DsniTatzcaAW7+KrGP38cfCb5o5/8WSsaoH4GPXMStn/h4zX/oATeT3Og739OYf3gfpcV62+7Rd/Bi3etKtajfzD4L125QvtfxAHrjrvXy1Q/cicHf/Q3vD3hMt5sPZfObCyRow4zoX2Xb83TN5rV7rn5W9iyXP+ANPmIprf+da8oshcZvMBpu3yk6P/wznqd7Dm1PwBVwSY/GrUB5j2kp/9/gDTDjjOp/9+Uihzmc1jJ1q9JzKb5urdWfQnMOY4v/X1iMXAX3EMvVdLVD+4K46fOgDvXbDnPFj71QL9Aniv/eYrsEXw61udXw/EHYZCd97877D5yL/G/885s0PtDeNmHgXvtWs4AO/PgY8o+v9XYFGTP6LkrS9sLoYFZ9rzVwv0C+Bj1PNOjPvPkNk09wGmze0s+oTrfvntF5+wAqvwk38fEFzAeW24/YAJTy5G/RNWYHmvDes8tvSPgDdt+AFeu8PFqI//f84S4PABy1Sm61/uLWXnsXwAxIvzkD8huCCCMj877w8w7QgI+cnNgx8QN3NGbN8fY9oUKAqI+4AV2B8gk53n8AHLVJegR0n1/v8OSRozgMufNPeu2H5Ih+QS+idsFORR9jjBL7744osvvvjiiy+++OKLL7744otXwWi1Sk7K2vSnFLXPfEXZVBQHbvrsFvPN4voyC0LcLI+dfD7foVLJTfQ3kFwovLOqWA3aQAA6c4Bv3Cuq9tKH5uh4HuesJmtxFV9RnoEZ32mIqzgVQYeQke1dXkPIQeG0ODyvNqoQeoJt13/wptmmGQmiDyvYtuTFVx5O230bSXtZlkPy2VyQN2MNGf4CTeXxfizLTkD+IsuBPh7vyefoGB3COV6SUn3yUJ6x46/dIJggAbmBTI9IM/yugLr06YKUDBIDmRbyxNeEAc1O1oRmQJ8G0QGZQ/o3ORwIiD2NMyKcWUYmUZHqMy01fDWQqexSMBUa7EcIOb4qII8kt1+awsBne1/GvrAM6POgeebMoujpodE6sfLOFnRMm1hSZweAKIKNcILbDsGsvTuC4+64pF/qbE8c5wEEu84Os1U5H7OTS+ktIwq9tXVK75PakfTWQnS3jk3PqPGEOWivNwA0XVJPO51jVLkC0N6RdMBEaMOfjM6cMRwa0XLnGgghuwWrD3SSwqoHwFjYA5WuidLMtrYSXcILIcn0SHIAk0RWuJqGlquYCAXsGrU99nR2o9cQTA3QF3rnuy+XwKNu6yI2mXC26KmrOkmHVuklDujyXH+BW/T3AWUpAstmd/qoR7oheHsM6YXYDuwqIKCncwNvcnn3tUzvBrR1knEH/vyVcF6eOUf7x31g2wAPkAdGiMmIMEAzqKpwRwU+wYkYBae1KWePKTZOzUpiFF1hx7a7SdDxaL5IHzmDhDM7Qb9Ly6QVcUYx5/g0YdVgxaRScZbAEulS1RDoG6wgxnlEvz2TbfJprIJxxBnPSLKmrrqMM0o4M210thFndOa80CYTbQqhG3MOiLm4ROWAqLbHQrKamkA4i1EJLqHGc/7xOcpw6Exn1OLm9NYlwtnzQHwsvcg4Lyxr6vxwbluWtZASPR9mBGOT6Rm1iAxoTSyaLkkOgdIFB8IyVCPO9AByC7ioT6QlnIn2g6nlGGgJViFJ0sxwJhlNuwnnuLVqqwM4l4NAntMqcgI9bCEhhKt9ONXpJTOmF51G101zXtMcEtLxDSxD4st4zkLMeT6fd9Y/nDH53F4mnOOjeYkgo95hPtcEE3TovliVcJbQESgDwhmO4tzQHJuCQ2jR+uz2N5QIqY1tkmR8EeElZ5rxPuG861PIqiAmDaRNI2ohbW/sYE6T2kWcF8RTIk7PW5JWElW9hBvWRikJZ3TmbGuKmKrPl7YtJJzPPuy4m7M7hDSwbxkOMSbCWfCAb4DQjPQsaYICeoah4QA5UZtjq0NocfWZcka7bW59ZoqAvqmq5pod8tIDy5iJOjgCynlC9KyAmUc4A64+x/DiLSIh4byh9Rm5tD7TFlgFq8iHJfu1b3OmWxCGpIz3zDvgHuNsd4BH6zPbSdcHZhhdvQNsj/qwIWOQx1mAGc7nOA3x7MPI6wiQBoiYE/3LCosLqLaoM5+0IdQM/MP58tpMg/RtAj/oY0xd/6ypa8SlD8BK05tjLEec3aaua+aZ81YnaGY4LyJxEDgaojjoYdMhnEkrNSedtDn2mvoEA1IE9OEe6ISzCFZNvTkFhLMvkRwGMeeQCOHjE+Gs0ZzsApwDuCQJYKpn1W63l02lAeDeBrtus+lASLzIgnJIlJccnNyeCPaOvdvTjGk/70h8YEeIr/ET6ZGGw587BSPOIDEa4i0RjeoNNMAaRRc4QyoOcauk3OmmUaLdoQjY7bEiCDxSftEhrx01vks4unEyPrLnZApxRkxQ85wR/TV1LoQt5XxiMfFsUyomKYxBKzkv198I8W1DXnLJ0LnYVJGB9pFM+oYNsQz6zkS2OEBG/JxkLKr0UGaGSCnkQ1zZbfqMvLbM+C/JO5I86RqR1+6gRf5jJ86TZNm7OGEzSjLSQou9N2iP7ZwxTU48D91s0YhEjF7NM4kBzceOk1ARYWTE6cYcfzvuYV330OtP4uMCar744osvvqgA/wA0PxK2PFlSa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6" y="5028063"/>
            <a:ext cx="1701578" cy="1449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44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Booster de charges Spiral1 upgrade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9480" y="927201"/>
            <a:ext cx="8808041" cy="5256584"/>
          </a:xfrm>
        </p:spPr>
        <p:txBody>
          <a:bodyPr/>
          <a:lstStyle/>
          <a:p>
            <a:r>
              <a:rPr lang="fr-FR" dirty="0" smtClean="0"/>
              <a:t>Booster de type Phoenix modifié par le </a:t>
            </a:r>
            <a:r>
              <a:rPr lang="fr-FR" dirty="0" err="1" smtClean="0"/>
              <a:t>Ganil</a:t>
            </a:r>
            <a:r>
              <a:rPr lang="fr-FR" dirty="0" smtClean="0"/>
              <a:t> en collaboration ANL (Argonne National </a:t>
            </a:r>
            <a:r>
              <a:rPr lang="fr-FR" dirty="0" err="1" smtClean="0"/>
              <a:t>Laboratory</a:t>
            </a:r>
            <a:r>
              <a:rPr lang="fr-FR" dirty="0" smtClean="0"/>
              <a:t>)</a:t>
            </a:r>
            <a:endParaRPr lang="fr-FR" dirty="0"/>
          </a:p>
          <a:p>
            <a:r>
              <a:rPr lang="fr-FR" dirty="0" smtClean="0"/>
              <a:t>Testé au LPSC de Avril à Juillet 2015 : efficacités élevées mesurées</a:t>
            </a:r>
          </a:p>
          <a:p>
            <a:r>
              <a:rPr lang="fr-FR" dirty="0" smtClean="0"/>
              <a:t>Installation sur la ligne basse énergie </a:t>
            </a:r>
            <a:r>
              <a:rPr lang="fr-FR" dirty="0" err="1" smtClean="0"/>
              <a:t>Ganil</a:t>
            </a:r>
            <a:r>
              <a:rPr lang="fr-FR" dirty="0" smtClean="0"/>
              <a:t> en Juillet 2016</a:t>
            </a:r>
            <a:endParaRPr lang="fr-FR" dirty="0"/>
          </a:p>
          <a:p>
            <a:r>
              <a:rPr lang="fr-FR" dirty="0" smtClean="0"/>
              <a:t>Tests débutés en Juin 2017, performances reproduites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BA51A-0E04-4B3D-A92E-704BDD3DCD9A}" type="slidenum">
              <a:rPr lang="fr-FR" altLang="fr-FR" smtClean="0"/>
              <a:pPr/>
              <a:t>10</a:t>
            </a:fld>
            <a:endParaRPr lang="fr-FR" alt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Contexte Européen</a:t>
            </a:r>
            <a:endParaRPr lang="fr-FR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48" y="2899752"/>
            <a:ext cx="3373619" cy="2864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473640" y="3886324"/>
            <a:ext cx="3553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Voir</a:t>
            </a:r>
            <a:r>
              <a:rPr lang="en-US" sz="1600" dirty="0" smtClean="0"/>
              <a:t> Poster de </a:t>
            </a:r>
            <a:r>
              <a:rPr lang="en-US" sz="1600" dirty="0" err="1" smtClean="0"/>
              <a:t>Arun</a:t>
            </a:r>
            <a:r>
              <a:rPr lang="en-US" sz="1600" dirty="0" smtClean="0"/>
              <a:t> </a:t>
            </a:r>
            <a:r>
              <a:rPr lang="en-US" sz="1600" dirty="0" err="1" smtClean="0"/>
              <a:t>Annalaru</a:t>
            </a:r>
            <a:r>
              <a:rPr lang="en-US" sz="1600" dirty="0" smtClean="0"/>
              <a:t> “</a:t>
            </a:r>
            <a:r>
              <a:rPr lang="en-US" sz="1600" dirty="0" err="1" smtClean="0"/>
              <a:t>Méthode</a:t>
            </a:r>
            <a:r>
              <a:rPr lang="en-US" sz="1600" dirty="0" smtClean="0"/>
              <a:t> 1+N+ : </a:t>
            </a:r>
            <a:r>
              <a:rPr lang="en-US" sz="1600" dirty="0" err="1" smtClean="0"/>
              <a:t>études</a:t>
            </a:r>
            <a:r>
              <a:rPr lang="en-US" sz="1600" dirty="0" smtClean="0"/>
              <a:t> par simulation </a:t>
            </a:r>
            <a:r>
              <a:rPr lang="en-US" sz="1600" dirty="0" err="1" smtClean="0"/>
              <a:t>numérique</a:t>
            </a:r>
            <a:r>
              <a:rPr lang="en-US" sz="1600" dirty="0" smtClean="0"/>
              <a:t> de la capture </a:t>
            </a:r>
            <a:r>
              <a:rPr lang="en-US" sz="1600" dirty="0" err="1" smtClean="0"/>
              <a:t>d’ions</a:t>
            </a:r>
            <a:r>
              <a:rPr lang="en-US" sz="1600" dirty="0" smtClean="0"/>
              <a:t> 1+ par le plasma RCE”</a:t>
            </a:r>
            <a:endParaRPr lang="en-US" sz="1600" dirty="0"/>
          </a:p>
        </p:txBody>
      </p:sp>
      <p:sp>
        <p:nvSpPr>
          <p:cNvPr id="23" name="ZoneTexte 22"/>
          <p:cNvSpPr txBox="1"/>
          <p:nvPr/>
        </p:nvSpPr>
        <p:spPr>
          <a:xfrm>
            <a:off x="5120639" y="2984812"/>
            <a:ext cx="3553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altLang="fr-FR" dirty="0">
                <a:solidFill>
                  <a:srgbClr val="0070C0"/>
                </a:solidFill>
                <a:cs typeface="ＭＳ Ｐゴシック" charset="0"/>
              </a:rPr>
              <a:t>mise en production prévue en Avril 2018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78"/>
          <a:stretch/>
        </p:blipFill>
        <p:spPr bwMode="auto">
          <a:xfrm>
            <a:off x="2551814" y="5574279"/>
            <a:ext cx="1729465" cy="113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6494883" y="5956968"/>
            <a:ext cx="209379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Experiences de</a:t>
            </a:r>
          </a:p>
          <a:p>
            <a:r>
              <a:rPr lang="en-US" sz="1600" dirty="0" smtClean="0">
                <a:solidFill>
                  <a:srgbClr val="00B050"/>
                </a:solidFill>
              </a:rPr>
              <a:t> haute </a:t>
            </a:r>
            <a:r>
              <a:rPr lang="en-US" sz="1600" dirty="0" err="1" smtClean="0">
                <a:solidFill>
                  <a:srgbClr val="00B050"/>
                </a:solidFill>
              </a:rPr>
              <a:t>énergie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12" name="Flèche gauche 11"/>
          <p:cNvSpPr/>
          <p:nvPr/>
        </p:nvSpPr>
        <p:spPr>
          <a:xfrm rot="10800000">
            <a:off x="4544236" y="6087773"/>
            <a:ext cx="1539827" cy="32316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èche à angle droit 12"/>
          <p:cNvSpPr/>
          <p:nvPr/>
        </p:nvSpPr>
        <p:spPr>
          <a:xfrm rot="5400000">
            <a:off x="1245416" y="5264030"/>
            <a:ext cx="708432" cy="1585386"/>
          </a:xfrm>
          <a:prstGeom prst="bent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ZoneTexte 13"/>
          <p:cNvSpPr txBox="1"/>
          <p:nvPr/>
        </p:nvSpPr>
        <p:spPr>
          <a:xfrm>
            <a:off x="4347372" y="5471946"/>
            <a:ext cx="248389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Cyclotron CIME</a:t>
            </a:r>
          </a:p>
          <a:p>
            <a:r>
              <a:rPr lang="en-US" sz="1600" dirty="0" err="1" smtClean="0">
                <a:solidFill>
                  <a:srgbClr val="00B050"/>
                </a:solidFill>
              </a:rPr>
              <a:t>Jusqu’à</a:t>
            </a:r>
            <a:r>
              <a:rPr lang="en-US" sz="1600" dirty="0" smtClean="0">
                <a:solidFill>
                  <a:srgbClr val="00B050"/>
                </a:solidFill>
              </a:rPr>
              <a:t> 25 MeV/A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15" name="Flèche gauche 14"/>
          <p:cNvSpPr/>
          <p:nvPr/>
        </p:nvSpPr>
        <p:spPr>
          <a:xfrm>
            <a:off x="6989" y="4907863"/>
            <a:ext cx="447584" cy="32316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07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Booster de charges SPES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" y="3653897"/>
            <a:ext cx="4558352" cy="2356679"/>
          </a:xfrm>
        </p:spPr>
        <p:txBody>
          <a:bodyPr/>
          <a:lstStyle/>
          <a:p>
            <a:r>
              <a:rPr lang="fr-FR" dirty="0" smtClean="0"/>
              <a:t>Booster SPES de type Phoenix assemblé au LPSC en 2014</a:t>
            </a:r>
          </a:p>
          <a:p>
            <a:r>
              <a:rPr lang="fr-FR" dirty="0" smtClean="0"/>
              <a:t>Testé en Mars –Avril 2015</a:t>
            </a:r>
          </a:p>
          <a:p>
            <a:r>
              <a:rPr lang="fr-FR" dirty="0" smtClean="0"/>
              <a:t>SPES : assemblage des lignes de faisceau en cours</a:t>
            </a:r>
          </a:p>
          <a:p>
            <a:r>
              <a:rPr lang="fr-FR" dirty="0" smtClean="0"/>
              <a:t>Janvier 2019 : premiers tests du Booster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BA51A-0E04-4B3D-A92E-704BDD3DCD9A}" type="slidenum">
              <a:rPr lang="fr-FR" altLang="fr-FR" smtClean="0"/>
              <a:pPr/>
              <a:t>11</a:t>
            </a:fld>
            <a:endParaRPr lang="fr-FR" alt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Contexte Européen</a:t>
            </a:r>
            <a:endParaRPr lang="fr-FR" dirty="0"/>
          </a:p>
        </p:txBody>
      </p:sp>
      <p:pic>
        <p:nvPicPr>
          <p:cNvPr id="44" name="Picture 4" descr="Layout SPES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193" y="1071301"/>
            <a:ext cx="5357080" cy="240875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Image 44" descr="linea CB_pl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3835701"/>
            <a:ext cx="4725987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7" name="Connecteur droit avec flèche 56"/>
          <p:cNvCxnSpPr>
            <a:stCxn id="58" idx="1"/>
            <a:endCxn id="45" idx="0"/>
          </p:cNvCxnSpPr>
          <p:nvPr/>
        </p:nvCxnSpPr>
        <p:spPr>
          <a:xfrm>
            <a:off x="6330506" y="2249194"/>
            <a:ext cx="450501" cy="158650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 rot="3095001" flipH="1">
            <a:off x="5958725" y="1942813"/>
            <a:ext cx="458600" cy="2534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://spes.lnl.infn.it/%7Espes/images/logoSPES2008_mediu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1044"/>
            <a:ext cx="2962093" cy="84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54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 LPSC : Plan de </a:t>
            </a:r>
            <a:r>
              <a:rPr lang="en-US" dirty="0" err="1" smtClean="0"/>
              <a:t>développement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34837" y="1124743"/>
            <a:ext cx="9640390" cy="5414280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Objectifs pour optimiser les performances du Booster:</a:t>
            </a:r>
          </a:p>
          <a:p>
            <a:r>
              <a:rPr lang="fr-FR" dirty="0">
                <a:solidFill>
                  <a:srgbClr val="FF0000"/>
                </a:solidFill>
              </a:rPr>
              <a:t>Augmenter les états de charge et améliorer l’efficacité</a:t>
            </a:r>
          </a:p>
          <a:p>
            <a:r>
              <a:rPr lang="fr-FR" dirty="0">
                <a:solidFill>
                  <a:srgbClr val="FF0000"/>
                </a:solidFill>
              </a:rPr>
              <a:t>Réduire le taux de contaminants </a:t>
            </a:r>
            <a:r>
              <a:rPr lang="fr-FR" dirty="0" err="1">
                <a:solidFill>
                  <a:srgbClr val="FF0000"/>
                </a:solidFill>
              </a:rPr>
              <a:t>co</a:t>
            </a:r>
            <a:r>
              <a:rPr lang="fr-FR" dirty="0">
                <a:solidFill>
                  <a:srgbClr val="FF0000"/>
                </a:solidFill>
              </a:rPr>
              <a:t>-extraits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Vecteurs d’amélioration :				</a:t>
            </a:r>
          </a:p>
          <a:p>
            <a:r>
              <a:rPr lang="fr-FR" dirty="0"/>
              <a:t>Augmentation du confinement </a:t>
            </a:r>
            <a:br>
              <a:rPr lang="fr-FR" dirty="0"/>
            </a:br>
            <a:r>
              <a:rPr lang="fr-FR" dirty="0"/>
              <a:t>et de la densité du plasma</a:t>
            </a:r>
          </a:p>
          <a:p>
            <a:pPr lvl="1"/>
            <a:r>
              <a:rPr lang="fr-FR" dirty="0"/>
              <a:t>Optimisation de la structure magnétique </a:t>
            </a:r>
          </a:p>
          <a:p>
            <a:pPr lvl="1"/>
            <a:r>
              <a:rPr lang="fr-FR" dirty="0"/>
              <a:t>Augmentation du volume de la chambre</a:t>
            </a:r>
            <a:br>
              <a:rPr lang="fr-FR" dirty="0"/>
            </a:br>
            <a:r>
              <a:rPr lang="fr-FR" dirty="0"/>
              <a:t> à plasma</a:t>
            </a:r>
          </a:p>
          <a:p>
            <a:pPr lvl="1"/>
            <a:r>
              <a:rPr lang="fr-FR" dirty="0"/>
              <a:t>Augmentation de la fréquence HF</a:t>
            </a:r>
            <a:endParaRPr lang="fr-FR" dirty="0">
              <a:solidFill>
                <a:srgbClr val="008000"/>
              </a:solidFill>
            </a:endParaRPr>
          </a:p>
          <a:p>
            <a:r>
              <a:rPr lang="fr-FR" dirty="0"/>
              <a:t>Amélioration du vide </a:t>
            </a:r>
          </a:p>
          <a:p>
            <a:pPr lvl="1"/>
            <a:r>
              <a:rPr lang="fr-FR" dirty="0"/>
              <a:t>Application des techniques UHV</a:t>
            </a:r>
          </a:p>
          <a:p>
            <a:r>
              <a:rPr lang="fr-FR" dirty="0"/>
              <a:t>Matériaux de la chambre</a:t>
            </a:r>
          </a:p>
          <a:p>
            <a:pPr lvl="1"/>
            <a:r>
              <a:rPr lang="fr-FR" dirty="0"/>
              <a:t>Sélection du matériau, un seul utilisé, chemisage</a:t>
            </a:r>
            <a:endParaRPr lang="fr-FR" dirty="0">
              <a:solidFill>
                <a:srgbClr val="008000"/>
              </a:solidFill>
            </a:endParaRP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BA51A-0E04-4B3D-A92E-704BDD3DCD9A}" type="slidenum">
              <a:rPr lang="fr-FR" altLang="fr-FR" smtClean="0"/>
              <a:pPr/>
              <a:t>12</a:t>
            </a:fld>
            <a:endParaRPr lang="fr-FR" alt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R&amp;D Booster phoenix au LPSC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6" t="16255" b="13374"/>
          <a:stretch/>
        </p:blipFill>
        <p:spPr bwMode="auto">
          <a:xfrm>
            <a:off x="6530422" y="1998915"/>
            <a:ext cx="2599689" cy="1967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6886569" y="1861726"/>
            <a:ext cx="1665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2016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8" b="6294"/>
          <a:stretch/>
        </p:blipFill>
        <p:spPr bwMode="auto">
          <a:xfrm>
            <a:off x="6530422" y="4740709"/>
            <a:ext cx="2419079" cy="1930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Flèche vers le bas 14"/>
          <p:cNvSpPr/>
          <p:nvPr/>
        </p:nvSpPr>
        <p:spPr>
          <a:xfrm>
            <a:off x="7615874" y="3899748"/>
            <a:ext cx="320722" cy="3226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ZoneTexte 15"/>
          <p:cNvSpPr txBox="1"/>
          <p:nvPr/>
        </p:nvSpPr>
        <p:spPr>
          <a:xfrm>
            <a:off x="6943722" y="4371377"/>
            <a:ext cx="1665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2019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97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1"/>
          <a:stretch/>
        </p:blipFill>
        <p:spPr bwMode="auto">
          <a:xfrm>
            <a:off x="5513697" y="670329"/>
            <a:ext cx="3630304" cy="2320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 descr="Capture d’écra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4507"/>
            <a:ext cx="6210300" cy="332121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90806"/>
            <a:ext cx="5895833" cy="792088"/>
          </a:xfrm>
        </p:spPr>
        <p:txBody>
          <a:bodyPr/>
          <a:lstStyle/>
          <a:p>
            <a:r>
              <a:rPr lang="en-US" dirty="0" smtClean="0"/>
              <a:t>1ere </a:t>
            </a:r>
            <a:r>
              <a:rPr lang="en-US" dirty="0" err="1" smtClean="0"/>
              <a:t>etape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77367" y="828145"/>
            <a:ext cx="9640390" cy="4048147"/>
          </a:xfrm>
        </p:spPr>
        <p:txBody>
          <a:bodyPr/>
          <a:lstStyle/>
          <a:p>
            <a:r>
              <a:rPr lang="en-US" dirty="0" err="1" smtClean="0"/>
              <a:t>Renforcement</a:t>
            </a:r>
            <a:r>
              <a:rPr lang="en-US" dirty="0" smtClean="0"/>
              <a:t> du champ </a:t>
            </a:r>
            <a:r>
              <a:rPr lang="en-US" dirty="0" err="1" smtClean="0"/>
              <a:t>magnétique</a:t>
            </a:r>
            <a:r>
              <a:rPr lang="en-US" dirty="0" smtClean="0"/>
              <a:t> à </a:t>
            </a:r>
            <a:r>
              <a:rPr lang="en-US" dirty="0" err="1" smtClean="0"/>
              <a:t>l’injection</a:t>
            </a:r>
            <a:endParaRPr lang="en-US" dirty="0" smtClean="0"/>
          </a:p>
          <a:p>
            <a:r>
              <a:rPr lang="en-US" dirty="0" smtClean="0"/>
              <a:t>Simulation </a:t>
            </a:r>
            <a:r>
              <a:rPr lang="en-US" dirty="0" err="1" smtClean="0"/>
              <a:t>magnétique</a:t>
            </a:r>
            <a:endParaRPr lang="en-US" dirty="0" smtClean="0"/>
          </a:p>
          <a:p>
            <a:r>
              <a:rPr lang="en-US" dirty="0"/>
              <a:t>Champ injection 1.2 T à 1.6 </a:t>
            </a:r>
            <a:r>
              <a:rPr lang="en-US" dirty="0" smtClean="0"/>
              <a:t>T (&gt; 3xBecr)</a:t>
            </a:r>
          </a:p>
          <a:p>
            <a:r>
              <a:rPr lang="en-US" dirty="0"/>
              <a:t>Redirection du guide </a:t>
            </a:r>
            <a:r>
              <a:rPr lang="en-US" dirty="0" err="1"/>
              <a:t>d’onde</a:t>
            </a:r>
            <a:r>
              <a:rPr lang="en-US" dirty="0"/>
              <a:t> </a:t>
            </a:r>
            <a:r>
              <a:rPr lang="en-US" dirty="0" err="1"/>
              <a:t>vers</a:t>
            </a:r>
            <a:r>
              <a:rPr lang="en-US" dirty="0"/>
              <a:t> le plasma</a:t>
            </a:r>
          </a:p>
          <a:p>
            <a:r>
              <a:rPr lang="en-US" dirty="0" err="1" smtClean="0"/>
              <a:t>Réglage</a:t>
            </a:r>
            <a:r>
              <a:rPr lang="en-US" dirty="0" smtClean="0"/>
              <a:t> </a:t>
            </a:r>
            <a:r>
              <a:rPr lang="en-US" dirty="0"/>
              <a:t>position des </a:t>
            </a:r>
            <a:r>
              <a:rPr lang="en-US" dirty="0" err="1"/>
              <a:t>anneaux</a:t>
            </a:r>
            <a:endParaRPr lang="en-US" dirty="0"/>
          </a:p>
          <a:p>
            <a:r>
              <a:rPr lang="en-US" dirty="0" smtClean="0"/>
              <a:t>Assemblage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Juillet</a:t>
            </a:r>
            <a:r>
              <a:rPr lang="en-US" dirty="0" smtClean="0"/>
              <a:t> 2016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BA51A-0E04-4B3D-A92E-704BDD3DCD9A}" type="slidenum">
              <a:rPr lang="fr-FR" altLang="fr-FR" smtClean="0"/>
              <a:pPr/>
              <a:t>13</a:t>
            </a:fld>
            <a:endParaRPr lang="fr-FR" alt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ère </a:t>
            </a:r>
            <a:r>
              <a:rPr lang="en-US" dirty="0" err="1" smtClean="0"/>
              <a:t>étape</a:t>
            </a:r>
            <a:r>
              <a:rPr lang="en-US" dirty="0" smtClean="0"/>
              <a:t> et </a:t>
            </a:r>
            <a:r>
              <a:rPr lang="en-US" dirty="0" err="1" smtClean="0"/>
              <a:t>résultats</a:t>
            </a:r>
            <a:endParaRPr lang="en-US" dirty="0"/>
          </a:p>
        </p:txBody>
      </p:sp>
      <p:pic>
        <p:nvPicPr>
          <p:cNvPr id="9" name="Image 8" descr="Capture d’écr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6" y="4420388"/>
            <a:ext cx="795072" cy="478800"/>
          </a:xfrm>
          <a:prstGeom prst="rect">
            <a:avLst/>
          </a:prstGeom>
        </p:spPr>
      </p:pic>
      <p:pic>
        <p:nvPicPr>
          <p:cNvPr id="12" name="Image 11" descr="Capture d’écra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002" y="4470011"/>
            <a:ext cx="1019350" cy="443534"/>
          </a:xfrm>
          <a:prstGeom prst="rect">
            <a:avLst/>
          </a:prstGeom>
        </p:spPr>
      </p:pic>
      <p:pic>
        <p:nvPicPr>
          <p:cNvPr id="7171" name="Picture 3" descr="X:\1+n+\Photos\2016 06 09 Montage plug renforce inj\IMG_20160524_164004 L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743" y="3082933"/>
            <a:ext cx="2345801" cy="165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X:\1+n+\Photos\2016 06 09 Montage plug renforce inj\IMG_20160520_130221 L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403" y="4739398"/>
            <a:ext cx="1126862" cy="192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04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 source </a:t>
            </a:r>
            <a:r>
              <a:rPr lang="en-US" dirty="0" err="1" smtClean="0"/>
              <a:t>seule</a:t>
            </a:r>
            <a:r>
              <a:rPr lang="en-US" dirty="0" smtClean="0"/>
              <a:t> : </a:t>
            </a:r>
            <a:r>
              <a:rPr lang="en-US" dirty="0" err="1" smtClean="0"/>
              <a:t>Oxygène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555846"/>
            <a:ext cx="9640390" cy="5403648"/>
          </a:xfrm>
        </p:spPr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Amélioration</a:t>
            </a:r>
            <a:r>
              <a:rPr lang="en-US" dirty="0" smtClean="0"/>
              <a:t> de la production de </a:t>
            </a:r>
            <a:r>
              <a:rPr lang="en-US" dirty="0" err="1" smtClean="0"/>
              <a:t>multichargés</a:t>
            </a:r>
            <a:r>
              <a:rPr lang="en-US" dirty="0" smtClean="0"/>
              <a:t> </a:t>
            </a:r>
            <a:r>
              <a:rPr lang="en-US" dirty="0" err="1" smtClean="0"/>
              <a:t>d’Oxygène</a:t>
            </a:r>
            <a:endParaRPr lang="en-US" dirty="0" smtClean="0"/>
          </a:p>
          <a:p>
            <a:r>
              <a:rPr lang="en-US" dirty="0" smtClean="0"/>
              <a:t>Léger shift </a:t>
            </a:r>
            <a:r>
              <a:rPr lang="en-US" dirty="0" err="1" smtClean="0"/>
              <a:t>vers</a:t>
            </a:r>
            <a:r>
              <a:rPr lang="en-US" dirty="0" smtClean="0"/>
              <a:t> les plus </a:t>
            </a:r>
            <a:r>
              <a:rPr lang="en-US" dirty="0" err="1" smtClean="0"/>
              <a:t>hauts</a:t>
            </a:r>
            <a:r>
              <a:rPr lang="en-US" dirty="0" smtClean="0"/>
              <a:t> </a:t>
            </a:r>
            <a:r>
              <a:rPr lang="en-US" dirty="0" err="1" smtClean="0"/>
              <a:t>états</a:t>
            </a:r>
            <a:r>
              <a:rPr lang="en-US" dirty="0" smtClean="0"/>
              <a:t> de charge </a:t>
            </a:r>
            <a:r>
              <a:rPr lang="en-US" dirty="0" err="1" smtClean="0"/>
              <a:t>Qeff</a:t>
            </a:r>
            <a:r>
              <a:rPr lang="en-US" dirty="0" smtClean="0"/>
              <a:t> </a:t>
            </a:r>
            <a:r>
              <a:rPr lang="en-US" dirty="0" err="1" smtClean="0"/>
              <a:t>passe</a:t>
            </a:r>
            <a:r>
              <a:rPr lang="en-US" dirty="0" smtClean="0"/>
              <a:t> de 3.8 à 4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BA51A-0E04-4B3D-A92E-704BDD3DCD9A}" type="slidenum">
              <a:rPr lang="fr-FR" altLang="fr-FR" smtClean="0"/>
              <a:pPr/>
              <a:t>14</a:t>
            </a:fld>
            <a:endParaRPr lang="fr-FR" alt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ère </a:t>
            </a:r>
            <a:r>
              <a:rPr lang="en-US" dirty="0" err="1"/>
              <a:t>étape</a:t>
            </a:r>
            <a:r>
              <a:rPr lang="en-US" dirty="0"/>
              <a:t> et </a:t>
            </a:r>
            <a:r>
              <a:rPr lang="en-US" dirty="0" err="1"/>
              <a:t>résultats</a:t>
            </a:r>
            <a:endParaRPr lang="en-US" dirty="0"/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9104963"/>
              </p:ext>
            </p:extLst>
          </p:nvPr>
        </p:nvGraphicFramePr>
        <p:xfrm>
          <a:off x="0" y="1788699"/>
          <a:ext cx="4572000" cy="3263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1888090"/>
              </p:ext>
            </p:extLst>
          </p:nvPr>
        </p:nvGraphicFramePr>
        <p:xfrm>
          <a:off x="4572000" y="1734952"/>
          <a:ext cx="4572000" cy="3330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5540990" y="1186514"/>
            <a:ext cx="3302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Distributions </a:t>
            </a:r>
            <a:r>
              <a:rPr lang="en-US" dirty="0" err="1" smtClean="0">
                <a:solidFill>
                  <a:srgbClr val="0070C0"/>
                </a:solidFill>
              </a:rPr>
              <a:t>normalisées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78465" y="1186514"/>
            <a:ext cx="4082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Distributions d’états de charges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73265" y="4952188"/>
            <a:ext cx="3988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sym typeface="Wingdings 2"/>
              </a:rPr>
              <a:t></a:t>
            </a:r>
            <a:r>
              <a:rPr lang="en-US" dirty="0" smtClean="0">
                <a:solidFill>
                  <a:srgbClr val="0070C0"/>
                </a:solidFill>
              </a:rPr>
              <a:t>: sans plug     </a:t>
            </a:r>
            <a:r>
              <a:rPr lang="en-US" dirty="0" smtClean="0">
                <a:solidFill>
                  <a:schemeClr val="accent2"/>
                </a:solidFill>
                <a:sym typeface="Wingdings 2"/>
              </a:rPr>
              <a:t></a:t>
            </a:r>
            <a:r>
              <a:rPr lang="en-US" dirty="0" smtClean="0">
                <a:solidFill>
                  <a:schemeClr val="accent2"/>
                </a:solidFill>
              </a:rPr>
              <a:t>: avec plug</a:t>
            </a:r>
          </a:p>
        </p:txBody>
      </p:sp>
    </p:spTree>
    <p:extLst>
      <p:ext uri="{BB962C8B-B14F-4D97-AF65-F5344CB8AC3E}">
        <p14:creationId xmlns:p14="http://schemas.microsoft.com/office/powerpoint/2010/main" val="293700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 1+N+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863485"/>
            <a:ext cx="9144000" cy="5833405"/>
          </a:xfrm>
        </p:spPr>
        <p:txBody>
          <a:bodyPr/>
          <a:lstStyle/>
          <a:p>
            <a:r>
              <a:rPr lang="en-US" dirty="0" err="1" smtClean="0"/>
              <a:t>En</a:t>
            </a:r>
            <a:r>
              <a:rPr lang="en-US" dirty="0" smtClean="0"/>
              <a:t> 1+N+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fr-FR" dirty="0" smtClean="0"/>
          </a:p>
          <a:p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BA51A-0E04-4B3D-A92E-704BDD3DCD9A}" type="slidenum">
              <a:rPr lang="fr-FR" altLang="fr-FR" smtClean="0"/>
              <a:pPr/>
              <a:t>15</a:t>
            </a:fld>
            <a:endParaRPr lang="fr-FR" alt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ère </a:t>
            </a:r>
            <a:r>
              <a:rPr lang="en-US" dirty="0" err="1"/>
              <a:t>étape</a:t>
            </a:r>
            <a:r>
              <a:rPr lang="en-US" dirty="0"/>
              <a:t> et </a:t>
            </a:r>
            <a:r>
              <a:rPr lang="en-US" dirty="0" err="1"/>
              <a:t>résultats</a:t>
            </a:r>
            <a:endParaRPr lang="en-US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586830"/>
              </p:ext>
            </p:extLst>
          </p:nvPr>
        </p:nvGraphicFramePr>
        <p:xfrm>
          <a:off x="-1" y="964973"/>
          <a:ext cx="8924717" cy="39258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6299"/>
                <a:gridCol w="1212111"/>
                <a:gridCol w="1451610"/>
                <a:gridCol w="1245172"/>
                <a:gridCol w="1372743"/>
                <a:gridCol w="1451610"/>
                <a:gridCol w="1245172"/>
              </a:tblGrid>
              <a:tr h="279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SANS PLUG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AVEC PLUG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</a:rPr>
                        <a:t>Efficacité</a:t>
                      </a:r>
                      <a:r>
                        <a:rPr lang="en-US" sz="1600" dirty="0" smtClean="0">
                          <a:effectLst/>
                        </a:rPr>
                        <a:t> (%)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CB </a:t>
                      </a:r>
                      <a:r>
                        <a:rPr lang="en-US" sz="1600" dirty="0" smtClean="0">
                          <a:effectLst/>
                        </a:rPr>
                        <a:t>Time (</a:t>
                      </a:r>
                      <a:r>
                        <a:rPr lang="en-US" sz="1600" dirty="0" err="1" smtClean="0">
                          <a:effectLst/>
                        </a:rPr>
                        <a:t>ms</a:t>
                      </a:r>
                      <a:r>
                        <a:rPr lang="en-US" sz="1600" dirty="0" smtClean="0">
                          <a:effectLst/>
                        </a:rPr>
                        <a:t>/q)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Eff </a:t>
                      </a:r>
                      <a:r>
                        <a:rPr lang="en-US" sz="1600" dirty="0" err="1" smtClean="0">
                          <a:effectLst/>
                        </a:rPr>
                        <a:t>totale</a:t>
                      </a:r>
                      <a:r>
                        <a:rPr lang="en-US" sz="1600" dirty="0" smtClean="0">
                          <a:effectLst/>
                        </a:rPr>
                        <a:t> (%)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</a:rPr>
                        <a:t>Efficicacité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(%)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CB Time (</a:t>
                      </a:r>
                      <a:r>
                        <a:rPr lang="en-US" sz="1600" dirty="0" err="1">
                          <a:effectLst/>
                        </a:rPr>
                        <a:t>ms</a:t>
                      </a:r>
                      <a:r>
                        <a:rPr lang="en-US" sz="1600" dirty="0">
                          <a:effectLst/>
                        </a:rPr>
                        <a:t>/q)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Eff </a:t>
                      </a:r>
                      <a:r>
                        <a:rPr lang="en-US" sz="1600" dirty="0" err="1" smtClean="0">
                          <a:effectLst/>
                        </a:rPr>
                        <a:t>totale</a:t>
                      </a:r>
                      <a:r>
                        <a:rPr lang="en-US" sz="1600" dirty="0" smtClean="0">
                          <a:effectLst/>
                        </a:rPr>
                        <a:t> (%)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aseline="30000">
                          <a:effectLst/>
                        </a:rPr>
                        <a:t>23</a:t>
                      </a:r>
                      <a:r>
                        <a:rPr lang="fr-FR" sz="1600">
                          <a:effectLst/>
                        </a:rPr>
                        <a:t>Na</a:t>
                      </a:r>
                      <a:r>
                        <a:rPr lang="fr-FR" sz="1600" baseline="30000">
                          <a:effectLst/>
                        </a:rPr>
                        <a:t>8+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3.3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8.6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fr-F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12.9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12.9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65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aseline="30000">
                          <a:effectLst/>
                        </a:rPr>
                        <a:t>23</a:t>
                      </a:r>
                      <a:r>
                        <a:rPr lang="fr-FR" sz="1600">
                          <a:effectLst/>
                        </a:rPr>
                        <a:t>Na</a:t>
                      </a:r>
                      <a:r>
                        <a:rPr lang="fr-FR" sz="1600" baseline="30000">
                          <a:effectLst/>
                        </a:rPr>
                        <a:t>7+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3.8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fr-F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aseline="30000">
                          <a:effectLst/>
                        </a:rPr>
                        <a:t>40</a:t>
                      </a:r>
                      <a:r>
                        <a:rPr lang="fr-FR" sz="1600">
                          <a:effectLst/>
                        </a:rPr>
                        <a:t>Ar</a:t>
                      </a:r>
                      <a:r>
                        <a:rPr lang="fr-FR" sz="1600" baseline="30000">
                          <a:effectLst/>
                        </a:rPr>
                        <a:t>12+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14.2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28.4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78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aseline="30000">
                          <a:effectLst/>
                        </a:rPr>
                        <a:t>39</a:t>
                      </a:r>
                      <a:r>
                        <a:rPr lang="fr-FR" sz="1600">
                          <a:effectLst/>
                        </a:rPr>
                        <a:t>K</a:t>
                      </a:r>
                      <a:r>
                        <a:rPr lang="fr-FR" sz="1600" baseline="30000">
                          <a:effectLst/>
                        </a:rPr>
                        <a:t>10+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11.7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8.2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73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8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aseline="30000">
                          <a:effectLst/>
                        </a:rPr>
                        <a:t>85</a:t>
                      </a:r>
                      <a:r>
                        <a:rPr lang="fr-FR" sz="1600">
                          <a:effectLst/>
                        </a:rPr>
                        <a:t>Rb</a:t>
                      </a:r>
                      <a:r>
                        <a:rPr lang="fr-FR" sz="1600" baseline="30000">
                          <a:effectLst/>
                        </a:rPr>
                        <a:t>19+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10.4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29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66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aseline="30000">
                          <a:effectLst/>
                        </a:rPr>
                        <a:t>86</a:t>
                      </a:r>
                      <a:r>
                        <a:rPr lang="fr-FR" sz="1600">
                          <a:effectLst/>
                        </a:rPr>
                        <a:t>Kr</a:t>
                      </a:r>
                      <a:r>
                        <a:rPr lang="fr-FR" sz="1600" baseline="30000">
                          <a:effectLst/>
                        </a:rPr>
                        <a:t>18+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11.3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14.6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aseline="30000">
                          <a:effectLst/>
                        </a:rPr>
                        <a:t>40</a:t>
                      </a:r>
                      <a:r>
                        <a:rPr lang="fr-FR" sz="1600">
                          <a:effectLst/>
                        </a:rPr>
                        <a:t>Ar</a:t>
                      </a:r>
                      <a:r>
                        <a:rPr lang="fr-FR" sz="1600" baseline="30000">
                          <a:effectLst/>
                        </a:rPr>
                        <a:t>8+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16.2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9.8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  <a:endParaRPr lang="fr-F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24.2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8.6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84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aseline="30000">
                          <a:effectLst/>
                        </a:rPr>
                        <a:t>132</a:t>
                      </a:r>
                      <a:r>
                        <a:rPr lang="fr-FR" sz="1600">
                          <a:effectLst/>
                        </a:rPr>
                        <a:t>Xe</a:t>
                      </a:r>
                      <a:r>
                        <a:rPr lang="fr-FR" sz="1600" baseline="30000">
                          <a:effectLst/>
                        </a:rPr>
                        <a:t>26+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13.3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5.9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aseline="30000">
                          <a:effectLst/>
                        </a:rPr>
                        <a:t>133</a:t>
                      </a:r>
                      <a:r>
                        <a:rPr lang="fr-FR" sz="1600">
                          <a:effectLst/>
                        </a:rPr>
                        <a:t>Cs</a:t>
                      </a:r>
                      <a:r>
                        <a:rPr lang="fr-FR" sz="1600" baseline="30000">
                          <a:effectLst/>
                        </a:rPr>
                        <a:t>26+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11.4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/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13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44.2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75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aseline="30000" dirty="0" smtClean="0">
                          <a:effectLst/>
                        </a:rPr>
                        <a:t>85</a:t>
                      </a:r>
                      <a:r>
                        <a:rPr lang="fr-FR" sz="1600" dirty="0" smtClean="0">
                          <a:effectLst/>
                        </a:rPr>
                        <a:t>Rb</a:t>
                      </a:r>
                      <a:r>
                        <a:rPr lang="fr-FR" sz="1600" baseline="30000" dirty="0" smtClean="0">
                          <a:effectLst/>
                        </a:rPr>
                        <a:t>17+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7.5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13.3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  <a:endParaRPr lang="fr-F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aseline="30000">
                          <a:effectLst/>
                        </a:rPr>
                        <a:t>86</a:t>
                      </a:r>
                      <a:r>
                        <a:rPr lang="fr-FR" sz="1600">
                          <a:effectLst/>
                        </a:rPr>
                        <a:t>Kr</a:t>
                      </a:r>
                      <a:r>
                        <a:rPr lang="fr-FR" sz="1600" baseline="30000">
                          <a:effectLst/>
                        </a:rPr>
                        <a:t>15+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11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8.2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aseline="30000">
                          <a:effectLst/>
                        </a:rPr>
                        <a:t>132</a:t>
                      </a:r>
                      <a:r>
                        <a:rPr lang="fr-FR" sz="1600">
                          <a:effectLst/>
                        </a:rPr>
                        <a:t>Xe</a:t>
                      </a:r>
                      <a:r>
                        <a:rPr lang="fr-FR" sz="1600" baseline="30000">
                          <a:effectLst/>
                        </a:rPr>
                        <a:t>20+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10.9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12.0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  <a:endParaRPr lang="fr-F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0" y="4976036"/>
            <a:ext cx="9144000" cy="393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  <a:defRPr lang="fr-FR" altLang="fr-FR" sz="1800" b="0" kern="1200">
                <a:solidFill>
                  <a:srgbClr val="0070C0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D96709"/>
              </a:buClr>
              <a:buSzPct val="110000"/>
              <a:buFont typeface="Wingdings" panose="05000000000000000000" pitchFamily="2" charset="2"/>
              <a:buChar char="§"/>
              <a:defRPr lang="fr-FR" altLang="fr-FR" sz="1600" kern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0000"/>
              <a:buFont typeface="Arial" pitchFamily="34" charset="0"/>
              <a:buChar char="•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→"/>
              <a:defRPr sz="1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accent6">
                    <a:lumMod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Nette amélioration des efficacités, surtout pour les légers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0" y="5369446"/>
            <a:ext cx="9144000" cy="393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  <a:defRPr lang="fr-FR" altLang="fr-FR" sz="1800" b="0" kern="1200">
                <a:solidFill>
                  <a:srgbClr val="0070C0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D96709"/>
              </a:buClr>
              <a:buSzPct val="110000"/>
              <a:buFont typeface="Wingdings" panose="05000000000000000000" pitchFamily="2" charset="2"/>
              <a:buChar char="§"/>
              <a:defRPr lang="fr-FR" altLang="fr-FR" sz="1600" kern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0000"/>
              <a:buFont typeface="Arial" pitchFamily="34" charset="0"/>
              <a:buChar char="•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→"/>
              <a:defRPr sz="1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accent6">
                    <a:lumMod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Déplacement</a:t>
            </a:r>
            <a:r>
              <a:rPr lang="en-US" dirty="0"/>
              <a:t> </a:t>
            </a:r>
            <a:r>
              <a:rPr lang="en-US" dirty="0" err="1"/>
              <a:t>vers</a:t>
            </a:r>
            <a:r>
              <a:rPr lang="en-US" dirty="0"/>
              <a:t> des plus </a:t>
            </a:r>
            <a:r>
              <a:rPr lang="en-US" dirty="0" err="1"/>
              <a:t>hauts</a:t>
            </a:r>
            <a:r>
              <a:rPr lang="en-US" dirty="0"/>
              <a:t> </a:t>
            </a:r>
            <a:r>
              <a:rPr lang="en-US" dirty="0" err="1"/>
              <a:t>états</a:t>
            </a:r>
            <a:r>
              <a:rPr lang="en-US" dirty="0"/>
              <a:t> de charges (</a:t>
            </a:r>
            <a:r>
              <a:rPr lang="en-US" dirty="0" err="1"/>
              <a:t>Xe</a:t>
            </a:r>
            <a:r>
              <a:rPr lang="en-US" dirty="0"/>
              <a:t>, </a:t>
            </a:r>
            <a:r>
              <a:rPr lang="en-US" dirty="0" err="1"/>
              <a:t>Rb</a:t>
            </a:r>
            <a:r>
              <a:rPr lang="en-US" dirty="0"/>
              <a:t>)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0" y="5794753"/>
            <a:ext cx="9144000" cy="393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  <a:defRPr lang="fr-FR" altLang="fr-FR" sz="1800" b="0" kern="1200">
                <a:solidFill>
                  <a:srgbClr val="0070C0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D96709"/>
              </a:buClr>
              <a:buSzPct val="110000"/>
              <a:buFont typeface="Wingdings" panose="05000000000000000000" pitchFamily="2" charset="2"/>
              <a:buChar char="§"/>
              <a:defRPr lang="fr-FR" altLang="fr-FR" sz="1600" kern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0000"/>
              <a:buFont typeface="Arial" pitchFamily="34" charset="0"/>
              <a:buChar char="•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→"/>
              <a:defRPr sz="1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accent6">
                    <a:lumMod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Temps de </a:t>
            </a:r>
            <a:r>
              <a:rPr lang="en-US" dirty="0" err="1"/>
              <a:t>processus</a:t>
            </a:r>
            <a:r>
              <a:rPr lang="en-US" dirty="0"/>
              <a:t> : ne </a:t>
            </a:r>
            <a:r>
              <a:rPr lang="en-US" dirty="0" err="1"/>
              <a:t>dépendent</a:t>
            </a:r>
            <a:r>
              <a:rPr lang="en-US" dirty="0"/>
              <a:t> pas </a:t>
            </a:r>
            <a:r>
              <a:rPr lang="en-US" dirty="0" err="1"/>
              <a:t>directement</a:t>
            </a:r>
            <a:r>
              <a:rPr lang="en-US" dirty="0"/>
              <a:t> des </a:t>
            </a:r>
            <a:r>
              <a:rPr lang="en-US" dirty="0" err="1"/>
              <a:t>efficacités</a:t>
            </a:r>
            <a:endParaRPr lang="en-US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 bwMode="auto">
          <a:xfrm>
            <a:off x="0" y="6198785"/>
            <a:ext cx="9144000" cy="393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  <a:defRPr lang="fr-FR" altLang="fr-FR" sz="1800" b="0" kern="1200">
                <a:solidFill>
                  <a:srgbClr val="0070C0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D96709"/>
              </a:buClr>
              <a:buSzPct val="110000"/>
              <a:buFont typeface="Wingdings" panose="05000000000000000000" pitchFamily="2" charset="2"/>
              <a:buChar char="§"/>
              <a:defRPr lang="fr-FR" altLang="fr-FR" sz="1600" kern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0000"/>
              <a:buFont typeface="Arial" pitchFamily="34" charset="0"/>
              <a:buChar char="•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→"/>
              <a:defRPr sz="1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accent6">
                    <a:lumMod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peuvent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long (44.2 </a:t>
            </a:r>
            <a:r>
              <a:rPr lang="en-US" dirty="0" err="1"/>
              <a:t>ms</a:t>
            </a:r>
            <a:r>
              <a:rPr lang="en-US" dirty="0"/>
              <a:t> /q pour </a:t>
            </a:r>
            <a:r>
              <a:rPr lang="en-US" baseline="30000" dirty="0"/>
              <a:t>133</a:t>
            </a:r>
            <a:r>
              <a:rPr lang="en-US" dirty="0"/>
              <a:t>Cs</a:t>
            </a:r>
            <a:r>
              <a:rPr lang="en-US" baseline="30000" dirty="0"/>
              <a:t>26+</a:t>
            </a:r>
            <a:r>
              <a:rPr lang="en-US" dirty="0"/>
              <a:t>)</a:t>
            </a:r>
          </a:p>
        </p:txBody>
      </p:sp>
      <p:sp>
        <p:nvSpPr>
          <p:cNvPr id="11" name="Ellipse 10"/>
          <p:cNvSpPr/>
          <p:nvPr/>
        </p:nvSpPr>
        <p:spPr>
          <a:xfrm>
            <a:off x="1265275" y="1499188"/>
            <a:ext cx="542264" cy="3508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lipse 11"/>
          <p:cNvSpPr/>
          <p:nvPr/>
        </p:nvSpPr>
        <p:spPr>
          <a:xfrm>
            <a:off x="5263116" y="1499188"/>
            <a:ext cx="542264" cy="3508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1962052" y="1561205"/>
            <a:ext cx="3162851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/>
          <p:cNvSpPr/>
          <p:nvPr/>
        </p:nvSpPr>
        <p:spPr>
          <a:xfrm>
            <a:off x="1265275" y="4582628"/>
            <a:ext cx="542264" cy="3508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llipse 15"/>
          <p:cNvSpPr/>
          <p:nvPr/>
        </p:nvSpPr>
        <p:spPr>
          <a:xfrm>
            <a:off x="5263116" y="3466209"/>
            <a:ext cx="542264" cy="3508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onnecteur droit avec flèche 16"/>
          <p:cNvCxnSpPr/>
          <p:nvPr/>
        </p:nvCxnSpPr>
        <p:spPr>
          <a:xfrm flipV="1">
            <a:off x="1962052" y="3817085"/>
            <a:ext cx="3301064" cy="76554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e 19"/>
          <p:cNvSpPr/>
          <p:nvPr/>
        </p:nvSpPr>
        <p:spPr>
          <a:xfrm>
            <a:off x="6666611" y="3747970"/>
            <a:ext cx="542264" cy="3508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llipse 20"/>
          <p:cNvSpPr/>
          <p:nvPr/>
        </p:nvSpPr>
        <p:spPr>
          <a:xfrm>
            <a:off x="2615610" y="3189762"/>
            <a:ext cx="542264" cy="3508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llipse 21"/>
          <p:cNvSpPr/>
          <p:nvPr/>
        </p:nvSpPr>
        <p:spPr>
          <a:xfrm>
            <a:off x="6666611" y="3189762"/>
            <a:ext cx="542264" cy="3508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Connecteur droit avec flèche 22"/>
          <p:cNvCxnSpPr/>
          <p:nvPr/>
        </p:nvCxnSpPr>
        <p:spPr>
          <a:xfrm flipV="1">
            <a:off x="3221672" y="3232288"/>
            <a:ext cx="3402414" cy="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05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 animBg="1"/>
      <p:bldP spid="12" grpId="0" animBg="1"/>
      <p:bldP spid="15" grpId="0" animBg="1"/>
      <p:bldP spid="16" grpId="0" animBg="1"/>
      <p:bldP spid="20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95534"/>
            <a:ext cx="7595885" cy="792088"/>
          </a:xfrm>
        </p:spPr>
        <p:txBody>
          <a:bodyPr/>
          <a:lstStyle/>
          <a:p>
            <a:r>
              <a:rPr lang="en-US" dirty="0" smtClean="0"/>
              <a:t>Mode 1+N+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BA51A-0E04-4B3D-A92E-704BDD3DCD9A}" type="slidenum">
              <a:rPr lang="fr-FR" altLang="fr-FR" smtClean="0"/>
              <a:pPr/>
              <a:t>16</a:t>
            </a:fld>
            <a:endParaRPr lang="fr-FR" alt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ère </a:t>
            </a:r>
            <a:r>
              <a:rPr lang="en-US" dirty="0" err="1"/>
              <a:t>étape</a:t>
            </a:r>
            <a:r>
              <a:rPr lang="en-US" dirty="0"/>
              <a:t> et </a:t>
            </a:r>
            <a:r>
              <a:rPr lang="en-US" dirty="0" err="1"/>
              <a:t>résultats</a:t>
            </a: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-43423" y="5526948"/>
            <a:ext cx="230815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sym typeface="Wingdings 2"/>
              </a:rPr>
              <a:t></a:t>
            </a:r>
            <a:r>
              <a:rPr lang="en-US" dirty="0" smtClean="0">
                <a:solidFill>
                  <a:srgbClr val="0070C0"/>
                </a:solidFill>
              </a:rPr>
              <a:t>: sans plug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  <a:sym typeface="Wingdings 2"/>
              </a:rPr>
              <a:t></a:t>
            </a:r>
            <a:r>
              <a:rPr lang="en-US" dirty="0" smtClean="0">
                <a:solidFill>
                  <a:schemeClr val="accent2"/>
                </a:solidFill>
              </a:rPr>
              <a:t>: avec plug</a:t>
            </a:r>
          </a:p>
          <a:p>
            <a:r>
              <a:rPr lang="en-US" dirty="0">
                <a:sym typeface="Wingdings 2"/>
              </a:rPr>
              <a:t></a:t>
            </a:r>
            <a:r>
              <a:rPr lang="en-US" dirty="0"/>
              <a:t>: </a:t>
            </a:r>
            <a:r>
              <a:rPr lang="en-US" dirty="0" smtClean="0"/>
              <a:t>extrapolations</a:t>
            </a:r>
            <a:endParaRPr lang="en-US" sz="1600" dirty="0" smtClean="0"/>
          </a:p>
          <a:p>
            <a:endParaRPr lang="en-US" sz="1600" dirty="0">
              <a:solidFill>
                <a:schemeClr val="tx2"/>
              </a:solidFill>
            </a:endParaRPr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7198960"/>
              </p:ext>
            </p:extLst>
          </p:nvPr>
        </p:nvGraphicFramePr>
        <p:xfrm>
          <a:off x="2150884" y="3451402"/>
          <a:ext cx="6864825" cy="3235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2053030"/>
              </p:ext>
            </p:extLst>
          </p:nvPr>
        </p:nvGraphicFramePr>
        <p:xfrm>
          <a:off x="2172149" y="784841"/>
          <a:ext cx="5722725" cy="2838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0" y="4299738"/>
            <a:ext cx="1989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XENON</a:t>
            </a:r>
          </a:p>
          <a:p>
            <a:r>
              <a:rPr lang="en-US" sz="1600" dirty="0" err="1" smtClean="0">
                <a:solidFill>
                  <a:srgbClr val="0070C0"/>
                </a:solidFill>
              </a:rPr>
              <a:t>Gaz</a:t>
            </a:r>
            <a:r>
              <a:rPr lang="en-US" sz="1600" dirty="0" smtClean="0">
                <a:solidFill>
                  <a:srgbClr val="0070C0"/>
                </a:solidFill>
              </a:rPr>
              <a:t> support O</a:t>
            </a:r>
            <a:r>
              <a:rPr lang="en-US" sz="1600" baseline="-25000" dirty="0" smtClean="0">
                <a:solidFill>
                  <a:srgbClr val="0070C0"/>
                </a:solidFill>
              </a:rPr>
              <a:t>2</a:t>
            </a:r>
            <a:endParaRPr lang="en-US" sz="1600" baseline="-25000" dirty="0">
              <a:solidFill>
                <a:srgbClr val="0070C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0" y="1517869"/>
            <a:ext cx="1989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SODIUM</a:t>
            </a:r>
          </a:p>
          <a:p>
            <a:r>
              <a:rPr lang="en-US" sz="1600" dirty="0" err="1" smtClean="0">
                <a:solidFill>
                  <a:srgbClr val="0070C0"/>
                </a:solidFill>
              </a:rPr>
              <a:t>Gaz</a:t>
            </a:r>
            <a:r>
              <a:rPr lang="en-US" sz="1600" dirty="0" smtClean="0">
                <a:solidFill>
                  <a:srgbClr val="0070C0"/>
                </a:solidFill>
              </a:rPr>
              <a:t> support He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43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92943"/>
            <a:ext cx="7595885" cy="792088"/>
          </a:xfrm>
        </p:spPr>
        <p:txBody>
          <a:bodyPr/>
          <a:lstStyle/>
          <a:p>
            <a:r>
              <a:rPr lang="en-US" dirty="0" err="1" smtClean="0"/>
              <a:t>Efficacité</a:t>
            </a:r>
            <a:r>
              <a:rPr lang="en-US" dirty="0" smtClean="0"/>
              <a:t> vs CB Time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709762"/>
            <a:ext cx="9083040" cy="5833405"/>
          </a:xfrm>
        </p:spPr>
        <p:txBody>
          <a:bodyPr/>
          <a:lstStyle/>
          <a:p>
            <a:r>
              <a:rPr lang="en-US" dirty="0" smtClean="0"/>
              <a:t>CB time </a:t>
            </a:r>
            <a:r>
              <a:rPr lang="en-US" dirty="0" err="1" smtClean="0"/>
              <a:t>est</a:t>
            </a:r>
            <a:r>
              <a:rPr lang="en-US" dirty="0" smtClean="0"/>
              <a:t> un </a:t>
            </a:r>
            <a:r>
              <a:rPr lang="en-US" dirty="0" err="1" smtClean="0"/>
              <a:t>paramètre</a:t>
            </a:r>
            <a:r>
              <a:rPr lang="en-US" dirty="0" smtClean="0"/>
              <a:t> </a:t>
            </a:r>
            <a:r>
              <a:rPr lang="en-US" dirty="0" err="1" smtClean="0"/>
              <a:t>pouvant</a:t>
            </a:r>
            <a:r>
              <a:rPr lang="en-US" dirty="0" smtClean="0"/>
              <a:t> </a:t>
            </a:r>
            <a:r>
              <a:rPr lang="en-US" dirty="0" err="1" smtClean="0"/>
              <a:t>être</a:t>
            </a:r>
            <a:r>
              <a:rPr lang="en-US" dirty="0" smtClean="0"/>
              <a:t> </a:t>
            </a:r>
            <a:r>
              <a:rPr lang="en-US" dirty="0" err="1" smtClean="0"/>
              <a:t>décisif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certains</a:t>
            </a:r>
            <a:r>
              <a:rPr lang="en-US" dirty="0" smtClean="0"/>
              <a:t> </a:t>
            </a:r>
            <a:r>
              <a:rPr lang="en-US" dirty="0" err="1" smtClean="0"/>
              <a:t>cas</a:t>
            </a:r>
            <a:r>
              <a:rPr lang="en-US" dirty="0" smtClean="0"/>
              <a:t> (temps de vie des </a:t>
            </a:r>
            <a:r>
              <a:rPr lang="en-US" dirty="0" err="1" smtClean="0"/>
              <a:t>radioactifs</a:t>
            </a:r>
            <a:r>
              <a:rPr lang="en-US" dirty="0" smtClean="0"/>
              <a:t> court)</a:t>
            </a:r>
          </a:p>
          <a:p>
            <a:r>
              <a:rPr lang="en-US" dirty="0" err="1" smtClean="0"/>
              <a:t>Relevé</a:t>
            </a:r>
            <a:r>
              <a:rPr lang="en-US" dirty="0" smtClean="0"/>
              <a:t> des </a:t>
            </a:r>
            <a:r>
              <a:rPr lang="en-US" dirty="0" err="1" smtClean="0"/>
              <a:t>paramètres</a:t>
            </a:r>
            <a:r>
              <a:rPr lang="en-US" dirty="0" smtClean="0"/>
              <a:t> </a:t>
            </a:r>
            <a:r>
              <a:rPr lang="en-US" dirty="0" err="1" smtClean="0"/>
              <a:t>efficacité</a:t>
            </a:r>
            <a:r>
              <a:rPr lang="en-US" dirty="0" smtClean="0"/>
              <a:t> et CB time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tous</a:t>
            </a:r>
            <a:r>
              <a:rPr lang="en-US" dirty="0" smtClean="0"/>
              <a:t> les régimes stables du Booster, </a:t>
            </a:r>
            <a:r>
              <a:rPr lang="en-US" dirty="0" err="1" smtClean="0"/>
              <a:t>exemple</a:t>
            </a:r>
            <a:r>
              <a:rPr lang="en-US" dirty="0" smtClean="0"/>
              <a:t> avec le Cs</a:t>
            </a:r>
            <a:r>
              <a:rPr lang="en-US" baseline="30000" dirty="0" smtClean="0"/>
              <a:t>26+ </a:t>
            </a:r>
            <a:r>
              <a:rPr lang="en-US" dirty="0" smtClean="0"/>
              <a:t>(</a:t>
            </a:r>
            <a:r>
              <a:rPr lang="en-US" dirty="0" err="1" smtClean="0"/>
              <a:t>réglage</a:t>
            </a:r>
            <a:r>
              <a:rPr lang="en-US" dirty="0" smtClean="0"/>
              <a:t> des </a:t>
            </a:r>
            <a:r>
              <a:rPr lang="en-US" dirty="0" err="1" smtClean="0"/>
              <a:t>bobines</a:t>
            </a:r>
            <a:r>
              <a:rPr lang="en-US" dirty="0" smtClean="0"/>
              <a:t> de confinement, puissance HF, </a:t>
            </a:r>
            <a:r>
              <a:rPr lang="en-US" dirty="0" err="1" smtClean="0"/>
              <a:t>gaz</a:t>
            </a:r>
            <a:r>
              <a:rPr lang="en-US" dirty="0" smtClean="0"/>
              <a:t> support)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Des </a:t>
            </a:r>
            <a:r>
              <a:rPr lang="en-US" dirty="0" err="1" smtClean="0"/>
              <a:t>efficacités</a:t>
            </a:r>
            <a:r>
              <a:rPr lang="en-US" dirty="0" smtClean="0"/>
              <a:t> encore </a:t>
            </a:r>
            <a:r>
              <a:rPr lang="en-US" dirty="0" err="1" smtClean="0"/>
              <a:t>élevées</a:t>
            </a:r>
            <a:r>
              <a:rPr lang="en-US" dirty="0" smtClean="0"/>
              <a:t> (&gt;7 %) </a:t>
            </a:r>
            <a:r>
              <a:rPr lang="en-US" dirty="0" err="1" smtClean="0"/>
              <a:t>peuvent</a:t>
            </a:r>
            <a:r>
              <a:rPr lang="en-US" dirty="0" smtClean="0"/>
              <a:t> </a:t>
            </a:r>
            <a:r>
              <a:rPr lang="en-US" dirty="0" err="1" smtClean="0"/>
              <a:t>être</a:t>
            </a:r>
            <a:r>
              <a:rPr lang="en-US" dirty="0" smtClean="0"/>
              <a:t> </a:t>
            </a:r>
            <a:r>
              <a:rPr lang="en-US" dirty="0" err="1" smtClean="0"/>
              <a:t>obtenues</a:t>
            </a:r>
            <a:r>
              <a:rPr lang="en-US" dirty="0" smtClean="0"/>
              <a:t> pour des temps de </a:t>
            </a:r>
            <a:r>
              <a:rPr lang="en-US" dirty="0" err="1" smtClean="0"/>
              <a:t>processus</a:t>
            </a:r>
            <a:r>
              <a:rPr lang="en-US" dirty="0" smtClean="0"/>
              <a:t> </a:t>
            </a:r>
            <a:r>
              <a:rPr lang="en-US" dirty="0" err="1" smtClean="0"/>
              <a:t>réduits</a:t>
            </a:r>
            <a:r>
              <a:rPr lang="en-US" dirty="0" smtClean="0"/>
              <a:t> (&lt; 10m/q)</a:t>
            </a:r>
          </a:p>
          <a:p>
            <a:endParaRPr lang="en-US" dirty="0" smtClean="0"/>
          </a:p>
          <a:p>
            <a:endParaRPr lang="fr-FR" dirty="0" smtClean="0"/>
          </a:p>
          <a:p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BA51A-0E04-4B3D-A92E-704BDD3DCD9A}" type="slidenum">
              <a:rPr lang="fr-FR" altLang="fr-FR" smtClean="0"/>
              <a:pPr/>
              <a:t>17</a:t>
            </a:fld>
            <a:endParaRPr lang="fr-FR" alt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ère </a:t>
            </a:r>
            <a:r>
              <a:rPr lang="en-US" dirty="0" err="1"/>
              <a:t>étape</a:t>
            </a:r>
            <a:r>
              <a:rPr lang="en-US" dirty="0"/>
              <a:t> et </a:t>
            </a:r>
            <a:r>
              <a:rPr lang="en-US" dirty="0" err="1"/>
              <a:t>résultats</a:t>
            </a:r>
            <a:endParaRPr lang="en-US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7854945"/>
              </p:ext>
            </p:extLst>
          </p:nvPr>
        </p:nvGraphicFramePr>
        <p:xfrm>
          <a:off x="721130" y="2349797"/>
          <a:ext cx="7191375" cy="3713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235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X:\1+n+\Photos\2017 05 Essai double CF N+ verif\IMG_20160610_14485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" r="7515"/>
          <a:stretch/>
        </p:blipFill>
        <p:spPr bwMode="auto">
          <a:xfrm>
            <a:off x="5547362" y="2855118"/>
            <a:ext cx="3381243" cy="217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02380"/>
            <a:ext cx="7595885" cy="792088"/>
          </a:xfrm>
        </p:spPr>
        <p:txBody>
          <a:bodyPr/>
          <a:lstStyle/>
          <a:p>
            <a:r>
              <a:rPr lang="en-US" dirty="0" err="1" smtClean="0"/>
              <a:t>Vérifications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BA51A-0E04-4B3D-A92E-704BDD3DCD9A}" type="slidenum">
              <a:rPr lang="fr-FR" altLang="fr-FR" smtClean="0"/>
              <a:pPr/>
              <a:t>18</a:t>
            </a:fld>
            <a:endParaRPr lang="fr-FR" alt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60386" y="969459"/>
            <a:ext cx="9376913" cy="617796"/>
          </a:xfrm>
        </p:spPr>
        <p:txBody>
          <a:bodyPr/>
          <a:lstStyle/>
          <a:p>
            <a:r>
              <a:rPr lang="en-US" dirty="0" err="1" smtClean="0"/>
              <a:t>Ajout</a:t>
            </a:r>
            <a:r>
              <a:rPr lang="en-US" dirty="0" smtClean="0"/>
              <a:t> CF sur </a:t>
            </a:r>
            <a:r>
              <a:rPr lang="en-US" dirty="0" err="1" smtClean="0"/>
              <a:t>propulseur</a:t>
            </a:r>
            <a:r>
              <a:rPr lang="en-US" dirty="0" smtClean="0"/>
              <a:t>+ </a:t>
            </a:r>
            <a:r>
              <a:rPr lang="en-US" dirty="0" err="1" smtClean="0"/>
              <a:t>câble</a:t>
            </a:r>
            <a:r>
              <a:rPr lang="en-US" dirty="0" smtClean="0"/>
              <a:t> + pico</a:t>
            </a:r>
            <a:r>
              <a:rPr lang="en-US" dirty="0"/>
              <a:t>-</a:t>
            </a:r>
            <a:r>
              <a:rPr lang="en-US" dirty="0" err="1" smtClean="0"/>
              <a:t>amperemetre</a:t>
            </a:r>
            <a:r>
              <a:rPr lang="en-US" dirty="0" smtClean="0"/>
              <a:t> sur les </a:t>
            </a:r>
            <a:r>
              <a:rPr lang="en-US" dirty="0" err="1" smtClean="0"/>
              <a:t>lignes</a:t>
            </a:r>
            <a:r>
              <a:rPr lang="en-US" dirty="0" smtClean="0"/>
              <a:t> 1+ et N+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ère </a:t>
            </a:r>
            <a:r>
              <a:rPr lang="en-US" dirty="0" err="1"/>
              <a:t>étape</a:t>
            </a:r>
            <a:r>
              <a:rPr lang="en-US" dirty="0"/>
              <a:t> et </a:t>
            </a:r>
            <a:r>
              <a:rPr lang="en-US" dirty="0" err="1"/>
              <a:t>résultats</a:t>
            </a:r>
            <a:endParaRPr lang="en-US" dirty="0"/>
          </a:p>
        </p:txBody>
      </p:sp>
      <p:pic>
        <p:nvPicPr>
          <p:cNvPr id="6" name="Imag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8964"/>
            <a:ext cx="5466895" cy="3485946"/>
          </a:xfrm>
          <a:prstGeom prst="rect">
            <a:avLst/>
          </a:prstGeom>
        </p:spPr>
      </p:pic>
      <p:cxnSp>
        <p:nvCxnSpPr>
          <p:cNvPr id="9" name="Connecteur droit avec flèche 8"/>
          <p:cNvCxnSpPr/>
          <p:nvPr/>
        </p:nvCxnSpPr>
        <p:spPr>
          <a:xfrm flipH="1">
            <a:off x="4277570" y="1969667"/>
            <a:ext cx="3701864" cy="277095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2583608" y="1631113"/>
            <a:ext cx="65905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CF </a:t>
            </a:r>
            <a:r>
              <a:rPr lang="en-US" sz="1600" dirty="0" err="1" smtClean="0">
                <a:solidFill>
                  <a:srgbClr val="FF0000"/>
                </a:solidFill>
              </a:rPr>
              <a:t>ajoutée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successivement</a:t>
            </a:r>
            <a:r>
              <a:rPr lang="en-US" sz="1600" dirty="0" smtClean="0">
                <a:solidFill>
                  <a:srgbClr val="FF0000"/>
                </a:solidFill>
              </a:rPr>
              <a:t> après la CF 1+ et </a:t>
            </a:r>
            <a:r>
              <a:rPr lang="en-US" sz="1600" dirty="0" err="1" smtClean="0">
                <a:solidFill>
                  <a:srgbClr val="FF0000"/>
                </a:solidFill>
              </a:rPr>
              <a:t>avant</a:t>
            </a:r>
            <a:r>
              <a:rPr lang="en-US" sz="1600" dirty="0" smtClean="0">
                <a:solidFill>
                  <a:srgbClr val="FF0000"/>
                </a:solidFill>
              </a:rPr>
              <a:t> la CF N+ 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 flipH="1">
            <a:off x="2027208" y="1969667"/>
            <a:ext cx="4175186" cy="111859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-25878" y="5094910"/>
            <a:ext cx="49946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Sur </a:t>
            </a:r>
            <a:r>
              <a:rPr lang="en-US" sz="1600" dirty="0" err="1" smtClean="0">
                <a:solidFill>
                  <a:srgbClr val="0070C0"/>
                </a:solidFill>
              </a:rPr>
              <a:t>ligne</a:t>
            </a:r>
            <a:r>
              <a:rPr lang="en-US" sz="1600" dirty="0" smtClean="0">
                <a:solidFill>
                  <a:srgbClr val="0070C0"/>
                </a:solidFill>
              </a:rPr>
              <a:t> 1+ 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err="1" smtClean="0">
                <a:solidFill>
                  <a:srgbClr val="0070C0"/>
                </a:solidFill>
              </a:rPr>
              <a:t>Vérification</a:t>
            </a:r>
            <a:r>
              <a:rPr lang="en-US" sz="1600" dirty="0" smtClean="0">
                <a:solidFill>
                  <a:srgbClr val="0070C0"/>
                </a:solidFill>
              </a:rPr>
              <a:t> avec </a:t>
            </a:r>
            <a:r>
              <a:rPr lang="en-US" sz="1600" dirty="0" err="1" smtClean="0">
                <a:solidFill>
                  <a:srgbClr val="0070C0"/>
                </a:solidFill>
              </a:rPr>
              <a:t>faisceaux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d’Ar</a:t>
            </a:r>
            <a:r>
              <a:rPr lang="en-US" sz="1600" dirty="0" smtClean="0">
                <a:solidFill>
                  <a:srgbClr val="0070C0"/>
                </a:solidFill>
              </a:rPr>
              <a:t> et Kr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err="1" smtClean="0">
                <a:solidFill>
                  <a:srgbClr val="0070C0"/>
                </a:solidFill>
              </a:rPr>
              <a:t>Essai</a:t>
            </a:r>
            <a:r>
              <a:rPr lang="en-US" sz="1600" dirty="0" smtClean="0">
                <a:solidFill>
                  <a:srgbClr val="0070C0"/>
                </a:solidFill>
              </a:rPr>
              <a:t> des </a:t>
            </a:r>
            <a:r>
              <a:rPr lang="en-US" sz="1600" dirty="0" err="1" smtClean="0">
                <a:solidFill>
                  <a:srgbClr val="0070C0"/>
                </a:solidFill>
              </a:rPr>
              <a:t>calibres</a:t>
            </a:r>
            <a:r>
              <a:rPr lang="en-US" sz="1600" dirty="0" smtClean="0">
                <a:solidFill>
                  <a:srgbClr val="0070C0"/>
                </a:solidFill>
              </a:rPr>
              <a:t> 20nA, 200nA et 2µA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err="1" smtClean="0">
                <a:solidFill>
                  <a:srgbClr val="0070C0"/>
                </a:solidFill>
              </a:rPr>
              <a:t>Croisement</a:t>
            </a:r>
            <a:r>
              <a:rPr lang="en-US" sz="1600" dirty="0" smtClean="0">
                <a:solidFill>
                  <a:srgbClr val="0070C0"/>
                </a:solidFill>
              </a:rPr>
              <a:t> des pico-</a:t>
            </a:r>
            <a:r>
              <a:rPr lang="en-US" sz="1600" dirty="0" err="1" smtClean="0">
                <a:solidFill>
                  <a:srgbClr val="0070C0"/>
                </a:solidFill>
              </a:rPr>
              <a:t>ampèremètres</a:t>
            </a:r>
            <a:endParaRPr lang="en-US" sz="1600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err="1" smtClean="0">
                <a:solidFill>
                  <a:srgbClr val="0070C0"/>
                </a:solidFill>
              </a:rPr>
              <a:t>Ecart</a:t>
            </a:r>
            <a:r>
              <a:rPr lang="en-US" sz="1600" dirty="0" smtClean="0">
                <a:solidFill>
                  <a:srgbClr val="0070C0"/>
                </a:solidFill>
              </a:rPr>
              <a:t> maximum de 3.6% </a:t>
            </a:r>
            <a:r>
              <a:rPr lang="en-US" sz="1600" dirty="0" err="1" smtClean="0">
                <a:solidFill>
                  <a:srgbClr val="0070C0"/>
                </a:solidFill>
              </a:rPr>
              <a:t>mesuré</a:t>
            </a:r>
            <a:r>
              <a:rPr lang="en-US" sz="1600" dirty="0" smtClean="0">
                <a:solidFill>
                  <a:srgbClr val="0070C0"/>
                </a:solidFill>
              </a:rPr>
              <a:t>, la CF </a:t>
            </a:r>
            <a:r>
              <a:rPr lang="en-US" sz="1600" dirty="0" err="1" smtClean="0">
                <a:solidFill>
                  <a:srgbClr val="0070C0"/>
                </a:solidFill>
              </a:rPr>
              <a:t>habituelle</a:t>
            </a:r>
            <a:r>
              <a:rPr lang="en-US" sz="1600" dirty="0" smtClean="0">
                <a:solidFill>
                  <a:srgbClr val="0070C0"/>
                </a:solidFill>
              </a:rPr>
              <a:t> “</a:t>
            </a:r>
            <a:r>
              <a:rPr lang="en-US" sz="1600" dirty="0" err="1" smtClean="0">
                <a:solidFill>
                  <a:srgbClr val="0070C0"/>
                </a:solidFill>
              </a:rPr>
              <a:t>surestimant</a:t>
            </a:r>
            <a:r>
              <a:rPr lang="en-US" sz="1600" dirty="0" smtClean="0">
                <a:solidFill>
                  <a:srgbClr val="0070C0"/>
                </a:solidFill>
              </a:rPr>
              <a:t>” le courant 1+  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4684146" y="5114033"/>
            <a:ext cx="49946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Sur </a:t>
            </a:r>
            <a:r>
              <a:rPr lang="en-US" sz="1600" dirty="0" err="1" smtClean="0">
                <a:solidFill>
                  <a:srgbClr val="0070C0"/>
                </a:solidFill>
              </a:rPr>
              <a:t>ligne</a:t>
            </a:r>
            <a:r>
              <a:rPr lang="en-US" sz="1600" dirty="0" smtClean="0">
                <a:solidFill>
                  <a:srgbClr val="0070C0"/>
                </a:solidFill>
              </a:rPr>
              <a:t> N+ 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err="1" smtClean="0">
                <a:solidFill>
                  <a:srgbClr val="0070C0"/>
                </a:solidFill>
              </a:rPr>
              <a:t>Vérification</a:t>
            </a:r>
            <a:r>
              <a:rPr lang="en-US" sz="1600" dirty="0" smtClean="0">
                <a:solidFill>
                  <a:srgbClr val="0070C0"/>
                </a:solidFill>
              </a:rPr>
              <a:t> avec </a:t>
            </a:r>
            <a:r>
              <a:rPr lang="en-US" sz="1600" dirty="0" err="1" smtClean="0">
                <a:solidFill>
                  <a:srgbClr val="0070C0"/>
                </a:solidFill>
              </a:rPr>
              <a:t>faisceaux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d’O</a:t>
            </a:r>
            <a:r>
              <a:rPr lang="en-US" sz="1600" baseline="30000" dirty="0" smtClean="0">
                <a:solidFill>
                  <a:srgbClr val="0070C0"/>
                </a:solidFill>
              </a:rPr>
              <a:t>+</a:t>
            </a:r>
            <a:r>
              <a:rPr lang="en-US" sz="1600" dirty="0" smtClean="0">
                <a:solidFill>
                  <a:srgbClr val="0070C0"/>
                </a:solidFill>
              </a:rPr>
              <a:t> et O</a:t>
            </a:r>
            <a:r>
              <a:rPr lang="en-US" sz="1600" baseline="30000" dirty="0" smtClean="0">
                <a:solidFill>
                  <a:srgbClr val="0070C0"/>
                </a:solidFill>
              </a:rPr>
              <a:t>6+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err="1" smtClean="0">
                <a:solidFill>
                  <a:srgbClr val="0070C0"/>
                </a:solidFill>
              </a:rPr>
              <a:t>Croisement</a:t>
            </a:r>
            <a:r>
              <a:rPr lang="en-US" sz="1600" dirty="0" smtClean="0">
                <a:solidFill>
                  <a:srgbClr val="0070C0"/>
                </a:solidFill>
              </a:rPr>
              <a:t> des pico-</a:t>
            </a:r>
            <a:r>
              <a:rPr lang="en-US" sz="1600" dirty="0" err="1" smtClean="0">
                <a:solidFill>
                  <a:srgbClr val="0070C0"/>
                </a:solidFill>
              </a:rPr>
              <a:t>ampèremètres</a:t>
            </a:r>
            <a:endParaRPr lang="en-US" sz="1600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err="1" smtClean="0">
                <a:solidFill>
                  <a:srgbClr val="0070C0"/>
                </a:solidFill>
              </a:rPr>
              <a:t>Ecart</a:t>
            </a:r>
            <a:r>
              <a:rPr lang="en-US" sz="1600" dirty="0" smtClean="0">
                <a:solidFill>
                  <a:srgbClr val="0070C0"/>
                </a:solidFill>
              </a:rPr>
              <a:t> maximum de 2.1% </a:t>
            </a:r>
            <a:r>
              <a:rPr lang="en-US" sz="1600" dirty="0" err="1" smtClean="0">
                <a:solidFill>
                  <a:srgbClr val="0070C0"/>
                </a:solidFill>
              </a:rPr>
              <a:t>mesuré</a:t>
            </a:r>
            <a:r>
              <a:rPr lang="en-US" sz="1600" dirty="0" smtClean="0">
                <a:solidFill>
                  <a:srgbClr val="0070C0"/>
                </a:solidFill>
              </a:rPr>
              <a:t>, la CF </a:t>
            </a:r>
            <a:r>
              <a:rPr lang="en-US" sz="1600" dirty="0" err="1" smtClean="0">
                <a:solidFill>
                  <a:srgbClr val="0070C0"/>
                </a:solidFill>
              </a:rPr>
              <a:t>habituelle</a:t>
            </a:r>
            <a:r>
              <a:rPr lang="en-US" sz="1600" dirty="0" smtClean="0">
                <a:solidFill>
                  <a:srgbClr val="0070C0"/>
                </a:solidFill>
              </a:rPr>
              <a:t> “</a:t>
            </a:r>
            <a:r>
              <a:rPr lang="en-US" sz="1600" dirty="0" err="1" smtClean="0">
                <a:solidFill>
                  <a:srgbClr val="0070C0"/>
                </a:solidFill>
              </a:rPr>
              <a:t>surestimant</a:t>
            </a:r>
            <a:r>
              <a:rPr lang="en-US" sz="1600" dirty="0" smtClean="0">
                <a:solidFill>
                  <a:srgbClr val="0070C0"/>
                </a:solidFill>
              </a:rPr>
              <a:t>” le courant N+  </a:t>
            </a:r>
            <a:endParaRPr lang="en-US" sz="1600" dirty="0">
              <a:solidFill>
                <a:srgbClr val="0070C0"/>
              </a:solidFill>
            </a:endParaRPr>
          </a:p>
        </p:txBody>
      </p:sp>
      <p:cxnSp>
        <p:nvCxnSpPr>
          <p:cNvPr id="31" name="Connecteur droit avec flèche 30"/>
          <p:cNvCxnSpPr/>
          <p:nvPr/>
        </p:nvCxnSpPr>
        <p:spPr>
          <a:xfrm flipH="1">
            <a:off x="7432243" y="1969667"/>
            <a:ext cx="547191" cy="88545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40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56880"/>
            <a:ext cx="7595885" cy="792088"/>
          </a:xfrm>
        </p:spPr>
        <p:txBody>
          <a:bodyPr/>
          <a:lstStyle/>
          <a:p>
            <a:r>
              <a:rPr lang="en-US" dirty="0" smtClean="0"/>
              <a:t>Conclusion - perspectives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9821" y="1657006"/>
            <a:ext cx="8934997" cy="4498134"/>
          </a:xfrm>
        </p:spPr>
        <p:txBody>
          <a:bodyPr/>
          <a:lstStyle/>
          <a:p>
            <a:r>
              <a:rPr lang="en-US" dirty="0" smtClean="0"/>
              <a:t>La première </a:t>
            </a:r>
            <a:r>
              <a:rPr lang="en-US" dirty="0" err="1" smtClean="0"/>
              <a:t>étape</a:t>
            </a:r>
            <a:r>
              <a:rPr lang="en-US" dirty="0" smtClean="0"/>
              <a:t> a </a:t>
            </a:r>
            <a:r>
              <a:rPr lang="en-US" dirty="0" err="1" smtClean="0"/>
              <a:t>permis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nette</a:t>
            </a:r>
            <a:r>
              <a:rPr lang="en-US" dirty="0" smtClean="0"/>
              <a:t> progression des performances</a:t>
            </a:r>
          </a:p>
          <a:p>
            <a:endParaRPr lang="en-US" dirty="0" smtClean="0"/>
          </a:p>
          <a:p>
            <a:r>
              <a:rPr lang="en-US" dirty="0" smtClean="0"/>
              <a:t>Des </a:t>
            </a:r>
            <a:r>
              <a:rPr lang="en-US" dirty="0" err="1" smtClean="0"/>
              <a:t>expérimentations</a:t>
            </a:r>
            <a:r>
              <a:rPr lang="en-US" dirty="0" smtClean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 </a:t>
            </a:r>
            <a:r>
              <a:rPr lang="en-US" dirty="0" err="1" smtClean="0"/>
              <a:t>planifiées</a:t>
            </a:r>
            <a:r>
              <a:rPr lang="en-US" dirty="0" smtClean="0"/>
              <a:t> pour </a:t>
            </a:r>
            <a:r>
              <a:rPr lang="en-US" dirty="0" err="1" smtClean="0"/>
              <a:t>mieux</a:t>
            </a:r>
            <a:r>
              <a:rPr lang="en-US" dirty="0" smtClean="0"/>
              <a:t> </a:t>
            </a:r>
            <a:r>
              <a:rPr lang="en-US" dirty="0" err="1" smtClean="0"/>
              <a:t>comprendre</a:t>
            </a:r>
            <a:r>
              <a:rPr lang="en-US" dirty="0"/>
              <a:t> </a:t>
            </a:r>
            <a:r>
              <a:rPr lang="en-US" dirty="0" err="1" smtClean="0"/>
              <a:t>d’où</a:t>
            </a:r>
            <a:r>
              <a:rPr lang="en-US" dirty="0" smtClean="0"/>
              <a:t> </a:t>
            </a:r>
            <a:r>
              <a:rPr lang="en-US" dirty="0" err="1" smtClean="0"/>
              <a:t>vient</a:t>
            </a:r>
            <a:r>
              <a:rPr lang="en-US" dirty="0" smtClean="0"/>
              <a:t> </a:t>
            </a:r>
            <a:r>
              <a:rPr lang="en-US" dirty="0" err="1" smtClean="0"/>
              <a:t>cette</a:t>
            </a:r>
            <a:r>
              <a:rPr lang="en-US" dirty="0" smtClean="0"/>
              <a:t> progression (confinement, </a:t>
            </a:r>
            <a:r>
              <a:rPr lang="en-US" dirty="0" err="1" smtClean="0"/>
              <a:t>densité</a:t>
            </a:r>
            <a:r>
              <a:rPr lang="en-US" dirty="0" smtClean="0"/>
              <a:t> </a:t>
            </a:r>
            <a:r>
              <a:rPr lang="en-US" dirty="0" err="1" smtClean="0"/>
              <a:t>electronique</a:t>
            </a:r>
            <a:r>
              <a:rPr lang="en-US" dirty="0" smtClean="0"/>
              <a:t>, </a:t>
            </a:r>
            <a:r>
              <a:rPr lang="en-US" dirty="0" err="1" smtClean="0"/>
              <a:t>optique</a:t>
            </a:r>
            <a:r>
              <a:rPr lang="en-US" dirty="0" smtClean="0"/>
              <a:t> ?)</a:t>
            </a:r>
          </a:p>
          <a:p>
            <a:endParaRPr lang="en-US" dirty="0"/>
          </a:p>
          <a:p>
            <a:r>
              <a:rPr lang="en-US" dirty="0" smtClean="0"/>
              <a:t>2</a:t>
            </a:r>
            <a:r>
              <a:rPr lang="en-US" baseline="30000" dirty="0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Etape</a:t>
            </a:r>
            <a:r>
              <a:rPr lang="en-US" dirty="0" smtClean="0"/>
              <a:t> : modification de la configuration </a:t>
            </a:r>
            <a:r>
              <a:rPr lang="en-US" dirty="0" err="1" smtClean="0"/>
              <a:t>magnétique</a:t>
            </a:r>
            <a:r>
              <a:rPr lang="en-US" dirty="0" smtClean="0"/>
              <a:t> (</a:t>
            </a:r>
            <a:r>
              <a:rPr lang="en-US" dirty="0" err="1" smtClean="0"/>
              <a:t>bobines</a:t>
            </a:r>
            <a:r>
              <a:rPr lang="en-US" dirty="0" smtClean="0"/>
              <a:t> et </a:t>
            </a:r>
            <a:r>
              <a:rPr lang="en-US" dirty="0" err="1" smtClean="0"/>
              <a:t>culasse</a:t>
            </a:r>
            <a:r>
              <a:rPr lang="en-US" dirty="0" smtClean="0"/>
              <a:t>) </a:t>
            </a:r>
            <a:endParaRPr lang="en-US" dirty="0"/>
          </a:p>
          <a:p>
            <a:pPr marL="265113" indent="0">
              <a:buNone/>
            </a:pPr>
            <a:r>
              <a:rPr lang="en-US" dirty="0" smtClean="0"/>
              <a:t>Simulations </a:t>
            </a:r>
            <a:r>
              <a:rPr lang="en-US" dirty="0" err="1" smtClean="0"/>
              <a:t>magnétiques</a:t>
            </a:r>
            <a:r>
              <a:rPr lang="en-US" dirty="0" smtClean="0"/>
              <a:t> </a:t>
            </a:r>
            <a:r>
              <a:rPr lang="en-US" dirty="0" err="1" smtClean="0"/>
              <a:t>effectuées</a:t>
            </a:r>
            <a:r>
              <a:rPr lang="en-US" dirty="0" smtClean="0"/>
              <a:t>, conception </a:t>
            </a:r>
            <a:r>
              <a:rPr lang="en-US" dirty="0" err="1" smtClean="0"/>
              <a:t>mécanique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cours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Poursuivre</a:t>
            </a:r>
            <a:r>
              <a:rPr lang="en-US" dirty="0" smtClean="0"/>
              <a:t> </a:t>
            </a:r>
            <a:r>
              <a:rPr lang="en-US" dirty="0" err="1" smtClean="0"/>
              <a:t>nos</a:t>
            </a:r>
            <a:r>
              <a:rPr lang="en-US" dirty="0" smtClean="0"/>
              <a:t> collaborations avec pour </a:t>
            </a:r>
            <a:r>
              <a:rPr lang="en-US" dirty="0" err="1" smtClean="0"/>
              <a:t>objectif</a:t>
            </a:r>
            <a:r>
              <a:rPr lang="en-US" dirty="0" smtClean="0"/>
              <a:t> de </a:t>
            </a:r>
            <a:r>
              <a:rPr lang="en-US" dirty="0" err="1" smtClean="0"/>
              <a:t>mieux</a:t>
            </a:r>
            <a:r>
              <a:rPr lang="en-US" dirty="0" smtClean="0"/>
              <a:t> </a:t>
            </a:r>
            <a:r>
              <a:rPr lang="en-US" dirty="0" err="1" smtClean="0"/>
              <a:t>comprendre</a:t>
            </a:r>
            <a:r>
              <a:rPr lang="en-US" dirty="0" smtClean="0"/>
              <a:t> les </a:t>
            </a:r>
            <a:r>
              <a:rPr lang="en-US" dirty="0" err="1" smtClean="0"/>
              <a:t>processus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jeu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le Booster de charges  et </a:t>
            </a:r>
            <a:r>
              <a:rPr lang="en-US" dirty="0" err="1" smtClean="0"/>
              <a:t>améliorer</a:t>
            </a:r>
            <a:r>
              <a:rPr lang="en-US" dirty="0" smtClean="0"/>
              <a:t> </a:t>
            </a:r>
            <a:r>
              <a:rPr lang="en-US" dirty="0" err="1" smtClean="0"/>
              <a:t>ses</a:t>
            </a:r>
            <a:r>
              <a:rPr lang="en-US" dirty="0" smtClean="0"/>
              <a:t> performances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BA51A-0E04-4B3D-A92E-704BDD3DCD9A}" type="slidenum">
              <a:rPr lang="fr-FR" altLang="fr-FR" smtClean="0"/>
              <a:pPr/>
              <a:t>19</a:t>
            </a:fld>
            <a:endParaRPr lang="fr-FR" alt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0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7591" y="481004"/>
            <a:ext cx="7812360" cy="792088"/>
          </a:xfrm>
        </p:spPr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2173" y="2373134"/>
            <a:ext cx="8002998" cy="236264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fr-FR" sz="2000" dirty="0" smtClean="0"/>
              <a:t>Principe de fonctionnement</a:t>
            </a:r>
          </a:p>
          <a:p>
            <a:pPr>
              <a:spcAft>
                <a:spcPts val="1200"/>
              </a:spcAft>
            </a:pPr>
            <a:r>
              <a:rPr lang="fr-FR" sz="2000" dirty="0" smtClean="0"/>
              <a:t>Contexte Européen</a:t>
            </a:r>
          </a:p>
          <a:p>
            <a:pPr>
              <a:spcAft>
                <a:spcPts val="1200"/>
              </a:spcAft>
            </a:pPr>
            <a:r>
              <a:rPr lang="fr-FR" sz="2000" dirty="0" smtClean="0"/>
              <a:t>R&amp;D Booster Phoenix au LPSC</a:t>
            </a:r>
          </a:p>
          <a:p>
            <a:pPr>
              <a:spcAft>
                <a:spcPts val="1200"/>
              </a:spcAft>
            </a:pPr>
            <a:r>
              <a:rPr lang="fr-FR" sz="2000" dirty="0" smtClean="0"/>
              <a:t>Conclusion et perspectives</a:t>
            </a:r>
          </a:p>
          <a:p>
            <a:pPr>
              <a:spcAft>
                <a:spcPts val="300"/>
              </a:spcAft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BA51A-0E04-4B3D-A92E-704BDD3DCD9A}" type="slidenum">
              <a:rPr lang="fr-FR" altLang="fr-FR" smtClean="0"/>
              <a:pPr/>
              <a:t>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2251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4149" y="2713476"/>
            <a:ext cx="7970293" cy="792088"/>
          </a:xfrm>
        </p:spPr>
        <p:txBody>
          <a:bodyPr/>
          <a:lstStyle/>
          <a:p>
            <a:r>
              <a:rPr lang="en-US" sz="3200" dirty="0" smtClean="0"/>
              <a:t>MERCI POUR VOTRE ATTENTION</a:t>
            </a:r>
            <a:endParaRPr lang="en-US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BA51A-0E04-4B3D-A92E-704BDD3DCD9A}" type="slidenum">
              <a:rPr lang="fr-FR" altLang="fr-FR" smtClean="0"/>
              <a:pPr/>
              <a:t>20</a:t>
            </a:fld>
            <a:endParaRPr lang="fr-FR" alt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9" y="247703"/>
            <a:ext cx="1166400" cy="61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45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90806"/>
            <a:ext cx="8032344" cy="792088"/>
          </a:xfrm>
        </p:spPr>
        <p:txBody>
          <a:bodyPr/>
          <a:lstStyle/>
          <a:p>
            <a:r>
              <a:rPr lang="en-US" dirty="0" smtClean="0"/>
              <a:t>Injection, </a:t>
            </a:r>
            <a:r>
              <a:rPr lang="en-US" dirty="0" err="1" smtClean="0"/>
              <a:t>ralentissement</a:t>
            </a:r>
            <a:r>
              <a:rPr lang="en-US" dirty="0" smtClean="0"/>
              <a:t>, capture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34837" y="1124744"/>
            <a:ext cx="9640390" cy="1522764"/>
          </a:xfrm>
        </p:spPr>
        <p:txBody>
          <a:bodyPr/>
          <a:lstStyle/>
          <a:p>
            <a:r>
              <a:rPr lang="fr-FR" dirty="0"/>
              <a:t>Variation de l’énergie des ions entrants pour optimiser la capture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BA51A-0E04-4B3D-A92E-704BDD3DCD9A}" type="slidenum">
              <a:rPr lang="fr-FR" altLang="fr-FR" smtClean="0"/>
              <a:pPr/>
              <a:t>21</a:t>
            </a:fld>
            <a:endParaRPr lang="fr-FR" alt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Principe de </a:t>
            </a:r>
            <a:r>
              <a:rPr lang="en-US" dirty="0" err="1" smtClean="0"/>
              <a:t>fonctionnement</a:t>
            </a:r>
            <a:endParaRPr lang="en-US" dirty="0"/>
          </a:p>
        </p:txBody>
      </p:sp>
      <p:sp>
        <p:nvSpPr>
          <p:cNvPr id="28" name="ZoneTexte 27"/>
          <p:cNvSpPr txBox="1"/>
          <p:nvPr/>
        </p:nvSpPr>
        <p:spPr>
          <a:xfrm rot="158605">
            <a:off x="3263721" y="3671374"/>
            <a:ext cx="1465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PLASMA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" name="Espace réservé du contenu 2"/>
          <p:cNvSpPr txBox="1">
            <a:spLocks/>
          </p:cNvSpPr>
          <p:nvPr/>
        </p:nvSpPr>
        <p:spPr bwMode="auto">
          <a:xfrm>
            <a:off x="-18293" y="5071730"/>
            <a:ext cx="9162293" cy="1499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  <a:defRPr lang="fr-FR" altLang="fr-FR" sz="1800" b="0" kern="1200">
                <a:solidFill>
                  <a:srgbClr val="0070C0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D96709"/>
              </a:buClr>
              <a:buSzPct val="110000"/>
              <a:buFont typeface="Wingdings" panose="05000000000000000000" pitchFamily="2" charset="2"/>
              <a:buChar char="§"/>
              <a:defRPr lang="fr-FR" altLang="fr-FR" sz="1600" kern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0000"/>
              <a:buFont typeface="Arial" pitchFamily="34" charset="0"/>
              <a:buChar char="•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→"/>
              <a:defRPr sz="1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accent6">
                    <a:lumMod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Différence de comportement gaz - métaux</a:t>
            </a:r>
          </a:p>
          <a:p>
            <a:pPr lvl="1"/>
            <a:r>
              <a:rPr lang="fr-FR" dirty="0">
                <a:solidFill>
                  <a:schemeClr val="tx1"/>
                </a:solidFill>
              </a:rPr>
              <a:t>Métaux : capture directe</a:t>
            </a:r>
          </a:p>
          <a:p>
            <a:pPr lvl="1"/>
            <a:r>
              <a:rPr lang="fr-FR" dirty="0">
                <a:solidFill>
                  <a:srgbClr val="FF0000"/>
                </a:solidFill>
              </a:rPr>
              <a:t>Gaz : recyclage sur les parois</a:t>
            </a:r>
          </a:p>
        </p:txBody>
      </p:sp>
      <p:grpSp>
        <p:nvGrpSpPr>
          <p:cNvPr id="18" name="Groupe 17"/>
          <p:cNvGrpSpPr/>
          <p:nvPr/>
        </p:nvGrpSpPr>
        <p:grpSpPr>
          <a:xfrm>
            <a:off x="1893377" y="1690322"/>
            <a:ext cx="5983933" cy="3264376"/>
            <a:chOff x="1893377" y="1690322"/>
            <a:chExt cx="5983933" cy="3264376"/>
          </a:xfrm>
        </p:grpSpPr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3377" y="2073305"/>
              <a:ext cx="4506935" cy="2881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ZoneTexte 19"/>
            <p:cNvSpPr txBox="1"/>
            <p:nvPr/>
          </p:nvSpPr>
          <p:spPr>
            <a:xfrm>
              <a:off x="2411991" y="1690322"/>
              <a:ext cx="22224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Recyclage</a:t>
              </a:r>
              <a:r>
                <a:rPr lang="en-US" dirty="0" smtClean="0">
                  <a:solidFill>
                    <a:srgbClr val="FF0000"/>
                  </a:solidFill>
                </a:rPr>
                <a:t> 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2305084" y="3770186"/>
              <a:ext cx="22496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Collage</a:t>
              </a:r>
              <a:endParaRPr lang="en-US" dirty="0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6539830" y="2828300"/>
              <a:ext cx="13374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FF0000"/>
                  </a:solidFill>
                </a:rPr>
                <a:t>Ar </a:t>
              </a:r>
              <a:r>
                <a:rPr lang="fr-FR" baseline="30000" dirty="0">
                  <a:solidFill>
                    <a:srgbClr val="FF0000"/>
                  </a:solidFill>
                </a:rPr>
                <a:t>8</a:t>
              </a:r>
              <a:r>
                <a:rPr lang="fr-FR" baseline="30000" dirty="0" smtClean="0">
                  <a:solidFill>
                    <a:srgbClr val="FF0000"/>
                  </a:solidFill>
                </a:rPr>
                <a:t>+</a:t>
              </a:r>
            </a:p>
            <a:p>
              <a:r>
                <a:rPr lang="fr-FR" dirty="0"/>
                <a:t>Rb </a:t>
              </a:r>
              <a:r>
                <a:rPr lang="fr-FR" baseline="30000" dirty="0"/>
                <a:t>15+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3056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PROJET Spiral1 upgrade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9481" y="1057836"/>
            <a:ext cx="8229600" cy="5256584"/>
          </a:xfrm>
        </p:spPr>
        <p:txBody>
          <a:bodyPr/>
          <a:lstStyle/>
          <a:p>
            <a:r>
              <a:rPr lang="fr-FR" dirty="0" smtClean="0"/>
              <a:t>Booster Spiral1 upgrade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BA51A-0E04-4B3D-A92E-704BDD3DCD9A}" type="slidenum">
              <a:rPr lang="fr-FR" altLang="fr-FR" smtClean="0"/>
              <a:pPr/>
              <a:t>22</a:t>
            </a:fld>
            <a:endParaRPr lang="fr-FR" alt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Contexte Européen</a:t>
            </a:r>
            <a:endParaRPr lang="fr-FR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981" y="2201194"/>
            <a:ext cx="3847247" cy="326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78"/>
          <a:stretch/>
        </p:blipFill>
        <p:spPr bwMode="auto">
          <a:xfrm>
            <a:off x="2639526" y="5386052"/>
            <a:ext cx="1951812" cy="128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ZoneTexte 33"/>
          <p:cNvSpPr txBox="1"/>
          <p:nvPr/>
        </p:nvSpPr>
        <p:spPr>
          <a:xfrm>
            <a:off x="6727287" y="5867450"/>
            <a:ext cx="209379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Experiences de</a:t>
            </a:r>
          </a:p>
          <a:p>
            <a:r>
              <a:rPr lang="en-US" sz="1600" dirty="0" smtClean="0">
                <a:solidFill>
                  <a:srgbClr val="00B050"/>
                </a:solidFill>
              </a:rPr>
              <a:t> haute </a:t>
            </a:r>
            <a:r>
              <a:rPr lang="en-US" sz="1600" dirty="0" err="1" smtClean="0">
                <a:solidFill>
                  <a:srgbClr val="00B050"/>
                </a:solidFill>
              </a:rPr>
              <a:t>énergie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36" name="Flèche gauche 35"/>
          <p:cNvSpPr/>
          <p:nvPr/>
        </p:nvSpPr>
        <p:spPr>
          <a:xfrm rot="10800000">
            <a:off x="4762720" y="6150404"/>
            <a:ext cx="1539827" cy="32316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Image 36" descr="Capture d’écr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083" y="1705137"/>
            <a:ext cx="3375570" cy="2421894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8169259" y="3772440"/>
            <a:ext cx="832513" cy="471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ZoneTexte 38"/>
          <p:cNvSpPr txBox="1"/>
          <p:nvPr/>
        </p:nvSpPr>
        <p:spPr>
          <a:xfrm>
            <a:off x="2879983" y="1741652"/>
            <a:ext cx="280708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Ensemble </a:t>
            </a:r>
            <a:r>
              <a:rPr lang="en-US" sz="1600" dirty="0" err="1" smtClean="0">
                <a:solidFill>
                  <a:srgbClr val="00B050"/>
                </a:solidFill>
              </a:rPr>
              <a:t>cible</a:t>
            </a:r>
            <a:r>
              <a:rPr lang="en-US" sz="1600" dirty="0" smtClean="0">
                <a:solidFill>
                  <a:srgbClr val="00B050"/>
                </a:solidFill>
              </a:rPr>
              <a:t>-source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40" name="Flèche à angle droit 39"/>
          <p:cNvSpPr/>
          <p:nvPr/>
        </p:nvSpPr>
        <p:spPr>
          <a:xfrm rot="5400000">
            <a:off x="1989239" y="5571379"/>
            <a:ext cx="708430" cy="592143"/>
          </a:xfrm>
          <a:prstGeom prst="bent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596440" y="3834566"/>
            <a:ext cx="1043086" cy="4096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ZoneTexte 42"/>
          <p:cNvSpPr txBox="1"/>
          <p:nvPr/>
        </p:nvSpPr>
        <p:spPr>
          <a:xfrm>
            <a:off x="4564208" y="5234868"/>
            <a:ext cx="248389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Cyclotron CIME</a:t>
            </a:r>
          </a:p>
          <a:p>
            <a:r>
              <a:rPr lang="en-US" sz="1600" dirty="0" err="1" smtClean="0">
                <a:solidFill>
                  <a:srgbClr val="00B050"/>
                </a:solidFill>
              </a:rPr>
              <a:t>Jusqu’à</a:t>
            </a:r>
            <a:r>
              <a:rPr lang="en-US" sz="1600" dirty="0" smtClean="0">
                <a:solidFill>
                  <a:srgbClr val="00B050"/>
                </a:solidFill>
              </a:rPr>
              <a:t> 25 MeV/A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5567083" y="4089969"/>
            <a:ext cx="283758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00B050"/>
                </a:solidFill>
              </a:rPr>
              <a:t>Faisceau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primaire</a:t>
            </a:r>
            <a:r>
              <a:rPr lang="en-US" sz="1600" dirty="0" smtClean="0">
                <a:solidFill>
                  <a:srgbClr val="00B050"/>
                </a:solidFill>
              </a:rPr>
              <a:t> ions </a:t>
            </a:r>
            <a:r>
              <a:rPr lang="en-US" sz="1600" dirty="0" err="1" smtClean="0">
                <a:solidFill>
                  <a:srgbClr val="00B050"/>
                </a:solidFill>
              </a:rPr>
              <a:t>lourds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</a:p>
          <a:p>
            <a:r>
              <a:rPr lang="en-US" sz="1600" dirty="0" err="1" smtClean="0">
                <a:solidFill>
                  <a:srgbClr val="00B050"/>
                </a:solidFill>
              </a:rPr>
              <a:t>jusqu’à</a:t>
            </a:r>
            <a:r>
              <a:rPr lang="en-US" sz="1600" dirty="0" smtClean="0">
                <a:solidFill>
                  <a:srgbClr val="00B050"/>
                </a:solidFill>
              </a:rPr>
              <a:t> 95 MeV / A</a:t>
            </a:r>
            <a:endParaRPr lang="en-US" sz="1600" dirty="0">
              <a:solidFill>
                <a:srgbClr val="00B050"/>
              </a:solidFill>
            </a:endParaRPr>
          </a:p>
        </p:txBody>
      </p:sp>
      <p:cxnSp>
        <p:nvCxnSpPr>
          <p:cNvPr id="55" name="Connecteur droit 54"/>
          <p:cNvCxnSpPr/>
          <p:nvPr/>
        </p:nvCxnSpPr>
        <p:spPr>
          <a:xfrm>
            <a:off x="4864554" y="2062601"/>
            <a:ext cx="1437993" cy="6517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 flipH="1">
            <a:off x="4283527" y="2062601"/>
            <a:ext cx="581027" cy="4993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ZoneTexte 58"/>
          <p:cNvSpPr txBox="1"/>
          <p:nvPr/>
        </p:nvSpPr>
        <p:spPr>
          <a:xfrm>
            <a:off x="7813276" y="1600634"/>
            <a:ext cx="112920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00B050"/>
                </a:solidFill>
              </a:rPr>
              <a:t>Cible</a:t>
            </a:r>
            <a:endParaRPr lang="en-US" sz="1600" dirty="0" smtClean="0">
              <a:solidFill>
                <a:srgbClr val="00B050"/>
              </a:solidFill>
            </a:endParaRPr>
          </a:p>
          <a:p>
            <a:r>
              <a:rPr lang="en-US" sz="1600" dirty="0" smtClean="0">
                <a:solidFill>
                  <a:srgbClr val="00B050"/>
                </a:solidFill>
              </a:rPr>
              <a:t>Carbone</a:t>
            </a:r>
            <a:endParaRPr lang="en-US" sz="1600" dirty="0">
              <a:solidFill>
                <a:srgbClr val="00B050"/>
              </a:solidFill>
            </a:endParaRPr>
          </a:p>
        </p:txBody>
      </p:sp>
      <p:cxnSp>
        <p:nvCxnSpPr>
          <p:cNvPr id="60" name="Connecteur droit 59"/>
          <p:cNvCxnSpPr/>
          <p:nvPr/>
        </p:nvCxnSpPr>
        <p:spPr>
          <a:xfrm flipH="1">
            <a:off x="6896747" y="2080375"/>
            <a:ext cx="969772" cy="6339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4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PROJET SPES, LNL </a:t>
            </a:r>
            <a:r>
              <a:rPr lang="fr-FR" dirty="0" err="1" smtClean="0"/>
              <a:t>Legnaro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9481" y="1057836"/>
            <a:ext cx="8229600" cy="5256584"/>
          </a:xfrm>
        </p:spPr>
        <p:txBody>
          <a:bodyPr/>
          <a:lstStyle/>
          <a:p>
            <a:r>
              <a:rPr lang="fr-FR" dirty="0" smtClean="0"/>
              <a:t>Booster SPES de type PHOENIX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BA51A-0E04-4B3D-A92E-704BDD3DCD9A}" type="slidenum">
              <a:rPr lang="fr-FR" altLang="fr-FR" smtClean="0"/>
              <a:pPr/>
              <a:t>23</a:t>
            </a:fld>
            <a:endParaRPr lang="fr-FR" alt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Contexte Européen</a:t>
            </a:r>
            <a:endParaRPr lang="fr-FR" dirty="0"/>
          </a:p>
        </p:txBody>
      </p:sp>
      <p:pic>
        <p:nvPicPr>
          <p:cNvPr id="44" name="Picture 4" descr="Layout SPES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13" y="1793559"/>
            <a:ext cx="5357080" cy="240875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Image 44" descr="linea CB_pl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033" y="4035827"/>
            <a:ext cx="4725987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ZoneTexte 45"/>
          <p:cNvSpPr txBox="1"/>
          <p:nvPr/>
        </p:nvSpPr>
        <p:spPr>
          <a:xfrm>
            <a:off x="94272" y="4376354"/>
            <a:ext cx="4044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</a:rPr>
              <a:t>Post -</a:t>
            </a:r>
            <a:r>
              <a:rPr lang="en-US" sz="1400" dirty="0" err="1" smtClean="0">
                <a:solidFill>
                  <a:srgbClr val="008000"/>
                </a:solidFill>
              </a:rPr>
              <a:t>accélérateur</a:t>
            </a:r>
            <a:r>
              <a:rPr lang="en-US" sz="1400" dirty="0" smtClean="0">
                <a:solidFill>
                  <a:srgbClr val="008000"/>
                </a:solidFill>
              </a:rPr>
              <a:t> </a:t>
            </a:r>
            <a:r>
              <a:rPr lang="en-US" sz="1400" dirty="0" err="1" smtClean="0">
                <a:solidFill>
                  <a:srgbClr val="008000"/>
                </a:solidFill>
              </a:rPr>
              <a:t>linéaire</a:t>
            </a:r>
            <a:r>
              <a:rPr lang="en-US" sz="1400" dirty="0" smtClean="0">
                <a:solidFill>
                  <a:srgbClr val="008000"/>
                </a:solidFill>
              </a:rPr>
              <a:t> ALPI</a:t>
            </a:r>
          </a:p>
          <a:p>
            <a:r>
              <a:rPr lang="en-US" sz="1400" dirty="0" smtClean="0">
                <a:solidFill>
                  <a:srgbClr val="008000"/>
                </a:solidFill>
              </a:rPr>
              <a:t>A/q &lt;8.5 , </a:t>
            </a:r>
            <a:r>
              <a:rPr lang="en-US" sz="1400" dirty="0" err="1" smtClean="0">
                <a:solidFill>
                  <a:srgbClr val="008000"/>
                </a:solidFill>
              </a:rPr>
              <a:t>jusqu’à</a:t>
            </a:r>
            <a:r>
              <a:rPr lang="en-US" sz="1400" dirty="0" smtClean="0">
                <a:solidFill>
                  <a:srgbClr val="008000"/>
                </a:solidFill>
              </a:rPr>
              <a:t> 1.2 MeV/A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5950590" y="1830257"/>
            <a:ext cx="2829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008000"/>
                </a:solidFill>
              </a:rPr>
              <a:t>Faisceau</a:t>
            </a:r>
            <a:r>
              <a:rPr lang="en-US" sz="1400" dirty="0" smtClean="0">
                <a:solidFill>
                  <a:srgbClr val="008000"/>
                </a:solidFill>
              </a:rPr>
              <a:t> </a:t>
            </a:r>
            <a:r>
              <a:rPr lang="en-US" sz="1400" dirty="0" err="1" smtClean="0">
                <a:solidFill>
                  <a:srgbClr val="008000"/>
                </a:solidFill>
              </a:rPr>
              <a:t>primaire</a:t>
            </a:r>
            <a:r>
              <a:rPr lang="en-US" sz="1400" dirty="0" smtClean="0">
                <a:solidFill>
                  <a:srgbClr val="008000"/>
                </a:solidFill>
              </a:rPr>
              <a:t> 0.2mA de protons </a:t>
            </a:r>
            <a:r>
              <a:rPr lang="en-US" sz="1400" dirty="0" err="1" smtClean="0">
                <a:solidFill>
                  <a:srgbClr val="008000"/>
                </a:solidFill>
              </a:rPr>
              <a:t>accéléré</a:t>
            </a:r>
            <a:r>
              <a:rPr lang="en-US" sz="1400" dirty="0" smtClean="0">
                <a:solidFill>
                  <a:srgbClr val="008000"/>
                </a:solidFill>
              </a:rPr>
              <a:t> à </a:t>
            </a:r>
            <a:r>
              <a:rPr lang="en-US" sz="1400" dirty="0">
                <a:solidFill>
                  <a:srgbClr val="008000"/>
                </a:solidFill>
              </a:rPr>
              <a:t>40MeV</a:t>
            </a:r>
          </a:p>
          <a:p>
            <a:r>
              <a:rPr lang="en-US" sz="1400" dirty="0" smtClean="0">
                <a:solidFill>
                  <a:srgbClr val="008000"/>
                </a:solidFill>
              </a:rPr>
              <a:t> par cyclotron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110175" y="5391825"/>
            <a:ext cx="3670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008000"/>
                </a:solidFill>
              </a:rPr>
              <a:t>Spectromètre</a:t>
            </a:r>
            <a:r>
              <a:rPr lang="en-US" sz="1400" dirty="0" smtClean="0">
                <a:solidFill>
                  <a:srgbClr val="008000"/>
                </a:solidFill>
              </a:rPr>
              <a:t> haute </a:t>
            </a:r>
            <a:r>
              <a:rPr lang="en-US" sz="1400" dirty="0" err="1" smtClean="0">
                <a:solidFill>
                  <a:srgbClr val="008000"/>
                </a:solidFill>
              </a:rPr>
              <a:t>résolution</a:t>
            </a:r>
            <a:r>
              <a:rPr lang="en-US" sz="1400" dirty="0" smtClean="0">
                <a:solidFill>
                  <a:srgbClr val="008000"/>
                </a:solidFill>
              </a:rPr>
              <a:t> sur </a:t>
            </a:r>
            <a:r>
              <a:rPr lang="en-US" sz="1400" dirty="0" err="1" smtClean="0">
                <a:solidFill>
                  <a:srgbClr val="008000"/>
                </a:solidFill>
              </a:rPr>
              <a:t>plateforme</a:t>
            </a:r>
            <a:r>
              <a:rPr lang="en-US" sz="1400" dirty="0" smtClean="0">
                <a:solidFill>
                  <a:srgbClr val="008000"/>
                </a:solidFill>
              </a:rPr>
              <a:t> HT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6242584" y="3317559"/>
            <a:ext cx="2433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</a:rPr>
              <a:t>Ens. </a:t>
            </a:r>
            <a:r>
              <a:rPr lang="en-US" sz="1400" dirty="0" err="1" smtClean="0">
                <a:solidFill>
                  <a:srgbClr val="008000"/>
                </a:solidFill>
              </a:rPr>
              <a:t>Cible</a:t>
            </a:r>
            <a:r>
              <a:rPr lang="en-US" sz="1400" dirty="0" smtClean="0">
                <a:solidFill>
                  <a:srgbClr val="008000"/>
                </a:solidFill>
              </a:rPr>
              <a:t> source, </a:t>
            </a:r>
            <a:r>
              <a:rPr lang="en-US" sz="1400" dirty="0" err="1" smtClean="0">
                <a:solidFill>
                  <a:srgbClr val="008000"/>
                </a:solidFill>
              </a:rPr>
              <a:t>cible</a:t>
            </a:r>
            <a:r>
              <a:rPr lang="en-US" sz="1400" dirty="0" smtClean="0">
                <a:solidFill>
                  <a:srgbClr val="008000"/>
                </a:solidFill>
              </a:rPr>
              <a:t> </a:t>
            </a:r>
            <a:r>
              <a:rPr lang="en-US" sz="1400" dirty="0" err="1" smtClean="0">
                <a:solidFill>
                  <a:srgbClr val="008000"/>
                </a:solidFill>
              </a:rPr>
              <a:t>UCx</a:t>
            </a:r>
            <a:endParaRPr lang="en-US" sz="1400" dirty="0">
              <a:solidFill>
                <a:srgbClr val="008000"/>
              </a:solidFill>
            </a:endParaRPr>
          </a:p>
        </p:txBody>
      </p:sp>
      <p:cxnSp>
        <p:nvCxnSpPr>
          <p:cNvPr id="50" name="Connecteur droit avec flèche 49"/>
          <p:cNvCxnSpPr/>
          <p:nvPr/>
        </p:nvCxnSpPr>
        <p:spPr>
          <a:xfrm flipV="1">
            <a:off x="3437510" y="5230243"/>
            <a:ext cx="893490" cy="32316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 flipH="1" flipV="1">
            <a:off x="1152939" y="2971811"/>
            <a:ext cx="516835" cy="1346673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 flipH="1" flipV="1">
            <a:off x="4251033" y="2923409"/>
            <a:ext cx="1991551" cy="557727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>
            <a:stCxn id="47" idx="1"/>
          </p:cNvCxnSpPr>
          <p:nvPr/>
        </p:nvCxnSpPr>
        <p:spPr>
          <a:xfrm flipH="1">
            <a:off x="4687042" y="2199589"/>
            <a:ext cx="1263548" cy="72382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/>
          <p:cNvCxnSpPr/>
          <p:nvPr/>
        </p:nvCxnSpPr>
        <p:spPr>
          <a:xfrm>
            <a:off x="3188927" y="3142147"/>
            <a:ext cx="1142073" cy="106017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 rot="3095001" flipH="1">
            <a:off x="2574739" y="2665764"/>
            <a:ext cx="458600" cy="2534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9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85123"/>
            <a:ext cx="7595885" cy="792088"/>
          </a:xfrm>
        </p:spPr>
        <p:txBody>
          <a:bodyPr/>
          <a:lstStyle/>
          <a:p>
            <a:r>
              <a:rPr lang="en-US" dirty="0" err="1"/>
              <a:t>Résultats</a:t>
            </a:r>
            <a:r>
              <a:rPr lang="en-US" dirty="0"/>
              <a:t> 1ere </a:t>
            </a:r>
            <a:r>
              <a:rPr lang="en-US" dirty="0" err="1"/>
              <a:t>étape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716836"/>
            <a:ext cx="9144000" cy="5833405"/>
          </a:xfrm>
        </p:spPr>
        <p:txBody>
          <a:bodyPr/>
          <a:lstStyle/>
          <a:p>
            <a:r>
              <a:rPr lang="en-US" dirty="0" err="1" smtClean="0"/>
              <a:t>Comparaison</a:t>
            </a:r>
            <a:r>
              <a:rPr lang="en-US" dirty="0" smtClean="0"/>
              <a:t> des distributions : </a:t>
            </a:r>
            <a:r>
              <a:rPr lang="en-US" dirty="0" smtClean="0">
                <a:solidFill>
                  <a:schemeClr val="accent2"/>
                </a:solidFill>
              </a:rPr>
              <a:t>rouge avec plug</a:t>
            </a:r>
            <a:r>
              <a:rPr lang="en-US" dirty="0" smtClean="0"/>
              <a:t>, bleu sans plug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fr-FR" dirty="0" smtClean="0"/>
          </a:p>
          <a:p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BA51A-0E04-4B3D-A92E-704BDD3DCD9A}" type="slidenum">
              <a:rPr lang="fr-FR" altLang="fr-FR" smtClean="0"/>
              <a:pPr/>
              <a:t>24</a:t>
            </a:fld>
            <a:endParaRPr lang="fr-FR" alt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ère </a:t>
            </a:r>
            <a:r>
              <a:rPr lang="en-US" dirty="0" err="1"/>
              <a:t>étape</a:t>
            </a:r>
            <a:r>
              <a:rPr lang="en-US" dirty="0"/>
              <a:t> et </a:t>
            </a:r>
            <a:r>
              <a:rPr lang="en-US" dirty="0" err="1"/>
              <a:t>résultats</a:t>
            </a:r>
            <a:endParaRPr lang="en-US" dirty="0"/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6960528"/>
              </p:ext>
            </p:extLst>
          </p:nvPr>
        </p:nvGraphicFramePr>
        <p:xfrm>
          <a:off x="0" y="981081"/>
          <a:ext cx="4389120" cy="2938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3433312" y="3743864"/>
            <a:ext cx="2540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1600" dirty="0" smtClean="0">
                <a:solidFill>
                  <a:schemeClr val="tx2"/>
                </a:solidFill>
                <a:sym typeface="Wingdings 2"/>
              </a:rPr>
              <a:t></a:t>
            </a:r>
            <a:r>
              <a:rPr lang="en-US" sz="1600" dirty="0" smtClean="0">
                <a:solidFill>
                  <a:schemeClr val="tx2"/>
                </a:solidFill>
              </a:rPr>
              <a:t>: extrapolations</a:t>
            </a:r>
            <a:endParaRPr lang="en-US" sz="1600" dirty="0">
              <a:solidFill>
                <a:schemeClr val="tx2"/>
              </a:solidFill>
            </a:endParaRPr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111373"/>
              </p:ext>
            </p:extLst>
          </p:nvPr>
        </p:nvGraphicFramePr>
        <p:xfrm>
          <a:off x="4330460" y="1000665"/>
          <a:ext cx="4813540" cy="2932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6312981"/>
              </p:ext>
            </p:extLst>
          </p:nvPr>
        </p:nvGraphicFramePr>
        <p:xfrm>
          <a:off x="4347712" y="3830128"/>
          <a:ext cx="4796287" cy="2958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4434770"/>
              </p:ext>
            </p:extLst>
          </p:nvPr>
        </p:nvGraphicFramePr>
        <p:xfrm>
          <a:off x="74188" y="3830128"/>
          <a:ext cx="4389120" cy="2941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577969" y="1492369"/>
            <a:ext cx="1613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Gaz</a:t>
            </a:r>
            <a:r>
              <a:rPr lang="en-US" sz="1200" dirty="0" smtClean="0"/>
              <a:t> support </a:t>
            </a:r>
            <a:r>
              <a:rPr lang="en-US" sz="1200" dirty="0" smtClean="0">
                <a:solidFill>
                  <a:schemeClr val="accent2"/>
                </a:solidFill>
              </a:rPr>
              <a:t>He </a:t>
            </a:r>
            <a:r>
              <a:rPr lang="en-US" sz="1200" dirty="0" smtClean="0">
                <a:solidFill>
                  <a:schemeClr val="accent1"/>
                </a:solidFill>
              </a:rPr>
              <a:t>O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899804" y="1501948"/>
            <a:ext cx="1613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Gaz</a:t>
            </a:r>
            <a:r>
              <a:rPr lang="en-US" sz="1200" dirty="0" smtClean="0"/>
              <a:t> support </a:t>
            </a:r>
            <a:r>
              <a:rPr lang="en-US" sz="1200" dirty="0" smtClean="0">
                <a:solidFill>
                  <a:schemeClr val="accent2"/>
                </a:solidFill>
              </a:rPr>
              <a:t>O</a:t>
            </a:r>
            <a:r>
              <a:rPr lang="en-US" sz="1200" dirty="0" smtClean="0"/>
              <a:t> </a:t>
            </a:r>
            <a:r>
              <a:rPr lang="en-US" sz="1200" dirty="0" err="1" smtClean="0">
                <a:solidFill>
                  <a:schemeClr val="accent1"/>
                </a:solidFill>
              </a:rPr>
              <a:t>O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951564" y="4383170"/>
            <a:ext cx="1613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Gaz</a:t>
            </a:r>
            <a:r>
              <a:rPr lang="en-US" sz="1200" dirty="0" smtClean="0"/>
              <a:t> support </a:t>
            </a:r>
            <a:r>
              <a:rPr lang="en-US" sz="1200" dirty="0" smtClean="0">
                <a:solidFill>
                  <a:schemeClr val="accent2"/>
                </a:solidFill>
              </a:rPr>
              <a:t>He</a:t>
            </a:r>
            <a:r>
              <a:rPr lang="en-US" sz="1200" dirty="0" smtClean="0"/>
              <a:t> </a:t>
            </a:r>
            <a:r>
              <a:rPr lang="en-US" sz="1200" dirty="0" smtClean="0">
                <a:solidFill>
                  <a:schemeClr val="accent1"/>
                </a:solidFill>
              </a:rPr>
              <a:t>O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81488" y="4365917"/>
            <a:ext cx="17166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Gaz</a:t>
            </a:r>
            <a:r>
              <a:rPr lang="en-US" sz="1200" dirty="0" smtClean="0"/>
              <a:t> support </a:t>
            </a:r>
            <a:r>
              <a:rPr lang="en-US" sz="1200" dirty="0" smtClean="0">
                <a:solidFill>
                  <a:schemeClr val="accent2"/>
                </a:solidFill>
              </a:rPr>
              <a:t>He</a:t>
            </a:r>
            <a:r>
              <a:rPr lang="en-US" sz="1200" dirty="0" smtClean="0"/>
              <a:t> </a:t>
            </a:r>
            <a:r>
              <a:rPr lang="en-US" sz="1200" dirty="0" err="1" smtClean="0">
                <a:solidFill>
                  <a:schemeClr val="accent1"/>
                </a:solidFill>
              </a:rPr>
              <a:t>He</a:t>
            </a:r>
            <a:endParaRPr lang="en-US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52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Dispositif de mesure des instabilités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BA51A-0E04-4B3D-A92E-704BDD3DCD9A}" type="slidenum">
              <a:rPr lang="fr-FR" altLang="fr-FR" smtClean="0"/>
              <a:pPr/>
              <a:t>25</a:t>
            </a:fld>
            <a:endParaRPr lang="fr-FR" alt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Autres </a:t>
            </a:r>
            <a:r>
              <a:rPr lang="fr-FR" dirty="0" err="1" smtClean="0"/>
              <a:t>expériementations</a:t>
            </a:r>
            <a:endParaRPr lang="fr-FR" dirty="0"/>
          </a:p>
        </p:txBody>
      </p:sp>
      <p:pic>
        <p:nvPicPr>
          <p:cNvPr id="7" name="Espace réservé du contenu 6" descr="Capture d’écra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20" y="1853141"/>
            <a:ext cx="6697010" cy="3801006"/>
          </a:xfrm>
        </p:spPr>
      </p:pic>
    </p:spTree>
    <p:extLst>
      <p:ext uri="{BB962C8B-B14F-4D97-AF65-F5344CB8AC3E}">
        <p14:creationId xmlns:p14="http://schemas.microsoft.com/office/powerpoint/2010/main" val="427059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88190" y="171388"/>
            <a:ext cx="8704053" cy="792088"/>
          </a:xfrm>
        </p:spPr>
        <p:txBody>
          <a:bodyPr/>
          <a:lstStyle/>
          <a:p>
            <a:r>
              <a:rPr lang="en-US" dirty="0" smtClean="0"/>
              <a:t>Etude des </a:t>
            </a:r>
            <a:r>
              <a:rPr lang="en-US" dirty="0" err="1" smtClean="0"/>
              <a:t>instabilités</a:t>
            </a:r>
            <a:r>
              <a:rPr lang="en-US" dirty="0" smtClean="0"/>
              <a:t> du plasma ECR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849898"/>
            <a:ext cx="9085156" cy="3855402"/>
          </a:xfrm>
        </p:spPr>
        <p:txBody>
          <a:bodyPr/>
          <a:lstStyle/>
          <a:p>
            <a:r>
              <a:rPr lang="en-US" dirty="0" err="1" smtClean="0"/>
              <a:t>Programme</a:t>
            </a:r>
            <a:r>
              <a:rPr lang="en-US" dirty="0" smtClean="0"/>
              <a:t> Emergence (JYFL – IAP – LPSC)</a:t>
            </a:r>
          </a:p>
          <a:p>
            <a:r>
              <a:rPr lang="en-US" dirty="0" smtClean="0"/>
              <a:t>2 </a:t>
            </a:r>
            <a:r>
              <a:rPr lang="en-US" dirty="0" err="1" smtClean="0"/>
              <a:t>semaines</a:t>
            </a:r>
            <a:r>
              <a:rPr lang="en-US" dirty="0" smtClean="0"/>
              <a:t> </a:t>
            </a:r>
            <a:r>
              <a:rPr lang="en-US" dirty="0" err="1" smtClean="0"/>
              <a:t>d’expérimentations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 </a:t>
            </a:r>
            <a:r>
              <a:rPr lang="en-US" dirty="0" err="1" smtClean="0"/>
              <a:t>Février</a:t>
            </a:r>
            <a:r>
              <a:rPr lang="en-US" dirty="0" smtClean="0"/>
              <a:t> 2017</a:t>
            </a:r>
          </a:p>
          <a:p>
            <a:r>
              <a:rPr lang="en-US" dirty="0" smtClean="0"/>
              <a:t>Mode source </a:t>
            </a:r>
            <a:r>
              <a:rPr lang="en-US" dirty="0" err="1" smtClean="0"/>
              <a:t>seule</a:t>
            </a:r>
            <a:r>
              <a:rPr lang="en-US" dirty="0" smtClean="0"/>
              <a:t> : </a:t>
            </a:r>
            <a:r>
              <a:rPr lang="en-US" dirty="0" err="1" smtClean="0"/>
              <a:t>certains</a:t>
            </a:r>
            <a:r>
              <a:rPr lang="en-US" dirty="0" smtClean="0"/>
              <a:t> </a:t>
            </a:r>
            <a:r>
              <a:rPr lang="en-US" dirty="0" err="1" smtClean="0"/>
              <a:t>réglages</a:t>
            </a:r>
            <a:r>
              <a:rPr lang="en-US" dirty="0" smtClean="0"/>
              <a:t> </a:t>
            </a:r>
            <a:r>
              <a:rPr lang="en-US" dirty="0" err="1" smtClean="0"/>
              <a:t>conduisent</a:t>
            </a:r>
            <a:r>
              <a:rPr lang="en-US" dirty="0"/>
              <a:t> </a:t>
            </a:r>
            <a:r>
              <a:rPr lang="en-US" dirty="0" smtClean="0"/>
              <a:t>à </a:t>
            </a:r>
            <a:r>
              <a:rPr lang="en-US" dirty="0" err="1" smtClean="0"/>
              <a:t>l’instabilité</a:t>
            </a:r>
            <a:r>
              <a:rPr lang="en-US" dirty="0" smtClean="0"/>
              <a:t> du plasma ECR</a:t>
            </a:r>
          </a:p>
          <a:p>
            <a:r>
              <a:rPr lang="en-US" dirty="0" err="1" smtClean="0"/>
              <a:t>Facteur</a:t>
            </a:r>
            <a:r>
              <a:rPr lang="en-US" dirty="0" smtClean="0"/>
              <a:t> </a:t>
            </a:r>
            <a:r>
              <a:rPr lang="en-US" dirty="0" err="1" smtClean="0"/>
              <a:t>limitant</a:t>
            </a:r>
            <a:r>
              <a:rPr lang="en-US" dirty="0" smtClean="0"/>
              <a:t> pour le </a:t>
            </a:r>
            <a:r>
              <a:rPr lang="en-US" dirty="0" err="1" smtClean="0"/>
              <a:t>fonctionnement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1+N+: restriction de la </a:t>
            </a:r>
            <a:r>
              <a:rPr lang="en-US" dirty="0" err="1" smtClean="0"/>
              <a:t>plage</a:t>
            </a:r>
            <a:r>
              <a:rPr lang="en-US" dirty="0" smtClean="0"/>
              <a:t> de </a:t>
            </a:r>
            <a:r>
              <a:rPr lang="en-US" dirty="0" err="1" smtClean="0"/>
              <a:t>réglage</a:t>
            </a:r>
            <a:endParaRPr lang="en-US" dirty="0" smtClean="0"/>
          </a:p>
          <a:p>
            <a:r>
              <a:rPr lang="en-US" dirty="0" err="1" smtClean="0"/>
              <a:t>Mesure</a:t>
            </a:r>
            <a:r>
              <a:rPr lang="en-US" dirty="0" smtClean="0"/>
              <a:t> de </a:t>
            </a:r>
            <a:r>
              <a:rPr lang="en-US" dirty="0" err="1" smtClean="0"/>
              <a:t>ces</a:t>
            </a:r>
            <a:r>
              <a:rPr lang="en-US" dirty="0" smtClean="0"/>
              <a:t> </a:t>
            </a:r>
            <a:r>
              <a:rPr lang="en-US" dirty="0" err="1" smtClean="0"/>
              <a:t>instabilités</a:t>
            </a:r>
            <a:r>
              <a:rPr lang="en-US" dirty="0" smtClean="0"/>
              <a:t> par </a:t>
            </a:r>
            <a:r>
              <a:rPr lang="en-US" dirty="0" err="1" smtClean="0"/>
              <a:t>détecteur</a:t>
            </a:r>
            <a:r>
              <a:rPr lang="en-US" dirty="0" smtClean="0"/>
              <a:t> HF, </a:t>
            </a:r>
            <a:r>
              <a:rPr lang="en-US" dirty="0" err="1" smtClean="0"/>
              <a:t>détecteur</a:t>
            </a:r>
            <a:r>
              <a:rPr lang="en-US" dirty="0" smtClean="0"/>
              <a:t> </a:t>
            </a:r>
            <a:r>
              <a:rPr lang="en-US" dirty="0" err="1" smtClean="0"/>
              <a:t>d’X</a:t>
            </a:r>
            <a:r>
              <a:rPr lang="en-US" dirty="0" smtClean="0"/>
              <a:t> et </a:t>
            </a:r>
            <a:r>
              <a:rPr lang="en-US" dirty="0" err="1" smtClean="0"/>
              <a:t>coupelle</a:t>
            </a:r>
            <a:r>
              <a:rPr lang="en-US" dirty="0" smtClean="0"/>
              <a:t> de Faraday (</a:t>
            </a:r>
            <a:r>
              <a:rPr lang="en-US" dirty="0" err="1" smtClean="0"/>
              <a:t>intensité</a:t>
            </a:r>
            <a:r>
              <a:rPr lang="en-US" dirty="0" smtClean="0"/>
              <a:t> du </a:t>
            </a:r>
            <a:r>
              <a:rPr lang="en-US" dirty="0" err="1" smtClean="0"/>
              <a:t>faisceau</a:t>
            </a:r>
            <a:r>
              <a:rPr lang="en-US" dirty="0" smtClean="0"/>
              <a:t> N+)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agissant</a:t>
            </a:r>
            <a:r>
              <a:rPr lang="en-US" dirty="0" smtClean="0"/>
              <a:t> sur </a:t>
            </a:r>
            <a:r>
              <a:rPr lang="en-US" dirty="0" err="1" smtClean="0"/>
              <a:t>Bmin</a:t>
            </a:r>
            <a:r>
              <a:rPr lang="en-US" dirty="0" smtClean="0"/>
              <a:t> avec la </a:t>
            </a:r>
            <a:r>
              <a:rPr lang="en-US" dirty="0" err="1" smtClean="0"/>
              <a:t>bobine</a:t>
            </a:r>
            <a:r>
              <a:rPr lang="en-US" dirty="0" smtClean="0"/>
              <a:t> </a:t>
            </a:r>
            <a:r>
              <a:rPr lang="en-US" dirty="0" err="1" smtClean="0"/>
              <a:t>centrale</a:t>
            </a:r>
            <a:endParaRPr lang="en-US" dirty="0" smtClean="0"/>
          </a:p>
          <a:p>
            <a:r>
              <a:rPr lang="en-US" dirty="0" smtClean="0"/>
              <a:t>Reproduction de </a:t>
            </a:r>
            <a:r>
              <a:rPr lang="en-US" dirty="0" err="1" smtClean="0"/>
              <a:t>résultats</a:t>
            </a:r>
            <a:r>
              <a:rPr lang="en-US" dirty="0" smtClean="0"/>
              <a:t> </a:t>
            </a:r>
            <a:r>
              <a:rPr lang="en-US" dirty="0" err="1" smtClean="0"/>
              <a:t>obtenus</a:t>
            </a:r>
            <a:r>
              <a:rPr lang="en-US" dirty="0" smtClean="0"/>
              <a:t> avec </a:t>
            </a:r>
            <a:r>
              <a:rPr lang="en-US" dirty="0" err="1" smtClean="0"/>
              <a:t>avec</a:t>
            </a:r>
            <a:r>
              <a:rPr lang="en-US" dirty="0" smtClean="0"/>
              <a:t> la source </a:t>
            </a:r>
            <a:r>
              <a:rPr lang="en-US" dirty="0" err="1" smtClean="0"/>
              <a:t>d’ions</a:t>
            </a:r>
            <a:r>
              <a:rPr lang="en-US" dirty="0" smtClean="0"/>
              <a:t> 14GHz </a:t>
            </a:r>
            <a:r>
              <a:rPr lang="en-US" dirty="0" err="1" smtClean="0"/>
              <a:t>conventionnelle</a:t>
            </a:r>
            <a:r>
              <a:rPr lang="en-US" dirty="0" smtClean="0"/>
              <a:t> de JYFL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BA51A-0E04-4B3D-A92E-704BDD3DCD9A}" type="slidenum">
              <a:rPr lang="fr-FR" altLang="fr-FR" smtClean="0"/>
              <a:pPr/>
              <a:t>26</a:t>
            </a:fld>
            <a:endParaRPr lang="fr-FR" alt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Autres</a:t>
            </a:r>
            <a:r>
              <a:rPr lang="en-US" dirty="0" smtClean="0"/>
              <a:t> </a:t>
            </a:r>
            <a:r>
              <a:rPr lang="en-US" dirty="0" err="1" smtClean="0"/>
              <a:t>expérimentations</a:t>
            </a:r>
            <a:endParaRPr lang="en-US" dirty="0"/>
          </a:p>
        </p:txBody>
      </p:sp>
      <p:pic>
        <p:nvPicPr>
          <p:cNvPr id="7" name="Image 6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76" y="4557120"/>
            <a:ext cx="4172409" cy="212012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465674" y="4742121"/>
            <a:ext cx="46783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Etude </a:t>
            </a:r>
            <a:r>
              <a:rPr lang="en-US" dirty="0" err="1" smtClean="0">
                <a:solidFill>
                  <a:srgbClr val="0070C0"/>
                </a:solidFill>
              </a:rPr>
              <a:t>systématique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nécessaire</a:t>
            </a:r>
            <a:r>
              <a:rPr lang="en-US" dirty="0" smtClean="0">
                <a:solidFill>
                  <a:srgbClr val="0070C0"/>
                </a:solidFill>
              </a:rPr>
              <a:t> pour </a:t>
            </a:r>
            <a:r>
              <a:rPr lang="en-US" dirty="0" err="1" smtClean="0">
                <a:solidFill>
                  <a:srgbClr val="0070C0"/>
                </a:solidFill>
              </a:rPr>
              <a:t>comprendre</a:t>
            </a:r>
            <a:r>
              <a:rPr lang="en-US" dirty="0" smtClean="0">
                <a:solidFill>
                  <a:srgbClr val="0070C0"/>
                </a:solidFill>
              </a:rPr>
              <a:t> les </a:t>
            </a:r>
            <a:r>
              <a:rPr lang="en-US" dirty="0" err="1" smtClean="0">
                <a:solidFill>
                  <a:srgbClr val="0070C0"/>
                </a:solidFill>
              </a:rPr>
              <a:t>facteurs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déterminants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dans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l’apparition</a:t>
            </a:r>
            <a:r>
              <a:rPr lang="en-US" dirty="0" smtClean="0">
                <a:solidFill>
                  <a:srgbClr val="0070C0"/>
                </a:solidFill>
              </a:rPr>
              <a:t> des </a:t>
            </a:r>
            <a:r>
              <a:rPr lang="en-US" dirty="0" err="1" smtClean="0">
                <a:solidFill>
                  <a:srgbClr val="0070C0"/>
                </a:solidFill>
              </a:rPr>
              <a:t>instabilités</a:t>
            </a:r>
            <a:r>
              <a:rPr lang="en-US" dirty="0" smtClean="0">
                <a:solidFill>
                  <a:srgbClr val="0070C0"/>
                </a:solidFill>
              </a:rPr>
              <a:t> (</a:t>
            </a:r>
            <a:r>
              <a:rPr lang="en-US" dirty="0" err="1" smtClean="0">
                <a:solidFill>
                  <a:srgbClr val="0070C0"/>
                </a:solidFill>
              </a:rPr>
              <a:t>valeur</a:t>
            </a:r>
            <a:r>
              <a:rPr lang="en-US" dirty="0" smtClean="0">
                <a:solidFill>
                  <a:srgbClr val="0070C0"/>
                </a:solidFill>
              </a:rPr>
              <a:t> du champ </a:t>
            </a:r>
            <a:r>
              <a:rPr lang="en-US" dirty="0" err="1" smtClean="0">
                <a:solidFill>
                  <a:srgbClr val="0070C0"/>
                </a:solidFill>
              </a:rPr>
              <a:t>magnétique</a:t>
            </a:r>
            <a:r>
              <a:rPr lang="en-US" dirty="0" smtClean="0">
                <a:solidFill>
                  <a:srgbClr val="0070C0"/>
                </a:solidFill>
              </a:rPr>
              <a:t>, gradient …)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59" y="1071080"/>
            <a:ext cx="1406319" cy="589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50" b="16216"/>
          <a:stretch/>
        </p:blipFill>
        <p:spPr bwMode="auto">
          <a:xfrm>
            <a:off x="8003436" y="1022574"/>
            <a:ext cx="1140564" cy="638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402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88190" y="171388"/>
            <a:ext cx="8704053" cy="792088"/>
          </a:xfrm>
        </p:spPr>
        <p:txBody>
          <a:bodyPr/>
          <a:lstStyle/>
          <a:p>
            <a:r>
              <a:rPr lang="en-US" dirty="0" smtClean="0"/>
              <a:t>Etude des </a:t>
            </a:r>
            <a:r>
              <a:rPr lang="en-US" dirty="0" err="1" smtClean="0"/>
              <a:t>instabilités</a:t>
            </a:r>
            <a:r>
              <a:rPr lang="en-US" dirty="0" smtClean="0"/>
              <a:t> du plasma ECR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77634" y="934962"/>
            <a:ext cx="9085156" cy="5672872"/>
          </a:xfrm>
        </p:spPr>
        <p:txBody>
          <a:bodyPr/>
          <a:lstStyle/>
          <a:p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certaines</a:t>
            </a:r>
            <a:r>
              <a:rPr lang="en-US" dirty="0" smtClean="0"/>
              <a:t> conditions , les </a:t>
            </a:r>
            <a:r>
              <a:rPr lang="en-US" dirty="0" err="1" smtClean="0"/>
              <a:t>instabilités</a:t>
            </a:r>
            <a:r>
              <a:rPr lang="en-US" dirty="0" smtClean="0"/>
              <a:t> </a:t>
            </a:r>
            <a:r>
              <a:rPr lang="en-US" dirty="0" err="1" smtClean="0"/>
              <a:t>peuvent</a:t>
            </a:r>
            <a:r>
              <a:rPr lang="en-US" dirty="0" smtClean="0"/>
              <a:t> </a:t>
            </a:r>
            <a:r>
              <a:rPr lang="en-US" dirty="0" err="1" smtClean="0"/>
              <a:t>également</a:t>
            </a:r>
            <a:r>
              <a:rPr lang="en-US" dirty="0" smtClean="0"/>
              <a:t> </a:t>
            </a:r>
            <a:r>
              <a:rPr lang="en-US" dirty="0" err="1" smtClean="0"/>
              <a:t>être</a:t>
            </a:r>
            <a:r>
              <a:rPr lang="en-US" dirty="0" smtClean="0"/>
              <a:t> </a:t>
            </a:r>
            <a:r>
              <a:rPr lang="en-US" dirty="0" err="1" smtClean="0"/>
              <a:t>provoquées</a:t>
            </a:r>
            <a:r>
              <a:rPr lang="en-US" dirty="0" smtClean="0"/>
              <a:t> par </a:t>
            </a:r>
            <a:r>
              <a:rPr lang="en-US" dirty="0" err="1" smtClean="0"/>
              <a:t>l’injection</a:t>
            </a:r>
            <a:r>
              <a:rPr lang="en-US" dirty="0" smtClean="0"/>
              <a:t> du </a:t>
            </a:r>
            <a:r>
              <a:rPr lang="en-US" dirty="0" err="1" smtClean="0"/>
              <a:t>faisceau</a:t>
            </a:r>
            <a:r>
              <a:rPr lang="en-US" dirty="0" smtClean="0"/>
              <a:t> </a:t>
            </a:r>
            <a:r>
              <a:rPr lang="en-US" dirty="0" err="1" smtClean="0"/>
              <a:t>d’ions</a:t>
            </a:r>
            <a:r>
              <a:rPr lang="en-US" dirty="0" smtClean="0"/>
              <a:t> 1+</a:t>
            </a:r>
          </a:p>
          <a:p>
            <a:r>
              <a:rPr lang="en-US" dirty="0" err="1" smtClean="0"/>
              <a:t>Effet</a:t>
            </a:r>
            <a:r>
              <a:rPr lang="en-US" dirty="0" smtClean="0"/>
              <a:t> non </a:t>
            </a:r>
            <a:r>
              <a:rPr lang="en-US" dirty="0" err="1" smtClean="0"/>
              <a:t>immédiat</a:t>
            </a:r>
            <a:r>
              <a:rPr lang="en-US" dirty="0" smtClean="0"/>
              <a:t>,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mesurant</a:t>
            </a:r>
            <a:r>
              <a:rPr lang="en-US" dirty="0" smtClean="0"/>
              <a:t> le </a:t>
            </a:r>
            <a:r>
              <a:rPr lang="en-US" dirty="0" err="1" smtClean="0"/>
              <a:t>délai</a:t>
            </a:r>
            <a:r>
              <a:rPr lang="en-US" dirty="0" smtClean="0"/>
              <a:t> </a:t>
            </a:r>
            <a:r>
              <a:rPr lang="en-US" dirty="0" err="1" smtClean="0"/>
              <a:t>d’apparition</a:t>
            </a:r>
            <a:r>
              <a:rPr lang="en-US" dirty="0" smtClean="0"/>
              <a:t> des </a:t>
            </a:r>
            <a:r>
              <a:rPr lang="en-US" dirty="0" err="1" smtClean="0"/>
              <a:t>instabilités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fonction</a:t>
            </a:r>
            <a:r>
              <a:rPr lang="en-US" dirty="0" smtClean="0"/>
              <a:t> de </a:t>
            </a:r>
            <a:r>
              <a:rPr lang="en-US" dirty="0" err="1" smtClean="0"/>
              <a:t>l’intensité</a:t>
            </a:r>
            <a:r>
              <a:rPr lang="en-US" dirty="0" smtClean="0"/>
              <a:t> du </a:t>
            </a:r>
            <a:r>
              <a:rPr lang="en-US" dirty="0" err="1" smtClean="0"/>
              <a:t>faisceau</a:t>
            </a:r>
            <a:r>
              <a:rPr lang="en-US" dirty="0" smtClean="0"/>
              <a:t> 1+ : </a:t>
            </a:r>
            <a:r>
              <a:rPr lang="en-US" dirty="0" err="1" smtClean="0"/>
              <a:t>effet</a:t>
            </a:r>
            <a:r>
              <a:rPr lang="en-US" dirty="0" smtClean="0"/>
              <a:t> </a:t>
            </a:r>
            <a:r>
              <a:rPr lang="en-US" dirty="0" err="1" smtClean="0"/>
              <a:t>cumulatif</a:t>
            </a:r>
            <a:r>
              <a:rPr lang="en-US" dirty="0" smtClean="0"/>
              <a:t>.</a:t>
            </a:r>
          </a:p>
          <a:p>
            <a:r>
              <a:rPr lang="en-US" dirty="0" smtClean="0"/>
              <a:t>Etude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fonction</a:t>
            </a:r>
            <a:r>
              <a:rPr lang="en-US" dirty="0" smtClean="0"/>
              <a:t> de la masse du </a:t>
            </a:r>
            <a:r>
              <a:rPr lang="en-US" dirty="0" err="1" smtClean="0"/>
              <a:t>faisceau</a:t>
            </a:r>
            <a:r>
              <a:rPr lang="en-US" dirty="0" smtClean="0"/>
              <a:t> </a:t>
            </a:r>
            <a:r>
              <a:rPr lang="en-US" dirty="0" err="1" smtClean="0"/>
              <a:t>injecté</a:t>
            </a:r>
            <a:r>
              <a:rPr lang="en-US" dirty="0" smtClean="0"/>
              <a:t> (</a:t>
            </a:r>
            <a:r>
              <a:rPr lang="en-US" baseline="30000" dirty="0" smtClean="0"/>
              <a:t>85</a:t>
            </a:r>
            <a:r>
              <a:rPr lang="en-US" dirty="0" smtClean="0"/>
              <a:t>Rb et </a:t>
            </a:r>
            <a:r>
              <a:rPr lang="en-US" baseline="30000" dirty="0" smtClean="0"/>
              <a:t>133</a:t>
            </a:r>
            <a:r>
              <a:rPr lang="en-US" dirty="0" smtClean="0"/>
              <a:t>Cs)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BA51A-0E04-4B3D-A92E-704BDD3DCD9A}" type="slidenum">
              <a:rPr lang="fr-FR" altLang="fr-FR" smtClean="0"/>
              <a:pPr/>
              <a:t>27</a:t>
            </a:fld>
            <a:endParaRPr lang="fr-FR" alt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Autres</a:t>
            </a:r>
            <a:r>
              <a:rPr lang="en-US" dirty="0" smtClean="0"/>
              <a:t> </a:t>
            </a:r>
            <a:r>
              <a:rPr lang="en-US" dirty="0" err="1" smtClean="0"/>
              <a:t>expérimentations</a:t>
            </a:r>
            <a:endParaRPr lang="en-US" dirty="0"/>
          </a:p>
        </p:txBody>
      </p:sp>
      <p:pic>
        <p:nvPicPr>
          <p:cNvPr id="6" name="Image 5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201" y="2851919"/>
            <a:ext cx="4140989" cy="335625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546733" y="6229439"/>
            <a:ext cx="4394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Intensité</a:t>
            </a:r>
            <a:r>
              <a:rPr lang="en-US" sz="1600" dirty="0" smtClean="0"/>
              <a:t> </a:t>
            </a:r>
            <a:r>
              <a:rPr lang="en-US" sz="1600" dirty="0" err="1" smtClean="0"/>
              <a:t>faisceau</a:t>
            </a:r>
            <a:r>
              <a:rPr lang="en-US" sz="1600" dirty="0" smtClean="0"/>
              <a:t>  </a:t>
            </a:r>
            <a:r>
              <a:rPr lang="en-US" sz="1600" dirty="0" err="1" smtClean="0"/>
              <a:t>injecté</a:t>
            </a:r>
            <a:r>
              <a:rPr lang="en-US" sz="1600" dirty="0" smtClean="0"/>
              <a:t> </a:t>
            </a:r>
            <a:r>
              <a:rPr lang="en-US" sz="1600" baseline="30000" dirty="0" smtClean="0"/>
              <a:t>133</a:t>
            </a:r>
            <a:r>
              <a:rPr lang="en-US" sz="1600" dirty="0" smtClean="0"/>
              <a:t>Cs+ (</a:t>
            </a:r>
            <a:r>
              <a:rPr lang="en-US" sz="1600" dirty="0" err="1" smtClean="0"/>
              <a:t>nA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8" name="ZoneTexte 7"/>
          <p:cNvSpPr txBox="1"/>
          <p:nvPr/>
        </p:nvSpPr>
        <p:spPr>
          <a:xfrm>
            <a:off x="196124" y="3948539"/>
            <a:ext cx="2812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Délai</a:t>
            </a:r>
            <a:r>
              <a:rPr lang="en-US" sz="1600" dirty="0" smtClean="0"/>
              <a:t> </a:t>
            </a:r>
            <a:r>
              <a:rPr lang="en-US" sz="1600" dirty="0" err="1" smtClean="0"/>
              <a:t>d’apparition</a:t>
            </a:r>
            <a:r>
              <a:rPr lang="en-US" sz="1600" dirty="0" smtClean="0"/>
              <a:t> de </a:t>
            </a:r>
            <a:r>
              <a:rPr lang="en-US" sz="1600" dirty="0" err="1" smtClean="0"/>
              <a:t>l’instabilité</a:t>
            </a:r>
            <a:r>
              <a:rPr lang="en-US" sz="1600" dirty="0" smtClean="0"/>
              <a:t> (</a:t>
            </a:r>
            <a:r>
              <a:rPr lang="en-US" sz="1600" dirty="0" err="1" smtClean="0"/>
              <a:t>ms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9453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88190" y="171388"/>
            <a:ext cx="8704053" cy="792088"/>
          </a:xfrm>
        </p:spPr>
        <p:txBody>
          <a:bodyPr/>
          <a:lstStyle/>
          <a:p>
            <a:r>
              <a:rPr lang="en-US" dirty="0" smtClean="0"/>
              <a:t>Etude des contaminants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77634" y="934962"/>
            <a:ext cx="9342408" cy="5672872"/>
          </a:xfrm>
        </p:spPr>
        <p:txBody>
          <a:bodyPr/>
          <a:lstStyle/>
          <a:p>
            <a:r>
              <a:rPr lang="en-US" dirty="0" err="1" smtClean="0"/>
              <a:t>Mesure</a:t>
            </a:r>
            <a:r>
              <a:rPr lang="en-US" dirty="0" smtClean="0"/>
              <a:t> de </a:t>
            </a:r>
            <a:r>
              <a:rPr lang="en-US" dirty="0" err="1" smtClean="0"/>
              <a:t>faisabilité</a:t>
            </a:r>
            <a:r>
              <a:rPr lang="en-US" dirty="0" smtClean="0"/>
              <a:t> fin 2016 </a:t>
            </a:r>
          </a:p>
          <a:p>
            <a:pPr lvl="1"/>
            <a:r>
              <a:rPr lang="en-US" dirty="0" err="1" smtClean="0"/>
              <a:t>Mesures</a:t>
            </a:r>
            <a:r>
              <a:rPr lang="en-US" dirty="0" smtClean="0"/>
              <a:t> haute </a:t>
            </a:r>
            <a:r>
              <a:rPr lang="en-US" dirty="0" err="1" smtClean="0"/>
              <a:t>résolution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utilisant</a:t>
            </a:r>
            <a:r>
              <a:rPr lang="en-US" dirty="0" smtClean="0"/>
              <a:t> un </a:t>
            </a:r>
            <a:r>
              <a:rPr lang="en-US" dirty="0" err="1" smtClean="0"/>
              <a:t>système</a:t>
            </a:r>
            <a:r>
              <a:rPr lang="en-US" dirty="0" smtClean="0"/>
              <a:t> de </a:t>
            </a:r>
            <a:r>
              <a:rPr lang="en-US" dirty="0" err="1" smtClean="0"/>
              <a:t>fentes</a:t>
            </a:r>
            <a:endParaRPr lang="en-US" dirty="0" smtClean="0"/>
          </a:p>
          <a:p>
            <a:pPr lvl="1"/>
            <a:r>
              <a:rPr lang="en-US" dirty="0" err="1" smtClean="0"/>
              <a:t>Amélioration</a:t>
            </a:r>
            <a:r>
              <a:rPr lang="en-US" dirty="0" smtClean="0"/>
              <a:t> du </a:t>
            </a:r>
            <a:r>
              <a:rPr lang="en-US" dirty="0" err="1" smtClean="0"/>
              <a:t>système</a:t>
            </a:r>
            <a:r>
              <a:rPr lang="en-US" dirty="0" smtClean="0"/>
              <a:t> </a:t>
            </a:r>
            <a:r>
              <a:rPr lang="en-US" dirty="0" err="1" smtClean="0"/>
              <a:t>d’acquisition</a:t>
            </a:r>
            <a:r>
              <a:rPr lang="en-US" dirty="0" smtClean="0"/>
              <a:t> pour </a:t>
            </a:r>
            <a:r>
              <a:rPr lang="en-US" dirty="0" err="1" smtClean="0"/>
              <a:t>réduire</a:t>
            </a:r>
            <a:r>
              <a:rPr lang="en-US" dirty="0" smtClean="0"/>
              <a:t> le bruit</a:t>
            </a:r>
          </a:p>
          <a:p>
            <a:r>
              <a:rPr lang="en-US" dirty="0" smtClean="0"/>
              <a:t>Identification de pics </a:t>
            </a:r>
            <a:r>
              <a:rPr lang="en-US" dirty="0" err="1" smtClean="0"/>
              <a:t>provenant</a:t>
            </a:r>
            <a:r>
              <a:rPr lang="en-US" dirty="0" smtClean="0"/>
              <a:t> des </a:t>
            </a:r>
            <a:r>
              <a:rPr lang="en-US" dirty="0" err="1" smtClean="0"/>
              <a:t>matériaux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face de la </a:t>
            </a:r>
            <a:r>
              <a:rPr lang="en-US" dirty="0" err="1" smtClean="0"/>
              <a:t>chambre</a:t>
            </a:r>
            <a:r>
              <a:rPr lang="en-US" dirty="0" smtClean="0"/>
              <a:t> à plasma </a:t>
            </a:r>
            <a:r>
              <a:rPr lang="en-US" dirty="0" err="1" smtClean="0"/>
              <a:t>en</a:t>
            </a:r>
            <a:r>
              <a:rPr lang="en-US" dirty="0" smtClean="0"/>
              <a:t> 316L (Fe, C, Cr, Ni, Mo) et des </a:t>
            </a:r>
            <a:r>
              <a:rPr lang="en-US" dirty="0" err="1" smtClean="0"/>
              <a:t>électrodes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AU4G (Al, Cu, </a:t>
            </a:r>
            <a:r>
              <a:rPr lang="en-US" dirty="0" err="1" smtClean="0"/>
              <a:t>Mn</a:t>
            </a:r>
            <a:r>
              <a:rPr lang="en-US" dirty="0" smtClean="0"/>
              <a:t>, Zn)</a:t>
            </a:r>
          </a:p>
          <a:p>
            <a:r>
              <a:rPr lang="en-US" dirty="0" smtClean="0"/>
              <a:t>Augmentation de la production de contaminants </a:t>
            </a:r>
            <a:r>
              <a:rPr lang="en-US" dirty="0" err="1" smtClean="0"/>
              <a:t>lorsque</a:t>
            </a:r>
            <a:r>
              <a:rPr lang="en-US" dirty="0" smtClean="0"/>
              <a:t> le Booster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utilisé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mode instable (</a:t>
            </a:r>
            <a:r>
              <a:rPr lang="en-US" dirty="0" err="1" smtClean="0"/>
              <a:t>programme</a:t>
            </a:r>
            <a:r>
              <a:rPr lang="en-US" dirty="0" smtClean="0"/>
              <a:t> Emergence)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Nouvelle collaboration avec SPES : </a:t>
            </a:r>
            <a:r>
              <a:rPr lang="en-US" dirty="0" err="1" smtClean="0"/>
              <a:t>matériaux</a:t>
            </a:r>
            <a:r>
              <a:rPr lang="en-US" dirty="0" smtClean="0"/>
              <a:t>, </a:t>
            </a:r>
            <a:r>
              <a:rPr lang="en-US" dirty="0" err="1" smtClean="0"/>
              <a:t>nettoyage</a:t>
            </a:r>
            <a:r>
              <a:rPr lang="en-US" dirty="0" smtClean="0"/>
              <a:t>, liners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BA51A-0E04-4B3D-A92E-704BDD3DCD9A}" type="slidenum">
              <a:rPr lang="fr-FR" altLang="fr-FR" smtClean="0"/>
              <a:pPr/>
              <a:t>28</a:t>
            </a:fld>
            <a:endParaRPr lang="fr-FR" alt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Autres</a:t>
            </a:r>
            <a:r>
              <a:rPr lang="en-US" dirty="0" smtClean="0"/>
              <a:t> </a:t>
            </a:r>
            <a:r>
              <a:rPr lang="en-US" dirty="0" err="1" smtClean="0"/>
              <a:t>expérimentations</a:t>
            </a:r>
            <a:endParaRPr lang="en-US" dirty="0"/>
          </a:p>
        </p:txBody>
      </p:sp>
      <p:pic>
        <p:nvPicPr>
          <p:cNvPr id="6" name="Image 5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33" y="3805670"/>
            <a:ext cx="7128769" cy="217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78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/>
          <p:cNvSpPr txBox="1"/>
          <p:nvPr/>
        </p:nvSpPr>
        <p:spPr>
          <a:xfrm>
            <a:off x="5772330" y="917787"/>
            <a:ext cx="29102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Structure </a:t>
            </a:r>
            <a:r>
              <a:rPr lang="en-US" dirty="0" err="1" smtClean="0"/>
              <a:t>magnétique</a:t>
            </a:r>
            <a:endParaRPr lang="en-US" dirty="0" smtClean="0"/>
          </a:p>
          <a:p>
            <a:r>
              <a:rPr lang="en-US" dirty="0" smtClean="0"/>
              <a:t> à minimum B + </a:t>
            </a:r>
            <a:r>
              <a:rPr lang="en-US" dirty="0" err="1" smtClean="0"/>
              <a:t>Anneaux</a:t>
            </a:r>
            <a:r>
              <a:rPr lang="en-US" dirty="0" smtClean="0"/>
              <a:t> </a:t>
            </a:r>
            <a:r>
              <a:rPr lang="en-US" dirty="0" err="1" smtClean="0"/>
              <a:t>entourant</a:t>
            </a:r>
            <a:r>
              <a:rPr lang="en-US" dirty="0" smtClean="0"/>
              <a:t> </a:t>
            </a:r>
            <a:r>
              <a:rPr lang="en-US" dirty="0" err="1" smtClean="0"/>
              <a:t>l’hexapole</a:t>
            </a:r>
            <a:endParaRPr lang="en-US" dirty="0"/>
          </a:p>
        </p:txBody>
      </p:sp>
      <p:pic>
        <p:nvPicPr>
          <p:cNvPr id="6" name="Image 5" descr="Capture d’écra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8"/>
          <a:stretch/>
        </p:blipFill>
        <p:spPr>
          <a:xfrm>
            <a:off x="68946" y="2647507"/>
            <a:ext cx="6930693" cy="364163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754614" y="25036"/>
            <a:ext cx="8291541" cy="792088"/>
          </a:xfrm>
        </p:spPr>
        <p:txBody>
          <a:bodyPr/>
          <a:lstStyle/>
          <a:p>
            <a:r>
              <a:rPr lang="en-US" dirty="0" smtClean="0"/>
              <a:t>Source </a:t>
            </a:r>
            <a:r>
              <a:rPr lang="en-US" dirty="0" err="1" smtClean="0"/>
              <a:t>d’ions</a:t>
            </a:r>
            <a:r>
              <a:rPr lang="en-US" dirty="0" smtClean="0"/>
              <a:t> ECR à minimum B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BA51A-0E04-4B3D-A92E-704BDD3DCD9A}" type="slidenum">
              <a:rPr lang="fr-FR" altLang="fr-FR" smtClean="0"/>
              <a:pPr/>
              <a:t>3</a:t>
            </a:fld>
            <a:endParaRPr lang="fr-FR" alt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Principe de </a:t>
            </a:r>
            <a:r>
              <a:rPr lang="en-US" dirty="0" err="1" smtClean="0"/>
              <a:t>fonctionnement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2472349" y="6241676"/>
            <a:ext cx="2488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Vide </a:t>
            </a:r>
            <a:r>
              <a:rPr lang="en-US" dirty="0" err="1" smtClean="0"/>
              <a:t>qq</a:t>
            </a:r>
            <a:r>
              <a:rPr lang="en-US" dirty="0" smtClean="0"/>
              <a:t> 10</a:t>
            </a:r>
            <a:r>
              <a:rPr lang="en-US" baseline="30000" dirty="0" smtClean="0"/>
              <a:t>-8</a:t>
            </a:r>
            <a:r>
              <a:rPr lang="en-US" dirty="0" smtClean="0"/>
              <a:t>mb</a:t>
            </a:r>
            <a:endParaRPr lang="en-US" dirty="0"/>
          </a:p>
        </p:txBody>
      </p:sp>
      <p:sp>
        <p:nvSpPr>
          <p:cNvPr id="14" name="ZoneTexte 13"/>
          <p:cNvSpPr txBox="1"/>
          <p:nvPr/>
        </p:nvSpPr>
        <p:spPr>
          <a:xfrm>
            <a:off x="-24055" y="1576581"/>
            <a:ext cx="2088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HF 14,5GHz</a:t>
            </a:r>
          </a:p>
          <a:p>
            <a:r>
              <a:rPr lang="en-US" dirty="0" smtClean="0"/>
              <a:t> 200-600W</a:t>
            </a:r>
            <a:endParaRPr lang="en-US" dirty="0"/>
          </a:p>
        </p:txBody>
      </p:sp>
      <p:sp>
        <p:nvSpPr>
          <p:cNvPr id="15" name="ZoneTexte 14"/>
          <p:cNvSpPr txBox="1"/>
          <p:nvPr/>
        </p:nvSpPr>
        <p:spPr>
          <a:xfrm>
            <a:off x="110611" y="6235384"/>
            <a:ext cx="1742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Injection </a:t>
            </a:r>
            <a:r>
              <a:rPr lang="en-US" dirty="0" err="1" smtClean="0"/>
              <a:t>gaz</a:t>
            </a:r>
            <a:endParaRPr lang="en-US" dirty="0"/>
          </a:p>
        </p:txBody>
      </p:sp>
      <p:grpSp>
        <p:nvGrpSpPr>
          <p:cNvPr id="19" name="Groupe 18"/>
          <p:cNvGrpSpPr/>
          <p:nvPr/>
        </p:nvGrpSpPr>
        <p:grpSpPr>
          <a:xfrm>
            <a:off x="6742949" y="3353874"/>
            <a:ext cx="2415515" cy="2909422"/>
            <a:chOff x="6597981" y="2309479"/>
            <a:chExt cx="2535386" cy="2866887"/>
          </a:xfrm>
        </p:grpSpPr>
        <p:sp>
          <p:nvSpPr>
            <p:cNvPr id="20" name="ZoneTexte 19"/>
            <p:cNvSpPr txBox="1"/>
            <p:nvPr/>
          </p:nvSpPr>
          <p:spPr>
            <a:xfrm>
              <a:off x="6602818" y="2309479"/>
              <a:ext cx="253054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3300"/>
                  </a:solidFill>
                </a:rPr>
                <a:t>Champ </a:t>
              </a:r>
              <a:r>
                <a:rPr lang="en-US" dirty="0" err="1" smtClean="0">
                  <a:solidFill>
                    <a:srgbClr val="FF3300"/>
                  </a:solidFill>
                </a:rPr>
                <a:t>hexapolaire</a:t>
              </a:r>
              <a:endParaRPr lang="en-US" dirty="0">
                <a:solidFill>
                  <a:srgbClr val="FF3300"/>
                </a:solidFill>
              </a:endParaRPr>
            </a:p>
          </p:txBody>
        </p:sp>
        <p:pic>
          <p:nvPicPr>
            <p:cNvPr id="21" name="Picture 7" descr="radial ECR mirror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00" t="10603" r="21779" b="53995"/>
            <a:stretch/>
          </p:blipFill>
          <p:spPr bwMode="auto">
            <a:xfrm>
              <a:off x="6597981" y="3109502"/>
              <a:ext cx="2503487" cy="184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 Box 28"/>
            <p:cNvSpPr txBox="1">
              <a:spLocks noChangeArrowheads="1"/>
            </p:cNvSpPr>
            <p:nvPr/>
          </p:nvSpPr>
          <p:spPr bwMode="auto">
            <a:xfrm>
              <a:off x="6636645" y="3914543"/>
              <a:ext cx="82105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 i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 i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 i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 i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 i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fr-FR" sz="2400" dirty="0">
                  <a:solidFill>
                    <a:srgbClr val="FF0000"/>
                  </a:solidFill>
                  <a:latin typeface="+mj-lt"/>
                </a:rPr>
                <a:t>B</a:t>
              </a:r>
              <a:r>
                <a:rPr lang="fr-FR" sz="2400" baseline="-25000" dirty="0">
                  <a:solidFill>
                    <a:srgbClr val="FF0000"/>
                  </a:solidFill>
                  <a:latin typeface="+mj-lt"/>
                </a:rPr>
                <a:t>ECR</a:t>
              </a:r>
            </a:p>
          </p:txBody>
        </p:sp>
        <p:sp>
          <p:nvSpPr>
            <p:cNvPr id="23" name="Line 27"/>
            <p:cNvSpPr>
              <a:spLocks noChangeShapeType="1"/>
            </p:cNvSpPr>
            <p:nvPr/>
          </p:nvSpPr>
          <p:spPr bwMode="auto">
            <a:xfrm>
              <a:off x="7249202" y="4188064"/>
              <a:ext cx="145891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cxnSp>
          <p:nvCxnSpPr>
            <p:cNvPr id="24" name="Connecteur droit avec flèche 23"/>
            <p:cNvCxnSpPr/>
            <p:nvPr/>
          </p:nvCxnSpPr>
          <p:spPr>
            <a:xfrm>
              <a:off x="8467495" y="3112353"/>
              <a:ext cx="0" cy="1754459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ZoneTexte 24"/>
            <p:cNvSpPr txBox="1"/>
            <p:nvPr/>
          </p:nvSpPr>
          <p:spPr>
            <a:xfrm>
              <a:off x="8059628" y="2847108"/>
              <a:ext cx="9172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~2xB</a:t>
              </a:r>
              <a:r>
                <a:rPr lang="fr-FR" sz="1400" baseline="-25000" dirty="0" smtClean="0"/>
                <a:t>ECR</a:t>
              </a:r>
              <a:endParaRPr lang="fr-FR" sz="1400" baseline="-25000" dirty="0"/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8149446" y="4868589"/>
              <a:ext cx="8274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R paroi</a:t>
              </a:r>
              <a:endParaRPr lang="fr-FR" sz="1400" baseline="-25000" dirty="0"/>
            </a:p>
          </p:txBody>
        </p:sp>
      </p:grpSp>
      <p:sp>
        <p:nvSpPr>
          <p:cNvPr id="30" name="ZoneTexte 29"/>
          <p:cNvSpPr txBox="1"/>
          <p:nvPr/>
        </p:nvSpPr>
        <p:spPr>
          <a:xfrm>
            <a:off x="6063909" y="6304460"/>
            <a:ext cx="2946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B050"/>
                </a:solidFill>
              </a:rPr>
              <a:t>Optique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d’extraction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68946" y="5536585"/>
            <a:ext cx="558376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HT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1" name="Connecteur droit 30"/>
          <p:cNvCxnSpPr/>
          <p:nvPr/>
        </p:nvCxnSpPr>
        <p:spPr>
          <a:xfrm flipV="1">
            <a:off x="348134" y="5074170"/>
            <a:ext cx="627781" cy="4624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llipse 34"/>
          <p:cNvSpPr/>
          <p:nvPr/>
        </p:nvSpPr>
        <p:spPr>
          <a:xfrm rot="166199">
            <a:off x="2041854" y="4570035"/>
            <a:ext cx="1372097" cy="25740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PLASMA</a:t>
            </a:r>
            <a:endParaRPr lang="en-US" sz="1600" b="1" dirty="0">
              <a:solidFill>
                <a:schemeClr val="tx1"/>
              </a:solidFill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1853507" y="595462"/>
            <a:ext cx="3694231" cy="2082800"/>
            <a:chOff x="1909480" y="2397512"/>
            <a:chExt cx="4076531" cy="2360913"/>
          </a:xfrm>
        </p:grpSpPr>
        <p:sp>
          <p:nvSpPr>
            <p:cNvPr id="34" name="Line 21"/>
            <p:cNvSpPr>
              <a:spLocks noChangeShapeType="1"/>
            </p:cNvSpPr>
            <p:nvPr/>
          </p:nvSpPr>
          <p:spPr bwMode="auto">
            <a:xfrm>
              <a:off x="2396674" y="4485375"/>
              <a:ext cx="3589337" cy="0"/>
            </a:xfrm>
            <a:prstGeom prst="line">
              <a:avLst/>
            </a:prstGeom>
            <a:noFill/>
            <a:ln w="28575">
              <a:solidFill>
                <a:srgbClr val="4D4D4D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Text Box 22"/>
            <p:cNvSpPr txBox="1">
              <a:spLocks noChangeArrowheads="1"/>
            </p:cNvSpPr>
            <p:nvPr/>
          </p:nvSpPr>
          <p:spPr bwMode="auto">
            <a:xfrm>
              <a:off x="5355856" y="4453625"/>
              <a:ext cx="2794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 i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 i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 i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 i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 i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fr-FR"/>
                <a:t>z</a:t>
              </a:r>
            </a:p>
          </p:txBody>
        </p:sp>
        <p:sp>
          <p:nvSpPr>
            <p:cNvPr id="37" name="Freeform 23"/>
            <p:cNvSpPr>
              <a:spLocks/>
            </p:cNvSpPr>
            <p:nvPr/>
          </p:nvSpPr>
          <p:spPr bwMode="auto">
            <a:xfrm>
              <a:off x="2368099" y="2675625"/>
              <a:ext cx="3557587" cy="1714500"/>
            </a:xfrm>
            <a:custGeom>
              <a:avLst/>
              <a:gdLst>
                <a:gd name="T0" fmla="*/ 0 w 2193"/>
                <a:gd name="T1" fmla="*/ 1801910904 h 1080"/>
                <a:gd name="T2" fmla="*/ 565812020 w 2193"/>
                <a:gd name="T3" fmla="*/ 501510272 h 1080"/>
                <a:gd name="T4" fmla="*/ 931615711 w 2193"/>
                <a:gd name="T5" fmla="*/ 40322494 h 1080"/>
                <a:gd name="T6" fmla="*/ 1234260297 w 2193"/>
                <a:gd name="T7" fmla="*/ 252015610 h 1080"/>
                <a:gd name="T8" fmla="*/ 1839546631 w 2193"/>
                <a:gd name="T9" fmla="*/ 1512093463 h 1080"/>
                <a:gd name="T10" fmla="*/ 2147483647 w 2193"/>
                <a:gd name="T11" fmla="*/ 2147483647 h 1080"/>
                <a:gd name="T12" fmla="*/ 2147483647 w 2193"/>
                <a:gd name="T13" fmla="*/ 2147483647 h 1080"/>
                <a:gd name="T14" fmla="*/ 2147483647 w 2193"/>
                <a:gd name="T15" fmla="*/ 2147483647 h 1080"/>
                <a:gd name="T16" fmla="*/ 2147483647 w 2193"/>
                <a:gd name="T17" fmla="*/ 1814512473 h 1080"/>
                <a:gd name="T18" fmla="*/ 2147483647 w 2193"/>
                <a:gd name="T19" fmla="*/ 1209674850 h 1080"/>
                <a:gd name="T20" fmla="*/ 2147483647 w 2193"/>
                <a:gd name="T21" fmla="*/ 801409524 h 1080"/>
                <a:gd name="T22" fmla="*/ 2147483647 w 2193"/>
                <a:gd name="T23" fmla="*/ 665321148 h 1080"/>
                <a:gd name="T24" fmla="*/ 2147483647 w 2193"/>
                <a:gd name="T25" fmla="*/ 831651385 h 1080"/>
                <a:gd name="T26" fmla="*/ 2147483647 w 2193"/>
                <a:gd name="T27" fmla="*/ 1315521365 h 1080"/>
                <a:gd name="T28" fmla="*/ 2147483647 w 2193"/>
                <a:gd name="T29" fmla="*/ 2147483647 h 108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93"/>
                <a:gd name="T46" fmla="*/ 0 h 1080"/>
                <a:gd name="T47" fmla="*/ 2193 w 2193"/>
                <a:gd name="T48" fmla="*/ 1080 h 108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93" h="1080">
                  <a:moveTo>
                    <a:pt x="0" y="715"/>
                  </a:moveTo>
                  <a:cubicBezTo>
                    <a:pt x="36" y="629"/>
                    <a:pt x="156" y="315"/>
                    <a:pt x="215" y="199"/>
                  </a:cubicBezTo>
                  <a:cubicBezTo>
                    <a:pt x="273" y="83"/>
                    <a:pt x="312" y="33"/>
                    <a:pt x="354" y="16"/>
                  </a:cubicBezTo>
                  <a:cubicBezTo>
                    <a:pt x="397" y="0"/>
                    <a:pt x="411" y="3"/>
                    <a:pt x="469" y="100"/>
                  </a:cubicBezTo>
                  <a:cubicBezTo>
                    <a:pt x="526" y="197"/>
                    <a:pt x="626" y="462"/>
                    <a:pt x="699" y="600"/>
                  </a:cubicBezTo>
                  <a:cubicBezTo>
                    <a:pt x="773" y="738"/>
                    <a:pt x="848" y="862"/>
                    <a:pt x="910" y="930"/>
                  </a:cubicBezTo>
                  <a:cubicBezTo>
                    <a:pt x="974" y="998"/>
                    <a:pt x="1025" y="1003"/>
                    <a:pt x="1078" y="1008"/>
                  </a:cubicBezTo>
                  <a:cubicBezTo>
                    <a:pt x="1130" y="1013"/>
                    <a:pt x="1164" y="1008"/>
                    <a:pt x="1224" y="960"/>
                  </a:cubicBezTo>
                  <a:cubicBezTo>
                    <a:pt x="1284" y="912"/>
                    <a:pt x="1378" y="800"/>
                    <a:pt x="1435" y="720"/>
                  </a:cubicBezTo>
                  <a:cubicBezTo>
                    <a:pt x="1492" y="640"/>
                    <a:pt x="1529" y="547"/>
                    <a:pt x="1567" y="480"/>
                  </a:cubicBezTo>
                  <a:cubicBezTo>
                    <a:pt x="1605" y="413"/>
                    <a:pt x="1632" y="354"/>
                    <a:pt x="1663" y="318"/>
                  </a:cubicBezTo>
                  <a:cubicBezTo>
                    <a:pt x="1694" y="282"/>
                    <a:pt x="1723" y="262"/>
                    <a:pt x="1753" y="264"/>
                  </a:cubicBezTo>
                  <a:cubicBezTo>
                    <a:pt x="1783" y="266"/>
                    <a:pt x="1812" y="287"/>
                    <a:pt x="1843" y="330"/>
                  </a:cubicBezTo>
                  <a:cubicBezTo>
                    <a:pt x="1874" y="373"/>
                    <a:pt x="1881" y="397"/>
                    <a:pt x="1939" y="522"/>
                  </a:cubicBezTo>
                  <a:cubicBezTo>
                    <a:pt x="1997" y="647"/>
                    <a:pt x="2151" y="987"/>
                    <a:pt x="2193" y="108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" name="Line 24"/>
            <p:cNvSpPr>
              <a:spLocks noChangeShapeType="1"/>
            </p:cNvSpPr>
            <p:nvPr/>
          </p:nvSpPr>
          <p:spPr bwMode="auto">
            <a:xfrm flipV="1">
              <a:off x="4153242" y="2778812"/>
              <a:ext cx="0" cy="1714500"/>
            </a:xfrm>
            <a:prstGeom prst="line">
              <a:avLst/>
            </a:prstGeom>
            <a:noFill/>
            <a:ln w="28575">
              <a:solidFill>
                <a:srgbClr val="4D4D4D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Text Box 25"/>
            <p:cNvSpPr txBox="1">
              <a:spLocks noChangeArrowheads="1"/>
            </p:cNvSpPr>
            <p:nvPr/>
          </p:nvSpPr>
          <p:spPr bwMode="auto">
            <a:xfrm>
              <a:off x="4093711" y="2999475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 i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 i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 i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 i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 i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fr-FR" sz="2400" dirty="0" err="1">
                  <a:latin typeface="+mn-lt"/>
                </a:rPr>
                <a:t>B</a:t>
              </a:r>
              <a:r>
                <a:rPr lang="fr-FR" sz="2400" baseline="-25000" dirty="0" err="1">
                  <a:latin typeface="+mn-lt"/>
                </a:rPr>
                <a:t>z</a:t>
              </a:r>
              <a:endParaRPr lang="fr-FR" sz="2400" baseline="-25000" dirty="0">
                <a:latin typeface="+mn-lt"/>
              </a:endParaRPr>
            </a:p>
          </p:txBody>
        </p:sp>
        <p:sp>
          <p:nvSpPr>
            <p:cNvPr id="41" name="Line 27"/>
            <p:cNvSpPr>
              <a:spLocks noChangeShapeType="1"/>
            </p:cNvSpPr>
            <p:nvPr/>
          </p:nvSpPr>
          <p:spPr bwMode="auto">
            <a:xfrm>
              <a:off x="3423786" y="3902762"/>
              <a:ext cx="145891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2" name="Text Box 28"/>
            <p:cNvSpPr txBox="1">
              <a:spLocks noChangeArrowheads="1"/>
            </p:cNvSpPr>
            <p:nvPr/>
          </p:nvSpPr>
          <p:spPr bwMode="auto">
            <a:xfrm>
              <a:off x="2521818" y="3661819"/>
              <a:ext cx="82105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 i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 i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 i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 i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 i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fr-FR" sz="2400" dirty="0">
                  <a:solidFill>
                    <a:srgbClr val="FF0000"/>
                  </a:solidFill>
                  <a:latin typeface="+mn-lt"/>
                </a:rPr>
                <a:t>B</a:t>
              </a:r>
              <a:r>
                <a:rPr lang="fr-FR" sz="2400" baseline="-25000" dirty="0">
                  <a:solidFill>
                    <a:srgbClr val="FF0000"/>
                  </a:solidFill>
                  <a:latin typeface="+mn-lt"/>
                </a:rPr>
                <a:t>ECR</a:t>
              </a:r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1909480" y="2397512"/>
              <a:ext cx="9172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~3xB</a:t>
              </a:r>
              <a:r>
                <a:rPr lang="fr-FR" sz="1400" baseline="-25000" dirty="0" smtClean="0"/>
                <a:t>ECR</a:t>
              </a:r>
              <a:endParaRPr lang="fr-FR" sz="1400" baseline="-25000" dirty="0"/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4487247" y="2772937"/>
              <a:ext cx="10967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~1.8xB</a:t>
              </a:r>
              <a:r>
                <a:rPr lang="fr-FR" sz="1400" baseline="-25000" dirty="0" smtClean="0"/>
                <a:t>ECR</a:t>
              </a:r>
              <a:endParaRPr lang="fr-FR" sz="1400" baseline="-25000" dirty="0"/>
            </a:p>
          </p:txBody>
        </p:sp>
      </p:grpSp>
      <p:cxnSp>
        <p:nvCxnSpPr>
          <p:cNvPr id="11" name="Connecteur droit 10"/>
          <p:cNvCxnSpPr/>
          <p:nvPr/>
        </p:nvCxnSpPr>
        <p:spPr>
          <a:xfrm flipH="1">
            <a:off x="1745042" y="2542502"/>
            <a:ext cx="982860" cy="908992"/>
          </a:xfrm>
          <a:prstGeom prst="line">
            <a:avLst/>
          </a:prstGeom>
          <a:ln w="28575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H="1">
            <a:off x="3832899" y="2543814"/>
            <a:ext cx="853589" cy="998711"/>
          </a:xfrm>
          <a:prstGeom prst="line">
            <a:avLst/>
          </a:prstGeom>
          <a:ln w="28575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 flipH="1">
            <a:off x="2727903" y="2542502"/>
            <a:ext cx="988455" cy="1000023"/>
          </a:xfrm>
          <a:prstGeom prst="line">
            <a:avLst/>
          </a:prstGeom>
          <a:ln w="28575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riangle isocèle 50"/>
          <p:cNvSpPr/>
          <p:nvPr/>
        </p:nvSpPr>
        <p:spPr>
          <a:xfrm rot="16320000">
            <a:off x="5005121" y="3316103"/>
            <a:ext cx="153782" cy="2946570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Connecteur droit 52"/>
          <p:cNvCxnSpPr/>
          <p:nvPr/>
        </p:nvCxnSpPr>
        <p:spPr>
          <a:xfrm flipV="1">
            <a:off x="829338" y="4789388"/>
            <a:ext cx="819971" cy="15150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Éclair 8"/>
          <p:cNvSpPr/>
          <p:nvPr/>
        </p:nvSpPr>
        <p:spPr>
          <a:xfrm rot="2440348">
            <a:off x="171557" y="2213332"/>
            <a:ext cx="353155" cy="317920"/>
          </a:xfrm>
          <a:prstGeom prst="lightningBol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 9" descr="Capture d’écr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904" y="2204317"/>
            <a:ext cx="1705213" cy="67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70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7" grpId="0"/>
      <p:bldP spid="14" grpId="0"/>
      <p:bldP spid="15" grpId="0"/>
      <p:bldP spid="30" grpId="0"/>
      <p:bldP spid="32" grpId="0" animBg="1"/>
      <p:bldP spid="35" grpId="0" animBg="1"/>
      <p:bldP spid="51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90806"/>
            <a:ext cx="5895833" cy="792088"/>
          </a:xfrm>
        </p:spPr>
        <p:txBody>
          <a:bodyPr/>
          <a:lstStyle/>
          <a:p>
            <a:r>
              <a:rPr lang="en-US" dirty="0" smtClean="0"/>
              <a:t>Injection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34837" y="1124744"/>
            <a:ext cx="9640390" cy="1522764"/>
          </a:xfrm>
        </p:spPr>
        <p:txBody>
          <a:bodyPr/>
          <a:lstStyle/>
          <a:p>
            <a:r>
              <a:rPr lang="en-US" dirty="0" smtClean="0"/>
              <a:t>Source </a:t>
            </a:r>
            <a:r>
              <a:rPr lang="en-US" dirty="0" err="1" smtClean="0"/>
              <a:t>d’ions</a:t>
            </a:r>
            <a:r>
              <a:rPr lang="en-US" dirty="0" smtClean="0"/>
              <a:t> </a:t>
            </a:r>
            <a:r>
              <a:rPr lang="en-US" dirty="0" err="1" smtClean="0"/>
              <a:t>modifiée</a:t>
            </a:r>
            <a:r>
              <a:rPr lang="en-US" dirty="0" smtClean="0"/>
              <a:t> pour </a:t>
            </a:r>
            <a:r>
              <a:rPr lang="en-US" dirty="0" err="1" smtClean="0"/>
              <a:t>l’injection</a:t>
            </a:r>
            <a:r>
              <a:rPr lang="en-US" dirty="0" smtClean="0"/>
              <a:t> d’un </a:t>
            </a:r>
            <a:r>
              <a:rPr lang="en-US" dirty="0" err="1" smtClean="0"/>
              <a:t>faisceau</a:t>
            </a:r>
            <a:r>
              <a:rPr lang="en-US" dirty="0" smtClean="0"/>
              <a:t> </a:t>
            </a:r>
            <a:r>
              <a:rPr lang="en-US" dirty="0" err="1" smtClean="0"/>
              <a:t>d’ions</a:t>
            </a:r>
            <a:r>
              <a:rPr lang="en-US" dirty="0" smtClean="0"/>
              <a:t> </a:t>
            </a:r>
            <a:r>
              <a:rPr lang="en-US" dirty="0" err="1" smtClean="0"/>
              <a:t>monochargés</a:t>
            </a:r>
            <a:endParaRPr lang="en-US" dirty="0" smtClean="0"/>
          </a:p>
          <a:p>
            <a:r>
              <a:rPr lang="en-US" dirty="0" smtClean="0"/>
              <a:t>Capture </a:t>
            </a:r>
            <a:r>
              <a:rPr lang="en-US" dirty="0" err="1" smtClean="0"/>
              <a:t>dans</a:t>
            </a:r>
            <a:r>
              <a:rPr lang="en-US" dirty="0" smtClean="0"/>
              <a:t> le plasma + multi </a:t>
            </a:r>
            <a:r>
              <a:rPr lang="en-US" dirty="0" err="1" smtClean="0"/>
              <a:t>ionisation</a:t>
            </a:r>
            <a:endParaRPr lang="en-US" dirty="0" smtClean="0"/>
          </a:p>
          <a:p>
            <a:r>
              <a:rPr lang="en-US" dirty="0" smtClean="0"/>
              <a:t>Extraction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BA51A-0E04-4B3D-A92E-704BDD3DCD9A}" type="slidenum">
              <a:rPr lang="fr-FR" altLang="fr-FR" smtClean="0"/>
              <a:pPr/>
              <a:t>4</a:t>
            </a:fld>
            <a:endParaRPr lang="fr-FR" alt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Principe de </a:t>
            </a:r>
            <a:r>
              <a:rPr lang="en-US" dirty="0" err="1" smtClean="0"/>
              <a:t>fonctionnement</a:t>
            </a:r>
            <a:endParaRPr lang="en-US" dirty="0"/>
          </a:p>
        </p:txBody>
      </p:sp>
      <p:pic>
        <p:nvPicPr>
          <p:cNvPr id="7" name="Image 6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6256"/>
            <a:ext cx="9144000" cy="3825671"/>
          </a:xfrm>
          <a:prstGeom prst="rect">
            <a:avLst/>
          </a:prstGeom>
        </p:spPr>
      </p:pic>
      <p:sp>
        <p:nvSpPr>
          <p:cNvPr id="11" name="Ellipse 10"/>
          <p:cNvSpPr/>
          <p:nvPr/>
        </p:nvSpPr>
        <p:spPr>
          <a:xfrm rot="166199">
            <a:off x="4136470" y="4383993"/>
            <a:ext cx="1372097" cy="25740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PLASMA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8" name="Triangle isocèle 7"/>
          <p:cNvSpPr/>
          <p:nvPr/>
        </p:nvSpPr>
        <p:spPr>
          <a:xfrm rot="16393228" flipH="1">
            <a:off x="6755203" y="3291834"/>
            <a:ext cx="183049" cy="2673926"/>
          </a:xfrm>
          <a:prstGeom prst="triangle">
            <a:avLst/>
          </a:prstGeom>
          <a:pattFill prst="lgCheck">
            <a:fgClr>
              <a:srgbClr val="FFFF00"/>
            </a:fgClr>
            <a:bgClr>
              <a:schemeClr val="accent6">
                <a:lumMod val="60000"/>
                <a:lumOff val="4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iangle isocèle 8"/>
          <p:cNvSpPr/>
          <p:nvPr/>
        </p:nvSpPr>
        <p:spPr>
          <a:xfrm rot="16361092">
            <a:off x="539576" y="3743313"/>
            <a:ext cx="130450" cy="1204814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iangle isocèle 13"/>
          <p:cNvSpPr/>
          <p:nvPr/>
        </p:nvSpPr>
        <p:spPr>
          <a:xfrm rot="16361092" flipV="1">
            <a:off x="2682858" y="2905250"/>
            <a:ext cx="106228" cy="3063707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iangle isocèle 14"/>
          <p:cNvSpPr/>
          <p:nvPr/>
        </p:nvSpPr>
        <p:spPr>
          <a:xfrm rot="16393228" flipH="1" flipV="1">
            <a:off x="8560572" y="4252270"/>
            <a:ext cx="198349" cy="959899"/>
          </a:xfrm>
          <a:prstGeom prst="triangle">
            <a:avLst/>
          </a:prstGeom>
          <a:pattFill prst="lgCheck">
            <a:fgClr>
              <a:srgbClr val="FFFF00"/>
            </a:fgClr>
            <a:bgClr>
              <a:schemeClr val="accent6">
                <a:lumMod val="60000"/>
                <a:lumOff val="4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oneTexte 11"/>
          <p:cNvSpPr txBox="1"/>
          <p:nvPr/>
        </p:nvSpPr>
        <p:spPr>
          <a:xfrm>
            <a:off x="457200" y="2558155"/>
            <a:ext cx="1722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Injection</a:t>
            </a:r>
          </a:p>
          <a:p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Faisceau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1+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613992" y="2842876"/>
            <a:ext cx="33382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Extraction de </a:t>
            </a:r>
            <a:r>
              <a:rPr lang="en-US" dirty="0" err="1" smtClean="0"/>
              <a:t>faisceaux</a:t>
            </a:r>
            <a:r>
              <a:rPr lang="en-US" dirty="0" smtClean="0"/>
              <a:t> N+</a:t>
            </a:r>
          </a:p>
        </p:txBody>
      </p:sp>
    </p:spTree>
    <p:extLst>
      <p:ext uri="{BB962C8B-B14F-4D97-AF65-F5344CB8AC3E}">
        <p14:creationId xmlns:p14="http://schemas.microsoft.com/office/powerpoint/2010/main" val="113348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90806"/>
            <a:ext cx="5895833" cy="792088"/>
          </a:xfrm>
        </p:spPr>
        <p:txBody>
          <a:bodyPr/>
          <a:lstStyle/>
          <a:p>
            <a:r>
              <a:rPr lang="en-US" dirty="0" smtClean="0"/>
              <a:t>Banc de test 1+N+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BA51A-0E04-4B3D-A92E-704BDD3DCD9A}" type="slidenum">
              <a:rPr lang="fr-FR" altLang="fr-FR" smtClean="0"/>
              <a:pPr/>
              <a:t>5</a:t>
            </a:fld>
            <a:endParaRPr lang="fr-FR" alt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Principe de </a:t>
            </a:r>
            <a:r>
              <a:rPr lang="en-US" dirty="0" err="1" smtClean="0"/>
              <a:t>fonctionnement</a:t>
            </a:r>
            <a:endParaRPr lang="en-US" dirty="0"/>
          </a:p>
        </p:txBody>
      </p:sp>
      <p:sp>
        <p:nvSpPr>
          <p:cNvPr id="28" name="ZoneTexte 27"/>
          <p:cNvSpPr txBox="1"/>
          <p:nvPr/>
        </p:nvSpPr>
        <p:spPr>
          <a:xfrm rot="158605">
            <a:off x="3263721" y="3671374"/>
            <a:ext cx="1465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PLASMA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229019" y="1386082"/>
            <a:ext cx="7860831" cy="4339404"/>
            <a:chOff x="215371" y="1804223"/>
            <a:chExt cx="7860831" cy="4339404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4647" y="1804223"/>
              <a:ext cx="6001555" cy="4339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Groupe 11"/>
            <p:cNvGrpSpPr/>
            <p:nvPr/>
          </p:nvGrpSpPr>
          <p:grpSpPr>
            <a:xfrm>
              <a:off x="1179831" y="1979272"/>
              <a:ext cx="1248356" cy="1413592"/>
              <a:chOff x="2231763" y="1795898"/>
              <a:chExt cx="1248356" cy="1413592"/>
            </a:xfrm>
          </p:grpSpPr>
          <p:cxnSp>
            <p:nvCxnSpPr>
              <p:cNvPr id="21" name="Connecteur droit 5"/>
              <p:cNvCxnSpPr>
                <a:cxnSpLocks noChangeShapeType="1"/>
              </p:cNvCxnSpPr>
              <p:nvPr/>
            </p:nvCxnSpPr>
            <p:spPr bwMode="auto">
              <a:xfrm>
                <a:off x="2440306" y="2218970"/>
                <a:ext cx="552450" cy="0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" name="Connecteur droit 16"/>
              <p:cNvCxnSpPr>
                <a:cxnSpLocks noChangeShapeType="1"/>
              </p:cNvCxnSpPr>
              <p:nvPr/>
            </p:nvCxnSpPr>
            <p:spPr bwMode="auto">
              <a:xfrm>
                <a:off x="2573656" y="2304695"/>
                <a:ext cx="284163" cy="0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" name="Connecteur droit 18"/>
              <p:cNvCxnSpPr>
                <a:cxnSpLocks noChangeShapeType="1"/>
              </p:cNvCxnSpPr>
              <p:nvPr/>
            </p:nvCxnSpPr>
            <p:spPr bwMode="auto">
              <a:xfrm flipH="1">
                <a:off x="2707006" y="2304695"/>
                <a:ext cx="9526" cy="752395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24" name="Groupe 23"/>
              <p:cNvGrpSpPr/>
              <p:nvPr/>
            </p:nvGrpSpPr>
            <p:grpSpPr>
              <a:xfrm>
                <a:off x="2475231" y="3057090"/>
                <a:ext cx="434975" cy="152400"/>
                <a:chOff x="2489519" y="4567673"/>
                <a:chExt cx="434975" cy="152400"/>
              </a:xfrm>
            </p:grpSpPr>
            <p:cxnSp>
              <p:nvCxnSpPr>
                <p:cNvPr id="29" name="Connecteur droit 21"/>
                <p:cNvCxnSpPr>
                  <a:cxnSpLocks noChangeShapeType="1"/>
                </p:cNvCxnSpPr>
                <p:nvPr/>
              </p:nvCxnSpPr>
              <p:spPr bwMode="auto">
                <a:xfrm>
                  <a:off x="2489519" y="4567673"/>
                  <a:ext cx="434975" cy="0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0" name="Connecteur droit 31"/>
                <p:cNvCxnSpPr>
                  <a:cxnSpLocks noChangeShapeType="1"/>
                </p:cNvCxnSpPr>
                <p:nvPr/>
              </p:nvCxnSpPr>
              <p:spPr bwMode="auto">
                <a:xfrm flipH="1">
                  <a:off x="2692719" y="4577198"/>
                  <a:ext cx="95250" cy="142875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2" name="Connecteur droit 32"/>
                <p:cNvCxnSpPr>
                  <a:cxnSpLocks noChangeShapeType="1"/>
                </p:cNvCxnSpPr>
                <p:nvPr/>
              </p:nvCxnSpPr>
              <p:spPr bwMode="auto">
                <a:xfrm flipH="1">
                  <a:off x="2800669" y="4577198"/>
                  <a:ext cx="95250" cy="142875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3" name="Connecteur droit 33"/>
                <p:cNvCxnSpPr>
                  <a:cxnSpLocks noChangeShapeType="1"/>
                </p:cNvCxnSpPr>
                <p:nvPr/>
              </p:nvCxnSpPr>
              <p:spPr bwMode="auto">
                <a:xfrm flipH="1">
                  <a:off x="2499044" y="4577198"/>
                  <a:ext cx="95250" cy="142875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4" name="Connecteur droit 34"/>
                <p:cNvCxnSpPr>
                  <a:cxnSpLocks noChangeShapeType="1"/>
                </p:cNvCxnSpPr>
                <p:nvPr/>
              </p:nvCxnSpPr>
              <p:spPr bwMode="auto">
                <a:xfrm flipH="1">
                  <a:off x="2594294" y="4577198"/>
                  <a:ext cx="95250" cy="142875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25" name="Connecteur droit 35"/>
              <p:cNvCxnSpPr>
                <a:cxnSpLocks noChangeShapeType="1"/>
              </p:cNvCxnSpPr>
              <p:nvPr/>
            </p:nvCxnSpPr>
            <p:spPr bwMode="auto">
              <a:xfrm flipH="1">
                <a:off x="2715737" y="1795898"/>
                <a:ext cx="18257" cy="416725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" name="Connecteur droit 37"/>
              <p:cNvCxnSpPr>
                <a:cxnSpLocks noChangeShapeType="1"/>
              </p:cNvCxnSpPr>
              <p:nvPr/>
            </p:nvCxnSpPr>
            <p:spPr bwMode="auto">
              <a:xfrm flipH="1">
                <a:off x="2733994" y="1795898"/>
                <a:ext cx="746125" cy="0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7" name="ZoneTexte 21513"/>
              <p:cNvSpPr txBox="1">
                <a:spLocks noChangeArrowheads="1"/>
              </p:cNvSpPr>
              <p:nvPr/>
            </p:nvSpPr>
            <p:spPr bwMode="auto">
              <a:xfrm>
                <a:off x="2231763" y="1835585"/>
                <a:ext cx="558800" cy="369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rgbClr val="003366"/>
                    </a:solidFill>
                    <a:latin typeface="Helvetica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rgbClr val="003366"/>
                    </a:solidFill>
                    <a:latin typeface="Helvetica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rgbClr val="003366"/>
                    </a:solidFill>
                    <a:latin typeface="Helvetica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rgbClr val="003366"/>
                    </a:solidFill>
                    <a:latin typeface="Helvetica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rgbClr val="003366"/>
                    </a:solidFill>
                    <a:latin typeface="Helvetica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3366"/>
                    </a:solidFill>
                    <a:latin typeface="Helvetica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3366"/>
                    </a:solidFill>
                    <a:latin typeface="Helvetica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3366"/>
                    </a:solidFill>
                    <a:latin typeface="Helvetica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3366"/>
                    </a:solidFill>
                    <a:latin typeface="Helvetica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fr-FR" altLang="en-US" dirty="0">
                    <a:solidFill>
                      <a:srgbClr val="FF0000"/>
                    </a:solidFill>
                  </a:rPr>
                  <a:t>HT</a:t>
                </a:r>
              </a:p>
            </p:txBody>
          </p:sp>
        </p:grpSp>
        <p:grpSp>
          <p:nvGrpSpPr>
            <p:cNvPr id="13" name="Groupe 12"/>
            <p:cNvGrpSpPr/>
            <p:nvPr/>
          </p:nvGrpSpPr>
          <p:grpSpPr>
            <a:xfrm>
              <a:off x="2688255" y="1815304"/>
              <a:ext cx="2387169" cy="1711771"/>
              <a:chOff x="1712913" y="1882775"/>
              <a:chExt cx="2478087" cy="1922463"/>
            </a:xfrm>
          </p:grpSpPr>
          <p:sp>
            <p:nvSpPr>
              <p:cNvPr id="17" name="ZoneTexte 21504"/>
              <p:cNvSpPr txBox="1">
                <a:spLocks noChangeArrowheads="1"/>
              </p:cNvSpPr>
              <p:nvPr/>
            </p:nvSpPr>
            <p:spPr bwMode="auto">
              <a:xfrm>
                <a:off x="2789238" y="1882775"/>
                <a:ext cx="849312" cy="36830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rgbClr val="003366"/>
                    </a:solidFill>
                    <a:latin typeface="Helvetica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rgbClr val="003366"/>
                    </a:solidFill>
                    <a:latin typeface="Helvetica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rgbClr val="003366"/>
                    </a:solidFill>
                    <a:latin typeface="Helvetica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rgbClr val="003366"/>
                    </a:solidFill>
                    <a:latin typeface="Helvetica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rgbClr val="003366"/>
                    </a:solidFill>
                    <a:latin typeface="Helvetica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3366"/>
                    </a:solidFill>
                    <a:latin typeface="Helvetica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3366"/>
                    </a:solidFill>
                    <a:latin typeface="Helvetica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3366"/>
                    </a:solidFill>
                    <a:latin typeface="Helvetica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3366"/>
                    </a:solidFill>
                    <a:latin typeface="Helvetica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fr-FR" altLang="en-US">
                    <a:solidFill>
                      <a:srgbClr val="FF0000"/>
                    </a:solidFill>
                  </a:rPr>
                  <a:t>∆ V</a:t>
                </a:r>
              </a:p>
            </p:txBody>
          </p:sp>
          <p:cxnSp>
            <p:nvCxnSpPr>
              <p:cNvPr id="18" name="Connecteur droit 43"/>
              <p:cNvCxnSpPr>
                <a:cxnSpLocks noChangeShapeType="1"/>
              </p:cNvCxnSpPr>
              <p:nvPr/>
            </p:nvCxnSpPr>
            <p:spPr bwMode="auto">
              <a:xfrm flipH="1">
                <a:off x="1712913" y="2066925"/>
                <a:ext cx="1076325" cy="0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" name="Connecteur droit 45"/>
              <p:cNvCxnSpPr>
                <a:cxnSpLocks noChangeShapeType="1"/>
              </p:cNvCxnSpPr>
              <p:nvPr/>
            </p:nvCxnSpPr>
            <p:spPr bwMode="auto">
              <a:xfrm flipH="1">
                <a:off x="3638550" y="2076450"/>
                <a:ext cx="301625" cy="0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" name="Connecteur droit 47"/>
              <p:cNvCxnSpPr>
                <a:cxnSpLocks noChangeShapeType="1"/>
              </p:cNvCxnSpPr>
              <p:nvPr/>
            </p:nvCxnSpPr>
            <p:spPr bwMode="auto">
              <a:xfrm flipH="1" flipV="1">
                <a:off x="3940175" y="2076450"/>
                <a:ext cx="250825" cy="1728788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14" name="Connecteur droit 13"/>
            <p:cNvCxnSpPr/>
            <p:nvPr/>
          </p:nvCxnSpPr>
          <p:spPr>
            <a:xfrm flipV="1">
              <a:off x="1528074" y="2288156"/>
              <a:ext cx="900113" cy="1986025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ZoneTexte 15"/>
            <p:cNvSpPr txBox="1"/>
            <p:nvPr/>
          </p:nvSpPr>
          <p:spPr>
            <a:xfrm>
              <a:off x="215371" y="4274181"/>
              <a:ext cx="28508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>
                  <a:solidFill>
                    <a:schemeClr val="tx2"/>
                  </a:solidFill>
                </a:rPr>
                <a:t>Sources 1+: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600" dirty="0" smtClean="0">
                  <a:solidFill>
                    <a:schemeClr val="tx2"/>
                  </a:solidFill>
                </a:rPr>
                <a:t>ECR (gazeux)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600" dirty="0" smtClean="0">
                  <a:solidFill>
                    <a:schemeClr val="tx2"/>
                  </a:solidFill>
                </a:rPr>
                <a:t>Canon à ions (Alcalins)</a:t>
              </a:r>
              <a:endParaRPr lang="fr-FR" sz="1600" dirty="0">
                <a:solidFill>
                  <a:schemeClr val="tx2"/>
                </a:solidFill>
              </a:endParaRPr>
            </a:p>
          </p:txBody>
        </p:sp>
      </p:grpSp>
      <p:sp>
        <p:nvSpPr>
          <p:cNvPr id="35" name="Espace réservé du contenu 2"/>
          <p:cNvSpPr txBox="1">
            <a:spLocks/>
          </p:cNvSpPr>
          <p:nvPr/>
        </p:nvSpPr>
        <p:spPr bwMode="auto">
          <a:xfrm>
            <a:off x="-18293" y="5998004"/>
            <a:ext cx="9162293" cy="57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  <a:defRPr lang="fr-FR" altLang="fr-FR" sz="1800" b="0" kern="1200">
                <a:solidFill>
                  <a:srgbClr val="0070C0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D96709"/>
              </a:buClr>
              <a:buSzPct val="110000"/>
              <a:buFont typeface="Wingdings" panose="05000000000000000000" pitchFamily="2" charset="2"/>
              <a:buChar char="§"/>
              <a:defRPr lang="fr-FR" altLang="fr-FR" sz="1600" kern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0000"/>
              <a:buFont typeface="Arial" pitchFamily="34" charset="0"/>
              <a:buChar char="•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→"/>
              <a:defRPr sz="1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accent6">
                    <a:lumMod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/>
              <a:t>Pour maximiser la capture des ions 1+ : nécessité de régler finement l’énergie des ions entrants</a:t>
            </a:r>
          </a:p>
        </p:txBody>
      </p:sp>
    </p:spTree>
    <p:extLst>
      <p:ext uri="{BB962C8B-B14F-4D97-AF65-F5344CB8AC3E}">
        <p14:creationId xmlns:p14="http://schemas.microsoft.com/office/powerpoint/2010/main" val="419621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90806"/>
            <a:ext cx="8032344" cy="792088"/>
          </a:xfrm>
        </p:spPr>
        <p:txBody>
          <a:bodyPr/>
          <a:lstStyle/>
          <a:p>
            <a:r>
              <a:rPr lang="en-US" dirty="0" smtClean="0"/>
              <a:t>Injection, </a:t>
            </a:r>
            <a:r>
              <a:rPr lang="en-US" dirty="0" err="1" smtClean="0"/>
              <a:t>ralentissement</a:t>
            </a:r>
            <a:r>
              <a:rPr lang="en-US" dirty="0" smtClean="0"/>
              <a:t>, capture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34837" y="1124744"/>
            <a:ext cx="9640390" cy="1522764"/>
          </a:xfrm>
        </p:spPr>
        <p:txBody>
          <a:bodyPr/>
          <a:lstStyle/>
          <a:p>
            <a:r>
              <a:rPr lang="en-US" dirty="0" smtClean="0"/>
              <a:t>Injection du </a:t>
            </a:r>
            <a:r>
              <a:rPr lang="en-US" dirty="0" err="1" smtClean="0"/>
              <a:t>faisceau</a:t>
            </a:r>
            <a:r>
              <a:rPr lang="en-US" dirty="0" smtClean="0"/>
              <a:t> 1+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BA51A-0E04-4B3D-A92E-704BDD3DCD9A}" type="slidenum">
              <a:rPr lang="fr-FR" altLang="fr-FR" smtClean="0"/>
              <a:pPr/>
              <a:t>6</a:t>
            </a:fld>
            <a:endParaRPr lang="fr-FR" alt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Principe de </a:t>
            </a:r>
            <a:r>
              <a:rPr lang="en-US" dirty="0" err="1" smtClean="0"/>
              <a:t>fonctionnement</a:t>
            </a:r>
            <a:endParaRPr lang="en-US" dirty="0"/>
          </a:p>
        </p:txBody>
      </p:sp>
      <p:sp>
        <p:nvSpPr>
          <p:cNvPr id="28" name="ZoneTexte 27"/>
          <p:cNvSpPr txBox="1"/>
          <p:nvPr/>
        </p:nvSpPr>
        <p:spPr>
          <a:xfrm rot="158605">
            <a:off x="3263721" y="3671374"/>
            <a:ext cx="1465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PLASMA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" name="Espace réservé du contenu 2"/>
          <p:cNvSpPr txBox="1">
            <a:spLocks/>
          </p:cNvSpPr>
          <p:nvPr/>
        </p:nvSpPr>
        <p:spPr bwMode="auto">
          <a:xfrm>
            <a:off x="-18293" y="5071730"/>
            <a:ext cx="9162293" cy="1499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  <a:defRPr lang="fr-FR" altLang="fr-FR" sz="1800" b="0" kern="1200">
                <a:solidFill>
                  <a:srgbClr val="0070C0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D96709"/>
              </a:buClr>
              <a:buSzPct val="110000"/>
              <a:buFont typeface="Wingdings" panose="05000000000000000000" pitchFamily="2" charset="2"/>
              <a:buChar char="§"/>
              <a:defRPr lang="fr-FR" altLang="fr-FR" sz="1600" kern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0000"/>
              <a:buFont typeface="Arial" pitchFamily="34" charset="0"/>
              <a:buChar char="•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→"/>
              <a:defRPr sz="1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accent6">
                    <a:lumMod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Ralentissement </a:t>
            </a:r>
            <a:r>
              <a:rPr lang="fr-FR" dirty="0" err="1" smtClean="0"/>
              <a:t>electrostatique</a:t>
            </a:r>
            <a:r>
              <a:rPr lang="fr-FR" dirty="0" smtClean="0"/>
              <a:t>, passage du potentiel plasma</a:t>
            </a:r>
            <a:endParaRPr lang="fr-FR" dirty="0"/>
          </a:p>
          <a:p>
            <a:r>
              <a:rPr lang="fr-FR" dirty="0" smtClean="0"/>
              <a:t>Ralentissement final </a:t>
            </a:r>
            <a:r>
              <a:rPr lang="fr-FR" dirty="0"/>
              <a:t>par collisions </a:t>
            </a:r>
            <a:r>
              <a:rPr lang="fr-FR" dirty="0" smtClean="0"/>
              <a:t>coulombiennes avec les ions du plasma</a:t>
            </a:r>
            <a:endParaRPr lang="fr-FR" dirty="0"/>
          </a:p>
        </p:txBody>
      </p:sp>
      <p:grpSp>
        <p:nvGrpSpPr>
          <p:cNvPr id="36" name="Groupe 35"/>
          <p:cNvGrpSpPr/>
          <p:nvPr/>
        </p:nvGrpSpPr>
        <p:grpSpPr>
          <a:xfrm>
            <a:off x="814367" y="1678796"/>
            <a:ext cx="8329633" cy="3168856"/>
            <a:chOff x="873955" y="1520214"/>
            <a:chExt cx="8329633" cy="3168856"/>
          </a:xfrm>
        </p:grpSpPr>
        <p:pic>
          <p:nvPicPr>
            <p:cNvPr id="37" name="Espace réservé du contenu 6" descr="Capture d’écra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73955" y="2160489"/>
              <a:ext cx="7231743" cy="252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ZoneTexte 37"/>
            <p:cNvSpPr txBox="1"/>
            <p:nvPr/>
          </p:nvSpPr>
          <p:spPr>
            <a:xfrm>
              <a:off x="1412798" y="1747907"/>
              <a:ext cx="26593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latin typeface="+mn-lt"/>
                </a:rPr>
                <a:t>Optique</a:t>
              </a:r>
              <a:r>
                <a:rPr lang="en-US" sz="1600" dirty="0" smtClean="0">
                  <a:latin typeface="+mn-lt"/>
                </a:rPr>
                <a:t> </a:t>
              </a:r>
              <a:r>
                <a:rPr lang="en-US" sz="1600" dirty="0" err="1" smtClean="0">
                  <a:latin typeface="+mn-lt"/>
                </a:rPr>
                <a:t>d’injection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2980208" y="1520214"/>
              <a:ext cx="62233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>
                  <a:latin typeface="+mn-lt"/>
                </a:rPr>
                <a:t>Ralentissement</a:t>
              </a:r>
              <a:r>
                <a:rPr lang="en-US" sz="1600" dirty="0" smtClean="0">
                  <a:latin typeface="+mn-lt"/>
                </a:rPr>
                <a:t> </a:t>
              </a:r>
              <a:r>
                <a:rPr lang="en-US" sz="1600" dirty="0" err="1" smtClean="0">
                  <a:latin typeface="+mn-lt"/>
                </a:rPr>
                <a:t>electrostatique</a:t>
              </a:r>
              <a:r>
                <a:rPr lang="en-US" sz="1600" dirty="0" smtClean="0">
                  <a:latin typeface="+mn-lt"/>
                </a:rPr>
                <a:t> et </a:t>
              </a:r>
            </a:p>
            <a:p>
              <a:pPr algn="ctr"/>
              <a:r>
                <a:rPr lang="en-US" sz="1600" dirty="0" err="1" smtClean="0">
                  <a:latin typeface="+mn-lt"/>
                </a:rPr>
                <a:t>focalisation</a:t>
              </a:r>
              <a:r>
                <a:rPr lang="en-US" sz="1600" dirty="0" smtClean="0">
                  <a:latin typeface="+mn-lt"/>
                </a:rPr>
                <a:t> par le champ </a:t>
              </a:r>
              <a:r>
                <a:rPr lang="en-US" sz="1600" dirty="0" err="1" smtClean="0">
                  <a:latin typeface="+mn-lt"/>
                </a:rPr>
                <a:t>magnétique</a:t>
              </a:r>
              <a:r>
                <a:rPr lang="en-US" sz="1600" dirty="0" smtClean="0">
                  <a:latin typeface="+mn-lt"/>
                </a:rPr>
                <a:t> de la source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40" name="Ellipse 39"/>
            <p:cNvSpPr/>
            <p:nvPr/>
          </p:nvSpPr>
          <p:spPr>
            <a:xfrm>
              <a:off x="6857603" y="3326065"/>
              <a:ext cx="1234329" cy="28179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plasma</a:t>
              </a:r>
              <a:endParaRPr lang="en-US" b="1" dirty="0"/>
            </a:p>
          </p:txBody>
        </p:sp>
        <p:cxnSp>
          <p:nvCxnSpPr>
            <p:cNvPr id="41" name="Connecteur droit 40"/>
            <p:cNvCxnSpPr/>
            <p:nvPr/>
          </p:nvCxnSpPr>
          <p:spPr>
            <a:xfrm>
              <a:off x="2424726" y="2052767"/>
              <a:ext cx="148110" cy="561631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/>
            <p:cNvCxnSpPr/>
            <p:nvPr/>
          </p:nvCxnSpPr>
          <p:spPr>
            <a:xfrm flipH="1">
              <a:off x="5823139" y="2166545"/>
              <a:ext cx="79" cy="92987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ZoneTexte 42"/>
            <p:cNvSpPr txBox="1"/>
            <p:nvPr/>
          </p:nvSpPr>
          <p:spPr>
            <a:xfrm>
              <a:off x="5753732" y="2730671"/>
              <a:ext cx="25625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Booster de charges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4" name="ZoneTexte 43"/>
          <p:cNvSpPr txBox="1"/>
          <p:nvPr/>
        </p:nvSpPr>
        <p:spPr>
          <a:xfrm>
            <a:off x="27123" y="5954696"/>
            <a:ext cx="9106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Optimum si vitesse des ions injectés = vitesse moyenne des ions du plasma</a:t>
            </a:r>
            <a:endParaRPr lang="fr-FR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83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90806"/>
            <a:ext cx="8032344" cy="792088"/>
          </a:xfrm>
        </p:spPr>
        <p:txBody>
          <a:bodyPr/>
          <a:lstStyle/>
          <a:p>
            <a:r>
              <a:rPr lang="en-US" dirty="0" smtClean="0"/>
              <a:t>Injection, </a:t>
            </a:r>
            <a:r>
              <a:rPr lang="en-US" dirty="0" err="1" smtClean="0"/>
              <a:t>ralentissement</a:t>
            </a:r>
            <a:r>
              <a:rPr lang="en-US" dirty="0" smtClean="0"/>
              <a:t>, capture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34837" y="1124744"/>
            <a:ext cx="9640390" cy="1522764"/>
          </a:xfrm>
        </p:spPr>
        <p:txBody>
          <a:bodyPr/>
          <a:lstStyle/>
          <a:p>
            <a:r>
              <a:rPr lang="fr-FR" dirty="0"/>
              <a:t>Variation de l’énergie des ions entrants pour optimiser la capture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BA51A-0E04-4B3D-A92E-704BDD3DCD9A}" type="slidenum">
              <a:rPr lang="fr-FR" altLang="fr-FR" smtClean="0"/>
              <a:pPr/>
              <a:t>7</a:t>
            </a:fld>
            <a:endParaRPr lang="fr-FR" alt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Principe de </a:t>
            </a:r>
            <a:r>
              <a:rPr lang="en-US" dirty="0" err="1" smtClean="0"/>
              <a:t>fonctionnement</a:t>
            </a:r>
            <a:endParaRPr lang="en-US" dirty="0"/>
          </a:p>
        </p:txBody>
      </p:sp>
      <p:sp>
        <p:nvSpPr>
          <p:cNvPr id="28" name="ZoneTexte 27"/>
          <p:cNvSpPr txBox="1"/>
          <p:nvPr/>
        </p:nvSpPr>
        <p:spPr>
          <a:xfrm rot="158605">
            <a:off x="3263721" y="3671374"/>
            <a:ext cx="1465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PLASMA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" name="Espace réservé du contenu 2"/>
          <p:cNvSpPr txBox="1">
            <a:spLocks/>
          </p:cNvSpPr>
          <p:nvPr/>
        </p:nvSpPr>
        <p:spPr bwMode="auto">
          <a:xfrm>
            <a:off x="-18293" y="5071730"/>
            <a:ext cx="9162293" cy="1499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  <a:defRPr lang="fr-FR" altLang="fr-FR" sz="1800" b="0" kern="1200">
                <a:solidFill>
                  <a:srgbClr val="0070C0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D96709"/>
              </a:buClr>
              <a:buSzPct val="110000"/>
              <a:buFont typeface="Wingdings" panose="05000000000000000000" pitchFamily="2" charset="2"/>
              <a:buChar char="§"/>
              <a:defRPr lang="fr-FR" altLang="fr-FR" sz="1600" kern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0000"/>
              <a:buFont typeface="Arial" pitchFamily="34" charset="0"/>
              <a:buChar char="•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→"/>
              <a:defRPr sz="1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accent6">
                    <a:lumMod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Différence de comportement gaz - métaux</a:t>
            </a:r>
          </a:p>
          <a:p>
            <a:pPr lvl="1"/>
            <a:r>
              <a:rPr lang="fr-FR" dirty="0">
                <a:solidFill>
                  <a:schemeClr val="tx1"/>
                </a:solidFill>
              </a:rPr>
              <a:t>Métaux : capture directe</a:t>
            </a:r>
          </a:p>
          <a:p>
            <a:pPr lvl="1"/>
            <a:r>
              <a:rPr lang="fr-FR" dirty="0">
                <a:solidFill>
                  <a:srgbClr val="FF0000"/>
                </a:solidFill>
              </a:rPr>
              <a:t>Gaz : recyclage sur les parois</a:t>
            </a:r>
          </a:p>
        </p:txBody>
      </p:sp>
      <p:grpSp>
        <p:nvGrpSpPr>
          <p:cNvPr id="18" name="Groupe 17"/>
          <p:cNvGrpSpPr/>
          <p:nvPr/>
        </p:nvGrpSpPr>
        <p:grpSpPr>
          <a:xfrm>
            <a:off x="264016" y="1519277"/>
            <a:ext cx="5983933" cy="3264376"/>
            <a:chOff x="1893377" y="1690322"/>
            <a:chExt cx="5983933" cy="3264376"/>
          </a:xfrm>
        </p:grpSpPr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3377" y="2073305"/>
              <a:ext cx="4506935" cy="2881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ZoneTexte 19"/>
            <p:cNvSpPr txBox="1"/>
            <p:nvPr/>
          </p:nvSpPr>
          <p:spPr>
            <a:xfrm>
              <a:off x="2411991" y="1690322"/>
              <a:ext cx="22224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Recyclage</a:t>
              </a:r>
              <a:r>
                <a:rPr lang="en-US" dirty="0" smtClean="0">
                  <a:solidFill>
                    <a:srgbClr val="FF0000"/>
                  </a:solidFill>
                </a:rPr>
                <a:t> 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2305084" y="3770186"/>
              <a:ext cx="22496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Collage</a:t>
              </a:r>
              <a:endParaRPr lang="en-US" dirty="0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6539830" y="2828300"/>
              <a:ext cx="13374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FF0000"/>
                  </a:solidFill>
                </a:rPr>
                <a:t>Ar </a:t>
              </a:r>
              <a:r>
                <a:rPr lang="fr-FR" baseline="30000" dirty="0">
                  <a:solidFill>
                    <a:srgbClr val="FF0000"/>
                  </a:solidFill>
                </a:rPr>
                <a:t>8</a:t>
              </a:r>
              <a:r>
                <a:rPr lang="fr-FR" baseline="30000" dirty="0" smtClean="0">
                  <a:solidFill>
                    <a:srgbClr val="FF0000"/>
                  </a:solidFill>
                </a:rPr>
                <a:t>+</a:t>
              </a:r>
            </a:p>
            <a:p>
              <a:r>
                <a:rPr lang="fr-FR" dirty="0"/>
                <a:t>Rb </a:t>
              </a:r>
              <a:r>
                <a:rPr lang="fr-FR" baseline="30000" dirty="0"/>
                <a:t>15+</a:t>
              </a:r>
              <a:endParaRPr lang="en-US" dirty="0"/>
            </a:p>
          </p:txBody>
        </p:sp>
      </p:grpSp>
      <p:pic>
        <p:nvPicPr>
          <p:cNvPr id="13" name="Imag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922" y="3564004"/>
            <a:ext cx="3794079" cy="250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35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31265" y="1296616"/>
            <a:ext cx="9640390" cy="4957338"/>
          </a:xfrm>
        </p:spPr>
        <p:txBody>
          <a:bodyPr/>
          <a:lstStyle/>
          <a:p>
            <a:pPr marL="285750" lvl="1">
              <a:spcAft>
                <a:spcPts val="800"/>
              </a:spcAft>
              <a:buClr>
                <a:schemeClr val="tx2">
                  <a:lumMod val="75000"/>
                </a:schemeClr>
              </a:buClr>
              <a:buSzTx/>
              <a:buFont typeface="Wingdings" panose="05000000000000000000" pitchFamily="2" charset="2"/>
              <a:buChar char="Ø"/>
            </a:pPr>
            <a:r>
              <a:rPr lang="fr-FR" altLang="fr-FR" sz="1800" b="1" dirty="0" smtClean="0">
                <a:solidFill>
                  <a:srgbClr val="0070C0"/>
                </a:solidFill>
                <a:ea typeface="MS PGothic" pitchFamily="34" charset="-128"/>
                <a:cs typeface="ＭＳ Ｐゴシック" charset="0"/>
              </a:rPr>
              <a:t>Rendement </a:t>
            </a:r>
            <a:r>
              <a:rPr lang="fr-FR" altLang="fr-FR" sz="1800" b="1" dirty="0">
                <a:solidFill>
                  <a:srgbClr val="0070C0"/>
                </a:solidFill>
                <a:ea typeface="MS PGothic" pitchFamily="34" charset="-128"/>
                <a:cs typeface="ＭＳ Ｐゴシック" charset="0"/>
              </a:rPr>
              <a:t>par </a:t>
            </a:r>
            <a:r>
              <a:rPr lang="fr-FR" altLang="fr-FR" sz="1800" b="1" dirty="0" smtClean="0">
                <a:solidFill>
                  <a:srgbClr val="0070C0"/>
                </a:solidFill>
                <a:ea typeface="MS PGothic" pitchFamily="34" charset="-128"/>
                <a:cs typeface="ＭＳ Ｐゴシック" charset="0"/>
              </a:rPr>
              <a:t>charge</a:t>
            </a:r>
            <a:endParaRPr lang="fr-FR" dirty="0">
              <a:solidFill>
                <a:srgbClr val="0070C0"/>
              </a:solidFill>
            </a:endParaRPr>
          </a:p>
          <a:p>
            <a:pPr marL="627063" lvl="1" indent="-169863"/>
            <a:r>
              <a:rPr lang="fr-FR" dirty="0">
                <a:solidFill>
                  <a:srgbClr val="0070C0"/>
                </a:solidFill>
              </a:rPr>
              <a:t>3 à 20% selon l’espèce et la </a:t>
            </a:r>
            <a:r>
              <a:rPr lang="fr-FR" dirty="0" smtClean="0">
                <a:solidFill>
                  <a:srgbClr val="0070C0"/>
                </a:solidFill>
              </a:rPr>
              <a:t>masse</a:t>
            </a:r>
          </a:p>
          <a:p>
            <a:pPr lvl="1"/>
            <a:endParaRPr lang="fr-FR" dirty="0" smtClean="0">
              <a:solidFill>
                <a:srgbClr val="0070C0"/>
              </a:solidFill>
            </a:endParaRPr>
          </a:p>
          <a:p>
            <a:pPr lvl="1"/>
            <a:endParaRPr lang="fr-FR" dirty="0">
              <a:solidFill>
                <a:srgbClr val="0070C0"/>
              </a:solidFill>
            </a:endParaRPr>
          </a:p>
          <a:p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b="1" dirty="0">
                <a:solidFill>
                  <a:srgbClr val="0070C0"/>
                </a:solidFill>
              </a:rPr>
              <a:t>Rendement </a:t>
            </a:r>
            <a:r>
              <a:rPr lang="fr-FR" b="1" dirty="0" smtClean="0">
                <a:solidFill>
                  <a:srgbClr val="0070C0"/>
                </a:solidFill>
              </a:rPr>
              <a:t>total</a:t>
            </a:r>
            <a:endParaRPr lang="en-US" dirty="0"/>
          </a:p>
          <a:p>
            <a:pPr marL="627063" lvl="1" indent="-169863"/>
            <a:r>
              <a:rPr lang="fr-FR" dirty="0" smtClean="0">
                <a:solidFill>
                  <a:srgbClr val="0070C0"/>
                </a:solidFill>
              </a:rPr>
              <a:t>20 </a:t>
            </a:r>
            <a:r>
              <a:rPr lang="fr-FR" dirty="0">
                <a:solidFill>
                  <a:srgbClr val="0070C0"/>
                </a:solidFill>
              </a:rPr>
              <a:t>à 80% selon l’espèce et la masse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endParaRPr lang="fr-FR" b="1" dirty="0" smtClean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fr-FR" b="1" dirty="0" smtClean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fr-FR" b="1" dirty="0">
              <a:solidFill>
                <a:srgbClr val="0070C0"/>
              </a:solidFill>
            </a:endParaRPr>
          </a:p>
          <a:p>
            <a:r>
              <a:rPr lang="fr-FR" b="1" dirty="0">
                <a:solidFill>
                  <a:srgbClr val="0070C0"/>
                </a:solidFill>
              </a:rPr>
              <a:t>Charge </a:t>
            </a:r>
            <a:r>
              <a:rPr lang="fr-FR" b="1" dirty="0" err="1">
                <a:solidFill>
                  <a:srgbClr val="0070C0"/>
                </a:solidFill>
              </a:rPr>
              <a:t>Breeding</a:t>
            </a:r>
            <a:r>
              <a:rPr lang="fr-FR" b="1" dirty="0">
                <a:solidFill>
                  <a:srgbClr val="0070C0"/>
                </a:solidFill>
              </a:rPr>
              <a:t> time</a:t>
            </a:r>
          </a:p>
          <a:p>
            <a:pPr marL="627063" lvl="1" indent="-169863"/>
            <a:r>
              <a:rPr lang="fr-FR" dirty="0" smtClean="0">
                <a:solidFill>
                  <a:srgbClr val="0070C0"/>
                </a:solidFill>
              </a:rPr>
              <a:t>ralentissement </a:t>
            </a:r>
            <a:r>
              <a:rPr lang="fr-FR" dirty="0">
                <a:solidFill>
                  <a:srgbClr val="0070C0"/>
                </a:solidFill>
              </a:rPr>
              <a:t>+ capture </a:t>
            </a:r>
            <a:endParaRPr lang="fr-FR" dirty="0" smtClean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r>
              <a:rPr lang="fr-FR" dirty="0" smtClean="0">
                <a:solidFill>
                  <a:srgbClr val="0070C0"/>
                </a:solidFill>
              </a:rPr>
              <a:t>+ multi-ionisation + extraction</a:t>
            </a:r>
            <a:endParaRPr lang="fr-FR" dirty="0">
              <a:solidFill>
                <a:srgbClr val="0070C0"/>
              </a:solidFill>
            </a:endParaRPr>
          </a:p>
          <a:p>
            <a:pPr marL="627063" lvl="1" indent="-169863"/>
            <a:r>
              <a:rPr lang="fr-FR" dirty="0">
                <a:solidFill>
                  <a:srgbClr val="0070C0"/>
                </a:solidFill>
              </a:rPr>
              <a:t>5 à 20 ms / </a:t>
            </a:r>
            <a:r>
              <a:rPr lang="fr-FR" dirty="0" smtClean="0">
                <a:solidFill>
                  <a:srgbClr val="0070C0"/>
                </a:solidFill>
              </a:rPr>
              <a:t>q</a:t>
            </a:r>
          </a:p>
          <a:p>
            <a:pPr lvl="1"/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90806"/>
            <a:ext cx="5895833" cy="792088"/>
          </a:xfrm>
        </p:spPr>
        <p:txBody>
          <a:bodyPr/>
          <a:lstStyle/>
          <a:p>
            <a:r>
              <a:rPr lang="en-US" dirty="0" smtClean="0"/>
              <a:t>Grandeurs </a:t>
            </a:r>
            <a:r>
              <a:rPr lang="en-US" dirty="0" err="1" smtClean="0"/>
              <a:t>caractéristiques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BA51A-0E04-4B3D-A92E-704BDD3DCD9A}" type="slidenum">
              <a:rPr lang="fr-FR" altLang="fr-FR" smtClean="0"/>
              <a:pPr/>
              <a:t>8</a:t>
            </a:fld>
            <a:endParaRPr lang="fr-FR" alt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Principe de </a:t>
            </a:r>
            <a:r>
              <a:rPr lang="en-US" dirty="0" err="1" smtClean="0"/>
              <a:t>fonctionnement</a:t>
            </a:r>
            <a:endParaRPr lang="en-US" dirty="0"/>
          </a:p>
        </p:txBody>
      </p:sp>
      <p:grpSp>
        <p:nvGrpSpPr>
          <p:cNvPr id="17" name="Groupe 16"/>
          <p:cNvGrpSpPr/>
          <p:nvPr/>
        </p:nvGrpSpPr>
        <p:grpSpPr>
          <a:xfrm>
            <a:off x="5483959" y="1599805"/>
            <a:ext cx="3056895" cy="1438275"/>
            <a:chOff x="5526998" y="2241549"/>
            <a:chExt cx="3056895" cy="1438275"/>
          </a:xfrm>
        </p:grpSpPr>
        <p:cxnSp>
          <p:nvCxnSpPr>
            <p:cNvPr id="18" name="Connecteur droit 5"/>
            <p:cNvCxnSpPr>
              <a:cxnSpLocks noChangeShapeType="1"/>
            </p:cNvCxnSpPr>
            <p:nvPr/>
          </p:nvCxnSpPr>
          <p:spPr bwMode="auto">
            <a:xfrm>
              <a:off x="6378856" y="2241549"/>
              <a:ext cx="0" cy="117475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Connecteur droit 22"/>
            <p:cNvCxnSpPr>
              <a:cxnSpLocks noChangeShapeType="1"/>
            </p:cNvCxnSpPr>
            <p:nvPr/>
          </p:nvCxnSpPr>
          <p:spPr bwMode="auto">
            <a:xfrm flipH="1">
              <a:off x="6282018" y="3309937"/>
              <a:ext cx="211455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Connecteur droit 10"/>
            <p:cNvCxnSpPr>
              <a:cxnSpLocks noChangeShapeType="1"/>
            </p:cNvCxnSpPr>
            <p:nvPr/>
          </p:nvCxnSpPr>
          <p:spPr bwMode="auto">
            <a:xfrm>
              <a:off x="6378856" y="3022064"/>
              <a:ext cx="407987" cy="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Connecteur droit 27"/>
            <p:cNvCxnSpPr>
              <a:cxnSpLocks noChangeShapeType="1"/>
            </p:cNvCxnSpPr>
            <p:nvPr/>
          </p:nvCxnSpPr>
          <p:spPr bwMode="auto">
            <a:xfrm>
              <a:off x="7221409" y="3022064"/>
              <a:ext cx="376647" cy="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Connecteur droit 28"/>
            <p:cNvCxnSpPr>
              <a:cxnSpLocks noChangeShapeType="1"/>
            </p:cNvCxnSpPr>
            <p:nvPr/>
          </p:nvCxnSpPr>
          <p:spPr bwMode="auto">
            <a:xfrm flipV="1">
              <a:off x="6866626" y="2483902"/>
              <a:ext cx="323442" cy="51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Connecteur droit 30"/>
            <p:cNvCxnSpPr>
              <a:cxnSpLocks noChangeShapeType="1"/>
            </p:cNvCxnSpPr>
            <p:nvPr/>
          </p:nvCxnSpPr>
          <p:spPr bwMode="auto">
            <a:xfrm>
              <a:off x="7686667" y="2474377"/>
              <a:ext cx="319376" cy="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Connecteur droit 31"/>
            <p:cNvCxnSpPr>
              <a:cxnSpLocks noChangeShapeType="1"/>
            </p:cNvCxnSpPr>
            <p:nvPr/>
          </p:nvCxnSpPr>
          <p:spPr bwMode="auto">
            <a:xfrm flipV="1">
              <a:off x="8040337" y="2995469"/>
              <a:ext cx="348293" cy="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" name="ZoneTexte 13"/>
            <p:cNvSpPr txBox="1">
              <a:spLocks noChangeArrowheads="1"/>
            </p:cNvSpPr>
            <p:nvPr/>
          </p:nvSpPr>
          <p:spPr bwMode="auto">
            <a:xfrm>
              <a:off x="8193368" y="3309937"/>
              <a:ext cx="39052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003366"/>
                  </a:solidFill>
                  <a:latin typeface="Helvetic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rgbClr val="003366"/>
                  </a:solidFill>
                  <a:latin typeface="Helvetic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rgbClr val="003366"/>
                  </a:solidFill>
                  <a:latin typeface="Helvetic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rgbClr val="003366"/>
                  </a:solidFill>
                  <a:latin typeface="Helvetic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rgbClr val="003366"/>
                  </a:solidFill>
                  <a:latin typeface="Helvetic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Helvetic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Helvetic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Helvetic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Helvetica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fr-FR" altLang="fr-FR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26" name="ZoneTexte 43"/>
            <p:cNvSpPr txBox="1">
              <a:spLocks noChangeArrowheads="1"/>
            </p:cNvSpPr>
            <p:nvPr/>
          </p:nvSpPr>
          <p:spPr bwMode="auto">
            <a:xfrm>
              <a:off x="5951818" y="2280013"/>
              <a:ext cx="5048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003366"/>
                  </a:solidFill>
                  <a:latin typeface="Helvetic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rgbClr val="003366"/>
                  </a:solidFill>
                  <a:latin typeface="Helvetic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rgbClr val="003366"/>
                  </a:solidFill>
                  <a:latin typeface="Helvetic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rgbClr val="003366"/>
                  </a:solidFill>
                  <a:latin typeface="Helvetic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rgbClr val="003366"/>
                  </a:solidFill>
                  <a:latin typeface="Helvetic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Helvetic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Helvetic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Helvetic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Helvetica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fr-FR" altLang="fr-FR" dirty="0" err="1" smtClean="0">
                  <a:solidFill>
                    <a:srgbClr val="FF0000"/>
                  </a:solidFill>
                </a:rPr>
                <a:t>i</a:t>
              </a:r>
              <a:r>
                <a:rPr lang="fr-FR" altLang="fr-FR" baseline="-25000" dirty="0" err="1" smtClean="0">
                  <a:solidFill>
                    <a:srgbClr val="FF0000"/>
                  </a:solidFill>
                </a:rPr>
                <a:t>N</a:t>
              </a:r>
              <a:r>
                <a:rPr lang="fr-FR" altLang="fr-FR" baseline="-25000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27" name="ZoneTexte 44"/>
            <p:cNvSpPr txBox="1">
              <a:spLocks noChangeArrowheads="1"/>
            </p:cNvSpPr>
            <p:nvPr/>
          </p:nvSpPr>
          <p:spPr bwMode="auto">
            <a:xfrm>
              <a:off x="5908956" y="2794631"/>
              <a:ext cx="5905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003366"/>
                  </a:solidFill>
                  <a:latin typeface="Helvetic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rgbClr val="003366"/>
                  </a:solidFill>
                  <a:latin typeface="Helvetic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rgbClr val="003366"/>
                  </a:solidFill>
                  <a:latin typeface="Helvetic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rgbClr val="003366"/>
                  </a:solidFill>
                  <a:latin typeface="Helvetic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rgbClr val="003366"/>
                  </a:solidFill>
                  <a:latin typeface="Helvetic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Helvetic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Helvetic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Helvetic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Helvetica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fr-FR" altLang="fr-FR" dirty="0" smtClean="0">
                  <a:solidFill>
                    <a:srgbClr val="FF0000"/>
                  </a:solidFill>
                </a:rPr>
                <a:t>i</a:t>
              </a:r>
              <a:r>
                <a:rPr lang="fr-FR" altLang="fr-FR" baseline="-25000" dirty="0" smtClean="0">
                  <a:solidFill>
                    <a:srgbClr val="FF0000"/>
                  </a:solidFill>
                </a:rPr>
                <a:t>N0</a:t>
              </a:r>
              <a:r>
                <a:rPr lang="fr-FR" altLang="fr-FR" baseline="-25000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29" name="Forme libre 28"/>
            <p:cNvSpPr/>
            <p:nvPr/>
          </p:nvSpPr>
          <p:spPr>
            <a:xfrm>
              <a:off x="6778015" y="2484412"/>
              <a:ext cx="88611" cy="543464"/>
            </a:xfrm>
            <a:custGeom>
              <a:avLst/>
              <a:gdLst>
                <a:gd name="connsiteX0" fmla="*/ 2347 w 88611"/>
                <a:gd name="connsiteY0" fmla="*/ 543464 h 543464"/>
                <a:gd name="connsiteX1" fmla="*/ 10974 w 88611"/>
                <a:gd name="connsiteY1" fmla="*/ 155275 h 543464"/>
                <a:gd name="connsiteX2" fmla="*/ 88611 w 88611"/>
                <a:gd name="connsiteY2" fmla="*/ 0 h 543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611" h="543464">
                  <a:moveTo>
                    <a:pt x="2347" y="543464"/>
                  </a:moveTo>
                  <a:cubicBezTo>
                    <a:pt x="-528" y="394658"/>
                    <a:pt x="-3403" y="245852"/>
                    <a:pt x="10974" y="155275"/>
                  </a:cubicBezTo>
                  <a:cubicBezTo>
                    <a:pt x="25351" y="64698"/>
                    <a:pt x="56981" y="32349"/>
                    <a:pt x="88611" y="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orme libre 29"/>
            <p:cNvSpPr/>
            <p:nvPr/>
          </p:nvSpPr>
          <p:spPr>
            <a:xfrm>
              <a:off x="7598056" y="2478600"/>
              <a:ext cx="88611" cy="543464"/>
            </a:xfrm>
            <a:custGeom>
              <a:avLst/>
              <a:gdLst>
                <a:gd name="connsiteX0" fmla="*/ 2347 w 88611"/>
                <a:gd name="connsiteY0" fmla="*/ 543464 h 543464"/>
                <a:gd name="connsiteX1" fmla="*/ 10974 w 88611"/>
                <a:gd name="connsiteY1" fmla="*/ 155275 h 543464"/>
                <a:gd name="connsiteX2" fmla="*/ 88611 w 88611"/>
                <a:gd name="connsiteY2" fmla="*/ 0 h 543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611" h="543464">
                  <a:moveTo>
                    <a:pt x="2347" y="543464"/>
                  </a:moveTo>
                  <a:cubicBezTo>
                    <a:pt x="-528" y="394658"/>
                    <a:pt x="-3403" y="245852"/>
                    <a:pt x="10974" y="155275"/>
                  </a:cubicBezTo>
                  <a:cubicBezTo>
                    <a:pt x="25351" y="64698"/>
                    <a:pt x="56981" y="32349"/>
                    <a:pt x="88611" y="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Connecteur droit 10"/>
            <p:cNvCxnSpPr>
              <a:cxnSpLocks noChangeShapeType="1"/>
            </p:cNvCxnSpPr>
            <p:nvPr/>
          </p:nvCxnSpPr>
          <p:spPr bwMode="auto">
            <a:xfrm>
              <a:off x="6386105" y="3310836"/>
              <a:ext cx="407987" cy="0"/>
            </a:xfrm>
            <a:prstGeom prst="line">
              <a:avLst/>
            </a:prstGeom>
            <a:noFill/>
            <a:ln w="19050" algn="ctr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Connecteur droit 27"/>
            <p:cNvCxnSpPr>
              <a:cxnSpLocks noChangeShapeType="1"/>
            </p:cNvCxnSpPr>
            <p:nvPr/>
          </p:nvCxnSpPr>
          <p:spPr bwMode="auto">
            <a:xfrm>
              <a:off x="7197317" y="3310836"/>
              <a:ext cx="407988" cy="0"/>
            </a:xfrm>
            <a:prstGeom prst="line">
              <a:avLst/>
            </a:prstGeom>
            <a:noFill/>
            <a:ln w="19050" algn="ctr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Connecteur droit 28"/>
            <p:cNvCxnSpPr>
              <a:cxnSpLocks noChangeShapeType="1"/>
            </p:cNvCxnSpPr>
            <p:nvPr/>
          </p:nvCxnSpPr>
          <p:spPr bwMode="auto">
            <a:xfrm flipV="1">
              <a:off x="6798886" y="3229852"/>
              <a:ext cx="398431" cy="0"/>
            </a:xfrm>
            <a:prstGeom prst="line">
              <a:avLst/>
            </a:prstGeom>
            <a:noFill/>
            <a:ln w="19050" algn="ctr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Connecteur droit 30"/>
            <p:cNvCxnSpPr>
              <a:cxnSpLocks noChangeShapeType="1"/>
            </p:cNvCxnSpPr>
            <p:nvPr/>
          </p:nvCxnSpPr>
          <p:spPr bwMode="auto">
            <a:xfrm>
              <a:off x="7580984" y="3220327"/>
              <a:ext cx="423682" cy="0"/>
            </a:xfrm>
            <a:prstGeom prst="line">
              <a:avLst/>
            </a:prstGeom>
            <a:noFill/>
            <a:ln w="19050" algn="ctr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Connecteur droit 31"/>
            <p:cNvCxnSpPr>
              <a:cxnSpLocks noChangeShapeType="1"/>
            </p:cNvCxnSpPr>
            <p:nvPr/>
          </p:nvCxnSpPr>
          <p:spPr bwMode="auto">
            <a:xfrm>
              <a:off x="7995830" y="3301311"/>
              <a:ext cx="407987" cy="0"/>
            </a:xfrm>
            <a:prstGeom prst="line">
              <a:avLst/>
            </a:prstGeom>
            <a:noFill/>
            <a:ln w="19050" algn="ctr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Connecteur droit 37"/>
            <p:cNvCxnSpPr>
              <a:cxnSpLocks noChangeShapeType="1"/>
            </p:cNvCxnSpPr>
            <p:nvPr/>
          </p:nvCxnSpPr>
          <p:spPr bwMode="auto">
            <a:xfrm flipV="1">
              <a:off x="7198550" y="3229852"/>
              <a:ext cx="0" cy="80984"/>
            </a:xfrm>
            <a:prstGeom prst="line">
              <a:avLst/>
            </a:prstGeom>
            <a:noFill/>
            <a:ln w="19050" algn="ctr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Connecteur droit 40"/>
            <p:cNvCxnSpPr>
              <a:cxnSpLocks noChangeShapeType="1"/>
            </p:cNvCxnSpPr>
            <p:nvPr/>
          </p:nvCxnSpPr>
          <p:spPr bwMode="auto">
            <a:xfrm flipV="1">
              <a:off x="8011705" y="3220327"/>
              <a:ext cx="1587" cy="80984"/>
            </a:xfrm>
            <a:prstGeom prst="line">
              <a:avLst/>
            </a:prstGeom>
            <a:noFill/>
            <a:ln w="19050" algn="ctr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Connecteur droit 37"/>
            <p:cNvCxnSpPr>
              <a:cxnSpLocks noChangeShapeType="1"/>
            </p:cNvCxnSpPr>
            <p:nvPr/>
          </p:nvCxnSpPr>
          <p:spPr bwMode="auto">
            <a:xfrm flipV="1">
              <a:off x="6798886" y="3235610"/>
              <a:ext cx="0" cy="80984"/>
            </a:xfrm>
            <a:prstGeom prst="line">
              <a:avLst/>
            </a:prstGeom>
            <a:noFill/>
            <a:ln w="19050" algn="ctr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Connecteur droit 37"/>
            <p:cNvCxnSpPr>
              <a:cxnSpLocks noChangeShapeType="1"/>
            </p:cNvCxnSpPr>
            <p:nvPr/>
          </p:nvCxnSpPr>
          <p:spPr bwMode="auto">
            <a:xfrm flipV="1">
              <a:off x="7589610" y="3224116"/>
              <a:ext cx="0" cy="80984"/>
            </a:xfrm>
            <a:prstGeom prst="line">
              <a:avLst/>
            </a:prstGeom>
            <a:noFill/>
            <a:ln w="19050" algn="ctr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9" name="ZoneTexte 44"/>
            <p:cNvSpPr txBox="1">
              <a:spLocks noChangeArrowheads="1"/>
            </p:cNvSpPr>
            <p:nvPr/>
          </p:nvSpPr>
          <p:spPr bwMode="auto">
            <a:xfrm>
              <a:off x="5526998" y="3150663"/>
              <a:ext cx="9495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rgbClr val="003366"/>
                  </a:solidFill>
                  <a:latin typeface="Helvetic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rgbClr val="003366"/>
                  </a:solidFill>
                  <a:latin typeface="Helvetic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rgbClr val="003366"/>
                  </a:solidFill>
                  <a:latin typeface="Helvetic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rgbClr val="003366"/>
                  </a:solidFill>
                  <a:latin typeface="Helvetic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rgbClr val="003366"/>
                  </a:solidFill>
                  <a:latin typeface="Helvetic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Helvetic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Helvetic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Helvetic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Helvetica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fr-FR" altLang="fr-FR" sz="1400" dirty="0" smtClean="0">
                  <a:solidFill>
                    <a:srgbClr val="00B050"/>
                  </a:solidFill>
                </a:rPr>
                <a:t>Pulse1+</a:t>
              </a:r>
              <a:endParaRPr lang="fr-FR" altLang="fr-FR" sz="1400" baseline="-25000" dirty="0">
                <a:solidFill>
                  <a:srgbClr val="00B050"/>
                </a:solidFill>
              </a:endParaRPr>
            </a:p>
          </p:txBody>
        </p:sp>
        <p:sp>
          <p:nvSpPr>
            <p:cNvPr id="50" name="Forme libre 49"/>
            <p:cNvSpPr/>
            <p:nvPr/>
          </p:nvSpPr>
          <p:spPr>
            <a:xfrm flipV="1">
              <a:off x="7184316" y="2484412"/>
              <a:ext cx="45719" cy="528127"/>
            </a:xfrm>
            <a:custGeom>
              <a:avLst/>
              <a:gdLst>
                <a:gd name="connsiteX0" fmla="*/ 2347 w 88611"/>
                <a:gd name="connsiteY0" fmla="*/ 543464 h 543464"/>
                <a:gd name="connsiteX1" fmla="*/ 10974 w 88611"/>
                <a:gd name="connsiteY1" fmla="*/ 155275 h 543464"/>
                <a:gd name="connsiteX2" fmla="*/ 88611 w 88611"/>
                <a:gd name="connsiteY2" fmla="*/ 0 h 543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611" h="543464">
                  <a:moveTo>
                    <a:pt x="2347" y="543464"/>
                  </a:moveTo>
                  <a:cubicBezTo>
                    <a:pt x="-528" y="394658"/>
                    <a:pt x="-3403" y="245852"/>
                    <a:pt x="10974" y="155275"/>
                  </a:cubicBezTo>
                  <a:cubicBezTo>
                    <a:pt x="25351" y="64698"/>
                    <a:pt x="56981" y="32349"/>
                    <a:pt x="88611" y="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orme libre 50"/>
            <p:cNvSpPr/>
            <p:nvPr/>
          </p:nvSpPr>
          <p:spPr>
            <a:xfrm flipV="1">
              <a:off x="8012498" y="2467342"/>
              <a:ext cx="45719" cy="528127"/>
            </a:xfrm>
            <a:custGeom>
              <a:avLst/>
              <a:gdLst>
                <a:gd name="connsiteX0" fmla="*/ 2347 w 88611"/>
                <a:gd name="connsiteY0" fmla="*/ 543464 h 543464"/>
                <a:gd name="connsiteX1" fmla="*/ 10974 w 88611"/>
                <a:gd name="connsiteY1" fmla="*/ 155275 h 543464"/>
                <a:gd name="connsiteX2" fmla="*/ 88611 w 88611"/>
                <a:gd name="connsiteY2" fmla="*/ 0 h 543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611" h="543464">
                  <a:moveTo>
                    <a:pt x="2347" y="543464"/>
                  </a:moveTo>
                  <a:cubicBezTo>
                    <a:pt x="-528" y="394658"/>
                    <a:pt x="-3403" y="245852"/>
                    <a:pt x="10974" y="155275"/>
                  </a:cubicBezTo>
                  <a:cubicBezTo>
                    <a:pt x="25351" y="64698"/>
                    <a:pt x="56981" y="32349"/>
                    <a:pt x="88611" y="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4385603" y="4032405"/>
            <a:ext cx="4673253" cy="2171549"/>
            <a:chOff x="3281508" y="4068436"/>
            <a:chExt cx="4828499" cy="2283909"/>
          </a:xfrm>
        </p:grpSpPr>
        <p:pic>
          <p:nvPicPr>
            <p:cNvPr id="53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050" b="8290"/>
            <a:stretch/>
          </p:blipFill>
          <p:spPr bwMode="auto">
            <a:xfrm>
              <a:off x="3585675" y="4230952"/>
              <a:ext cx="3968199" cy="2121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4" name="Connecteur droit 53"/>
            <p:cNvCxnSpPr/>
            <p:nvPr/>
          </p:nvCxnSpPr>
          <p:spPr>
            <a:xfrm flipV="1">
              <a:off x="5720346" y="4323561"/>
              <a:ext cx="0" cy="17122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/>
            <p:cNvCxnSpPr/>
            <p:nvPr/>
          </p:nvCxnSpPr>
          <p:spPr>
            <a:xfrm flipV="1">
              <a:off x="6056777" y="4501658"/>
              <a:ext cx="0" cy="18000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 flipH="1">
              <a:off x="5966198" y="4591005"/>
              <a:ext cx="180000" cy="1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ZoneTexte 43"/>
            <p:cNvSpPr txBox="1">
              <a:spLocks noChangeArrowheads="1"/>
            </p:cNvSpPr>
            <p:nvPr/>
          </p:nvSpPr>
          <p:spPr bwMode="auto">
            <a:xfrm>
              <a:off x="3281508" y="5707359"/>
              <a:ext cx="6385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rgbClr val="003366"/>
                  </a:solidFill>
                  <a:latin typeface="Helvetic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rgbClr val="003366"/>
                  </a:solidFill>
                  <a:latin typeface="Helvetic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rgbClr val="003366"/>
                  </a:solidFill>
                  <a:latin typeface="Helvetic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rgbClr val="003366"/>
                  </a:solidFill>
                  <a:latin typeface="Helvetic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rgbClr val="003366"/>
                  </a:solidFill>
                  <a:latin typeface="Helvetic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Helvetic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Helvetic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Helvetic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Helvetica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fr-FR" altLang="fr-FR" dirty="0" smtClean="0">
                  <a:solidFill>
                    <a:srgbClr val="FF0000"/>
                  </a:solidFill>
                </a:rPr>
                <a:t>i</a:t>
              </a:r>
              <a:r>
                <a:rPr lang="fr-FR" altLang="fr-FR" baseline="-25000" dirty="0" smtClean="0">
                  <a:solidFill>
                    <a:srgbClr val="FF0000"/>
                  </a:solidFill>
                </a:rPr>
                <a:t>N0+</a:t>
              </a:r>
              <a:endParaRPr lang="fr-FR" altLang="fr-FR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59" name="ZoneTexte 43"/>
            <p:cNvSpPr txBox="1">
              <a:spLocks noChangeArrowheads="1"/>
            </p:cNvSpPr>
            <p:nvPr/>
          </p:nvSpPr>
          <p:spPr bwMode="auto">
            <a:xfrm>
              <a:off x="3283658" y="4222326"/>
              <a:ext cx="6385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rgbClr val="003366"/>
                  </a:solidFill>
                  <a:latin typeface="Helvetic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rgbClr val="003366"/>
                  </a:solidFill>
                  <a:latin typeface="Helvetic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rgbClr val="003366"/>
                  </a:solidFill>
                  <a:latin typeface="Helvetic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rgbClr val="003366"/>
                  </a:solidFill>
                  <a:latin typeface="Helvetic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rgbClr val="003366"/>
                  </a:solidFill>
                  <a:latin typeface="Helvetic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Helvetic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Helvetic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Helvetic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Helvetica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fr-FR" altLang="fr-FR" dirty="0" err="1" smtClean="0">
                  <a:solidFill>
                    <a:srgbClr val="FF0000"/>
                  </a:solidFill>
                </a:rPr>
                <a:t>i</a:t>
              </a:r>
              <a:r>
                <a:rPr lang="fr-FR" altLang="fr-FR" baseline="-25000" dirty="0" err="1" smtClean="0">
                  <a:solidFill>
                    <a:srgbClr val="FF0000"/>
                  </a:solidFill>
                </a:rPr>
                <a:t>N</a:t>
              </a:r>
              <a:r>
                <a:rPr lang="fr-FR" altLang="fr-FR" baseline="-25000" dirty="0" smtClean="0">
                  <a:solidFill>
                    <a:srgbClr val="FF0000"/>
                  </a:solidFill>
                </a:rPr>
                <a:t>+</a:t>
              </a:r>
              <a:endParaRPr lang="fr-FR" altLang="fr-FR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60" name="ZoneTexte 44"/>
            <p:cNvSpPr txBox="1">
              <a:spLocks noChangeArrowheads="1"/>
            </p:cNvSpPr>
            <p:nvPr/>
          </p:nvSpPr>
          <p:spPr bwMode="auto">
            <a:xfrm>
              <a:off x="4769649" y="4068436"/>
              <a:ext cx="111891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rgbClr val="003366"/>
                  </a:solidFill>
                  <a:latin typeface="Helvetic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rgbClr val="003366"/>
                  </a:solidFill>
                  <a:latin typeface="Helvetic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rgbClr val="003366"/>
                  </a:solidFill>
                  <a:latin typeface="Helvetic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rgbClr val="003366"/>
                  </a:solidFill>
                  <a:latin typeface="Helvetic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rgbClr val="003366"/>
                  </a:solidFill>
                  <a:latin typeface="Helvetic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Helvetic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Helvetic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Helvetic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Helvetica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fr-FR" altLang="fr-FR" sz="1400" dirty="0" smtClean="0">
                  <a:solidFill>
                    <a:srgbClr val="00B050"/>
                  </a:solidFill>
                </a:rPr>
                <a:t>Pulse 1+</a:t>
              </a:r>
              <a:endParaRPr lang="fr-FR" altLang="fr-FR" sz="1400" baseline="-25000" dirty="0">
                <a:solidFill>
                  <a:srgbClr val="00B050"/>
                </a:solidFill>
              </a:endParaRPr>
            </a:p>
          </p:txBody>
        </p:sp>
        <p:sp>
          <p:nvSpPr>
            <p:cNvPr id="62" name="ZoneTexte 61"/>
            <p:cNvSpPr txBox="1"/>
            <p:nvPr/>
          </p:nvSpPr>
          <p:spPr>
            <a:xfrm>
              <a:off x="4769649" y="5584248"/>
              <a:ext cx="95069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rgbClr val="008000"/>
                  </a:solidFill>
                </a:rPr>
                <a:t>t </a:t>
              </a:r>
              <a:r>
                <a:rPr lang="fr-FR" sz="1400" b="1" dirty="0" err="1" smtClean="0">
                  <a:solidFill>
                    <a:srgbClr val="008000"/>
                  </a:solidFill>
                </a:rPr>
                <a:t>start</a:t>
              </a:r>
              <a:endParaRPr lang="fr-FR" sz="1400" b="1" dirty="0" smtClean="0">
                <a:solidFill>
                  <a:srgbClr val="008000"/>
                </a:solidFill>
              </a:endParaRPr>
            </a:p>
          </p:txBody>
        </p:sp>
        <p:sp>
          <p:nvSpPr>
            <p:cNvPr id="63" name="ZoneTexte 62"/>
            <p:cNvSpPr txBox="1"/>
            <p:nvPr/>
          </p:nvSpPr>
          <p:spPr>
            <a:xfrm>
              <a:off x="6257009" y="4564585"/>
              <a:ext cx="91613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400" b="1" dirty="0" smtClean="0">
                  <a:solidFill>
                    <a:srgbClr val="008000"/>
                  </a:solidFill>
                </a:rPr>
                <a:t>t 90%</a:t>
              </a:r>
            </a:p>
          </p:txBody>
        </p:sp>
        <p:sp>
          <p:nvSpPr>
            <p:cNvPr id="64" name="ZoneTexte 63"/>
            <p:cNvSpPr txBox="1"/>
            <p:nvPr/>
          </p:nvSpPr>
          <p:spPr>
            <a:xfrm>
              <a:off x="6591586" y="5322638"/>
              <a:ext cx="1518421" cy="5693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400" b="1" dirty="0" smtClean="0">
                  <a:solidFill>
                    <a:srgbClr val="FF0000"/>
                  </a:solidFill>
                </a:rPr>
                <a:t>Réponse du signal N+</a:t>
              </a:r>
            </a:p>
          </p:txBody>
        </p:sp>
        <p:cxnSp>
          <p:nvCxnSpPr>
            <p:cNvPr id="65" name="Connecteur droit avec flèche 64"/>
            <p:cNvCxnSpPr/>
            <p:nvPr/>
          </p:nvCxnSpPr>
          <p:spPr>
            <a:xfrm flipH="1" flipV="1">
              <a:off x="5995575" y="5179693"/>
              <a:ext cx="605111" cy="32636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ZoneTexte 65"/>
            <p:cNvSpPr txBox="1"/>
            <p:nvPr/>
          </p:nvSpPr>
          <p:spPr>
            <a:xfrm>
              <a:off x="6996357" y="4103236"/>
              <a:ext cx="75333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400" b="1" dirty="0" smtClean="0">
                  <a:solidFill>
                    <a:srgbClr val="FF0000"/>
                  </a:solidFill>
                </a:rPr>
                <a:t>I on</a:t>
              </a:r>
            </a:p>
          </p:txBody>
        </p:sp>
      </p:grpSp>
      <p:pic>
        <p:nvPicPr>
          <p:cNvPr id="6" name="Image 5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196" y="2508919"/>
            <a:ext cx="1190791" cy="666843"/>
          </a:xfrm>
          <a:prstGeom prst="rect">
            <a:avLst/>
          </a:prstGeom>
        </p:spPr>
      </p:pic>
      <p:pic>
        <p:nvPicPr>
          <p:cNvPr id="7" name="Image 6" descr="Capture d’écra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7"/>
          <a:stretch/>
        </p:blipFill>
        <p:spPr>
          <a:xfrm>
            <a:off x="3598592" y="1196177"/>
            <a:ext cx="1663909" cy="53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74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Contexte Européen Booster ECR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000" y="831665"/>
            <a:ext cx="8808041" cy="5256584"/>
          </a:xfrm>
        </p:spPr>
        <p:txBody>
          <a:bodyPr/>
          <a:lstStyle/>
          <a:p>
            <a:r>
              <a:rPr lang="fr-FR" dirty="0"/>
              <a:t>2 projets utilisant la méthode ISOL avec un Booster de charges ECR en cours de construction (SPES) ou sur le point d’entrer en production (Spiral1 upgrade)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BA51A-0E04-4B3D-A92E-704BDD3DCD9A}" type="slidenum">
              <a:rPr lang="fr-FR" altLang="fr-FR" smtClean="0"/>
              <a:pPr/>
              <a:t>9</a:t>
            </a:fld>
            <a:endParaRPr lang="fr-FR" alt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Contexte Européen</a:t>
            </a:r>
            <a:endParaRPr lang="fr-FR" dirty="0"/>
          </a:p>
        </p:txBody>
      </p:sp>
      <p:grpSp>
        <p:nvGrpSpPr>
          <p:cNvPr id="10" name="Groupe 9"/>
          <p:cNvGrpSpPr/>
          <p:nvPr/>
        </p:nvGrpSpPr>
        <p:grpSpPr>
          <a:xfrm>
            <a:off x="52613" y="1736162"/>
            <a:ext cx="8602016" cy="3977841"/>
            <a:chOff x="-71251" y="2532141"/>
            <a:chExt cx="8602016" cy="3977841"/>
          </a:xfrm>
        </p:grpSpPr>
        <p:sp>
          <p:nvSpPr>
            <p:cNvPr id="22" name="ZoneTexte 21"/>
            <p:cNvSpPr txBox="1"/>
            <p:nvPr/>
          </p:nvSpPr>
          <p:spPr>
            <a:xfrm>
              <a:off x="-71251" y="4903958"/>
              <a:ext cx="1695335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R&amp;D Booster</a:t>
              </a:r>
            </a:p>
            <a:p>
              <a:r>
                <a:rPr lang="en-US" dirty="0" smtClean="0">
                  <a:solidFill>
                    <a:srgbClr val="00B050"/>
                  </a:solidFill>
                </a:rPr>
                <a:t>LPSC</a:t>
              </a:r>
            </a:p>
            <a:p>
              <a:r>
                <a:rPr lang="en-US" dirty="0" smtClean="0">
                  <a:solidFill>
                    <a:srgbClr val="00B050"/>
                  </a:solidFill>
                </a:rPr>
                <a:t>Grenoble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pic>
          <p:nvPicPr>
            <p:cNvPr id="11" name="Picture 2" descr="http://www.cartograf.fr/continent/carte_europe/carte_europe_vierge.gif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6" t="18648" r="1645" b="2552"/>
            <a:stretch/>
          </p:blipFill>
          <p:spPr bwMode="auto">
            <a:xfrm>
              <a:off x="1624083" y="2532141"/>
              <a:ext cx="5848311" cy="39778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Étoile à 5 branches 11"/>
            <p:cNvSpPr/>
            <p:nvPr/>
          </p:nvSpPr>
          <p:spPr>
            <a:xfrm>
              <a:off x="2906974" y="4401135"/>
              <a:ext cx="136477" cy="12283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Étoile à 5 branches 12"/>
            <p:cNvSpPr/>
            <p:nvPr/>
          </p:nvSpPr>
          <p:spPr>
            <a:xfrm>
              <a:off x="3798123" y="5120953"/>
              <a:ext cx="136477" cy="12283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91824" y="2794888"/>
              <a:ext cx="2161309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Spiral1 upgrade</a:t>
              </a:r>
            </a:p>
            <a:p>
              <a:r>
                <a:rPr lang="en-US" dirty="0" err="1" smtClean="0">
                  <a:solidFill>
                    <a:srgbClr val="FF0000"/>
                  </a:solidFill>
                </a:rPr>
                <a:t>Ganil</a:t>
              </a:r>
              <a:endParaRPr lang="en-US" dirty="0" smtClean="0">
                <a:solidFill>
                  <a:srgbClr val="FF0000"/>
                </a:solidFill>
              </a:endParaRPr>
            </a:p>
            <a:p>
              <a:r>
                <a:rPr lang="en-US" dirty="0" smtClean="0">
                  <a:solidFill>
                    <a:srgbClr val="FF0000"/>
                  </a:solidFill>
                </a:rPr>
                <a:t>Caen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6961242" y="3939469"/>
              <a:ext cx="1569523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SPES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LNL</a:t>
              </a:r>
            </a:p>
            <a:p>
              <a:r>
                <a:rPr lang="en-US" dirty="0" err="1" smtClean="0">
                  <a:solidFill>
                    <a:srgbClr val="FF0000"/>
                  </a:solidFill>
                </a:rPr>
                <a:t>Legnaro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6" name="Connecteur droit 15"/>
            <p:cNvCxnSpPr/>
            <p:nvPr/>
          </p:nvCxnSpPr>
          <p:spPr>
            <a:xfrm>
              <a:off x="1484416" y="3372592"/>
              <a:ext cx="1211283" cy="94786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>
              <a:endCxn id="15" idx="1"/>
            </p:cNvCxnSpPr>
            <p:nvPr/>
          </p:nvCxnSpPr>
          <p:spPr>
            <a:xfrm flipV="1">
              <a:off x="4263242" y="4401134"/>
              <a:ext cx="2698000" cy="71981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flipV="1">
              <a:off x="1272880" y="5120953"/>
              <a:ext cx="1871331" cy="244671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2" descr="http://www.ganil-spiral2.eu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72" y="2935036"/>
            <a:ext cx="1839904" cy="41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spes.lnl.infn.it/%7Espes/images/logoSPES2008_mediu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367" y="4209602"/>
            <a:ext cx="1659674" cy="47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Étoile à 5 branches 19"/>
          <p:cNvSpPr/>
          <p:nvPr/>
        </p:nvSpPr>
        <p:spPr>
          <a:xfrm>
            <a:off x="3383791" y="4267708"/>
            <a:ext cx="136477" cy="122830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30" y="5031309"/>
            <a:ext cx="991169" cy="604660"/>
          </a:xfrm>
          <a:prstGeom prst="rect">
            <a:avLst/>
          </a:prstGeom>
        </p:spPr>
      </p:pic>
      <p:sp>
        <p:nvSpPr>
          <p:cNvPr id="24" name="Espace réservé du contenu 2"/>
          <p:cNvSpPr txBox="1">
            <a:spLocks/>
          </p:cNvSpPr>
          <p:nvPr/>
        </p:nvSpPr>
        <p:spPr bwMode="auto">
          <a:xfrm>
            <a:off x="177712" y="5773001"/>
            <a:ext cx="8808041" cy="791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  <a:defRPr lang="fr-FR" altLang="fr-FR" sz="1800" b="0" kern="1200">
                <a:solidFill>
                  <a:srgbClr val="0070C0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D96709"/>
              </a:buClr>
              <a:buSzPct val="110000"/>
              <a:buFont typeface="Wingdings" panose="05000000000000000000" pitchFamily="2" charset="2"/>
              <a:buChar char="§"/>
              <a:defRPr lang="fr-FR" altLang="fr-FR" sz="1600" kern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0000"/>
              <a:buFont typeface="Arial" pitchFamily="34" charset="0"/>
              <a:buChar char="•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→"/>
              <a:defRPr sz="1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accent6">
                    <a:lumMod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A plus long terme : projet </a:t>
            </a:r>
            <a:r>
              <a:rPr lang="fr-FR" dirty="0" err="1" smtClean="0"/>
              <a:t>Eurisol</a:t>
            </a:r>
            <a:r>
              <a:rPr lang="fr-FR" dirty="0" smtClean="0"/>
              <a:t>  </a:t>
            </a:r>
          </a:p>
          <a:p>
            <a:r>
              <a:rPr lang="fr-FR" dirty="0" smtClean="0"/>
              <a:t>Objectif x100 sur le taux de production d’ions</a:t>
            </a:r>
            <a:endParaRPr lang="fr-FR" dirty="0"/>
          </a:p>
        </p:txBody>
      </p:sp>
      <p:sp>
        <p:nvSpPr>
          <p:cNvPr id="6" name="AutoShape 2" descr="Résultat de recherche d'images pour &quot;eurisol.or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196" y="5947439"/>
            <a:ext cx="3184537" cy="5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645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22314</TotalTime>
  <Words>1638</Words>
  <Application>Microsoft Office PowerPoint</Application>
  <PresentationFormat>Affichage à l'écran (4:3)</PresentationFormat>
  <Paragraphs>470</Paragraphs>
  <Slides>28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Conception personnalisée</vt:lpstr>
      <vt:lpstr>R&amp;D Booster de charges Phoenix au Lpsc  </vt:lpstr>
      <vt:lpstr>Sommaire</vt:lpstr>
      <vt:lpstr>Source d’ions ECR à minimum B</vt:lpstr>
      <vt:lpstr>Injection</vt:lpstr>
      <vt:lpstr>Banc de test 1+N+</vt:lpstr>
      <vt:lpstr>Injection, ralentissement, capture</vt:lpstr>
      <vt:lpstr>Injection, ralentissement, capture</vt:lpstr>
      <vt:lpstr>Grandeurs caractéristiques</vt:lpstr>
      <vt:lpstr>Contexte Européen Booster ECR</vt:lpstr>
      <vt:lpstr>Booster de charges Spiral1 upgrade</vt:lpstr>
      <vt:lpstr>Booster de charges SPES</vt:lpstr>
      <vt:lpstr>Au LPSC : Plan de développement</vt:lpstr>
      <vt:lpstr>1ere etape</vt:lpstr>
      <vt:lpstr>Mode source seule : Oxygène</vt:lpstr>
      <vt:lpstr>Mode 1+N+</vt:lpstr>
      <vt:lpstr>Mode 1+N+</vt:lpstr>
      <vt:lpstr>Efficacité vs CB Time</vt:lpstr>
      <vt:lpstr>Vérifications</vt:lpstr>
      <vt:lpstr>Conclusion - perspectives</vt:lpstr>
      <vt:lpstr>MERCI POUR VOTRE ATTENTION</vt:lpstr>
      <vt:lpstr>Injection, ralentissement, capture</vt:lpstr>
      <vt:lpstr>PROJET Spiral1 upgrade</vt:lpstr>
      <vt:lpstr>PROJET SPES, LNL Legnaro</vt:lpstr>
      <vt:lpstr>Résultats 1ere étape</vt:lpstr>
      <vt:lpstr>Dispositif de mesure des instabilités</vt:lpstr>
      <vt:lpstr>Etude des instabilités du plasma ECR</vt:lpstr>
      <vt:lpstr>Etude des instabilités du plasma ECR</vt:lpstr>
      <vt:lpstr>Etude des contaminants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Visite Labo IN2P3</dc:title>
  <dc:creator>$biarrott</dc:creator>
  <cp:lastModifiedBy>Julien Angot</cp:lastModifiedBy>
  <cp:revision>1639</cp:revision>
  <dcterms:created xsi:type="dcterms:W3CDTF">2010-12-20T20:47:11Z</dcterms:created>
  <dcterms:modified xsi:type="dcterms:W3CDTF">2017-10-05T05:47:50Z</dcterms:modified>
</cp:coreProperties>
</file>