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61" r:id="rId2"/>
    <p:sldId id="301" r:id="rId3"/>
    <p:sldId id="306" r:id="rId4"/>
    <p:sldId id="302" r:id="rId5"/>
    <p:sldId id="292" r:id="rId6"/>
    <p:sldId id="268" r:id="rId7"/>
    <p:sldId id="299" r:id="rId8"/>
    <p:sldId id="294" r:id="rId9"/>
    <p:sldId id="295" r:id="rId10"/>
    <p:sldId id="298" r:id="rId11"/>
    <p:sldId id="281" r:id="rId12"/>
    <p:sldId id="275" r:id="rId13"/>
    <p:sldId id="304" r:id="rId14"/>
    <p:sldId id="305" r:id="rId15"/>
    <p:sldId id="270" r:id="rId16"/>
    <p:sldId id="303" r:id="rId17"/>
    <p:sldId id="300" r:id="rId18"/>
  </p:sldIdLst>
  <p:sldSz cx="9144000" cy="6858000" type="screen4x3"/>
  <p:notesSz cx="6811963" cy="99425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3FFD"/>
    <a:srgbClr val="E6EFE6"/>
    <a:srgbClr val="AA3ADC"/>
    <a:srgbClr val="6161FF"/>
    <a:srgbClr val="666666"/>
    <a:srgbClr val="006400"/>
    <a:srgbClr val="808080"/>
    <a:srgbClr val="FF00FF"/>
    <a:srgbClr val="424242"/>
    <a:srgbClr val="AED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30" d="100"/>
          <a:sy n="130" d="100"/>
        </p:scale>
        <p:origin x="276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2" d="100"/>
          <a:sy n="102" d="100"/>
        </p:scale>
        <p:origin x="255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1850" cy="498852"/>
          </a:xfrm>
          <a:prstGeom prst="rect">
            <a:avLst/>
          </a:prstGeom>
        </p:spPr>
        <p:txBody>
          <a:bodyPr vert="horz" lIns="95730" tIns="47865" rIns="95730" bIns="47865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8537" y="0"/>
            <a:ext cx="2951850" cy="498852"/>
          </a:xfrm>
          <a:prstGeom prst="rect">
            <a:avLst/>
          </a:prstGeom>
        </p:spPr>
        <p:txBody>
          <a:bodyPr vert="horz" lIns="95730" tIns="47865" rIns="95730" bIns="47865" rtlCol="0"/>
          <a:lstStyle>
            <a:lvl1pPr algn="r">
              <a:defRPr sz="1300"/>
            </a:lvl1pPr>
          </a:lstStyle>
          <a:p>
            <a:fld id="{03A186B4-BC28-4CD5-AC79-E5C5D7230306}" type="datetimeFigureOut">
              <a:rPr lang="en-US" smtClean="0"/>
              <a:t>10/4/2017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43663"/>
            <a:ext cx="2951850" cy="498851"/>
          </a:xfrm>
          <a:prstGeom prst="rect">
            <a:avLst/>
          </a:prstGeom>
        </p:spPr>
        <p:txBody>
          <a:bodyPr vert="horz" lIns="95730" tIns="47865" rIns="95730" bIns="47865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8537" y="9443663"/>
            <a:ext cx="2951850" cy="498851"/>
          </a:xfrm>
          <a:prstGeom prst="rect">
            <a:avLst/>
          </a:prstGeom>
        </p:spPr>
        <p:txBody>
          <a:bodyPr vert="horz" lIns="95730" tIns="47865" rIns="95730" bIns="47865" rtlCol="0" anchor="b"/>
          <a:lstStyle>
            <a:lvl1pPr algn="r">
              <a:defRPr sz="1300"/>
            </a:lvl1pPr>
          </a:lstStyle>
          <a:p>
            <a:fld id="{E052D2A3-0C06-4A7B-8890-7FE8A6E75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2190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1850" cy="497126"/>
          </a:xfrm>
          <a:prstGeom prst="rect">
            <a:avLst/>
          </a:prstGeom>
        </p:spPr>
        <p:txBody>
          <a:bodyPr vert="horz" lIns="95730" tIns="47865" rIns="95730" bIns="47865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8537" y="0"/>
            <a:ext cx="2951850" cy="497126"/>
          </a:xfrm>
          <a:prstGeom prst="rect">
            <a:avLst/>
          </a:prstGeom>
        </p:spPr>
        <p:txBody>
          <a:bodyPr vert="horz" lIns="95730" tIns="47865" rIns="95730" bIns="47865" rtlCol="0"/>
          <a:lstStyle>
            <a:lvl1pPr algn="r">
              <a:defRPr sz="1300"/>
            </a:lvl1pPr>
          </a:lstStyle>
          <a:p>
            <a:fld id="{4F3AFE2C-5007-4057-8DFB-EC24DF7E4136}" type="datetimeFigureOut">
              <a:rPr lang="fr-FR" smtClean="0"/>
              <a:pPr/>
              <a:t>04/10/2017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730" tIns="47865" rIns="95730" bIns="47865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1197" y="4722694"/>
            <a:ext cx="5449570" cy="4474131"/>
          </a:xfrm>
          <a:prstGeom prst="rect">
            <a:avLst/>
          </a:prstGeom>
        </p:spPr>
        <p:txBody>
          <a:bodyPr vert="horz" lIns="95730" tIns="47865" rIns="95730" bIns="47865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43662"/>
            <a:ext cx="2951850" cy="497126"/>
          </a:xfrm>
          <a:prstGeom prst="rect">
            <a:avLst/>
          </a:prstGeom>
        </p:spPr>
        <p:txBody>
          <a:bodyPr vert="horz" lIns="95730" tIns="47865" rIns="95730" bIns="47865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8537" y="9443662"/>
            <a:ext cx="2951850" cy="497126"/>
          </a:xfrm>
          <a:prstGeom prst="rect">
            <a:avLst/>
          </a:prstGeom>
        </p:spPr>
        <p:txBody>
          <a:bodyPr vert="horz" lIns="95730" tIns="47865" rIns="95730" bIns="47865" rtlCol="0" anchor="b"/>
          <a:lstStyle>
            <a:lvl1pPr algn="r">
              <a:defRPr sz="1300"/>
            </a:lvl1pPr>
          </a:lstStyle>
          <a:p>
            <a:fld id="{C625FE0B-B3A6-4AF6-B265-A109385ED237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6871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5FE0B-B3A6-4AF6-B265-A109385ED237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2134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5FE0B-B3A6-4AF6-B265-A109385ED237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35952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5FE0B-B3A6-4AF6-B265-A109385ED237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44948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5FE0B-B3A6-4AF6-B265-A109385ED237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72298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25FE0B-B3A6-4AF6-B265-A109385ED237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3818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60000" y="1855288"/>
            <a:ext cx="4788464" cy="2653832"/>
          </a:xfrm>
        </p:spPr>
        <p:txBody>
          <a:bodyPr anchor="t" anchorCtr="0"/>
          <a:lstStyle>
            <a:lvl1pPr>
              <a:lnSpc>
                <a:spcPts val="3800"/>
              </a:lnSpc>
              <a:defRPr sz="2800" b="0" cap="all" baseline="0">
                <a:solidFill>
                  <a:srgbClr val="666666"/>
                </a:solidFill>
              </a:defRPr>
            </a:lvl1pPr>
          </a:lstStyle>
          <a:p>
            <a:r>
              <a:rPr lang="fr-FR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960000" y="5805264"/>
            <a:ext cx="4788464" cy="504056"/>
          </a:xfrm>
        </p:spPr>
        <p:txBody>
          <a:bodyPr anchor="b" anchorCtr="0"/>
          <a:lstStyle>
            <a:lvl1pPr marL="0" indent="0" algn="l">
              <a:buNone/>
              <a:defRPr sz="1550" cap="all" baseline="0">
                <a:solidFill>
                  <a:srgbClr val="66666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Cliquez pour modifier le style des sous-titres du masque</a:t>
            </a:r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0" y="4509120"/>
            <a:ext cx="4788464" cy="1224136"/>
          </a:xfrm>
        </p:spPr>
        <p:txBody>
          <a:bodyPr anchor="b" anchorCtr="0"/>
          <a:lstStyle>
            <a:lvl1pPr marL="0" indent="0">
              <a:buFont typeface="Arial" pitchFamily="34" charset="0"/>
              <a:buNone/>
              <a:defRPr sz="850" b="0">
                <a:solidFill>
                  <a:srgbClr val="666666"/>
                </a:solidFill>
              </a:defRPr>
            </a:lvl1pPr>
          </a:lstStyle>
          <a:p>
            <a:pPr lvl="0"/>
            <a:r>
              <a:rPr lang="fr-FR" dirty="0"/>
              <a:t>Nom événement | Prénom Nom</a:t>
            </a:r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14"/>
          </p:nvPr>
        </p:nvSpPr>
        <p:spPr>
          <a:xfrm>
            <a:off x="3960000" y="6305192"/>
            <a:ext cx="1450504" cy="365125"/>
          </a:xfrm>
        </p:spPr>
        <p:txBody>
          <a:bodyPr/>
          <a:lstStyle/>
          <a:p>
            <a:fld id="{215806A7-BCCE-4741-AB47-7A26318FFE5F}" type="datetime4">
              <a:rPr lang="fr-FR" smtClean="0"/>
              <a:pPr/>
              <a:t>4 octobre 2017</a:t>
            </a:fld>
            <a:endParaRPr lang="fr-FR" dirty="0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|  PAGE </a:t>
            </a:r>
            <a:fld id="{AEFB9B6D-867A-40B8-ACB0-35CC9F272C9C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6"/>
          </p:nvPr>
        </p:nvSpPr>
        <p:spPr>
          <a:xfrm>
            <a:off x="5436096" y="6305192"/>
            <a:ext cx="255544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CEA | 10 AVRIL 2012</a:t>
            </a:r>
          </a:p>
        </p:txBody>
      </p:sp>
      <p:sp>
        <p:nvSpPr>
          <p:cNvPr id="14" name="ZoneTexte 13"/>
          <p:cNvSpPr txBox="1"/>
          <p:nvPr userDrawn="1"/>
        </p:nvSpPr>
        <p:spPr>
          <a:xfrm>
            <a:off x="1259632" y="6093296"/>
            <a:ext cx="9361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100" dirty="0">
                <a:solidFill>
                  <a:schemeClr val="bg1"/>
                </a:solidFill>
                <a:latin typeface="+mj-lt"/>
              </a:rPr>
              <a:t>www.cea.fr</a:t>
            </a:r>
          </a:p>
        </p:txBody>
      </p:sp>
      <p:grpSp>
        <p:nvGrpSpPr>
          <p:cNvPr id="19" name="Groupe 18"/>
          <p:cNvGrpSpPr/>
          <p:nvPr userDrawn="1"/>
        </p:nvGrpSpPr>
        <p:grpSpPr>
          <a:xfrm>
            <a:off x="1" y="-12700"/>
            <a:ext cx="3347864" cy="6870700"/>
            <a:chOff x="1" y="-12700"/>
            <a:chExt cx="3347864" cy="6870700"/>
          </a:xfrm>
        </p:grpSpPr>
        <p:grpSp>
          <p:nvGrpSpPr>
            <p:cNvPr id="17" name="Groupe 16"/>
            <p:cNvGrpSpPr/>
            <p:nvPr userDrawn="1"/>
          </p:nvGrpSpPr>
          <p:grpSpPr>
            <a:xfrm>
              <a:off x="1" y="-12700"/>
              <a:ext cx="3347864" cy="6870700"/>
              <a:chOff x="1" y="-12700"/>
              <a:chExt cx="3347864" cy="6870700"/>
            </a:xfrm>
          </p:grpSpPr>
          <p:pic>
            <p:nvPicPr>
              <p:cNvPr id="1026" name="Picture 2" descr="S:\CHARTE - LOGOS 2012\Fond dégradé Logo CEA 2012.jpg"/>
              <p:cNvPicPr>
                <a:picLocks noChangeAspect="1" noChangeArrowheads="1"/>
              </p:cNvPicPr>
              <p:nvPr userDrawn="1"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1" y="-12700"/>
                <a:ext cx="3347864" cy="6870700"/>
              </a:xfrm>
              <a:prstGeom prst="rect">
                <a:avLst/>
              </a:prstGeom>
              <a:noFill/>
            </p:spPr>
          </p:pic>
          <p:pic>
            <p:nvPicPr>
              <p:cNvPr id="16" name="Picture 3" descr="S:\CHARTE - LOGOS 2012\Logo\Logo anglais\CEA_GB_logotype_4c_defonce.png"/>
              <p:cNvPicPr>
                <a:picLocks noChangeAspect="1" noChangeArrowheads="1"/>
              </p:cNvPicPr>
              <p:nvPr userDrawn="1"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72008" y="548680"/>
                <a:ext cx="3203848" cy="2608045"/>
              </a:xfrm>
              <a:prstGeom prst="rect">
                <a:avLst/>
              </a:prstGeom>
              <a:noFill/>
            </p:spPr>
          </p:pic>
        </p:grpSp>
        <p:sp>
          <p:nvSpPr>
            <p:cNvPr id="18" name="ZoneTexte 17"/>
            <p:cNvSpPr txBox="1"/>
            <p:nvPr userDrawn="1"/>
          </p:nvSpPr>
          <p:spPr>
            <a:xfrm>
              <a:off x="1412032" y="6245696"/>
              <a:ext cx="93610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dirty="0">
                  <a:solidFill>
                    <a:schemeClr val="bg1"/>
                  </a:solidFill>
                  <a:latin typeface="+mj-lt"/>
                </a:rPr>
                <a:t>www.cea.fr</a:t>
              </a: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ge 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bandeau_page_car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51460"/>
          </a:xfrm>
          <a:prstGeom prst="rect">
            <a:avLst/>
          </a:prstGeom>
        </p:spPr>
      </p:pic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FF7CE-97EC-4586-B3DF-51FAF4B33A99}" type="datetime4">
              <a:rPr lang="fr-FR" smtClean="0"/>
              <a:pPr/>
              <a:t>4 octobre 2017</a:t>
            </a:fld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/>
              <a:t>|  PAGE </a:t>
            </a:r>
            <a:fld id="{AEFB9B6D-867A-40B8-ACB0-35CC9F272C9C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CEA | 10 AVRIL 2012</a:t>
            </a:r>
            <a:endParaRPr lang="fr-FR" dirty="0"/>
          </a:p>
        </p:txBody>
      </p:sp>
      <p:sp>
        <p:nvSpPr>
          <p:cNvPr id="17" name="Espace réservé du contenu 15"/>
          <p:cNvSpPr>
            <a:spLocks noGrp="1"/>
          </p:cNvSpPr>
          <p:nvPr>
            <p:ph sz="quarter" idx="15"/>
          </p:nvPr>
        </p:nvSpPr>
        <p:spPr>
          <a:xfrm>
            <a:off x="378000" y="836613"/>
            <a:ext cx="8460000" cy="51847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car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76486" y="846237"/>
            <a:ext cx="8460000" cy="4156911"/>
          </a:xfrm>
          <a:prstGeom prst="rect">
            <a:avLst/>
          </a:prstGeom>
        </p:spPr>
      </p:pic>
      <p:pic>
        <p:nvPicPr>
          <p:cNvPr id="9" name="Image 8" descr="bandeau_page_carte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251460"/>
          </a:xfrm>
          <a:prstGeom prst="rect">
            <a:avLst/>
          </a:prstGeom>
        </p:spPr>
      </p:pic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FF7CE-97EC-4586-B3DF-51FAF4B33A99}" type="datetime4">
              <a:rPr lang="fr-FR" smtClean="0"/>
              <a:pPr/>
              <a:t>4 octobre 2017</a:t>
            </a:fld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/>
              <a:t>|  PAGE </a:t>
            </a:r>
            <a:fld id="{AEFB9B6D-867A-40B8-ACB0-35CC9F272C9C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CEA | 10 AVRIL 2012</a:t>
            </a:r>
            <a:endParaRPr lang="fr-FR" dirty="0"/>
          </a:p>
        </p:txBody>
      </p:sp>
      <p:sp>
        <p:nvSpPr>
          <p:cNvPr id="33" name="Espace réservé du graphique 32"/>
          <p:cNvSpPr>
            <a:spLocks noGrp="1"/>
          </p:cNvSpPr>
          <p:nvPr>
            <p:ph type="chart" sz="quarter" idx="13" hasCustomPrompt="1"/>
          </p:nvPr>
        </p:nvSpPr>
        <p:spPr>
          <a:xfrm>
            <a:off x="899592" y="5157788"/>
            <a:ext cx="3240360" cy="863600"/>
          </a:xfrm>
        </p:spPr>
        <p:txBody>
          <a:bodyPr anchor="ctr"/>
          <a:lstStyle>
            <a:lvl1pPr marL="0" indent="0" algn="ctr">
              <a:defRPr sz="1200"/>
            </a:lvl1pPr>
          </a:lstStyle>
          <a:p>
            <a:r>
              <a:rPr lang="fr-FR" dirty="0"/>
              <a:t> Graphique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bandeau_intercalai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310128" y="0"/>
            <a:ext cx="5833872" cy="6858000"/>
          </a:xfrm>
          <a:prstGeom prst="rect">
            <a:avLst/>
          </a:prstGeom>
        </p:spPr>
      </p:pic>
      <p:pic>
        <p:nvPicPr>
          <p:cNvPr id="7" name="Image 6" descr="bandeau_dernière.png"/>
          <p:cNvPicPr>
            <a:picLocks noChangeAspect="1"/>
          </p:cNvPicPr>
          <p:nvPr userDrawn="1"/>
        </p:nvPicPr>
        <p:blipFill>
          <a:blip r:embed="rId3" cstate="print"/>
          <a:srcRect b="15350"/>
          <a:stretch>
            <a:fillRect/>
          </a:stretch>
        </p:blipFill>
        <p:spPr>
          <a:xfrm>
            <a:off x="3310128" y="0"/>
            <a:ext cx="5833872" cy="580526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38800" y="5799600"/>
            <a:ext cx="1897200" cy="943200"/>
          </a:xfrm>
        </p:spPr>
        <p:txBody>
          <a:bodyPr anchor="t" anchorCtr="0"/>
          <a:lstStyle>
            <a:lvl1pPr>
              <a:lnSpc>
                <a:spcPts val="1200"/>
              </a:lnSpc>
              <a:defRPr sz="850" b="0" cap="none" baseline="0">
                <a:solidFill>
                  <a:schemeClr val="bg2"/>
                </a:solidFill>
              </a:defRPr>
            </a:lvl1pPr>
          </a:lstStyle>
          <a:p>
            <a:r>
              <a:rPr lang="fr-FR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39505" y="5799600"/>
            <a:ext cx="3552775" cy="943200"/>
          </a:xfrm>
        </p:spPr>
        <p:txBody>
          <a:bodyPr/>
          <a:lstStyle>
            <a:lvl1pPr marL="0" indent="0">
              <a:lnSpc>
                <a:spcPts val="1200"/>
              </a:lnSpc>
              <a:spcAft>
                <a:spcPts val="0"/>
              </a:spcAft>
              <a:buFont typeface="Arial" pitchFamily="34" charset="0"/>
              <a:buNone/>
              <a:defRPr sz="800">
                <a:solidFill>
                  <a:schemeClr val="bg1"/>
                </a:solidFill>
              </a:defRPr>
            </a:lvl1pPr>
            <a:lvl2pPr marL="0" indent="0">
              <a:lnSpc>
                <a:spcPts val="1200"/>
              </a:lnSpc>
              <a:spcBef>
                <a:spcPts val="800"/>
              </a:spcBef>
              <a:buFont typeface="Arial" pitchFamily="34" charset="0"/>
              <a:buNone/>
              <a:defRPr sz="650">
                <a:solidFill>
                  <a:schemeClr val="bg1"/>
                </a:solidFill>
              </a:defRPr>
            </a:lvl2pPr>
            <a:lvl3pPr marL="0" indent="0">
              <a:lnSpc>
                <a:spcPts val="1200"/>
              </a:lnSpc>
              <a:buFont typeface="Arial" pitchFamily="34" charset="0"/>
              <a:buNone/>
              <a:defRPr sz="650">
                <a:solidFill>
                  <a:schemeClr val="bg1"/>
                </a:solidFill>
              </a:defRPr>
            </a:lvl3pPr>
            <a:lvl4pPr marL="0" indent="0">
              <a:lnSpc>
                <a:spcPts val="1200"/>
              </a:lnSpc>
              <a:buFont typeface="Arial" pitchFamily="34" charset="0"/>
              <a:buNone/>
              <a:defRPr sz="650">
                <a:solidFill>
                  <a:schemeClr val="bg1"/>
                </a:solidFill>
              </a:defRPr>
            </a:lvl4pPr>
            <a:lvl5pPr marL="0" indent="0">
              <a:lnSpc>
                <a:spcPts val="1200"/>
              </a:lnSpc>
              <a:buFont typeface="Arial" pitchFamily="34" charset="0"/>
              <a:buNone/>
              <a:defRPr sz="650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FF7CE-97EC-4586-B3DF-51FAF4B33A99}" type="datetime4">
              <a:rPr lang="fr-FR" smtClean="0"/>
              <a:pPr/>
              <a:t>4 octobre 2017</a:t>
            </a:fld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>
          <a:xfrm>
            <a:off x="576000" y="5445224"/>
            <a:ext cx="1118696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|  PAGE </a:t>
            </a:r>
            <a:fld id="{AEFB9B6D-867A-40B8-ACB0-35CC9F272C9C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>
          <a:xfrm>
            <a:off x="576000" y="5877272"/>
            <a:ext cx="2664296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CEA | 10 AVRIL 2012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1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60000" y="1855288"/>
            <a:ext cx="4788464" cy="1429696"/>
          </a:xfrm>
        </p:spPr>
        <p:txBody>
          <a:bodyPr anchor="t" anchorCtr="0"/>
          <a:lstStyle>
            <a:lvl1pPr>
              <a:lnSpc>
                <a:spcPts val="3800"/>
              </a:lnSpc>
              <a:defRPr sz="2800" b="0" cap="all" baseline="0">
                <a:solidFill>
                  <a:srgbClr val="666666"/>
                </a:solidFill>
              </a:defRPr>
            </a:lvl1pPr>
          </a:lstStyle>
          <a:p>
            <a:r>
              <a:rPr lang="fr-FR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960000" y="5805264"/>
            <a:ext cx="4788464" cy="504056"/>
          </a:xfrm>
        </p:spPr>
        <p:txBody>
          <a:bodyPr anchor="b" anchorCtr="0"/>
          <a:lstStyle>
            <a:lvl1pPr marL="0" indent="0" algn="l">
              <a:buNone/>
              <a:defRPr sz="1550" cap="all" baseline="0">
                <a:solidFill>
                  <a:srgbClr val="66666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0" y="5445224"/>
            <a:ext cx="4788464" cy="288032"/>
          </a:xfrm>
        </p:spPr>
        <p:txBody>
          <a:bodyPr anchor="b" anchorCtr="0"/>
          <a:lstStyle>
            <a:lvl1pPr marL="0" indent="0">
              <a:buFont typeface="Arial" pitchFamily="34" charset="0"/>
              <a:buNone/>
              <a:defRPr sz="850" b="0">
                <a:solidFill>
                  <a:srgbClr val="666666"/>
                </a:solidFill>
              </a:defRPr>
            </a:lvl1pPr>
          </a:lstStyle>
          <a:p>
            <a:pPr lvl="0"/>
            <a:r>
              <a:rPr lang="fr-FR" dirty="0"/>
              <a:t>Nom événement | Prénom Nom</a:t>
            </a:r>
          </a:p>
        </p:txBody>
      </p:sp>
      <p:sp>
        <p:nvSpPr>
          <p:cNvPr id="12" name="Espace réservé pour une image  11"/>
          <p:cNvSpPr>
            <a:spLocks noGrp="1"/>
          </p:cNvSpPr>
          <p:nvPr>
            <p:ph type="pic" sz="quarter" idx="14" hasCustomPrompt="1"/>
          </p:nvPr>
        </p:nvSpPr>
        <p:spPr>
          <a:xfrm>
            <a:off x="3311999" y="3311999"/>
            <a:ext cx="5832000" cy="2124000"/>
          </a:xfrm>
          <a:solidFill>
            <a:srgbClr val="666666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 Visuel</a:t>
            </a:r>
          </a:p>
        </p:txBody>
      </p:sp>
      <p:sp>
        <p:nvSpPr>
          <p:cNvPr id="13" name="Espace réservé de la date 12"/>
          <p:cNvSpPr>
            <a:spLocks noGrp="1"/>
          </p:cNvSpPr>
          <p:nvPr>
            <p:ph type="dt" sz="half" idx="15"/>
          </p:nvPr>
        </p:nvSpPr>
        <p:spPr>
          <a:xfrm>
            <a:off x="3960000" y="6305192"/>
            <a:ext cx="1450504" cy="365125"/>
          </a:xfrm>
        </p:spPr>
        <p:txBody>
          <a:bodyPr/>
          <a:lstStyle/>
          <a:p>
            <a:fld id="{543FF7CE-97EC-4586-B3DF-51FAF4B33A99}" type="datetime4">
              <a:rPr lang="fr-FR" smtClean="0"/>
              <a:pPr/>
              <a:t>4 octobre 2017</a:t>
            </a:fld>
            <a:endParaRPr lang="fr-FR" dirty="0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|  PAGE </a:t>
            </a:r>
            <a:fld id="{AEFB9B6D-867A-40B8-ACB0-35CC9F272C9C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5" name="Espace réservé du pied de page 14"/>
          <p:cNvSpPr>
            <a:spLocks noGrp="1"/>
          </p:cNvSpPr>
          <p:nvPr>
            <p:ph type="ftr" sz="quarter" idx="17"/>
          </p:nvPr>
        </p:nvSpPr>
        <p:spPr>
          <a:xfrm>
            <a:off x="5436096" y="6305192"/>
            <a:ext cx="255544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CEA | 10 AVRIL 2012</a:t>
            </a:r>
          </a:p>
        </p:txBody>
      </p:sp>
      <p:grpSp>
        <p:nvGrpSpPr>
          <p:cNvPr id="24" name="Groupe 23"/>
          <p:cNvGrpSpPr/>
          <p:nvPr userDrawn="1"/>
        </p:nvGrpSpPr>
        <p:grpSpPr>
          <a:xfrm>
            <a:off x="1" y="-12700"/>
            <a:ext cx="3347864" cy="6870700"/>
            <a:chOff x="1" y="-12700"/>
            <a:chExt cx="3347864" cy="6870700"/>
          </a:xfrm>
        </p:grpSpPr>
        <p:grpSp>
          <p:nvGrpSpPr>
            <p:cNvPr id="25" name="Groupe 16"/>
            <p:cNvGrpSpPr/>
            <p:nvPr userDrawn="1"/>
          </p:nvGrpSpPr>
          <p:grpSpPr>
            <a:xfrm>
              <a:off x="1" y="-12700"/>
              <a:ext cx="3347864" cy="6870700"/>
              <a:chOff x="1" y="-12700"/>
              <a:chExt cx="3347864" cy="6870700"/>
            </a:xfrm>
          </p:grpSpPr>
          <p:pic>
            <p:nvPicPr>
              <p:cNvPr id="27" name="Picture 2" descr="S:\CHARTE - LOGOS 2012\Fond dégradé Logo CEA 2012.jpg"/>
              <p:cNvPicPr>
                <a:picLocks noChangeAspect="1" noChangeArrowheads="1"/>
              </p:cNvPicPr>
              <p:nvPr userDrawn="1"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1" y="-12700"/>
                <a:ext cx="3347864" cy="6870700"/>
              </a:xfrm>
              <a:prstGeom prst="rect">
                <a:avLst/>
              </a:prstGeom>
              <a:noFill/>
            </p:spPr>
          </p:pic>
          <p:pic>
            <p:nvPicPr>
              <p:cNvPr id="28" name="Picture 3" descr="S:\CHARTE - LOGOS 2012\Logo\Logo anglais\CEA_GB_logotype_4c_defonce.png"/>
              <p:cNvPicPr>
                <a:picLocks noChangeAspect="1" noChangeArrowheads="1"/>
              </p:cNvPicPr>
              <p:nvPr userDrawn="1"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72008" y="548680"/>
                <a:ext cx="3203848" cy="2608045"/>
              </a:xfrm>
              <a:prstGeom prst="rect">
                <a:avLst/>
              </a:prstGeom>
              <a:noFill/>
            </p:spPr>
          </p:pic>
        </p:grpSp>
        <p:sp>
          <p:nvSpPr>
            <p:cNvPr id="26" name="ZoneTexte 25"/>
            <p:cNvSpPr txBox="1"/>
            <p:nvPr userDrawn="1"/>
          </p:nvSpPr>
          <p:spPr>
            <a:xfrm>
              <a:off x="1412032" y="6245696"/>
              <a:ext cx="93610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dirty="0">
                  <a:solidFill>
                    <a:schemeClr val="bg1"/>
                  </a:solidFill>
                  <a:latin typeface="+mj-lt"/>
                </a:rPr>
                <a:t>www.cea.fr</a:t>
              </a: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3 visu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60000" y="1855288"/>
            <a:ext cx="4788464" cy="1429696"/>
          </a:xfrm>
        </p:spPr>
        <p:txBody>
          <a:bodyPr anchor="t" anchorCtr="0"/>
          <a:lstStyle>
            <a:lvl1pPr>
              <a:lnSpc>
                <a:spcPts val="3800"/>
              </a:lnSpc>
              <a:defRPr sz="2800" b="0" cap="all" baseline="0">
                <a:solidFill>
                  <a:srgbClr val="666666"/>
                </a:solidFill>
              </a:defRPr>
            </a:lvl1pPr>
          </a:lstStyle>
          <a:p>
            <a:r>
              <a:rPr lang="fr-FR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960000" y="5805264"/>
            <a:ext cx="4788464" cy="504056"/>
          </a:xfrm>
        </p:spPr>
        <p:txBody>
          <a:bodyPr anchor="b" anchorCtr="0"/>
          <a:lstStyle>
            <a:lvl1pPr marL="0" indent="0" algn="l">
              <a:buNone/>
              <a:defRPr sz="1550" cap="all" baseline="0">
                <a:solidFill>
                  <a:srgbClr val="66666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0" y="5445224"/>
            <a:ext cx="4788464" cy="288032"/>
          </a:xfrm>
        </p:spPr>
        <p:txBody>
          <a:bodyPr anchor="b" anchorCtr="0"/>
          <a:lstStyle>
            <a:lvl1pPr marL="0" indent="0">
              <a:buFont typeface="Arial" pitchFamily="34" charset="0"/>
              <a:buNone/>
              <a:defRPr sz="850" b="0">
                <a:solidFill>
                  <a:srgbClr val="666666"/>
                </a:solidFill>
              </a:defRPr>
            </a:lvl1pPr>
          </a:lstStyle>
          <a:p>
            <a:pPr lvl="0"/>
            <a:r>
              <a:rPr lang="fr-FR" dirty="0"/>
              <a:t>Nom événement | Prénom Nom</a:t>
            </a:r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17"/>
          </p:nvPr>
        </p:nvSpPr>
        <p:spPr>
          <a:xfrm>
            <a:off x="3960000" y="6305192"/>
            <a:ext cx="1450504" cy="365125"/>
          </a:xfrm>
        </p:spPr>
        <p:txBody>
          <a:bodyPr/>
          <a:lstStyle/>
          <a:p>
            <a:fld id="{543FF7CE-97EC-4586-B3DF-51FAF4B33A99}" type="datetime4">
              <a:rPr lang="fr-FR" smtClean="0"/>
              <a:pPr/>
              <a:t>4 octobre 2017</a:t>
            </a:fld>
            <a:endParaRPr lang="fr-FR" dirty="0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|  PAGE </a:t>
            </a:r>
            <a:fld id="{AEFB9B6D-867A-40B8-ACB0-35CC9F272C9C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6" name="Espace réservé du pied de page 15"/>
          <p:cNvSpPr>
            <a:spLocks noGrp="1"/>
          </p:cNvSpPr>
          <p:nvPr>
            <p:ph type="ftr" sz="quarter" idx="19"/>
          </p:nvPr>
        </p:nvSpPr>
        <p:spPr>
          <a:xfrm>
            <a:off x="5436096" y="6305192"/>
            <a:ext cx="255544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CEA | 10 AVRIL 2012</a:t>
            </a:r>
          </a:p>
        </p:txBody>
      </p:sp>
      <p:sp>
        <p:nvSpPr>
          <p:cNvPr id="21" name="Espace réservé du contenu 20"/>
          <p:cNvSpPr>
            <a:spLocks noGrp="1"/>
          </p:cNvSpPr>
          <p:nvPr>
            <p:ph sz="quarter" idx="20" hasCustomPrompt="1"/>
          </p:nvPr>
        </p:nvSpPr>
        <p:spPr>
          <a:xfrm>
            <a:off x="3312000" y="3312000"/>
            <a:ext cx="1944000" cy="2124000"/>
          </a:xfrm>
          <a:solidFill>
            <a:srgbClr val="666666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Visuel</a:t>
            </a:r>
          </a:p>
        </p:txBody>
      </p:sp>
      <p:sp>
        <p:nvSpPr>
          <p:cNvPr id="22" name="Espace réservé du contenu 20"/>
          <p:cNvSpPr>
            <a:spLocks noGrp="1"/>
          </p:cNvSpPr>
          <p:nvPr>
            <p:ph sz="quarter" idx="21" hasCustomPrompt="1"/>
          </p:nvPr>
        </p:nvSpPr>
        <p:spPr>
          <a:xfrm>
            <a:off x="5256000" y="3312000"/>
            <a:ext cx="1944000" cy="2124000"/>
          </a:xfrm>
          <a:solidFill>
            <a:srgbClr val="808080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Visuel</a:t>
            </a:r>
          </a:p>
        </p:txBody>
      </p:sp>
      <p:sp>
        <p:nvSpPr>
          <p:cNvPr id="23" name="Espace réservé du contenu 20"/>
          <p:cNvSpPr>
            <a:spLocks noGrp="1"/>
          </p:cNvSpPr>
          <p:nvPr>
            <p:ph sz="quarter" idx="22" hasCustomPrompt="1"/>
          </p:nvPr>
        </p:nvSpPr>
        <p:spPr>
          <a:xfrm>
            <a:off x="7200000" y="3312000"/>
            <a:ext cx="1944000" cy="2124000"/>
          </a:xfrm>
          <a:solidFill>
            <a:srgbClr val="B2B2B2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Visuel</a:t>
            </a:r>
          </a:p>
        </p:txBody>
      </p:sp>
      <p:grpSp>
        <p:nvGrpSpPr>
          <p:cNvPr id="19" name="Groupe 18"/>
          <p:cNvGrpSpPr/>
          <p:nvPr userDrawn="1"/>
        </p:nvGrpSpPr>
        <p:grpSpPr>
          <a:xfrm>
            <a:off x="1" y="-12700"/>
            <a:ext cx="3347864" cy="6870700"/>
            <a:chOff x="1" y="-12700"/>
            <a:chExt cx="3347864" cy="6870700"/>
          </a:xfrm>
        </p:grpSpPr>
        <p:grpSp>
          <p:nvGrpSpPr>
            <p:cNvPr id="20" name="Groupe 16"/>
            <p:cNvGrpSpPr/>
            <p:nvPr userDrawn="1"/>
          </p:nvGrpSpPr>
          <p:grpSpPr>
            <a:xfrm>
              <a:off x="1" y="-12700"/>
              <a:ext cx="3347864" cy="6870700"/>
              <a:chOff x="1" y="-12700"/>
              <a:chExt cx="3347864" cy="6870700"/>
            </a:xfrm>
          </p:grpSpPr>
          <p:pic>
            <p:nvPicPr>
              <p:cNvPr id="25" name="Picture 2" descr="S:\CHARTE - LOGOS 2012\Fond dégradé Logo CEA 2012.jpg"/>
              <p:cNvPicPr>
                <a:picLocks noChangeAspect="1" noChangeArrowheads="1"/>
              </p:cNvPicPr>
              <p:nvPr userDrawn="1"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1" y="-12700"/>
                <a:ext cx="3347864" cy="6870700"/>
              </a:xfrm>
              <a:prstGeom prst="rect">
                <a:avLst/>
              </a:prstGeom>
              <a:noFill/>
            </p:spPr>
          </p:pic>
          <p:pic>
            <p:nvPicPr>
              <p:cNvPr id="26" name="Picture 3" descr="S:\CHARTE - LOGOS 2012\Logo\Logo anglais\CEA_GB_logotype_4c_defonce.png"/>
              <p:cNvPicPr>
                <a:picLocks noChangeAspect="1" noChangeArrowheads="1"/>
              </p:cNvPicPr>
              <p:nvPr userDrawn="1"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72008" y="548680"/>
                <a:ext cx="3203848" cy="2608045"/>
              </a:xfrm>
              <a:prstGeom prst="rect">
                <a:avLst/>
              </a:prstGeom>
              <a:noFill/>
            </p:spPr>
          </p:pic>
        </p:grpSp>
        <p:sp>
          <p:nvSpPr>
            <p:cNvPr id="24" name="ZoneTexte 23"/>
            <p:cNvSpPr txBox="1"/>
            <p:nvPr userDrawn="1"/>
          </p:nvSpPr>
          <p:spPr>
            <a:xfrm>
              <a:off x="1412032" y="6245696"/>
              <a:ext cx="93610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100" dirty="0">
                  <a:solidFill>
                    <a:schemeClr val="bg1"/>
                  </a:solidFill>
                  <a:latin typeface="+mj-lt"/>
                </a:rPr>
                <a:t>www.cea.fr</a:t>
              </a: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rcalai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 descr="bandeau_intercalai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310128" y="0"/>
            <a:ext cx="5833872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72000" y="1949598"/>
            <a:ext cx="5364496" cy="4719761"/>
          </a:xfrm>
        </p:spPr>
        <p:txBody>
          <a:bodyPr anchor="t"/>
          <a:lstStyle>
            <a:lvl1pPr algn="l">
              <a:lnSpc>
                <a:spcPts val="2800"/>
              </a:lnSpc>
              <a:defRPr sz="2200" b="1" cap="all"/>
            </a:lvl1pPr>
          </a:lstStyle>
          <a:p>
            <a:r>
              <a:rPr lang="fr-FR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672000" y="260649"/>
            <a:ext cx="5292488" cy="1584176"/>
          </a:xfrm>
        </p:spPr>
        <p:txBody>
          <a:bodyPr anchor="t" anchorCtr="0"/>
          <a:lstStyle>
            <a:lvl1pPr marL="0" indent="0">
              <a:lnSpc>
                <a:spcPts val="1200"/>
              </a:lnSpc>
              <a:spcAft>
                <a:spcPts val="0"/>
              </a:spcAft>
              <a:buNone/>
              <a:defRPr sz="85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FF7CE-97EC-4586-B3DF-51FAF4B33A99}" type="datetime4">
              <a:rPr lang="fr-FR" smtClean="0"/>
              <a:pPr/>
              <a:t>4 octobre 2017</a:t>
            </a:fld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>
          <a:xfrm>
            <a:off x="576000" y="5877272"/>
            <a:ext cx="269985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|  PAGE </a:t>
            </a:r>
            <a:fld id="{AEFB9B6D-867A-40B8-ACB0-35CC9F272C9C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>
          <a:xfrm>
            <a:off x="576000" y="5445224"/>
            <a:ext cx="269985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r>
              <a:rPr lang="fr-FR" dirty="0"/>
              <a:t>CEA | 10 AVRIL 2012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2000"/>
              </a:spcBef>
              <a:spcAft>
                <a:spcPts val="1500"/>
              </a:spcAft>
              <a:defRPr/>
            </a:lvl1pPr>
            <a:lvl2pPr marL="361950" indent="0">
              <a:lnSpc>
                <a:spcPts val="2800"/>
              </a:lnSpc>
              <a:buFont typeface="Arial" pitchFamily="34" charset="0"/>
              <a:buNone/>
              <a:tabLst>
                <a:tab pos="8077200" algn="r"/>
              </a:tabLst>
              <a:defRPr sz="2200"/>
            </a:lvl2pPr>
            <a:lvl3pPr marL="361950" indent="0">
              <a:lnSpc>
                <a:spcPts val="2800"/>
              </a:lnSpc>
              <a:buFont typeface="Arial" pitchFamily="34" charset="0"/>
              <a:buNone/>
              <a:tabLst>
                <a:tab pos="8077200" algn="r"/>
              </a:tabLst>
              <a:defRPr sz="2200"/>
            </a:lvl3pPr>
            <a:lvl4pPr marL="361950" indent="0">
              <a:lnSpc>
                <a:spcPts val="2800"/>
              </a:lnSpc>
              <a:buFont typeface="Arial" pitchFamily="34" charset="0"/>
              <a:buNone/>
              <a:tabLst>
                <a:tab pos="8077200" algn="r"/>
              </a:tabLst>
              <a:defRPr sz="2200"/>
            </a:lvl4pPr>
            <a:lvl5pPr marL="361950" indent="0">
              <a:lnSpc>
                <a:spcPts val="2800"/>
              </a:lnSpc>
              <a:buNone/>
              <a:tabLst>
                <a:tab pos="8077200" algn="r"/>
              </a:tabLst>
              <a:defRPr sz="22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FF7CE-97EC-4586-B3DF-51FAF4B33A99}" type="datetime4">
              <a:rPr lang="fr-FR" smtClean="0"/>
              <a:pPr/>
              <a:t>4 octobre 2017</a:t>
            </a:fld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/>
              <a:t>|  PAGE </a:t>
            </a:r>
            <a:fld id="{AEFB9B6D-867A-40B8-ACB0-35CC9F272C9C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D. BOUTIN, 12 APRIL 2016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FF7CE-97EC-4586-B3DF-51FAF4B33A99}" type="datetime4">
              <a:rPr lang="fr-FR" smtClean="0"/>
              <a:pPr/>
              <a:t>4 octobre 2017</a:t>
            </a:fld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/>
              <a:t>|  PAGE </a:t>
            </a:r>
            <a:fld id="{AEFB9B6D-867A-40B8-ACB0-35CC9F272C9C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D. BOUTIN, 12 APRIL 2016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6000" y="1268760"/>
            <a:ext cx="4428048" cy="496855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543FF7CE-97EC-4586-B3DF-51FAF4B33A99}" type="datetime4">
              <a:rPr lang="fr-FR" smtClean="0"/>
              <a:pPr/>
              <a:t>4 octobre 2017</a:t>
            </a:fld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fr-FR"/>
              <a:t>|  PAGE </a:t>
            </a:r>
            <a:fld id="{AEFB9B6D-867A-40B8-ACB0-35CC9F272C9C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fr-FR" dirty="0"/>
              <a:t>D. BOUTIN, 12 APRIL 2016</a:t>
            </a:r>
          </a:p>
        </p:txBody>
      </p:sp>
      <p:sp>
        <p:nvSpPr>
          <p:cNvPr id="11" name="Espace réservé du contenu 20"/>
          <p:cNvSpPr>
            <a:spLocks noGrp="1"/>
          </p:cNvSpPr>
          <p:nvPr>
            <p:ph sz="quarter" idx="20" hasCustomPrompt="1"/>
          </p:nvPr>
        </p:nvSpPr>
        <p:spPr>
          <a:xfrm>
            <a:off x="5148000" y="2016000"/>
            <a:ext cx="3492000" cy="3690000"/>
          </a:xfrm>
          <a:solidFill>
            <a:srgbClr val="666666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Visuel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 visu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6000" y="1268760"/>
            <a:ext cx="4428048" cy="496855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A0701655-DB86-4BDD-ACDB-98A835538BBF}" type="datetime4">
              <a:rPr lang="fr-FR" smtClean="0"/>
              <a:pPr/>
              <a:t>4 octobre 2017</a:t>
            </a:fld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r>
              <a:rPr lang="fr-FR"/>
              <a:t>|  PAGE </a:t>
            </a:r>
            <a:fld id="{AEFB9B6D-867A-40B8-ACB0-35CC9F272C9C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fr-FR" dirty="0"/>
              <a:t>D. BOUTIN, 12 APRIL 2016</a:t>
            </a:r>
          </a:p>
        </p:txBody>
      </p:sp>
      <p:sp>
        <p:nvSpPr>
          <p:cNvPr id="15" name="Espace réservé du contenu 20"/>
          <p:cNvSpPr>
            <a:spLocks noGrp="1"/>
          </p:cNvSpPr>
          <p:nvPr>
            <p:ph sz="quarter" idx="21" hasCustomPrompt="1"/>
          </p:nvPr>
        </p:nvSpPr>
        <p:spPr>
          <a:xfrm>
            <a:off x="5148000" y="2016000"/>
            <a:ext cx="3492000" cy="1980000"/>
          </a:xfrm>
          <a:solidFill>
            <a:srgbClr val="666666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Visuel</a:t>
            </a:r>
          </a:p>
        </p:txBody>
      </p:sp>
      <p:sp>
        <p:nvSpPr>
          <p:cNvPr id="16" name="Espace réservé du contenu 20"/>
          <p:cNvSpPr>
            <a:spLocks noGrp="1"/>
          </p:cNvSpPr>
          <p:nvPr>
            <p:ph sz="quarter" idx="22" hasCustomPrompt="1"/>
          </p:nvPr>
        </p:nvSpPr>
        <p:spPr>
          <a:xfrm>
            <a:off x="5148000" y="3999600"/>
            <a:ext cx="1746000" cy="1695600"/>
          </a:xfrm>
          <a:solidFill>
            <a:srgbClr val="808080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Visuel</a:t>
            </a:r>
          </a:p>
        </p:txBody>
      </p:sp>
      <p:sp>
        <p:nvSpPr>
          <p:cNvPr id="17" name="Espace réservé du contenu 20"/>
          <p:cNvSpPr>
            <a:spLocks noGrp="1"/>
          </p:cNvSpPr>
          <p:nvPr>
            <p:ph sz="quarter" idx="23" hasCustomPrompt="1"/>
          </p:nvPr>
        </p:nvSpPr>
        <p:spPr>
          <a:xfrm>
            <a:off x="6894000" y="3999600"/>
            <a:ext cx="1746000" cy="1695600"/>
          </a:xfrm>
          <a:solidFill>
            <a:srgbClr val="B2B2B2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Visuel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graphiqu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6000" y="3707506"/>
            <a:ext cx="8172464" cy="252980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FF7CE-97EC-4586-B3DF-51FAF4B33A99}" type="datetime4">
              <a:rPr lang="fr-FR" smtClean="0"/>
              <a:pPr/>
              <a:t>4 octobre 2017</a:t>
            </a:fld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/>
              <a:t>|  PAGE </a:t>
            </a:r>
            <a:fld id="{AEFB9B6D-867A-40B8-ACB0-35CC9F272C9C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CEA | 10 AVRIL 2012</a:t>
            </a:r>
            <a:endParaRPr lang="fr-FR" dirty="0"/>
          </a:p>
        </p:txBody>
      </p:sp>
      <p:sp>
        <p:nvSpPr>
          <p:cNvPr id="9" name="Espace réservé du contenu 20"/>
          <p:cNvSpPr>
            <a:spLocks noGrp="1"/>
          </p:cNvSpPr>
          <p:nvPr>
            <p:ph sz="quarter" idx="21" hasCustomPrompt="1"/>
          </p:nvPr>
        </p:nvSpPr>
        <p:spPr>
          <a:xfrm>
            <a:off x="576000" y="1458000"/>
            <a:ext cx="8064000" cy="1908000"/>
          </a:xfrm>
          <a:solidFill>
            <a:srgbClr val="666666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Visuel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512000" y="44624"/>
            <a:ext cx="7236464" cy="936104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76000" y="1268760"/>
            <a:ext cx="8172464" cy="496855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76000" y="6305192"/>
            <a:ext cx="1450504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 cap="all" baseline="0">
                <a:solidFill>
                  <a:schemeClr val="bg1"/>
                </a:solidFill>
              </a:defRPr>
            </a:lvl1pPr>
          </a:lstStyle>
          <a:p>
            <a:fld id="{543FF7CE-97EC-4586-B3DF-51FAF4B33A99}" type="datetime4">
              <a:rPr lang="fr-FR" smtClean="0"/>
              <a:pPr/>
              <a:t>4 octobre 2017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051720" y="6305192"/>
            <a:ext cx="5939824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rgbClr val="666666"/>
                </a:solidFill>
              </a:defRPr>
            </a:lvl1pPr>
          </a:lstStyle>
          <a:p>
            <a:r>
              <a:rPr lang="fr-FR" dirty="0"/>
              <a:t>D. BOUTIN, 12 APRIL 2016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025304" y="6303598"/>
            <a:ext cx="1118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rgbClr val="666666"/>
                </a:solidFill>
              </a:defRPr>
            </a:lvl1pPr>
          </a:lstStyle>
          <a:p>
            <a:r>
              <a:rPr lang="fr-FR" dirty="0"/>
              <a:t>|  PAGE </a:t>
            </a:r>
            <a:fld id="{AEFB9B6D-867A-40B8-ACB0-35CC9F272C9C}" type="slidenum">
              <a:rPr lang="fr-FR" smtClean="0"/>
              <a:pPr/>
              <a:t>‹#›</a:t>
            </a:fld>
            <a:endParaRPr lang="fr-FR" dirty="0"/>
          </a:p>
        </p:txBody>
      </p:sp>
      <p:pic>
        <p:nvPicPr>
          <p:cNvPr id="2050" name="Picture 2" descr="S:\CHARTE - LOGOS 2012\Fond dégradé Logo CEA 2012.jpg"/>
          <p:cNvPicPr preferRelativeResize="0">
            <a:picLocks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954000"/>
          </a:xfrm>
          <a:prstGeom prst="rect">
            <a:avLst/>
          </a:prstGeom>
          <a:noFill/>
        </p:spPr>
      </p:pic>
      <p:pic>
        <p:nvPicPr>
          <p:cNvPr id="14" name="Picture 3" descr="S:\CHARTE - LOGOS 2012\Logo\Logo anglais\CEA_GB_logotype_4c_defonce.png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1309" y="44624"/>
            <a:ext cx="1045006" cy="85067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5" r:id="rId4"/>
    <p:sldLayoutId id="2147483666" r:id="rId5"/>
    <p:sldLayoutId id="2147483650" r:id="rId6"/>
    <p:sldLayoutId id="2147483662" r:id="rId7"/>
    <p:sldLayoutId id="2147483663" r:id="rId8"/>
    <p:sldLayoutId id="2147483664" r:id="rId9"/>
    <p:sldLayoutId id="2147483667" r:id="rId10"/>
    <p:sldLayoutId id="2147483654" r:id="rId11"/>
    <p:sldLayoutId id="2147483668" r:id="rId12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200" b="1" kern="1200" cap="all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923925" indent="0" algn="l" defTabSz="9144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Arial" pitchFamily="34" charset="0"/>
        <a:buNone/>
        <a:defRPr sz="2200" kern="1200">
          <a:solidFill>
            <a:schemeClr val="tx2"/>
          </a:solidFill>
          <a:latin typeface="+mn-lt"/>
          <a:ea typeface="+mn-ea"/>
          <a:cs typeface="+mn-cs"/>
        </a:defRPr>
      </a:lvl1pPr>
      <a:lvl2pPr marL="360363" indent="-360363" algn="l" defTabSz="914400" rtl="0" eaLnBrk="1" latinLnBrk="0" hangingPunct="1">
        <a:lnSpc>
          <a:spcPts val="2000"/>
        </a:lnSpc>
        <a:spcBef>
          <a:spcPts val="0"/>
        </a:spcBef>
        <a:buSzPct val="90000"/>
        <a:buFontTx/>
        <a:buBlip>
          <a:blip r:embed="rId16"/>
        </a:buBlip>
        <a:defRPr sz="1600" kern="1200">
          <a:solidFill>
            <a:srgbClr val="666666"/>
          </a:solidFill>
          <a:latin typeface="+mn-lt"/>
          <a:ea typeface="+mn-ea"/>
          <a:cs typeface="+mn-cs"/>
        </a:defRPr>
      </a:lvl2pPr>
      <a:lvl3pPr marL="361950" indent="0" algn="l" defTabSz="914400" rtl="0" eaLnBrk="1" latinLnBrk="0" hangingPunct="1">
        <a:lnSpc>
          <a:spcPts val="2000"/>
        </a:lnSpc>
        <a:spcBef>
          <a:spcPts val="0"/>
        </a:spcBef>
        <a:buSzPct val="36000"/>
        <a:buFont typeface="Arial" pitchFamily="34" charset="0"/>
        <a:buNone/>
        <a:defRPr sz="1600" kern="1200">
          <a:solidFill>
            <a:srgbClr val="666666"/>
          </a:solidFill>
          <a:latin typeface="+mn-lt"/>
          <a:ea typeface="+mn-ea"/>
          <a:cs typeface="+mn-cs"/>
        </a:defRPr>
      </a:lvl3pPr>
      <a:lvl4pPr marL="1009650" indent="-238125" algn="l" defTabSz="914400" rtl="0" eaLnBrk="1" latinLnBrk="0" hangingPunct="1">
        <a:lnSpc>
          <a:spcPts val="2000"/>
        </a:lnSpc>
        <a:spcBef>
          <a:spcPts val="0"/>
        </a:spcBef>
        <a:buClr>
          <a:srgbClr val="666666"/>
        </a:buClr>
        <a:buSzPct val="36000"/>
        <a:buFontTx/>
        <a:buBlip>
          <a:blip r:embed="rId17"/>
        </a:buBlip>
        <a:defRPr sz="1600" kern="1200">
          <a:solidFill>
            <a:srgbClr val="666666"/>
          </a:solidFill>
          <a:latin typeface="+mn-lt"/>
          <a:ea typeface="+mn-ea"/>
          <a:cs typeface="+mn-cs"/>
        </a:defRPr>
      </a:lvl4pPr>
      <a:lvl5pPr marL="1133475" indent="-114300" algn="l" defTabSz="914400" rtl="0" eaLnBrk="1" latinLnBrk="0" hangingPunct="1">
        <a:lnSpc>
          <a:spcPts val="2000"/>
        </a:lnSpc>
        <a:spcBef>
          <a:spcPts val="0"/>
        </a:spcBef>
        <a:buClr>
          <a:srgbClr val="666666"/>
        </a:buClr>
        <a:buFont typeface="Arial" pitchFamily="34" charset="0"/>
        <a:buChar char="-"/>
        <a:defRPr sz="1600" kern="1200">
          <a:solidFill>
            <a:srgbClr val="6666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if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8.png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4427984" y="332655"/>
            <a:ext cx="4572064" cy="1525149"/>
          </a:xfrm>
        </p:spPr>
        <p:txBody>
          <a:bodyPr/>
          <a:lstStyle/>
          <a:p>
            <a:r>
              <a:rPr lang="fr-F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Progrès dans les corrections optiques de FCC-</a:t>
            </a:r>
            <a:r>
              <a:rPr lang="fr-FR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hh</a:t>
            </a:r>
            <a:endParaRPr lang="fr-F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Sous-titre 9"/>
          <p:cNvSpPr>
            <a:spLocks noGrp="1"/>
          </p:cNvSpPr>
          <p:nvPr>
            <p:ph type="subTitle" idx="1"/>
          </p:nvPr>
        </p:nvSpPr>
        <p:spPr>
          <a:xfrm>
            <a:off x="4176024" y="5805264"/>
            <a:ext cx="4788464" cy="504056"/>
          </a:xfrm>
        </p:spPr>
        <p:txBody>
          <a:bodyPr/>
          <a:lstStyle/>
          <a:p>
            <a:r>
              <a:rPr lang="fr-FR" dirty="0"/>
              <a:t>04 OCTOBRE 2017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>
          <a:xfrm>
            <a:off x="4211960" y="4509120"/>
            <a:ext cx="4788464" cy="1224136"/>
          </a:xfrm>
        </p:spPr>
        <p:txBody>
          <a:bodyPr/>
          <a:lstStyle/>
          <a:p>
            <a:r>
              <a:rPr lang="fr-FR" sz="1800" dirty="0"/>
              <a:t>David Boutin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5"/>
          </p:nvPr>
        </p:nvSpPr>
        <p:spPr>
          <a:xfrm>
            <a:off x="8025304" y="6448251"/>
            <a:ext cx="1118696" cy="365125"/>
          </a:xfrm>
        </p:spPr>
        <p:txBody>
          <a:bodyPr/>
          <a:lstStyle/>
          <a:p>
            <a:r>
              <a:rPr lang="fr-FR" dirty="0">
                <a:solidFill>
                  <a:srgbClr val="666666"/>
                </a:solidFill>
              </a:rPr>
              <a:t>|  PAGE </a:t>
            </a:r>
            <a:fld id="{AEFB9B6D-867A-40B8-ACB0-35CC9F272C9C}" type="slidenum">
              <a:rPr lang="fr-FR" smtClean="0">
                <a:solidFill>
                  <a:srgbClr val="666666"/>
                </a:solidFill>
              </a:rPr>
              <a:pPr/>
              <a:t>1</a:t>
            </a:fld>
            <a:endParaRPr lang="fr-FR" dirty="0">
              <a:solidFill>
                <a:srgbClr val="666666"/>
              </a:solidFill>
            </a:endParaRPr>
          </a:p>
        </p:txBody>
      </p:sp>
      <p:grpSp>
        <p:nvGrpSpPr>
          <p:cNvPr id="2" name="Groupe 1"/>
          <p:cNvGrpSpPr/>
          <p:nvPr/>
        </p:nvGrpSpPr>
        <p:grpSpPr>
          <a:xfrm>
            <a:off x="107504" y="2994521"/>
            <a:ext cx="3105150" cy="1298575"/>
            <a:chOff x="179388" y="4653136"/>
            <a:chExt cx="3105150" cy="1298575"/>
          </a:xfrm>
        </p:grpSpPr>
        <p:pic>
          <p:nvPicPr>
            <p:cNvPr id="13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388" y="4653136"/>
              <a:ext cx="3105150" cy="1298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Oval 10"/>
            <p:cNvSpPr>
              <a:spLocks noChangeArrowheads="1"/>
            </p:cNvSpPr>
            <p:nvPr/>
          </p:nvSpPr>
          <p:spPr bwMode="auto">
            <a:xfrm>
              <a:off x="891322" y="5301208"/>
              <a:ext cx="738188" cy="266700"/>
            </a:xfrm>
            <a:prstGeom prst="ellipse">
              <a:avLst/>
            </a:prstGeom>
            <a:noFill/>
            <a:ln w="38100">
              <a:solidFill>
                <a:srgbClr val="0070C0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  <a:extLst/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r-FR" dirty="0">
                <a:solidFill>
                  <a:schemeClr val="lt1"/>
                </a:solidFill>
                <a:latin typeface="+mn-lt"/>
                <a:cs typeface="+mn-cs"/>
              </a:endParaRPr>
            </a:p>
          </p:txBody>
        </p:sp>
      </p:grpSp>
      <p:pic>
        <p:nvPicPr>
          <p:cNvPr id="15" name="Picture 1" descr="p0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59200"/>
            <a:ext cx="3454400" cy="2097473"/>
          </a:xfrm>
          <a:prstGeom prst="rect">
            <a:avLst/>
          </a:prstGeom>
        </p:spPr>
      </p:pic>
      <p:sp>
        <p:nvSpPr>
          <p:cNvPr id="16" name="Espace réservé du contenu 11"/>
          <p:cNvSpPr txBox="1">
            <a:spLocks/>
          </p:cNvSpPr>
          <p:nvPr/>
        </p:nvSpPr>
        <p:spPr>
          <a:xfrm>
            <a:off x="3563888" y="2505877"/>
            <a:ext cx="5436160" cy="200324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itchFamily="34" charset="0"/>
              <a:buNone/>
              <a:defRPr sz="1550" kern="1200" cap="all" baseline="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ts val="2000"/>
              </a:lnSpc>
              <a:spcBef>
                <a:spcPts val="0"/>
              </a:spcBef>
              <a:buSzPct val="90000"/>
              <a:buFontTx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ts val="2000"/>
              </a:lnSpc>
              <a:spcBef>
                <a:spcPts val="0"/>
              </a:spcBef>
              <a:buSzPct val="36000"/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ts val="2000"/>
              </a:lnSpc>
              <a:spcBef>
                <a:spcPts val="0"/>
              </a:spcBef>
              <a:buClr>
                <a:srgbClr val="666666"/>
              </a:buClr>
              <a:buSzPct val="36000"/>
              <a:buFontTx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ts val="2000"/>
              </a:lnSpc>
              <a:spcBef>
                <a:spcPts val="0"/>
              </a:spcBef>
              <a:buClr>
                <a:srgbClr val="666666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lvl="1" indent="-285750" algn="l"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tx1"/>
                </a:solidFill>
              </a:rPr>
              <a:t>Le collisionneur FCC-</a:t>
            </a:r>
            <a:r>
              <a:rPr lang="fr-FR" dirty="0" err="1">
                <a:solidFill>
                  <a:schemeClr val="tx1"/>
                </a:solidFill>
              </a:rPr>
              <a:t>hh</a:t>
            </a:r>
            <a:endParaRPr lang="fr-FR" dirty="0">
              <a:solidFill>
                <a:schemeClr val="tx1"/>
              </a:solidFill>
            </a:endParaRPr>
          </a:p>
          <a:p>
            <a:pPr marL="742950" lvl="1" indent="-285750" algn="l">
              <a:buFont typeface="Wingdings" panose="05000000000000000000" pitchFamily="2" charset="2"/>
              <a:buChar char="q"/>
            </a:pPr>
            <a:endParaRPr lang="fr-FR" dirty="0">
              <a:solidFill>
                <a:schemeClr val="tx1"/>
              </a:solidFill>
            </a:endParaRPr>
          </a:p>
          <a:p>
            <a:pPr marL="742950" lvl="1" indent="-285750" algn="l"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tx1"/>
                </a:solidFill>
              </a:rPr>
              <a:t>Définition des erreurs et schémas de correction</a:t>
            </a:r>
          </a:p>
          <a:p>
            <a:pPr marL="742950" lvl="1" indent="-285750" algn="l">
              <a:buFont typeface="Wingdings" panose="05000000000000000000" pitchFamily="2" charset="2"/>
              <a:buChar char="q"/>
            </a:pPr>
            <a:endParaRPr lang="fr-FR" dirty="0">
              <a:solidFill>
                <a:schemeClr val="tx1"/>
              </a:solidFill>
            </a:endParaRPr>
          </a:p>
          <a:p>
            <a:pPr marL="742950" lvl="1" indent="-285750" algn="l"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tx1"/>
                </a:solidFill>
              </a:rPr>
              <a:t>Evaluation des résultats</a:t>
            </a:r>
          </a:p>
          <a:p>
            <a:pPr marL="742950" lvl="1" indent="-285750" algn="l">
              <a:buFont typeface="Wingdings" panose="05000000000000000000" pitchFamily="2" charset="2"/>
              <a:buChar char="q"/>
            </a:pPr>
            <a:endParaRPr lang="fr-FR" dirty="0">
              <a:solidFill>
                <a:schemeClr val="tx1"/>
              </a:solidFill>
            </a:endParaRPr>
          </a:p>
          <a:p>
            <a:pPr marL="742950" lvl="1" indent="-285750" algn="l"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tx1"/>
                </a:solidFill>
              </a:rPr>
              <a:t>Conclusions et perspectives</a:t>
            </a:r>
            <a:endParaRPr lang="fr-FR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473" y="3643987"/>
            <a:ext cx="3657143" cy="274285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8794" y="3598542"/>
            <a:ext cx="3657143" cy="2742857"/>
          </a:xfrm>
          <a:prstGeom prst="rect">
            <a:avLst/>
          </a:prstGeom>
        </p:spPr>
      </p:pic>
      <p:sp>
        <p:nvSpPr>
          <p:cNvPr id="11" name="Titr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Evaluation des résultats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025304" y="6448251"/>
            <a:ext cx="1118696" cy="365125"/>
          </a:xfrm>
        </p:spPr>
        <p:txBody>
          <a:bodyPr/>
          <a:lstStyle/>
          <a:p>
            <a:r>
              <a:rPr lang="fr-FR" dirty="0"/>
              <a:t>|  PAGE </a:t>
            </a:r>
            <a:fld id="{AEFB9B6D-867A-40B8-ACB0-35CC9F272C9C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2051720" y="6448251"/>
            <a:ext cx="5939824" cy="365125"/>
          </a:xfrm>
        </p:spPr>
        <p:txBody>
          <a:bodyPr/>
          <a:lstStyle/>
          <a:p>
            <a:r>
              <a:rPr lang="fr-FR" dirty="0"/>
              <a:t>D. BOUTIN, 04 OCTOBRE 2017</a:t>
            </a:r>
          </a:p>
        </p:txBody>
      </p:sp>
      <p:sp>
        <p:nvSpPr>
          <p:cNvPr id="7" name="Espace réservé du contenu 11"/>
          <p:cNvSpPr txBox="1">
            <a:spLocks/>
          </p:cNvSpPr>
          <p:nvPr/>
        </p:nvSpPr>
        <p:spPr>
          <a:xfrm>
            <a:off x="179512" y="1007607"/>
            <a:ext cx="8640960" cy="2637417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923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itchFamily="34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60363" indent="-360363" algn="l" defTabSz="914400" rtl="0" eaLnBrk="1" latinLnBrk="0" hangingPunct="1">
              <a:lnSpc>
                <a:spcPts val="2000"/>
              </a:lnSpc>
              <a:spcBef>
                <a:spcPts val="0"/>
              </a:spcBef>
              <a:buSzPct val="90000"/>
              <a:buFontTx/>
              <a:buBlip>
                <a:blip r:embed="rId4"/>
              </a:buBlip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2pPr>
            <a:lvl3pPr marL="36195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SzPct val="36000"/>
              <a:buFont typeface="Arial" pitchFamily="34" charset="0"/>
              <a:buNone/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3pPr>
            <a:lvl4pPr marL="1009650" indent="-238125" algn="l" defTabSz="914400" rtl="0" eaLnBrk="1" latinLnBrk="0" hangingPunct="1">
              <a:lnSpc>
                <a:spcPts val="2000"/>
              </a:lnSpc>
              <a:spcBef>
                <a:spcPts val="0"/>
              </a:spcBef>
              <a:buClr>
                <a:srgbClr val="666666"/>
              </a:buClr>
              <a:buSzPct val="36000"/>
              <a:buFontTx/>
              <a:buBlip>
                <a:blip r:embed="rId5"/>
              </a:buBlip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4pPr>
            <a:lvl5pPr marL="1133475" indent="-114300" algn="l" defTabSz="914400" rtl="0" eaLnBrk="1" latinLnBrk="0" hangingPunct="1">
              <a:lnSpc>
                <a:spcPts val="2000"/>
              </a:lnSpc>
              <a:spcBef>
                <a:spcPts val="0"/>
              </a:spcBef>
              <a:buClr>
                <a:srgbClr val="666666"/>
              </a:buClr>
              <a:buFont typeface="Arial" pitchFamily="34" charset="0"/>
              <a:buChar char="-"/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  <a:latin typeface="+mj-lt"/>
              </a:rPr>
              <a:t>Pour chaque machine, calcul des valeurs </a:t>
            </a:r>
            <a:r>
              <a:rPr lang="fr-FR" dirty="0">
                <a:solidFill>
                  <a:srgbClr val="FF0000"/>
                </a:solidFill>
                <a:latin typeface="+mj-lt"/>
              </a:rPr>
              <a:t>moyennes, RMS et maximum</a:t>
            </a:r>
            <a:r>
              <a:rPr lang="fr-FR" dirty="0">
                <a:solidFill>
                  <a:schemeClr val="tx1"/>
                </a:solidFill>
                <a:latin typeface="+mj-lt"/>
              </a:rPr>
              <a:t> des observables suivantes pour tous les éléments des sections d’arc:</a:t>
            </a:r>
            <a:endParaRPr lang="en-US"/>
          </a:p>
          <a:p>
            <a:pPr lvl="3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  <a:latin typeface="+mj-lt"/>
              </a:rPr>
              <a:t>Force</a:t>
            </a:r>
            <a:r>
              <a:rPr lang="fr-FR" dirty="0">
                <a:solidFill>
                  <a:schemeClr val="tx1"/>
                </a:solidFill>
                <a:latin typeface="+mj-lt"/>
              </a:rPr>
              <a:t> des correcteurs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schemeClr val="tx1"/>
                </a:solidFill>
                <a:latin typeface="+mj-lt"/>
              </a:rPr>
              <a:t>Orbite et angle </a:t>
            </a:r>
            <a:r>
              <a:rPr lang="fr-FR" dirty="0">
                <a:solidFill>
                  <a:schemeClr val="tx1"/>
                </a:solidFill>
                <a:latin typeface="+mj-lt"/>
              </a:rPr>
              <a:t>résiduelles</a:t>
            </a:r>
            <a:endParaRPr lang="fr-FR" b="1" dirty="0">
              <a:solidFill>
                <a:schemeClr val="tx1"/>
              </a:solidFill>
              <a:latin typeface="+mj-lt"/>
            </a:endParaRPr>
          </a:p>
          <a:p>
            <a:pPr lvl="3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  <a:latin typeface="+mj-lt"/>
              </a:rPr>
              <a:t>Battement </a:t>
            </a:r>
            <a:r>
              <a:rPr lang="fr-FR" dirty="0" err="1">
                <a:solidFill>
                  <a:schemeClr val="tx1"/>
                </a:solidFill>
                <a:latin typeface="+mj-lt"/>
              </a:rPr>
              <a:t>betatronique</a:t>
            </a:r>
            <a:r>
              <a:rPr lang="fr-FR" dirty="0">
                <a:solidFill>
                  <a:schemeClr val="tx1"/>
                </a:solidFill>
                <a:latin typeface="+mj-lt"/>
              </a:rPr>
              <a:t> (‘beta-</a:t>
            </a:r>
            <a:r>
              <a:rPr lang="fr-FR" dirty="0" err="1">
                <a:solidFill>
                  <a:schemeClr val="tx1"/>
                </a:solidFill>
                <a:latin typeface="+mj-lt"/>
              </a:rPr>
              <a:t>beating</a:t>
            </a:r>
            <a:r>
              <a:rPr lang="fr-FR" dirty="0">
                <a:solidFill>
                  <a:schemeClr val="tx1"/>
                </a:solidFill>
                <a:latin typeface="+mj-lt"/>
              </a:rPr>
              <a:t>’) </a:t>
            </a:r>
            <a:r>
              <a:rPr lang="fr-FR" b="1" dirty="0">
                <a:solidFill>
                  <a:schemeClr val="tx1"/>
                </a:solidFill>
                <a:latin typeface="+mj-lt"/>
              </a:rPr>
              <a:t>Δβ/β</a:t>
            </a:r>
            <a:r>
              <a:rPr lang="fr-FR" b="1" baseline="-25000" dirty="0" err="1">
                <a:solidFill>
                  <a:schemeClr val="tx1"/>
                </a:solidFill>
                <a:latin typeface="+mj-lt"/>
              </a:rPr>
              <a:t>ref</a:t>
            </a:r>
            <a:endParaRPr lang="fr-FR" dirty="0">
              <a:solidFill>
                <a:schemeClr val="tx1"/>
              </a:solidFill>
              <a:latin typeface="+mj-lt"/>
            </a:endParaRPr>
          </a:p>
          <a:p>
            <a:pPr lvl="3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  <a:latin typeface="+mj-lt"/>
              </a:rPr>
              <a:t>Dispersion parasite ou battement de dispersion (‘dispersion </a:t>
            </a:r>
            <a:r>
              <a:rPr lang="fr-FR" dirty="0" err="1">
                <a:solidFill>
                  <a:schemeClr val="tx1"/>
                </a:solidFill>
                <a:latin typeface="+mj-lt"/>
              </a:rPr>
              <a:t>beating</a:t>
            </a:r>
            <a:r>
              <a:rPr lang="fr-FR" dirty="0">
                <a:solidFill>
                  <a:schemeClr val="tx1"/>
                </a:solidFill>
                <a:latin typeface="+mj-lt"/>
              </a:rPr>
              <a:t>’) </a:t>
            </a:r>
            <a:r>
              <a:rPr lang="fr-FR" b="1" dirty="0">
                <a:solidFill>
                  <a:schemeClr val="tx1"/>
                </a:solidFill>
                <a:latin typeface="+mj-lt"/>
              </a:rPr>
              <a:t>ΔD/√β</a:t>
            </a:r>
            <a:r>
              <a:rPr lang="fr-FR" b="1" baseline="-25000" dirty="0" err="1">
                <a:solidFill>
                  <a:schemeClr val="tx1"/>
                </a:solidFill>
                <a:latin typeface="+mj-lt"/>
              </a:rPr>
              <a:t>ref</a:t>
            </a:r>
            <a:endParaRPr lang="fr-FR" dirty="0">
              <a:solidFill>
                <a:schemeClr val="tx1"/>
              </a:solidFill>
              <a:latin typeface="+mj-lt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  <a:latin typeface="+mj-lt"/>
              </a:rPr>
              <a:t> → voir LHC Project Report 501 pour plus de détails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r-FR" dirty="0">
              <a:latin typeface="+mj-lt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  <a:latin typeface="+mj-lt"/>
              </a:rPr>
              <a:t>A partir de la distribution des valeurs maximum on peut calculer le </a:t>
            </a:r>
            <a:r>
              <a:rPr lang="fr-FR" dirty="0">
                <a:solidFill>
                  <a:srgbClr val="FF0000"/>
                </a:solidFill>
                <a:latin typeface="+mj-lt"/>
              </a:rPr>
              <a:t>90-pourcentile</a:t>
            </a:r>
            <a:r>
              <a:rPr lang="fr-FR" dirty="0">
                <a:solidFill>
                  <a:schemeClr val="tx1"/>
                </a:solidFill>
                <a:latin typeface="+mj-lt"/>
              </a:rPr>
              <a:t> (valeur pour laquelle 90% des valeurs d’une distribution sont incluses) sur toutes les machines</a:t>
            </a:r>
            <a:endParaRPr lang="fr-FR" dirty="0">
              <a:solidFill>
                <a:schemeClr val="tx1"/>
              </a:solidFill>
              <a:latin typeface="+mj-lt"/>
              <a:cs typeface="Arial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092773" y="6320353"/>
            <a:ext cx="10390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Distance [m]</a:t>
            </a:r>
          </a:p>
        </p:txBody>
      </p:sp>
      <p:sp>
        <p:nvSpPr>
          <p:cNvPr id="12" name="ZoneTexte 11"/>
          <p:cNvSpPr txBox="1"/>
          <p:nvPr/>
        </p:nvSpPr>
        <p:spPr>
          <a:xfrm rot="16200000">
            <a:off x="-558084" y="4819024"/>
            <a:ext cx="23503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Orbite résiduelle horizontale [m]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363203" y="3861048"/>
            <a:ext cx="9765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rgbClr val="FF0000"/>
                </a:solidFill>
              </a:rPr>
              <a:t>Non corrigé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1380880" y="4149080"/>
            <a:ext cx="6864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rgbClr val="3F3FFD"/>
                </a:solidFill>
              </a:rPr>
              <a:t>Corrigé</a:t>
            </a:r>
          </a:p>
        </p:txBody>
      </p:sp>
      <p:sp>
        <p:nvSpPr>
          <p:cNvPr id="15" name="ZoneTexte 14"/>
          <p:cNvSpPr txBox="1"/>
          <p:nvPr/>
        </p:nvSpPr>
        <p:spPr>
          <a:xfrm rot="16200000">
            <a:off x="4050808" y="4742512"/>
            <a:ext cx="14838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Tune horizontal Q1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6024119" y="6248401"/>
            <a:ext cx="1679847" cy="2762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r-FR" sz="1200" dirty="0"/>
              <a:t>Numéro de machine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6850352" y="4020410"/>
            <a:ext cx="6864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Corrigé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6362078" y="5560523"/>
            <a:ext cx="9765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rgbClr val="AA3ADC"/>
                </a:solidFill>
              </a:rPr>
              <a:t>Non corrigé</a:t>
            </a:r>
          </a:p>
        </p:txBody>
      </p:sp>
    </p:spTree>
    <p:extLst>
      <p:ext uri="{BB962C8B-B14F-4D97-AF65-F5344CB8AC3E}">
        <p14:creationId xmlns:p14="http://schemas.microsoft.com/office/powerpoint/2010/main" val="450984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Image 3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752" y="4155695"/>
            <a:ext cx="3504724" cy="2247424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077072"/>
            <a:ext cx="3352381" cy="251428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2027" y="1130738"/>
            <a:ext cx="3352381" cy="2514286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531" y="1130738"/>
            <a:ext cx="3352381" cy="2514286"/>
          </a:xfrm>
          <a:prstGeom prst="rect">
            <a:avLst/>
          </a:prstGeom>
        </p:spPr>
      </p:pic>
      <p:sp>
        <p:nvSpPr>
          <p:cNvPr id="11" name="Titr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ANALYSE des résultats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025304" y="6448251"/>
            <a:ext cx="1118696" cy="365125"/>
          </a:xfrm>
        </p:spPr>
        <p:txBody>
          <a:bodyPr/>
          <a:lstStyle/>
          <a:p>
            <a:r>
              <a:rPr lang="fr-FR" dirty="0"/>
              <a:t>|  PAGE </a:t>
            </a:r>
            <a:fld id="{AEFB9B6D-867A-40B8-ACB0-35CC9F272C9C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2051720" y="6448251"/>
            <a:ext cx="5939824" cy="365125"/>
          </a:xfrm>
        </p:spPr>
        <p:txBody>
          <a:bodyPr/>
          <a:lstStyle/>
          <a:p>
            <a:r>
              <a:rPr lang="fr-FR" dirty="0"/>
              <a:t>D. BOUTIN, 04 OCTOBRE 2017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35495" y="919753"/>
            <a:ext cx="47788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Orbite résiduelle dans chaque élément de l’anneau pour 1 machine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3612194" y="2996952"/>
            <a:ext cx="14638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* 100 machines =&gt;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4865548" y="919753"/>
            <a:ext cx="39549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Valeur moyenne de l’orbite résiduelle sur 100 machines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3707904" y="4941168"/>
            <a:ext cx="13195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Histogramme =&gt;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4827826" y="3915383"/>
            <a:ext cx="38988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Distribution de la valeur maximum de l’orbite résiduelle</a:t>
            </a:r>
          </a:p>
        </p:txBody>
      </p:sp>
      <p:cxnSp>
        <p:nvCxnSpPr>
          <p:cNvPr id="13" name="Connecteur droit 12"/>
          <p:cNvCxnSpPr/>
          <p:nvPr/>
        </p:nvCxnSpPr>
        <p:spPr>
          <a:xfrm>
            <a:off x="7401600" y="4212000"/>
            <a:ext cx="0" cy="1872000"/>
          </a:xfrm>
          <a:prstGeom prst="line">
            <a:avLst/>
          </a:prstGeom>
          <a:ln w="127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7403859" y="4221088"/>
            <a:ext cx="9845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niveau 90%</a:t>
            </a:r>
          </a:p>
        </p:txBody>
      </p:sp>
      <p:sp>
        <p:nvSpPr>
          <p:cNvPr id="21" name="ZoneTexte 20"/>
          <p:cNvSpPr txBox="1"/>
          <p:nvPr/>
        </p:nvSpPr>
        <p:spPr>
          <a:xfrm rot="16200000">
            <a:off x="-506071" y="2066364"/>
            <a:ext cx="15841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Orbite résiduelle [m]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1619672" y="3573016"/>
            <a:ext cx="1296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Distance [m]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1691680" y="6536377"/>
            <a:ext cx="1296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Numéro de </a:t>
            </a:r>
            <a:r>
              <a:rPr lang="fr-FR" sz="1200" dirty="0" err="1"/>
              <a:t>run</a:t>
            </a:r>
            <a:endParaRPr lang="fr-FR" sz="1200" dirty="0"/>
          </a:p>
        </p:txBody>
      </p:sp>
      <p:sp>
        <p:nvSpPr>
          <p:cNvPr id="28" name="ZoneTexte 27"/>
          <p:cNvSpPr txBox="1"/>
          <p:nvPr/>
        </p:nvSpPr>
        <p:spPr>
          <a:xfrm rot="16200000">
            <a:off x="-523059" y="5136424"/>
            <a:ext cx="16181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Orbite résiduelle [m]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6156176" y="3584049"/>
            <a:ext cx="1296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Distance [m]</a:t>
            </a:r>
          </a:p>
        </p:txBody>
      </p:sp>
      <p:sp>
        <p:nvSpPr>
          <p:cNvPr id="30" name="ZoneTexte 29"/>
          <p:cNvSpPr txBox="1"/>
          <p:nvPr/>
        </p:nvSpPr>
        <p:spPr>
          <a:xfrm rot="16200000">
            <a:off x="4062770" y="2066364"/>
            <a:ext cx="15841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Orbite résiduelle [m]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1907704" y="1196752"/>
            <a:ext cx="1221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>
                <a:solidFill>
                  <a:srgbClr val="0070C0"/>
                </a:solidFill>
              </a:rPr>
              <a:t>Orbite horizontale</a:t>
            </a:r>
          </a:p>
          <a:p>
            <a:r>
              <a:rPr lang="fr-FR" sz="1000" dirty="0">
                <a:solidFill>
                  <a:srgbClr val="FF0000"/>
                </a:solidFill>
              </a:rPr>
              <a:t>Orbite verticale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6403381" y="1293813"/>
            <a:ext cx="11929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>
                <a:solidFill>
                  <a:srgbClr val="0070C0"/>
                </a:solidFill>
              </a:rPr>
              <a:t>Orbite horizontale</a:t>
            </a:r>
          </a:p>
          <a:p>
            <a:r>
              <a:rPr lang="fr-FR" sz="1000" dirty="0">
                <a:solidFill>
                  <a:srgbClr val="FF0000"/>
                </a:solidFill>
              </a:rPr>
              <a:t>Orbite verticale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1794869" y="4221088"/>
            <a:ext cx="11929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>
                <a:solidFill>
                  <a:srgbClr val="0070C0"/>
                </a:solidFill>
              </a:rPr>
              <a:t>Orbite horizontale</a:t>
            </a:r>
          </a:p>
          <a:p>
            <a:r>
              <a:rPr lang="fr-FR" sz="1000" dirty="0">
                <a:solidFill>
                  <a:srgbClr val="FF0000"/>
                </a:solidFill>
              </a:rPr>
              <a:t>Orbite verticale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5580112" y="4262686"/>
            <a:ext cx="11929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>
                <a:solidFill>
                  <a:srgbClr val="0070C0"/>
                </a:solidFill>
              </a:rPr>
              <a:t>Orbite horizontale</a:t>
            </a:r>
          </a:p>
          <a:p>
            <a:r>
              <a:rPr lang="fr-FR" sz="1000" dirty="0">
                <a:solidFill>
                  <a:srgbClr val="FF0000"/>
                </a:solidFill>
              </a:rPr>
              <a:t>Orbite verticale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197570" y="3872081"/>
            <a:ext cx="4230414" cy="2769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r-FR" sz="1200" dirty="0"/>
              <a:t>Valeur maximum de l’orbite résiduelle pour 50 machines</a:t>
            </a:r>
          </a:p>
        </p:txBody>
      </p:sp>
      <p:sp>
        <p:nvSpPr>
          <p:cNvPr id="36" name="ZoneTexte 35"/>
          <p:cNvSpPr txBox="1"/>
          <p:nvPr/>
        </p:nvSpPr>
        <p:spPr>
          <a:xfrm>
            <a:off x="5364088" y="4941168"/>
            <a:ext cx="1532792" cy="2616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1100" dirty="0"/>
              <a:t>Taille du bin 0.05 mm</a:t>
            </a:r>
          </a:p>
        </p:txBody>
      </p:sp>
      <p:cxnSp>
        <p:nvCxnSpPr>
          <p:cNvPr id="39" name="Connecteur droit 38"/>
          <p:cNvCxnSpPr/>
          <p:nvPr/>
        </p:nvCxnSpPr>
        <p:spPr>
          <a:xfrm>
            <a:off x="7740352" y="4212000"/>
            <a:ext cx="0" cy="187200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1518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FORCE des Correcteurs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025304" y="6448251"/>
            <a:ext cx="1118696" cy="365125"/>
          </a:xfrm>
        </p:spPr>
        <p:txBody>
          <a:bodyPr/>
          <a:lstStyle/>
          <a:p>
            <a:r>
              <a:rPr lang="fr-FR" dirty="0"/>
              <a:t>|  PAGE </a:t>
            </a:r>
            <a:fld id="{AEFB9B6D-867A-40B8-ACB0-35CC9F272C9C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2051720" y="6448251"/>
            <a:ext cx="5939824" cy="365125"/>
          </a:xfrm>
        </p:spPr>
        <p:txBody>
          <a:bodyPr/>
          <a:lstStyle/>
          <a:p>
            <a:r>
              <a:rPr lang="fr-FR" dirty="0"/>
              <a:t>D. BOUTIN, 04 OCTOBRE 2017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305807" y="4873055"/>
            <a:ext cx="8640960" cy="147732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r-FR" sz="1500" dirty="0">
                <a:solidFill>
                  <a:srgbClr val="FF0000"/>
                </a:solidFill>
              </a:rPr>
              <a:t>σ(x/y) = 0.50 mm non compatible avec la technologie Nb-Ti pour les correcteurs d’orbites</a:t>
            </a:r>
          </a:p>
          <a:p>
            <a:r>
              <a:rPr lang="fr-FR" sz="1500" dirty="0"/>
              <a:t>On peut estimer</a:t>
            </a:r>
            <a:r>
              <a:rPr lang="fr-FR" sz="1500" dirty="0">
                <a:cs typeface="Arial"/>
              </a:rPr>
              <a:t> la limite de tolérance à environ 0.4 mm</a:t>
            </a:r>
            <a:endParaRPr dirty="0"/>
          </a:p>
          <a:p>
            <a:endParaRPr lang="fr-FR" sz="1500" dirty="0">
              <a:solidFill>
                <a:srgbClr val="FF0000"/>
              </a:solidFill>
            </a:endParaRPr>
          </a:p>
          <a:p>
            <a:r>
              <a:rPr lang="fr-FR" sz="1500" dirty="0">
                <a:solidFill>
                  <a:srgbClr val="FF0000"/>
                </a:solidFill>
              </a:rPr>
              <a:t>Quadripôles tournés au-delà de 200 T/m excepté pour les cas 1 et 2</a:t>
            </a:r>
            <a:endParaRPr lang="fr-FR" sz="1500" dirty="0">
              <a:solidFill>
                <a:srgbClr val="FF0000"/>
              </a:solidFill>
              <a:cs typeface="Arial"/>
            </a:endParaRPr>
          </a:p>
          <a:p>
            <a:endParaRPr lang="fr-FR" sz="1500" dirty="0"/>
          </a:p>
          <a:p>
            <a:r>
              <a:rPr lang="fr-FR" sz="1500" dirty="0"/>
              <a:t>Il faut réduire la tolérance sur </a:t>
            </a:r>
            <a:r>
              <a:rPr lang="fr-FR" sz="1500" dirty="0">
                <a:solidFill>
                  <a:srgbClr val="000000"/>
                </a:solidFill>
              </a:rPr>
              <a:t>a2(u)</a:t>
            </a:r>
            <a:endParaRPr lang="fr-FR" sz="15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567776" y="3869383"/>
            <a:ext cx="3418048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r-FR" sz="1200" u="sng" dirty="0"/>
              <a:t>Cas étudiés</a:t>
            </a:r>
          </a:p>
          <a:p>
            <a:r>
              <a:rPr lang="fr-FR" sz="1200" dirty="0"/>
              <a:t>1/ erreurs de référence (p.5)</a:t>
            </a:r>
            <a:endParaRPr lang="fr-FR" sz="1200" dirty="0">
              <a:cs typeface="Arial"/>
            </a:endParaRPr>
          </a:p>
          <a:p>
            <a:r>
              <a:rPr lang="fr-FR" sz="1200" dirty="0"/>
              <a:t>2/ σ(x/y) = 0.50 mm pour les quadripôles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3687195" y="4040505"/>
            <a:ext cx="4580288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r-FR" sz="1200" dirty="0"/>
              <a:t>3/ </a:t>
            </a:r>
            <a:r>
              <a:rPr lang="fr-FR" sz="1200" dirty="0" err="1"/>
              <a:t>dip</a:t>
            </a:r>
            <a:r>
              <a:rPr lang="fr-FR" sz="1200" dirty="0"/>
              <a:t> a2(u) = 0.55, a2(r) = 1.1</a:t>
            </a:r>
          </a:p>
          <a:p>
            <a:r>
              <a:rPr lang="fr-FR" sz="1200" dirty="0"/>
              <a:t>4/ </a:t>
            </a:r>
            <a:r>
              <a:rPr lang="fr-FR" sz="1200" dirty="0" err="1"/>
              <a:t>dip</a:t>
            </a:r>
            <a:r>
              <a:rPr lang="fr-FR" sz="1200" dirty="0"/>
              <a:t> a2(u) = 0.55, a2(r) = 2.2</a:t>
            </a:r>
            <a:endParaRPr lang="fr-FR" sz="1200" dirty="0">
              <a:cs typeface="Arial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2699792" y="3573016"/>
            <a:ext cx="39260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Les forces sont normalisées à la rigidité de la collision</a:t>
            </a:r>
          </a:p>
        </p:txBody>
      </p:sp>
      <p:pic>
        <p:nvPicPr>
          <p:cNvPr id="2" name="Picture 2" descr="corrorbite-ne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63" y="1028700"/>
            <a:ext cx="3877339" cy="2477024"/>
          </a:xfrm>
          <a:prstGeom prst="rect">
            <a:avLst/>
          </a:prstGeom>
        </p:spPr>
      </p:pic>
      <p:pic>
        <p:nvPicPr>
          <p:cNvPr id="4" name="Picture 6" descr="corrquad-ne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70082" y="1035286"/>
            <a:ext cx="3859618" cy="2496445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>
            <a:off x="657225" y="2150213"/>
            <a:ext cx="3200399" cy="10632"/>
          </a:xfrm>
          <a:prstGeom prst="straightConnector1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390775" y="1809750"/>
            <a:ext cx="1626782" cy="307975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 err="1"/>
              <a:t>limite</a:t>
            </a:r>
            <a:r>
              <a:rPr lang="en-US" sz="1400" dirty="0"/>
              <a:t> </a:t>
            </a:r>
            <a:r>
              <a:rPr lang="en-US" sz="1400" dirty="0" err="1">
                <a:cs typeface="Arial"/>
              </a:rPr>
              <a:t>Nb-Ti</a:t>
            </a:r>
            <a:endParaRPr lang="en-US" sz="1400" dirty="0" err="1"/>
          </a:p>
        </p:txBody>
      </p:sp>
    </p:spTree>
    <p:extLst>
      <p:ext uri="{BB962C8B-B14F-4D97-AF65-F5344CB8AC3E}">
        <p14:creationId xmlns:p14="http://schemas.microsoft.com/office/powerpoint/2010/main" val="19273908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ORBITE ET ANGLE résiduels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025304" y="6448251"/>
            <a:ext cx="1118696" cy="365125"/>
          </a:xfrm>
        </p:spPr>
        <p:txBody>
          <a:bodyPr/>
          <a:lstStyle/>
          <a:p>
            <a:r>
              <a:rPr lang="fr-FR" dirty="0"/>
              <a:t>|  PAGE </a:t>
            </a:r>
            <a:fld id="{AEFB9B6D-867A-40B8-ACB0-35CC9F272C9C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2051720" y="6448251"/>
            <a:ext cx="5939824" cy="365125"/>
          </a:xfrm>
        </p:spPr>
        <p:txBody>
          <a:bodyPr/>
          <a:lstStyle/>
          <a:p>
            <a:r>
              <a:rPr lang="fr-FR" dirty="0"/>
              <a:t>D. BOUTIN, 04 OCTOBRE 2017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323528" y="4926218"/>
            <a:ext cx="8640960" cy="147732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r-FR" sz="1500" dirty="0">
                <a:solidFill>
                  <a:srgbClr val="FF0000"/>
                </a:solidFill>
              </a:rPr>
              <a:t>Tous les cas ont une orbite résiduelle &lt; 1 mm, compatible avec la géométrie du tube faisceau dans les dipôles (ouverture de 5 mm)</a:t>
            </a:r>
            <a:endParaRPr lang="en-US" dirty="0"/>
          </a:p>
          <a:p>
            <a:endParaRPr lang="fr-FR" sz="1500" dirty="0">
              <a:solidFill>
                <a:srgbClr val="FF0000"/>
              </a:solidFill>
            </a:endParaRPr>
          </a:p>
          <a:p>
            <a:r>
              <a:rPr lang="fr-FR" sz="1500" dirty="0"/>
              <a:t>Les contributions combinées d’un angle résiduel vertical de 25 µrad et du cône d’émission des photons (19 µrad) contribuent à un décalage vertical de </a:t>
            </a:r>
            <a:r>
              <a:rPr lang="fr-FR" sz="1500" dirty="0">
                <a:solidFill>
                  <a:srgbClr val="FF0000"/>
                </a:solidFill>
              </a:rPr>
              <a:t>+/-</a:t>
            </a:r>
            <a:r>
              <a:rPr lang="fr-FR" sz="1500" dirty="0">
                <a:solidFill>
                  <a:srgbClr val="000000"/>
                </a:solidFill>
              </a:rPr>
              <a:t> </a:t>
            </a:r>
            <a:r>
              <a:rPr lang="fr-FR" sz="1500" dirty="0">
                <a:solidFill>
                  <a:srgbClr val="FF0000"/>
                </a:solidFill>
              </a:rPr>
              <a:t>1 mm</a:t>
            </a:r>
            <a:r>
              <a:rPr lang="fr-FR" sz="1500" dirty="0"/>
              <a:t> après un parcours de 11 m pour tous le cas</a:t>
            </a:r>
            <a:r>
              <a:rPr lang="fr-FR" sz="1500" dirty="0">
                <a:solidFill>
                  <a:srgbClr val="000000"/>
                </a:solidFill>
                <a:cs typeface="Arial"/>
              </a:rPr>
              <a:t> le plus défavorable</a:t>
            </a:r>
            <a:endParaRPr lang="fr-FR" sz="1500" dirty="0">
              <a:solidFill>
                <a:srgbClr val="FF0000"/>
              </a:solidFill>
              <a:cs typeface="Arial"/>
            </a:endParaRPr>
          </a:p>
        </p:txBody>
      </p:sp>
      <p:sp>
        <p:nvSpPr>
          <p:cNvPr id="2" name="ZoneTexte 26"/>
          <p:cNvSpPr txBox="1"/>
          <p:nvPr/>
        </p:nvSpPr>
        <p:spPr>
          <a:xfrm>
            <a:off x="560716" y="3867509"/>
            <a:ext cx="3418048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r-FR" sz="1200" u="sng" dirty="0"/>
              <a:t>Cas étudiés</a:t>
            </a:r>
          </a:p>
          <a:p>
            <a:r>
              <a:rPr lang="fr-FR" sz="1200" dirty="0"/>
              <a:t>1/ erreurs de référence (p.5)</a:t>
            </a:r>
            <a:endParaRPr lang="fr-FR" sz="1200" dirty="0">
              <a:cs typeface="Arial"/>
            </a:endParaRPr>
          </a:p>
          <a:p>
            <a:r>
              <a:rPr lang="fr-FR" sz="1200" dirty="0"/>
              <a:t>2/ σ(x/y) = 0.50 mm pour les quadripôles</a:t>
            </a:r>
          </a:p>
        </p:txBody>
      </p:sp>
      <p:sp>
        <p:nvSpPr>
          <p:cNvPr id="4" name="ZoneTexte 27"/>
          <p:cNvSpPr txBox="1"/>
          <p:nvPr/>
        </p:nvSpPr>
        <p:spPr>
          <a:xfrm>
            <a:off x="3680603" y="4040037"/>
            <a:ext cx="4580288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r-FR" sz="1200" dirty="0"/>
              <a:t>3/ </a:t>
            </a:r>
            <a:r>
              <a:rPr lang="fr-FR" sz="1200" dirty="0" err="1"/>
              <a:t>dip</a:t>
            </a:r>
            <a:r>
              <a:rPr lang="fr-FR" sz="1200" dirty="0"/>
              <a:t> a2(u) = 0.55, a2(r) = 1.1</a:t>
            </a:r>
          </a:p>
          <a:p>
            <a:r>
              <a:rPr lang="fr-FR" sz="1200" dirty="0"/>
              <a:t>4/ </a:t>
            </a:r>
            <a:r>
              <a:rPr lang="fr-FR" sz="1200" dirty="0" err="1"/>
              <a:t>dip</a:t>
            </a:r>
            <a:r>
              <a:rPr lang="fr-FR" sz="1200" dirty="0"/>
              <a:t> a2(u) = 0.55, a2(r) = 2.2</a:t>
            </a:r>
            <a:endParaRPr lang="fr-FR" sz="1200" dirty="0">
              <a:cs typeface="Arial"/>
            </a:endParaRPr>
          </a:p>
        </p:txBody>
      </p:sp>
      <p:pic>
        <p:nvPicPr>
          <p:cNvPr id="5" name="Picture 6" descr="orbite-ne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700" y="1092200"/>
            <a:ext cx="4214037" cy="2726539"/>
          </a:xfrm>
          <a:prstGeom prst="rect">
            <a:avLst/>
          </a:prstGeom>
        </p:spPr>
      </p:pic>
      <p:pic>
        <p:nvPicPr>
          <p:cNvPr id="8" name="Picture 14" descr="angle-ne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0409" y="1092200"/>
            <a:ext cx="4355804" cy="2709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3002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Battements Beta et de Dispersion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025304" y="6448251"/>
            <a:ext cx="1118696" cy="365125"/>
          </a:xfrm>
        </p:spPr>
        <p:txBody>
          <a:bodyPr/>
          <a:lstStyle/>
          <a:p>
            <a:r>
              <a:rPr lang="fr-FR" dirty="0"/>
              <a:t>|  PAGE </a:t>
            </a:r>
            <a:fld id="{AEFB9B6D-867A-40B8-ACB0-35CC9F272C9C}" type="slidenum">
              <a:rPr lang="fr-FR" smtClean="0"/>
              <a:pPr/>
              <a:t>14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2051720" y="6448251"/>
            <a:ext cx="5939824" cy="365125"/>
          </a:xfrm>
        </p:spPr>
        <p:txBody>
          <a:bodyPr/>
          <a:lstStyle/>
          <a:p>
            <a:r>
              <a:rPr lang="fr-FR" dirty="0"/>
              <a:t>D. BOUTIN, 04 OCTOBRE 2017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246142" y="4964509"/>
            <a:ext cx="7637102" cy="1246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r-FR" sz="1500" dirty="0">
                <a:solidFill>
                  <a:srgbClr val="FF0000"/>
                </a:solidFill>
              </a:rPr>
              <a:t>Battement beta beaucoup trop élevé avec a2(u) = 1.1 (cas 1,2)</a:t>
            </a:r>
          </a:p>
          <a:p>
            <a:endParaRPr lang="fr-FR" sz="1500" dirty="0">
              <a:solidFill>
                <a:srgbClr val="FF0000"/>
              </a:solidFill>
            </a:endParaRPr>
          </a:p>
          <a:p>
            <a:r>
              <a:rPr lang="fr-FR" sz="1500" dirty="0"/>
              <a:t>En réduisant a2(u) la situation est proche du</a:t>
            </a:r>
            <a:r>
              <a:rPr lang="fr-FR" sz="1500" dirty="0">
                <a:solidFill>
                  <a:srgbClr val="000000"/>
                </a:solidFill>
                <a:cs typeface="Arial"/>
              </a:rPr>
              <a:t> LHC</a:t>
            </a:r>
          </a:p>
          <a:p>
            <a:endParaRPr lang="fr-FR" sz="1500" dirty="0">
              <a:solidFill>
                <a:srgbClr val="000000"/>
              </a:solidFill>
            </a:endParaRPr>
          </a:p>
          <a:p>
            <a:r>
              <a:rPr lang="fr-FR" sz="1500" dirty="0">
                <a:solidFill>
                  <a:srgbClr val="000000"/>
                </a:solidFill>
              </a:rPr>
              <a:t>Battement de dispersion trop élevé pour le cas 4</a:t>
            </a:r>
            <a:endParaRPr lang="fr-FR" sz="15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4" name="ZoneTexte 26"/>
          <p:cNvSpPr txBox="1"/>
          <p:nvPr/>
        </p:nvSpPr>
        <p:spPr>
          <a:xfrm>
            <a:off x="560716" y="3867509"/>
            <a:ext cx="3418048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r-FR" sz="1200" u="sng" dirty="0"/>
              <a:t>Cas étudiés</a:t>
            </a:r>
          </a:p>
          <a:p>
            <a:r>
              <a:rPr lang="fr-FR" sz="1200" dirty="0"/>
              <a:t>1/ erreurs de référence (p.5)</a:t>
            </a:r>
            <a:endParaRPr lang="fr-FR" sz="1200" dirty="0">
              <a:cs typeface="Arial"/>
            </a:endParaRPr>
          </a:p>
          <a:p>
            <a:r>
              <a:rPr lang="fr-FR" sz="1200" dirty="0"/>
              <a:t>2/ σ(x/y) = 0.50 mm pour les quadripôles</a:t>
            </a:r>
          </a:p>
        </p:txBody>
      </p:sp>
      <p:sp>
        <p:nvSpPr>
          <p:cNvPr id="5" name="ZoneTexte 27"/>
          <p:cNvSpPr txBox="1"/>
          <p:nvPr/>
        </p:nvSpPr>
        <p:spPr>
          <a:xfrm>
            <a:off x="3680603" y="4040037"/>
            <a:ext cx="4580288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fr-FR" sz="1200" dirty="0"/>
              <a:t>3/ </a:t>
            </a:r>
            <a:r>
              <a:rPr lang="fr-FR" sz="1200" dirty="0" err="1"/>
              <a:t>dip</a:t>
            </a:r>
            <a:r>
              <a:rPr lang="fr-FR" sz="1200" dirty="0"/>
              <a:t> a2(u) = 0.55, a2(r) = 1.1</a:t>
            </a:r>
          </a:p>
          <a:p>
            <a:r>
              <a:rPr lang="fr-FR" sz="1200" dirty="0"/>
              <a:t>4/ </a:t>
            </a:r>
            <a:r>
              <a:rPr lang="fr-FR" sz="1200" dirty="0" err="1"/>
              <a:t>dip</a:t>
            </a:r>
            <a:r>
              <a:rPr lang="fr-FR" sz="1200" dirty="0"/>
              <a:t> a2(u) = 0.55, a2(r) = 2.2</a:t>
            </a:r>
            <a:endParaRPr lang="fr-FR" sz="1200" dirty="0">
              <a:cs typeface="Arial"/>
            </a:endParaRPr>
          </a:p>
        </p:txBody>
      </p:sp>
      <p:pic>
        <p:nvPicPr>
          <p:cNvPr id="6" name="Picture 6" descr="battbet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700" y="1038225"/>
            <a:ext cx="4196316" cy="2646502"/>
          </a:xfrm>
          <a:prstGeom prst="rect">
            <a:avLst/>
          </a:prstGeom>
        </p:spPr>
      </p:pic>
      <p:pic>
        <p:nvPicPr>
          <p:cNvPr id="8" name="Picture 14" descr="battdis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0397" y="1038225"/>
            <a:ext cx="4302641" cy="2719030"/>
          </a:xfrm>
          <a:prstGeom prst="rect">
            <a:avLst/>
          </a:prstGeom>
        </p:spPr>
      </p:pic>
      <p:cxnSp>
        <p:nvCxnSpPr>
          <p:cNvPr id="27" name="Straight Arrow Connector 26"/>
          <p:cNvCxnSpPr/>
          <p:nvPr/>
        </p:nvCxnSpPr>
        <p:spPr>
          <a:xfrm>
            <a:off x="732216" y="2688231"/>
            <a:ext cx="3483933" cy="10632"/>
          </a:xfrm>
          <a:prstGeom prst="straightConnector1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cxnSpLocks/>
          </p:cNvCxnSpPr>
          <p:nvPr/>
        </p:nvCxnSpPr>
        <p:spPr>
          <a:xfrm>
            <a:off x="735250" y="2814618"/>
            <a:ext cx="3483933" cy="10632"/>
          </a:xfrm>
          <a:prstGeom prst="straightConnector1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386641" y="2874803"/>
            <a:ext cx="1626782" cy="307975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 err="1"/>
              <a:t>limites</a:t>
            </a:r>
            <a:r>
              <a:rPr lang="en-US" sz="1400" dirty="0"/>
              <a:t> LHC</a:t>
            </a:r>
            <a:endParaRPr lang="en-US" sz="1400" dirty="0" err="1">
              <a:cs typeface="Arial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485642" y="2245421"/>
            <a:ext cx="2034954" cy="307975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 err="1"/>
              <a:t>limites</a:t>
            </a:r>
            <a:r>
              <a:rPr lang="en-US" sz="1400" dirty="0"/>
              <a:t> LHC</a:t>
            </a:r>
            <a:r>
              <a:rPr lang="en-US" sz="1400" dirty="0">
                <a:cs typeface="Arial"/>
              </a:rPr>
              <a:t> (3 RMS)</a:t>
            </a:r>
            <a:endParaRPr lang="en-US" sz="1400" dirty="0" err="1">
              <a:cs typeface="Arial"/>
            </a:endParaRPr>
          </a:p>
        </p:txBody>
      </p:sp>
      <p:cxnSp>
        <p:nvCxnSpPr>
          <p:cNvPr id="32" name="Straight Arrow Connector 31"/>
          <p:cNvCxnSpPr>
            <a:cxnSpLocks/>
          </p:cNvCxnSpPr>
          <p:nvPr/>
        </p:nvCxnSpPr>
        <p:spPr>
          <a:xfrm>
            <a:off x="5610004" y="2751925"/>
            <a:ext cx="3289003" cy="10632"/>
          </a:xfrm>
          <a:prstGeom prst="straightConnector1">
            <a:avLst/>
          </a:prstGeom>
          <a:ln>
            <a:solidFill>
              <a:srgbClr val="0070C0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cxnSpLocks/>
          </p:cNvCxnSpPr>
          <p:nvPr/>
        </p:nvCxnSpPr>
        <p:spPr>
          <a:xfrm>
            <a:off x="5582956" y="2583244"/>
            <a:ext cx="3289003" cy="28352"/>
          </a:xfrm>
          <a:prstGeom prst="straightConnector1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15001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Conclusions et perspectives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025304" y="6448251"/>
            <a:ext cx="1118696" cy="365125"/>
          </a:xfrm>
        </p:spPr>
        <p:txBody>
          <a:bodyPr/>
          <a:lstStyle/>
          <a:p>
            <a:r>
              <a:rPr lang="fr-FR" dirty="0"/>
              <a:t>|  PAGE </a:t>
            </a:r>
            <a:fld id="{AEFB9B6D-867A-40B8-ACB0-35CC9F272C9C}" type="slidenum">
              <a:rPr lang="fr-FR" smtClean="0"/>
              <a:pPr/>
              <a:t>15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2051720" y="6448251"/>
            <a:ext cx="5939824" cy="365125"/>
          </a:xfrm>
        </p:spPr>
        <p:txBody>
          <a:bodyPr/>
          <a:lstStyle/>
          <a:p>
            <a:r>
              <a:rPr lang="fr-FR" dirty="0"/>
              <a:t>D. BOUTIN, 04 OCTOBRE 2017</a:t>
            </a:r>
          </a:p>
        </p:txBody>
      </p:sp>
      <p:sp>
        <p:nvSpPr>
          <p:cNvPr id="7" name="Espace réservé du contenu 11"/>
          <p:cNvSpPr txBox="1">
            <a:spLocks/>
          </p:cNvSpPr>
          <p:nvPr/>
        </p:nvSpPr>
        <p:spPr>
          <a:xfrm>
            <a:off x="107504" y="1126438"/>
            <a:ext cx="9001000" cy="539890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923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itchFamily="34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60363" indent="-360363" algn="l" defTabSz="914400" rtl="0" eaLnBrk="1" latinLnBrk="0" hangingPunct="1">
              <a:lnSpc>
                <a:spcPts val="2000"/>
              </a:lnSpc>
              <a:spcBef>
                <a:spcPts val="0"/>
              </a:spcBef>
              <a:buSzPct val="90000"/>
              <a:buFontTx/>
              <a:buBlip>
                <a:blip r:embed="rId3"/>
              </a:buBlip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2pPr>
            <a:lvl3pPr marL="36195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SzPct val="36000"/>
              <a:buFont typeface="Arial" pitchFamily="34" charset="0"/>
              <a:buNone/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3pPr>
            <a:lvl4pPr marL="1009650" indent="-238125" algn="l" defTabSz="914400" rtl="0" eaLnBrk="1" latinLnBrk="0" hangingPunct="1">
              <a:lnSpc>
                <a:spcPts val="2000"/>
              </a:lnSpc>
              <a:spcBef>
                <a:spcPts val="0"/>
              </a:spcBef>
              <a:buClr>
                <a:srgbClr val="666666"/>
              </a:buClr>
              <a:buSzPct val="36000"/>
              <a:buFontTx/>
              <a:buBlip>
                <a:blip r:embed="rId4"/>
              </a:buBlip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4pPr>
            <a:lvl5pPr marL="1133475" indent="-114300" algn="l" defTabSz="914400" rtl="0" eaLnBrk="1" latinLnBrk="0" hangingPunct="1">
              <a:lnSpc>
                <a:spcPts val="2000"/>
              </a:lnSpc>
              <a:spcBef>
                <a:spcPts val="0"/>
              </a:spcBef>
              <a:buClr>
                <a:srgbClr val="666666"/>
              </a:buClr>
              <a:buFont typeface="Arial" pitchFamily="34" charset="0"/>
              <a:buChar char="-"/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045" lvl="1" indent="-360045"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tx1"/>
                </a:solidFill>
              </a:rPr>
              <a:t>Un schéma de correction global de l’orbite résiduelle, du couplage et du tune de l’anneau a été présenté pour les sections d’arc de l’anneau FCC-</a:t>
            </a:r>
            <a:r>
              <a:rPr lang="fr-FR" dirty="0" err="1">
                <a:solidFill>
                  <a:schemeClr val="tx1"/>
                </a:solidFill>
              </a:rPr>
              <a:t>hh</a:t>
            </a:r>
            <a:r>
              <a:rPr lang="fr-FR" dirty="0">
                <a:solidFill>
                  <a:schemeClr val="tx1"/>
                </a:solidFill>
              </a:rPr>
              <a:t>, à l’injection et à la collision</a:t>
            </a:r>
            <a:endParaRPr lang="en-US"/>
          </a:p>
          <a:p>
            <a:pPr marL="360045" lvl="1" indent="-360045">
              <a:buFont typeface="Wingdings" panose="05000000000000000000" pitchFamily="2" charset="2"/>
              <a:buChar char="q"/>
            </a:pPr>
            <a:endParaRPr lang="fr-FR" dirty="0">
              <a:solidFill>
                <a:schemeClr val="tx1"/>
              </a:solidFill>
              <a:cs typeface="Arial"/>
            </a:endParaRPr>
          </a:p>
          <a:p>
            <a:pPr marL="360045" lvl="1" indent="-360045"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tx1"/>
                </a:solidFill>
              </a:rPr>
              <a:t>Le schéma de correction </a:t>
            </a:r>
            <a:r>
              <a:rPr lang="fr-FR" dirty="0">
                <a:solidFill>
                  <a:schemeClr val="tx1"/>
                </a:solidFill>
                <a:cs typeface="Arial"/>
              </a:rPr>
              <a:t>inspiré du LHC fonctionne bien pour FCC</a:t>
            </a:r>
          </a:p>
          <a:p>
            <a:pPr marL="360045" lvl="1" indent="-360045">
              <a:buFont typeface="Wingdings" panose="05000000000000000000" pitchFamily="2" charset="2"/>
              <a:buChar char="q"/>
            </a:pPr>
            <a:endParaRPr lang="fr-FR" dirty="0">
              <a:solidFill>
                <a:srgbClr val="FF0000"/>
              </a:solidFill>
            </a:endParaRPr>
          </a:p>
          <a:p>
            <a:pPr marL="360045" lvl="1" indent="-360045">
              <a:buFont typeface="Wingdings" panose="05000000000000000000" pitchFamily="2" charset="2"/>
              <a:buChar char="q"/>
            </a:pPr>
            <a:r>
              <a:rPr lang="fr-FR" dirty="0">
                <a:solidFill>
                  <a:srgbClr val="000000"/>
                </a:solidFill>
                <a:cs typeface="Arial"/>
              </a:rPr>
              <a:t>L'orbite résiduelle et l'angle résiduel sont compatibles avec le dimensionnement de l'ouverture dédiée à l'évacuation du rayonnement synchrotron</a:t>
            </a:r>
            <a:endParaRPr lang="fr-FR" dirty="0">
              <a:solidFill>
                <a:srgbClr val="FF0000"/>
              </a:solidFill>
            </a:endParaRPr>
          </a:p>
          <a:p>
            <a:pPr marL="360045" lvl="1" indent="-360045">
              <a:buFont typeface="Wingdings" panose="05000000000000000000" pitchFamily="2" charset="2"/>
              <a:buChar char="q"/>
            </a:pPr>
            <a:endParaRPr lang="fr-FR" dirty="0">
              <a:solidFill>
                <a:srgbClr val="FF0000"/>
              </a:solidFill>
            </a:endParaRPr>
          </a:p>
          <a:p>
            <a:pPr marL="360045" lvl="1" indent="-360045">
              <a:buFont typeface="Wingdings" panose="05000000000000000000" pitchFamily="2" charset="2"/>
              <a:buChar char="q"/>
            </a:pPr>
            <a:r>
              <a:rPr lang="fr-FR" dirty="0">
                <a:solidFill>
                  <a:srgbClr val="FF0000"/>
                </a:solidFill>
              </a:rPr>
              <a:t>Le battement beta et la force des quadripôles tournés est trop important avec le a2(u)</a:t>
            </a:r>
            <a:r>
              <a:rPr lang="fr-FR" dirty="0">
                <a:solidFill>
                  <a:srgbClr val="FF0000"/>
                </a:solidFill>
                <a:cs typeface="Arial"/>
              </a:rPr>
              <a:t> de référence =&gt; trop de couplage</a:t>
            </a:r>
          </a:p>
          <a:p>
            <a:pPr marL="360045" lvl="1" indent="-360045">
              <a:buFont typeface="Wingdings" panose="05000000000000000000" pitchFamily="2" charset="2"/>
              <a:buChar char="q"/>
            </a:pPr>
            <a:endParaRPr lang="fr-FR" dirty="0">
              <a:solidFill>
                <a:srgbClr val="FF0000"/>
              </a:solidFill>
            </a:endParaRPr>
          </a:p>
          <a:p>
            <a:pPr marL="360045" lvl="1" indent="-360045"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tx1"/>
                </a:solidFill>
              </a:rPr>
              <a:t>Les tolérances de référence sur l’alignement du quadripôle et sur le b1 du dipôle donnent des force de correcteurs d'orbite raisonnables</a:t>
            </a:r>
            <a:endParaRPr lang="fr-FR" dirty="0">
              <a:solidFill>
                <a:schemeClr val="tx1"/>
              </a:solidFill>
              <a:cs typeface="Arial"/>
            </a:endParaRPr>
          </a:p>
          <a:p>
            <a:pPr marL="360045" lvl="1" indent="-360045">
              <a:buFont typeface="Wingdings" panose="05000000000000000000" pitchFamily="2" charset="2"/>
              <a:buChar char="q"/>
            </a:pPr>
            <a:endParaRPr lang="fr-FR" dirty="0">
              <a:solidFill>
                <a:schemeClr val="tx1"/>
              </a:solidFill>
              <a:cs typeface="Arial"/>
            </a:endParaRPr>
          </a:p>
          <a:p>
            <a:pPr marL="360045" lvl="1" indent="-360045"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tx1"/>
                </a:solidFill>
              </a:rPr>
              <a:t>Perspectives:</a:t>
            </a:r>
            <a:endParaRPr lang="fr-FR" dirty="0">
              <a:solidFill>
                <a:schemeClr val="tx1"/>
              </a:solidFill>
              <a:cs typeface="Arial"/>
            </a:endParaRPr>
          </a:p>
          <a:p>
            <a:pPr lvl="3"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tx1"/>
                </a:solidFill>
              </a:rPr>
              <a:t>Réaliser l’intégration des régions d’insertion (IR, collimation, </a:t>
            </a:r>
            <a:r>
              <a:rPr lang="fr-FR" dirty="0" err="1">
                <a:solidFill>
                  <a:schemeClr val="tx1"/>
                </a:solidFill>
              </a:rPr>
              <a:t>etc</a:t>
            </a:r>
            <a:r>
              <a:rPr lang="fr-FR" dirty="0">
                <a:solidFill>
                  <a:schemeClr val="tx1"/>
                </a:solidFill>
              </a:rPr>
              <a:t>)</a:t>
            </a:r>
          </a:p>
          <a:p>
            <a:pPr lvl="3"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tx1"/>
                </a:solidFill>
              </a:rPr>
              <a:t>Ajouter d’autres erreurs systématiques (b2 dipôle, alignement)</a:t>
            </a:r>
            <a:endParaRPr lang="fr-FR" dirty="0">
              <a:solidFill>
                <a:srgbClr val="FF0000"/>
              </a:solidFill>
            </a:endParaRPr>
          </a:p>
          <a:p>
            <a:pPr lvl="3"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tx1"/>
                </a:solidFill>
              </a:rPr>
              <a:t>Discussion en cours </a:t>
            </a:r>
            <a:r>
              <a:rPr lang="fr-FR" dirty="0">
                <a:solidFill>
                  <a:schemeClr val="tx1"/>
                </a:solidFill>
                <a:cs typeface="Arial"/>
              </a:rPr>
              <a:t>pour finaliser le dimensionnement des équipements et leur encombrement</a:t>
            </a:r>
          </a:p>
        </p:txBody>
      </p:sp>
    </p:spTree>
    <p:extLst>
      <p:ext uri="{BB962C8B-B14F-4D97-AF65-F5344CB8AC3E}">
        <p14:creationId xmlns:p14="http://schemas.microsoft.com/office/powerpoint/2010/main" val="11495080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005064"/>
            <a:ext cx="3047619" cy="2285715"/>
          </a:xfrm>
          <a:prstGeom prst="rect">
            <a:avLst/>
          </a:prstGeom>
        </p:spPr>
      </p:pic>
      <p:sp>
        <p:nvSpPr>
          <p:cNvPr id="11" name="Titr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Evaluation of the results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025304" y="6448251"/>
            <a:ext cx="1118696" cy="365125"/>
          </a:xfrm>
        </p:spPr>
        <p:txBody>
          <a:bodyPr/>
          <a:lstStyle/>
          <a:p>
            <a:r>
              <a:rPr lang="en-US" dirty="0"/>
              <a:t>|  PAGE </a:t>
            </a:r>
            <a:fld id="{AEFB9B6D-867A-40B8-ACB0-35CC9F272C9C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2051720" y="6448251"/>
            <a:ext cx="5939824" cy="365125"/>
          </a:xfrm>
        </p:spPr>
        <p:txBody>
          <a:bodyPr/>
          <a:lstStyle/>
          <a:p>
            <a:r>
              <a:rPr lang="en-US" dirty="0"/>
              <a:t>D. BOUTIN, 04 OCTOBRE 2017</a:t>
            </a:r>
          </a:p>
        </p:txBody>
      </p:sp>
      <p:sp>
        <p:nvSpPr>
          <p:cNvPr id="7" name="Espace réservé du contenu 11"/>
          <p:cNvSpPr txBox="1">
            <a:spLocks/>
          </p:cNvSpPr>
          <p:nvPr/>
        </p:nvSpPr>
        <p:spPr>
          <a:xfrm>
            <a:off x="179512" y="1007607"/>
            <a:ext cx="8640960" cy="328548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923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itchFamily="34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60363" indent="-360363" algn="l" defTabSz="914400" rtl="0" eaLnBrk="1" latinLnBrk="0" hangingPunct="1">
              <a:lnSpc>
                <a:spcPts val="2000"/>
              </a:lnSpc>
              <a:spcBef>
                <a:spcPts val="0"/>
              </a:spcBef>
              <a:buSzPct val="90000"/>
              <a:buFontTx/>
              <a:buBlip>
                <a:blip r:embed="rId3"/>
              </a:buBlip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2pPr>
            <a:lvl3pPr marL="36195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SzPct val="36000"/>
              <a:buFont typeface="Arial" pitchFamily="34" charset="0"/>
              <a:buNone/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3pPr>
            <a:lvl4pPr marL="1009650" indent="-238125" algn="l" defTabSz="914400" rtl="0" eaLnBrk="1" latinLnBrk="0" hangingPunct="1">
              <a:lnSpc>
                <a:spcPts val="2000"/>
              </a:lnSpc>
              <a:spcBef>
                <a:spcPts val="0"/>
              </a:spcBef>
              <a:buClr>
                <a:srgbClr val="666666"/>
              </a:buClr>
              <a:buSzPct val="36000"/>
              <a:buFontTx/>
              <a:buBlip>
                <a:blip r:embed="rId4"/>
              </a:buBlip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4pPr>
            <a:lvl5pPr marL="1133475" indent="-114300" algn="l" defTabSz="914400" rtl="0" eaLnBrk="1" latinLnBrk="0" hangingPunct="1">
              <a:lnSpc>
                <a:spcPts val="2000"/>
              </a:lnSpc>
              <a:spcBef>
                <a:spcPts val="0"/>
              </a:spcBef>
              <a:buClr>
                <a:srgbClr val="666666"/>
              </a:buClr>
              <a:buFont typeface="Arial" pitchFamily="34" charset="0"/>
              <a:buChar char="-"/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>
                <a:solidFill>
                  <a:schemeClr val="tx1"/>
                </a:solidFill>
                <a:latin typeface="+mj-lt"/>
              </a:rPr>
              <a:t>For each run, calculation of the 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mean, RMS and maximum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 values for the following observables for all elements of the arc (see LHC Project Report 501 for more details):</a:t>
            </a:r>
            <a:endParaRPr lang="fr-FR" dirty="0">
              <a:solidFill>
                <a:schemeClr val="tx1"/>
              </a:solidFill>
              <a:latin typeface="+mj-lt"/>
            </a:endParaRPr>
          </a:p>
          <a:p>
            <a:pPr lvl="3"/>
            <a:r>
              <a:rPr lang="en-US" dirty="0">
                <a:solidFill>
                  <a:schemeClr val="tx1"/>
                </a:solidFill>
                <a:latin typeface="+mj-lt"/>
              </a:rPr>
              <a:t>Corrector strengths</a:t>
            </a:r>
          </a:p>
          <a:p>
            <a:pPr lvl="3"/>
            <a:r>
              <a:rPr lang="en-US" dirty="0">
                <a:solidFill>
                  <a:schemeClr val="tx1"/>
                </a:solidFill>
                <a:latin typeface="+mj-lt"/>
              </a:rPr>
              <a:t>Residual 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orbit and angle</a:t>
            </a:r>
          </a:p>
          <a:p>
            <a:pPr lvl="3"/>
            <a:r>
              <a:rPr lang="en-US" dirty="0">
                <a:solidFill>
                  <a:schemeClr val="tx1"/>
                </a:solidFill>
                <a:latin typeface="+mj-lt"/>
              </a:rPr>
              <a:t>Beta-beating 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Δβ/β</a:t>
            </a:r>
            <a:r>
              <a:rPr lang="en-US" b="1" baseline="-25000" dirty="0">
                <a:solidFill>
                  <a:schemeClr val="tx1"/>
                </a:solidFill>
                <a:latin typeface="+mj-lt"/>
              </a:rPr>
              <a:t>ref</a:t>
            </a:r>
            <a:endParaRPr lang="en-US" dirty="0">
              <a:solidFill>
                <a:schemeClr val="tx1"/>
              </a:solidFill>
              <a:latin typeface="+mj-lt"/>
            </a:endParaRPr>
          </a:p>
          <a:p>
            <a:pPr lvl="3"/>
            <a:r>
              <a:rPr lang="en-US" dirty="0">
                <a:solidFill>
                  <a:schemeClr val="tx1"/>
                </a:solidFill>
                <a:latin typeface="+mj-lt"/>
              </a:rPr>
              <a:t>Parasitic dispersion or dispersion beating </a:t>
            </a:r>
            <a:r>
              <a:rPr lang="en-US" b="1" dirty="0">
                <a:solidFill>
                  <a:schemeClr val="tx1"/>
                </a:solidFill>
                <a:latin typeface="+mj-lt"/>
              </a:rPr>
              <a:t>ΔD/√β</a:t>
            </a:r>
            <a:r>
              <a:rPr lang="en-US" b="1" baseline="-25000" dirty="0">
                <a:solidFill>
                  <a:schemeClr val="tx1"/>
                </a:solidFill>
                <a:latin typeface="+mj-lt"/>
              </a:rPr>
              <a:t>re</a:t>
            </a:r>
            <a:endParaRPr lang="en-US" dirty="0">
              <a:solidFill>
                <a:schemeClr val="tx1"/>
              </a:solidFill>
              <a:latin typeface="+mj-lt"/>
            </a:endParaRPr>
          </a:p>
          <a:p>
            <a:pPr marL="0" lvl="1" indent="0">
              <a:buNone/>
            </a:pPr>
            <a:r>
              <a:rPr lang="en-US" dirty="0">
                <a:solidFill>
                  <a:schemeClr val="tx1"/>
                </a:solidFill>
                <a:latin typeface="+mj-lt"/>
              </a:rPr>
              <a:t> 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+mj-lt"/>
              </a:rPr>
              <a:t>From the distribution of the maximum values the 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90-percentile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 (value for which 90% of the distribution is included) is calculated over all runs</a:t>
            </a:r>
          </a:p>
          <a:p>
            <a:pPr lvl="1"/>
            <a:endParaRPr lang="en-US" dirty="0">
              <a:solidFill>
                <a:schemeClr val="tx1"/>
              </a:solidFill>
              <a:latin typeface="+mj-lt"/>
            </a:endParaRPr>
          </a:p>
          <a:p>
            <a:pPr lvl="1"/>
            <a:r>
              <a:rPr lang="en-US" dirty="0">
                <a:solidFill>
                  <a:srgbClr val="FF0000"/>
                </a:solidFill>
                <a:latin typeface="+mj-lt"/>
              </a:rPr>
              <a:t>Several runs did not have a convergence for the ring tunes and were excluded from further analysis</a:t>
            </a:r>
            <a:r>
              <a:rPr lang="en-US" dirty="0">
                <a:solidFill>
                  <a:schemeClr val="tx1"/>
                </a:solidFill>
                <a:latin typeface="+mj-lt"/>
              </a:rPr>
              <a:t>, the errors correlation is under investigation</a:t>
            </a:r>
          </a:p>
          <a:p>
            <a:pPr marL="0" lvl="1" indent="0">
              <a:buNone/>
            </a:pPr>
            <a:endParaRPr lang="en-US" dirty="0">
              <a:latin typeface="+mj-lt"/>
            </a:endParaRPr>
          </a:p>
          <a:p>
            <a:pPr lvl="1"/>
            <a:endParaRPr lang="en-US" dirty="0">
              <a:latin typeface="+mj-lt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841229" y="6248345"/>
            <a:ext cx="12186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Path length [m]</a:t>
            </a:r>
          </a:p>
        </p:txBody>
      </p:sp>
      <p:sp>
        <p:nvSpPr>
          <p:cNvPr id="12" name="ZoneTexte 11"/>
          <p:cNvSpPr txBox="1"/>
          <p:nvPr/>
        </p:nvSpPr>
        <p:spPr>
          <a:xfrm rot="16200000">
            <a:off x="-348891" y="4937413"/>
            <a:ext cx="20521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Horizontal residual orbit [m]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211425" y="4130453"/>
            <a:ext cx="8402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Unfiltered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1247739" y="4418485"/>
            <a:ext cx="6960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Filtered</a:t>
            </a:r>
          </a:p>
        </p:txBody>
      </p:sp>
      <p:sp>
        <p:nvSpPr>
          <p:cNvPr id="15" name="ZoneTexte 14"/>
          <p:cNvSpPr txBox="1"/>
          <p:nvPr/>
        </p:nvSpPr>
        <p:spPr>
          <a:xfrm rot="16200000">
            <a:off x="4379327" y="4750518"/>
            <a:ext cx="15205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Relative horizontal beta-beating [part.]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6449741" y="6237312"/>
            <a:ext cx="12186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Path length [m]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0805" y="4005064"/>
            <a:ext cx="3047619" cy="2285715"/>
          </a:xfrm>
          <a:prstGeom prst="rect">
            <a:avLst/>
          </a:prstGeom>
        </p:spPr>
      </p:pic>
      <p:sp>
        <p:nvSpPr>
          <p:cNvPr id="21" name="ZoneTexte 20"/>
          <p:cNvSpPr txBox="1"/>
          <p:nvPr/>
        </p:nvSpPr>
        <p:spPr>
          <a:xfrm>
            <a:off x="7344006" y="4141486"/>
            <a:ext cx="8402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Unfiltered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7380320" y="4365104"/>
            <a:ext cx="6960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Filtered</a:t>
            </a:r>
          </a:p>
        </p:txBody>
      </p:sp>
    </p:spTree>
    <p:extLst>
      <p:ext uri="{BB962C8B-B14F-4D97-AF65-F5344CB8AC3E}">
        <p14:creationId xmlns:p14="http://schemas.microsoft.com/office/powerpoint/2010/main" val="32459070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/>
          <p:cNvSpPr>
            <a:spLocks noGrp="1"/>
          </p:cNvSpPr>
          <p:nvPr>
            <p:ph type="title"/>
          </p:nvPr>
        </p:nvSpPr>
        <p:spPr>
          <a:xfrm>
            <a:off x="1512000" y="44624"/>
            <a:ext cx="7236464" cy="936104"/>
          </a:xfrm>
        </p:spPr>
        <p:txBody>
          <a:bodyPr/>
          <a:lstStyle/>
          <a:p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Schéma de Correction: </a:t>
            </a:r>
            <a:r>
              <a:rPr lang="fr-FR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QUADRiPôLES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025304" y="6448251"/>
            <a:ext cx="1118696" cy="365125"/>
          </a:xfrm>
        </p:spPr>
        <p:txBody>
          <a:bodyPr/>
          <a:lstStyle/>
          <a:p>
            <a:r>
              <a:rPr lang="fr-FR" dirty="0"/>
              <a:t>|  PAGE </a:t>
            </a:r>
            <a:fld id="{AEFB9B6D-867A-40B8-ACB0-35CC9F272C9C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2051720" y="6448251"/>
            <a:ext cx="5939824" cy="365125"/>
          </a:xfrm>
        </p:spPr>
        <p:txBody>
          <a:bodyPr/>
          <a:lstStyle/>
          <a:p>
            <a:r>
              <a:rPr lang="fr-FR" dirty="0"/>
              <a:t>D. BOUTIN, 04 OCTOBRE 2017</a:t>
            </a:r>
          </a:p>
        </p:txBody>
      </p:sp>
      <p:sp>
        <p:nvSpPr>
          <p:cNvPr id="7" name="Espace réservé du contenu 11"/>
          <p:cNvSpPr txBox="1">
            <a:spLocks/>
          </p:cNvSpPr>
          <p:nvPr/>
        </p:nvSpPr>
        <p:spPr>
          <a:xfrm>
            <a:off x="35496" y="980728"/>
            <a:ext cx="8064896" cy="213769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923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itchFamily="34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60363" indent="-360363" algn="l" defTabSz="914400" rtl="0" eaLnBrk="1" latinLnBrk="0" hangingPunct="1">
              <a:lnSpc>
                <a:spcPts val="2000"/>
              </a:lnSpc>
              <a:spcBef>
                <a:spcPts val="0"/>
              </a:spcBef>
              <a:buSzPct val="90000"/>
              <a:buFontTx/>
              <a:buBlip>
                <a:blip r:embed="rId2"/>
              </a:buBlip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2pPr>
            <a:lvl3pPr marL="36195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SzPct val="36000"/>
              <a:buFont typeface="Arial" pitchFamily="34" charset="0"/>
              <a:buNone/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3pPr>
            <a:lvl4pPr marL="1009650" indent="-238125" algn="l" defTabSz="914400" rtl="0" eaLnBrk="1" latinLnBrk="0" hangingPunct="1">
              <a:lnSpc>
                <a:spcPts val="2000"/>
              </a:lnSpc>
              <a:spcBef>
                <a:spcPts val="0"/>
              </a:spcBef>
              <a:buClr>
                <a:srgbClr val="666666"/>
              </a:buClr>
              <a:buSzPct val="36000"/>
              <a:buFontTx/>
              <a:buBlip>
                <a:blip r:embed="rId3"/>
              </a:buBlip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4pPr>
            <a:lvl5pPr marL="1133475" indent="-114300" algn="l" defTabSz="914400" rtl="0" eaLnBrk="1" latinLnBrk="0" hangingPunct="1">
              <a:lnSpc>
                <a:spcPts val="2000"/>
              </a:lnSpc>
              <a:spcBef>
                <a:spcPts val="0"/>
              </a:spcBef>
              <a:buClr>
                <a:srgbClr val="666666"/>
              </a:buClr>
              <a:buFont typeface="Arial" pitchFamily="34" charset="0"/>
              <a:buChar char="-"/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fr-FR" dirty="0">
                <a:solidFill>
                  <a:schemeClr val="tx1"/>
                </a:solidFill>
              </a:rPr>
              <a:t>L = 6 m, gradient maximum 400 T/m, technologie Nb-Sn, 1 famille par type d’arc</a:t>
            </a:r>
          </a:p>
          <a:p>
            <a:pPr lvl="1"/>
            <a:endParaRPr lang="fr-FR" dirty="0">
              <a:solidFill>
                <a:schemeClr val="tx1"/>
              </a:solidFill>
            </a:endParaRPr>
          </a:p>
          <a:p>
            <a:pPr lvl="1"/>
            <a:r>
              <a:rPr lang="fr-FR" dirty="0">
                <a:solidFill>
                  <a:schemeClr val="tx1"/>
                </a:solidFill>
              </a:rPr>
              <a:t>Correction du tune horizontal (Q1) et du tune vertical (Q2)</a:t>
            </a:r>
            <a:endParaRPr lang="fr-FR" dirty="0">
              <a:solidFill>
                <a:srgbClr val="FF0000"/>
              </a:solidFill>
            </a:endParaRPr>
          </a:p>
          <a:p>
            <a:pPr lvl="1"/>
            <a:endParaRPr lang="fr-FR" dirty="0">
              <a:solidFill>
                <a:schemeClr val="tx1"/>
              </a:solidFill>
            </a:endParaRPr>
          </a:p>
          <a:p>
            <a:pPr lvl="1"/>
            <a:r>
              <a:rPr lang="fr-FR" dirty="0">
                <a:solidFill>
                  <a:schemeClr val="tx1"/>
                </a:solidFill>
              </a:rPr>
              <a:t>Meilleurs résultats obtenus pour la correction du tune qu’avec les quadripôles ‘</a:t>
            </a:r>
            <a:r>
              <a:rPr lang="fr-FR" dirty="0" err="1">
                <a:solidFill>
                  <a:schemeClr val="tx1"/>
                </a:solidFill>
              </a:rPr>
              <a:t>trim</a:t>
            </a:r>
            <a:r>
              <a:rPr lang="fr-FR" dirty="0">
                <a:solidFill>
                  <a:schemeClr val="tx1"/>
                </a:solidFill>
              </a:rPr>
              <a:t>’ </a:t>
            </a:r>
            <a:r>
              <a:rPr lang="fr-FR" dirty="0">
                <a:solidFill>
                  <a:srgbClr val="FF0000"/>
                </a:solidFill>
              </a:rPr>
              <a:t>=&gt;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dirty="0">
                <a:solidFill>
                  <a:srgbClr val="FF0000"/>
                </a:solidFill>
              </a:rPr>
              <a:t>dans ce qui suit les quadripôles ‘main’ sont utilisés pour corriger les tunes</a:t>
            </a:r>
          </a:p>
          <a:p>
            <a:pPr lvl="1"/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650349" y="3550928"/>
            <a:ext cx="3607399" cy="3262448"/>
          </a:xfrm>
          <a:prstGeom prst="roundRect">
            <a:avLst>
              <a:gd name="adj" fmla="val 3158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8" name="ZoneTexte 27"/>
          <p:cNvSpPr txBox="1"/>
          <p:nvPr/>
        </p:nvSpPr>
        <p:spPr>
          <a:xfrm>
            <a:off x="5243289" y="3227762"/>
            <a:ext cx="696863" cy="323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FF00FF"/>
                </a:solidFill>
              </a:rPr>
              <a:t>COR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2496015" y="3605804"/>
            <a:ext cx="851849" cy="323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006400"/>
                </a:solidFill>
              </a:rPr>
              <a:t>QUAD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4568621" y="3605804"/>
            <a:ext cx="507435" cy="323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0070C0"/>
                </a:solidFill>
              </a:rPr>
              <a:t>SX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3995936" y="3282638"/>
            <a:ext cx="696863" cy="323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414141"/>
                </a:solidFill>
              </a:rPr>
              <a:t>BPM</a:t>
            </a:r>
          </a:p>
        </p:txBody>
      </p:sp>
      <p:cxnSp>
        <p:nvCxnSpPr>
          <p:cNvPr id="32" name="Connecteur droit avec flèche 31"/>
          <p:cNvCxnSpPr/>
          <p:nvPr/>
        </p:nvCxnSpPr>
        <p:spPr>
          <a:xfrm>
            <a:off x="5529543" y="3530196"/>
            <a:ext cx="0" cy="737100"/>
          </a:xfrm>
          <a:prstGeom prst="straightConnector1">
            <a:avLst/>
          </a:prstGeom>
          <a:ln w="12700">
            <a:solidFill>
              <a:srgbClr val="FF00FF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>
            <a:off x="4750724" y="3946080"/>
            <a:ext cx="0" cy="340200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3" name="Connecteur droit avec flèche 52"/>
          <p:cNvCxnSpPr/>
          <p:nvPr/>
        </p:nvCxnSpPr>
        <p:spPr>
          <a:xfrm>
            <a:off x="2857105" y="3908238"/>
            <a:ext cx="0" cy="354669"/>
          </a:xfrm>
          <a:prstGeom prst="straightConnector1">
            <a:avLst/>
          </a:prstGeom>
          <a:ln w="12700">
            <a:solidFill>
              <a:srgbClr val="006400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/>
          <p:nvPr/>
        </p:nvCxnSpPr>
        <p:spPr>
          <a:xfrm>
            <a:off x="4293060" y="3568080"/>
            <a:ext cx="0" cy="718200"/>
          </a:xfrm>
          <a:prstGeom prst="straightConnector1">
            <a:avLst/>
          </a:prstGeom>
          <a:ln w="12700">
            <a:solidFill>
              <a:srgbClr val="424242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pSp>
        <p:nvGrpSpPr>
          <p:cNvPr id="55" name="Groupe 54"/>
          <p:cNvGrpSpPr/>
          <p:nvPr/>
        </p:nvGrpSpPr>
        <p:grpSpPr>
          <a:xfrm>
            <a:off x="414142" y="4364427"/>
            <a:ext cx="5404749" cy="2381664"/>
            <a:chOff x="249690" y="4364427"/>
            <a:chExt cx="3477945" cy="2381664"/>
          </a:xfrm>
        </p:grpSpPr>
        <p:sp>
          <p:nvSpPr>
            <p:cNvPr id="56" name="Rectangle 55"/>
            <p:cNvSpPr/>
            <p:nvPr/>
          </p:nvSpPr>
          <p:spPr>
            <a:xfrm>
              <a:off x="442755" y="4364427"/>
              <a:ext cx="2268000" cy="2381664"/>
            </a:xfrm>
            <a:prstGeom prst="rect">
              <a:avLst/>
            </a:prstGeom>
            <a:solidFill>
              <a:srgbClr val="006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3349635" y="4364427"/>
              <a:ext cx="378000" cy="2381664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820376" y="4364427"/>
              <a:ext cx="453600" cy="238166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744767" y="4364427"/>
              <a:ext cx="25515" cy="2381664"/>
            </a:xfrm>
            <a:prstGeom prst="rect">
              <a:avLst/>
            </a:prstGeom>
            <a:solidFill>
              <a:srgbClr val="4C4C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249690" y="4364427"/>
              <a:ext cx="120960" cy="238166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61" name="ZoneTexte 60"/>
          <p:cNvSpPr txBox="1"/>
          <p:nvPr/>
        </p:nvSpPr>
        <p:spPr>
          <a:xfrm>
            <a:off x="179512" y="3584049"/>
            <a:ext cx="7714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FF0000"/>
                </a:solidFill>
              </a:rPr>
              <a:t>TRIM</a:t>
            </a:r>
          </a:p>
        </p:txBody>
      </p:sp>
      <p:cxnSp>
        <p:nvCxnSpPr>
          <p:cNvPr id="62" name="Connecteur droit avec flèche 61"/>
          <p:cNvCxnSpPr/>
          <p:nvPr/>
        </p:nvCxnSpPr>
        <p:spPr>
          <a:xfrm>
            <a:off x="502171" y="3931611"/>
            <a:ext cx="0" cy="354669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3" name="Connecteur droit avec flèche 62"/>
          <p:cNvCxnSpPr/>
          <p:nvPr/>
        </p:nvCxnSpPr>
        <p:spPr>
          <a:xfrm flipV="1">
            <a:off x="414677" y="5689628"/>
            <a:ext cx="5813507" cy="33212"/>
          </a:xfrm>
          <a:prstGeom prst="straightConnector1">
            <a:avLst/>
          </a:prstGeom>
          <a:ln w="444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3653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77" y="989161"/>
            <a:ext cx="4009739" cy="3924967"/>
          </a:xfrm>
          <a:prstGeom prst="rect">
            <a:avLst/>
          </a:prstGeom>
        </p:spPr>
      </p:pic>
      <p:sp>
        <p:nvSpPr>
          <p:cNvPr id="11" name="Titr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Collisionneur FCC-</a:t>
            </a:r>
            <a:r>
              <a:rPr lang="fr-FR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hh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025304" y="6448251"/>
            <a:ext cx="1118696" cy="365125"/>
          </a:xfrm>
        </p:spPr>
        <p:txBody>
          <a:bodyPr/>
          <a:lstStyle/>
          <a:p>
            <a:r>
              <a:rPr lang="fr-FR" dirty="0"/>
              <a:t>|  PAGE </a:t>
            </a:r>
            <a:fld id="{AEFB9B6D-867A-40B8-ACB0-35CC9F272C9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2051720" y="6448251"/>
            <a:ext cx="5939824" cy="365125"/>
          </a:xfrm>
        </p:spPr>
        <p:txBody>
          <a:bodyPr/>
          <a:lstStyle/>
          <a:p>
            <a:r>
              <a:rPr lang="fr-FR" dirty="0"/>
              <a:t>D. BOUTIN, 04 OCTOBRE 2017</a:t>
            </a:r>
          </a:p>
        </p:txBody>
      </p:sp>
      <p:sp>
        <p:nvSpPr>
          <p:cNvPr id="7" name="Espace réservé du contenu 11"/>
          <p:cNvSpPr txBox="1">
            <a:spLocks/>
          </p:cNvSpPr>
          <p:nvPr/>
        </p:nvSpPr>
        <p:spPr>
          <a:xfrm>
            <a:off x="323528" y="5013176"/>
            <a:ext cx="8645939" cy="180020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923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itchFamily="34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60363" indent="-360363" algn="l" defTabSz="914400" rtl="0" eaLnBrk="1" latinLnBrk="0" hangingPunct="1">
              <a:lnSpc>
                <a:spcPts val="2000"/>
              </a:lnSpc>
              <a:spcBef>
                <a:spcPts val="0"/>
              </a:spcBef>
              <a:buSzPct val="90000"/>
              <a:buFontTx/>
              <a:buBlip>
                <a:blip r:embed="rId3"/>
              </a:buBlip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2pPr>
            <a:lvl3pPr marL="36195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SzPct val="36000"/>
              <a:buFont typeface="Arial" pitchFamily="34" charset="0"/>
              <a:buNone/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3pPr>
            <a:lvl4pPr marL="1009650" indent="-238125" algn="l" defTabSz="914400" rtl="0" eaLnBrk="1" latinLnBrk="0" hangingPunct="1">
              <a:lnSpc>
                <a:spcPts val="2000"/>
              </a:lnSpc>
              <a:spcBef>
                <a:spcPts val="0"/>
              </a:spcBef>
              <a:buClr>
                <a:srgbClr val="666666"/>
              </a:buClr>
              <a:buSzPct val="36000"/>
              <a:buFontTx/>
              <a:buBlip>
                <a:blip r:embed="rId4"/>
              </a:buBlip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4pPr>
            <a:lvl5pPr marL="1133475" indent="-114300" algn="l" defTabSz="914400" rtl="0" eaLnBrk="1" latinLnBrk="0" hangingPunct="1">
              <a:lnSpc>
                <a:spcPts val="2000"/>
              </a:lnSpc>
              <a:spcBef>
                <a:spcPts val="0"/>
              </a:spcBef>
              <a:buClr>
                <a:srgbClr val="666666"/>
              </a:buClr>
              <a:buFont typeface="Arial" pitchFamily="34" charset="0"/>
              <a:buChar char="-"/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Circonférence 3.75 x LHC ~ 100 km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fr-FR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Injection à 3.3 </a:t>
            </a:r>
            <a:r>
              <a:rPr lang="fr-FR" dirty="0" err="1">
                <a:solidFill>
                  <a:schemeClr val="tx1"/>
                </a:solidFill>
              </a:rPr>
              <a:t>TeV</a:t>
            </a:r>
            <a:r>
              <a:rPr lang="fr-FR" dirty="0">
                <a:solidFill>
                  <a:schemeClr val="tx1"/>
                </a:solidFill>
              </a:rPr>
              <a:t> max, collision à 50 </a:t>
            </a:r>
            <a:r>
              <a:rPr lang="fr-FR" dirty="0" err="1">
                <a:solidFill>
                  <a:schemeClr val="tx1"/>
                </a:solidFill>
              </a:rPr>
              <a:t>TeV</a:t>
            </a:r>
            <a:r>
              <a:rPr lang="fr-FR" dirty="0">
                <a:solidFill>
                  <a:schemeClr val="tx1"/>
                </a:solidFill>
              </a:rPr>
              <a:t> max (aux points A et G)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fr-FR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Les arcs longs (en noir sur la figure) font 16 km et les arcs courts font 3.4 km chacun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fr-FR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Autres options étudiées, FCC-</a:t>
            </a:r>
            <a:r>
              <a:rPr lang="fr-FR" dirty="0" err="1">
                <a:solidFill>
                  <a:schemeClr val="tx1"/>
                </a:solidFill>
              </a:rPr>
              <a:t>ee</a:t>
            </a:r>
            <a:r>
              <a:rPr lang="fr-FR" dirty="0">
                <a:solidFill>
                  <a:schemeClr val="tx1"/>
                </a:solidFill>
              </a:rPr>
              <a:t> et FCC-</a:t>
            </a:r>
            <a:r>
              <a:rPr lang="fr-FR" dirty="0" err="1">
                <a:solidFill>
                  <a:schemeClr val="tx1"/>
                </a:solidFill>
              </a:rPr>
              <a:t>he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25" name="ZoneTexte 124"/>
          <p:cNvSpPr txBox="1"/>
          <p:nvPr/>
        </p:nvSpPr>
        <p:spPr>
          <a:xfrm>
            <a:off x="69377" y="4365104"/>
            <a:ext cx="1071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A. Chance,</a:t>
            </a:r>
          </a:p>
          <a:p>
            <a:r>
              <a:rPr lang="fr-FR" sz="1400" dirty="0"/>
              <a:t>D. </a:t>
            </a:r>
            <a:r>
              <a:rPr lang="fr-FR" sz="1400" dirty="0" err="1"/>
              <a:t>Schulte</a:t>
            </a:r>
            <a:endParaRPr lang="fr-FR" sz="1400" dirty="0"/>
          </a:p>
        </p:txBody>
      </p:sp>
      <p:graphicFrame>
        <p:nvGraphicFramePr>
          <p:cNvPr id="12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2762218"/>
              </p:ext>
            </p:extLst>
          </p:nvPr>
        </p:nvGraphicFramePr>
        <p:xfrm>
          <a:off x="4139952" y="989161"/>
          <a:ext cx="4829515" cy="3928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2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1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56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4340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000000"/>
                        </a:solidFill>
                      </a:endParaRPr>
                    </a:p>
                  </a:txBody>
                  <a:tcPr marT="34290" marB="3429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FCC-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</a:rPr>
                        <a:t>hh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 Baseline</a:t>
                      </a:r>
                    </a:p>
                  </a:txBody>
                  <a:tcPr marT="34290" marB="3429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FCC-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</a:rPr>
                        <a:t>hh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 Ultimate</a:t>
                      </a:r>
                    </a:p>
                  </a:txBody>
                  <a:tcPr marT="34290" marB="3429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 err="1"/>
                        <a:t>Luminosité</a:t>
                      </a:r>
                      <a:r>
                        <a:rPr lang="en-US" sz="1200" dirty="0"/>
                        <a:t> L [10</a:t>
                      </a:r>
                      <a:r>
                        <a:rPr lang="en-US" sz="1200" baseline="30000" dirty="0"/>
                        <a:t>34</a:t>
                      </a:r>
                      <a:r>
                        <a:rPr lang="en-US" sz="1200" baseline="0" dirty="0"/>
                        <a:t>cm</a:t>
                      </a:r>
                      <a:r>
                        <a:rPr lang="en-US" sz="1200" baseline="30000" dirty="0"/>
                        <a:t>-2</a:t>
                      </a:r>
                      <a:r>
                        <a:rPr lang="en-US" sz="1200" baseline="0" dirty="0"/>
                        <a:t>s</a:t>
                      </a:r>
                      <a:r>
                        <a:rPr lang="en-US" sz="1200" baseline="30000" dirty="0"/>
                        <a:t>-1</a:t>
                      </a:r>
                      <a:r>
                        <a:rPr lang="en-US" sz="1200" dirty="0"/>
                        <a:t>]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20-30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en-US" sz="1200" dirty="0"/>
                        <a:t>Background</a:t>
                      </a:r>
                      <a:r>
                        <a:rPr lang="en-US" sz="1200" baseline="0" dirty="0"/>
                        <a:t> events/</a:t>
                      </a:r>
                      <a:r>
                        <a:rPr lang="en-US" sz="1200" baseline="0" dirty="0" err="1"/>
                        <a:t>bx</a:t>
                      </a:r>
                      <a:endParaRPr lang="en-US" sz="12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170 (34)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&lt;1020 (204)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>
                          <a:solidFill>
                            <a:srgbClr val="0000FF"/>
                          </a:solidFill>
                        </a:rPr>
                        <a:t>Distance entre les </a:t>
                      </a:r>
                      <a:r>
                        <a:rPr lang="en-US" sz="1200" dirty="0" err="1">
                          <a:solidFill>
                            <a:srgbClr val="0000FF"/>
                          </a:solidFill>
                        </a:rPr>
                        <a:t>paquets</a:t>
                      </a:r>
                      <a:r>
                        <a:rPr lang="en-US" sz="1200" baseline="0" dirty="0">
                          <a:solidFill>
                            <a:srgbClr val="0000FF"/>
                          </a:solidFill>
                        </a:rPr>
                        <a:t> </a:t>
                      </a:r>
                      <a:r>
                        <a:rPr lang="en-US" sz="1200" baseline="0" dirty="0" err="1">
                          <a:solidFill>
                            <a:srgbClr val="0000FF"/>
                          </a:solidFill>
                        </a:rPr>
                        <a:t>Δt</a:t>
                      </a:r>
                      <a:r>
                        <a:rPr lang="en-US" sz="1200" baseline="0" dirty="0">
                          <a:solidFill>
                            <a:srgbClr val="0000FF"/>
                          </a:solidFill>
                        </a:rPr>
                        <a:t> [ns]</a:t>
                      </a:r>
                      <a:endParaRPr lang="en-US" sz="1200" dirty="0">
                        <a:solidFill>
                          <a:srgbClr val="0000FF"/>
                        </a:solidFill>
                      </a:endParaRPr>
                    </a:p>
                  </a:txBody>
                  <a:tcPr marT="34290" marB="3429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FF"/>
                          </a:solidFill>
                        </a:rPr>
                        <a:t>25 (5)</a:t>
                      </a:r>
                    </a:p>
                  </a:txBody>
                  <a:tcPr marT="34290" marB="3429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>
                          <a:solidFill>
                            <a:srgbClr val="0000FF"/>
                          </a:solidFill>
                          <a:latin typeface="+mn-lt"/>
                        </a:rPr>
                        <a:t>Charge du </a:t>
                      </a:r>
                      <a:r>
                        <a:rPr lang="en-US" sz="1200" dirty="0" err="1">
                          <a:solidFill>
                            <a:srgbClr val="0000FF"/>
                          </a:solidFill>
                          <a:latin typeface="+mn-lt"/>
                        </a:rPr>
                        <a:t>paquet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</a:rPr>
                        <a:t> N [10</a:t>
                      </a:r>
                      <a:r>
                        <a:rPr lang="en-US" sz="1200" baseline="30000" dirty="0">
                          <a:solidFill>
                            <a:srgbClr val="0000FF"/>
                          </a:solidFill>
                        </a:rPr>
                        <a:t>11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</a:rPr>
                        <a:t>]</a:t>
                      </a:r>
                    </a:p>
                  </a:txBody>
                  <a:tcPr marT="34290" marB="3429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aseline="0" dirty="0">
                          <a:solidFill>
                            <a:srgbClr val="0000FF"/>
                          </a:solidFill>
                        </a:rPr>
                        <a:t>1 (0.2)</a:t>
                      </a:r>
                      <a:endParaRPr lang="en-US" sz="1200" dirty="0">
                        <a:solidFill>
                          <a:srgbClr val="0000FF"/>
                        </a:solidFill>
                      </a:endParaRPr>
                    </a:p>
                  </a:txBody>
                  <a:tcPr marT="34290" marB="3429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 err="1">
                          <a:solidFill>
                            <a:srgbClr val="0000FF"/>
                          </a:solidFill>
                        </a:rPr>
                        <a:t>Fract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</a:rPr>
                        <a:t>. de </a:t>
                      </a:r>
                      <a:r>
                        <a:rPr lang="en-US" sz="1200" dirty="0" err="1">
                          <a:solidFill>
                            <a:srgbClr val="0000FF"/>
                          </a:solidFill>
                        </a:rPr>
                        <a:t>remplissage</a:t>
                      </a:r>
                      <a:r>
                        <a:rPr lang="en-US" sz="1200" dirty="0">
                          <a:solidFill>
                            <a:srgbClr val="0000FF"/>
                          </a:solidFill>
                        </a:rPr>
                        <a:t> </a:t>
                      </a:r>
                      <a:r>
                        <a:rPr lang="en-US" sz="1200" dirty="0" err="1">
                          <a:solidFill>
                            <a:srgbClr val="0000FF"/>
                          </a:solidFill>
                        </a:rPr>
                        <a:t>η</a:t>
                      </a:r>
                      <a:r>
                        <a:rPr lang="en-US" sz="1200" baseline="-25000" dirty="0" err="1">
                          <a:solidFill>
                            <a:srgbClr val="0000FF"/>
                          </a:solidFill>
                        </a:rPr>
                        <a:t>fill</a:t>
                      </a:r>
                      <a:r>
                        <a:rPr lang="en-US" sz="1200" baseline="0" dirty="0">
                          <a:solidFill>
                            <a:srgbClr val="0000FF"/>
                          </a:solidFill>
                        </a:rPr>
                        <a:t> [%]</a:t>
                      </a:r>
                      <a:endParaRPr lang="en-US" sz="1200" dirty="0">
                        <a:solidFill>
                          <a:srgbClr val="0000FF"/>
                        </a:solidFill>
                      </a:endParaRPr>
                    </a:p>
                  </a:txBody>
                  <a:tcPr marT="34290" marB="3429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00FF"/>
                          </a:solidFill>
                        </a:rPr>
                        <a:t>80</a:t>
                      </a:r>
                    </a:p>
                  </a:txBody>
                  <a:tcPr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aseline="0" dirty="0" err="1">
                          <a:solidFill>
                            <a:srgbClr val="FF0000"/>
                          </a:solidFill>
                        </a:rPr>
                        <a:t>Emitt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. Norm. [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  <a:latin typeface="Symbol"/>
                          <a:cs typeface="Symbol" charset="2"/>
                          <a:sym typeface="Symbol"/>
                        </a:rPr>
                        <a:t>m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  <a:latin typeface="+mn-lt"/>
                          <a:cs typeface="Symbol" charset="2"/>
                        </a:rPr>
                        <a:t>m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]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marT="34290" marB="3429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2.2(0.44)</a:t>
                      </a:r>
                    </a:p>
                  </a:txBody>
                  <a:tcPr marT="34290" marB="34290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Max ξ pour 2 IPs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0.01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(0.02)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0.03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dirty="0" err="1">
                          <a:solidFill>
                            <a:srgbClr val="008000"/>
                          </a:solidFill>
                        </a:rPr>
                        <a:t>Fonction</a:t>
                      </a:r>
                      <a:r>
                        <a:rPr lang="en-US" sz="1200" dirty="0">
                          <a:solidFill>
                            <a:srgbClr val="008000"/>
                          </a:solidFill>
                        </a:rPr>
                        <a:t> beta aux IP [m]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8000"/>
                          </a:solidFill>
                        </a:rPr>
                        <a:t>1.1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8000"/>
                          </a:solidFill>
                        </a:rPr>
                        <a:t>0.3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</a:rPr>
                        <a:t>Taille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</a:rPr>
                        <a:t>faisceau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 σ aux IP [</a:t>
                      </a:r>
                      <a:r>
                        <a:rPr lang="en-US" sz="1200" baseline="0" dirty="0">
                          <a:solidFill>
                            <a:srgbClr val="000000"/>
                          </a:solidFill>
                          <a:latin typeface="Symbol"/>
                          <a:cs typeface="Symbol" charset="2"/>
                          <a:sym typeface="Symbol"/>
                        </a:rPr>
                        <a:t>m</a:t>
                      </a:r>
                      <a:r>
                        <a:rPr lang="en-US" sz="1200" baseline="0" dirty="0">
                          <a:solidFill>
                            <a:srgbClr val="000000"/>
                          </a:solidFill>
                          <a:latin typeface="+mn-lt"/>
                          <a:cs typeface="Symbol" charset="2"/>
                        </a:rPr>
                        <a:t>m</a:t>
                      </a:r>
                      <a:r>
                        <a:rPr lang="en-US" sz="1200" baseline="0" dirty="0">
                          <a:solidFill>
                            <a:srgbClr val="000000"/>
                          </a:solidFill>
                        </a:rPr>
                        <a:t>]</a:t>
                      </a:r>
                      <a:endParaRPr lang="en-US" sz="1200" dirty="0">
                        <a:solidFill>
                          <a:srgbClr val="000000"/>
                        </a:solidFill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6.8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(3)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3.5 (1.6)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Longueur de </a:t>
                      </a:r>
                      <a:r>
                        <a:rPr lang="en-US" sz="1200" dirty="0" err="1"/>
                        <a:t>paquet</a:t>
                      </a:r>
                      <a:r>
                        <a:rPr lang="en-US" sz="1200" dirty="0"/>
                        <a:t> RMS </a:t>
                      </a:r>
                      <a:r>
                        <a:rPr lang="en-US" sz="1200" dirty="0" err="1"/>
                        <a:t>σ</a:t>
                      </a:r>
                      <a:r>
                        <a:rPr lang="en-US" sz="1200" baseline="-25000" dirty="0" err="1"/>
                        <a:t>z</a:t>
                      </a:r>
                      <a:r>
                        <a:rPr lang="en-US" sz="1200" dirty="0"/>
                        <a:t> [cm]</a:t>
                      </a:r>
                    </a:p>
                  </a:txBody>
                  <a:tcPr marT="34290" marB="34290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8</a:t>
                      </a:r>
                    </a:p>
                  </a:txBody>
                  <a:tcPr marT="34290" marB="34290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>
                          <a:solidFill>
                            <a:srgbClr val="000000"/>
                          </a:solidFill>
                        </a:rPr>
                        <a:t>Angle de </a:t>
                      </a:r>
                      <a:r>
                        <a:rPr lang="en-US" sz="1200" baseline="0" dirty="0" err="1">
                          <a:solidFill>
                            <a:srgbClr val="000000"/>
                          </a:solidFill>
                        </a:rPr>
                        <a:t>croisement</a:t>
                      </a:r>
                      <a:r>
                        <a:rPr lang="en-US" sz="1200" baseline="0" dirty="0">
                          <a:solidFill>
                            <a:srgbClr val="000000"/>
                          </a:solidFill>
                        </a:rPr>
                        <a:t> [</a:t>
                      </a:r>
                      <a:r>
                        <a:rPr lang="en-US" sz="1200" baseline="0" dirty="0">
                          <a:solidFill>
                            <a:srgbClr val="000000"/>
                          </a:solidFill>
                          <a:latin typeface="Symbol"/>
                          <a:cs typeface="Symbol" charset="2"/>
                          <a:sym typeface="Symbol"/>
                        </a:rPr>
                        <a:t>s’</a:t>
                      </a:r>
                      <a:r>
                        <a:rPr lang="en-US" sz="1200" baseline="0" dirty="0">
                          <a:solidFill>
                            <a:srgbClr val="000000"/>
                          </a:solidFill>
                        </a:rPr>
                        <a:t>]</a:t>
                      </a:r>
                      <a:endParaRPr lang="en-US" sz="1200" dirty="0">
                        <a:solidFill>
                          <a:srgbClr val="000000"/>
                        </a:solidFill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Crab. Cav.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Temps de "turn</a:t>
                      </a:r>
                      <a:r>
                        <a:rPr lang="en-US" sz="1200" baseline="0" dirty="0">
                          <a:solidFill>
                            <a:srgbClr val="000000"/>
                          </a:solidFill>
                        </a:rPr>
                        <a:t>-around" [h]</a:t>
                      </a:r>
                      <a:endParaRPr lang="en-US" sz="1200" dirty="0">
                        <a:solidFill>
                          <a:srgbClr val="000000"/>
                        </a:solidFill>
                      </a:endParaRP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4639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sections d’arcs de FCC-</a:t>
            </a:r>
            <a:r>
              <a:rPr lang="fr-FR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hh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025304" y="6448251"/>
            <a:ext cx="1118696" cy="365125"/>
          </a:xfrm>
        </p:spPr>
        <p:txBody>
          <a:bodyPr/>
          <a:lstStyle/>
          <a:p>
            <a:r>
              <a:rPr lang="fr-FR" dirty="0"/>
              <a:t>|  PAGE </a:t>
            </a:r>
            <a:fld id="{AEFB9B6D-867A-40B8-ACB0-35CC9F272C9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2051720" y="6448251"/>
            <a:ext cx="5939824" cy="365125"/>
          </a:xfrm>
        </p:spPr>
        <p:txBody>
          <a:bodyPr/>
          <a:lstStyle/>
          <a:p>
            <a:r>
              <a:rPr lang="fr-FR" dirty="0"/>
              <a:t>D. BOUTIN, 04 OCTOBRE 2017</a:t>
            </a:r>
          </a:p>
        </p:txBody>
      </p:sp>
      <p:sp>
        <p:nvSpPr>
          <p:cNvPr id="7" name="Espace réservé du contenu 11"/>
          <p:cNvSpPr txBox="1">
            <a:spLocks/>
          </p:cNvSpPr>
          <p:nvPr/>
        </p:nvSpPr>
        <p:spPr>
          <a:xfrm>
            <a:off x="3811588" y="3452813"/>
            <a:ext cx="5297979" cy="2947987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923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itchFamily="34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60363" indent="-360363" algn="l" defTabSz="914400" rtl="0" eaLnBrk="1" latinLnBrk="0" hangingPunct="1">
              <a:lnSpc>
                <a:spcPts val="2000"/>
              </a:lnSpc>
              <a:spcBef>
                <a:spcPts val="0"/>
              </a:spcBef>
              <a:buSzPct val="90000"/>
              <a:buFontTx/>
              <a:buBlip>
                <a:blip r:embed="rId2"/>
              </a:buBlip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2pPr>
            <a:lvl3pPr marL="36195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SzPct val="36000"/>
              <a:buFont typeface="Arial" pitchFamily="34" charset="0"/>
              <a:buNone/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3pPr>
            <a:lvl4pPr marL="1009650" indent="-238125" algn="l" defTabSz="914400" rtl="0" eaLnBrk="1" latinLnBrk="0" hangingPunct="1">
              <a:lnSpc>
                <a:spcPts val="2000"/>
              </a:lnSpc>
              <a:spcBef>
                <a:spcPts val="0"/>
              </a:spcBef>
              <a:buClr>
                <a:srgbClr val="666666"/>
              </a:buClr>
              <a:buSzPct val="36000"/>
              <a:buFontTx/>
              <a:buBlip>
                <a:blip r:embed="rId3"/>
              </a:buBlip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4pPr>
            <a:lvl5pPr marL="1133475" indent="-114300" algn="l" defTabSz="914400" rtl="0" eaLnBrk="1" latinLnBrk="0" hangingPunct="1">
              <a:lnSpc>
                <a:spcPts val="2000"/>
              </a:lnSpc>
              <a:spcBef>
                <a:spcPts val="0"/>
              </a:spcBef>
              <a:buClr>
                <a:srgbClr val="666666"/>
              </a:buClr>
              <a:buFont typeface="Arial" pitchFamily="34" charset="0"/>
              <a:buChar char="-"/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045" lvl="1" indent="-360045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Chaque maille FODO comprend 12 dipôles (L ~14.2 m, champ max 16 T), 2 quadripôles, 2 </a:t>
            </a:r>
            <a:r>
              <a:rPr lang="fr-FR" dirty="0" err="1">
                <a:solidFill>
                  <a:schemeClr val="tx1"/>
                </a:solidFill>
              </a:rPr>
              <a:t>sextupôles</a:t>
            </a:r>
            <a:r>
              <a:rPr lang="fr-FR" dirty="0">
                <a:solidFill>
                  <a:schemeClr val="tx1"/>
                </a:solidFill>
              </a:rPr>
              <a:t> et divers correcteurs, avec une avance de phase de 90°</a:t>
            </a:r>
            <a:endParaRPr lang="en-US"/>
          </a:p>
          <a:p>
            <a:pPr marL="360045" lvl="1" indent="-360045">
              <a:buFont typeface="Wingdings" panose="05000000000000000000" pitchFamily="2" charset="2"/>
              <a:buChar char="Ø"/>
            </a:pPr>
            <a:endParaRPr lang="fr-FR" dirty="0">
              <a:solidFill>
                <a:schemeClr val="tx1"/>
              </a:solidFill>
              <a:cs typeface="Arial"/>
            </a:endParaRPr>
          </a:p>
          <a:p>
            <a:pPr marL="360045" lvl="1" indent="-360045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La longueur de la maille FODO est optimisée pour minimiser le champ dans les dipôles =&gt; environ 212 m pour obtenir 15.7 T</a:t>
            </a:r>
            <a:endParaRPr lang="fr-FR" dirty="0">
              <a:solidFill>
                <a:schemeClr val="tx1"/>
              </a:solidFill>
              <a:cs typeface="Arial"/>
            </a:endParaRPr>
          </a:p>
          <a:p>
            <a:pPr marL="360045" lvl="1" indent="-360045">
              <a:buFont typeface="Wingdings" panose="05000000000000000000" pitchFamily="2" charset="2"/>
              <a:buChar char="Ø"/>
            </a:pPr>
            <a:endParaRPr lang="fr-FR" dirty="0">
              <a:solidFill>
                <a:schemeClr val="tx1"/>
              </a:solidFill>
              <a:cs typeface="Arial"/>
            </a:endParaRPr>
          </a:p>
          <a:p>
            <a:pPr marL="360045" lvl="1" indent="-360045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Le BPM est avant le correcteur d’orbite dans la même unité quadripolaire (inverse du LHC)</a:t>
            </a:r>
            <a:endParaRPr lang="fr-FR" dirty="0">
              <a:solidFill>
                <a:schemeClr val="tx1"/>
              </a:solidFill>
              <a:cs typeface="Arial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24" y="1000342"/>
            <a:ext cx="8549640" cy="2463165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34" y="3608997"/>
            <a:ext cx="3794760" cy="2670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369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EFFET </a:t>
            </a:r>
            <a:r>
              <a:rPr lang="fr-FR" dirty="0">
                <a:solidFill>
                  <a:srgbClr val="FFFFFF"/>
                </a:solidFill>
                <a:cs typeface="Arial"/>
              </a:rPr>
              <a:t>DES ERREURS SUR Le SYSTEME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025304" y="6448251"/>
            <a:ext cx="1118696" cy="365125"/>
          </a:xfrm>
        </p:spPr>
        <p:txBody>
          <a:bodyPr/>
          <a:lstStyle/>
          <a:p>
            <a:r>
              <a:rPr lang="fr-FR" dirty="0"/>
              <a:t>|  PAGE </a:t>
            </a:r>
            <a:fld id="{AEFB9B6D-867A-40B8-ACB0-35CC9F272C9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2051720" y="6448251"/>
            <a:ext cx="5939824" cy="365125"/>
          </a:xfrm>
        </p:spPr>
        <p:txBody>
          <a:bodyPr/>
          <a:lstStyle/>
          <a:p>
            <a:r>
              <a:rPr lang="fr-FR" dirty="0"/>
              <a:t>D. BOUTIN, 04 OCTOBRE 2017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1" y="1882495"/>
            <a:ext cx="8892540" cy="294132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08346" y="1996795"/>
            <a:ext cx="1188000" cy="369888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 dirty="0"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51520" y="1882495"/>
            <a:ext cx="4755574" cy="369888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 dirty="0">
              <a:cs typeface="Arial"/>
            </a:endParaRPr>
          </a:p>
        </p:txBody>
      </p:sp>
      <p:sp>
        <p:nvSpPr>
          <p:cNvPr id="12" name="Espace réservé du contenu 11"/>
          <p:cNvSpPr txBox="1">
            <a:spLocks/>
          </p:cNvSpPr>
          <p:nvPr/>
        </p:nvSpPr>
        <p:spPr>
          <a:xfrm>
            <a:off x="407988" y="985838"/>
            <a:ext cx="8603533" cy="103505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923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itchFamily="34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60363" indent="-360363" algn="l" defTabSz="914400" rtl="0" eaLnBrk="1" latinLnBrk="0" hangingPunct="1">
              <a:lnSpc>
                <a:spcPts val="2000"/>
              </a:lnSpc>
              <a:spcBef>
                <a:spcPts val="0"/>
              </a:spcBef>
              <a:buSzPct val="90000"/>
              <a:buFontTx/>
              <a:buBlip>
                <a:blip r:embed="rId3"/>
              </a:buBlip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2pPr>
            <a:lvl3pPr marL="36195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SzPct val="36000"/>
              <a:buFont typeface="Arial" pitchFamily="34" charset="0"/>
              <a:buNone/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3pPr>
            <a:lvl4pPr marL="1009650" indent="-238125" algn="l" defTabSz="914400" rtl="0" eaLnBrk="1" latinLnBrk="0" hangingPunct="1">
              <a:lnSpc>
                <a:spcPts val="2000"/>
              </a:lnSpc>
              <a:spcBef>
                <a:spcPts val="0"/>
              </a:spcBef>
              <a:buClr>
                <a:srgbClr val="666666"/>
              </a:buClr>
              <a:buSzPct val="36000"/>
              <a:buFontTx/>
              <a:buBlip>
                <a:blip r:embed="rId4"/>
              </a:buBlip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4pPr>
            <a:lvl5pPr marL="1133475" indent="-114300" algn="l" defTabSz="914400" rtl="0" eaLnBrk="1" latinLnBrk="0" hangingPunct="1">
              <a:lnSpc>
                <a:spcPts val="2000"/>
              </a:lnSpc>
              <a:spcBef>
                <a:spcPts val="0"/>
              </a:spcBef>
              <a:buClr>
                <a:srgbClr val="666666"/>
              </a:buClr>
              <a:buFont typeface="Arial" pitchFamily="34" charset="0"/>
              <a:buChar char="-"/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045" lvl="1" indent="-360045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Les erreurs </a:t>
            </a:r>
            <a:r>
              <a:rPr lang="fr-FR" dirty="0">
                <a:solidFill>
                  <a:schemeClr val="tx1"/>
                </a:solidFill>
                <a:cs typeface="Arial"/>
              </a:rPr>
              <a:t>d'alignement ou de champ des aimants vont provoquer des perturbations dans le système =&gt; erreurs d'orbite, couplage x-y, battement beta, </a:t>
            </a:r>
            <a:r>
              <a:rPr lang="fr-FR" dirty="0" err="1">
                <a:solidFill>
                  <a:schemeClr val="tx1"/>
                </a:solidFill>
                <a:cs typeface="Arial"/>
              </a:rPr>
              <a:t>etc</a:t>
            </a:r>
          </a:p>
          <a:p>
            <a:pPr marL="360045" lvl="1" indent="-360045">
              <a:buFont typeface="Wingdings" panose="05000000000000000000" pitchFamily="2" charset="2"/>
              <a:buChar char="Ø"/>
            </a:pPr>
            <a:endParaRPr lang="fr-FR" dirty="0">
              <a:solidFill>
                <a:schemeClr val="tx1"/>
              </a:solidFill>
              <a:cs typeface="Arial"/>
            </a:endParaRPr>
          </a:p>
          <a:p>
            <a:pPr marL="360045" lvl="1" indent="-360045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  <a:cs typeface="Arial"/>
              </a:rPr>
              <a:t>Un exemple est l'effet sur l'évacuation du rayonnement synchrotron</a:t>
            </a:r>
          </a:p>
        </p:txBody>
      </p:sp>
      <p:sp>
        <p:nvSpPr>
          <p:cNvPr id="7" name="Espace réservé du contenu 11"/>
          <p:cNvSpPr txBox="1">
            <a:spLocks/>
          </p:cNvSpPr>
          <p:nvPr/>
        </p:nvSpPr>
        <p:spPr>
          <a:xfrm>
            <a:off x="377060" y="4689473"/>
            <a:ext cx="8521696" cy="188595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923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itchFamily="34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60363" indent="-360363" algn="l" defTabSz="914400" rtl="0" eaLnBrk="1" latinLnBrk="0" hangingPunct="1">
              <a:lnSpc>
                <a:spcPts val="2000"/>
              </a:lnSpc>
              <a:spcBef>
                <a:spcPts val="0"/>
              </a:spcBef>
              <a:buSzPct val="90000"/>
              <a:buFontTx/>
              <a:buBlip>
                <a:blip r:embed="rId3"/>
              </a:buBlip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2pPr>
            <a:lvl3pPr marL="36195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SzPct val="36000"/>
              <a:buFont typeface="Arial" pitchFamily="34" charset="0"/>
              <a:buNone/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3pPr>
            <a:lvl4pPr marL="1009650" indent="-238125" algn="l" defTabSz="914400" rtl="0" eaLnBrk="1" latinLnBrk="0" hangingPunct="1">
              <a:lnSpc>
                <a:spcPts val="2000"/>
              </a:lnSpc>
              <a:spcBef>
                <a:spcPts val="0"/>
              </a:spcBef>
              <a:buClr>
                <a:srgbClr val="666666"/>
              </a:buClr>
              <a:buSzPct val="36000"/>
              <a:buFontTx/>
              <a:buBlip>
                <a:blip r:embed="rId4"/>
              </a:buBlip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4pPr>
            <a:lvl5pPr marL="1133475" indent="-114300" algn="l" defTabSz="914400" rtl="0" eaLnBrk="1" latinLnBrk="0" hangingPunct="1">
              <a:lnSpc>
                <a:spcPts val="2000"/>
              </a:lnSpc>
              <a:spcBef>
                <a:spcPts val="0"/>
              </a:spcBef>
              <a:buClr>
                <a:srgbClr val="666666"/>
              </a:buClr>
              <a:buFont typeface="Arial" pitchFamily="34" charset="0"/>
              <a:buChar char="-"/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045" lvl="1" indent="-360045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On évacue les photons par une ouverture dans le plan horizontal de la chambre des dipôles</a:t>
            </a:r>
            <a:r>
              <a:rPr lang="fr-FR" dirty="0">
                <a:solidFill>
                  <a:schemeClr val="tx1"/>
                </a:solidFill>
                <a:cs typeface="Arial"/>
              </a:rPr>
              <a:t> (ouverture totale 5 mm)</a:t>
            </a:r>
            <a:endParaRPr lang="en-US" dirty="0"/>
          </a:p>
          <a:p>
            <a:pPr marL="360045" lvl="1" indent="-360045">
              <a:buFont typeface="Wingdings" panose="05000000000000000000" pitchFamily="2" charset="2"/>
              <a:buChar char="Ø"/>
            </a:pPr>
            <a:endParaRPr lang="fr-FR" dirty="0">
              <a:solidFill>
                <a:schemeClr val="tx1"/>
              </a:solidFill>
              <a:cs typeface="Arial"/>
            </a:endParaRPr>
          </a:p>
          <a:p>
            <a:pPr marL="360045" lvl="1" indent="-360045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Le parcours maximum d’un photon dans les sections d’arc avant d’atteindre l’ouverture est évalué à 11 m</a:t>
            </a:r>
            <a:endParaRPr lang="fr-FR" dirty="0">
              <a:solidFill>
                <a:schemeClr val="tx1"/>
              </a:solidFill>
              <a:cs typeface="Arial"/>
            </a:endParaRPr>
          </a:p>
          <a:p>
            <a:pPr marL="360045" lvl="1" indent="-360045">
              <a:buFont typeface="Wingdings" panose="05000000000000000000" pitchFamily="2" charset="2"/>
              <a:buChar char="Ø"/>
            </a:pPr>
            <a:endParaRPr lang="fr-FR" dirty="0">
              <a:solidFill>
                <a:schemeClr val="tx1"/>
              </a:solidFill>
              <a:cs typeface="Arial"/>
            </a:endParaRPr>
          </a:p>
          <a:p>
            <a:pPr marL="360045" lvl="1" indent="-360045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  <a:cs typeface="Arial"/>
              </a:rPr>
              <a:t>Le désalignement en position et angle du faisceau peut affecter l'efficacité de l'évacuation</a:t>
            </a:r>
          </a:p>
        </p:txBody>
      </p:sp>
    </p:spTree>
    <p:extLst>
      <p:ext uri="{BB962C8B-B14F-4D97-AF65-F5344CB8AC3E}">
        <p14:creationId xmlns:p14="http://schemas.microsoft.com/office/powerpoint/2010/main" val="3351984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Définition DES Erreurs</a:t>
            </a:r>
          </a:p>
        </p:txBody>
      </p:sp>
      <p:sp>
        <p:nvSpPr>
          <p:cNvPr id="12" name="Espace réservé du contenu 11"/>
          <p:cNvSpPr>
            <a:spLocks noGrp="1"/>
          </p:cNvSpPr>
          <p:nvPr>
            <p:ph idx="1"/>
          </p:nvPr>
        </p:nvSpPr>
        <p:spPr>
          <a:xfrm>
            <a:off x="179388" y="980728"/>
            <a:ext cx="8857107" cy="2438479"/>
          </a:xfrm>
        </p:spPr>
        <p:txBody>
          <a:bodyPr vert="horz" lIns="0" tIns="0" rIns="0" bIns="0" rtlCol="0" anchor="t">
            <a:noAutofit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Les erreurs sont définies pour tous les dipôles, les quadripôles et les </a:t>
            </a:r>
            <a:r>
              <a:rPr lang="fr-FR" dirty="0" err="1">
                <a:solidFill>
                  <a:schemeClr val="tx1"/>
                </a:solidFill>
              </a:rPr>
              <a:t>BPMs</a:t>
            </a:r>
            <a:r>
              <a:rPr lang="fr-FR" dirty="0">
                <a:solidFill>
                  <a:schemeClr val="tx1"/>
                </a:solidFill>
              </a:rPr>
              <a:t> des sections d’arcs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fr-FR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Les erreurs ont une distribution gaussienne, tronquée à 3-σ, une génératrice d’erreurs différente pour chaque machine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fr-FR" dirty="0">
              <a:solidFill>
                <a:srgbClr val="FF0000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rgbClr val="FF0000"/>
                </a:solidFill>
              </a:rPr>
              <a:t>Pas d’erreurs définies dans les sections droites (insertions)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fr-FR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100 machines simulées par cas d’étude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025304" y="6448251"/>
            <a:ext cx="1118696" cy="365125"/>
          </a:xfrm>
        </p:spPr>
        <p:txBody>
          <a:bodyPr/>
          <a:lstStyle/>
          <a:p>
            <a:r>
              <a:rPr lang="fr-FR" dirty="0"/>
              <a:t>|  PAGE </a:t>
            </a:r>
            <a:fld id="{AEFB9B6D-867A-40B8-ACB0-35CC9F272C9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2051720" y="6448251"/>
            <a:ext cx="5939824" cy="365125"/>
          </a:xfrm>
        </p:spPr>
        <p:txBody>
          <a:bodyPr/>
          <a:lstStyle/>
          <a:p>
            <a:r>
              <a:rPr lang="fr-FR" dirty="0"/>
              <a:t>D. BOUTIN, 04 OCTOBRE 2017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107504" y="6464369"/>
            <a:ext cx="55016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Valeurs de référence du design du LHC tirées des LHC Project Report 501/370</a:t>
            </a: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2766614"/>
              </p:ext>
            </p:extLst>
          </p:nvPr>
        </p:nvGraphicFramePr>
        <p:xfrm>
          <a:off x="543864" y="3300593"/>
          <a:ext cx="7416823" cy="31223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00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3762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54118"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Elément</a:t>
                      </a:r>
                      <a:endParaRPr lang="fr-FR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Erreur</a:t>
                      </a:r>
                      <a:endParaRPr lang="fr-FR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 err="1">
                          <a:effectLst/>
                        </a:rPr>
                        <a:t>Desc</a:t>
                      </a:r>
                      <a:r>
                        <a:rPr lang="fr-FR" sz="1100" u="none" strike="noStrike" noProof="0" dirty="0">
                          <a:effectLst/>
                        </a:rPr>
                        <a:t>. Erreur</a:t>
                      </a:r>
                      <a:endParaRPr lang="fr-FR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Unités</a:t>
                      </a:r>
                      <a:endParaRPr lang="fr-FR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FCC</a:t>
                      </a:r>
                      <a:endParaRPr lang="fr-FR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LHC</a:t>
                      </a:r>
                      <a:endParaRPr lang="fr-FR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Commentaires</a:t>
                      </a:r>
                      <a:endParaRPr lang="fr-FR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017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noProof="0" dirty="0">
                          <a:effectLst/>
                        </a:rPr>
                        <a:t>Dipôle</a:t>
                      </a:r>
                      <a:endParaRPr lang="fr-FR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σ(x),σ(y)</a:t>
                      </a:r>
                      <a:endParaRPr lang="fr-FR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 </a:t>
                      </a:r>
                      <a:endParaRPr lang="fr-FR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mm</a:t>
                      </a:r>
                      <a:endParaRPr lang="fr-FR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0.5</a:t>
                      </a:r>
                      <a:endParaRPr lang="fr-FR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0.5</a:t>
                      </a:r>
                      <a:endParaRPr lang="fr-FR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pas d’effet sur les observables</a:t>
                      </a:r>
                      <a:endParaRPr lang="fr-FR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201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σ(ψ)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roulement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 err="1">
                          <a:effectLst/>
                        </a:rPr>
                        <a:t>mrad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0.5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n/a</a:t>
                      </a: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effet dans le plan vertical</a:t>
                      </a:r>
                      <a:endParaRPr lang="fr-FR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201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σ(</a:t>
                      </a:r>
                      <a:r>
                        <a:rPr lang="fr-FR" sz="1100" u="none" strike="noStrike" noProof="0" dirty="0" err="1">
                          <a:effectLst/>
                        </a:rPr>
                        <a:t>δB</a:t>
                      </a:r>
                      <a:r>
                        <a:rPr lang="fr-FR" sz="1100" u="none" strike="noStrike" noProof="0" dirty="0">
                          <a:effectLst/>
                        </a:rPr>
                        <a:t>/B)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 err="1">
                          <a:effectLst/>
                        </a:rPr>
                        <a:t>random</a:t>
                      </a:r>
                      <a:r>
                        <a:rPr lang="fr-FR" sz="1100" u="none" strike="noStrike" noProof="0" dirty="0">
                          <a:effectLst/>
                        </a:rPr>
                        <a:t> b1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%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0.1</a:t>
                      </a:r>
                      <a:endParaRPr lang="fr-FR" sz="1100" b="0" i="0" u="none" strike="noStrike" noProof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0.08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valeur LHC inclus σ(ψ)</a:t>
                      </a:r>
                      <a:endParaRPr lang="fr-FR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201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strike="noStrike" noProof="0" dirty="0">
                          <a:effectLst/>
                        </a:rPr>
                        <a:t>σ(</a:t>
                      </a:r>
                      <a:r>
                        <a:rPr lang="fr-FR" sz="1100" u="none" strike="noStrike" noProof="0" dirty="0" err="1">
                          <a:effectLst/>
                        </a:rPr>
                        <a:t>δB</a:t>
                      </a:r>
                      <a:r>
                        <a:rPr lang="fr-FR" sz="1100" u="none" strike="noStrike" noProof="0" dirty="0">
                          <a:effectLst/>
                        </a:rPr>
                        <a:t>/B)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strike="noStrike" noProof="0" dirty="0" err="1">
                          <a:effectLst/>
                        </a:rPr>
                        <a:t>random</a:t>
                      </a:r>
                      <a:r>
                        <a:rPr lang="fr-FR" sz="1100" u="none" strike="noStrike" noProof="0" dirty="0">
                          <a:effectLst/>
                        </a:rPr>
                        <a:t> b2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strike="noStrike" noProof="0" dirty="0">
                          <a:effectLst/>
                        </a:rPr>
                        <a:t>10</a:t>
                      </a:r>
                      <a:r>
                        <a:rPr lang="fr-FR" sz="1100" u="none" strike="noStrike" baseline="30000" noProof="0" dirty="0">
                          <a:effectLst/>
                        </a:rPr>
                        <a:t>-4</a:t>
                      </a:r>
                      <a:r>
                        <a:rPr lang="fr-FR" sz="1100" u="none" strike="noStrike" noProof="0" dirty="0">
                          <a:effectLst/>
                        </a:rPr>
                        <a:t> unités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0.5</a:t>
                      </a:r>
                      <a:endParaRPr lang="fr-FR" sz="1100" b="1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0.8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201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σ(</a:t>
                      </a:r>
                      <a:r>
                        <a:rPr lang="fr-FR" sz="1100" u="none" strike="noStrike" noProof="0" dirty="0" err="1">
                          <a:effectLst/>
                        </a:rPr>
                        <a:t>δB</a:t>
                      </a:r>
                      <a:r>
                        <a:rPr lang="fr-FR" sz="1100" u="none" strike="noStrike" noProof="0" dirty="0">
                          <a:effectLst/>
                        </a:rPr>
                        <a:t>/B)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 err="1">
                          <a:effectLst/>
                        </a:rPr>
                        <a:t>random</a:t>
                      </a:r>
                      <a:r>
                        <a:rPr lang="fr-FR" sz="1100" u="none" strike="noStrike" noProof="0" dirty="0">
                          <a:effectLst/>
                        </a:rPr>
                        <a:t> a2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10</a:t>
                      </a:r>
                      <a:r>
                        <a:rPr lang="fr-FR" sz="1100" u="none" strike="noStrike" baseline="30000" noProof="0" dirty="0">
                          <a:effectLst/>
                        </a:rPr>
                        <a:t>-4</a:t>
                      </a:r>
                      <a:r>
                        <a:rPr lang="fr-FR" sz="1100" u="none" strike="noStrike" noProof="0" dirty="0">
                          <a:effectLst/>
                        </a:rPr>
                        <a:t> unités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noProof="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fr-FR" sz="1100" b="1" u="none" strike="noStrike" noProof="0" dirty="0">
                          <a:solidFill>
                            <a:srgbClr val="FF0000"/>
                          </a:solidFill>
                          <a:effectLst/>
                        </a:rPr>
                        <a:t>.1</a:t>
                      </a:r>
                      <a:endParaRPr lang="fr-FR" sz="1100" b="1" i="0" u="none" strike="noStrike" noProof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1.6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201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σ(</a:t>
                      </a:r>
                      <a:r>
                        <a:rPr lang="fr-FR" sz="1100" u="none" strike="noStrike" noProof="0" dirty="0" err="1">
                          <a:effectLst/>
                        </a:rPr>
                        <a:t>δB</a:t>
                      </a:r>
                      <a:r>
                        <a:rPr lang="fr-FR" sz="1100" u="none" strike="noStrike" noProof="0" dirty="0">
                          <a:effectLst/>
                        </a:rPr>
                        <a:t>/B)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 err="1">
                          <a:effectLst/>
                        </a:rPr>
                        <a:t>uncert</a:t>
                      </a:r>
                      <a:r>
                        <a:rPr lang="fr-FR" sz="1100" u="none" strike="noStrike" noProof="0" dirty="0">
                          <a:effectLst/>
                        </a:rPr>
                        <a:t>. a2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10</a:t>
                      </a:r>
                      <a:r>
                        <a:rPr lang="fr-FR" sz="1100" u="none" strike="noStrike" baseline="30000" noProof="0" dirty="0">
                          <a:effectLst/>
                        </a:rPr>
                        <a:t>-4</a:t>
                      </a:r>
                      <a:r>
                        <a:rPr lang="fr-FR" sz="1100" u="none" strike="noStrike" noProof="0" dirty="0">
                          <a:effectLst/>
                        </a:rPr>
                        <a:t> unités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noProof="0" dirty="0">
                          <a:solidFill>
                            <a:srgbClr val="FF0000"/>
                          </a:solidFill>
                          <a:effectLst/>
                        </a:rPr>
                        <a:t>1.1</a:t>
                      </a:r>
                      <a:endParaRPr lang="fr-FR" sz="1100" b="1" i="0" u="none" strike="noStrike" noProof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0.5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527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201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noProof="0" dirty="0">
                          <a:effectLst/>
                        </a:rPr>
                        <a:t>Quad</a:t>
                      </a:r>
                      <a:endParaRPr lang="fr-FR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σ(x),σ(y)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 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mm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u="none" strike="noStrike" noProof="0" dirty="0">
                          <a:solidFill>
                            <a:srgbClr val="FF0000"/>
                          </a:solidFill>
                          <a:effectLst/>
                        </a:rPr>
                        <a:t>0.36</a:t>
                      </a:r>
                      <a:endParaRPr lang="fr-FR" sz="1100" b="1" i="0" u="none" strike="noStrike" noProof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0.36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201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σ(ψ)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roulement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 err="1">
                          <a:effectLst/>
                        </a:rPr>
                        <a:t>mrad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1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0.5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201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σ(</a:t>
                      </a:r>
                      <a:r>
                        <a:rPr lang="fr-FR" sz="1100" u="none" strike="noStrike" noProof="0" dirty="0" err="1">
                          <a:effectLst/>
                        </a:rPr>
                        <a:t>δB</a:t>
                      </a:r>
                      <a:r>
                        <a:rPr lang="fr-FR" sz="1100" u="none" strike="noStrike" noProof="0" dirty="0">
                          <a:effectLst/>
                        </a:rPr>
                        <a:t>/B)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 err="1">
                          <a:effectLst/>
                        </a:rPr>
                        <a:t>random</a:t>
                      </a:r>
                      <a:r>
                        <a:rPr lang="fr-FR" sz="1100" u="none" strike="noStrike" noProof="0" dirty="0">
                          <a:effectLst/>
                        </a:rPr>
                        <a:t> b2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%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0.1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0.3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08661">
                <a:tc>
                  <a:txBody>
                    <a:bodyPr/>
                    <a:lstStyle/>
                    <a:p>
                      <a:pPr algn="ctr" fontAlgn="ctr"/>
                      <a:endParaRPr lang="fr-FR" sz="2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r-FR" sz="2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201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fr-FR" sz="1100" u="none" strike="noStrike" noProof="0" dirty="0">
                          <a:effectLst/>
                        </a:rPr>
                        <a:t>BPM</a:t>
                      </a:r>
                      <a:endParaRPr lang="fr-FR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σ(x),σ(y)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 </a:t>
                      </a:r>
                      <a:endParaRPr lang="fr-FR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mm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0.3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0.24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valeur relative au</a:t>
                      </a:r>
                      <a:r>
                        <a:rPr lang="fr-FR" sz="1100" u="none" strike="noStrike" baseline="0" noProof="0" dirty="0">
                          <a:effectLst/>
                        </a:rPr>
                        <a:t> </a:t>
                      </a:r>
                      <a:r>
                        <a:rPr lang="fr-FR" sz="1100" u="none" strike="noStrike" noProof="0" dirty="0">
                          <a:effectLst/>
                        </a:rPr>
                        <a:t>quad</a:t>
                      </a:r>
                      <a:endParaRPr lang="fr-FR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411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σ(</a:t>
                      </a:r>
                      <a:r>
                        <a:rPr lang="fr-FR" sz="1100" u="none" strike="noStrike" noProof="0" dirty="0" err="1">
                          <a:effectLst/>
                        </a:rPr>
                        <a:t>read</a:t>
                      </a:r>
                      <a:r>
                        <a:rPr lang="fr-FR" sz="1100" u="none" strike="noStrike" noProof="0" dirty="0">
                          <a:effectLst/>
                        </a:rPr>
                        <a:t>)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 </a:t>
                      </a:r>
                      <a:endParaRPr lang="fr-FR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mm</a:t>
                      </a:r>
                      <a:endParaRPr lang="fr-FR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0.2</a:t>
                      </a:r>
                      <a:endParaRPr lang="fr-FR" sz="1100" b="1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0.5</a:t>
                      </a:r>
                      <a:endParaRPr lang="fr-FR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noProof="0" dirty="0">
                          <a:effectLst/>
                        </a:rPr>
                        <a:t>précision de mesure</a:t>
                      </a:r>
                    </a:p>
                  </a:txBody>
                  <a:tcPr marL="9287" marR="9287" marT="928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9669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/>
          <p:cNvSpPr>
            <a:spLocks noGrp="1"/>
          </p:cNvSpPr>
          <p:nvPr>
            <p:ph type="title"/>
          </p:nvPr>
        </p:nvSpPr>
        <p:spPr>
          <a:xfrm>
            <a:off x="1512000" y="44624"/>
            <a:ext cx="7236464" cy="936104"/>
          </a:xfrm>
        </p:spPr>
        <p:txBody>
          <a:bodyPr/>
          <a:lstStyle/>
          <a:p>
            <a:r>
              <a:rPr lang="fr-FR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SCHéMAs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Correction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025304" y="6448251"/>
            <a:ext cx="1118696" cy="365125"/>
          </a:xfrm>
        </p:spPr>
        <p:txBody>
          <a:bodyPr/>
          <a:lstStyle/>
          <a:p>
            <a:r>
              <a:rPr lang="fr-FR" dirty="0"/>
              <a:t>|  PAGE </a:t>
            </a:r>
            <a:fld id="{AEFB9B6D-867A-40B8-ACB0-35CC9F272C9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2051720" y="6448251"/>
            <a:ext cx="5939824" cy="365125"/>
          </a:xfrm>
        </p:spPr>
        <p:txBody>
          <a:bodyPr/>
          <a:lstStyle/>
          <a:p>
            <a:r>
              <a:rPr lang="fr-FR" dirty="0"/>
              <a:t>D. BOUTIN, 04 OCTOBRE 2017</a:t>
            </a:r>
          </a:p>
        </p:txBody>
      </p:sp>
      <p:sp>
        <p:nvSpPr>
          <p:cNvPr id="7" name="Espace réservé du contenu 11"/>
          <p:cNvSpPr txBox="1">
            <a:spLocks/>
          </p:cNvSpPr>
          <p:nvPr/>
        </p:nvSpPr>
        <p:spPr>
          <a:xfrm>
            <a:off x="34925" y="981075"/>
            <a:ext cx="9041450" cy="160337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923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itchFamily="34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60363" indent="-360363" algn="l" defTabSz="914400" rtl="0" eaLnBrk="1" latinLnBrk="0" hangingPunct="1">
              <a:lnSpc>
                <a:spcPts val="2000"/>
              </a:lnSpc>
              <a:spcBef>
                <a:spcPts val="0"/>
              </a:spcBef>
              <a:buSzPct val="90000"/>
              <a:buFontTx/>
              <a:buBlip>
                <a:blip r:embed="rId2"/>
              </a:buBlip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2pPr>
            <a:lvl3pPr marL="36195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SzPct val="36000"/>
              <a:buFont typeface="Arial" pitchFamily="34" charset="0"/>
              <a:buNone/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3pPr>
            <a:lvl4pPr marL="1009650" indent="-238125" algn="l" defTabSz="914400" rtl="0" eaLnBrk="1" latinLnBrk="0" hangingPunct="1">
              <a:lnSpc>
                <a:spcPts val="2000"/>
              </a:lnSpc>
              <a:spcBef>
                <a:spcPts val="0"/>
              </a:spcBef>
              <a:buClr>
                <a:srgbClr val="666666"/>
              </a:buClr>
              <a:buSzPct val="36000"/>
              <a:buFontTx/>
              <a:buBlip>
                <a:blip r:embed="rId3"/>
              </a:buBlip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4pPr>
            <a:lvl5pPr marL="1133475" indent="-114300" algn="l" defTabSz="914400" rtl="0" eaLnBrk="1" latinLnBrk="0" hangingPunct="1">
              <a:lnSpc>
                <a:spcPts val="2000"/>
              </a:lnSpc>
              <a:spcBef>
                <a:spcPts val="0"/>
              </a:spcBef>
              <a:buClr>
                <a:srgbClr val="666666"/>
              </a:buClr>
              <a:buFont typeface="Arial" pitchFamily="34" charset="0"/>
              <a:buChar char="-"/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045" lvl="1" indent="-360045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Optique étudiée à l’injection (3.3 </a:t>
            </a:r>
            <a:r>
              <a:rPr lang="fr-FR" dirty="0" err="1">
                <a:solidFill>
                  <a:schemeClr val="tx1"/>
                </a:solidFill>
              </a:rPr>
              <a:t>TeV</a:t>
            </a:r>
            <a:r>
              <a:rPr lang="fr-FR" dirty="0">
                <a:solidFill>
                  <a:schemeClr val="tx1"/>
                </a:solidFill>
              </a:rPr>
              <a:t>, β* = 4.6 m), une optique de collision (50 </a:t>
            </a:r>
            <a:r>
              <a:rPr lang="fr-FR" dirty="0" err="1">
                <a:solidFill>
                  <a:schemeClr val="tx1"/>
                </a:solidFill>
              </a:rPr>
              <a:t>TeV</a:t>
            </a:r>
            <a:r>
              <a:rPr lang="fr-FR" dirty="0">
                <a:solidFill>
                  <a:schemeClr val="tx1"/>
                </a:solidFill>
              </a:rPr>
              <a:t>, β* = 0.3 m) donne des résultats similaires</a:t>
            </a:r>
            <a:endParaRPr lang="en-US"/>
          </a:p>
          <a:p>
            <a:pPr marL="360045" lvl="1" indent="-360045">
              <a:buFont typeface="Wingdings" panose="05000000000000000000" pitchFamily="2" charset="2"/>
              <a:buChar char="Ø"/>
            </a:pPr>
            <a:endParaRPr lang="fr-FR" dirty="0">
              <a:cs typeface="Arial"/>
            </a:endParaRPr>
          </a:p>
          <a:p>
            <a:pPr marL="360045" lvl="1" indent="-360045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Tous les unités de </a:t>
            </a:r>
            <a:r>
              <a:rPr lang="fr-FR" dirty="0">
                <a:solidFill>
                  <a:srgbClr val="006400"/>
                </a:solidFill>
              </a:rPr>
              <a:t>quadripôles </a:t>
            </a:r>
            <a:r>
              <a:rPr lang="fr-FR" dirty="0">
                <a:solidFill>
                  <a:schemeClr val="tx1"/>
                </a:solidFill>
              </a:rPr>
              <a:t>des sections d’arcs et DIS ont un </a:t>
            </a: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BPM</a:t>
            </a:r>
            <a:r>
              <a:rPr lang="fr-FR" dirty="0">
                <a:solidFill>
                  <a:schemeClr val="tx1"/>
                </a:solidFill>
              </a:rPr>
              <a:t> et un </a:t>
            </a:r>
            <a:r>
              <a:rPr lang="fr-FR" dirty="0">
                <a:solidFill>
                  <a:srgbClr val="FF00FF"/>
                </a:solidFill>
              </a:rPr>
              <a:t>correcteur d’orbite </a:t>
            </a:r>
            <a:r>
              <a:rPr lang="fr-FR" dirty="0">
                <a:solidFill>
                  <a:schemeClr val="tx1"/>
                </a:solidFill>
              </a:rPr>
              <a:t>inclus, en aval du quadripôle. Des </a:t>
            </a:r>
            <a:r>
              <a:rPr lang="fr-FR" dirty="0">
                <a:solidFill>
                  <a:srgbClr val="FF0000"/>
                </a:solidFill>
              </a:rPr>
              <a:t>quadripôles ‘</a:t>
            </a:r>
            <a:r>
              <a:rPr lang="fr-FR" dirty="0" err="1">
                <a:solidFill>
                  <a:srgbClr val="FF0000"/>
                </a:solidFill>
              </a:rPr>
              <a:t>skew</a:t>
            </a:r>
            <a:r>
              <a:rPr lang="fr-FR" dirty="0">
                <a:solidFill>
                  <a:srgbClr val="FF0000"/>
                </a:solidFill>
              </a:rPr>
              <a:t>’</a:t>
            </a:r>
            <a:r>
              <a:rPr lang="fr-FR" dirty="0"/>
              <a:t> </a:t>
            </a:r>
            <a:r>
              <a:rPr lang="fr-FR" dirty="0">
                <a:solidFill>
                  <a:schemeClr val="tx1"/>
                </a:solidFill>
              </a:rPr>
              <a:t>ou </a:t>
            </a:r>
            <a:r>
              <a:rPr lang="fr-FR" dirty="0">
                <a:solidFill>
                  <a:srgbClr val="FF0000"/>
                </a:solidFill>
              </a:rPr>
              <a:t>’trim’</a:t>
            </a:r>
            <a:r>
              <a:rPr lang="fr-FR" dirty="0">
                <a:solidFill>
                  <a:schemeClr val="tx1"/>
                </a:solidFill>
              </a:rPr>
              <a:t> peuvent aussi être insérés en amont de chaque unité.</a:t>
            </a:r>
            <a:endParaRPr lang="fr-FR" dirty="0">
              <a:solidFill>
                <a:schemeClr val="tx1"/>
              </a:solidFill>
              <a:cs typeface="Arial"/>
            </a:endParaRPr>
          </a:p>
        </p:txBody>
      </p:sp>
      <p:sp>
        <p:nvSpPr>
          <p:cNvPr id="13" name="Espace réservé du contenu 11"/>
          <p:cNvSpPr txBox="1">
            <a:spLocks/>
          </p:cNvSpPr>
          <p:nvPr/>
        </p:nvSpPr>
        <p:spPr>
          <a:xfrm>
            <a:off x="3995936" y="2694582"/>
            <a:ext cx="5002850" cy="311068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923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itchFamily="34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60363" indent="-360363" algn="l" defTabSz="914400" rtl="0" eaLnBrk="1" latinLnBrk="0" hangingPunct="1">
              <a:lnSpc>
                <a:spcPts val="2000"/>
              </a:lnSpc>
              <a:spcBef>
                <a:spcPts val="0"/>
              </a:spcBef>
              <a:buSzPct val="90000"/>
              <a:buFontTx/>
              <a:buBlip>
                <a:blip r:embed="rId2"/>
              </a:buBlip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2pPr>
            <a:lvl3pPr marL="36195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SzPct val="36000"/>
              <a:buFont typeface="Arial" pitchFamily="34" charset="0"/>
              <a:buNone/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3pPr>
            <a:lvl4pPr marL="1009650" indent="-238125" algn="l" defTabSz="914400" rtl="0" eaLnBrk="1" latinLnBrk="0" hangingPunct="1">
              <a:lnSpc>
                <a:spcPts val="2000"/>
              </a:lnSpc>
              <a:spcBef>
                <a:spcPts val="0"/>
              </a:spcBef>
              <a:buClr>
                <a:srgbClr val="666666"/>
              </a:buClr>
              <a:buSzPct val="36000"/>
              <a:buFontTx/>
              <a:buBlip>
                <a:blip r:embed="rId3"/>
              </a:buBlip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4pPr>
            <a:lvl5pPr marL="1133475" indent="-114300" algn="l" defTabSz="914400" rtl="0" eaLnBrk="1" latinLnBrk="0" hangingPunct="1">
              <a:lnSpc>
                <a:spcPts val="2000"/>
              </a:lnSpc>
              <a:spcBef>
                <a:spcPts val="0"/>
              </a:spcBef>
              <a:buClr>
                <a:srgbClr val="666666"/>
              </a:buClr>
              <a:buFont typeface="Arial" pitchFamily="34" charset="0"/>
              <a:buChar char="-"/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045" lvl="1" indent="-360045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Correction réalisée avec MADX suivant une procédure itérative:</a:t>
            </a:r>
            <a:endParaRPr lang="en-US"/>
          </a:p>
          <a:p>
            <a:pPr marL="360045" lvl="1" indent="-360045">
              <a:buFont typeface="Wingdings" panose="05000000000000000000" pitchFamily="2" charset="2"/>
              <a:buChar char="Ø"/>
            </a:pPr>
            <a:endParaRPr lang="fr-FR" dirty="0">
              <a:solidFill>
                <a:schemeClr val="tx1"/>
              </a:solidFill>
              <a:cs typeface="Arial"/>
            </a:endParaRPr>
          </a:p>
          <a:p>
            <a:pPr marL="0" lvl="1" indent="0">
              <a:buNone/>
            </a:pPr>
            <a:r>
              <a:rPr lang="fr-FR" dirty="0">
                <a:solidFill>
                  <a:schemeClr val="tx1"/>
                </a:solidFill>
              </a:rPr>
              <a:t>	1/ correction analytique du couplage</a:t>
            </a:r>
          </a:p>
          <a:p>
            <a:pPr marL="0" lvl="1" indent="0">
              <a:buNone/>
            </a:pPr>
            <a:r>
              <a:rPr lang="fr-FR" dirty="0">
                <a:solidFill>
                  <a:schemeClr val="tx1"/>
                </a:solidFill>
              </a:rPr>
              <a:t>	2/ correction d’orbite</a:t>
            </a:r>
          </a:p>
          <a:p>
            <a:pPr marL="1270" lvl="2"/>
            <a:r>
              <a:rPr lang="fr-FR" dirty="0">
                <a:solidFill>
                  <a:schemeClr val="tx1"/>
                </a:solidFill>
              </a:rPr>
              <a:t> 	3/ correction du nombre</a:t>
            </a:r>
            <a:r>
              <a:rPr lang="fr-FR" dirty="0">
                <a:solidFill>
                  <a:schemeClr val="tx1"/>
                </a:solidFill>
                <a:cs typeface="Arial"/>
              </a:rPr>
              <a:t> d'onde</a:t>
            </a:r>
          </a:p>
          <a:p>
            <a:pPr marL="360045" lvl="1" indent="-360045">
              <a:buFont typeface="Wingdings" panose="05000000000000000000" pitchFamily="2" charset="2"/>
              <a:buChar char="Ø"/>
            </a:pPr>
            <a:endParaRPr lang="fr-FR" dirty="0">
              <a:solidFill>
                <a:schemeClr val="tx1"/>
              </a:solidFill>
              <a:cs typeface="Arial"/>
            </a:endParaRPr>
          </a:p>
          <a:p>
            <a:pPr marL="360045" lvl="1" indent="-360045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rgbClr val="FF0000"/>
                </a:solidFill>
              </a:rPr>
              <a:t>Les erreurs finales sont évaluées uniquement pour les sections d’arc</a:t>
            </a:r>
            <a:endParaRPr lang="fr-FR" dirty="0">
              <a:cs typeface="Arial"/>
            </a:endParaRPr>
          </a:p>
        </p:txBody>
      </p:sp>
      <p:grpSp>
        <p:nvGrpSpPr>
          <p:cNvPr id="2" name="Groupe 1"/>
          <p:cNvGrpSpPr/>
          <p:nvPr/>
        </p:nvGrpSpPr>
        <p:grpSpPr>
          <a:xfrm>
            <a:off x="107504" y="2656417"/>
            <a:ext cx="3778707" cy="3364871"/>
            <a:chOff x="107504" y="2656417"/>
            <a:chExt cx="3778707" cy="3364871"/>
          </a:xfrm>
        </p:grpSpPr>
        <p:sp>
          <p:nvSpPr>
            <p:cNvPr id="27" name="ZoneTexte 26"/>
            <p:cNvSpPr txBox="1"/>
            <p:nvPr/>
          </p:nvSpPr>
          <p:spPr>
            <a:xfrm>
              <a:off x="1187624" y="3030539"/>
              <a:ext cx="7136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006400"/>
                  </a:solidFill>
                </a:rPr>
                <a:t>QUAD</a:t>
              </a:r>
            </a:p>
          </p:txBody>
        </p:sp>
        <p:sp>
          <p:nvSpPr>
            <p:cNvPr id="34" name="ZoneTexte 33"/>
            <p:cNvSpPr txBox="1"/>
            <p:nvPr/>
          </p:nvSpPr>
          <p:spPr>
            <a:xfrm>
              <a:off x="2698051" y="3030539"/>
              <a:ext cx="42511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0070C0"/>
                  </a:solidFill>
                </a:rPr>
                <a:t>SX</a:t>
              </a:r>
            </a:p>
          </p:txBody>
        </p:sp>
        <p:sp>
          <p:nvSpPr>
            <p:cNvPr id="35" name="ZoneTexte 34"/>
            <p:cNvSpPr txBox="1"/>
            <p:nvPr/>
          </p:nvSpPr>
          <p:spPr>
            <a:xfrm>
              <a:off x="2338011" y="2722762"/>
              <a:ext cx="58381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414141"/>
                  </a:solidFill>
                </a:rPr>
                <a:t>BPM</a:t>
              </a:r>
            </a:p>
          </p:txBody>
        </p:sp>
        <p:sp>
          <p:nvSpPr>
            <p:cNvPr id="36" name="ZoneTexte 35"/>
            <p:cNvSpPr txBox="1"/>
            <p:nvPr/>
          </p:nvSpPr>
          <p:spPr>
            <a:xfrm>
              <a:off x="3058091" y="2670499"/>
              <a:ext cx="58381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FF00FF"/>
                  </a:solidFill>
                </a:rPr>
                <a:t>COR</a:t>
              </a:r>
            </a:p>
          </p:txBody>
        </p:sp>
        <p:cxnSp>
          <p:nvCxnSpPr>
            <p:cNvPr id="37" name="Connecteur droit avec flèche 36"/>
            <p:cNvCxnSpPr/>
            <p:nvPr/>
          </p:nvCxnSpPr>
          <p:spPr>
            <a:xfrm>
              <a:off x="3364315" y="2958531"/>
              <a:ext cx="0" cy="702000"/>
            </a:xfrm>
            <a:prstGeom prst="straightConnector1">
              <a:avLst/>
            </a:prstGeom>
            <a:ln w="12700">
              <a:solidFill>
                <a:srgbClr val="FF00FF"/>
              </a:solidFill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8" name="Connecteur droit avec flèche 37"/>
            <p:cNvCxnSpPr/>
            <p:nvPr/>
          </p:nvCxnSpPr>
          <p:spPr>
            <a:xfrm>
              <a:off x="2914075" y="3354611"/>
              <a:ext cx="0" cy="324000"/>
            </a:xfrm>
            <a:prstGeom prst="straightConnector1">
              <a:avLst/>
            </a:prstGeom>
            <a:ln w="12700">
              <a:solidFill>
                <a:srgbClr val="0070C0"/>
              </a:solidFill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39" name="Connecteur droit avec flèche 38"/>
            <p:cNvCxnSpPr/>
            <p:nvPr/>
          </p:nvCxnSpPr>
          <p:spPr>
            <a:xfrm>
              <a:off x="1545923" y="3318571"/>
              <a:ext cx="0" cy="337780"/>
            </a:xfrm>
            <a:prstGeom prst="straightConnector1">
              <a:avLst/>
            </a:prstGeom>
            <a:ln w="12700">
              <a:solidFill>
                <a:srgbClr val="006400"/>
              </a:solidFill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0" name="Connecteur droit avec flèche 39"/>
            <p:cNvCxnSpPr/>
            <p:nvPr/>
          </p:nvCxnSpPr>
          <p:spPr>
            <a:xfrm>
              <a:off x="2637027" y="2994611"/>
              <a:ext cx="0" cy="684000"/>
            </a:xfrm>
            <a:prstGeom prst="straightConnector1">
              <a:avLst/>
            </a:prstGeom>
            <a:ln w="12700">
              <a:solidFill>
                <a:srgbClr val="424242"/>
              </a:solidFill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sp>
          <p:nvSpPr>
            <p:cNvPr id="41" name="Rectangle 40"/>
            <p:cNvSpPr/>
            <p:nvPr/>
          </p:nvSpPr>
          <p:spPr>
            <a:xfrm>
              <a:off x="433651" y="3753037"/>
              <a:ext cx="2160000" cy="2268251"/>
            </a:xfrm>
            <a:prstGeom prst="rect">
              <a:avLst/>
            </a:prstGeom>
            <a:solidFill>
              <a:srgbClr val="006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3202107" y="3753037"/>
              <a:ext cx="360000" cy="2268251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2698051" y="3753037"/>
              <a:ext cx="432000" cy="226825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2626043" y="3753037"/>
              <a:ext cx="24300" cy="2268251"/>
            </a:xfrm>
            <a:prstGeom prst="rect">
              <a:avLst/>
            </a:prstGeom>
            <a:solidFill>
              <a:srgbClr val="4C4C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249779" y="3753037"/>
              <a:ext cx="115200" cy="2268251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46" name="ZoneTexte 45"/>
            <p:cNvSpPr txBox="1"/>
            <p:nvPr/>
          </p:nvSpPr>
          <p:spPr>
            <a:xfrm>
              <a:off x="107504" y="2656417"/>
              <a:ext cx="6463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solidFill>
                    <a:srgbClr val="FF0000"/>
                  </a:solidFill>
                </a:rPr>
                <a:t>SKEW</a:t>
              </a:r>
            </a:p>
            <a:p>
              <a:r>
                <a:rPr lang="fr-FR" sz="1200" b="1" dirty="0">
                  <a:solidFill>
                    <a:srgbClr val="FF0000"/>
                  </a:solidFill>
                </a:rPr>
                <a:t>ou</a:t>
              </a:r>
            </a:p>
            <a:p>
              <a:r>
                <a:rPr lang="fr-FR" sz="1200" b="1" dirty="0">
                  <a:solidFill>
                    <a:srgbClr val="FF0000"/>
                  </a:solidFill>
                </a:rPr>
                <a:t>TRIM</a:t>
              </a:r>
            </a:p>
          </p:txBody>
        </p:sp>
        <p:cxnSp>
          <p:nvCxnSpPr>
            <p:cNvPr id="47" name="Connecteur droit avec flèche 46"/>
            <p:cNvCxnSpPr/>
            <p:nvPr/>
          </p:nvCxnSpPr>
          <p:spPr>
            <a:xfrm>
              <a:off x="323528" y="3340831"/>
              <a:ext cx="0" cy="337780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8" name="Connecteur droit avec flèche 47"/>
            <p:cNvCxnSpPr/>
            <p:nvPr/>
          </p:nvCxnSpPr>
          <p:spPr>
            <a:xfrm>
              <a:off x="250227" y="5046763"/>
              <a:ext cx="3635984" cy="2417"/>
            </a:xfrm>
            <a:prstGeom prst="straightConnector1">
              <a:avLst/>
            </a:prstGeom>
            <a:ln w="444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481141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CORRECTION du couplage linéaire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025304" y="6448251"/>
            <a:ext cx="1118696" cy="365125"/>
          </a:xfrm>
        </p:spPr>
        <p:txBody>
          <a:bodyPr/>
          <a:lstStyle/>
          <a:p>
            <a:r>
              <a:rPr lang="fr-FR" dirty="0"/>
              <a:t>|  PAGE </a:t>
            </a:r>
            <a:fld id="{AEFB9B6D-867A-40B8-ACB0-35CC9F272C9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2051720" y="6448251"/>
            <a:ext cx="5939824" cy="365125"/>
          </a:xfrm>
        </p:spPr>
        <p:txBody>
          <a:bodyPr/>
          <a:lstStyle/>
          <a:p>
            <a:r>
              <a:rPr lang="fr-FR" dirty="0"/>
              <a:t>D. BOUTIN, 04 OCTOBRE 2017</a:t>
            </a:r>
          </a:p>
        </p:txBody>
      </p:sp>
      <p:sp>
        <p:nvSpPr>
          <p:cNvPr id="7" name="Espace réservé du contenu 11"/>
          <p:cNvSpPr txBox="1">
            <a:spLocks/>
          </p:cNvSpPr>
          <p:nvPr/>
        </p:nvSpPr>
        <p:spPr>
          <a:xfrm>
            <a:off x="35496" y="1004846"/>
            <a:ext cx="9073008" cy="336025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923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itchFamily="34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60363" indent="-360363" algn="l" defTabSz="914400" rtl="0" eaLnBrk="1" latinLnBrk="0" hangingPunct="1">
              <a:lnSpc>
                <a:spcPts val="2000"/>
              </a:lnSpc>
              <a:spcBef>
                <a:spcPts val="0"/>
              </a:spcBef>
              <a:buSzPct val="90000"/>
              <a:buFontTx/>
              <a:buBlip>
                <a:blip r:embed="rId2"/>
              </a:buBlip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2pPr>
            <a:lvl3pPr marL="36195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SzPct val="36000"/>
              <a:buFont typeface="Arial" pitchFamily="34" charset="0"/>
              <a:buNone/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3pPr>
            <a:lvl4pPr marL="1009650" indent="-238125" algn="l" defTabSz="914400" rtl="0" eaLnBrk="1" latinLnBrk="0" hangingPunct="1">
              <a:lnSpc>
                <a:spcPts val="2000"/>
              </a:lnSpc>
              <a:spcBef>
                <a:spcPts val="0"/>
              </a:spcBef>
              <a:buClr>
                <a:srgbClr val="666666"/>
              </a:buClr>
              <a:buSzPct val="36000"/>
              <a:buFontTx/>
              <a:buBlip>
                <a:blip r:embed="rId3"/>
              </a:buBlip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4pPr>
            <a:lvl5pPr marL="1133475" indent="-114300" algn="l" defTabSz="914400" rtl="0" eaLnBrk="1" latinLnBrk="0" hangingPunct="1">
              <a:lnSpc>
                <a:spcPts val="2000"/>
              </a:lnSpc>
              <a:spcBef>
                <a:spcPts val="0"/>
              </a:spcBef>
              <a:buClr>
                <a:srgbClr val="666666"/>
              </a:buClr>
              <a:buFont typeface="Arial" pitchFamily="34" charset="0"/>
              <a:buChar char="-"/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Calcul analytique de la contribution de chaque aimant des sections d’arc au couplage: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fr-FR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fr-FR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fr-FR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La principale contribution est le coefficient multipolaire a2 des dipôles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fr-FR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77" name="ZoneTexte 76"/>
          <p:cNvSpPr txBox="1"/>
          <p:nvPr/>
        </p:nvSpPr>
        <p:spPr>
          <a:xfrm>
            <a:off x="4761269" y="1495817"/>
            <a:ext cx="24881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extrait de LHC Project Report 399</a:t>
            </a:r>
          </a:p>
        </p:txBody>
      </p:sp>
      <p:sp>
        <p:nvSpPr>
          <p:cNvPr id="53" name="ZoneTexte 52"/>
          <p:cNvSpPr txBox="1"/>
          <p:nvPr/>
        </p:nvSpPr>
        <p:spPr>
          <a:xfrm>
            <a:off x="4139952" y="2287905"/>
            <a:ext cx="11721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Milieu arc long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ZoneTexte 1"/>
              <p:cNvSpPr txBox="1"/>
              <p:nvPr/>
            </p:nvSpPr>
            <p:spPr>
              <a:xfrm>
                <a:off x="813315" y="1268760"/>
                <a:ext cx="3916970" cy="6455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sSubSup>
                        <m:sSubSupPr>
                          <m:ctrlPr>
                            <a:rPr lang="fr-F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</m:sub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p>
                      </m:sSubSup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den>
                      </m:f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nary>
                        <m:naryPr>
                          <m:ctrlPr>
                            <a:rPr lang="fr-F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sub>
                        <m:sup/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𝑑𝑠</m:t>
                          </m:r>
                          <m:rad>
                            <m:radPr>
                              <m:degHide m:val="on"/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b>
                                <m:sSubPr>
                                  <m:ctrlPr>
                                    <a:rPr lang="fr-F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fr-F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</m:rad>
                        </m:e>
                      </m:nary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fr-F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fr-F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sub>
                          </m:s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3315" y="1268760"/>
                <a:ext cx="3916970" cy="64556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e 14"/>
          <p:cNvGrpSpPr/>
          <p:nvPr/>
        </p:nvGrpSpPr>
        <p:grpSpPr>
          <a:xfrm>
            <a:off x="467544" y="2482551"/>
            <a:ext cx="8362893" cy="1234481"/>
            <a:chOff x="601595" y="2420888"/>
            <a:chExt cx="8362893" cy="1234481"/>
          </a:xfrm>
        </p:grpSpPr>
        <p:sp>
          <p:nvSpPr>
            <p:cNvPr id="54" name="ZoneTexte 53"/>
            <p:cNvSpPr txBox="1"/>
            <p:nvPr/>
          </p:nvSpPr>
          <p:spPr>
            <a:xfrm>
              <a:off x="3481073" y="3455314"/>
              <a:ext cx="354584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700" dirty="0"/>
                <a:t>Q77</a:t>
              </a:r>
            </a:p>
          </p:txBody>
        </p:sp>
        <p:sp>
          <p:nvSpPr>
            <p:cNvPr id="56" name="ZoneTexte 55"/>
            <p:cNvSpPr txBox="1"/>
            <p:nvPr/>
          </p:nvSpPr>
          <p:spPr>
            <a:xfrm>
              <a:off x="3990585" y="3455314"/>
              <a:ext cx="354584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700" dirty="0"/>
                <a:t>Q81</a:t>
              </a:r>
            </a:p>
          </p:txBody>
        </p:sp>
        <p:sp>
          <p:nvSpPr>
            <p:cNvPr id="57" name="ZoneTexte 56"/>
            <p:cNvSpPr txBox="1"/>
            <p:nvPr/>
          </p:nvSpPr>
          <p:spPr>
            <a:xfrm>
              <a:off x="5189734" y="3455314"/>
              <a:ext cx="379571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700" dirty="0"/>
                <a:t>Q81</a:t>
              </a:r>
            </a:p>
          </p:txBody>
        </p:sp>
        <p:sp>
          <p:nvSpPr>
            <p:cNvPr id="58" name="ZoneTexte 57"/>
            <p:cNvSpPr txBox="1"/>
            <p:nvPr/>
          </p:nvSpPr>
          <p:spPr>
            <a:xfrm>
              <a:off x="5678370" y="3455314"/>
              <a:ext cx="394991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700" dirty="0"/>
                <a:t>Q77</a:t>
              </a:r>
            </a:p>
          </p:txBody>
        </p:sp>
        <p:sp>
          <p:nvSpPr>
            <p:cNvPr id="60" name="ZoneTexte 59"/>
            <p:cNvSpPr txBox="1"/>
            <p:nvPr/>
          </p:nvSpPr>
          <p:spPr>
            <a:xfrm>
              <a:off x="6145369" y="3455314"/>
              <a:ext cx="379571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700" dirty="0"/>
                <a:t>Q73</a:t>
              </a:r>
            </a:p>
          </p:txBody>
        </p:sp>
        <p:sp>
          <p:nvSpPr>
            <p:cNvPr id="61" name="ZoneTexte 60"/>
            <p:cNvSpPr txBox="1"/>
            <p:nvPr/>
          </p:nvSpPr>
          <p:spPr>
            <a:xfrm>
              <a:off x="6650227" y="3455314"/>
              <a:ext cx="359238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700" dirty="0"/>
                <a:t>Q69</a:t>
              </a:r>
            </a:p>
          </p:txBody>
        </p:sp>
        <p:sp>
          <p:nvSpPr>
            <p:cNvPr id="62" name="ZoneTexte 61"/>
            <p:cNvSpPr txBox="1"/>
            <p:nvPr/>
          </p:nvSpPr>
          <p:spPr>
            <a:xfrm>
              <a:off x="3049025" y="3455314"/>
              <a:ext cx="354584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700" dirty="0"/>
                <a:t>Q73</a:t>
              </a:r>
            </a:p>
          </p:txBody>
        </p:sp>
        <p:sp>
          <p:nvSpPr>
            <p:cNvPr id="63" name="ZoneTexte 62"/>
            <p:cNvSpPr txBox="1"/>
            <p:nvPr/>
          </p:nvSpPr>
          <p:spPr>
            <a:xfrm>
              <a:off x="2544969" y="3455314"/>
              <a:ext cx="354584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700" dirty="0"/>
                <a:t>Q69</a:t>
              </a:r>
            </a:p>
          </p:txBody>
        </p:sp>
        <p:sp>
          <p:nvSpPr>
            <p:cNvPr id="80" name="ZoneTexte 79"/>
            <p:cNvSpPr txBox="1"/>
            <p:nvPr/>
          </p:nvSpPr>
          <p:spPr>
            <a:xfrm>
              <a:off x="1608865" y="3455314"/>
              <a:ext cx="354584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700" dirty="0"/>
                <a:t>Q61</a:t>
              </a:r>
            </a:p>
          </p:txBody>
        </p:sp>
        <p:sp>
          <p:nvSpPr>
            <p:cNvPr id="81" name="ZoneTexte 80"/>
            <p:cNvSpPr txBox="1"/>
            <p:nvPr/>
          </p:nvSpPr>
          <p:spPr>
            <a:xfrm>
              <a:off x="1182273" y="3455314"/>
              <a:ext cx="354584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700" dirty="0"/>
                <a:t>Q57</a:t>
              </a:r>
            </a:p>
          </p:txBody>
        </p:sp>
        <p:sp>
          <p:nvSpPr>
            <p:cNvPr id="82" name="ZoneTexte 81"/>
            <p:cNvSpPr txBox="1"/>
            <p:nvPr/>
          </p:nvSpPr>
          <p:spPr>
            <a:xfrm>
              <a:off x="672761" y="3455314"/>
              <a:ext cx="354584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700" dirty="0"/>
                <a:t>Q53</a:t>
              </a:r>
            </a:p>
          </p:txBody>
        </p:sp>
        <p:sp>
          <p:nvSpPr>
            <p:cNvPr id="83" name="ZoneTexte 82"/>
            <p:cNvSpPr txBox="1"/>
            <p:nvPr/>
          </p:nvSpPr>
          <p:spPr>
            <a:xfrm>
              <a:off x="2118377" y="3455314"/>
              <a:ext cx="354584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700" dirty="0"/>
                <a:t>Q65</a:t>
              </a:r>
            </a:p>
          </p:txBody>
        </p:sp>
        <p:sp>
          <p:nvSpPr>
            <p:cNvPr id="84" name="ZoneTexte 83"/>
            <p:cNvSpPr txBox="1"/>
            <p:nvPr/>
          </p:nvSpPr>
          <p:spPr>
            <a:xfrm>
              <a:off x="8090387" y="3455314"/>
              <a:ext cx="359238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700" dirty="0"/>
                <a:t>Q57</a:t>
              </a:r>
            </a:p>
          </p:txBody>
        </p:sp>
        <p:sp>
          <p:nvSpPr>
            <p:cNvPr id="85" name="ZoneTexte 84"/>
            <p:cNvSpPr txBox="1"/>
            <p:nvPr/>
          </p:nvSpPr>
          <p:spPr>
            <a:xfrm>
              <a:off x="7585529" y="3455314"/>
              <a:ext cx="384923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700" dirty="0"/>
                <a:t>Q61</a:t>
              </a:r>
            </a:p>
          </p:txBody>
        </p:sp>
        <p:sp>
          <p:nvSpPr>
            <p:cNvPr id="86" name="ZoneTexte 85"/>
            <p:cNvSpPr txBox="1"/>
            <p:nvPr/>
          </p:nvSpPr>
          <p:spPr>
            <a:xfrm>
              <a:off x="7081473" y="3455314"/>
              <a:ext cx="384923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700" dirty="0"/>
                <a:t>Q65</a:t>
              </a:r>
            </a:p>
          </p:txBody>
        </p:sp>
        <p:sp>
          <p:nvSpPr>
            <p:cNvPr id="87" name="ZoneTexte 86"/>
            <p:cNvSpPr txBox="1"/>
            <p:nvPr/>
          </p:nvSpPr>
          <p:spPr>
            <a:xfrm>
              <a:off x="8521633" y="3455314"/>
              <a:ext cx="382062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700" dirty="0"/>
                <a:t>Q53</a:t>
              </a:r>
            </a:p>
          </p:txBody>
        </p:sp>
        <p:cxnSp>
          <p:nvCxnSpPr>
            <p:cNvPr id="89" name="Connecteur droit 88"/>
            <p:cNvCxnSpPr/>
            <p:nvPr/>
          </p:nvCxnSpPr>
          <p:spPr>
            <a:xfrm flipV="1">
              <a:off x="601595" y="2943948"/>
              <a:ext cx="8362893" cy="1573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Connecteur droit 89"/>
            <p:cNvCxnSpPr/>
            <p:nvPr/>
          </p:nvCxnSpPr>
          <p:spPr>
            <a:xfrm>
              <a:off x="3468262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Connecteur droit 90"/>
            <p:cNvCxnSpPr/>
            <p:nvPr/>
          </p:nvCxnSpPr>
          <p:spPr>
            <a:xfrm>
              <a:off x="3707228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Connecteur droit 91"/>
            <p:cNvCxnSpPr/>
            <p:nvPr/>
          </p:nvCxnSpPr>
          <p:spPr>
            <a:xfrm>
              <a:off x="3946195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Connecteur droit 92"/>
            <p:cNvCxnSpPr/>
            <p:nvPr/>
          </p:nvCxnSpPr>
          <p:spPr>
            <a:xfrm>
              <a:off x="4185161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Connecteur droit 93"/>
            <p:cNvCxnSpPr/>
            <p:nvPr/>
          </p:nvCxnSpPr>
          <p:spPr>
            <a:xfrm>
              <a:off x="4424127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Connecteur droit 94"/>
            <p:cNvCxnSpPr/>
            <p:nvPr/>
          </p:nvCxnSpPr>
          <p:spPr>
            <a:xfrm>
              <a:off x="4663094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Connecteur droit 95"/>
            <p:cNvCxnSpPr/>
            <p:nvPr/>
          </p:nvCxnSpPr>
          <p:spPr>
            <a:xfrm>
              <a:off x="5141026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Connecteur droit 96"/>
            <p:cNvCxnSpPr/>
            <p:nvPr/>
          </p:nvCxnSpPr>
          <p:spPr>
            <a:xfrm>
              <a:off x="2751363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Connecteur droit 97"/>
            <p:cNvCxnSpPr/>
            <p:nvPr/>
          </p:nvCxnSpPr>
          <p:spPr>
            <a:xfrm>
              <a:off x="4902060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Connecteur droit 98"/>
            <p:cNvCxnSpPr/>
            <p:nvPr/>
          </p:nvCxnSpPr>
          <p:spPr>
            <a:xfrm>
              <a:off x="3229296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Connecteur droit 99"/>
            <p:cNvCxnSpPr/>
            <p:nvPr/>
          </p:nvCxnSpPr>
          <p:spPr>
            <a:xfrm>
              <a:off x="2990329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Connecteur droit 100"/>
            <p:cNvCxnSpPr/>
            <p:nvPr/>
          </p:nvCxnSpPr>
          <p:spPr>
            <a:xfrm>
              <a:off x="5379993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Connecteur droit 101"/>
            <p:cNvCxnSpPr/>
            <p:nvPr/>
          </p:nvCxnSpPr>
          <p:spPr>
            <a:xfrm>
              <a:off x="5618959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Connecteur droit 102"/>
            <p:cNvCxnSpPr/>
            <p:nvPr/>
          </p:nvCxnSpPr>
          <p:spPr>
            <a:xfrm>
              <a:off x="5857925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Connecteur droit 103"/>
            <p:cNvCxnSpPr/>
            <p:nvPr/>
          </p:nvCxnSpPr>
          <p:spPr>
            <a:xfrm>
              <a:off x="6096892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Connecteur droit 104"/>
            <p:cNvCxnSpPr/>
            <p:nvPr/>
          </p:nvCxnSpPr>
          <p:spPr>
            <a:xfrm>
              <a:off x="6335858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Connecteur droit 105"/>
            <p:cNvCxnSpPr/>
            <p:nvPr/>
          </p:nvCxnSpPr>
          <p:spPr>
            <a:xfrm>
              <a:off x="6574825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Connecteur droit 106"/>
            <p:cNvCxnSpPr/>
            <p:nvPr/>
          </p:nvCxnSpPr>
          <p:spPr>
            <a:xfrm>
              <a:off x="6813791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Connecteur droit 107"/>
            <p:cNvCxnSpPr/>
            <p:nvPr/>
          </p:nvCxnSpPr>
          <p:spPr>
            <a:xfrm>
              <a:off x="2273430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Connecteur droit 108"/>
            <p:cNvCxnSpPr/>
            <p:nvPr/>
          </p:nvCxnSpPr>
          <p:spPr>
            <a:xfrm flipH="1">
              <a:off x="4780339" y="2420888"/>
              <a:ext cx="2296" cy="1120549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Connecteur droit 109"/>
            <p:cNvCxnSpPr/>
            <p:nvPr/>
          </p:nvCxnSpPr>
          <p:spPr>
            <a:xfrm>
              <a:off x="2512397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Connecteur droit 110"/>
            <p:cNvCxnSpPr/>
            <p:nvPr/>
          </p:nvCxnSpPr>
          <p:spPr>
            <a:xfrm>
              <a:off x="1795498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Connecteur droit 111"/>
            <p:cNvCxnSpPr/>
            <p:nvPr/>
          </p:nvCxnSpPr>
          <p:spPr>
            <a:xfrm>
              <a:off x="2034464" y="2479170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Connecteur droit 112"/>
            <p:cNvCxnSpPr/>
            <p:nvPr/>
          </p:nvCxnSpPr>
          <p:spPr>
            <a:xfrm>
              <a:off x="1556531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Connecteur droit 113"/>
            <p:cNvCxnSpPr/>
            <p:nvPr/>
          </p:nvCxnSpPr>
          <p:spPr>
            <a:xfrm>
              <a:off x="1317565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Connecteur droit 114"/>
            <p:cNvCxnSpPr/>
            <p:nvPr/>
          </p:nvCxnSpPr>
          <p:spPr>
            <a:xfrm>
              <a:off x="1078598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Connecteur droit 115"/>
            <p:cNvCxnSpPr/>
            <p:nvPr/>
          </p:nvCxnSpPr>
          <p:spPr>
            <a:xfrm>
              <a:off x="839632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Connecteur droit 116"/>
            <p:cNvCxnSpPr/>
            <p:nvPr/>
          </p:nvCxnSpPr>
          <p:spPr>
            <a:xfrm>
              <a:off x="7052757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Connecteur droit 117"/>
            <p:cNvCxnSpPr/>
            <p:nvPr/>
          </p:nvCxnSpPr>
          <p:spPr>
            <a:xfrm>
              <a:off x="7291724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Connecteur droit 118"/>
            <p:cNvCxnSpPr/>
            <p:nvPr/>
          </p:nvCxnSpPr>
          <p:spPr>
            <a:xfrm>
              <a:off x="7530690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Connecteur droit 119"/>
            <p:cNvCxnSpPr/>
            <p:nvPr/>
          </p:nvCxnSpPr>
          <p:spPr>
            <a:xfrm>
              <a:off x="7769656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Connecteur droit 120"/>
            <p:cNvCxnSpPr/>
            <p:nvPr/>
          </p:nvCxnSpPr>
          <p:spPr>
            <a:xfrm>
              <a:off x="8008623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Connecteur droit 121"/>
            <p:cNvCxnSpPr/>
            <p:nvPr/>
          </p:nvCxnSpPr>
          <p:spPr>
            <a:xfrm>
              <a:off x="8247589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Connecteur droit 122"/>
            <p:cNvCxnSpPr/>
            <p:nvPr/>
          </p:nvCxnSpPr>
          <p:spPr>
            <a:xfrm>
              <a:off x="8725522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Connecteur droit 123"/>
            <p:cNvCxnSpPr/>
            <p:nvPr/>
          </p:nvCxnSpPr>
          <p:spPr>
            <a:xfrm>
              <a:off x="8486555" y="2485066"/>
              <a:ext cx="0" cy="91825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Connecteur droit avec flèche 4"/>
            <p:cNvCxnSpPr/>
            <p:nvPr/>
          </p:nvCxnSpPr>
          <p:spPr>
            <a:xfrm>
              <a:off x="7781487" y="2420888"/>
              <a:ext cx="480911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ZoneTexte 68"/>
          <p:cNvSpPr txBox="1"/>
          <p:nvPr/>
        </p:nvSpPr>
        <p:spPr>
          <a:xfrm>
            <a:off x="7668344" y="2215897"/>
            <a:ext cx="5004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180°</a:t>
            </a:r>
          </a:p>
        </p:txBody>
      </p:sp>
      <p:grpSp>
        <p:nvGrpSpPr>
          <p:cNvPr id="12" name="Groupe 11"/>
          <p:cNvGrpSpPr>
            <a:grpSpLocks noChangeAspect="1"/>
          </p:cNvGrpSpPr>
          <p:nvPr/>
        </p:nvGrpSpPr>
        <p:grpSpPr>
          <a:xfrm>
            <a:off x="107504" y="3669059"/>
            <a:ext cx="5187563" cy="3075154"/>
            <a:chOff x="179512" y="3227762"/>
            <a:chExt cx="6048672" cy="3585614"/>
          </a:xfrm>
        </p:grpSpPr>
        <p:sp>
          <p:nvSpPr>
            <p:cNvPr id="70" name="Rectangle à coins arrondis 69"/>
            <p:cNvSpPr/>
            <p:nvPr/>
          </p:nvSpPr>
          <p:spPr>
            <a:xfrm>
              <a:off x="248899" y="3568080"/>
              <a:ext cx="465267" cy="3245296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71" name="ZoneTexte 70"/>
            <p:cNvSpPr txBox="1"/>
            <p:nvPr/>
          </p:nvSpPr>
          <p:spPr>
            <a:xfrm>
              <a:off x="5243289" y="3227762"/>
              <a:ext cx="696863" cy="3231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FF00FF"/>
                  </a:solidFill>
                </a:rPr>
                <a:t>COR</a:t>
              </a:r>
            </a:p>
          </p:txBody>
        </p:sp>
        <p:sp>
          <p:nvSpPr>
            <p:cNvPr id="72" name="ZoneTexte 71"/>
            <p:cNvSpPr txBox="1"/>
            <p:nvPr/>
          </p:nvSpPr>
          <p:spPr>
            <a:xfrm>
              <a:off x="2496015" y="3605804"/>
              <a:ext cx="851849" cy="3231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006400"/>
                  </a:solidFill>
                </a:rPr>
                <a:t>QUAD</a:t>
              </a:r>
            </a:p>
          </p:txBody>
        </p:sp>
        <p:sp>
          <p:nvSpPr>
            <p:cNvPr id="73" name="ZoneTexte 72"/>
            <p:cNvSpPr txBox="1"/>
            <p:nvPr/>
          </p:nvSpPr>
          <p:spPr>
            <a:xfrm>
              <a:off x="4568621" y="3605804"/>
              <a:ext cx="507435" cy="3231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0070C0"/>
                  </a:solidFill>
                </a:rPr>
                <a:t>SX</a:t>
              </a:r>
            </a:p>
          </p:txBody>
        </p:sp>
        <p:sp>
          <p:nvSpPr>
            <p:cNvPr id="74" name="ZoneTexte 73"/>
            <p:cNvSpPr txBox="1"/>
            <p:nvPr/>
          </p:nvSpPr>
          <p:spPr>
            <a:xfrm>
              <a:off x="3995936" y="3282638"/>
              <a:ext cx="696863" cy="32316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414141"/>
                  </a:solidFill>
                </a:rPr>
                <a:t>BPM</a:t>
              </a:r>
            </a:p>
          </p:txBody>
        </p:sp>
        <p:cxnSp>
          <p:nvCxnSpPr>
            <p:cNvPr id="75" name="Connecteur droit avec flèche 74"/>
            <p:cNvCxnSpPr/>
            <p:nvPr/>
          </p:nvCxnSpPr>
          <p:spPr>
            <a:xfrm>
              <a:off x="5529543" y="3530196"/>
              <a:ext cx="0" cy="737100"/>
            </a:xfrm>
            <a:prstGeom prst="straightConnector1">
              <a:avLst/>
            </a:prstGeom>
            <a:ln w="12700">
              <a:solidFill>
                <a:srgbClr val="FF00FF"/>
              </a:solidFill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78" name="Connecteur droit avec flèche 77"/>
            <p:cNvCxnSpPr/>
            <p:nvPr/>
          </p:nvCxnSpPr>
          <p:spPr>
            <a:xfrm>
              <a:off x="4750724" y="3946080"/>
              <a:ext cx="0" cy="340200"/>
            </a:xfrm>
            <a:prstGeom prst="straightConnector1">
              <a:avLst/>
            </a:prstGeom>
            <a:ln w="12700">
              <a:solidFill>
                <a:srgbClr val="0070C0"/>
              </a:solidFill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6" name="Connecteur droit avec flèche 125"/>
            <p:cNvCxnSpPr/>
            <p:nvPr/>
          </p:nvCxnSpPr>
          <p:spPr>
            <a:xfrm>
              <a:off x="2857105" y="3908238"/>
              <a:ext cx="0" cy="354669"/>
            </a:xfrm>
            <a:prstGeom prst="straightConnector1">
              <a:avLst/>
            </a:prstGeom>
            <a:ln w="12700">
              <a:solidFill>
                <a:srgbClr val="006400"/>
              </a:solidFill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7" name="Connecteur droit avec flèche 126"/>
            <p:cNvCxnSpPr/>
            <p:nvPr/>
          </p:nvCxnSpPr>
          <p:spPr>
            <a:xfrm>
              <a:off x="4293060" y="3568080"/>
              <a:ext cx="0" cy="718200"/>
            </a:xfrm>
            <a:prstGeom prst="straightConnector1">
              <a:avLst/>
            </a:prstGeom>
            <a:ln w="12700">
              <a:solidFill>
                <a:srgbClr val="424242"/>
              </a:solidFill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grpSp>
          <p:nvGrpSpPr>
            <p:cNvPr id="128" name="Groupe 127"/>
            <p:cNvGrpSpPr/>
            <p:nvPr/>
          </p:nvGrpSpPr>
          <p:grpSpPr>
            <a:xfrm>
              <a:off x="414142" y="4364427"/>
              <a:ext cx="5404749" cy="2381664"/>
              <a:chOff x="249690" y="4364427"/>
              <a:chExt cx="3477945" cy="2381664"/>
            </a:xfrm>
          </p:grpSpPr>
          <p:sp>
            <p:nvSpPr>
              <p:cNvPr id="129" name="Rectangle 128"/>
              <p:cNvSpPr/>
              <p:nvPr/>
            </p:nvSpPr>
            <p:spPr>
              <a:xfrm>
                <a:off x="442755" y="4364427"/>
                <a:ext cx="2268000" cy="2381664"/>
              </a:xfrm>
              <a:prstGeom prst="rect">
                <a:avLst/>
              </a:prstGeom>
              <a:solidFill>
                <a:srgbClr val="0064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130" name="Rectangle 129"/>
              <p:cNvSpPr/>
              <p:nvPr/>
            </p:nvSpPr>
            <p:spPr>
              <a:xfrm>
                <a:off x="3349635" y="4364427"/>
                <a:ext cx="378000" cy="2381664"/>
              </a:xfrm>
              <a:prstGeom prst="rect">
                <a:avLst/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131" name="Rectangle 130"/>
              <p:cNvSpPr/>
              <p:nvPr/>
            </p:nvSpPr>
            <p:spPr>
              <a:xfrm>
                <a:off x="2820376" y="4364427"/>
                <a:ext cx="453600" cy="2381664"/>
              </a:xfrm>
              <a:prstGeom prst="rect">
                <a:avLst/>
              </a:pr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132" name="Rectangle 131"/>
              <p:cNvSpPr/>
              <p:nvPr/>
            </p:nvSpPr>
            <p:spPr>
              <a:xfrm>
                <a:off x="2744767" y="4364427"/>
                <a:ext cx="25515" cy="2381664"/>
              </a:xfrm>
              <a:prstGeom prst="rect">
                <a:avLst/>
              </a:prstGeom>
              <a:solidFill>
                <a:srgbClr val="4C4C4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  <p:sp>
            <p:nvSpPr>
              <p:cNvPr id="133" name="Rectangle 132"/>
              <p:cNvSpPr/>
              <p:nvPr/>
            </p:nvSpPr>
            <p:spPr>
              <a:xfrm>
                <a:off x="249690" y="4364427"/>
                <a:ext cx="120960" cy="2381664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/>
              </a:p>
            </p:txBody>
          </p:sp>
        </p:grpSp>
        <p:sp>
          <p:nvSpPr>
            <p:cNvPr id="134" name="ZoneTexte 133"/>
            <p:cNvSpPr txBox="1"/>
            <p:nvPr/>
          </p:nvSpPr>
          <p:spPr>
            <a:xfrm>
              <a:off x="179512" y="3584049"/>
              <a:ext cx="7714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>
                  <a:solidFill>
                    <a:srgbClr val="FF0000"/>
                  </a:solidFill>
                </a:rPr>
                <a:t>SKEW</a:t>
              </a:r>
            </a:p>
          </p:txBody>
        </p:sp>
        <p:cxnSp>
          <p:nvCxnSpPr>
            <p:cNvPr id="135" name="Connecteur droit avec flèche 134"/>
            <p:cNvCxnSpPr/>
            <p:nvPr/>
          </p:nvCxnSpPr>
          <p:spPr>
            <a:xfrm>
              <a:off x="502171" y="3931611"/>
              <a:ext cx="0" cy="354669"/>
            </a:xfrm>
            <a:prstGeom prst="straightConnector1">
              <a:avLst/>
            </a:prstGeom>
            <a:ln w="12700">
              <a:solidFill>
                <a:srgbClr val="FF0000"/>
              </a:solidFill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36" name="Connecteur droit avec flèche 135"/>
            <p:cNvCxnSpPr/>
            <p:nvPr/>
          </p:nvCxnSpPr>
          <p:spPr>
            <a:xfrm flipV="1">
              <a:off x="414677" y="5689628"/>
              <a:ext cx="5813507" cy="33212"/>
            </a:xfrm>
            <a:prstGeom prst="straightConnector1">
              <a:avLst/>
            </a:prstGeom>
            <a:ln w="4445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ZoneTexte 7"/>
          <p:cNvSpPr txBox="1"/>
          <p:nvPr/>
        </p:nvSpPr>
        <p:spPr>
          <a:xfrm>
            <a:off x="5122641" y="3960702"/>
            <a:ext cx="3888227" cy="15700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La correction est appliquée sur des groupes de 8 quadripôles de correction tournés (L = 0.32 m, gradient maximum 200 T/m environ, technologie Nb-Ti) autour du milieu de chaque arc long</a:t>
            </a:r>
          </a:p>
          <a:p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3242915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/>
          <p:cNvSpPr>
            <a:spLocks noGrp="1"/>
          </p:cNvSpPr>
          <p:nvPr>
            <p:ph type="title"/>
          </p:nvPr>
        </p:nvSpPr>
        <p:spPr>
          <a:xfrm>
            <a:off x="1512000" y="44624"/>
            <a:ext cx="7452488" cy="936104"/>
          </a:xfrm>
        </p:spPr>
        <p:txBody>
          <a:bodyPr/>
          <a:lstStyle/>
          <a:p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Correction d’orbite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025304" y="6448251"/>
            <a:ext cx="1118696" cy="365125"/>
          </a:xfrm>
        </p:spPr>
        <p:txBody>
          <a:bodyPr/>
          <a:lstStyle/>
          <a:p>
            <a:r>
              <a:rPr lang="fr-FR" dirty="0"/>
              <a:t>|  PAGE </a:t>
            </a:r>
            <a:fld id="{AEFB9B6D-867A-40B8-ACB0-35CC9F272C9C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2051720" y="6448251"/>
            <a:ext cx="5939824" cy="365125"/>
          </a:xfrm>
        </p:spPr>
        <p:txBody>
          <a:bodyPr/>
          <a:lstStyle/>
          <a:p>
            <a:r>
              <a:rPr lang="fr-FR" dirty="0"/>
              <a:t>D. BOUTIN, 04 OCTOBRE 2017</a:t>
            </a:r>
          </a:p>
        </p:txBody>
      </p:sp>
      <p:sp>
        <p:nvSpPr>
          <p:cNvPr id="7" name="Espace réservé du contenu 11"/>
          <p:cNvSpPr txBox="1">
            <a:spLocks/>
          </p:cNvSpPr>
          <p:nvPr/>
        </p:nvSpPr>
        <p:spPr>
          <a:xfrm>
            <a:off x="34925" y="981074"/>
            <a:ext cx="9073579" cy="234753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923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itchFamily="34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60363" indent="-360363" algn="l" defTabSz="914400" rtl="0" eaLnBrk="1" latinLnBrk="0" hangingPunct="1">
              <a:lnSpc>
                <a:spcPts val="2000"/>
              </a:lnSpc>
              <a:spcBef>
                <a:spcPts val="0"/>
              </a:spcBef>
              <a:buSzPct val="90000"/>
              <a:buFontTx/>
              <a:buBlip>
                <a:blip r:embed="rId2"/>
              </a:buBlip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2pPr>
            <a:lvl3pPr marL="36195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SzPct val="36000"/>
              <a:buFont typeface="Arial" pitchFamily="34" charset="0"/>
              <a:buNone/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3pPr>
            <a:lvl4pPr marL="1009650" indent="-238125" algn="l" defTabSz="914400" rtl="0" eaLnBrk="1" latinLnBrk="0" hangingPunct="1">
              <a:lnSpc>
                <a:spcPts val="2000"/>
              </a:lnSpc>
              <a:spcBef>
                <a:spcPts val="0"/>
              </a:spcBef>
              <a:buClr>
                <a:srgbClr val="666666"/>
              </a:buClr>
              <a:buSzPct val="36000"/>
              <a:buFontTx/>
              <a:buBlip>
                <a:blip r:embed="rId3"/>
              </a:buBlip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4pPr>
            <a:lvl5pPr marL="1133475" indent="-114300" algn="l" defTabSz="914400" rtl="0" eaLnBrk="1" latinLnBrk="0" hangingPunct="1">
              <a:lnSpc>
                <a:spcPts val="2000"/>
              </a:lnSpc>
              <a:spcBef>
                <a:spcPts val="0"/>
              </a:spcBef>
              <a:buClr>
                <a:srgbClr val="666666"/>
              </a:buClr>
              <a:buFont typeface="Arial" pitchFamily="34" charset="0"/>
              <a:buChar char="-"/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Réalisée par des correcteurs dipolaires, L = 1 m, force intégrée max = 4 Tm, technologie Nb-Ti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fr-FR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Correction de l’orbite résiduelle mesurée par les </a:t>
            </a:r>
            <a:r>
              <a:rPr lang="fr-FR" dirty="0" err="1">
                <a:solidFill>
                  <a:schemeClr val="tx1"/>
                </a:solidFill>
              </a:rPr>
              <a:t>BPMs</a:t>
            </a:r>
            <a:r>
              <a:rPr lang="fr-FR" dirty="0">
                <a:solidFill>
                  <a:schemeClr val="tx1"/>
                </a:solidFill>
              </a:rPr>
              <a:t> (plan horizontal ou vertical)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fr-FR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Même nombre de </a:t>
            </a:r>
            <a:r>
              <a:rPr lang="fr-FR" dirty="0" err="1">
                <a:solidFill>
                  <a:schemeClr val="tx1"/>
                </a:solidFill>
              </a:rPr>
              <a:t>BPMs</a:t>
            </a:r>
            <a:r>
              <a:rPr lang="fr-FR" dirty="0">
                <a:solidFill>
                  <a:schemeClr val="tx1"/>
                </a:solidFill>
              </a:rPr>
              <a:t> (paramètres) et de correcteurs d’orbite (variables) dans chaque plan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fr-FR" dirty="0">
              <a:solidFill>
                <a:schemeClr val="tx1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Chaque correcteur d’orbite agit sur le BPM situé près du 2</a:t>
            </a:r>
            <a:r>
              <a:rPr lang="fr-FR" baseline="30000" dirty="0">
                <a:solidFill>
                  <a:schemeClr val="tx1"/>
                </a:solidFill>
              </a:rPr>
              <a:t>e</a:t>
            </a:r>
            <a:r>
              <a:rPr lang="fr-FR" dirty="0">
                <a:solidFill>
                  <a:schemeClr val="tx1"/>
                </a:solidFill>
              </a:rPr>
              <a:t> quadripôle suivant (avance de phase de 90°, correcteur horizontal lié à un BPM mesurant dans le plan horizontal)</a:t>
            </a:r>
          </a:p>
        </p:txBody>
      </p:sp>
      <p:sp>
        <p:nvSpPr>
          <p:cNvPr id="2" name="Rectangle à coins arrondis 1"/>
          <p:cNvSpPr/>
          <p:nvPr/>
        </p:nvSpPr>
        <p:spPr>
          <a:xfrm>
            <a:off x="5183849" y="3239882"/>
            <a:ext cx="684295" cy="354813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4" name="ZoneTexte 53"/>
          <p:cNvSpPr txBox="1"/>
          <p:nvPr/>
        </p:nvSpPr>
        <p:spPr>
          <a:xfrm>
            <a:off x="5243289" y="3227762"/>
            <a:ext cx="696863" cy="323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FF00FF"/>
                </a:solidFill>
              </a:rPr>
              <a:t>COR</a:t>
            </a:r>
          </a:p>
        </p:txBody>
      </p:sp>
      <p:sp>
        <p:nvSpPr>
          <p:cNvPr id="51" name="ZoneTexte 50"/>
          <p:cNvSpPr txBox="1"/>
          <p:nvPr/>
        </p:nvSpPr>
        <p:spPr>
          <a:xfrm>
            <a:off x="2496015" y="3605804"/>
            <a:ext cx="851849" cy="323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006400"/>
                </a:solidFill>
              </a:rPr>
              <a:t>QUAD</a:t>
            </a:r>
          </a:p>
        </p:txBody>
      </p:sp>
      <p:sp>
        <p:nvSpPr>
          <p:cNvPr id="52" name="ZoneTexte 51"/>
          <p:cNvSpPr txBox="1"/>
          <p:nvPr/>
        </p:nvSpPr>
        <p:spPr>
          <a:xfrm>
            <a:off x="4568621" y="3605804"/>
            <a:ext cx="507435" cy="323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0070C0"/>
                </a:solidFill>
              </a:rPr>
              <a:t>SX</a:t>
            </a:r>
          </a:p>
        </p:txBody>
      </p:sp>
      <p:sp>
        <p:nvSpPr>
          <p:cNvPr id="53" name="ZoneTexte 52"/>
          <p:cNvSpPr txBox="1"/>
          <p:nvPr/>
        </p:nvSpPr>
        <p:spPr>
          <a:xfrm>
            <a:off x="3995936" y="3282638"/>
            <a:ext cx="696863" cy="323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414141"/>
                </a:solidFill>
              </a:rPr>
              <a:t>BPM</a:t>
            </a:r>
          </a:p>
        </p:txBody>
      </p:sp>
      <p:cxnSp>
        <p:nvCxnSpPr>
          <p:cNvPr id="55" name="Connecteur droit avec flèche 54"/>
          <p:cNvCxnSpPr/>
          <p:nvPr/>
        </p:nvCxnSpPr>
        <p:spPr>
          <a:xfrm>
            <a:off x="5529543" y="3530196"/>
            <a:ext cx="0" cy="737100"/>
          </a:xfrm>
          <a:prstGeom prst="straightConnector1">
            <a:avLst/>
          </a:prstGeom>
          <a:ln w="12700">
            <a:solidFill>
              <a:srgbClr val="FF00FF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6" name="Connecteur droit avec flèche 55"/>
          <p:cNvCxnSpPr/>
          <p:nvPr/>
        </p:nvCxnSpPr>
        <p:spPr>
          <a:xfrm>
            <a:off x="4750724" y="3946080"/>
            <a:ext cx="0" cy="340200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7" name="Connecteur droit avec flèche 56"/>
          <p:cNvCxnSpPr/>
          <p:nvPr/>
        </p:nvCxnSpPr>
        <p:spPr>
          <a:xfrm>
            <a:off x="2857105" y="3908238"/>
            <a:ext cx="0" cy="354669"/>
          </a:xfrm>
          <a:prstGeom prst="straightConnector1">
            <a:avLst/>
          </a:prstGeom>
          <a:ln w="12700">
            <a:solidFill>
              <a:srgbClr val="006400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8" name="Connecteur droit avec flèche 57"/>
          <p:cNvCxnSpPr/>
          <p:nvPr/>
        </p:nvCxnSpPr>
        <p:spPr>
          <a:xfrm>
            <a:off x="4293060" y="3568080"/>
            <a:ext cx="0" cy="718200"/>
          </a:xfrm>
          <a:prstGeom prst="straightConnector1">
            <a:avLst/>
          </a:prstGeom>
          <a:ln w="12700">
            <a:solidFill>
              <a:srgbClr val="424242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pSp>
        <p:nvGrpSpPr>
          <p:cNvPr id="6" name="Groupe 5"/>
          <p:cNvGrpSpPr/>
          <p:nvPr/>
        </p:nvGrpSpPr>
        <p:grpSpPr>
          <a:xfrm>
            <a:off x="414142" y="4364427"/>
            <a:ext cx="5404749" cy="2381664"/>
            <a:chOff x="249690" y="4364427"/>
            <a:chExt cx="3477945" cy="2381664"/>
          </a:xfrm>
        </p:grpSpPr>
        <p:sp>
          <p:nvSpPr>
            <p:cNvPr id="59" name="Rectangle 58"/>
            <p:cNvSpPr/>
            <p:nvPr/>
          </p:nvSpPr>
          <p:spPr>
            <a:xfrm>
              <a:off x="442755" y="4364427"/>
              <a:ext cx="2268000" cy="2381664"/>
            </a:xfrm>
            <a:prstGeom prst="rect">
              <a:avLst/>
            </a:prstGeom>
            <a:solidFill>
              <a:srgbClr val="006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3349635" y="4364427"/>
              <a:ext cx="378000" cy="2381664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2820376" y="4364427"/>
              <a:ext cx="453600" cy="238166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2744767" y="4364427"/>
              <a:ext cx="25515" cy="2381664"/>
            </a:xfrm>
            <a:prstGeom prst="rect">
              <a:avLst/>
            </a:prstGeom>
            <a:solidFill>
              <a:srgbClr val="4C4C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249690" y="4364427"/>
              <a:ext cx="120960" cy="238166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64" name="ZoneTexte 63"/>
          <p:cNvSpPr txBox="1"/>
          <p:nvPr/>
        </p:nvSpPr>
        <p:spPr>
          <a:xfrm>
            <a:off x="244317" y="3326416"/>
            <a:ext cx="771486" cy="678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FF0000"/>
                </a:solidFill>
              </a:rPr>
              <a:t>SKEW</a:t>
            </a:r>
          </a:p>
          <a:p>
            <a:r>
              <a:rPr lang="fr-FR" sz="1200" b="1" dirty="0">
                <a:solidFill>
                  <a:srgbClr val="FF0000"/>
                </a:solidFill>
              </a:rPr>
              <a:t>ou</a:t>
            </a:r>
          </a:p>
          <a:p>
            <a:r>
              <a:rPr lang="fr-FR" sz="1200" b="1" dirty="0">
                <a:solidFill>
                  <a:srgbClr val="FF0000"/>
                </a:solidFill>
              </a:rPr>
              <a:t>TRIM</a:t>
            </a:r>
          </a:p>
        </p:txBody>
      </p:sp>
      <p:cxnSp>
        <p:nvCxnSpPr>
          <p:cNvPr id="65" name="Connecteur droit avec flèche 64"/>
          <p:cNvCxnSpPr/>
          <p:nvPr/>
        </p:nvCxnSpPr>
        <p:spPr>
          <a:xfrm>
            <a:off x="502171" y="3931611"/>
            <a:ext cx="0" cy="354669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6" name="Connecteur droit avec flèche 65"/>
          <p:cNvCxnSpPr/>
          <p:nvPr/>
        </p:nvCxnSpPr>
        <p:spPr>
          <a:xfrm flipV="1">
            <a:off x="414677" y="5689628"/>
            <a:ext cx="5813507" cy="33212"/>
          </a:xfrm>
          <a:prstGeom prst="straightConnector1">
            <a:avLst/>
          </a:prstGeom>
          <a:ln w="444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4072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/>
          <p:cNvSpPr>
            <a:spLocks noGrp="1"/>
          </p:cNvSpPr>
          <p:nvPr>
            <p:ph type="title"/>
          </p:nvPr>
        </p:nvSpPr>
        <p:spPr>
          <a:xfrm>
            <a:off x="1512000" y="44624"/>
            <a:ext cx="7236464" cy="936104"/>
          </a:xfrm>
        </p:spPr>
        <p:txBody>
          <a:bodyPr/>
          <a:lstStyle/>
          <a:p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CORRECTION DU NOMBRE D’ONDE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8025304" y="6448251"/>
            <a:ext cx="1118696" cy="365125"/>
          </a:xfrm>
        </p:spPr>
        <p:txBody>
          <a:bodyPr/>
          <a:lstStyle/>
          <a:p>
            <a:r>
              <a:rPr lang="fr-FR" dirty="0"/>
              <a:t>|  PAGE </a:t>
            </a:r>
            <a:fld id="{AEFB9B6D-867A-40B8-ACB0-35CC9F272C9C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>
          <a:xfrm>
            <a:off x="2051720" y="6448251"/>
            <a:ext cx="5939824" cy="365125"/>
          </a:xfrm>
        </p:spPr>
        <p:txBody>
          <a:bodyPr/>
          <a:lstStyle/>
          <a:p>
            <a:r>
              <a:rPr lang="fr-FR" dirty="0"/>
              <a:t>D. BOUTIN, 04 OCTOBRE 2017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5243289" y="3227762"/>
            <a:ext cx="696863" cy="323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FF00FF"/>
                </a:solidFill>
              </a:rPr>
              <a:t>COR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2496015" y="3605804"/>
            <a:ext cx="851849" cy="323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006400"/>
                </a:solidFill>
              </a:rPr>
              <a:t>QUAD</a:t>
            </a:r>
          </a:p>
        </p:txBody>
      </p:sp>
      <p:sp>
        <p:nvSpPr>
          <p:cNvPr id="30" name="ZoneTexte 29"/>
          <p:cNvSpPr txBox="1"/>
          <p:nvPr/>
        </p:nvSpPr>
        <p:spPr>
          <a:xfrm>
            <a:off x="4568621" y="3605804"/>
            <a:ext cx="507435" cy="323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0070C0"/>
                </a:solidFill>
              </a:rPr>
              <a:t>SX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3995936" y="3282638"/>
            <a:ext cx="696863" cy="323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414141"/>
                </a:solidFill>
              </a:rPr>
              <a:t>BPM</a:t>
            </a:r>
          </a:p>
        </p:txBody>
      </p:sp>
      <p:cxnSp>
        <p:nvCxnSpPr>
          <p:cNvPr id="32" name="Connecteur droit avec flèche 31"/>
          <p:cNvCxnSpPr/>
          <p:nvPr/>
        </p:nvCxnSpPr>
        <p:spPr>
          <a:xfrm>
            <a:off x="5529543" y="3530196"/>
            <a:ext cx="0" cy="737100"/>
          </a:xfrm>
          <a:prstGeom prst="straightConnector1">
            <a:avLst/>
          </a:prstGeom>
          <a:ln w="12700">
            <a:solidFill>
              <a:srgbClr val="FF00FF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>
            <a:off x="4750724" y="3946080"/>
            <a:ext cx="0" cy="340200"/>
          </a:xfrm>
          <a:prstGeom prst="straightConnector1">
            <a:avLst/>
          </a:prstGeom>
          <a:ln w="12700">
            <a:solidFill>
              <a:srgbClr val="0070C0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3" name="Connecteur droit avec flèche 52"/>
          <p:cNvCxnSpPr/>
          <p:nvPr/>
        </p:nvCxnSpPr>
        <p:spPr>
          <a:xfrm>
            <a:off x="2857105" y="3908238"/>
            <a:ext cx="0" cy="354669"/>
          </a:xfrm>
          <a:prstGeom prst="straightConnector1">
            <a:avLst/>
          </a:prstGeom>
          <a:ln w="12700">
            <a:solidFill>
              <a:srgbClr val="006400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54" name="Connecteur droit avec flèche 53"/>
          <p:cNvCxnSpPr/>
          <p:nvPr/>
        </p:nvCxnSpPr>
        <p:spPr>
          <a:xfrm>
            <a:off x="4293060" y="3568080"/>
            <a:ext cx="0" cy="718200"/>
          </a:xfrm>
          <a:prstGeom prst="straightConnector1">
            <a:avLst/>
          </a:prstGeom>
          <a:ln w="12700">
            <a:solidFill>
              <a:srgbClr val="424242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pSp>
        <p:nvGrpSpPr>
          <p:cNvPr id="55" name="Groupe 54"/>
          <p:cNvGrpSpPr/>
          <p:nvPr/>
        </p:nvGrpSpPr>
        <p:grpSpPr>
          <a:xfrm>
            <a:off x="414142" y="4364427"/>
            <a:ext cx="5404749" cy="2381664"/>
            <a:chOff x="249690" y="4364427"/>
            <a:chExt cx="3477945" cy="2381664"/>
          </a:xfrm>
        </p:grpSpPr>
        <p:sp>
          <p:nvSpPr>
            <p:cNvPr id="56" name="Rectangle 55"/>
            <p:cNvSpPr/>
            <p:nvPr/>
          </p:nvSpPr>
          <p:spPr>
            <a:xfrm>
              <a:off x="442755" y="4364427"/>
              <a:ext cx="2268000" cy="2381664"/>
            </a:xfrm>
            <a:prstGeom prst="rect">
              <a:avLst/>
            </a:prstGeom>
            <a:solidFill>
              <a:srgbClr val="006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3349635" y="4364427"/>
              <a:ext cx="378000" cy="2381664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820376" y="4364427"/>
              <a:ext cx="453600" cy="2381664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2744767" y="4364427"/>
              <a:ext cx="25515" cy="2381664"/>
            </a:xfrm>
            <a:prstGeom prst="rect">
              <a:avLst/>
            </a:prstGeom>
            <a:solidFill>
              <a:srgbClr val="4C4C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249690" y="4364427"/>
              <a:ext cx="120960" cy="238166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sp>
        <p:nvSpPr>
          <p:cNvPr id="61" name="ZoneTexte 60"/>
          <p:cNvSpPr txBox="1"/>
          <p:nvPr/>
        </p:nvSpPr>
        <p:spPr>
          <a:xfrm>
            <a:off x="179512" y="3584049"/>
            <a:ext cx="7714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FF0000"/>
                </a:solidFill>
              </a:rPr>
              <a:t>TRIM</a:t>
            </a:r>
          </a:p>
        </p:txBody>
      </p:sp>
      <p:cxnSp>
        <p:nvCxnSpPr>
          <p:cNvPr id="62" name="Connecteur droit avec flèche 61"/>
          <p:cNvCxnSpPr/>
          <p:nvPr/>
        </p:nvCxnSpPr>
        <p:spPr>
          <a:xfrm>
            <a:off x="502171" y="3931611"/>
            <a:ext cx="0" cy="354669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63" name="Connecteur droit avec flèche 62"/>
          <p:cNvCxnSpPr/>
          <p:nvPr/>
        </p:nvCxnSpPr>
        <p:spPr>
          <a:xfrm flipV="1">
            <a:off x="414677" y="5689628"/>
            <a:ext cx="5813507" cy="33212"/>
          </a:xfrm>
          <a:prstGeom prst="straightConnector1">
            <a:avLst/>
          </a:prstGeom>
          <a:ln w="444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à coins arrondis 23"/>
          <p:cNvSpPr/>
          <p:nvPr/>
        </p:nvSpPr>
        <p:spPr>
          <a:xfrm>
            <a:off x="248899" y="3568080"/>
            <a:ext cx="465267" cy="3245296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5" name="Rectangle à coins arrondis 24"/>
          <p:cNvSpPr/>
          <p:nvPr/>
        </p:nvSpPr>
        <p:spPr>
          <a:xfrm>
            <a:off x="683568" y="3568080"/>
            <a:ext cx="3574180" cy="3245296"/>
          </a:xfrm>
          <a:prstGeom prst="roundRect">
            <a:avLst>
              <a:gd name="adj" fmla="val 2806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Espace réservé du contenu 11"/>
          <p:cNvSpPr txBox="1">
            <a:spLocks/>
          </p:cNvSpPr>
          <p:nvPr/>
        </p:nvSpPr>
        <p:spPr>
          <a:xfrm>
            <a:off x="25400" y="990600"/>
            <a:ext cx="9090025" cy="2347913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923925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Font typeface="Arial" pitchFamily="34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60363" indent="-360363" algn="l" defTabSz="914400" rtl="0" eaLnBrk="1" latinLnBrk="0" hangingPunct="1">
              <a:lnSpc>
                <a:spcPts val="2000"/>
              </a:lnSpc>
              <a:spcBef>
                <a:spcPts val="0"/>
              </a:spcBef>
              <a:buSzPct val="90000"/>
              <a:buFontTx/>
              <a:buBlip>
                <a:blip r:embed="rId2"/>
              </a:buBlip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2pPr>
            <a:lvl3pPr marL="361950" indent="0" algn="l" defTabSz="914400" rtl="0" eaLnBrk="1" latinLnBrk="0" hangingPunct="1">
              <a:lnSpc>
                <a:spcPts val="2000"/>
              </a:lnSpc>
              <a:spcBef>
                <a:spcPts val="0"/>
              </a:spcBef>
              <a:buSzPct val="36000"/>
              <a:buFont typeface="Arial" pitchFamily="34" charset="0"/>
              <a:buNone/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3pPr>
            <a:lvl4pPr marL="1009650" indent="-238125" algn="l" defTabSz="914400" rtl="0" eaLnBrk="1" latinLnBrk="0" hangingPunct="1">
              <a:lnSpc>
                <a:spcPts val="2000"/>
              </a:lnSpc>
              <a:spcBef>
                <a:spcPts val="0"/>
              </a:spcBef>
              <a:buClr>
                <a:srgbClr val="666666"/>
              </a:buClr>
              <a:buSzPct val="36000"/>
              <a:buFontTx/>
              <a:buBlip>
                <a:blip r:embed="rId3"/>
              </a:buBlip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4pPr>
            <a:lvl5pPr marL="1133475" indent="-114300" algn="l" defTabSz="914400" rtl="0" eaLnBrk="1" latinLnBrk="0" hangingPunct="1">
              <a:lnSpc>
                <a:spcPts val="2000"/>
              </a:lnSpc>
              <a:spcBef>
                <a:spcPts val="0"/>
              </a:spcBef>
              <a:buClr>
                <a:srgbClr val="666666"/>
              </a:buClr>
              <a:buFont typeface="Arial" pitchFamily="34" charset="0"/>
              <a:buChar char="-"/>
              <a:defRPr sz="1600" kern="1200">
                <a:solidFill>
                  <a:srgbClr val="66666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045" lvl="1" indent="-360045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Réalisée par des correcteurs quadripolaires (L = 0.32 m, gradient maximum 200 T/m, technologie Nb-Ti</a:t>
            </a:r>
            <a:r>
              <a:rPr lang="fr-FR" dirty="0">
                <a:solidFill>
                  <a:schemeClr val="tx1"/>
                </a:solidFill>
                <a:cs typeface="Arial"/>
              </a:rPr>
              <a:t>) ou par les quadripôles principaux (L = 6 m, gradient maximum 400 T/m, techno. Nb-Ti)</a:t>
            </a:r>
            <a:endParaRPr lang="en-US" dirty="0"/>
          </a:p>
          <a:p>
            <a:pPr marL="360045" lvl="1" indent="-360045">
              <a:buFont typeface="Wingdings" panose="05000000000000000000" pitchFamily="2" charset="2"/>
              <a:buChar char="Ø"/>
            </a:pPr>
            <a:endParaRPr lang="fr-FR" dirty="0">
              <a:solidFill>
                <a:schemeClr val="tx1"/>
              </a:solidFill>
              <a:cs typeface="Arial"/>
            </a:endParaRPr>
          </a:p>
          <a:p>
            <a:pPr marL="360045" lvl="1" indent="-360045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Correction du nombre d’onde horizontal (Q1) et vertical (Q2)</a:t>
            </a:r>
            <a:endParaRPr lang="fr-FR" dirty="0">
              <a:solidFill>
                <a:schemeClr val="tx1"/>
              </a:solidFill>
              <a:cs typeface="Arial"/>
            </a:endParaRPr>
          </a:p>
          <a:p>
            <a:pPr marL="360045" lvl="1" indent="-360045">
              <a:buFont typeface="Wingdings" panose="05000000000000000000" pitchFamily="2" charset="2"/>
              <a:buChar char="Ø"/>
            </a:pPr>
            <a:endParaRPr lang="fr-FR" dirty="0">
              <a:solidFill>
                <a:schemeClr val="tx1"/>
              </a:solidFill>
              <a:cs typeface="Arial"/>
            </a:endParaRPr>
          </a:p>
          <a:p>
            <a:pPr marL="360045" lvl="1" indent="-360045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Les correcteurs quadripolaires présents en début et fin des arcs longs sont utilisés</a:t>
            </a:r>
            <a:endParaRPr lang="fr-FR" dirty="0">
              <a:solidFill>
                <a:schemeClr val="tx1"/>
              </a:solidFill>
              <a:cs typeface="Arial"/>
            </a:endParaRPr>
          </a:p>
          <a:p>
            <a:pPr marL="360045" lvl="1" indent="-360045">
              <a:buFont typeface="Wingdings" panose="05000000000000000000" pitchFamily="2" charset="2"/>
              <a:buChar char="Ø"/>
            </a:pPr>
            <a:endParaRPr lang="fr-FR" dirty="0">
              <a:solidFill>
                <a:schemeClr val="tx1"/>
              </a:solidFill>
              <a:cs typeface="Arial"/>
            </a:endParaRPr>
          </a:p>
          <a:p>
            <a:pPr marL="360045" lvl="1" indent="-360045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chemeClr val="tx1"/>
                </a:solidFill>
              </a:rPr>
              <a:t>Autre</a:t>
            </a:r>
            <a:r>
              <a:rPr lang="fr-FR" dirty="0">
                <a:solidFill>
                  <a:schemeClr val="tx1"/>
                </a:solidFill>
                <a:cs typeface="Arial"/>
              </a:rPr>
              <a:t> application: correction de la dispersion résiduelle (seulement dans les arcs courts)</a:t>
            </a:r>
          </a:p>
        </p:txBody>
      </p:sp>
    </p:spTree>
    <p:extLst>
      <p:ext uri="{BB962C8B-B14F-4D97-AF65-F5344CB8AC3E}">
        <p14:creationId xmlns:p14="http://schemas.microsoft.com/office/powerpoint/2010/main" val="217748340"/>
      </p:ext>
    </p:extLst>
  </p:cSld>
  <p:clrMapOvr>
    <a:masterClrMapping/>
  </p:clrMapOvr>
</p:sld>
</file>

<file path=ppt/theme/theme1.xml><?xml version="1.0" encoding="utf-8"?>
<a:theme xmlns:a="http://schemas.openxmlformats.org/drawingml/2006/main" name="CEA VA">
  <a:themeElements>
    <a:clrScheme name="CEA">
      <a:dk1>
        <a:sysClr val="windowText" lastClr="000000"/>
      </a:dk1>
      <a:lt1>
        <a:sysClr val="window" lastClr="FFFFFF"/>
      </a:lt1>
      <a:dk2>
        <a:srgbClr val="DC0528"/>
      </a:dk2>
      <a:lt2>
        <a:srgbClr val="96C31E"/>
      </a:lt2>
      <a:accent1>
        <a:srgbClr val="781469"/>
      </a:accent1>
      <a:accent2>
        <a:srgbClr val="F08728"/>
      </a:accent2>
      <a:accent3>
        <a:srgbClr val="FAB45F"/>
      </a:accent3>
      <a:accent4>
        <a:srgbClr val="0091C3"/>
      </a:accent4>
      <a:accent5>
        <a:srgbClr val="006937"/>
      </a:accent5>
      <a:accent6>
        <a:srgbClr val="87000A"/>
      </a:accent6>
      <a:hlink>
        <a:srgbClr val="0000FF"/>
      </a:hlink>
      <a:folHlink>
        <a:srgbClr val="800080"/>
      </a:folHlink>
    </a:clrScheme>
    <a:fontScheme name="CE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CEA VA</Template>
  <TotalTime>53292</TotalTime>
  <Words>2089</Words>
  <Application>Microsoft Office PowerPoint</Application>
  <PresentationFormat>On-screen Show (4:3)</PresentationFormat>
  <Paragraphs>403</Paragraphs>
  <Slides>17</Slides>
  <Notes>5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CEA VA</vt:lpstr>
      <vt:lpstr>Progrès dans les corrections optiques de FCC-hh</vt:lpstr>
      <vt:lpstr>LE Collisionneur FCC-hh</vt:lpstr>
      <vt:lpstr>LES sections d’arcs de FCC-hh</vt:lpstr>
      <vt:lpstr>EFFET DES ERREURS SUR Le SYSTEME</vt:lpstr>
      <vt:lpstr>Définition DES Erreurs</vt:lpstr>
      <vt:lpstr>SCHéMAs de Correction</vt:lpstr>
      <vt:lpstr>CORRECTION du couplage linéaire</vt:lpstr>
      <vt:lpstr>Correction d’orbite</vt:lpstr>
      <vt:lpstr>CORRECTION DU NOMBRE D’ONDE</vt:lpstr>
      <vt:lpstr>Evaluation des résultats</vt:lpstr>
      <vt:lpstr>ANALYSE des résultats</vt:lpstr>
      <vt:lpstr>FORCE des Correcteurs</vt:lpstr>
      <vt:lpstr>ORBITE ET ANGLE résiduels</vt:lpstr>
      <vt:lpstr>Battements Beta et de Dispersion</vt:lpstr>
      <vt:lpstr>Conclusions et perspectives</vt:lpstr>
      <vt:lpstr>Evaluation of the results</vt:lpstr>
      <vt:lpstr>Schéma de Correction: QUADRiPôLES</vt:lpstr>
    </vt:vector>
  </TitlesOfParts>
  <Company>CEA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aliquando tempo tatum commentum</dc:title>
  <dc:creator>BM205129</dc:creator>
  <cp:lastModifiedBy>BOUTIN David</cp:lastModifiedBy>
  <cp:revision>339</cp:revision>
  <cp:lastPrinted>2017-09-28T16:29:16Z</cp:lastPrinted>
  <dcterms:created xsi:type="dcterms:W3CDTF">2012-10-30T13:30:24Z</dcterms:created>
  <dcterms:modified xsi:type="dcterms:W3CDTF">2017-10-04T08:17:10Z</dcterms:modified>
</cp:coreProperties>
</file>