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7" r:id="rId2"/>
    <p:sldId id="291" r:id="rId3"/>
    <p:sldId id="292" r:id="rId4"/>
    <p:sldId id="275" r:id="rId5"/>
    <p:sldId id="276" r:id="rId6"/>
    <p:sldId id="277" r:id="rId7"/>
    <p:sldId id="278" r:id="rId8"/>
    <p:sldId id="298" r:id="rId9"/>
    <p:sldId id="295" r:id="rId10"/>
    <p:sldId id="282" r:id="rId11"/>
    <p:sldId id="283" r:id="rId12"/>
    <p:sldId id="284" r:id="rId13"/>
    <p:sldId id="285" r:id="rId14"/>
    <p:sldId id="286" r:id="rId15"/>
    <p:sldId id="287" r:id="rId16"/>
    <p:sldId id="289" r:id="rId17"/>
    <p:sldId id="294" r:id="rId18"/>
    <p:sldId id="290" r:id="rId19"/>
    <p:sldId id="296" r:id="rId20"/>
    <p:sldId id="279" r:id="rId21"/>
    <p:sldId id="297"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14"/>
    <a:srgbClr val="60AC7F"/>
    <a:srgbClr val="CBDCE9"/>
    <a:srgbClr val="C9C9C9"/>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25" autoAdjust="0"/>
  </p:normalViewPr>
  <p:slideViewPr>
    <p:cSldViewPr>
      <p:cViewPr>
        <p:scale>
          <a:sx n="70" d="100"/>
          <a:sy n="70" d="100"/>
        </p:scale>
        <p:origin x="-1386"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1976052751824031"/>
          <c:y val="0.11001295249192419"/>
          <c:w val="0.39126630688191477"/>
          <c:h val="0.75105957857296024"/>
        </c:manualLayout>
      </c:layout>
      <c:barChart>
        <c:barDir val="col"/>
        <c:grouping val="stacked"/>
        <c:varyColors val="0"/>
        <c:ser>
          <c:idx val="0"/>
          <c:order val="0"/>
          <c:tx>
            <c:strRef>
              <c:f>Feuil1!$B$1</c:f>
              <c:strCache>
                <c:ptCount val="1"/>
                <c:pt idx="0">
                  <c:v>Lourds</c:v>
                </c:pt>
              </c:strCache>
            </c:strRef>
          </c:tx>
          <c:invertIfNegative val="0"/>
          <c:cat>
            <c:numRef>
              <c:f>Feuil1!$A$2</c:f>
              <c:numCache>
                <c:formatCode>General</c:formatCode>
                <c:ptCount val="1"/>
              </c:numCache>
            </c:numRef>
          </c:cat>
          <c:val>
            <c:numRef>
              <c:f>Feuil1!$B$2</c:f>
              <c:numCache>
                <c:formatCode>General</c:formatCode>
                <c:ptCount val="1"/>
                <c:pt idx="0">
                  <c:v>5</c:v>
                </c:pt>
              </c:numCache>
            </c:numRef>
          </c:val>
        </c:ser>
        <c:ser>
          <c:idx val="1"/>
          <c:order val="1"/>
          <c:tx>
            <c:strRef>
              <c:f>Feuil1!$C$1</c:f>
              <c:strCache>
                <c:ptCount val="1"/>
                <c:pt idx="0">
                  <c:v>H3+</c:v>
                </c:pt>
              </c:strCache>
            </c:strRef>
          </c:tx>
          <c:invertIfNegative val="0"/>
          <c:cat>
            <c:numRef>
              <c:f>Feuil1!$A$2</c:f>
              <c:numCache>
                <c:formatCode>General</c:formatCode>
                <c:ptCount val="1"/>
              </c:numCache>
            </c:numRef>
          </c:cat>
          <c:val>
            <c:numRef>
              <c:f>Feuil1!$C$2</c:f>
              <c:numCache>
                <c:formatCode>General</c:formatCode>
                <c:ptCount val="1"/>
                <c:pt idx="0">
                  <c:v>7</c:v>
                </c:pt>
              </c:numCache>
            </c:numRef>
          </c:val>
        </c:ser>
        <c:ser>
          <c:idx val="2"/>
          <c:order val="2"/>
          <c:tx>
            <c:strRef>
              <c:f>Feuil1!$D$1</c:f>
              <c:strCache>
                <c:ptCount val="1"/>
                <c:pt idx="0">
                  <c:v>H2+</c:v>
                </c:pt>
              </c:strCache>
            </c:strRef>
          </c:tx>
          <c:invertIfNegative val="0"/>
          <c:cat>
            <c:numRef>
              <c:f>Feuil1!$A$2</c:f>
              <c:numCache>
                <c:formatCode>General</c:formatCode>
                <c:ptCount val="1"/>
              </c:numCache>
            </c:numRef>
          </c:cat>
          <c:val>
            <c:numRef>
              <c:f>Feuil1!$D$2</c:f>
              <c:numCache>
                <c:formatCode>General</c:formatCode>
                <c:ptCount val="1"/>
                <c:pt idx="0">
                  <c:v>13</c:v>
                </c:pt>
              </c:numCache>
            </c:numRef>
          </c:val>
        </c:ser>
        <c:ser>
          <c:idx val="3"/>
          <c:order val="3"/>
          <c:tx>
            <c:strRef>
              <c:f>Feuil1!$E$1</c:f>
              <c:strCache>
                <c:ptCount val="1"/>
                <c:pt idx="0">
                  <c:v>H+</c:v>
                </c:pt>
              </c:strCache>
            </c:strRef>
          </c:tx>
          <c:invertIfNegative val="0"/>
          <c:cat>
            <c:numRef>
              <c:f>Feuil1!$A$2</c:f>
              <c:numCache>
                <c:formatCode>General</c:formatCode>
                <c:ptCount val="1"/>
              </c:numCache>
            </c:numRef>
          </c:cat>
          <c:val>
            <c:numRef>
              <c:f>Feuil1!$E$2</c:f>
              <c:numCache>
                <c:formatCode>General</c:formatCode>
                <c:ptCount val="1"/>
                <c:pt idx="0">
                  <c:v>75</c:v>
                </c:pt>
              </c:numCache>
            </c:numRef>
          </c:val>
        </c:ser>
        <c:dLbls>
          <c:showLegendKey val="0"/>
          <c:showVal val="0"/>
          <c:showCatName val="0"/>
          <c:showSerName val="0"/>
          <c:showPercent val="0"/>
          <c:showBubbleSize val="0"/>
        </c:dLbls>
        <c:gapWidth val="150"/>
        <c:overlap val="100"/>
        <c:axId val="97761920"/>
        <c:axId val="105259392"/>
      </c:barChart>
      <c:catAx>
        <c:axId val="97761920"/>
        <c:scaling>
          <c:orientation val="minMax"/>
        </c:scaling>
        <c:delete val="0"/>
        <c:axPos val="b"/>
        <c:numFmt formatCode="General" sourceLinked="1"/>
        <c:majorTickMark val="out"/>
        <c:minorTickMark val="none"/>
        <c:tickLblPos val="nextTo"/>
        <c:crossAx val="105259392"/>
        <c:crosses val="autoZero"/>
        <c:auto val="1"/>
        <c:lblAlgn val="ctr"/>
        <c:lblOffset val="100"/>
        <c:noMultiLvlLbl val="0"/>
      </c:catAx>
      <c:valAx>
        <c:axId val="105259392"/>
        <c:scaling>
          <c:orientation val="minMax"/>
          <c:max val="102"/>
          <c:min val="0"/>
        </c:scaling>
        <c:delete val="0"/>
        <c:axPos val="l"/>
        <c:majorGridlines>
          <c:spPr>
            <a:ln>
              <a:noFill/>
            </a:ln>
          </c:spPr>
        </c:majorGridlines>
        <c:numFmt formatCode="General" sourceLinked="1"/>
        <c:majorTickMark val="out"/>
        <c:minorTickMark val="none"/>
        <c:tickLblPos val="nextTo"/>
        <c:txPr>
          <a:bodyPr/>
          <a:lstStyle/>
          <a:p>
            <a:pPr>
              <a:defRPr sz="1100"/>
            </a:pPr>
            <a:endParaRPr lang="fr-FR"/>
          </a:p>
        </c:txPr>
        <c:crossAx val="9776192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016A7-7860-44CB-9886-739AA9B64A25}" type="datetimeFigureOut">
              <a:rPr lang="fr-FR" smtClean="0"/>
              <a:t>05/10/2017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D271F3-2987-435A-993D-118B2CE50B9B}" type="slidenum">
              <a:rPr lang="fr-FR" smtClean="0"/>
              <a:t>‹N°›</a:t>
            </a:fld>
            <a:endParaRPr lang="fr-FR"/>
          </a:p>
        </p:txBody>
      </p:sp>
    </p:spTree>
    <p:extLst>
      <p:ext uri="{BB962C8B-B14F-4D97-AF65-F5344CB8AC3E}">
        <p14:creationId xmlns:p14="http://schemas.microsoft.com/office/powerpoint/2010/main" val="228705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AD Doctorante</a:t>
            </a:r>
            <a:r>
              <a:rPr lang="fr-FR" baseline="0" dirty="0" smtClean="0"/>
              <a:t> Léda  	</a:t>
            </a:r>
          </a:p>
          <a:p>
            <a:r>
              <a:rPr lang="fr-FR" baseline="0" dirty="0" smtClean="0"/>
              <a:t>Je vais vous présenter les diagnostics en développement et développés récemment à l’IRFU</a:t>
            </a:r>
          </a:p>
          <a:p>
            <a:r>
              <a:rPr lang="fr-FR" baseline="0" dirty="0" smtClean="0">
                <a:sym typeface="Wingdings" panose="05000000000000000000" pitchFamily="2" charset="2"/>
              </a:rPr>
              <a:t> tenir le timing</a:t>
            </a:r>
            <a:endParaRPr lang="fr-FR" dirty="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1</a:t>
            </a:fld>
            <a:endParaRPr lang="fr-FR"/>
          </a:p>
        </p:txBody>
      </p:sp>
    </p:spTree>
    <p:extLst>
      <p:ext uri="{BB962C8B-B14F-4D97-AF65-F5344CB8AC3E}">
        <p14:creationId xmlns:p14="http://schemas.microsoft.com/office/powerpoint/2010/main" val="1775120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prstClr val="black"/>
                </a:solidFill>
                <a:latin typeface="+mn-lt"/>
              </a:rPr>
              <a:t>J’en viens aux l</a:t>
            </a:r>
            <a:r>
              <a:rPr lang="fr-FR" sz="1200" baseline="0" dirty="0" smtClean="0">
                <a:solidFill>
                  <a:prstClr val="black"/>
                </a:solidFill>
                <a:latin typeface="+mn-lt"/>
              </a:rPr>
              <a:t>imites de ce système. #Un Allison scanner nous donnera la figure d’émittance d’UN axe transverse ici YY’  #Si on en met un deuxième sur l’autre axe (ou qu’on déplace le premier pour refaire la mesure) on obtient la seconde figure XX’  </a:t>
            </a:r>
            <a:r>
              <a:rPr lang="fr-FR" sz="1200" dirty="0" smtClean="0">
                <a:solidFill>
                  <a:prstClr val="black"/>
                </a:solidFill>
                <a:latin typeface="+mn-lt"/>
              </a:rPr>
              <a:t>Par contre on ne pourra jamais avoir les corrélations des deux axes transverses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prstClr val="black"/>
                </a:solidFill>
                <a:latin typeface="+mn-lt"/>
              </a:rPr>
              <a:t>#Avec Un système de Poivrier (Pepper</a:t>
            </a:r>
            <a:r>
              <a:rPr lang="fr-FR" sz="1200" baseline="0" dirty="0" smtClean="0">
                <a:solidFill>
                  <a:prstClr val="black"/>
                </a:solidFill>
                <a:latin typeface="+mn-lt"/>
              </a:rPr>
              <a:t> Pot) on peut avoir les 6 projections possibles des 2 axes et de leur 2 angles … D’où la 4D. On peut corréler XYX’Y’</a:t>
            </a:r>
            <a:endParaRPr lang="fr-FR" sz="1200" dirty="0" smtClean="0">
              <a:solidFill>
                <a:prstClr val="black"/>
              </a:solidFill>
              <a:latin typeface="+mn-lt"/>
            </a:endParaRPr>
          </a:p>
          <a:p>
            <a:endParaRPr lang="fr-FR" dirty="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10</a:t>
            </a:fld>
            <a:endParaRPr lang="fr-FR"/>
          </a:p>
        </p:txBody>
      </p:sp>
    </p:spTree>
    <p:extLst>
      <p:ext uri="{BB962C8B-B14F-4D97-AF65-F5344CB8AC3E}">
        <p14:creationId xmlns:p14="http://schemas.microsoft.com/office/powerpoint/2010/main" val="85139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a:t>
            </a:r>
            <a:r>
              <a:rPr lang="fr-FR" baseline="0" dirty="0" smtClean="0"/>
              <a:t> émittancemetre 4D de type poivrier mesure l’émittance des deux axes simplement en comparant les dimensions initiales d’un pinceau sélectionné par rapport à ses dimensions un peu plus loin sur la ligne (la distance entre sélecteur et collecteur en fait)</a:t>
            </a:r>
          </a:p>
          <a:p>
            <a:r>
              <a:rPr lang="fr-FR" baseline="0" dirty="0" smtClean="0"/>
              <a:t>#Je m’explique un poivrier sélectionne des pinceaux de faisceau par le biais de petits trous calibré, un scintillateur placé en aval réagit à ses pinceaux en émettant des tâches dont on mesure les dimensions grâce a une caméra.</a:t>
            </a:r>
            <a:endParaRPr lang="fr-FR" baseline="0" dirty="0"/>
          </a:p>
          <a:p>
            <a:r>
              <a:rPr lang="fr-FR" baseline="0" dirty="0" smtClean="0"/>
              <a:t>Dans le projet EMIT4D, nous réalisons ce système à fort courant (il n’existait que pour quelques mA maximum) # Et nous y avons ajouté un système de déplacement semblable à celui des Allison scanner (mais suivant les deux axes) pour balayer toute l’image transverse du faisceau. </a:t>
            </a:r>
            <a:r>
              <a:rPr lang="fr-FR" baseline="0" dirty="0" smtClean="0">
                <a:sym typeface="Wingdings" panose="05000000000000000000" pitchFamily="2" charset="2"/>
              </a:rPr>
              <a:t> Et donc obtenir une très bonne résolution de cette mesure 4D</a:t>
            </a:r>
            <a:endParaRPr lang="fr-FR" baseline="0" dirty="0" smtClean="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11</a:t>
            </a:fld>
            <a:endParaRPr lang="fr-FR"/>
          </a:p>
        </p:txBody>
      </p:sp>
    </p:spTree>
    <p:extLst>
      <p:ext uri="{BB962C8B-B14F-4D97-AF65-F5344CB8AC3E}">
        <p14:creationId xmlns:p14="http://schemas.microsoft.com/office/powerpoint/2010/main" val="1315615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prstClr val="black"/>
                </a:solidFill>
                <a:effectLst/>
                <a:uLnTx/>
                <a:uFillTx/>
              </a:rPr>
              <a:t>Voici le modèle 3D de la tête de l’EMIT4D. #Il a une Caméra 4MPxl, un moteur pas à pas</a:t>
            </a:r>
            <a:r>
              <a:rPr kumimoji="0" lang="fr-FR" sz="1200" b="0" i="0" u="none" strike="noStrike" kern="0" cap="none" spc="0" normalizeH="0" noProof="0" dirty="0" smtClean="0">
                <a:ln>
                  <a:noFill/>
                </a:ln>
                <a:solidFill>
                  <a:prstClr val="black"/>
                </a:solidFill>
                <a:effectLst/>
                <a:uLnTx/>
                <a:uFillTx/>
              </a:rPr>
              <a:t> avec une précision de</a:t>
            </a:r>
            <a:r>
              <a:rPr kumimoji="0" lang="fr-FR" sz="1200" b="0" i="0" u="none" strike="noStrike" kern="0" cap="none" spc="0" normalizeH="0" baseline="0" noProof="0" dirty="0" smtClean="0">
                <a:ln>
                  <a:noFill/>
                </a:ln>
                <a:solidFill>
                  <a:prstClr val="black"/>
                </a:solidFill>
                <a:effectLst/>
                <a:uLnTx/>
                <a:uFillTx/>
              </a:rPr>
              <a:t>10µm, un système mécanique complexe pour permettre le placement de la caméra à 45° du scintillateur tout en restant à la Pa, un scintillateur sensible au µA et un poivrier sur lequel je reviendrai. La </a:t>
            </a:r>
            <a:r>
              <a:rPr lang="fr-FR" dirty="0" smtClean="0"/>
              <a:t>partie scintillateur</a:t>
            </a:r>
            <a:r>
              <a:rPr lang="fr-FR" baseline="0" dirty="0" smtClean="0"/>
              <a:t> </a:t>
            </a:r>
            <a:r>
              <a:rPr lang="fr-FR" dirty="0" smtClean="0"/>
              <a:t>est toujours</a:t>
            </a:r>
            <a:r>
              <a:rPr lang="fr-FR" baseline="0" dirty="0" smtClean="0"/>
              <a:t> à l’étude, nous avons testé 8 scintillateurs à différentes énergie sur BETSI et JANNUS. Le P46 étant le « meilleur  » voici ses résultat. On peut voir quand même qu’il se détériore. Et encore plus sur à basse énergie puisque la puissance se dépose peu profondément. Les prochains tests scintillateur sont programmés sur IPHI.</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prstClr val="black"/>
                </a:solidFill>
                <a:effectLst/>
                <a:uLnTx/>
                <a:uFillTx/>
              </a:rPr>
              <a:t>#Mais le défi technologique du projet a été le poivrier !</a:t>
            </a:r>
          </a:p>
          <a:p>
            <a:pPr marL="0" marR="0" lvl="0" indent="0" defTabSz="914400" eaLnBrk="1" fontAlgn="auto" latinLnBrk="0" hangingPunct="1">
              <a:lnSpc>
                <a:spcPct val="100000"/>
              </a:lnSpc>
              <a:spcBef>
                <a:spcPts val="0"/>
              </a:spcBef>
              <a:spcAft>
                <a:spcPts val="0"/>
              </a:spcAft>
              <a:buClrTx/>
              <a:buSzTx/>
              <a:buFontTx/>
              <a:buNone/>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12</a:t>
            </a:fld>
            <a:endParaRPr lang="fr-FR"/>
          </a:p>
        </p:txBody>
      </p:sp>
    </p:spTree>
    <p:extLst>
      <p:ext uri="{BB962C8B-B14F-4D97-AF65-F5344CB8AC3E}">
        <p14:creationId xmlns:p14="http://schemas.microsoft.com/office/powerpoint/2010/main" val="4170522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prstClr val="black"/>
                </a:solidFill>
                <a:effectLst/>
                <a:uLnTx/>
                <a:uFillTx/>
              </a:rPr>
              <a:t>Comme sur ESS nous devions arrêter une grosse densité de puissance Mais cette fois ci en mettant le Cu face au faisceau pour absorber un maximum de puissance avant les trous calibré dans le W et ainsi éviter qu’il ne se déforme. #Pour le perçage, nous avons choisi d’utiliser le jet d’eau guidé par laser pour faire des trous 70µm de diamètre dans le W. Ce qui est assez complexe.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prstClr val="black"/>
                </a:solidFill>
                <a:effectLst/>
                <a:uLnTx/>
                <a:uFillTx/>
              </a:rPr>
              <a:t>#C’est aussi sur ce poivrier que nous avons eu le plus de problème de fabrication :</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0" cap="none" spc="0" normalizeH="0" baseline="0" noProof="0" dirty="0" smtClean="0">
                <a:ln>
                  <a:noFill/>
                </a:ln>
                <a:solidFill>
                  <a:prstClr val="black"/>
                </a:solidFill>
                <a:effectLst/>
                <a:uLnTx/>
                <a:uFillTx/>
              </a:rPr>
              <a:t>La CIC n’a pas fonctionné comme prévu a cause d’une imprécision sur la profondeur de soudure de la boite à eau. Mais nous l’avons quand même réhabilité (</a:t>
            </a:r>
            <a:r>
              <a:rPr kumimoji="0" lang="fr-FR" sz="1200" b="0" i="0" u="none" strike="noStrike" kern="0" cap="none" spc="0" normalizeH="0" baseline="0" noProof="0" dirty="0" err="1" smtClean="0">
                <a:ln>
                  <a:noFill/>
                </a:ln>
                <a:solidFill>
                  <a:prstClr val="black"/>
                </a:solidFill>
                <a:effectLst/>
                <a:uLnTx/>
                <a:uFillTx/>
              </a:rPr>
              <a:t>cad</a:t>
            </a:r>
            <a:r>
              <a:rPr kumimoji="0" lang="fr-FR" sz="1200" b="0" i="0" u="none" strike="noStrike" kern="0" cap="none" spc="0" normalizeH="0" baseline="0" noProof="0" dirty="0" smtClean="0">
                <a:ln>
                  <a:noFill/>
                </a:ln>
                <a:solidFill>
                  <a:prstClr val="black"/>
                </a:solidFill>
                <a:effectLst/>
                <a:uLnTx/>
                <a:uFillTx/>
              </a:rPr>
              <a:t> redressé et testé aux fuites) pour l’utiliser et continuer même si la liaison mécanique est contestable. En revanche cela a servi à validé le </a:t>
            </a:r>
            <a:r>
              <a:rPr kumimoji="0" lang="fr-FR" sz="1200" b="0" i="0" u="none" strike="noStrike" kern="0" cap="none" spc="0" normalizeH="0" baseline="0" noProof="0" dirty="0" err="1" smtClean="0">
                <a:ln>
                  <a:noFill/>
                </a:ln>
                <a:solidFill>
                  <a:prstClr val="black"/>
                </a:solidFill>
                <a:effectLst/>
                <a:uLnTx/>
                <a:uFillTx/>
              </a:rPr>
              <a:t>process</a:t>
            </a:r>
            <a:r>
              <a:rPr kumimoji="0" lang="fr-FR" sz="1200" b="0" i="0" u="none" strike="noStrike" kern="0" cap="none" spc="0" normalizeH="0" baseline="0" noProof="0" dirty="0" smtClean="0">
                <a:ln>
                  <a:noFill/>
                </a:ln>
                <a:solidFill>
                  <a:prstClr val="black"/>
                </a:solidFill>
                <a:effectLst/>
                <a:uLnTx/>
                <a:uFillTx/>
              </a:rPr>
              <a:t> pour les EMU ESS qui sont passé en CIC juste après.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0" cap="none" spc="0" normalizeH="0" baseline="0" noProof="0" dirty="0" smtClean="0">
                <a:ln>
                  <a:noFill/>
                </a:ln>
                <a:solidFill>
                  <a:prstClr val="black"/>
                </a:solidFill>
                <a:effectLst/>
                <a:uLnTx/>
                <a:uFillTx/>
              </a:rPr>
              <a:t>Donc nous n’avons fait que 9 trous sur ce prototype de poivrier mais #Le perçage a été assez laborieux aussi. L’usineur n’avait pas envisagé l’usure très rapide de la buse de perçage et a du reprendre plusieurs fois les trous dont vous pouvez voir le résultat ici….</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0" cap="none" spc="0" normalizeH="0" baseline="0" noProof="0" dirty="0" smtClean="0">
                <a:ln>
                  <a:noFill/>
                </a:ln>
                <a:solidFill>
                  <a:prstClr val="black"/>
                </a:solidFill>
                <a:effectLst/>
                <a:uLnTx/>
                <a:uFillTx/>
              </a:rPr>
              <a:t>En conclusion l’emit4D est un défi technologique surtout au niveau du poivrier. Plusieurs parties du diagnostics ne sont pas optimal mais nous espérons tout de même tester un prototype fonctionnel sur IPHI très prochainement. Cette campagne de mesure devrait se faire à peu près en même temps que celle des….</a:t>
            </a:r>
            <a:endParaRPr lang="fr-FR" dirty="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13</a:t>
            </a:fld>
            <a:endParaRPr lang="fr-FR"/>
          </a:p>
        </p:txBody>
      </p:sp>
    </p:spTree>
    <p:extLst>
      <p:ext uri="{BB962C8B-B14F-4D97-AF65-F5344CB8AC3E}">
        <p14:creationId xmlns:p14="http://schemas.microsoft.com/office/powerpoint/2010/main" val="218322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les NPM de ESS. Avec ce type de diagnostics, on peut mesurer les profils de deux manières différentes </a:t>
            </a:r>
          </a:p>
          <a:p>
            <a:pPr marL="171450" indent="-171450">
              <a:buFont typeface="Arial" panose="020B0604020202020204" pitchFamily="34" charset="0"/>
              <a:buChar char="•"/>
            </a:pPr>
            <a:r>
              <a:rPr lang="fr-FR" baseline="0" dirty="0" smtClean="0"/>
              <a:t>soit on place une caméra à l’extérieur de la chambre et on mesure la lumière émise par l’excitation du gaz comme le doppler </a:t>
            </a:r>
            <a:r>
              <a:rPr lang="fr-FR" baseline="0" dirty="0" smtClean="0">
                <a:sym typeface="Wingdings" panose="05000000000000000000" pitchFamily="2" charset="2"/>
              </a:rPr>
              <a:t></a:t>
            </a:r>
            <a:r>
              <a:rPr lang="fr-FR" baseline="0" dirty="0" smtClean="0"/>
              <a:t> c’est </a:t>
            </a:r>
            <a:r>
              <a:rPr lang="fr-FR" baseline="0" dirty="0" err="1" smtClean="0"/>
              <a:t>unFluorescence</a:t>
            </a:r>
            <a:r>
              <a:rPr lang="fr-FR" baseline="0" dirty="0" smtClean="0"/>
              <a:t> profile monitor</a:t>
            </a:r>
          </a:p>
          <a:p>
            <a:pPr marL="171450" indent="-171450">
              <a:buFont typeface="Arial" panose="020B0604020202020204" pitchFamily="34" charset="0"/>
              <a:buChar char="•"/>
            </a:pPr>
            <a:r>
              <a:rPr lang="fr-FR" baseline="0" dirty="0" smtClean="0"/>
              <a:t>soit on applique de part et d’autre du faisceau garce a des électrodes un champs électrique uniforme # pour collecter les ions déviés. </a:t>
            </a:r>
            <a:r>
              <a:rPr lang="fr-FR" baseline="0" dirty="0" smtClean="0">
                <a:sym typeface="Wingdings" panose="05000000000000000000" pitchFamily="2" charset="2"/>
              </a:rPr>
              <a:t> c’est un </a:t>
            </a:r>
            <a:r>
              <a:rPr lang="fr-FR" baseline="0" dirty="0" err="1" smtClean="0">
                <a:sym typeface="Wingdings" panose="05000000000000000000" pitchFamily="2" charset="2"/>
              </a:rPr>
              <a:t>Ionization</a:t>
            </a:r>
            <a:r>
              <a:rPr lang="fr-FR" baseline="0" dirty="0" smtClean="0">
                <a:sym typeface="Wingdings" panose="05000000000000000000" pitchFamily="2" charset="2"/>
              </a:rPr>
              <a:t> Profile monitor</a:t>
            </a:r>
          </a:p>
          <a:p>
            <a:r>
              <a:rPr lang="fr-FR" baseline="0" dirty="0" smtClean="0"/>
              <a:t>Ces profileurs ont quelques inconvénients : un FPM aura une section efficace faible alors qu’ un IPM sera sensible à la charge d’espace qui risque de déformer le profil. Pour éviter ça on peut augmenter le champs électrique mais ça aura pour effet d’augmenter les risque de claquages et d’arcs avec la chambre.</a:t>
            </a:r>
            <a:endParaRPr lang="fr-FR" dirty="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14</a:t>
            </a:fld>
            <a:endParaRPr lang="fr-FR"/>
          </a:p>
        </p:txBody>
      </p:sp>
    </p:spTree>
    <p:extLst>
      <p:ext uri="{BB962C8B-B14F-4D97-AF65-F5344CB8AC3E}">
        <p14:creationId xmlns:p14="http://schemas.microsoft.com/office/powerpoint/2010/main" val="2364484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spcBef>
                <a:spcPts val="1200"/>
              </a:spcBef>
              <a:buFont typeface="Arial" pitchFamily="34" charset="0"/>
              <a:buNone/>
            </a:pPr>
            <a:r>
              <a:rPr lang="fr-FR" sz="1100" b="0" dirty="0" smtClean="0"/>
              <a:t>Pour ESS 3 configurations de mesure ont été prévues pour le collecteur</a:t>
            </a:r>
            <a:r>
              <a:rPr lang="fr-FR" sz="1100" b="0" baseline="0" dirty="0" smtClean="0"/>
              <a:t> : un IPM conventionnel à </a:t>
            </a:r>
            <a:r>
              <a:rPr lang="fr-FR" sz="1100" b="0" baseline="0" dirty="0" err="1" smtClean="0"/>
              <a:t>strips</a:t>
            </a:r>
            <a:r>
              <a:rPr lang="fr-FR" sz="1100" b="0" baseline="0" dirty="0" smtClean="0"/>
              <a:t>, un système optique avec </a:t>
            </a:r>
            <a:r>
              <a:rPr lang="fr-FR" sz="1100" b="0" baseline="0" dirty="0" err="1" smtClean="0"/>
              <a:t>mcp</a:t>
            </a:r>
            <a:r>
              <a:rPr lang="fr-FR" sz="1100" b="0" baseline="0" dirty="0" smtClean="0"/>
              <a:t>, scintillateur et caméra et un IPM avec une matrice de pixel (qui est un collecteur limité par ses dimensions et son cout).</a:t>
            </a:r>
          </a:p>
          <a:p>
            <a:pPr marL="0" indent="0">
              <a:spcBef>
                <a:spcPts val="1200"/>
              </a:spcBef>
              <a:buFont typeface="Arial" pitchFamily="34" charset="0"/>
              <a:buNone/>
            </a:pPr>
            <a:r>
              <a:rPr lang="fr-FR" sz="1100" b="0" baseline="0" dirty="0" smtClean="0"/>
              <a:t>Les 3 configurations ainsi que</a:t>
            </a:r>
            <a:r>
              <a:rPr lang="fr-FR" sz="1100" dirty="0" smtClean="0"/>
              <a:t> des scintillateurs</a:t>
            </a:r>
            <a:r>
              <a:rPr lang="fr-FR" sz="1100" baseline="0" dirty="0" smtClean="0"/>
              <a:t> seront bientôt en test sur la ligne déviée d’IPHI.</a:t>
            </a:r>
            <a:endParaRPr lang="fr-FR" sz="1100" b="1" dirty="0" smtClean="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15</a:t>
            </a:fld>
            <a:endParaRPr lang="fr-FR"/>
          </a:p>
        </p:txBody>
      </p:sp>
    </p:spTree>
    <p:extLst>
      <p:ext uri="{BB962C8B-B14F-4D97-AF65-F5344CB8AC3E}">
        <p14:creationId xmlns:p14="http://schemas.microsoft.com/office/powerpoint/2010/main" val="403389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 que nous</a:t>
            </a:r>
            <a:r>
              <a:rPr lang="fr-FR" baseline="0" dirty="0" smtClean="0"/>
              <a:t> avons vu, c’est qu’il existe et qu’on développe de plus en plus de diagnostics multifonctions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Mais pour cela il faut aussi des ingénieur et des chercheur multifonctions puisque les diagnostics sont dans un domaine </a:t>
            </a:r>
            <a:r>
              <a:rPr lang="fr-FR" dirty="0" smtClean="0"/>
              <a:t>MULTIPHYSIQUE C’est pour ça que ça me plait # On peut y faire aussi</a:t>
            </a:r>
            <a:r>
              <a:rPr lang="fr-FR" baseline="0" dirty="0" smtClean="0"/>
              <a:t> bien de la thermique que de l’électronique ou encore de la mécanique.  </a:t>
            </a:r>
            <a:r>
              <a:rPr lang="fr-FR" dirty="0" smtClean="0"/>
              <a:t>#J’ai presque fini. Je voudrais juste que vous reteniez que le développement d’un diagnostic</a:t>
            </a:r>
            <a:r>
              <a:rPr lang="fr-FR" baseline="0" dirty="0" smtClean="0"/>
              <a:t> c’est</a:t>
            </a:r>
            <a:r>
              <a:rPr lang="fr-FR" dirty="0" smtClean="0"/>
              <a:t> 2 à 3 ans en partant de l’état de l’art et environ 5 ans d’une feuille blanche et nous sommes toujours en recherche d’innovation.</a:t>
            </a:r>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16</a:t>
            </a:fld>
            <a:endParaRPr lang="fr-FR"/>
          </a:p>
        </p:txBody>
      </p:sp>
    </p:spTree>
    <p:extLst>
      <p:ext uri="{BB962C8B-B14F-4D97-AF65-F5344CB8AC3E}">
        <p14:creationId xmlns:p14="http://schemas.microsoft.com/office/powerpoint/2010/main" val="577527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Merci de votre attention</a:t>
            </a:r>
            <a:endParaRPr lang="fr-FR" dirty="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17</a:t>
            </a:fld>
            <a:endParaRPr lang="fr-FR"/>
          </a:p>
        </p:txBody>
      </p:sp>
    </p:spTree>
    <p:extLst>
      <p:ext uri="{BB962C8B-B14F-4D97-AF65-F5344CB8AC3E}">
        <p14:creationId xmlns:p14="http://schemas.microsoft.com/office/powerpoint/2010/main" val="4036856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(Matrice de pixels en Silicium</a:t>
            </a:r>
            <a:r>
              <a:rPr lang="fr-FR" sz="1200" b="1" baseline="0" dirty="0" smtClean="0"/>
              <a:t> ou </a:t>
            </a:r>
            <a:r>
              <a:rPr lang="fr-FR" sz="1200" b="1" baseline="0" dirty="0" err="1" smtClean="0"/>
              <a:t>FitPix</a:t>
            </a:r>
            <a:r>
              <a:rPr lang="fr-FR" sz="1200" b="1" baseline="0" dirty="0" smtClean="0"/>
              <a:t>)</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18</a:t>
            </a:fld>
            <a:endParaRPr lang="fr-FR"/>
          </a:p>
        </p:txBody>
      </p:sp>
    </p:spTree>
    <p:extLst>
      <p:ext uri="{BB962C8B-B14F-4D97-AF65-F5344CB8AC3E}">
        <p14:creationId xmlns:p14="http://schemas.microsoft.com/office/powerpoint/2010/main" val="212760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Puisque l’EMU a</a:t>
            </a:r>
            <a:r>
              <a:rPr lang="fr-FR" baseline="0" dirty="0" smtClean="0"/>
              <a:t> f ait des mesures d’une précision inégalé.</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On peut voir sur cette figure différentes zone assez intéressante et notamment des </a:t>
            </a:r>
            <a:r>
              <a:rPr lang="fr-FR" dirty="0" smtClean="0"/>
              <a:t>Raies secondaires #</a:t>
            </a:r>
            <a:r>
              <a:rPr lang="fr-FR" baseline="0" dirty="0" smtClean="0"/>
              <a:t> d’intensité de </a:t>
            </a:r>
            <a:r>
              <a:rPr lang="fr-FR" baseline="0" dirty="0" err="1" smtClean="0"/>
              <a:t>qq</a:t>
            </a:r>
            <a:r>
              <a:rPr lang="fr-FR" baseline="0" dirty="0" smtClean="0"/>
              <a:t> millième de la raie principale qui sont dues aux différentes collision possible au sein du faisceau. (</a:t>
            </a:r>
            <a:r>
              <a:rPr lang="fr-FR" sz="1200" dirty="0" smtClean="0"/>
              <a:t>Energie 75keV)</a:t>
            </a:r>
            <a:endParaRPr lang="fr-FR" baseline="0" dirty="0" smtClean="0"/>
          </a:p>
          <a:p>
            <a:endParaRPr lang="fr-FR" baseline="0" dirty="0" smtClean="0"/>
          </a:p>
          <a:p>
            <a:r>
              <a:rPr lang="fr-FR" baseline="0" dirty="0" smtClean="0"/>
              <a:t>En conclusion, nous avons un </a:t>
            </a:r>
            <a:r>
              <a:rPr lang="fr-FR" baseline="0" dirty="0" err="1" smtClean="0"/>
              <a:t>emittancemetre</a:t>
            </a:r>
            <a:r>
              <a:rPr lang="fr-FR" baseline="0" dirty="0" smtClean="0"/>
              <a:t> avec une très </a:t>
            </a:r>
            <a:r>
              <a:rPr lang="fr-FR" baseline="0" dirty="0" err="1" smtClean="0"/>
              <a:t>très</a:t>
            </a:r>
            <a:r>
              <a:rPr lang="fr-FR" baseline="0" dirty="0" smtClean="0"/>
              <a:t> bonne résolution qui peut encaisser beaucoup de puissance et dont les fentes sont amovibles.</a:t>
            </a:r>
          </a:p>
          <a:p>
            <a:endParaRPr lang="fr-FR" baseline="0" dirty="0" smtClean="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20</a:t>
            </a:fld>
            <a:endParaRPr lang="fr-FR"/>
          </a:p>
        </p:txBody>
      </p:sp>
    </p:spTree>
    <p:extLst>
      <p:ext uri="{BB962C8B-B14F-4D97-AF65-F5344CB8AC3E}">
        <p14:creationId xmlns:p14="http://schemas.microsoft.com/office/powerpoint/2010/main" val="416003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le domaine des accélérateurs,</a:t>
            </a:r>
            <a:r>
              <a:rPr lang="fr-FR" baseline="0" dirty="0" smtClean="0"/>
              <a:t> on a besoin de connaitre les grandeurs du faisceau que ce soit pour vérifier les simulations ou pour la sécurité</a:t>
            </a:r>
          </a:p>
          <a:p>
            <a:r>
              <a:rPr lang="fr-FR" baseline="0" dirty="0" smtClean="0"/>
              <a:t>…</a:t>
            </a:r>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2</a:t>
            </a:fld>
            <a:endParaRPr lang="fr-FR"/>
          </a:p>
        </p:txBody>
      </p:sp>
    </p:spTree>
    <p:extLst>
      <p:ext uri="{BB962C8B-B14F-4D97-AF65-F5344CB8AC3E}">
        <p14:creationId xmlns:p14="http://schemas.microsoft.com/office/powerpoint/2010/main" val="248114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i="1" dirty="0" smtClean="0">
              <a:latin typeface="Cambria Math"/>
            </a:endParaRPr>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21</a:t>
            </a:fld>
            <a:endParaRPr lang="fr-FR"/>
          </a:p>
        </p:txBody>
      </p:sp>
    </p:spTree>
    <p:extLst>
      <p:ext uri="{BB962C8B-B14F-4D97-AF65-F5344CB8AC3E}">
        <p14:creationId xmlns:p14="http://schemas.microsoft.com/office/powerpoint/2010/main" val="426210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mesurer ces grandeurs on dispose de nombreux</a:t>
            </a:r>
            <a:r>
              <a:rPr lang="fr-FR" baseline="0" dirty="0" smtClean="0"/>
              <a:t> diagnostics et même certains qui mesure plusieurs grandeurs à la fois tel que les </a:t>
            </a:r>
            <a:r>
              <a:rPr lang="fr-FR" baseline="0" dirty="0" err="1" smtClean="0"/>
              <a:t>emittancemètres</a:t>
            </a:r>
            <a:r>
              <a:rPr lang="fr-FR" baseline="0" dirty="0" smtClean="0"/>
              <a:t> et profileurs.  #Voici les diagnostics récents de l’</a:t>
            </a:r>
            <a:r>
              <a:rPr lang="fr-FR" baseline="0" dirty="0" err="1" smtClean="0"/>
              <a:t>Irfu</a:t>
            </a:r>
            <a:r>
              <a:rPr lang="fr-FR" baseline="0" dirty="0" smtClean="0"/>
              <a:t>. Et les projet pour lesquelles ils ont été fait.   MAIS je ne vais pouvoir vous présenter « que »  le Doppler, les Emittance </a:t>
            </a:r>
            <a:r>
              <a:rPr lang="fr-FR" baseline="0" dirty="0" err="1" smtClean="0"/>
              <a:t>Measurement</a:t>
            </a:r>
            <a:r>
              <a:rPr lang="fr-FR" baseline="0" dirty="0" smtClean="0"/>
              <a:t> Unit et les Non-invasive Profile Monitor de ESS;  le Filtre de Wien FAIR et le projet sur lequel porte ma thèse : L’EMIT4D</a:t>
            </a:r>
            <a:endParaRPr lang="fr-FR" dirty="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3</a:t>
            </a:fld>
            <a:endParaRPr lang="fr-FR"/>
          </a:p>
        </p:txBody>
      </p:sp>
    </p:spTree>
    <p:extLst>
      <p:ext uri="{BB962C8B-B14F-4D97-AF65-F5344CB8AC3E}">
        <p14:creationId xmlns:p14="http://schemas.microsoft.com/office/powerpoint/2010/main" val="212273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Sert à mesurer la pureté du faisceau en déterminant les proportions de chaque ions grâce à</a:t>
                </a:r>
                <a:r>
                  <a:rPr lang="fr-FR" baseline="0" dirty="0" smtClean="0"/>
                  <a:t> la lumière é</a:t>
                </a:r>
                <a:r>
                  <a:rPr lang="fr-FR" dirty="0" smtClean="0"/>
                  <a:t>mise par l’interaction du faisceau avec le gaz résiduel #On mesure</a:t>
                </a:r>
                <a:r>
                  <a:rPr lang="fr-FR" baseline="0" dirty="0" smtClean="0"/>
                  <a:t> le décalage Doppler de la raie H alpha de l’hydrogène </a:t>
                </a:r>
                <a:r>
                  <a:rPr lang="fr-FR" sz="1200" dirty="0" smtClean="0">
                    <a:solidFill>
                      <a:prstClr val="black"/>
                    </a:solidFill>
                  </a:rPr>
                  <a:t>(ou </a:t>
                </a:r>
                <a:r>
                  <a:rPr lang="fr-FR" sz="1200" dirty="0" err="1" smtClean="0">
                    <a:solidFill>
                      <a:prstClr val="black"/>
                    </a:solidFill>
                  </a:rPr>
                  <a:t>blue</a:t>
                </a:r>
                <a:r>
                  <a:rPr lang="fr-FR" sz="1200" dirty="0" smtClean="0">
                    <a:solidFill>
                      <a:prstClr val="black"/>
                    </a:solidFill>
                  </a:rPr>
                  <a:t> shift) # ce diagnostic est</a:t>
                </a:r>
                <a:r>
                  <a:rPr lang="fr-FR" sz="1200" baseline="0" dirty="0" smtClean="0">
                    <a:solidFill>
                      <a:prstClr val="black"/>
                    </a:solidFill>
                  </a:rPr>
                  <a:t> composé d’une fibre optique placée à un angle thêta de l’axe faisceau et un spectrographe.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prstClr val="black"/>
                    </a:solidFill>
                  </a:rPr>
                  <a:t>On obtient </a:t>
                </a:r>
                <a:r>
                  <a:rPr lang="fr-FR" baseline="0" dirty="0" smtClean="0"/>
                  <a:t>les raies de chaque espèce </a:t>
                </a:r>
                <a:r>
                  <a:rPr lang="fr-FR" sz="1200" baseline="0" dirty="0" smtClean="0">
                    <a:solidFill>
                      <a:prstClr val="black"/>
                    </a:solidFill>
                  </a:rPr>
                  <a:t>dont on connait les longueurs d’onde dépendantes de leur masse et on détermine exactement leur quantité grâce à cette formule :</a:t>
                </a:r>
                <a:endParaRPr lang="fr-FR" sz="1200" baseline="0" dirty="0" smtClean="0">
                  <a:solidFill>
                    <a:prstClr val="black"/>
                  </a:solidFill>
                  <a:latin typeface="+mn-l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i="0" baseline="0" dirty="0" smtClean="0">
                    <a:latin typeface="Cambria Math"/>
                  </a:rPr>
                  <a:t>#Pour avoir la quantité d’ion ou sa probabilité de présence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i="0" baseline="0" dirty="0" smtClean="0">
                    <a:latin typeface="Cambria Math"/>
                  </a:rPr>
                  <a:t>On mesure la lumière émise à sa longueurs d’onde, ce qui donne l’aire de la raie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i="0" baseline="0" dirty="0" smtClean="0">
                    <a:latin typeface="Cambria Math"/>
                  </a:rPr>
                  <a:t>Il nous faut aussi la </a:t>
                </a:r>
                <a:r>
                  <a:rPr lang="fr-FR" sz="1200" i="0" dirty="0" smtClean="0">
                    <a:latin typeface="Cambria Math"/>
                  </a:rPr>
                  <a:t>probabilité de présence</a:t>
                </a:r>
                <a:r>
                  <a:rPr lang="fr-FR" sz="1200" i="0" baseline="0" dirty="0" smtClean="0">
                    <a:latin typeface="Cambria Math"/>
                  </a:rPr>
                  <a:t> du gaz qui correspond à la pression,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i="0" baseline="0" dirty="0" smtClean="0">
                    <a:latin typeface="Cambria Math"/>
                  </a:rPr>
                  <a:t>La section efficace qui dépend de la réaction,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i="0" baseline="0" dirty="0" smtClean="0">
                    <a:latin typeface="Cambria Math"/>
                  </a:rPr>
                  <a:t>L’angle solide</a:t>
                </a:r>
                <a:endParaRPr lang="fr-FR" sz="1200" i="0" dirty="0" smtClean="0">
                  <a:latin typeface="Cambria Math"/>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i="0" baseline="0" dirty="0" smtClean="0">
                    <a:latin typeface="Cambria Math"/>
                  </a:rPr>
                  <a:t>Le rendement de fluo (ici ~1 parce qu’il n’y a pas d’effet Auger)</a:t>
                </a:r>
              </a:p>
            </p:txBody>
          </p:sp>
        </mc:Choice>
        <mc:Fallback xmlns="">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Sert à ….	Grace à …. Emise …  On mesure …. </a:t>
                </a:r>
                <a:r>
                  <a:rPr lang="fr-FR" sz="1200" dirty="0" smtClean="0">
                    <a:solidFill>
                      <a:prstClr val="black"/>
                    </a:solidFill>
                    <a:latin typeface="+mn-lt"/>
                  </a:rPr>
                  <a:t>(</a:t>
                </a:r>
                <a:r>
                  <a:rPr lang="fr-FR" sz="1200" dirty="0" err="1" smtClean="0">
                    <a:solidFill>
                      <a:prstClr val="black"/>
                    </a:solidFill>
                    <a:latin typeface="+mn-lt"/>
                  </a:rPr>
                  <a:t>Halpha</a:t>
                </a:r>
                <a:r>
                  <a:rPr lang="fr-FR" sz="1200" baseline="0" dirty="0" smtClean="0">
                    <a:solidFill>
                      <a:prstClr val="black"/>
                    </a:solidFill>
                    <a:latin typeface="+mn-lt"/>
                  </a:rPr>
                  <a:t> </a:t>
                </a:r>
                <a:r>
                  <a:rPr lang="fr-FR" sz="1200" dirty="0" smtClean="0">
                    <a:solidFill>
                      <a:prstClr val="black"/>
                    </a:solidFill>
                    <a:latin typeface="+mn-lt"/>
                  </a:rPr>
                  <a:t>656,3 nm) </a:t>
                </a:r>
                <a:r>
                  <a:rPr lang="fr-FR" sz="1200" dirty="0" smtClean="0">
                    <a:solidFill>
                      <a:prstClr val="black"/>
                    </a:solidFill>
                  </a:rPr>
                  <a:t>(</a:t>
                </a:r>
                <a:r>
                  <a:rPr lang="fr-FR" sz="1200" dirty="0" err="1" smtClean="0">
                    <a:solidFill>
                      <a:prstClr val="black"/>
                    </a:solidFill>
                  </a:rPr>
                  <a:t>blue</a:t>
                </a:r>
                <a:r>
                  <a:rPr lang="fr-FR" sz="1200" dirty="0" smtClean="0">
                    <a:solidFill>
                      <a:prstClr val="black"/>
                    </a:solidFill>
                  </a:rPr>
                  <a:t> shift)		</a:t>
                </a:r>
                <a:r>
                  <a:rPr lang="fr-FR" sz="1200" baseline="0" dirty="0" smtClean="0">
                    <a:solidFill>
                      <a:prstClr val="black"/>
                    </a:solidFill>
                  </a:rPr>
                  <a:t> Il se compose de ….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prstClr val="black"/>
                    </a:solidFill>
                  </a:rPr>
                  <a:t>On obtient </a:t>
                </a:r>
                <a:r>
                  <a:rPr lang="fr-FR" baseline="0" dirty="0" smtClean="0"/>
                  <a:t>les raies de chaque espèce </a:t>
                </a:r>
                <a:r>
                  <a:rPr lang="fr-FR" sz="1200" baseline="0" dirty="0" smtClean="0">
                    <a:solidFill>
                      <a:prstClr val="black"/>
                    </a:solidFill>
                  </a:rPr>
                  <a:t>dont on connait les longueurs d’onde dépendantes de leur masse et on </a:t>
                </a:r>
                <a:r>
                  <a:rPr lang="fr-FR" sz="1200" baseline="0" dirty="0" err="1" smtClean="0">
                    <a:solidFill>
                      <a:prstClr val="black"/>
                    </a:solidFill>
                  </a:rPr>
                  <a:t>determine</a:t>
                </a:r>
                <a:r>
                  <a:rPr lang="fr-FR" sz="1200" baseline="0" dirty="0" smtClean="0">
                    <a:solidFill>
                      <a:prstClr val="black"/>
                    </a:solidFill>
                  </a:rPr>
                  <a:t> exactement leur quantité </a:t>
                </a:r>
                <a:r>
                  <a:rPr lang="fr-FR" sz="1200" baseline="0" dirty="0" err="1" smtClean="0">
                    <a:solidFill>
                      <a:prstClr val="black"/>
                    </a:solidFill>
                  </a:rPr>
                  <a:t>grace</a:t>
                </a:r>
                <a:r>
                  <a:rPr lang="fr-FR" sz="1200" baseline="0" dirty="0" smtClean="0">
                    <a:solidFill>
                      <a:prstClr val="black"/>
                    </a:solidFill>
                  </a:rPr>
                  <a:t> à cette formule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solidFill>
                    <a:prstClr val="black"/>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baseline="0" dirty="0" smtClean="0">
                    <a:latin typeface="Cambria Math"/>
                  </a:rPr>
                  <a:t>Quantité d’ion = probabilité de présence d’un 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latin typeface="Cambria Math"/>
                  </a:rPr>
                  <a:t>Pression = probabilité de présence</a:t>
                </a:r>
                <a:r>
                  <a:rPr lang="fr-FR" sz="1200" i="1" baseline="0" dirty="0" smtClean="0">
                    <a:latin typeface="Cambria Math"/>
                  </a:rPr>
                  <a:t> du gaz</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baseline="0" dirty="0" smtClean="0">
                    <a:latin typeface="Cambria Math"/>
                  </a:rPr>
                  <a:t>Section </a:t>
                </a:r>
                <a:r>
                  <a:rPr lang="fr-FR" sz="1200" i="1" baseline="0" dirty="0" smtClean="0">
                    <a:latin typeface="Cambria Math"/>
                  </a:rPr>
                  <a:t>efficace = dépend de la réaction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baseline="0" dirty="0" smtClean="0">
                    <a:latin typeface="Cambria Math"/>
                  </a:rPr>
                  <a:t>Point </a:t>
                </a:r>
                <a:r>
                  <a:rPr lang="fr-FR" sz="1200" i="1" baseline="0" dirty="0" smtClean="0">
                    <a:latin typeface="Cambria Math"/>
                  </a:rPr>
                  <a:t>de vue = angle solide</a:t>
                </a:r>
                <a:endParaRPr lang="fr-FR" sz="1200" i="1"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baseline="0" dirty="0" smtClean="0">
                    <a:latin typeface="Cambria Math"/>
                  </a:rPr>
                  <a:t>~1 = rendement de fluo (parce que pas d’effet </a:t>
                </a:r>
                <a:r>
                  <a:rPr lang="fr-FR" sz="1200" i="1" baseline="0" dirty="0" err="1" smtClean="0">
                    <a:latin typeface="Cambria Math"/>
                  </a:rPr>
                  <a:t>auger</a:t>
                </a:r>
                <a:r>
                  <a:rPr lang="fr-FR" sz="1200" i="1" baseline="0" dirty="0" smtClean="0">
                    <a:latin typeface="Cambria Math"/>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smtClean="0">
                    <a:latin typeface="Cambria Math" panose="02040503050406030204" pitchFamily="18" charset="0"/>
                    <a:ea typeface="Cambria Math" panose="02040503050406030204" pitchFamily="18" charset="0"/>
                  </a:rPr>
                  <a:t>𝜆</a:t>
                </a:r>
                <a:r>
                  <a:rPr lang="fr-FR" sz="1200" i="0" smtClean="0">
                    <a:latin typeface="Cambria Math"/>
                    <a:ea typeface="Cambria Math" panose="02040503050406030204" pitchFamily="18" charset="0"/>
                  </a:rPr>
                  <a:t>/</a:t>
                </a:r>
                <a:r>
                  <a:rPr lang="fr-FR" sz="1200" i="0" smtClean="0">
                    <a:latin typeface="Cambria Math" panose="02040503050406030204" pitchFamily="18" charset="0"/>
                    <a:ea typeface="Cambria Math" panose="02040503050406030204" pitchFamily="18" charset="0"/>
                  </a:rPr>
                  <a:t>𝜆</a:t>
                </a:r>
                <a:r>
                  <a:rPr lang="fr-FR" sz="1200" i="0" smtClean="0">
                    <a:latin typeface="Cambria Math"/>
                    <a:ea typeface="Cambria Math" panose="02040503050406030204" pitchFamily="18" charset="0"/>
                  </a:rPr>
                  <a:t>_</a:t>
                </a:r>
                <a:r>
                  <a:rPr lang="fr-FR" sz="1200" b="0" i="0" smtClean="0">
                    <a:latin typeface="Cambria Math" panose="02040503050406030204" pitchFamily="18" charset="0"/>
                    <a:ea typeface="Cambria Math" panose="02040503050406030204" pitchFamily="18" charset="0"/>
                  </a:rPr>
                  <a:t>0</a:t>
                </a:r>
                <a:r>
                  <a:rPr lang="fr-FR" sz="1200" b="0" i="0" smtClean="0">
                    <a:latin typeface="Cambria Math"/>
                    <a:ea typeface="Cambria Math" panose="02040503050406030204" pitchFamily="18" charset="0"/>
                  </a:rPr>
                  <a:t> </a:t>
                </a:r>
                <a:r>
                  <a:rPr lang="fr-FR" sz="1200" b="0" i="0" smtClean="0">
                    <a:latin typeface="Cambria Math" panose="02040503050406030204" pitchFamily="18" charset="0"/>
                  </a:rPr>
                  <a:t>=1</a:t>
                </a:r>
                <a:r>
                  <a:rPr lang="fr-FR" sz="1200" b="0" i="0" smtClean="0">
                    <a:latin typeface="Cambria Math"/>
                  </a:rPr>
                  <a:t>/(</a:t>
                </a:r>
                <a:r>
                  <a:rPr lang="fr-FR" sz="1200" b="0" i="0" smtClean="0">
                    <a:latin typeface="Cambria Math" panose="02040503050406030204" pitchFamily="18" charset="0"/>
                  </a:rPr>
                  <a:t>1+</a:t>
                </a:r>
                <a:r>
                  <a:rPr lang="fr-FR" sz="1200" b="0" i="0" smtClean="0">
                    <a:latin typeface="Cambria Math" panose="02040503050406030204" pitchFamily="18" charset="0"/>
                    <a:ea typeface="Cambria Math" panose="02040503050406030204" pitchFamily="18" charset="0"/>
                  </a:rPr>
                  <a:t>𝛽 cos</a:t>
                </a:r>
                <a:r>
                  <a:rPr lang="fr-FR" sz="1200" b="0" i="0" smtClean="0">
                    <a:latin typeface="Cambria Math"/>
                    <a:ea typeface="Cambria Math" panose="02040503050406030204" pitchFamily="18" charset="0"/>
                  </a:rPr>
                  <a:t>⁡〖</a:t>
                </a:r>
                <a:r>
                  <a:rPr lang="fr-FR" sz="1200" b="0" i="0" smtClean="0">
                    <a:latin typeface="Cambria Math" panose="02040503050406030204" pitchFamily="18" charset="0"/>
                    <a:ea typeface="Cambria Math" panose="02040503050406030204" pitchFamily="18" charset="0"/>
                  </a:rPr>
                  <a:t>(𝜃)</a:t>
                </a:r>
                <a:r>
                  <a:rPr lang="fr-FR" sz="1200" b="0" i="0" smtClean="0">
                    <a:latin typeface="Cambria Math"/>
                    <a:ea typeface="Cambria Math" panose="02040503050406030204" pitchFamily="18" charset="0"/>
                  </a:rPr>
                  <a:t>〗 )</a:t>
                </a:r>
                <a:endParaRPr lang="fr-FR" dirty="0"/>
              </a:p>
              <a:p>
                <a:pPr/>
                <a:r>
                  <a:rPr lang="fr-FR" sz="1200" i="0" smtClean="0">
                    <a:latin typeface="Cambria Math" panose="02040503050406030204" pitchFamily="18" charset="0"/>
                    <a:ea typeface="Cambria Math" panose="02040503050406030204" pitchFamily="18" charset="0"/>
                  </a:rPr>
                  <a:t>𝛽</a:t>
                </a:r>
                <a:r>
                  <a:rPr lang="fr-FR" sz="1200" b="0" i="0" smtClean="0">
                    <a:latin typeface="Cambria Math" panose="02040503050406030204" pitchFamily="18" charset="0"/>
                    <a:ea typeface="Cambria Math" panose="02040503050406030204" pitchFamily="18" charset="0"/>
                  </a:rPr>
                  <a:t>=  𝑣</a:t>
                </a:r>
                <a:r>
                  <a:rPr lang="fr-FR" sz="1200" b="0" i="0" smtClean="0">
                    <a:latin typeface="Cambria Math"/>
                    <a:ea typeface="Cambria Math" panose="02040503050406030204" pitchFamily="18" charset="0"/>
                  </a:rPr>
                  <a:t>/</a:t>
                </a:r>
                <a:r>
                  <a:rPr lang="fr-FR" sz="1200" b="0" i="0" smtClean="0">
                    <a:latin typeface="Cambria Math" panose="02040503050406030204" pitchFamily="18" charset="0"/>
                    <a:ea typeface="Cambria Math" panose="02040503050406030204" pitchFamily="18" charset="0"/>
                  </a:rPr>
                  <a:t>𝑐=1</a:t>
                </a:r>
                <a:r>
                  <a:rPr lang="fr-FR" sz="1200" b="0" i="0" smtClean="0">
                    <a:latin typeface="Cambria Math"/>
                    <a:ea typeface="Cambria Math" panose="02040503050406030204" pitchFamily="18" charset="0"/>
                  </a:rPr>
                  <a:t>/</a:t>
                </a:r>
                <a:r>
                  <a:rPr lang="fr-FR" sz="1200" b="0" i="0" smtClean="0">
                    <a:latin typeface="Cambria Math" panose="02040503050406030204" pitchFamily="18" charset="0"/>
                    <a:ea typeface="Cambria Math" panose="02040503050406030204" pitchFamily="18" charset="0"/>
                  </a:rPr>
                  <a:t>𝑐</a:t>
                </a:r>
                <a:r>
                  <a:rPr lang="fr-FR" sz="1200" b="0" i="0" smtClean="0">
                    <a:latin typeface="Cambria Math"/>
                    <a:ea typeface="Cambria Math" panose="02040503050406030204" pitchFamily="18" charset="0"/>
                  </a:rPr>
                  <a:t> √(</a:t>
                </a:r>
                <a:r>
                  <a:rPr lang="fr-FR" sz="1200" b="0" i="0" smtClean="0">
                    <a:latin typeface="Cambria Math" panose="02040503050406030204" pitchFamily="18" charset="0"/>
                    <a:ea typeface="Cambria Math" panose="02040503050406030204" pitchFamily="18" charset="0"/>
                  </a:rPr>
                  <a:t>2𝐸</a:t>
                </a:r>
                <a:r>
                  <a:rPr lang="fr-FR" sz="1200" b="0" i="0" smtClean="0">
                    <a:latin typeface="Cambria Math"/>
                    <a:ea typeface="Cambria Math" panose="02040503050406030204" pitchFamily="18" charset="0"/>
                  </a:rPr>
                  <a:t>/</a:t>
                </a:r>
                <a:r>
                  <a:rPr lang="fr-FR" sz="1200" b="0" i="0" smtClean="0">
                    <a:latin typeface="Cambria Math" panose="02040503050406030204" pitchFamily="18" charset="0"/>
                    <a:ea typeface="Cambria Math" panose="02040503050406030204" pitchFamily="18" charset="0"/>
                  </a:rPr>
                  <a:t>𝑚</a:t>
                </a:r>
                <a:r>
                  <a:rPr lang="fr-FR" sz="1200" b="0" i="0" smtClean="0">
                    <a:latin typeface="Cambria Math"/>
                    <a:ea typeface="Cambria Math" panose="02040503050406030204" pitchFamily="18" charset="0"/>
                  </a:rPr>
                  <a:t>_</a:t>
                </a:r>
                <a:r>
                  <a:rPr lang="fr-FR" sz="1200" b="0" i="0" smtClean="0">
                    <a:latin typeface="Cambria Math" panose="02040503050406030204" pitchFamily="18" charset="0"/>
                    <a:ea typeface="Cambria Math" panose="02040503050406030204" pitchFamily="18" charset="0"/>
                  </a:rPr>
                  <a:t>𝑝</a:t>
                </a:r>
                <a:r>
                  <a:rPr lang="fr-FR" sz="1200" b="0" i="0" smtClean="0">
                    <a:latin typeface="Cambria Math"/>
                    <a:ea typeface="Cambria Math" panose="02040503050406030204" pitchFamily="18" charset="0"/>
                  </a:rPr>
                  <a:t> )</a:t>
                </a:r>
                <a:endParaRPr lang="fr-FR" dirty="0" smtClean="0"/>
              </a:p>
              <a:p>
                <a:pPr/>
                <a:r>
                  <a:rPr lang="fr-FR" sz="1200" i="0" smtClean="0">
                    <a:latin typeface="Cambria Math" panose="02040503050406030204" pitchFamily="18" charset="0"/>
                    <a:ea typeface="Cambria Math" panose="02040503050406030204" pitchFamily="18" charset="0"/>
                  </a:rPr>
                  <a:t>𝜂</a:t>
                </a:r>
                <a:r>
                  <a:rPr lang="fr-FR" sz="1200" b="0" i="0" smtClean="0">
                    <a:latin typeface="Cambria Math" panose="02040503050406030204" pitchFamily="18" charset="0"/>
                    <a:ea typeface="Cambria Math" panose="02040503050406030204" pitchFamily="18" charset="0"/>
                  </a:rPr>
                  <a:t>𝐻</a:t>
                </a:r>
                <a:r>
                  <a:rPr lang="fr-FR" sz="1200" b="0" i="0" smtClean="0">
                    <a:latin typeface="Cambria Math"/>
                    <a:ea typeface="Cambria Math" panose="02040503050406030204" pitchFamily="18" charset="0"/>
                  </a:rPr>
                  <a:t>_</a:t>
                </a:r>
                <a:r>
                  <a:rPr lang="fr-FR" sz="1200" b="0" i="0" smtClean="0">
                    <a:latin typeface="Cambria Math" panose="02040503050406030204" pitchFamily="18" charset="0"/>
                    <a:ea typeface="Cambria Math" panose="02040503050406030204" pitchFamily="18" charset="0"/>
                  </a:rPr>
                  <a:t>𝑖=</a:t>
                </a:r>
                <a:r>
                  <a:rPr lang="fr-FR" sz="1200" b="0" i="0" smtClean="0">
                    <a:latin typeface="Cambria Math"/>
                    <a:ea typeface="Cambria Math" panose="02040503050406030204" pitchFamily="18" charset="0"/>
                  </a:rPr>
                  <a:t>(</a:t>
                </a:r>
                <a:r>
                  <a:rPr lang="fr-FR" sz="1200" b="0" i="0" smtClean="0">
                    <a:latin typeface="Cambria Math" panose="02040503050406030204" pitchFamily="18" charset="0"/>
                    <a:ea typeface="Cambria Math" panose="02040503050406030204" pitchFamily="18" charset="0"/>
                  </a:rPr>
                  <a:t>𝜎</a:t>
                </a:r>
                <a:r>
                  <a:rPr lang="fr-FR" sz="1200" b="0" i="0" smtClean="0">
                    <a:latin typeface="Cambria Math"/>
                    <a:ea typeface="Cambria Math" panose="02040503050406030204" pitchFamily="18" charset="0"/>
                  </a:rPr>
                  <a:t>_(</a:t>
                </a:r>
                <a:r>
                  <a:rPr lang="fr-FR" sz="1200" b="0" i="0" smtClean="0">
                    <a:latin typeface="Cambria Math" panose="02040503050406030204" pitchFamily="18" charset="0"/>
                    <a:ea typeface="Cambria Math" panose="02040503050406030204" pitchFamily="18" charset="0"/>
                  </a:rPr>
                  <a:t>𝑛,𝐻</a:t>
                </a:r>
                <a:r>
                  <a:rPr lang="fr-FR" sz="1200" b="0" i="0" smtClean="0">
                    <a:latin typeface="Cambria Math"/>
                    <a:ea typeface="Cambria Math" panose="02040503050406030204" pitchFamily="18" charset="0"/>
                  </a:rPr>
                  <a:t>_</a:t>
                </a:r>
                <a:r>
                  <a:rPr lang="fr-FR" sz="1200" b="0" i="0" smtClean="0">
                    <a:latin typeface="Cambria Math" panose="02040503050406030204" pitchFamily="18" charset="0"/>
                    <a:ea typeface="Cambria Math" panose="02040503050406030204" pitchFamily="18" charset="0"/>
                  </a:rPr>
                  <a:t>𝑖</a:t>
                </a:r>
                <a:r>
                  <a:rPr lang="fr-FR" sz="1200" b="0" i="0" smtClean="0">
                    <a:latin typeface="Cambria Math"/>
                    <a:ea typeface="Cambria Math" panose="02040503050406030204" pitchFamily="18" charset="0"/>
                  </a:rPr>
                  <a:t>)^(</a:t>
                </a:r>
                <a:r>
                  <a:rPr lang="fr-FR" sz="1200" b="0" i="0" smtClean="0">
                    <a:latin typeface="Cambria Math" panose="02040503050406030204" pitchFamily="18" charset="0"/>
                    <a:ea typeface="Cambria Math" panose="02040503050406030204" pitchFamily="18" charset="0"/>
                  </a:rPr>
                  <a:t>−1</a:t>
                </a:r>
                <a:r>
                  <a:rPr lang="fr-FR" sz="1200" b="0" i="0" smtClean="0">
                    <a:latin typeface="Cambria Math"/>
                    <a:ea typeface="Cambria Math" panose="02040503050406030204" pitchFamily="18" charset="0"/>
                  </a:rPr>
                  <a:t>)</a:t>
                </a:r>
                <a:r>
                  <a:rPr lang="fr-FR" sz="1200" b="0" i="0" smtClean="0">
                    <a:latin typeface="Cambria Math" panose="02040503050406030204" pitchFamily="18" charset="0"/>
                    <a:ea typeface="Cambria Math" panose="02040503050406030204" pitchFamily="18" charset="0"/>
                  </a:rPr>
                  <a:t> 𝐼𝐻</a:t>
                </a:r>
                <a:r>
                  <a:rPr lang="fr-FR" sz="1200" b="0" i="0" smtClean="0">
                    <a:latin typeface="Cambria Math"/>
                    <a:ea typeface="Cambria Math" panose="02040503050406030204" pitchFamily="18" charset="0"/>
                  </a:rPr>
                  <a:t>_</a:t>
                </a:r>
                <a:r>
                  <a:rPr lang="fr-FR" sz="1200" b="0" i="0" smtClean="0">
                    <a:latin typeface="Cambria Math" panose="02040503050406030204" pitchFamily="18" charset="0"/>
                    <a:ea typeface="Cambria Math" panose="02040503050406030204" pitchFamily="18" charset="0"/>
                  </a:rPr>
                  <a:t>𝑖</a:t>
                </a:r>
                <a:r>
                  <a:rPr lang="fr-FR" sz="1200" b="0" i="0" smtClean="0">
                    <a:latin typeface="Cambria Math"/>
                    <a:ea typeface="Cambria Math" panose="02040503050406030204" pitchFamily="18" charset="0"/>
                  </a:rPr>
                  <a:t>)/(∑_</a:t>
                </a:r>
                <a:r>
                  <a:rPr lang="fr-FR" sz="1200" b="0" i="0" smtClean="0">
                    <a:latin typeface="Cambria Math" panose="02040503050406030204" pitchFamily="18" charset="0"/>
                    <a:ea typeface="Cambria Math" panose="02040503050406030204" pitchFamily="18" charset="0"/>
                  </a:rPr>
                  <a:t>𝑗</a:t>
                </a:r>
                <a:r>
                  <a:rPr lang="fr-FR" sz="1200" b="0" i="0" smtClean="0">
                    <a:latin typeface="Cambria Math"/>
                    <a:ea typeface="Cambria Math" panose="02040503050406030204" pitchFamily="18" charset="0"/>
                  </a:rPr>
                  <a:t>▒〖</a:t>
                </a:r>
                <a:r>
                  <a:rPr lang="fr-FR" sz="1200" i="0">
                    <a:latin typeface="Cambria Math" panose="02040503050406030204" pitchFamily="18" charset="0"/>
                    <a:ea typeface="Cambria Math" panose="02040503050406030204" pitchFamily="18" charset="0"/>
                  </a:rPr>
                  <a:t>𝜎</a:t>
                </a:r>
                <a:r>
                  <a:rPr lang="fr-FR" sz="1200" i="0">
                    <a:latin typeface="Cambria Math"/>
                    <a:ea typeface="Cambria Math" panose="02040503050406030204" pitchFamily="18" charset="0"/>
                  </a:rPr>
                  <a:t>_(</a:t>
                </a:r>
                <a:r>
                  <a:rPr lang="fr-FR" sz="1200" i="0">
                    <a:latin typeface="Cambria Math" panose="02040503050406030204" pitchFamily="18" charset="0"/>
                    <a:ea typeface="Cambria Math" panose="02040503050406030204" pitchFamily="18" charset="0"/>
                  </a:rPr>
                  <a:t>𝑛,𝐻</a:t>
                </a:r>
                <a:r>
                  <a:rPr lang="fr-FR" sz="1200" i="0">
                    <a:latin typeface="Cambria Math"/>
                    <a:ea typeface="Cambria Math" panose="02040503050406030204" pitchFamily="18" charset="0"/>
                  </a:rPr>
                  <a:t>_</a:t>
                </a:r>
                <a:r>
                  <a:rPr lang="fr-FR" sz="1200" b="0" i="0" smtClean="0">
                    <a:latin typeface="Cambria Math" panose="02040503050406030204" pitchFamily="18" charset="0"/>
                    <a:ea typeface="Cambria Math" panose="02040503050406030204" pitchFamily="18" charset="0"/>
                  </a:rPr>
                  <a:t>𝑗</a:t>
                </a:r>
                <a:r>
                  <a:rPr lang="fr-FR" sz="1200" b="0" i="0">
                    <a:latin typeface="Cambria Math"/>
                    <a:ea typeface="Cambria Math" panose="02040503050406030204" pitchFamily="18" charset="0"/>
                  </a:rPr>
                  <a:t>)</a:t>
                </a:r>
                <a:r>
                  <a:rPr lang="fr-FR" sz="1200" b="0" i="0" smtClean="0">
                    <a:latin typeface="Cambria Math"/>
                    <a:ea typeface="Cambria Math" panose="02040503050406030204" pitchFamily="18" charset="0"/>
                  </a:rPr>
                  <a:t>^</a:t>
                </a:r>
                <a:r>
                  <a:rPr lang="fr-FR" sz="1200" b="0" i="0">
                    <a:latin typeface="Cambria Math"/>
                    <a:ea typeface="Cambria Math" panose="02040503050406030204" pitchFamily="18" charset="0"/>
                  </a:rPr>
                  <a:t>(</a:t>
                </a:r>
                <a:r>
                  <a:rPr lang="fr-FR" sz="1200" i="0">
                    <a:latin typeface="Cambria Math" panose="02040503050406030204" pitchFamily="18" charset="0"/>
                    <a:ea typeface="Cambria Math" panose="02040503050406030204" pitchFamily="18" charset="0"/>
                  </a:rPr>
                  <a:t>−1</a:t>
                </a:r>
                <a:r>
                  <a:rPr lang="fr-FR" sz="1200" i="0">
                    <a:latin typeface="Cambria Math"/>
                    <a:ea typeface="Cambria Math" panose="02040503050406030204" pitchFamily="18" charset="0"/>
                  </a:rPr>
                  <a:t>)</a:t>
                </a:r>
                <a:r>
                  <a:rPr lang="fr-FR" sz="1200" i="0">
                    <a:latin typeface="Cambria Math" panose="02040503050406030204" pitchFamily="18" charset="0"/>
                    <a:ea typeface="Cambria Math" panose="02040503050406030204" pitchFamily="18" charset="0"/>
                  </a:rPr>
                  <a:t> 𝐼𝐻</a:t>
                </a:r>
                <a:r>
                  <a:rPr lang="fr-FR" sz="1200" i="0">
                    <a:latin typeface="Cambria Math"/>
                    <a:ea typeface="Cambria Math" panose="02040503050406030204" pitchFamily="18" charset="0"/>
                  </a:rPr>
                  <a:t>_</a:t>
                </a:r>
                <a:r>
                  <a:rPr lang="fr-FR" sz="1200" b="0" i="0" smtClean="0">
                    <a:latin typeface="Cambria Math" panose="02040503050406030204" pitchFamily="18" charset="0"/>
                    <a:ea typeface="Cambria Math" panose="02040503050406030204" pitchFamily="18" charset="0"/>
                  </a:rPr>
                  <a:t>𝑗</a:t>
                </a:r>
                <a:r>
                  <a:rPr lang="fr-FR" sz="1200" b="0" i="0" smtClean="0">
                    <a:latin typeface="Cambria Math"/>
                    <a:ea typeface="Cambria Math" panose="02040503050406030204" pitchFamily="18" charset="0"/>
                  </a:rPr>
                  <a:t> 〗)</a:t>
                </a:r>
                <a:endParaRPr lang="fr-FR" sz="1200" dirty="0" smtClean="0">
                  <a:solidFill>
                    <a:prstClr val="black"/>
                  </a:solidFill>
                  <a:latin typeface="+mn-lt"/>
                </a:endParaRPr>
              </a:p>
              <a:p>
                <a:endParaRPr lang="fr-FR" dirty="0" smtClean="0"/>
              </a:p>
            </p:txBody>
          </p:sp>
        </mc:Fallback>
      </mc:AlternateContent>
      <p:sp>
        <p:nvSpPr>
          <p:cNvPr id="4" name="Espace réservé du numéro de diapositive 3"/>
          <p:cNvSpPr>
            <a:spLocks noGrp="1"/>
          </p:cNvSpPr>
          <p:nvPr>
            <p:ph type="sldNum" sz="quarter" idx="10"/>
          </p:nvPr>
        </p:nvSpPr>
        <p:spPr/>
        <p:txBody>
          <a:bodyPr/>
          <a:lstStyle/>
          <a:p>
            <a:fld id="{06D271F3-2987-435A-993D-118B2CE50B9B}" type="slidenum">
              <a:rPr lang="fr-FR" smtClean="0"/>
              <a:t>4</a:t>
            </a:fld>
            <a:endParaRPr lang="fr-FR"/>
          </a:p>
        </p:txBody>
      </p:sp>
    </p:spTree>
    <p:extLst>
      <p:ext uri="{BB962C8B-B14F-4D97-AF65-F5344CB8AC3E}">
        <p14:creationId xmlns:p14="http://schemas.microsoft.com/office/powerpoint/2010/main" val="382878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Voici le</a:t>
            </a:r>
            <a:r>
              <a:rPr lang="fr-FR" baseline="0" dirty="0" smtClean="0"/>
              <a:t> doppler lorsqu’il a été installé à Catane sur le </a:t>
            </a:r>
            <a:r>
              <a:rPr lang="fr-FR" i="1" baseline="0" dirty="0" err="1" smtClean="0"/>
              <a:t>preliminary</a:t>
            </a:r>
            <a:r>
              <a:rPr lang="fr-FR" i="1" baseline="0" dirty="0" smtClean="0"/>
              <a:t> tank </a:t>
            </a:r>
            <a:r>
              <a:rPr lang="fr-FR" baseline="0" dirty="0" smtClean="0"/>
              <a:t>ESS. On peut voir (ici) la FO placée à 25° de l’axe faisceau, (ici) le spectrographe de chez Andor (c’est-à-dire une caméra et un monochromateur) #Et « Interface Homme machine » qui calcule directement les proportions des espèces</a:t>
            </a:r>
            <a:endParaRPr lang="fr-FR" dirty="0" smtClean="0"/>
          </a:p>
          <a:p>
            <a:r>
              <a:rPr lang="fr-FR" dirty="0" smtClean="0"/>
              <a:t>AVANT</a:t>
            </a:r>
            <a:r>
              <a:rPr lang="fr-FR" baseline="0" dirty="0" smtClean="0"/>
              <a:t> de vous présenter ses résultats….</a:t>
            </a:r>
          </a:p>
          <a:p>
            <a:endParaRPr lang="fr-FR" baseline="0" dirty="0" smtClean="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5</a:t>
            </a:fld>
            <a:endParaRPr lang="fr-FR"/>
          </a:p>
        </p:txBody>
      </p:sp>
    </p:spTree>
    <p:extLst>
      <p:ext uri="{BB962C8B-B14F-4D97-AF65-F5344CB8AC3E}">
        <p14:creationId xmlns:p14="http://schemas.microsoft.com/office/powerpoint/2010/main" val="225287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Je vais vous montrer le fonctionnement de son concurrent direct.</a:t>
            </a:r>
          </a:p>
          <a:p>
            <a:r>
              <a:rPr lang="fr-FR" dirty="0" smtClean="0"/>
              <a:t>Le Filtre de Wien qui mesure</a:t>
            </a:r>
            <a:r>
              <a:rPr lang="fr-FR" baseline="0" dirty="0" smtClean="0"/>
              <a:t> également la pureté du faisceau. Mais grâce à un filtre de vitesse. On a un aimant permanent en configuration de </a:t>
            </a:r>
            <a:r>
              <a:rPr lang="fr-FR" baseline="0" dirty="0" err="1" smtClean="0"/>
              <a:t>Halbach</a:t>
            </a:r>
            <a:r>
              <a:rPr lang="fr-FR" baseline="0" dirty="0" smtClean="0"/>
              <a:t> qui produit le champs magnétique qui sépare les différentes espèces en fonctions de leur vitesse et donc de leur masse. Et des plaques déviatrices parallèles qui produisent le champs électrique variable et orthogonal au champs magnétique qui courbe leur trajectoires pour mesure l’intensité de chaque petit faisceau (qui est proportionnelle à leur quantité)</a:t>
            </a:r>
            <a:endParaRPr lang="fr-FR" dirty="0" smtClean="0"/>
          </a:p>
          <a:p>
            <a:r>
              <a:rPr lang="fr-FR" baseline="0" dirty="0" smtClean="0"/>
              <a:t># La particularité du Filtre de Wien FAIR est que nous avons réalisé des mesures temporelles et donc déterminé la présence et la quantité de chaque espèce tout au long du pulse avec une très bonne résolution.</a:t>
            </a:r>
          </a:p>
          <a:p>
            <a:r>
              <a:rPr lang="fr-FR" baseline="0" dirty="0" smtClean="0"/>
              <a:t>Par ex. on peut voir que les H+ ne sont pas à leur quantité maximale au début du pulse alors que les H3+ diminue fortement après les premières millisecondes.</a:t>
            </a:r>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6</a:t>
            </a:fld>
            <a:endParaRPr lang="fr-FR"/>
          </a:p>
        </p:txBody>
      </p:sp>
    </p:spTree>
    <p:extLst>
      <p:ext uri="{BB962C8B-B14F-4D97-AF65-F5344CB8AC3E}">
        <p14:creationId xmlns:p14="http://schemas.microsoft.com/office/powerpoint/2010/main" val="2878546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peut donc voir sur cette figure la comparaison</a:t>
            </a:r>
            <a:r>
              <a:rPr lang="fr-FR" baseline="0" dirty="0" smtClean="0"/>
              <a:t> d</a:t>
            </a:r>
            <a:r>
              <a:rPr lang="fr-FR" dirty="0" smtClean="0"/>
              <a:t>es résultats</a:t>
            </a:r>
            <a:r>
              <a:rPr lang="fr-FR" baseline="0" dirty="0" smtClean="0"/>
              <a:t> du Doppler et du Filtre de Wien</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En conclusion pour ces diagnostics, nous avons des quantités de chaque ions assez proche. Le </a:t>
            </a:r>
            <a:r>
              <a:rPr lang="fr-FR" baseline="0" dirty="0" err="1" smtClean="0"/>
              <a:t>FdW</a:t>
            </a:r>
            <a:r>
              <a:rPr lang="fr-FR" baseline="0" dirty="0" smtClean="0"/>
              <a:t> mesure toutes les espèces présentes contrairement au Doppler qui ne répond qu’au espèces comprenant de l’hydrogène. Et que le Filtre de Wien nous a permis de mesurer temporellement ces quantités.</a:t>
            </a:r>
          </a:p>
          <a:p>
            <a:r>
              <a:rPr lang="fr-FR" baseline="0" dirty="0" smtClean="0"/>
              <a:t>Nous allons passer à deux autres diagnostics ESS réalisé en même temps que le Doppler…..</a:t>
            </a:r>
            <a:endParaRPr lang="fr-FR" dirty="0" smtClean="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7</a:t>
            </a:fld>
            <a:endParaRPr lang="fr-FR"/>
          </a:p>
        </p:txBody>
      </p:sp>
    </p:spTree>
    <p:extLst>
      <p:ext uri="{BB962C8B-B14F-4D97-AF65-F5344CB8AC3E}">
        <p14:creationId xmlns:p14="http://schemas.microsoft.com/office/powerpoint/2010/main" val="395039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a:t>
            </a:r>
            <a:r>
              <a:rPr lang="fr-FR" dirty="0" smtClean="0"/>
              <a:t>Emittance </a:t>
            </a:r>
            <a:r>
              <a:rPr lang="fr-FR" dirty="0" err="1" smtClean="0"/>
              <a:t>Measurement</a:t>
            </a:r>
            <a:r>
              <a:rPr lang="fr-FR" dirty="0" smtClean="0"/>
              <a:t> Unit ou EMU.</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On</a:t>
            </a:r>
            <a:r>
              <a:rPr lang="fr-FR" baseline="0" dirty="0" smtClean="0"/>
              <a:t> </a:t>
            </a:r>
            <a:r>
              <a:rPr lang="fr-FR" b="0" baseline="0" dirty="0" smtClean="0"/>
              <a:t>mesure </a:t>
            </a:r>
            <a:r>
              <a:rPr lang="fr-FR" sz="1200" b="0" dirty="0" smtClean="0">
                <a:solidFill>
                  <a:prstClr val="black"/>
                </a:solidFill>
              </a:rPr>
              <a:t>l’émittance d’un axe transverse du faisceau.</a:t>
            </a:r>
            <a:r>
              <a:rPr lang="fr-FR" sz="1200" b="0" baseline="0" dirty="0" smtClean="0">
                <a:solidFill>
                  <a:prstClr val="black"/>
                </a:solidFill>
              </a:rPr>
              <a:t> C</a:t>
            </a:r>
            <a:r>
              <a:rPr lang="fr-FR" b="0" baseline="0" dirty="0" smtClean="0"/>
              <a:t>ette mesure est possible grâce à la formule qui relie l’angle et le champs électrique (proportionnels au premier degré). Il fonctionne comme le filtre de Wien sauf que :</a:t>
            </a:r>
          </a:p>
          <a:p>
            <a:pPr marL="171450" indent="-171450">
              <a:buFont typeface="Arial" panose="020B0604020202020204" pitchFamily="34" charset="0"/>
              <a:buChar char="•"/>
            </a:pPr>
            <a:r>
              <a:rPr lang="fr-FR" b="0" baseline="0" dirty="0" smtClean="0"/>
              <a:t>On a une fente au lieu d’un trou</a:t>
            </a:r>
          </a:p>
          <a:p>
            <a:pPr marL="171450" indent="-171450">
              <a:buFont typeface="Arial" panose="020B0604020202020204" pitchFamily="34" charset="0"/>
              <a:buChar char="•"/>
            </a:pPr>
            <a:r>
              <a:rPr lang="fr-FR" b="0" baseline="0" dirty="0" smtClean="0"/>
              <a:t>On a pas de champs magnétique pour séparer les espèce</a:t>
            </a:r>
          </a:p>
          <a:p>
            <a:pPr marL="171450" indent="-171450">
              <a:buFont typeface="Arial" panose="020B0604020202020204" pitchFamily="34" charset="0"/>
              <a:buChar char="•"/>
            </a:pPr>
            <a:r>
              <a:rPr lang="fr-FR" b="0" baseline="0" dirty="0" smtClean="0"/>
              <a:t>Et il y a un système de déplacement pour balayer toutes les positions transverse du faisceau</a:t>
            </a:r>
          </a:p>
          <a:p>
            <a:pPr marL="171450" indent="-171450">
              <a:buFont typeface="Wingdings"/>
              <a:buChar char="à"/>
            </a:pPr>
            <a:r>
              <a:rPr lang="fr-FR" b="0" baseline="0" dirty="0" smtClean="0">
                <a:sym typeface="Wingdings" panose="05000000000000000000" pitchFamily="2" charset="2"/>
              </a:rPr>
              <a:t>c’est un Emittancemetre de type Allison scanner</a:t>
            </a:r>
          </a:p>
          <a:p>
            <a:r>
              <a:rPr lang="fr-FR" dirty="0" smtClean="0"/>
              <a:t>Ces EMU ont été </a:t>
            </a:r>
            <a:r>
              <a:rPr lang="fr-FR" dirty="0" err="1" smtClean="0"/>
              <a:t>designé</a:t>
            </a:r>
            <a:r>
              <a:rPr lang="fr-FR" baseline="0" dirty="0" smtClean="0"/>
              <a:t> pour le faisceau ESS qui a une densité de puissance assez élevé. La problématique était donc de l’arrêter sans risquer l’intégrité du bouclier. # Nous avons envisagé de faire un brasage de Cu et de W comme souvent pour les échantillonneurs. C’est-à-dire du </a:t>
            </a:r>
            <a:r>
              <a:rPr lang="fr-FR" dirty="0" smtClean="0"/>
              <a:t>W face au faisceau pour sa</a:t>
            </a:r>
            <a:r>
              <a:rPr lang="fr-FR" baseline="0" dirty="0" smtClean="0"/>
              <a:t> bonne </a:t>
            </a:r>
            <a:r>
              <a:rPr lang="fr-FR" dirty="0" smtClean="0"/>
              <a:t>tenue thermique et son faible rendement de pulvérisation et du Cu à</a:t>
            </a:r>
            <a:r>
              <a:rPr lang="fr-FR" baseline="0" dirty="0" smtClean="0"/>
              <a:t> l’arrière pour son </a:t>
            </a:r>
            <a:r>
              <a:rPr lang="fr-FR" dirty="0" smtClean="0"/>
              <a:t>coefficient d’échange thermique meilleure avec le refroidissement.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ym typeface="Wingdings" panose="05000000000000000000" pitchFamily="2" charset="2"/>
              </a:rPr>
              <a:t>#MAIS</a:t>
            </a:r>
            <a:r>
              <a:rPr lang="fr-FR" baseline="0" dirty="0" smtClean="0">
                <a:sym typeface="Wingdings" panose="05000000000000000000" pitchFamily="2" charset="2"/>
              </a:rPr>
              <a:t> le </a:t>
            </a:r>
            <a:r>
              <a:rPr lang="fr-FR" dirty="0" smtClean="0">
                <a:sym typeface="Wingdings" panose="05000000000000000000" pitchFamily="2" charset="2"/>
              </a:rPr>
              <a:t>contact thermique offert par le brasage</a:t>
            </a:r>
            <a:r>
              <a:rPr lang="fr-FR" baseline="0" dirty="0" smtClean="0">
                <a:sym typeface="Wingdings" panose="05000000000000000000" pitchFamily="2" charset="2"/>
              </a:rPr>
              <a:t> était insuffisant donc nous nous somme tourné vers la </a:t>
            </a:r>
            <a:r>
              <a:rPr lang="fr-FR" dirty="0" smtClean="0">
                <a:sym typeface="Wingdings" panose="05000000000000000000" pitchFamily="2" charset="2"/>
              </a:rPr>
              <a:t>CIC (une sorte de brasage</a:t>
            </a:r>
            <a:r>
              <a:rPr lang="fr-FR" baseline="0" dirty="0" smtClean="0">
                <a:sym typeface="Wingdings" panose="05000000000000000000" pitchFamily="2" charset="2"/>
              </a:rPr>
              <a:t> </a:t>
            </a:r>
            <a:r>
              <a:rPr lang="fr-FR" baseline="0" dirty="0" err="1" smtClean="0">
                <a:sym typeface="Wingdings" panose="05000000000000000000" pitchFamily="2" charset="2"/>
              </a:rPr>
              <a:t>hign-tech</a:t>
            </a:r>
            <a:r>
              <a:rPr lang="fr-FR" baseline="0" dirty="0" smtClean="0">
                <a:sym typeface="Wingdings" panose="05000000000000000000" pitchFamily="2" charset="2"/>
              </a:rPr>
              <a:t> à 1400bar 900°C</a:t>
            </a:r>
            <a:r>
              <a:rPr lang="fr-FR" dirty="0" smtClean="0">
                <a:sym typeface="Wingdings" panose="05000000000000000000" pitchFamily="2" charset="2"/>
              </a:rPr>
              <a:t>)  # Et de</a:t>
            </a:r>
            <a:r>
              <a:rPr lang="fr-FR" baseline="0" dirty="0" smtClean="0">
                <a:sym typeface="Wingdings" panose="05000000000000000000" pitchFamily="2" charset="2"/>
              </a:rPr>
              <a:t> replacer le W par du TZM spécialement pour les fentes car il a des caractéristiques thermique proche du W mais il est plus facile à usiner.</a:t>
            </a:r>
            <a:endParaRPr lang="fr-FR" dirty="0" smtClean="0"/>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8</a:t>
            </a:fld>
            <a:endParaRPr lang="fr-FR"/>
          </a:p>
        </p:txBody>
      </p:sp>
    </p:spTree>
    <p:extLst>
      <p:ext uri="{BB962C8B-B14F-4D97-AF65-F5344CB8AC3E}">
        <p14:creationId xmlns:p14="http://schemas.microsoft.com/office/powerpoint/2010/main" val="62547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Ces EMU ont donc les éléments</a:t>
            </a:r>
            <a:r>
              <a:rPr lang="fr-FR" baseline="0" dirty="0" smtClean="0"/>
              <a:t> principaux d’un Allison scanner avec en plus des fentes amovible en TZM et une liaison mécanique et thermique meilleur grâce à la CIC. Le refroidissement a été assez complexe puisqu’on a 6 tuyaux dont 4 pour les fentes amovibles en TZM. Mais ça a payer…. P</a:t>
            </a:r>
            <a:r>
              <a:rPr lang="fr-FR" dirty="0" smtClean="0"/>
              <a:t>uisque l’EMU a</a:t>
            </a:r>
            <a:r>
              <a:rPr lang="fr-FR" baseline="0" dirty="0" smtClean="0"/>
              <a:t> fait des mesures d’émittance d’une précision inégalée.</a:t>
            </a:r>
          </a:p>
          <a:p>
            <a:r>
              <a:rPr lang="fr-FR" baseline="0" dirty="0" smtClean="0"/>
              <a:t>En conclusion, nous avons un émittancemetre précis, robuste </a:t>
            </a:r>
            <a:r>
              <a:rPr lang="fr-FR" baseline="0" dirty="0" smtClean="0">
                <a:solidFill>
                  <a:schemeClr val="bg2"/>
                </a:solidFill>
              </a:rPr>
              <a:t>et </a:t>
            </a:r>
            <a:r>
              <a:rPr lang="fr-FR" i="1" baseline="0" dirty="0" smtClean="0">
                <a:solidFill>
                  <a:schemeClr val="bg2"/>
                </a:solidFill>
              </a:rPr>
              <a:t>dont les fentes sont démontables.</a:t>
            </a:r>
          </a:p>
        </p:txBody>
      </p:sp>
      <p:sp>
        <p:nvSpPr>
          <p:cNvPr id="4" name="Espace réservé du numéro de diapositive 3"/>
          <p:cNvSpPr>
            <a:spLocks noGrp="1"/>
          </p:cNvSpPr>
          <p:nvPr>
            <p:ph type="sldNum" sz="quarter" idx="10"/>
          </p:nvPr>
        </p:nvSpPr>
        <p:spPr/>
        <p:txBody>
          <a:bodyPr/>
          <a:lstStyle/>
          <a:p>
            <a:fld id="{06D271F3-2987-435A-993D-118B2CE50B9B}" type="slidenum">
              <a:rPr lang="fr-FR" smtClean="0"/>
              <a:t>9</a:t>
            </a:fld>
            <a:endParaRPr lang="fr-FR"/>
          </a:p>
        </p:txBody>
      </p:sp>
    </p:spTree>
    <p:extLst>
      <p:ext uri="{BB962C8B-B14F-4D97-AF65-F5344CB8AC3E}">
        <p14:creationId xmlns:p14="http://schemas.microsoft.com/office/powerpoint/2010/main" val="1770294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3" name="Sous-titre 2"/>
          <p:cNvSpPr>
            <a:spLocks noGrp="1"/>
          </p:cNvSpPr>
          <p:nvPr>
            <p:ph type="subTitle" idx="1"/>
          </p:nvPr>
        </p:nvSpPr>
        <p:spPr>
          <a:xfrm>
            <a:off x="3960000" y="5805264"/>
            <a:ext cx="3060272"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pic>
        <p:nvPicPr>
          <p:cNvPr id="1027" name="Picture 3" descr="C:\Users\eb137366\Downloads\logoirfu02quad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886" y="6008003"/>
            <a:ext cx="1305570" cy="58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098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p:nvPicPr>
        <p:blipFill>
          <a:blip r:embed="rId2"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fld id="{D94FC6B6-5CD6-4ACE-B5AC-07A72A6551BD}" type="slidenum">
              <a:rPr lang="fr-FR" smtClean="0"/>
              <a:t>‹N°›</a:t>
            </a:fld>
            <a:endParaRPr lang="fr-FR"/>
          </a:p>
        </p:txBody>
      </p:sp>
      <p:sp>
        <p:nvSpPr>
          <p:cNvPr id="8" name="Espace réservé du pied de page 7"/>
          <p:cNvSpPr>
            <a:spLocks noGrp="1"/>
          </p:cNvSpPr>
          <p:nvPr>
            <p:ph type="ftr" sz="quarter" idx="12"/>
          </p:nvPr>
        </p:nvSpPr>
        <p:spPr/>
        <p:txBody>
          <a:bodyPr/>
          <a:lstStyle/>
          <a:p>
            <a:endParaRPr lang="fr-FR"/>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8581277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rte">
    <p:spTree>
      <p:nvGrpSpPr>
        <p:cNvPr id="1" name=""/>
        <p:cNvGrpSpPr/>
        <p:nvPr/>
      </p:nvGrpSpPr>
      <p:grpSpPr>
        <a:xfrm>
          <a:off x="0" y="0"/>
          <a:ext cx="0" cy="0"/>
          <a:chOff x="0" y="0"/>
          <a:chExt cx="0" cy="0"/>
        </a:xfrm>
      </p:grpSpPr>
      <p:pic>
        <p:nvPicPr>
          <p:cNvPr id="10" name="Image 9" descr="carte.png"/>
          <p:cNvPicPr>
            <a:picLocks noChangeAspect="1"/>
          </p:cNvPicPr>
          <p:nvPr/>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p:nvPicPr>
        <p:blipFill>
          <a:blip r:embed="rId3"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fld id="{D94FC6B6-5CD6-4ACE-B5AC-07A72A6551BD}" type="slidenum">
              <a:rPr lang="fr-FR" smtClean="0"/>
              <a:t>‹N°›</a:t>
            </a:fld>
            <a:endParaRPr lang="fr-FR"/>
          </a:p>
        </p:txBody>
      </p:sp>
      <p:sp>
        <p:nvSpPr>
          <p:cNvPr id="8" name="Espace réservé du pied de page 7"/>
          <p:cNvSpPr>
            <a:spLocks noGrp="1"/>
          </p:cNvSpPr>
          <p:nvPr>
            <p:ph type="ftr" sz="quarter" idx="12"/>
          </p:nvPr>
        </p:nvSpPr>
        <p:spPr/>
        <p:txBody>
          <a:bodyPr/>
          <a:lstStyle/>
          <a:p>
            <a:endParaRPr lang="fr-FR"/>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extLst>
      <p:ext uri="{BB962C8B-B14F-4D97-AF65-F5344CB8AC3E}">
        <p14:creationId xmlns:p14="http://schemas.microsoft.com/office/powerpoint/2010/main" val="38658721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pic>
        <p:nvPicPr>
          <p:cNvPr id="9" name="Image 8" descr="bandeau_intercalaire.png"/>
          <p:cNvPicPr>
            <a:picLocks noChangeAspect="1"/>
          </p:cNvPicPr>
          <p:nvPr userDrawn="1"/>
        </p:nvPicPr>
        <p:blipFill>
          <a:blip r:embed="rId2" cstate="print"/>
          <a:stretch>
            <a:fillRect/>
          </a:stretch>
        </p:blipFill>
        <p:spPr>
          <a:xfrm>
            <a:off x="0" y="908720"/>
            <a:ext cx="9144000" cy="5949280"/>
          </a:xfrm>
          <a:prstGeom prst="rect">
            <a:avLst/>
          </a:prstGeom>
        </p:spPr>
      </p:pic>
      <p:sp>
        <p:nvSpPr>
          <p:cNvPr id="4" name="Rectangle 3"/>
          <p:cNvSpPr/>
          <p:nvPr userDrawn="1"/>
        </p:nvSpPr>
        <p:spPr>
          <a:xfrm>
            <a:off x="0" y="0"/>
            <a:ext cx="9144000" cy="6858000"/>
          </a:xfrm>
          <a:prstGeom prst="rect">
            <a:avLst/>
          </a:prstGeom>
          <a:gradFill flip="none" rotWithShape="1">
            <a:gsLst>
              <a:gs pos="0">
                <a:schemeClr val="tx2">
                  <a:shade val="30000"/>
                  <a:satMod val="115000"/>
                </a:schemeClr>
              </a:gs>
              <a:gs pos="48000">
                <a:srgbClr val="AC0014"/>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8384" y="157485"/>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504" y="68934"/>
            <a:ext cx="9906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0297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Sous-titre 2"/>
          <p:cNvSpPr>
            <a:spLocks noGrp="1"/>
          </p:cNvSpPr>
          <p:nvPr>
            <p:ph type="subTitle" idx="1"/>
          </p:nvPr>
        </p:nvSpPr>
        <p:spPr>
          <a:xfrm>
            <a:off x="3960000" y="5805264"/>
            <a:ext cx="3060272"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16" name="Picture 3" descr="C:\Users\eb137366\Downloads\logoirfu02quad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886" y="6008003"/>
            <a:ext cx="1305570" cy="589349"/>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e 26"/>
          <p:cNvGrpSpPr/>
          <p:nvPr/>
        </p:nvGrpSpPr>
        <p:grpSpPr>
          <a:xfrm>
            <a:off x="0" y="3429000"/>
            <a:ext cx="9055546" cy="1651426"/>
            <a:chOff x="105658" y="3573016"/>
            <a:chExt cx="8930838" cy="1482139"/>
          </a:xfrm>
        </p:grpSpPr>
        <p:pic>
          <p:nvPicPr>
            <p:cNvPr id="28" name="Picture 2" descr="\\Dapdc5\abruniqu\My Documents\My Pictures\op_linac_c_0.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58" y="3573016"/>
              <a:ext cx="8930838" cy="148213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userDrawn="1"/>
          </p:nvSpPr>
          <p:spPr>
            <a:xfrm>
              <a:off x="4236245" y="3573016"/>
              <a:ext cx="127186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2191808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3 visuels">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2" name="Sous-titre 2"/>
          <p:cNvSpPr>
            <a:spLocks noGrp="1"/>
          </p:cNvSpPr>
          <p:nvPr>
            <p:ph type="subTitle" idx="1"/>
          </p:nvPr>
        </p:nvSpPr>
        <p:spPr>
          <a:xfrm>
            <a:off x="3960000" y="5805264"/>
            <a:ext cx="3060272"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14" name="Picture 3" descr="C:\Users\eb137366\Downloads\logoirfu02quad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886" y="6008003"/>
            <a:ext cx="1305570" cy="58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546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fld id="{D94FC6B6-5CD6-4ACE-B5AC-07A72A6551BD}" type="slidenum">
              <a:rPr lang="fr-FR" smtClean="0"/>
              <a:t>‹N°›</a:t>
            </a:fld>
            <a:endParaRPr lang="fr-FR"/>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1912171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fld id="{D94FC6B6-5CD6-4ACE-B5AC-07A72A6551BD}" type="slidenum">
              <a:rPr lang="fr-FR" smtClean="0"/>
              <a:t>‹N°›</a:t>
            </a:fld>
            <a:endParaRPr lang="fr-FR"/>
          </a:p>
        </p:txBody>
      </p:sp>
      <p:sp>
        <p:nvSpPr>
          <p:cNvPr id="12" name="Espace réservé du pied de page 11"/>
          <p:cNvSpPr>
            <a:spLocks noGrp="1"/>
          </p:cNvSpPr>
          <p:nvPr>
            <p:ph type="ftr" sz="quarter" idx="12"/>
          </p:nvPr>
        </p:nvSpPr>
        <p:spPr/>
        <p:txBody>
          <a:bodyPr/>
          <a:lstStyle/>
          <a:p>
            <a:endParaRPr lang="fr-FR"/>
          </a:p>
        </p:txBody>
      </p:sp>
    </p:spTree>
    <p:extLst>
      <p:ext uri="{BB962C8B-B14F-4D97-AF65-F5344CB8AC3E}">
        <p14:creationId xmlns:p14="http://schemas.microsoft.com/office/powerpoint/2010/main" val="41226093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fld id="{D94FC6B6-5CD6-4ACE-B5AC-07A72A6551BD}" type="slidenum">
              <a:rPr lang="fr-FR" smtClean="0"/>
              <a:t>‹N°›</a:t>
            </a:fld>
            <a:endParaRPr lang="fr-FR"/>
          </a:p>
        </p:txBody>
      </p:sp>
      <p:sp>
        <p:nvSpPr>
          <p:cNvPr id="12" name="Espace réservé du pied de page 11"/>
          <p:cNvSpPr>
            <a:spLocks noGrp="1"/>
          </p:cNvSpPr>
          <p:nvPr>
            <p:ph type="ftr" sz="quarter" idx="12"/>
          </p:nvPr>
        </p:nvSpPr>
        <p:spPr/>
        <p:txBody>
          <a:bodyPr/>
          <a:lstStyle/>
          <a:p>
            <a:endParaRPr lang="fr-FR"/>
          </a:p>
        </p:txBody>
      </p:sp>
    </p:spTree>
    <p:extLst>
      <p:ext uri="{BB962C8B-B14F-4D97-AF65-F5344CB8AC3E}">
        <p14:creationId xmlns:p14="http://schemas.microsoft.com/office/powerpoint/2010/main" val="26933145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7"/>
          </p:nvPr>
        </p:nvSpPr>
        <p:spPr/>
        <p:txBody>
          <a:bodyPr/>
          <a:lstStyle/>
          <a:p>
            <a:fld id="{D94FC6B6-5CD6-4ACE-B5AC-07A72A6551BD}" type="slidenum">
              <a:rPr lang="fr-FR" smtClean="0"/>
              <a:t>‹N°›</a:t>
            </a:fld>
            <a:endParaRPr lang="fr-FR"/>
          </a:p>
        </p:txBody>
      </p:sp>
      <p:sp>
        <p:nvSpPr>
          <p:cNvPr id="14" name="Espace réservé du pied de page 13"/>
          <p:cNvSpPr>
            <a:spLocks noGrp="1"/>
          </p:cNvSpPr>
          <p:nvPr>
            <p:ph type="ftr" sz="quarter" idx="18"/>
          </p:nvPr>
        </p:nvSpPr>
        <p:spPr/>
        <p:txBody>
          <a:bodyPr/>
          <a:lstStyle/>
          <a:p>
            <a:endParaRPr lang="fr-FR"/>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41766318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9"/>
          </p:nvPr>
        </p:nvSpPr>
        <p:spPr/>
        <p:txBody>
          <a:bodyPr/>
          <a:lstStyle/>
          <a:p>
            <a:fld id="{D94FC6B6-5CD6-4ACE-B5AC-07A72A6551BD}" type="slidenum">
              <a:rPr lang="fr-FR" smtClean="0"/>
              <a:t>‹N°›</a:t>
            </a:fld>
            <a:endParaRPr lang="fr-FR"/>
          </a:p>
        </p:txBody>
      </p:sp>
      <p:sp>
        <p:nvSpPr>
          <p:cNvPr id="14" name="Espace réservé du pied de page 13"/>
          <p:cNvSpPr>
            <a:spLocks noGrp="1"/>
          </p:cNvSpPr>
          <p:nvPr>
            <p:ph type="ftr" sz="quarter" idx="20"/>
          </p:nvPr>
        </p:nvSpPr>
        <p:spPr/>
        <p:txBody>
          <a:bodyPr/>
          <a:lstStyle/>
          <a:p>
            <a:endParaRPr lang="fr-FR"/>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23056360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a:xfrm>
            <a:off x="576000" y="3707506"/>
            <a:ext cx="8172464" cy="252980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fld id="{D94FC6B6-5CD6-4ACE-B5AC-07A72A6551BD}" type="slidenum">
              <a:rPr lang="fr-FR" smtClean="0"/>
              <a:t>‹N°›</a:t>
            </a:fld>
            <a:endParaRPr lang="fr-FR"/>
          </a:p>
        </p:txBody>
      </p:sp>
      <p:sp>
        <p:nvSpPr>
          <p:cNvPr id="12" name="Espace réservé du pied de page 11"/>
          <p:cNvSpPr>
            <a:spLocks noGrp="1"/>
          </p:cNvSpPr>
          <p:nvPr>
            <p:ph type="ftr" sz="quarter" idx="12"/>
          </p:nvPr>
        </p:nvSpPr>
        <p:spPr/>
        <p:txBody>
          <a:bodyPr/>
          <a:lstStyle/>
          <a:p>
            <a:endParaRPr lang="fr-FR"/>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8384" y="157485"/>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2371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1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0"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endParaRPr lang="fr-FR"/>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fld id="{D94FC6B6-5CD6-4ACE-B5AC-07A72A6551BD}" type="slidenum">
              <a:rPr lang="fr-FR" smtClean="0"/>
              <a:t>‹N°›</a:t>
            </a:fld>
            <a:endParaRPr lang="fr-FR"/>
          </a:p>
        </p:txBody>
      </p:sp>
      <p:pic>
        <p:nvPicPr>
          <p:cNvPr id="2050" name="Picture 2" descr="C:\Users\eb137366\Downloads\irfu_signatur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30395" y="155313"/>
            <a:ext cx="646061" cy="64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39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6"/>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7"/>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slide" Target="slide1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slide" Target="slide17.xml"/><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8.wdp"/><Relationship Id="rId11" Type="http://schemas.openxmlformats.org/officeDocument/2006/relationships/image" Target="../media/image43.png"/><Relationship Id="rId5" Type="http://schemas.openxmlformats.org/officeDocument/2006/relationships/image" Target="../media/image39.jpeg"/><Relationship Id="rId10" Type="http://schemas.openxmlformats.org/officeDocument/2006/relationships/image" Target="../media/image42.gif"/><Relationship Id="rId4" Type="http://schemas.openxmlformats.org/officeDocument/2006/relationships/image" Target="../media/image38.jpe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slide" Target="slide1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microsoft.com/office/2007/relationships/hdphoto" Target="../media/hdphoto10.wdp"/><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4.xml"/><Relationship Id="rId7"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slide" Target="slide8.xml"/><Relationship Id="rId5" Type="http://schemas.openxmlformats.org/officeDocument/2006/relationships/slide" Target="slide11.xml"/><Relationship Id="rId4" Type="http://schemas.openxmlformats.org/officeDocument/2006/relationships/slide" Target="slide6.xml"/><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17.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1.wdp"/><Relationship Id="rId10" Type="http://schemas.openxmlformats.org/officeDocument/2006/relationships/chart" Target="../charts/chart1.xml"/><Relationship Id="rId4" Type="http://schemas.openxmlformats.org/officeDocument/2006/relationships/image" Target="../media/image13.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70.png"/><Relationship Id="rId5" Type="http://schemas.openxmlformats.org/officeDocument/2006/relationships/image" Target="../media/image33.png"/><Relationship Id="rId4" Type="http://schemas.microsoft.com/office/2007/relationships/hdphoto" Target="../media/hdphoto11.wdp"/></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png"/><Relationship Id="rId5" Type="http://schemas.microsoft.com/office/2007/relationships/hdphoto" Target="../media/hdphoto4.wdp"/><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microsoft.com/office/2007/relationships/hdphoto" Target="../media/hdphoto7.wdp"/><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emf"/><Relationship Id="rId4" Type="http://schemas.microsoft.com/office/2007/relationships/hdphoto" Target="../media/hdphoto6.wdp"/><Relationship Id="rId9"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slide" Target="slide17.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600" b="1" dirty="0">
                <a:latin typeface="+mn-lt"/>
              </a:rPr>
              <a:t>Développement de diagnostics faisceau à l’</a:t>
            </a:r>
            <a:r>
              <a:rPr lang="fr-FR" sz="3600" b="1" dirty="0" err="1">
                <a:latin typeface="+mn-lt"/>
              </a:rPr>
              <a:t>Irfu</a:t>
            </a:r>
            <a:r>
              <a:rPr lang="fr-FR" sz="3600" b="1" dirty="0">
                <a:latin typeface="+mn-lt"/>
              </a:rPr>
              <a:t/>
            </a:r>
            <a:br>
              <a:rPr lang="fr-FR" sz="3600" b="1" dirty="0">
                <a:latin typeface="+mn-lt"/>
              </a:rPr>
            </a:br>
            <a:endParaRPr lang="fr-FR" sz="3600" dirty="0">
              <a:latin typeface="+mn-lt"/>
            </a:endParaRPr>
          </a:p>
        </p:txBody>
      </p:sp>
      <p:sp>
        <p:nvSpPr>
          <p:cNvPr id="3" name="Sous-titre 2"/>
          <p:cNvSpPr>
            <a:spLocks noGrp="1"/>
          </p:cNvSpPr>
          <p:nvPr>
            <p:ph type="subTitle" idx="1"/>
          </p:nvPr>
        </p:nvSpPr>
        <p:spPr/>
        <p:txBody>
          <a:bodyPr/>
          <a:lstStyle/>
          <a:p>
            <a:r>
              <a:rPr lang="fr-FR" sz="1200" dirty="0"/>
              <a:t>Les journées </a:t>
            </a:r>
            <a:r>
              <a:rPr lang="fr-FR" sz="1200" dirty="0" smtClean="0"/>
              <a:t>Accélérateurs</a:t>
            </a:r>
          </a:p>
          <a:p>
            <a:r>
              <a:rPr lang="fr-FR" sz="1200" dirty="0" smtClean="0"/>
              <a:t>Roscoff </a:t>
            </a:r>
            <a:r>
              <a:rPr lang="fr-FR" sz="1200" dirty="0"/>
              <a:t>du 3 au 6 octobre 2017 </a:t>
            </a:r>
          </a:p>
        </p:txBody>
      </p:sp>
      <p:sp>
        <p:nvSpPr>
          <p:cNvPr id="4" name="Espace réservé du texte 3"/>
          <p:cNvSpPr>
            <a:spLocks noGrp="1"/>
          </p:cNvSpPr>
          <p:nvPr>
            <p:ph type="body" sz="quarter" idx="13"/>
          </p:nvPr>
        </p:nvSpPr>
        <p:spPr/>
        <p:txBody>
          <a:bodyPr anchor="t"/>
          <a:lstStyle/>
          <a:p>
            <a:r>
              <a:rPr lang="fr-FR" sz="1100" b="1" dirty="0" smtClean="0"/>
              <a:t>Aurore </a:t>
            </a:r>
            <a:r>
              <a:rPr lang="fr-FR" sz="1100" b="1" dirty="0" err="1" smtClean="0"/>
              <a:t>Dumancic</a:t>
            </a:r>
            <a:r>
              <a:rPr lang="fr-FR" sz="1100" b="1" dirty="0" smtClean="0"/>
              <a:t> </a:t>
            </a:r>
            <a:r>
              <a:rPr lang="fr-FR" sz="1100" dirty="0" smtClean="0"/>
              <a:t>– Doctorante </a:t>
            </a:r>
          </a:p>
          <a:p>
            <a:r>
              <a:rPr lang="fr-FR" sz="1100" dirty="0" smtClean="0"/>
              <a:t>CEA Saclay / DRF / </a:t>
            </a:r>
            <a:r>
              <a:rPr lang="fr-FR" sz="1100" dirty="0" err="1" smtClean="0"/>
              <a:t>Irfu</a:t>
            </a:r>
            <a:r>
              <a:rPr lang="fr-FR" sz="1100" dirty="0" smtClean="0"/>
              <a:t> / SACM / Léda</a:t>
            </a:r>
            <a:endParaRPr lang="fr-FR" sz="1100" dirty="0"/>
          </a:p>
        </p:txBody>
      </p:sp>
    </p:spTree>
    <p:extLst>
      <p:ext uri="{BB962C8B-B14F-4D97-AF65-F5344CB8AC3E}">
        <p14:creationId xmlns:p14="http://schemas.microsoft.com/office/powerpoint/2010/main" val="67449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2" name="Titre 1"/>
          <p:cNvSpPr>
            <a:spLocks noGrp="1"/>
          </p:cNvSpPr>
          <p:nvPr>
            <p:ph type="title"/>
          </p:nvPr>
        </p:nvSpPr>
        <p:spPr/>
        <p:txBody>
          <a:bodyPr/>
          <a:lstStyle/>
          <a:p>
            <a:r>
              <a:rPr lang="fr-FR" dirty="0" smtClean="0"/>
              <a:t>EMU &amp; EMIT4D - différences</a:t>
            </a:r>
            <a:endParaRPr lang="fr-FR" dirty="0"/>
          </a:p>
        </p:txBody>
      </p:sp>
      <p:grpSp>
        <p:nvGrpSpPr>
          <p:cNvPr id="143" name="Groupe 142"/>
          <p:cNvGrpSpPr/>
          <p:nvPr/>
        </p:nvGrpSpPr>
        <p:grpSpPr>
          <a:xfrm>
            <a:off x="194022" y="1130056"/>
            <a:ext cx="3320487" cy="3091032"/>
            <a:chOff x="1168778" y="1004866"/>
            <a:chExt cx="2010010" cy="3091032"/>
          </a:xfrm>
        </p:grpSpPr>
        <p:sp>
          <p:nvSpPr>
            <p:cNvPr id="150" name="Trapèze 149"/>
            <p:cNvSpPr/>
            <p:nvPr/>
          </p:nvSpPr>
          <p:spPr>
            <a:xfrm rot="16200000">
              <a:off x="1382101" y="1185689"/>
              <a:ext cx="1442213" cy="1561715"/>
            </a:xfrm>
            <a:prstGeom prst="trapezoid">
              <a:avLst>
                <a:gd name="adj" fmla="val 30284"/>
              </a:avLst>
            </a:prstGeom>
            <a:gradFill flip="none" rotWithShape="1">
              <a:gsLst>
                <a:gs pos="0">
                  <a:srgbClr val="1F497D">
                    <a:lumMod val="20000"/>
                    <a:lumOff val="80000"/>
                    <a:alpha val="55000"/>
                  </a:srgbClr>
                </a:gs>
                <a:gs pos="27000">
                  <a:srgbClr val="4BACC6">
                    <a:alpha val="46000"/>
                  </a:srgbClr>
                </a:gs>
                <a:gs pos="52000">
                  <a:srgbClr val="4F81BD">
                    <a:alpha val="50000"/>
                  </a:srgbClr>
                </a:gs>
                <a:gs pos="78000">
                  <a:srgbClr val="4BACC6">
                    <a:alpha val="50000"/>
                  </a:srgbClr>
                </a:gs>
                <a:gs pos="100000">
                  <a:srgbClr val="1F497D">
                    <a:lumMod val="20000"/>
                    <a:lumOff val="80000"/>
                    <a:alpha val="49000"/>
                  </a:srgbClr>
                </a:gs>
              </a:gsLst>
              <a:lin ang="0" scaled="1"/>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ea typeface="+mn-ea"/>
                <a:cs typeface="+mn-cs"/>
              </a:endParaRPr>
            </a:p>
          </p:txBody>
        </p:sp>
        <p:cxnSp>
          <p:nvCxnSpPr>
            <p:cNvPr id="149" name="Connecteur droit avec flèche 148"/>
            <p:cNvCxnSpPr/>
            <p:nvPr/>
          </p:nvCxnSpPr>
          <p:spPr>
            <a:xfrm>
              <a:off x="1191435" y="1966549"/>
              <a:ext cx="1973595" cy="1758"/>
            </a:xfrm>
            <a:prstGeom prst="straightConnector1">
              <a:avLst/>
            </a:prstGeom>
            <a:noFill/>
            <a:ln w="38100" cap="flat" cmpd="sng" algn="ctr">
              <a:solidFill>
                <a:srgbClr val="000000">
                  <a:alpha val="50196"/>
                </a:srgbClr>
              </a:solidFill>
              <a:prstDash val="solid"/>
              <a:headEnd type="none" w="med" len="med"/>
              <a:tailEnd type="triangle" w="med" len="med"/>
            </a:ln>
            <a:effectLst/>
          </p:spPr>
        </p:cxnSp>
        <p:cxnSp>
          <p:nvCxnSpPr>
            <p:cNvPr id="151" name="Connecteur droit avec flèche 150"/>
            <p:cNvCxnSpPr/>
            <p:nvPr/>
          </p:nvCxnSpPr>
          <p:spPr>
            <a:xfrm flipV="1">
              <a:off x="1327915" y="1004866"/>
              <a:ext cx="0" cy="1574304"/>
            </a:xfrm>
            <a:prstGeom prst="straightConnector1">
              <a:avLst/>
            </a:prstGeom>
            <a:noFill/>
            <a:ln w="9525" cap="flat" cmpd="sng" algn="ctr">
              <a:solidFill>
                <a:sysClr val="windowText" lastClr="000000"/>
              </a:solidFill>
              <a:prstDash val="solid"/>
              <a:headEnd type="none" w="med" len="med"/>
              <a:tailEnd type="triangle" w="med" len="med"/>
            </a:ln>
            <a:effectLst/>
          </p:spPr>
        </p:cxnSp>
        <p:sp>
          <p:nvSpPr>
            <p:cNvPr id="152" name="ZoneTexte 151"/>
            <p:cNvSpPr txBox="1"/>
            <p:nvPr/>
          </p:nvSpPr>
          <p:spPr>
            <a:xfrm>
              <a:off x="2835477" y="1979220"/>
              <a:ext cx="305244" cy="3060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Z</a:t>
              </a:r>
              <a:endParaRPr kumimoji="0" lang="fr-FR" sz="1400" b="0" i="0" u="none" strike="noStrike" kern="0" cap="none" spc="0" normalizeH="0" baseline="0" noProof="0" dirty="0">
                <a:ln>
                  <a:noFill/>
                </a:ln>
                <a:solidFill>
                  <a:prstClr val="black"/>
                </a:solidFill>
                <a:effectLst/>
                <a:uLnTx/>
                <a:uFillTx/>
              </a:endParaRPr>
            </a:p>
          </p:txBody>
        </p:sp>
        <p:sp>
          <p:nvSpPr>
            <p:cNvPr id="153" name="ZoneTexte 152"/>
            <p:cNvSpPr txBox="1"/>
            <p:nvPr/>
          </p:nvSpPr>
          <p:spPr>
            <a:xfrm>
              <a:off x="1281694" y="1091553"/>
              <a:ext cx="32955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Y</a:t>
              </a:r>
              <a:endParaRPr kumimoji="0" lang="fr-FR" sz="1400" b="0" i="0" u="none" strike="noStrike" kern="0" cap="none" spc="0" normalizeH="0" baseline="0" noProof="0" dirty="0">
                <a:ln>
                  <a:noFill/>
                </a:ln>
                <a:solidFill>
                  <a:prstClr val="black"/>
                </a:solidFill>
                <a:effectLst/>
                <a:uLnTx/>
                <a:uFillTx/>
              </a:endParaRPr>
            </a:p>
          </p:txBody>
        </p:sp>
        <p:cxnSp>
          <p:nvCxnSpPr>
            <p:cNvPr id="159" name="Connecteur droit avec flèche 158"/>
            <p:cNvCxnSpPr/>
            <p:nvPr/>
          </p:nvCxnSpPr>
          <p:spPr>
            <a:xfrm>
              <a:off x="1168778" y="3488350"/>
              <a:ext cx="2010010" cy="6032"/>
            </a:xfrm>
            <a:prstGeom prst="straightConnector1">
              <a:avLst/>
            </a:prstGeom>
            <a:noFill/>
            <a:ln w="38100" cap="flat" cmpd="sng" algn="ctr">
              <a:solidFill>
                <a:srgbClr val="000000">
                  <a:alpha val="50196"/>
                </a:srgbClr>
              </a:solidFill>
              <a:prstDash val="solid"/>
              <a:headEnd type="none" w="med" len="med"/>
              <a:tailEnd type="triangle" w="med" len="med"/>
            </a:ln>
            <a:effectLst/>
          </p:spPr>
        </p:cxnSp>
        <p:sp>
          <p:nvSpPr>
            <p:cNvPr id="160" name="Trapèze 159"/>
            <p:cNvSpPr/>
            <p:nvPr/>
          </p:nvSpPr>
          <p:spPr>
            <a:xfrm rot="16200000">
              <a:off x="1816273" y="2700403"/>
              <a:ext cx="579191" cy="1575894"/>
            </a:xfrm>
            <a:prstGeom prst="trapezoid">
              <a:avLst>
                <a:gd name="adj" fmla="val 0"/>
              </a:avLst>
            </a:prstGeom>
            <a:gradFill flip="none" rotWithShape="1">
              <a:gsLst>
                <a:gs pos="49000">
                  <a:srgbClr val="4F81BD">
                    <a:alpha val="49000"/>
                  </a:srgbClr>
                </a:gs>
                <a:gs pos="1250">
                  <a:srgbClr val="1F497D">
                    <a:lumMod val="20000"/>
                    <a:lumOff val="80000"/>
                  </a:srgbClr>
                </a:gs>
                <a:gs pos="34000">
                  <a:srgbClr val="4BACC6">
                    <a:alpha val="64000"/>
                  </a:srgbClr>
                </a:gs>
                <a:gs pos="60000">
                  <a:srgbClr val="4BACC6">
                    <a:alpha val="69000"/>
                  </a:srgbClr>
                </a:gs>
                <a:gs pos="100000">
                  <a:srgbClr val="C4D6EB"/>
                </a:gs>
              </a:gsLst>
              <a:lin ang="0" scaled="1"/>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cxnSp>
          <p:nvCxnSpPr>
            <p:cNvPr id="161" name="Connecteur droit avec flèche 160"/>
            <p:cNvCxnSpPr/>
            <p:nvPr/>
          </p:nvCxnSpPr>
          <p:spPr>
            <a:xfrm flipV="1">
              <a:off x="1337274" y="2855611"/>
              <a:ext cx="0" cy="1240287"/>
            </a:xfrm>
            <a:prstGeom prst="straightConnector1">
              <a:avLst/>
            </a:prstGeom>
            <a:noFill/>
            <a:ln w="9525" cap="flat" cmpd="sng" algn="ctr">
              <a:solidFill>
                <a:sysClr val="windowText" lastClr="000000"/>
              </a:solidFill>
              <a:prstDash val="solid"/>
              <a:headEnd type="none" w="med" len="med"/>
              <a:tailEnd type="triangle" w="med" len="med"/>
            </a:ln>
            <a:effectLst/>
          </p:spPr>
        </p:cxnSp>
        <p:sp>
          <p:nvSpPr>
            <p:cNvPr id="162" name="ZoneTexte 161"/>
            <p:cNvSpPr txBox="1"/>
            <p:nvPr/>
          </p:nvSpPr>
          <p:spPr>
            <a:xfrm>
              <a:off x="2849235" y="3467404"/>
              <a:ext cx="32955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Z</a:t>
              </a:r>
              <a:endParaRPr kumimoji="0" lang="fr-FR" sz="1400" b="0" i="0" u="none" strike="noStrike" kern="0" cap="none" spc="0" normalizeH="0" baseline="0" noProof="0" dirty="0">
                <a:ln>
                  <a:noFill/>
                </a:ln>
                <a:solidFill>
                  <a:prstClr val="black"/>
                </a:solidFill>
                <a:effectLst/>
                <a:uLnTx/>
                <a:uFillTx/>
              </a:endParaRPr>
            </a:p>
          </p:txBody>
        </p:sp>
        <p:sp>
          <p:nvSpPr>
            <p:cNvPr id="163" name="ZoneTexte 162"/>
            <p:cNvSpPr txBox="1"/>
            <p:nvPr/>
          </p:nvSpPr>
          <p:spPr>
            <a:xfrm>
              <a:off x="1303521" y="2846418"/>
              <a:ext cx="32955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X</a:t>
              </a:r>
              <a:endParaRPr kumimoji="0" lang="fr-FR" sz="1400" b="0" i="0" u="none" strike="noStrike" kern="0" cap="none" spc="0" normalizeH="0" baseline="0" noProof="0" dirty="0">
                <a:ln>
                  <a:noFill/>
                </a:ln>
                <a:solidFill>
                  <a:prstClr val="black"/>
                </a:solidFill>
                <a:effectLst/>
                <a:uLnTx/>
                <a:uFillTx/>
              </a:endParaRPr>
            </a:p>
          </p:txBody>
        </p:sp>
      </p:grpSp>
      <p:grpSp>
        <p:nvGrpSpPr>
          <p:cNvPr id="371" name="Groupe 370"/>
          <p:cNvGrpSpPr/>
          <p:nvPr/>
        </p:nvGrpSpPr>
        <p:grpSpPr>
          <a:xfrm>
            <a:off x="440403" y="3095633"/>
            <a:ext cx="2511835" cy="667818"/>
            <a:chOff x="440403" y="3095633"/>
            <a:chExt cx="2511835" cy="667818"/>
          </a:xfrm>
        </p:grpSpPr>
        <p:cxnSp>
          <p:nvCxnSpPr>
            <p:cNvPr id="164" name="Connecteur droit avec flèche 163"/>
            <p:cNvCxnSpPr/>
            <p:nvPr/>
          </p:nvCxnSpPr>
          <p:spPr>
            <a:xfrm>
              <a:off x="472373" y="3417486"/>
              <a:ext cx="2313143" cy="0"/>
            </a:xfrm>
            <a:prstGeom prst="straightConnector1">
              <a:avLst/>
            </a:prstGeom>
            <a:noFill/>
            <a:ln w="28575" cap="flat" cmpd="sng" algn="ctr">
              <a:solidFill>
                <a:srgbClr val="92D050"/>
              </a:solidFill>
              <a:prstDash val="solid"/>
              <a:tailEnd type="arrow"/>
            </a:ln>
            <a:effectLst/>
          </p:spPr>
        </p:cxnSp>
        <p:cxnSp>
          <p:nvCxnSpPr>
            <p:cNvPr id="165" name="Connecteur droit avec flèche 164"/>
            <p:cNvCxnSpPr/>
            <p:nvPr/>
          </p:nvCxnSpPr>
          <p:spPr>
            <a:xfrm>
              <a:off x="478531" y="3763451"/>
              <a:ext cx="2306985" cy="0"/>
            </a:xfrm>
            <a:prstGeom prst="straightConnector1">
              <a:avLst/>
            </a:prstGeom>
            <a:noFill/>
            <a:ln w="28575" cap="flat" cmpd="sng" algn="ctr">
              <a:solidFill>
                <a:srgbClr val="92D050"/>
              </a:solidFill>
              <a:prstDash val="solid"/>
              <a:tailEnd type="arrow"/>
            </a:ln>
            <a:effectLst/>
          </p:spPr>
        </p:cxnSp>
        <p:sp>
          <p:nvSpPr>
            <p:cNvPr id="166" name="ZoneTexte 165"/>
            <p:cNvSpPr txBox="1"/>
            <p:nvPr/>
          </p:nvSpPr>
          <p:spPr>
            <a:xfrm>
              <a:off x="1550523" y="3095633"/>
              <a:ext cx="1401715" cy="307777"/>
            </a:xfrm>
            <a:prstGeom prst="rect">
              <a:avLst/>
            </a:prstGeom>
            <a:noFill/>
            <a:ln>
              <a:noFill/>
            </a:ln>
          </p:spPr>
          <p:txBody>
            <a:bodyPr wrap="square" rtlCol="0">
              <a:spAutoFit/>
            </a:bodyPr>
            <a:lstStyle/>
            <a:p>
              <a:r>
                <a:rPr lang="fr-FR" sz="1400" dirty="0">
                  <a:solidFill>
                    <a:srgbClr val="9BBB59">
                      <a:lumMod val="75000"/>
                    </a:srgbClr>
                  </a:solidFill>
                </a:rPr>
                <a:t>X’=0</a:t>
              </a:r>
            </a:p>
          </p:txBody>
        </p:sp>
        <p:cxnSp>
          <p:nvCxnSpPr>
            <p:cNvPr id="167" name="Connecteur droit avec flèche 166"/>
            <p:cNvCxnSpPr>
              <a:stCxn id="160" idx="0"/>
            </p:cNvCxnSpPr>
            <p:nvPr/>
          </p:nvCxnSpPr>
          <p:spPr>
            <a:xfrm>
              <a:off x="440403" y="3613540"/>
              <a:ext cx="2350822" cy="6032"/>
            </a:xfrm>
            <a:prstGeom prst="straightConnector1">
              <a:avLst/>
            </a:prstGeom>
            <a:noFill/>
            <a:ln w="28575" cap="flat" cmpd="sng" algn="ctr">
              <a:solidFill>
                <a:srgbClr val="92D050"/>
              </a:solidFill>
              <a:prstDash val="solid"/>
              <a:tailEnd type="arrow"/>
            </a:ln>
            <a:effectLst/>
          </p:spPr>
        </p:cxnSp>
      </p:grpSp>
      <p:grpSp>
        <p:nvGrpSpPr>
          <p:cNvPr id="187" name="Groupe 186"/>
          <p:cNvGrpSpPr/>
          <p:nvPr/>
        </p:nvGrpSpPr>
        <p:grpSpPr>
          <a:xfrm>
            <a:off x="380556" y="1501671"/>
            <a:ext cx="2647079" cy="1182714"/>
            <a:chOff x="1281067" y="1376481"/>
            <a:chExt cx="1565117" cy="1182714"/>
          </a:xfrm>
        </p:grpSpPr>
        <p:cxnSp>
          <p:nvCxnSpPr>
            <p:cNvPr id="188" name="Connecteur droit avec flèche 187"/>
            <p:cNvCxnSpPr/>
            <p:nvPr/>
          </p:nvCxnSpPr>
          <p:spPr>
            <a:xfrm>
              <a:off x="1281067" y="1966547"/>
              <a:ext cx="1541579" cy="0"/>
            </a:xfrm>
            <a:prstGeom prst="straightConnector1">
              <a:avLst/>
            </a:prstGeom>
            <a:noFill/>
            <a:ln w="28575" cap="flat" cmpd="sng" algn="ctr">
              <a:solidFill>
                <a:srgbClr val="CC0000">
                  <a:alpha val="61176"/>
                </a:srgbClr>
              </a:solidFill>
              <a:prstDash val="solid"/>
              <a:tailEnd type="arrow"/>
            </a:ln>
            <a:effectLst/>
          </p:spPr>
        </p:cxnSp>
        <p:grpSp>
          <p:nvGrpSpPr>
            <p:cNvPr id="189" name="Groupe 188"/>
            <p:cNvGrpSpPr/>
            <p:nvPr/>
          </p:nvGrpSpPr>
          <p:grpSpPr>
            <a:xfrm>
              <a:off x="1322827" y="1376481"/>
              <a:ext cx="1523357" cy="1182714"/>
              <a:chOff x="1322827" y="1376481"/>
              <a:chExt cx="1523357" cy="1182714"/>
            </a:xfrm>
          </p:grpSpPr>
          <p:cxnSp>
            <p:nvCxnSpPr>
              <p:cNvPr id="190" name="Connecteur droit avec flèche 189"/>
              <p:cNvCxnSpPr/>
              <p:nvPr/>
            </p:nvCxnSpPr>
            <p:spPr>
              <a:xfrm flipV="1">
                <a:off x="1322827" y="1639349"/>
                <a:ext cx="1499819" cy="175714"/>
              </a:xfrm>
              <a:prstGeom prst="straightConnector1">
                <a:avLst/>
              </a:prstGeom>
              <a:noFill/>
              <a:ln w="28575" cap="flat" cmpd="sng" algn="ctr">
                <a:solidFill>
                  <a:srgbClr val="CC0000">
                    <a:alpha val="61176"/>
                  </a:srgbClr>
                </a:solidFill>
                <a:prstDash val="solid"/>
                <a:tailEnd type="arrow"/>
              </a:ln>
              <a:effectLst/>
            </p:spPr>
          </p:cxnSp>
          <p:cxnSp>
            <p:nvCxnSpPr>
              <p:cNvPr id="191" name="Connecteur droit avec flèche 190"/>
              <p:cNvCxnSpPr/>
              <p:nvPr/>
            </p:nvCxnSpPr>
            <p:spPr>
              <a:xfrm>
                <a:off x="1327915" y="2107618"/>
                <a:ext cx="1488357" cy="195297"/>
              </a:xfrm>
              <a:prstGeom prst="straightConnector1">
                <a:avLst/>
              </a:prstGeom>
              <a:noFill/>
              <a:ln w="28575" cap="flat" cmpd="sng" algn="ctr">
                <a:solidFill>
                  <a:srgbClr val="CC0000">
                    <a:alpha val="61176"/>
                  </a:srgbClr>
                </a:solidFill>
                <a:prstDash val="solid"/>
                <a:tailEnd type="arrow"/>
              </a:ln>
              <a:effectLst/>
            </p:spPr>
          </p:cxnSp>
          <p:cxnSp>
            <p:nvCxnSpPr>
              <p:cNvPr id="192" name="Connecteur droit 191"/>
              <p:cNvCxnSpPr/>
              <p:nvPr/>
            </p:nvCxnSpPr>
            <p:spPr>
              <a:xfrm>
                <a:off x="1327915" y="1826026"/>
                <a:ext cx="1518269" cy="0"/>
              </a:xfrm>
              <a:prstGeom prst="line">
                <a:avLst/>
              </a:prstGeom>
              <a:noFill/>
              <a:ln w="9525" cap="flat" cmpd="sng" algn="ctr">
                <a:solidFill>
                  <a:srgbClr val="CC0000"/>
                </a:solidFill>
                <a:prstDash val="dash"/>
              </a:ln>
              <a:effectLst/>
            </p:spPr>
          </p:cxnSp>
          <p:sp>
            <p:nvSpPr>
              <p:cNvPr id="193" name="Arc 192"/>
              <p:cNvSpPr/>
              <p:nvPr/>
            </p:nvSpPr>
            <p:spPr>
              <a:xfrm rot="5400000">
                <a:off x="2292757" y="1944896"/>
                <a:ext cx="314076" cy="310622"/>
              </a:xfrm>
              <a:prstGeom prst="arc">
                <a:avLst>
                  <a:gd name="adj1" fmla="val 16200000"/>
                  <a:gd name="adj2" fmla="val 20844265"/>
                </a:avLst>
              </a:prstGeom>
              <a:noFill/>
              <a:ln w="9525" cap="flat" cmpd="sng" algn="ctr">
                <a:solidFill>
                  <a:srgbClr val="CC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sp>
            <p:nvSpPr>
              <p:cNvPr id="194" name="Arc 193"/>
              <p:cNvSpPr/>
              <p:nvPr/>
            </p:nvSpPr>
            <p:spPr>
              <a:xfrm>
                <a:off x="2270427" y="1682697"/>
                <a:ext cx="358736" cy="374730"/>
              </a:xfrm>
              <a:prstGeom prst="arc">
                <a:avLst>
                  <a:gd name="adj1" fmla="val 16200000"/>
                  <a:gd name="adj2" fmla="val 20781297"/>
                </a:avLst>
              </a:prstGeom>
              <a:noFill/>
              <a:ln w="9525" cap="flat" cmpd="sng" algn="ctr">
                <a:solidFill>
                  <a:srgbClr val="CC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sp>
            <p:nvSpPr>
              <p:cNvPr id="195" name="ZoneTexte 194"/>
              <p:cNvSpPr txBox="1"/>
              <p:nvPr/>
            </p:nvSpPr>
            <p:spPr>
              <a:xfrm>
                <a:off x="2173522" y="1376481"/>
                <a:ext cx="53121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rgbClr val="C0504D"/>
                    </a:solidFill>
                    <a:effectLst/>
                    <a:uLnTx/>
                    <a:uFillTx/>
                  </a:rPr>
                  <a:t>Y’&gt;0</a:t>
                </a:r>
                <a:endParaRPr kumimoji="0" lang="fr-FR" sz="1400" b="0" i="0" u="none" strike="noStrike" kern="0" cap="none" spc="0" normalizeH="0" baseline="0" noProof="0" dirty="0">
                  <a:ln>
                    <a:noFill/>
                  </a:ln>
                  <a:solidFill>
                    <a:srgbClr val="C0504D"/>
                  </a:solidFill>
                  <a:effectLst/>
                  <a:uLnTx/>
                  <a:uFillTx/>
                </a:endParaRPr>
              </a:p>
            </p:txBody>
          </p:sp>
          <p:sp>
            <p:nvSpPr>
              <p:cNvPr id="196" name="ZoneTexte 195"/>
              <p:cNvSpPr txBox="1"/>
              <p:nvPr/>
            </p:nvSpPr>
            <p:spPr>
              <a:xfrm>
                <a:off x="2166806" y="2251418"/>
                <a:ext cx="51725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rgbClr val="C0504D"/>
                    </a:solidFill>
                    <a:effectLst/>
                    <a:uLnTx/>
                    <a:uFillTx/>
                  </a:rPr>
                  <a:t>Y’&lt;0</a:t>
                </a:r>
                <a:endParaRPr kumimoji="0" lang="fr-FR" sz="1400" b="0" i="0" u="none" strike="noStrike" kern="0" cap="none" spc="0" normalizeH="0" baseline="0" noProof="0" dirty="0">
                  <a:ln>
                    <a:noFill/>
                  </a:ln>
                  <a:solidFill>
                    <a:srgbClr val="C0504D"/>
                  </a:solidFill>
                  <a:effectLst/>
                  <a:uLnTx/>
                  <a:uFillTx/>
                </a:endParaRPr>
              </a:p>
            </p:txBody>
          </p:sp>
          <p:cxnSp>
            <p:nvCxnSpPr>
              <p:cNvPr id="203" name="Connecteur droit 202"/>
              <p:cNvCxnSpPr/>
              <p:nvPr/>
            </p:nvCxnSpPr>
            <p:spPr>
              <a:xfrm>
                <a:off x="1327915" y="2097086"/>
                <a:ext cx="1488357" cy="0"/>
              </a:xfrm>
              <a:prstGeom prst="line">
                <a:avLst/>
              </a:prstGeom>
              <a:noFill/>
              <a:ln w="9525" cap="flat" cmpd="sng" algn="ctr">
                <a:solidFill>
                  <a:srgbClr val="CC0000"/>
                </a:solidFill>
                <a:prstDash val="dash"/>
              </a:ln>
              <a:effectLst/>
            </p:spPr>
          </p:cxnSp>
        </p:grpSp>
      </p:grpSp>
      <p:grpSp>
        <p:nvGrpSpPr>
          <p:cNvPr id="225" name="Groupe 224"/>
          <p:cNvGrpSpPr/>
          <p:nvPr/>
        </p:nvGrpSpPr>
        <p:grpSpPr>
          <a:xfrm>
            <a:off x="4850962" y="1088798"/>
            <a:ext cx="1965907" cy="1595587"/>
            <a:chOff x="61621" y="4289118"/>
            <a:chExt cx="1965907" cy="1595587"/>
          </a:xfrm>
        </p:grpSpPr>
        <p:cxnSp>
          <p:nvCxnSpPr>
            <p:cNvPr id="226" name="Connecteur droit avec flèche 225"/>
            <p:cNvCxnSpPr/>
            <p:nvPr/>
          </p:nvCxnSpPr>
          <p:spPr>
            <a:xfrm flipV="1">
              <a:off x="899592" y="4289118"/>
              <a:ext cx="0" cy="1595587"/>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227" name="Connecteur droit avec flèche 226"/>
            <p:cNvCxnSpPr/>
            <p:nvPr/>
          </p:nvCxnSpPr>
          <p:spPr>
            <a:xfrm>
              <a:off x="61621" y="5215349"/>
              <a:ext cx="1826199" cy="0"/>
            </a:xfrm>
            <a:prstGeom prst="straightConnector1">
              <a:avLst/>
            </a:prstGeom>
            <a:noFill/>
            <a:ln w="9525" cap="flat" cmpd="sng" algn="ctr">
              <a:solidFill>
                <a:sysClr val="windowText" lastClr="000000"/>
              </a:solidFill>
              <a:prstDash val="solid"/>
              <a:headEnd type="none" w="med" len="med"/>
              <a:tailEnd type="triangle" w="med" len="med"/>
            </a:ln>
            <a:effectLst/>
          </p:spPr>
        </p:cxnSp>
        <p:sp>
          <p:nvSpPr>
            <p:cNvPr id="228" name="ZoneTexte 227"/>
            <p:cNvSpPr txBox="1"/>
            <p:nvPr/>
          </p:nvSpPr>
          <p:spPr>
            <a:xfrm>
              <a:off x="899592" y="4303383"/>
              <a:ext cx="60412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Y’</a:t>
              </a:r>
              <a:endParaRPr kumimoji="0" lang="fr-FR" sz="1400" b="0" i="0" u="none" strike="noStrike" kern="0" cap="none" spc="0" normalizeH="0" baseline="0" noProof="0" dirty="0">
                <a:ln>
                  <a:noFill/>
                </a:ln>
                <a:solidFill>
                  <a:prstClr val="black"/>
                </a:solidFill>
                <a:effectLst/>
                <a:uLnTx/>
                <a:uFillTx/>
              </a:endParaRPr>
            </a:p>
          </p:txBody>
        </p:sp>
        <p:sp>
          <p:nvSpPr>
            <p:cNvPr id="229" name="ZoneTexte 228"/>
            <p:cNvSpPr txBox="1"/>
            <p:nvPr/>
          </p:nvSpPr>
          <p:spPr>
            <a:xfrm>
              <a:off x="1697975" y="5229200"/>
              <a:ext cx="32955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Y</a:t>
              </a:r>
              <a:endParaRPr kumimoji="0" lang="fr-FR" sz="1400" b="0" i="0" u="none" strike="noStrike" kern="0" cap="none" spc="0" normalizeH="0" baseline="0" noProof="0" dirty="0">
                <a:ln>
                  <a:noFill/>
                </a:ln>
                <a:solidFill>
                  <a:prstClr val="black"/>
                </a:solidFill>
                <a:effectLst/>
                <a:uLnTx/>
                <a:uFillTx/>
              </a:endParaRPr>
            </a:p>
          </p:txBody>
        </p:sp>
      </p:grpSp>
      <p:sp>
        <p:nvSpPr>
          <p:cNvPr id="230" name="Ellipse 229"/>
          <p:cNvSpPr/>
          <p:nvPr/>
        </p:nvSpPr>
        <p:spPr>
          <a:xfrm rot="2677471">
            <a:off x="5309703" y="1146985"/>
            <a:ext cx="758460" cy="1736088"/>
          </a:xfrm>
          <a:prstGeom prst="ellipse">
            <a:avLst/>
          </a:prstGeom>
          <a:gradFill flip="none" rotWithShape="1">
            <a:gsLst>
              <a:gs pos="0">
                <a:srgbClr val="4F81BD">
                  <a:alpha val="77000"/>
                </a:srgbClr>
              </a:gs>
              <a:gs pos="58000">
                <a:srgbClr val="1F497D">
                  <a:lumMod val="40000"/>
                  <a:lumOff val="60000"/>
                  <a:alpha val="64000"/>
                </a:srgbClr>
              </a:gs>
              <a:gs pos="100000">
                <a:srgbClr val="C4D6EB">
                  <a:alpha val="68000"/>
                </a:srgbClr>
              </a:gs>
            </a:gsLst>
            <a:path path="shape">
              <a:fillToRect l="50000" t="50000" r="50000" b="50000"/>
            </a:path>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grpSp>
        <p:nvGrpSpPr>
          <p:cNvPr id="231" name="Groupe 230"/>
          <p:cNvGrpSpPr/>
          <p:nvPr/>
        </p:nvGrpSpPr>
        <p:grpSpPr>
          <a:xfrm>
            <a:off x="4839479" y="2704360"/>
            <a:ext cx="1965907" cy="1356460"/>
            <a:chOff x="61621" y="4303383"/>
            <a:chExt cx="1965907" cy="1356460"/>
          </a:xfrm>
        </p:grpSpPr>
        <p:cxnSp>
          <p:nvCxnSpPr>
            <p:cNvPr id="232" name="Connecteur droit avec flèche 231"/>
            <p:cNvCxnSpPr>
              <a:endCxn id="234" idx="1"/>
            </p:cNvCxnSpPr>
            <p:nvPr/>
          </p:nvCxnSpPr>
          <p:spPr>
            <a:xfrm flipV="1">
              <a:off x="899592" y="4457272"/>
              <a:ext cx="0" cy="1202571"/>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233" name="Connecteur droit avec flèche 232"/>
            <p:cNvCxnSpPr/>
            <p:nvPr/>
          </p:nvCxnSpPr>
          <p:spPr>
            <a:xfrm>
              <a:off x="61621" y="5229200"/>
              <a:ext cx="1826199" cy="0"/>
            </a:xfrm>
            <a:prstGeom prst="straightConnector1">
              <a:avLst/>
            </a:prstGeom>
            <a:noFill/>
            <a:ln w="9525" cap="flat" cmpd="sng" algn="ctr">
              <a:solidFill>
                <a:sysClr val="windowText" lastClr="000000"/>
              </a:solidFill>
              <a:prstDash val="solid"/>
              <a:headEnd type="none" w="med" len="med"/>
              <a:tailEnd type="triangle" w="med" len="med"/>
            </a:ln>
            <a:effectLst/>
          </p:spPr>
        </p:cxnSp>
        <p:sp>
          <p:nvSpPr>
            <p:cNvPr id="234" name="ZoneTexte 233"/>
            <p:cNvSpPr txBox="1"/>
            <p:nvPr/>
          </p:nvSpPr>
          <p:spPr>
            <a:xfrm>
              <a:off x="899592" y="4303383"/>
              <a:ext cx="6156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X’</a:t>
              </a:r>
              <a:endParaRPr kumimoji="0" lang="fr-FR" sz="1400" b="0" i="0" u="none" strike="noStrike" kern="0" cap="none" spc="0" normalizeH="0" baseline="0" noProof="0" dirty="0">
                <a:ln>
                  <a:noFill/>
                </a:ln>
                <a:solidFill>
                  <a:prstClr val="black"/>
                </a:solidFill>
                <a:effectLst/>
                <a:uLnTx/>
                <a:uFillTx/>
              </a:endParaRPr>
            </a:p>
          </p:txBody>
        </p:sp>
        <p:sp>
          <p:nvSpPr>
            <p:cNvPr id="235" name="ZoneTexte 234"/>
            <p:cNvSpPr txBox="1"/>
            <p:nvPr/>
          </p:nvSpPr>
          <p:spPr>
            <a:xfrm>
              <a:off x="1697975" y="5229200"/>
              <a:ext cx="32955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X</a:t>
              </a:r>
              <a:endParaRPr kumimoji="0" lang="fr-FR" sz="1400" b="0" i="0" u="none" strike="noStrike" kern="0" cap="none" spc="0" normalizeH="0" baseline="0" noProof="0" dirty="0">
                <a:ln>
                  <a:noFill/>
                </a:ln>
                <a:solidFill>
                  <a:prstClr val="black"/>
                </a:solidFill>
                <a:effectLst/>
                <a:uLnTx/>
                <a:uFillTx/>
              </a:endParaRPr>
            </a:p>
          </p:txBody>
        </p:sp>
      </p:grpSp>
      <p:sp>
        <p:nvSpPr>
          <p:cNvPr id="236" name="Ellipse 235"/>
          <p:cNvSpPr/>
          <p:nvPr/>
        </p:nvSpPr>
        <p:spPr>
          <a:xfrm rot="5400000">
            <a:off x="5522689" y="2966890"/>
            <a:ext cx="348442" cy="1296013"/>
          </a:xfrm>
          <a:prstGeom prst="ellipse">
            <a:avLst/>
          </a:prstGeom>
          <a:gradFill flip="none" rotWithShape="1">
            <a:gsLst>
              <a:gs pos="0">
                <a:srgbClr val="4F81BD">
                  <a:alpha val="77000"/>
                </a:srgbClr>
              </a:gs>
              <a:gs pos="58000">
                <a:srgbClr val="1F497D">
                  <a:lumMod val="40000"/>
                  <a:lumOff val="60000"/>
                  <a:alpha val="64000"/>
                </a:srgbClr>
              </a:gs>
              <a:gs pos="100000">
                <a:srgbClr val="C4D6EB">
                  <a:alpha val="68000"/>
                </a:srgbClr>
              </a:gs>
            </a:gsLst>
            <a:path path="shape">
              <a:fillToRect l="50000" t="50000" r="50000" b="50000"/>
            </a:path>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283" name="Rectangle 282"/>
          <p:cNvSpPr/>
          <p:nvPr/>
        </p:nvSpPr>
        <p:spPr>
          <a:xfrm>
            <a:off x="6920111" y="2120825"/>
            <a:ext cx="2088090" cy="1015663"/>
          </a:xfrm>
          <a:prstGeom prst="rect">
            <a:avLst/>
          </a:prstGeom>
        </p:spPr>
        <p:txBody>
          <a:bodyPr wrap="square">
            <a:spAutoFit/>
          </a:bodyPr>
          <a:lstStyle/>
          <a:p>
            <a:r>
              <a:rPr lang="fr-FR" sz="1400" dirty="0" smtClean="0">
                <a:solidFill>
                  <a:prstClr val="black"/>
                </a:solidFill>
              </a:rPr>
              <a:t>Pas de </a:t>
            </a:r>
            <a:r>
              <a:rPr lang="fr-FR" sz="1400" dirty="0">
                <a:solidFill>
                  <a:prstClr val="black"/>
                </a:solidFill>
              </a:rPr>
              <a:t>corrélations des deux axes </a:t>
            </a:r>
            <a:r>
              <a:rPr lang="fr-FR" sz="1400" dirty="0" smtClean="0">
                <a:solidFill>
                  <a:prstClr val="black"/>
                </a:solidFill>
              </a:rPr>
              <a:t>transverses</a:t>
            </a:r>
          </a:p>
          <a:p>
            <a:endParaRPr lang="fr-FR" sz="1400" dirty="0">
              <a:solidFill>
                <a:prstClr val="black"/>
              </a:solidFill>
            </a:endParaRPr>
          </a:p>
          <a:p>
            <a:r>
              <a:rPr lang="fr-FR" dirty="0" smtClean="0">
                <a:solidFill>
                  <a:prstClr val="black"/>
                </a:solidFill>
                <a:sym typeface="Wingdings" panose="05000000000000000000" pitchFamily="2" charset="2"/>
              </a:rPr>
              <a:t> 2x2D</a:t>
            </a:r>
            <a:endParaRPr lang="fr-FR" dirty="0">
              <a:solidFill>
                <a:prstClr val="black"/>
              </a:solidFill>
            </a:endParaRPr>
          </a:p>
        </p:txBody>
      </p:sp>
      <p:grpSp>
        <p:nvGrpSpPr>
          <p:cNvPr id="284" name="Groupe 283"/>
          <p:cNvGrpSpPr/>
          <p:nvPr/>
        </p:nvGrpSpPr>
        <p:grpSpPr>
          <a:xfrm>
            <a:off x="392850" y="4489579"/>
            <a:ext cx="2647381" cy="1416097"/>
            <a:chOff x="1410095" y="762140"/>
            <a:chExt cx="5699527" cy="2428000"/>
          </a:xfrm>
          <a:gradFill flip="none" rotWithShape="1">
            <a:gsLst>
              <a:gs pos="0">
                <a:srgbClr val="4BACC6">
                  <a:lumMod val="75000"/>
                </a:srgbClr>
              </a:gs>
              <a:gs pos="78000">
                <a:srgbClr val="4BACC6"/>
              </a:gs>
              <a:gs pos="49000">
                <a:srgbClr val="4BACC6"/>
              </a:gs>
              <a:gs pos="100000">
                <a:srgbClr val="4F81BD">
                  <a:lumMod val="40000"/>
                  <a:lumOff val="60000"/>
                </a:srgbClr>
              </a:gs>
            </a:gsLst>
            <a:lin ang="5400000" scaled="1"/>
            <a:tileRect/>
          </a:gradFill>
        </p:grpSpPr>
        <p:grpSp>
          <p:nvGrpSpPr>
            <p:cNvPr id="285" name="Groupe 284"/>
            <p:cNvGrpSpPr/>
            <p:nvPr/>
          </p:nvGrpSpPr>
          <p:grpSpPr>
            <a:xfrm>
              <a:off x="1410095" y="762140"/>
              <a:ext cx="5699527" cy="2428000"/>
              <a:chOff x="1410095" y="762140"/>
              <a:chExt cx="5699527" cy="2428000"/>
            </a:xfrm>
            <a:grpFill/>
          </p:grpSpPr>
          <p:sp>
            <p:nvSpPr>
              <p:cNvPr id="287" name="Ellipse 286"/>
              <p:cNvSpPr/>
              <p:nvPr/>
            </p:nvSpPr>
            <p:spPr>
              <a:xfrm>
                <a:off x="1410095" y="1225403"/>
                <a:ext cx="609600" cy="1142999"/>
              </a:xfrm>
              <a:prstGeom prst="ellipse">
                <a:avLst/>
              </a:prstGeom>
              <a:gradFill>
                <a:gsLst>
                  <a:gs pos="0">
                    <a:srgbClr val="4BACC6">
                      <a:lumMod val="75000"/>
                    </a:srgbClr>
                  </a:gs>
                  <a:gs pos="79000">
                    <a:srgbClr val="4BACC6"/>
                  </a:gs>
                  <a:gs pos="50000">
                    <a:srgbClr val="4BACC6"/>
                  </a:gs>
                  <a:gs pos="100000">
                    <a:srgbClr val="4F81BD">
                      <a:lumMod val="40000"/>
                      <a:lumOff val="60000"/>
                    </a:srgbClr>
                  </a:gs>
                </a:gsLst>
                <a:path path="circle">
                  <a:fillToRect l="50000" t="50000" r="50000" b="50000"/>
                </a:path>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grpSp>
            <p:nvGrpSpPr>
              <p:cNvPr id="288" name="Groupe 287"/>
              <p:cNvGrpSpPr/>
              <p:nvPr/>
            </p:nvGrpSpPr>
            <p:grpSpPr>
              <a:xfrm>
                <a:off x="1710728" y="762140"/>
                <a:ext cx="5398894" cy="2428000"/>
                <a:chOff x="2368536" y="895487"/>
                <a:chExt cx="5398894" cy="2428000"/>
              </a:xfrm>
              <a:grpFill/>
            </p:grpSpPr>
            <p:sp>
              <p:nvSpPr>
                <p:cNvPr id="289" name="Trapèze 288"/>
                <p:cNvSpPr/>
                <p:nvPr/>
              </p:nvSpPr>
              <p:spPr>
                <a:xfrm rot="16421205">
                  <a:off x="3706983" y="-442960"/>
                  <a:ext cx="2300057" cy="4976952"/>
                </a:xfrm>
                <a:prstGeom prst="trapezoid">
                  <a:avLst/>
                </a:prstGeom>
                <a:gradFill flip="none" rotWithShape="1">
                  <a:gsLst>
                    <a:gs pos="50000">
                      <a:srgbClr val="4BACC6">
                        <a:lumMod val="75000"/>
                      </a:srgbClr>
                    </a:gs>
                    <a:gs pos="65000">
                      <a:srgbClr val="4BACC6"/>
                    </a:gs>
                    <a:gs pos="36000">
                      <a:srgbClr val="4BACC6"/>
                    </a:gs>
                    <a:gs pos="0">
                      <a:srgbClr val="82BDD6"/>
                    </a:gs>
                    <a:gs pos="100000">
                      <a:srgbClr val="4F81BD">
                        <a:lumMod val="40000"/>
                        <a:lumOff val="60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290" name="Ellipse 289"/>
                <p:cNvSpPr/>
                <p:nvPr/>
              </p:nvSpPr>
              <p:spPr>
                <a:xfrm>
                  <a:off x="7022172" y="1044687"/>
                  <a:ext cx="745258" cy="2278800"/>
                </a:xfrm>
                <a:prstGeom prst="ellipse">
                  <a:avLst/>
                </a:prstGeom>
                <a:gradFill flip="none" rotWithShape="1">
                  <a:gsLst>
                    <a:gs pos="0">
                      <a:srgbClr val="4BACC6">
                        <a:lumMod val="75000"/>
                      </a:srgbClr>
                    </a:gs>
                    <a:gs pos="79000">
                      <a:srgbClr val="4BACC6"/>
                    </a:gs>
                    <a:gs pos="50000">
                      <a:srgbClr val="4BACC6"/>
                    </a:gs>
                    <a:gs pos="100000">
                      <a:srgbClr val="4F81BD">
                        <a:lumMod val="40000"/>
                        <a:lumOff val="60000"/>
                      </a:srgbClr>
                    </a:gs>
                  </a:gsLst>
                  <a:path path="circle">
                    <a:fillToRect l="50000" t="50000" r="50000" b="50000"/>
                  </a:path>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grpSp>
        </p:grpSp>
        <p:sp>
          <p:nvSpPr>
            <p:cNvPr id="286" name="Arc 285"/>
            <p:cNvSpPr/>
            <p:nvPr/>
          </p:nvSpPr>
          <p:spPr>
            <a:xfrm>
              <a:off x="1420115" y="1230203"/>
              <a:ext cx="589561" cy="1146423"/>
            </a:xfrm>
            <a:prstGeom prst="arc">
              <a:avLst>
                <a:gd name="adj1" fmla="val 15751032"/>
                <a:gd name="adj2" fmla="val 5723211"/>
              </a:avLst>
            </a:prstGeom>
            <a:noFill/>
            <a:ln w="28575" cap="flat" cmpd="sng" algn="ctr">
              <a:solidFill>
                <a:srgbClr val="4F81BD">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grpSp>
      <p:grpSp>
        <p:nvGrpSpPr>
          <p:cNvPr id="291" name="Groupe 290"/>
          <p:cNvGrpSpPr/>
          <p:nvPr/>
        </p:nvGrpSpPr>
        <p:grpSpPr>
          <a:xfrm>
            <a:off x="194022" y="4712414"/>
            <a:ext cx="3016365" cy="1556256"/>
            <a:chOff x="1203318" y="280988"/>
            <a:chExt cx="6804504" cy="3922209"/>
          </a:xfrm>
        </p:grpSpPr>
        <p:sp>
          <p:nvSpPr>
            <p:cNvPr id="292" name="ZoneTexte 291"/>
            <p:cNvSpPr txBox="1"/>
            <p:nvPr/>
          </p:nvSpPr>
          <p:spPr>
            <a:xfrm>
              <a:off x="1203318" y="280988"/>
              <a:ext cx="687794" cy="7756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effectLst/>
                  <a:uLnTx/>
                  <a:uFillTx/>
                </a:rPr>
                <a:t>Y</a:t>
              </a:r>
              <a:endParaRPr kumimoji="0" lang="fr-FR" sz="1400" b="0" i="0" u="none" strike="noStrike" kern="0" cap="none" spc="0" normalizeH="0" baseline="0" noProof="0" dirty="0">
                <a:ln>
                  <a:noFill/>
                </a:ln>
                <a:effectLst/>
                <a:uLnTx/>
                <a:uFillTx/>
              </a:endParaRPr>
            </a:p>
          </p:txBody>
        </p:sp>
        <p:grpSp>
          <p:nvGrpSpPr>
            <p:cNvPr id="296" name="Groupe 295"/>
            <p:cNvGrpSpPr/>
            <p:nvPr/>
          </p:nvGrpSpPr>
          <p:grpSpPr>
            <a:xfrm>
              <a:off x="1213305" y="304800"/>
              <a:ext cx="6178096" cy="3276600"/>
              <a:chOff x="1213305" y="304800"/>
              <a:chExt cx="6178095" cy="3276600"/>
            </a:xfrm>
          </p:grpSpPr>
          <p:cxnSp>
            <p:nvCxnSpPr>
              <p:cNvPr id="298" name="Connecteur droit avec flèche 297"/>
              <p:cNvCxnSpPr/>
              <p:nvPr/>
            </p:nvCxnSpPr>
            <p:spPr>
              <a:xfrm flipV="1">
                <a:off x="1219200" y="304800"/>
                <a:ext cx="0" cy="2362200"/>
              </a:xfrm>
              <a:prstGeom prst="straightConnector1">
                <a:avLst/>
              </a:prstGeom>
              <a:noFill/>
              <a:ln w="9525" cap="flat" cmpd="sng" algn="ctr">
                <a:solidFill>
                  <a:schemeClr val="tx1"/>
                </a:solidFill>
                <a:prstDash val="solid"/>
                <a:headEnd type="none" w="med" len="med"/>
                <a:tailEnd type="triangle" w="med" len="med"/>
              </a:ln>
              <a:effectLst/>
            </p:spPr>
          </p:cxnSp>
          <p:cxnSp>
            <p:nvCxnSpPr>
              <p:cNvPr id="299" name="Connecteur droit avec flèche 298"/>
              <p:cNvCxnSpPr/>
              <p:nvPr/>
            </p:nvCxnSpPr>
            <p:spPr>
              <a:xfrm flipV="1">
                <a:off x="1213305" y="2359982"/>
                <a:ext cx="303804" cy="319643"/>
              </a:xfrm>
              <a:prstGeom prst="straightConnector1">
                <a:avLst/>
              </a:prstGeom>
              <a:noFill/>
              <a:ln w="9525" cap="flat" cmpd="sng" algn="ctr">
                <a:solidFill>
                  <a:schemeClr val="tx1"/>
                </a:solidFill>
                <a:prstDash val="solid"/>
                <a:headEnd type="none" w="med" len="med"/>
                <a:tailEnd type="triangle" w="med" len="med"/>
              </a:ln>
              <a:effectLst/>
            </p:spPr>
          </p:cxnSp>
          <p:cxnSp>
            <p:nvCxnSpPr>
              <p:cNvPr id="300" name="Connecteur droit 299"/>
              <p:cNvCxnSpPr/>
              <p:nvPr/>
            </p:nvCxnSpPr>
            <p:spPr>
              <a:xfrm>
                <a:off x="1219200" y="2667000"/>
                <a:ext cx="6172200" cy="914400"/>
              </a:xfrm>
              <a:prstGeom prst="line">
                <a:avLst/>
              </a:prstGeom>
              <a:noFill/>
              <a:ln w="9525" cap="flat" cmpd="sng" algn="ctr">
                <a:solidFill>
                  <a:schemeClr val="tx1"/>
                </a:solidFill>
                <a:prstDash val="solid"/>
                <a:headEnd type="none" w="med" len="med"/>
                <a:tailEnd type="triangle" w="med" len="med"/>
              </a:ln>
              <a:effectLst/>
            </p:spPr>
          </p:cxnSp>
        </p:grpSp>
        <p:sp>
          <p:nvSpPr>
            <p:cNvPr id="294" name="ZoneTexte 293"/>
            <p:cNvSpPr txBox="1"/>
            <p:nvPr/>
          </p:nvSpPr>
          <p:spPr>
            <a:xfrm>
              <a:off x="7345343" y="3427511"/>
              <a:ext cx="662479" cy="7756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effectLst/>
                  <a:uLnTx/>
                  <a:uFillTx/>
                </a:rPr>
                <a:t>Z</a:t>
              </a:r>
              <a:endParaRPr kumimoji="0" lang="fr-FR" sz="1400" b="0" i="0" u="none" strike="noStrike" kern="0" cap="none" spc="0" normalizeH="0" baseline="0" noProof="0" dirty="0">
                <a:ln>
                  <a:noFill/>
                </a:ln>
                <a:effectLst/>
                <a:uLnTx/>
                <a:uFillTx/>
              </a:endParaRPr>
            </a:p>
          </p:txBody>
        </p:sp>
        <p:sp>
          <p:nvSpPr>
            <p:cNvPr id="295" name="ZoneTexte 294"/>
            <p:cNvSpPr txBox="1"/>
            <p:nvPr/>
          </p:nvSpPr>
          <p:spPr>
            <a:xfrm>
              <a:off x="1449493" y="1924113"/>
              <a:ext cx="550121" cy="7756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effectLst/>
                  <a:uLnTx/>
                  <a:uFillTx/>
                </a:rPr>
                <a:t>X</a:t>
              </a:r>
              <a:endParaRPr kumimoji="0" lang="fr-FR" sz="1400" b="0" i="0" u="none" strike="noStrike" kern="0" cap="none" spc="0" normalizeH="0" baseline="0" noProof="0" dirty="0">
                <a:ln>
                  <a:noFill/>
                </a:ln>
                <a:effectLst/>
                <a:uLnTx/>
                <a:uFillTx/>
              </a:endParaRPr>
            </a:p>
          </p:txBody>
        </p:sp>
      </p:grpSp>
      <p:pic>
        <p:nvPicPr>
          <p:cNvPr id="301" name="Image 3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855" y="-405563"/>
            <a:ext cx="1136544" cy="2034363"/>
          </a:xfrm>
          <a:prstGeom prst="rect">
            <a:avLst/>
          </a:prstGeom>
        </p:spPr>
      </p:pic>
      <p:pic>
        <p:nvPicPr>
          <p:cNvPr id="302" name="Image 3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440" y="1589542"/>
            <a:ext cx="1136544" cy="2034363"/>
          </a:xfrm>
          <a:prstGeom prst="rect">
            <a:avLst/>
          </a:prstGeom>
        </p:spPr>
      </p:pic>
      <p:grpSp>
        <p:nvGrpSpPr>
          <p:cNvPr id="327" name="Groupe 326"/>
          <p:cNvGrpSpPr/>
          <p:nvPr/>
        </p:nvGrpSpPr>
        <p:grpSpPr>
          <a:xfrm rot="301920">
            <a:off x="520701" y="4546713"/>
            <a:ext cx="2399107" cy="1211517"/>
            <a:chOff x="1311972" y="1335993"/>
            <a:chExt cx="1454458" cy="1211517"/>
          </a:xfrm>
        </p:grpSpPr>
        <p:cxnSp>
          <p:nvCxnSpPr>
            <p:cNvPr id="328" name="Connecteur droit avec flèche 327"/>
            <p:cNvCxnSpPr/>
            <p:nvPr/>
          </p:nvCxnSpPr>
          <p:spPr>
            <a:xfrm rot="21298080">
              <a:off x="1319428" y="1866207"/>
              <a:ext cx="1432950" cy="215736"/>
            </a:xfrm>
            <a:prstGeom prst="straightConnector1">
              <a:avLst/>
            </a:prstGeom>
            <a:noFill/>
            <a:ln w="28575" cap="flat" cmpd="sng" algn="ctr">
              <a:solidFill>
                <a:srgbClr val="CC0000">
                  <a:alpha val="61176"/>
                </a:srgbClr>
              </a:solidFill>
              <a:prstDash val="solid"/>
              <a:tailEnd type="arrow"/>
            </a:ln>
            <a:effectLst/>
          </p:spPr>
        </p:cxnSp>
        <p:grpSp>
          <p:nvGrpSpPr>
            <p:cNvPr id="329" name="Groupe 328"/>
            <p:cNvGrpSpPr/>
            <p:nvPr/>
          </p:nvGrpSpPr>
          <p:grpSpPr>
            <a:xfrm>
              <a:off x="1311972" y="1335993"/>
              <a:ext cx="1454458" cy="1211517"/>
              <a:chOff x="1311972" y="1335993"/>
              <a:chExt cx="1454458" cy="1211517"/>
            </a:xfrm>
          </p:grpSpPr>
          <p:cxnSp>
            <p:nvCxnSpPr>
              <p:cNvPr id="330" name="Connecteur droit avec flèche 329"/>
              <p:cNvCxnSpPr/>
              <p:nvPr/>
            </p:nvCxnSpPr>
            <p:spPr>
              <a:xfrm rot="21298080" flipV="1">
                <a:off x="1311972" y="1646853"/>
                <a:ext cx="1424696" cy="65274"/>
              </a:xfrm>
              <a:prstGeom prst="straightConnector1">
                <a:avLst/>
              </a:prstGeom>
              <a:noFill/>
              <a:ln w="28575" cap="flat" cmpd="sng" algn="ctr">
                <a:solidFill>
                  <a:srgbClr val="CC0000">
                    <a:alpha val="61176"/>
                  </a:srgbClr>
                </a:solidFill>
                <a:prstDash val="solid"/>
                <a:tailEnd type="arrow"/>
              </a:ln>
              <a:effectLst/>
            </p:spPr>
          </p:cxnSp>
          <p:cxnSp>
            <p:nvCxnSpPr>
              <p:cNvPr id="331" name="Connecteur droit avec flèche 330"/>
              <p:cNvCxnSpPr/>
              <p:nvPr/>
            </p:nvCxnSpPr>
            <p:spPr>
              <a:xfrm rot="21298080">
                <a:off x="1333480" y="2001995"/>
                <a:ext cx="1432950" cy="470652"/>
              </a:xfrm>
              <a:prstGeom prst="straightConnector1">
                <a:avLst/>
              </a:prstGeom>
              <a:noFill/>
              <a:ln w="28575" cap="flat" cmpd="sng" algn="ctr">
                <a:solidFill>
                  <a:srgbClr val="CC0000">
                    <a:alpha val="61176"/>
                  </a:srgbClr>
                </a:solidFill>
                <a:prstDash val="solid"/>
                <a:tailEnd type="arrow"/>
              </a:ln>
              <a:effectLst/>
            </p:spPr>
          </p:cxnSp>
          <p:cxnSp>
            <p:nvCxnSpPr>
              <p:cNvPr id="332" name="Connecteur droit 331"/>
              <p:cNvCxnSpPr/>
              <p:nvPr/>
            </p:nvCxnSpPr>
            <p:spPr>
              <a:xfrm rot="21298080">
                <a:off x="1321802" y="1723993"/>
                <a:ext cx="1422749" cy="206179"/>
              </a:xfrm>
              <a:prstGeom prst="line">
                <a:avLst/>
              </a:prstGeom>
              <a:noFill/>
              <a:ln w="9525" cap="flat" cmpd="sng" algn="ctr">
                <a:solidFill>
                  <a:srgbClr val="CC0000"/>
                </a:solidFill>
                <a:prstDash val="dash"/>
              </a:ln>
              <a:effectLst/>
            </p:spPr>
          </p:cxnSp>
          <p:sp>
            <p:nvSpPr>
              <p:cNvPr id="333" name="Arc 332"/>
              <p:cNvSpPr/>
              <p:nvPr/>
            </p:nvSpPr>
            <p:spPr>
              <a:xfrm rot="5400000">
                <a:off x="2238231" y="1976845"/>
                <a:ext cx="338719" cy="310622"/>
              </a:xfrm>
              <a:prstGeom prst="arc">
                <a:avLst>
                  <a:gd name="adj1" fmla="val 16020502"/>
                  <a:gd name="adj2" fmla="val 19983263"/>
                </a:avLst>
              </a:prstGeom>
              <a:noFill/>
              <a:ln w="9525" cap="flat" cmpd="sng" algn="ctr">
                <a:solidFill>
                  <a:srgbClr val="CC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sp>
            <p:nvSpPr>
              <p:cNvPr id="334" name="Arc 333"/>
              <p:cNvSpPr/>
              <p:nvPr/>
            </p:nvSpPr>
            <p:spPr>
              <a:xfrm>
                <a:off x="2189877" y="1618360"/>
                <a:ext cx="276056" cy="523540"/>
              </a:xfrm>
              <a:prstGeom prst="arc">
                <a:avLst>
                  <a:gd name="adj1" fmla="val 16200000"/>
                  <a:gd name="adj2" fmla="val 20793538"/>
                </a:avLst>
              </a:prstGeom>
              <a:noFill/>
              <a:ln w="9525" cap="flat" cmpd="sng" algn="ctr">
                <a:solidFill>
                  <a:srgbClr val="CC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sp>
            <p:nvSpPr>
              <p:cNvPr id="335" name="ZoneTexte 334"/>
              <p:cNvSpPr txBox="1"/>
              <p:nvPr/>
            </p:nvSpPr>
            <p:spPr>
              <a:xfrm rot="21298080">
                <a:off x="2189874" y="1335993"/>
                <a:ext cx="53121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rgbClr val="C0504D"/>
                    </a:solidFill>
                    <a:effectLst/>
                    <a:uLnTx/>
                    <a:uFillTx/>
                  </a:rPr>
                  <a:t>Y’&gt;0</a:t>
                </a:r>
                <a:endParaRPr kumimoji="0" lang="fr-FR" sz="1400" b="0" i="0" u="none" strike="noStrike" kern="0" cap="none" spc="0" normalizeH="0" baseline="0" noProof="0" dirty="0">
                  <a:ln>
                    <a:noFill/>
                  </a:ln>
                  <a:solidFill>
                    <a:srgbClr val="C0504D"/>
                  </a:solidFill>
                  <a:effectLst/>
                  <a:uLnTx/>
                  <a:uFillTx/>
                </a:endParaRPr>
              </a:p>
            </p:txBody>
          </p:sp>
          <p:sp>
            <p:nvSpPr>
              <p:cNvPr id="336" name="ZoneTexte 335"/>
              <p:cNvSpPr txBox="1"/>
              <p:nvPr/>
            </p:nvSpPr>
            <p:spPr>
              <a:xfrm rot="21298080">
                <a:off x="2166182" y="2239733"/>
                <a:ext cx="51725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rgbClr val="C0504D"/>
                    </a:solidFill>
                    <a:effectLst/>
                    <a:uLnTx/>
                    <a:uFillTx/>
                  </a:rPr>
                  <a:t>Y’&lt;0</a:t>
                </a:r>
                <a:endParaRPr kumimoji="0" lang="fr-FR" sz="1400" b="0" i="0" u="none" strike="noStrike" kern="0" cap="none" spc="0" normalizeH="0" baseline="0" noProof="0" dirty="0">
                  <a:ln>
                    <a:noFill/>
                  </a:ln>
                  <a:solidFill>
                    <a:srgbClr val="C0504D"/>
                  </a:solidFill>
                  <a:effectLst/>
                  <a:uLnTx/>
                  <a:uFillTx/>
                </a:endParaRPr>
              </a:p>
            </p:txBody>
          </p:sp>
          <p:cxnSp>
            <p:nvCxnSpPr>
              <p:cNvPr id="337" name="Connecteur droit 336"/>
              <p:cNvCxnSpPr/>
              <p:nvPr/>
            </p:nvCxnSpPr>
            <p:spPr>
              <a:xfrm rot="21298080">
                <a:off x="1334106" y="1993080"/>
                <a:ext cx="1424697" cy="202088"/>
              </a:xfrm>
              <a:prstGeom prst="line">
                <a:avLst/>
              </a:prstGeom>
              <a:noFill/>
              <a:ln w="9525" cap="flat" cmpd="sng" algn="ctr">
                <a:solidFill>
                  <a:srgbClr val="CC0000"/>
                </a:solidFill>
                <a:prstDash val="dash"/>
              </a:ln>
              <a:effectLst/>
            </p:spPr>
          </p:cxnSp>
        </p:grpSp>
      </p:grpSp>
      <p:grpSp>
        <p:nvGrpSpPr>
          <p:cNvPr id="370" name="Groupe 369"/>
          <p:cNvGrpSpPr/>
          <p:nvPr/>
        </p:nvGrpSpPr>
        <p:grpSpPr>
          <a:xfrm rot="294449">
            <a:off x="483505" y="4771997"/>
            <a:ext cx="3362395" cy="617410"/>
            <a:chOff x="480707" y="4792682"/>
            <a:chExt cx="3362395" cy="617410"/>
          </a:xfrm>
        </p:grpSpPr>
        <p:cxnSp>
          <p:nvCxnSpPr>
            <p:cNvPr id="366" name="Connecteur droit avec flèche 365"/>
            <p:cNvCxnSpPr/>
            <p:nvPr/>
          </p:nvCxnSpPr>
          <p:spPr>
            <a:xfrm rot="21305551">
              <a:off x="612781" y="5059448"/>
              <a:ext cx="2377165" cy="208778"/>
            </a:xfrm>
            <a:prstGeom prst="straightConnector1">
              <a:avLst/>
            </a:prstGeom>
            <a:noFill/>
            <a:ln w="28575" cap="flat" cmpd="sng" algn="ctr">
              <a:solidFill>
                <a:srgbClr val="92D050"/>
              </a:solidFill>
              <a:prstDash val="solid"/>
              <a:tailEnd type="arrow"/>
            </a:ln>
            <a:effectLst/>
          </p:spPr>
        </p:cxnSp>
        <p:cxnSp>
          <p:nvCxnSpPr>
            <p:cNvPr id="367" name="Connecteur droit avec flèche 366"/>
            <p:cNvCxnSpPr/>
            <p:nvPr/>
          </p:nvCxnSpPr>
          <p:spPr>
            <a:xfrm rot="21305551">
              <a:off x="480707" y="5210341"/>
              <a:ext cx="2323681" cy="199751"/>
            </a:xfrm>
            <a:prstGeom prst="straightConnector1">
              <a:avLst/>
            </a:prstGeom>
            <a:noFill/>
            <a:ln w="28575" cap="flat" cmpd="sng" algn="ctr">
              <a:solidFill>
                <a:srgbClr val="92D050"/>
              </a:solidFill>
              <a:prstDash val="solid"/>
              <a:tailEnd type="arrow"/>
            </a:ln>
            <a:effectLst/>
          </p:spPr>
        </p:cxnSp>
        <p:sp>
          <p:nvSpPr>
            <p:cNvPr id="368" name="ZoneTexte 367"/>
            <p:cNvSpPr txBox="1"/>
            <p:nvPr/>
          </p:nvSpPr>
          <p:spPr>
            <a:xfrm rot="21305551">
              <a:off x="2441387" y="4792682"/>
              <a:ext cx="1401715" cy="307777"/>
            </a:xfrm>
            <a:prstGeom prst="rect">
              <a:avLst/>
            </a:prstGeom>
            <a:noFill/>
            <a:ln>
              <a:noFill/>
            </a:ln>
          </p:spPr>
          <p:txBody>
            <a:bodyPr wrap="square" rtlCol="0">
              <a:spAutoFit/>
            </a:bodyPr>
            <a:lstStyle/>
            <a:p>
              <a:r>
                <a:rPr lang="fr-FR" sz="1400" dirty="0">
                  <a:solidFill>
                    <a:srgbClr val="92D050"/>
                  </a:solidFill>
                </a:rPr>
                <a:t>X’=0</a:t>
              </a:r>
            </a:p>
          </p:txBody>
        </p:sp>
        <p:cxnSp>
          <p:nvCxnSpPr>
            <p:cNvPr id="369" name="Connecteur droit avec flèche 368"/>
            <p:cNvCxnSpPr/>
            <p:nvPr/>
          </p:nvCxnSpPr>
          <p:spPr>
            <a:xfrm rot="21305551">
              <a:off x="533643" y="5135539"/>
              <a:ext cx="2367892" cy="215736"/>
            </a:xfrm>
            <a:prstGeom prst="straightConnector1">
              <a:avLst/>
            </a:prstGeom>
            <a:noFill/>
            <a:ln w="28575" cap="flat" cmpd="sng" algn="ctr">
              <a:solidFill>
                <a:srgbClr val="92D050"/>
              </a:solidFill>
              <a:prstDash val="solid"/>
              <a:tailEnd type="arrow"/>
            </a:ln>
            <a:effectLst/>
          </p:spPr>
        </p:cxnSp>
      </p:grpSp>
      <p:pic>
        <p:nvPicPr>
          <p:cNvPr id="2051" name="Picture 3" descr="G:\TRAVAIL\Images\EMIT4D\Schémas et visuels\gfhsdfgh.png"/>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3291440" y="4484500"/>
            <a:ext cx="1171729" cy="1719423"/>
          </a:xfrm>
          <a:prstGeom prst="rect">
            <a:avLst/>
          </a:prstGeom>
          <a:noFill/>
          <a:extLst>
            <a:ext uri="{909E8E84-426E-40DD-AFC4-6F175D3DCCD1}">
              <a14:hiddenFill xmlns:a14="http://schemas.microsoft.com/office/drawing/2010/main">
                <a:solidFill>
                  <a:srgbClr val="FFFFFF"/>
                </a:solidFill>
              </a14:hiddenFill>
            </a:ext>
          </a:extLst>
        </p:spPr>
      </p:pic>
      <p:grpSp>
        <p:nvGrpSpPr>
          <p:cNvPr id="395" name="Groupe 394"/>
          <p:cNvGrpSpPr/>
          <p:nvPr/>
        </p:nvGrpSpPr>
        <p:grpSpPr>
          <a:xfrm>
            <a:off x="7128387" y="5504501"/>
            <a:ext cx="936016" cy="817435"/>
            <a:chOff x="61621" y="4289117"/>
            <a:chExt cx="1965907" cy="1721132"/>
          </a:xfrm>
        </p:grpSpPr>
        <p:grpSp>
          <p:nvGrpSpPr>
            <p:cNvPr id="396" name="Groupe 395"/>
            <p:cNvGrpSpPr/>
            <p:nvPr/>
          </p:nvGrpSpPr>
          <p:grpSpPr>
            <a:xfrm>
              <a:off x="61621" y="4289117"/>
              <a:ext cx="1965907" cy="1721132"/>
              <a:chOff x="61621" y="4289117"/>
              <a:chExt cx="1965907" cy="1721132"/>
            </a:xfrm>
          </p:grpSpPr>
          <p:cxnSp>
            <p:nvCxnSpPr>
              <p:cNvPr id="398" name="Connecteur droit avec flèche 397"/>
              <p:cNvCxnSpPr/>
              <p:nvPr/>
            </p:nvCxnSpPr>
            <p:spPr>
              <a:xfrm flipV="1">
                <a:off x="899592" y="4289117"/>
                <a:ext cx="0" cy="1721132"/>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399" name="Connecteur droit avec flèche 398"/>
              <p:cNvCxnSpPr/>
              <p:nvPr/>
            </p:nvCxnSpPr>
            <p:spPr>
              <a:xfrm>
                <a:off x="61621" y="5229200"/>
                <a:ext cx="1826199" cy="0"/>
              </a:xfrm>
              <a:prstGeom prst="straightConnector1">
                <a:avLst/>
              </a:prstGeom>
              <a:noFill/>
              <a:ln w="9525" cap="flat" cmpd="sng" algn="ctr">
                <a:solidFill>
                  <a:sysClr val="windowText" lastClr="000000"/>
                </a:solidFill>
                <a:prstDash val="solid"/>
                <a:headEnd type="none" w="med" len="med"/>
                <a:tailEnd type="triangle" w="med" len="med"/>
              </a:ln>
              <a:effectLst/>
            </p:spPr>
          </p:cxnSp>
          <p:sp>
            <p:nvSpPr>
              <p:cNvPr id="400" name="ZoneTexte 399"/>
              <p:cNvSpPr txBox="1"/>
              <p:nvPr/>
            </p:nvSpPr>
            <p:spPr>
              <a:xfrm>
                <a:off x="899591" y="4303382"/>
                <a:ext cx="329553" cy="6480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Y</a:t>
                </a:r>
                <a:endParaRPr kumimoji="0" lang="fr-FR" sz="1400" b="0" i="0" u="none" strike="noStrike" kern="0" cap="none" spc="0" normalizeH="0" baseline="0" noProof="0" dirty="0">
                  <a:ln>
                    <a:noFill/>
                  </a:ln>
                  <a:solidFill>
                    <a:prstClr val="black"/>
                  </a:solidFill>
                  <a:effectLst/>
                  <a:uLnTx/>
                  <a:uFillTx/>
                </a:endParaRPr>
              </a:p>
            </p:txBody>
          </p:sp>
          <p:sp>
            <p:nvSpPr>
              <p:cNvPr id="401" name="ZoneTexte 400"/>
              <p:cNvSpPr txBox="1"/>
              <p:nvPr/>
            </p:nvSpPr>
            <p:spPr>
              <a:xfrm>
                <a:off x="1697975" y="5229199"/>
                <a:ext cx="329553" cy="6480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X</a:t>
                </a:r>
                <a:endParaRPr kumimoji="0" lang="fr-FR" sz="1400" b="0" i="0" u="none" strike="noStrike" kern="0" cap="none" spc="0" normalizeH="0" baseline="0" noProof="0" dirty="0">
                  <a:ln>
                    <a:noFill/>
                  </a:ln>
                  <a:solidFill>
                    <a:prstClr val="black"/>
                  </a:solidFill>
                  <a:effectLst/>
                  <a:uLnTx/>
                  <a:uFillTx/>
                </a:endParaRPr>
              </a:p>
            </p:txBody>
          </p:sp>
        </p:grpSp>
        <p:sp>
          <p:nvSpPr>
            <p:cNvPr id="397" name="Ellipse 396"/>
            <p:cNvSpPr/>
            <p:nvPr/>
          </p:nvSpPr>
          <p:spPr>
            <a:xfrm>
              <a:off x="644817" y="4591552"/>
              <a:ext cx="524574" cy="1275296"/>
            </a:xfrm>
            <a:prstGeom prst="ellipse">
              <a:avLst/>
            </a:prstGeom>
            <a:gradFill flip="none" rotWithShape="1">
              <a:gsLst>
                <a:gs pos="0">
                  <a:srgbClr val="4F81BD">
                    <a:alpha val="77000"/>
                  </a:srgbClr>
                </a:gs>
                <a:gs pos="58000">
                  <a:srgbClr val="1F497D">
                    <a:lumMod val="40000"/>
                    <a:lumOff val="60000"/>
                    <a:alpha val="64000"/>
                  </a:srgbClr>
                </a:gs>
                <a:gs pos="100000">
                  <a:srgbClr val="C4D6EB">
                    <a:alpha val="68000"/>
                  </a:srgbClr>
                </a:gs>
              </a:gsLst>
              <a:path path="shape">
                <a:fillToRect l="50000" t="50000" r="50000" b="50000"/>
              </a:path>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b="0" i="0" u="none" strike="noStrike" kern="0" cap="none" spc="0" normalizeH="0" baseline="0" noProof="0">
                <a:ln>
                  <a:noFill/>
                </a:ln>
                <a:solidFill>
                  <a:prstClr val="white"/>
                </a:solidFill>
                <a:effectLst/>
                <a:uLnTx/>
                <a:uFillTx/>
                <a:ea typeface="+mn-ea"/>
                <a:cs typeface="+mn-cs"/>
              </a:endParaRPr>
            </a:p>
          </p:txBody>
        </p:sp>
      </p:grpSp>
      <p:grpSp>
        <p:nvGrpSpPr>
          <p:cNvPr id="402" name="Groupe 401"/>
          <p:cNvGrpSpPr/>
          <p:nvPr/>
        </p:nvGrpSpPr>
        <p:grpSpPr>
          <a:xfrm>
            <a:off x="6072372" y="5511545"/>
            <a:ext cx="1116701" cy="817435"/>
            <a:chOff x="3870199" y="4289117"/>
            <a:chExt cx="2228430" cy="1721132"/>
          </a:xfrm>
        </p:grpSpPr>
        <p:grpSp>
          <p:nvGrpSpPr>
            <p:cNvPr id="403" name="Groupe 402"/>
            <p:cNvGrpSpPr/>
            <p:nvPr/>
          </p:nvGrpSpPr>
          <p:grpSpPr>
            <a:xfrm>
              <a:off x="3870199" y="4289117"/>
              <a:ext cx="2228430" cy="1721132"/>
              <a:chOff x="61621" y="4289117"/>
              <a:chExt cx="2228430" cy="1721132"/>
            </a:xfrm>
          </p:grpSpPr>
          <p:cxnSp>
            <p:nvCxnSpPr>
              <p:cNvPr id="405" name="Connecteur droit avec flèche 404"/>
              <p:cNvCxnSpPr/>
              <p:nvPr/>
            </p:nvCxnSpPr>
            <p:spPr>
              <a:xfrm flipV="1">
                <a:off x="899592" y="4289117"/>
                <a:ext cx="0" cy="1721132"/>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406" name="Connecteur droit avec flèche 405"/>
              <p:cNvCxnSpPr/>
              <p:nvPr/>
            </p:nvCxnSpPr>
            <p:spPr>
              <a:xfrm>
                <a:off x="61621" y="5229200"/>
                <a:ext cx="1826199" cy="0"/>
              </a:xfrm>
              <a:prstGeom prst="straightConnector1">
                <a:avLst/>
              </a:prstGeom>
              <a:noFill/>
              <a:ln w="9525" cap="flat" cmpd="sng" algn="ctr">
                <a:solidFill>
                  <a:sysClr val="windowText" lastClr="000000"/>
                </a:solidFill>
                <a:prstDash val="solid"/>
                <a:headEnd type="none" w="med" len="med"/>
                <a:tailEnd type="triangle" w="med" len="med"/>
              </a:ln>
              <a:effectLst/>
            </p:spPr>
          </p:cxnSp>
          <p:sp>
            <p:nvSpPr>
              <p:cNvPr id="407" name="ZoneTexte 406"/>
              <p:cNvSpPr txBox="1"/>
              <p:nvPr/>
            </p:nvSpPr>
            <p:spPr>
              <a:xfrm>
                <a:off x="899593" y="4303382"/>
                <a:ext cx="329553" cy="6480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Y</a:t>
                </a:r>
                <a:endParaRPr kumimoji="0" lang="fr-FR" sz="1400" b="0" i="0" u="none" strike="noStrike" kern="0" cap="none" spc="0" normalizeH="0" baseline="0" noProof="0" dirty="0">
                  <a:ln>
                    <a:noFill/>
                  </a:ln>
                  <a:solidFill>
                    <a:prstClr val="black"/>
                  </a:solidFill>
                  <a:effectLst/>
                  <a:uLnTx/>
                  <a:uFillTx/>
                </a:endParaRPr>
              </a:p>
            </p:txBody>
          </p:sp>
          <p:sp>
            <p:nvSpPr>
              <p:cNvPr id="408" name="ZoneTexte 407"/>
              <p:cNvSpPr txBox="1"/>
              <p:nvPr/>
            </p:nvSpPr>
            <p:spPr>
              <a:xfrm>
                <a:off x="1512805" y="5229199"/>
                <a:ext cx="777246" cy="6480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X’</a:t>
                </a:r>
                <a:endParaRPr kumimoji="0" lang="fr-FR" sz="1400" b="0" i="0" u="none" strike="noStrike" kern="0" cap="none" spc="0" normalizeH="0" baseline="0" noProof="0" dirty="0">
                  <a:ln>
                    <a:noFill/>
                  </a:ln>
                  <a:solidFill>
                    <a:prstClr val="black"/>
                  </a:solidFill>
                  <a:effectLst/>
                  <a:uLnTx/>
                  <a:uFillTx/>
                </a:endParaRPr>
              </a:p>
            </p:txBody>
          </p:sp>
        </p:grpSp>
        <p:sp>
          <p:nvSpPr>
            <p:cNvPr id="404" name="Ellipse 403"/>
            <p:cNvSpPr/>
            <p:nvPr/>
          </p:nvSpPr>
          <p:spPr>
            <a:xfrm>
              <a:off x="4580213" y="4747686"/>
              <a:ext cx="228939" cy="986905"/>
            </a:xfrm>
            <a:prstGeom prst="ellipse">
              <a:avLst/>
            </a:prstGeom>
            <a:gradFill flip="none" rotWithShape="1">
              <a:gsLst>
                <a:gs pos="0">
                  <a:srgbClr val="4F81BD">
                    <a:alpha val="77000"/>
                  </a:srgbClr>
                </a:gs>
                <a:gs pos="58000">
                  <a:srgbClr val="1F497D">
                    <a:lumMod val="40000"/>
                    <a:lumOff val="60000"/>
                    <a:alpha val="64000"/>
                  </a:srgbClr>
                </a:gs>
                <a:gs pos="100000">
                  <a:srgbClr val="C4D6EB">
                    <a:alpha val="68000"/>
                  </a:srgbClr>
                </a:gs>
              </a:gsLst>
              <a:path path="shape">
                <a:fillToRect l="50000" t="50000" r="50000" b="50000"/>
              </a:path>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b="0" i="0" u="none" strike="noStrike" kern="0" cap="none" spc="0" normalizeH="0" baseline="0" noProof="0">
                <a:ln>
                  <a:noFill/>
                </a:ln>
                <a:solidFill>
                  <a:prstClr val="white"/>
                </a:solidFill>
                <a:effectLst/>
                <a:uLnTx/>
                <a:uFillTx/>
                <a:ea typeface="+mn-ea"/>
                <a:cs typeface="+mn-cs"/>
              </a:endParaRPr>
            </a:p>
          </p:txBody>
        </p:sp>
      </p:grpSp>
      <p:grpSp>
        <p:nvGrpSpPr>
          <p:cNvPr id="409" name="Groupe 408"/>
          <p:cNvGrpSpPr/>
          <p:nvPr/>
        </p:nvGrpSpPr>
        <p:grpSpPr>
          <a:xfrm>
            <a:off x="7128387" y="4475142"/>
            <a:ext cx="1124384" cy="832902"/>
            <a:chOff x="5895301" y="4303383"/>
            <a:chExt cx="2364662" cy="1721132"/>
          </a:xfrm>
        </p:grpSpPr>
        <p:grpSp>
          <p:nvGrpSpPr>
            <p:cNvPr id="410" name="Groupe 409"/>
            <p:cNvGrpSpPr/>
            <p:nvPr/>
          </p:nvGrpSpPr>
          <p:grpSpPr>
            <a:xfrm>
              <a:off x="5895301" y="4303383"/>
              <a:ext cx="2364662" cy="1721132"/>
              <a:chOff x="61621" y="4289117"/>
              <a:chExt cx="2364662" cy="1721132"/>
            </a:xfrm>
          </p:grpSpPr>
          <p:cxnSp>
            <p:nvCxnSpPr>
              <p:cNvPr id="412" name="Connecteur droit avec flèche 411"/>
              <p:cNvCxnSpPr/>
              <p:nvPr/>
            </p:nvCxnSpPr>
            <p:spPr>
              <a:xfrm flipV="1">
                <a:off x="899592" y="4289117"/>
                <a:ext cx="0" cy="1721132"/>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413" name="Connecteur droit avec flèche 412"/>
              <p:cNvCxnSpPr/>
              <p:nvPr/>
            </p:nvCxnSpPr>
            <p:spPr>
              <a:xfrm>
                <a:off x="61621" y="5229200"/>
                <a:ext cx="1826199" cy="0"/>
              </a:xfrm>
              <a:prstGeom prst="straightConnector1">
                <a:avLst/>
              </a:prstGeom>
              <a:noFill/>
              <a:ln w="9525" cap="flat" cmpd="sng" algn="ctr">
                <a:solidFill>
                  <a:sysClr val="windowText" lastClr="000000"/>
                </a:solidFill>
                <a:prstDash val="solid"/>
                <a:headEnd type="none" w="med" len="med"/>
                <a:tailEnd type="triangle" w="med" len="med"/>
              </a:ln>
              <a:effectLst/>
            </p:spPr>
          </p:cxnSp>
          <p:sp>
            <p:nvSpPr>
              <p:cNvPr id="414" name="ZoneTexte 413"/>
              <p:cNvSpPr txBox="1"/>
              <p:nvPr/>
            </p:nvSpPr>
            <p:spPr>
              <a:xfrm>
                <a:off x="899593" y="4303384"/>
                <a:ext cx="988228" cy="635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Y’</a:t>
                </a:r>
                <a:endParaRPr kumimoji="0" lang="fr-FR" sz="1400" b="0" i="0" u="none" strike="noStrike" kern="0" cap="none" spc="0" normalizeH="0" baseline="0" noProof="0" dirty="0">
                  <a:ln>
                    <a:noFill/>
                  </a:ln>
                  <a:solidFill>
                    <a:prstClr val="black"/>
                  </a:solidFill>
                  <a:effectLst/>
                  <a:uLnTx/>
                  <a:uFillTx/>
                </a:endParaRPr>
              </a:p>
            </p:txBody>
          </p:sp>
          <p:sp>
            <p:nvSpPr>
              <p:cNvPr id="415" name="ZoneTexte 414"/>
              <p:cNvSpPr txBox="1"/>
              <p:nvPr/>
            </p:nvSpPr>
            <p:spPr>
              <a:xfrm>
                <a:off x="1492983" y="5229199"/>
                <a:ext cx="933300" cy="635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X’</a:t>
                </a:r>
                <a:endParaRPr kumimoji="0" lang="fr-FR" sz="1400" b="0" i="0" u="none" strike="noStrike" kern="0" cap="none" spc="0" normalizeH="0" baseline="0" noProof="0" dirty="0">
                  <a:ln>
                    <a:noFill/>
                  </a:ln>
                  <a:solidFill>
                    <a:prstClr val="black"/>
                  </a:solidFill>
                  <a:effectLst/>
                  <a:uLnTx/>
                  <a:uFillTx/>
                </a:endParaRPr>
              </a:p>
            </p:txBody>
          </p:sp>
        </p:grpSp>
        <p:sp>
          <p:nvSpPr>
            <p:cNvPr id="411" name="Ellipse 410"/>
            <p:cNvSpPr/>
            <p:nvPr/>
          </p:nvSpPr>
          <p:spPr>
            <a:xfrm>
              <a:off x="6596285" y="4763035"/>
              <a:ext cx="273976" cy="986903"/>
            </a:xfrm>
            <a:prstGeom prst="ellipse">
              <a:avLst/>
            </a:prstGeom>
            <a:gradFill flip="none" rotWithShape="1">
              <a:gsLst>
                <a:gs pos="0">
                  <a:srgbClr val="4F81BD">
                    <a:alpha val="77000"/>
                  </a:srgbClr>
                </a:gs>
                <a:gs pos="58000">
                  <a:srgbClr val="1F497D">
                    <a:lumMod val="40000"/>
                    <a:lumOff val="60000"/>
                    <a:alpha val="64000"/>
                  </a:srgbClr>
                </a:gs>
                <a:gs pos="100000">
                  <a:srgbClr val="C4D6EB">
                    <a:alpha val="68000"/>
                  </a:srgbClr>
                </a:gs>
              </a:gsLst>
              <a:path path="shape">
                <a:fillToRect l="50000" t="50000" r="50000" b="50000"/>
              </a:path>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b="0" i="0" u="none" strike="noStrike" kern="0" cap="none" spc="0" normalizeH="0" baseline="0" noProof="0">
                <a:ln>
                  <a:noFill/>
                </a:ln>
                <a:solidFill>
                  <a:prstClr val="white"/>
                </a:solidFill>
                <a:effectLst/>
                <a:uLnTx/>
                <a:uFillTx/>
                <a:ea typeface="+mn-ea"/>
                <a:cs typeface="+mn-cs"/>
              </a:endParaRPr>
            </a:p>
          </p:txBody>
        </p:sp>
      </p:grpSp>
      <p:grpSp>
        <p:nvGrpSpPr>
          <p:cNvPr id="416" name="Groupe 415"/>
          <p:cNvGrpSpPr/>
          <p:nvPr/>
        </p:nvGrpSpPr>
        <p:grpSpPr>
          <a:xfrm>
            <a:off x="6071941" y="4496390"/>
            <a:ext cx="984319" cy="817435"/>
            <a:chOff x="1997506" y="4289117"/>
            <a:chExt cx="1965907" cy="1721132"/>
          </a:xfrm>
        </p:grpSpPr>
        <p:grpSp>
          <p:nvGrpSpPr>
            <p:cNvPr id="417" name="Groupe 416"/>
            <p:cNvGrpSpPr/>
            <p:nvPr/>
          </p:nvGrpSpPr>
          <p:grpSpPr>
            <a:xfrm>
              <a:off x="1997506" y="4289117"/>
              <a:ext cx="1965907" cy="1721132"/>
              <a:chOff x="61621" y="4289117"/>
              <a:chExt cx="1965907" cy="1721132"/>
            </a:xfrm>
          </p:grpSpPr>
          <p:cxnSp>
            <p:nvCxnSpPr>
              <p:cNvPr id="419" name="Connecteur droit avec flèche 418"/>
              <p:cNvCxnSpPr/>
              <p:nvPr/>
            </p:nvCxnSpPr>
            <p:spPr>
              <a:xfrm flipV="1">
                <a:off x="899592" y="4289117"/>
                <a:ext cx="0" cy="1721132"/>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420" name="Connecteur droit avec flèche 419"/>
              <p:cNvCxnSpPr/>
              <p:nvPr/>
            </p:nvCxnSpPr>
            <p:spPr>
              <a:xfrm>
                <a:off x="61621" y="5229200"/>
                <a:ext cx="1826199" cy="0"/>
              </a:xfrm>
              <a:prstGeom prst="straightConnector1">
                <a:avLst/>
              </a:prstGeom>
              <a:noFill/>
              <a:ln w="9525" cap="flat" cmpd="sng" algn="ctr">
                <a:solidFill>
                  <a:sysClr val="windowText" lastClr="000000"/>
                </a:solidFill>
                <a:prstDash val="solid"/>
                <a:headEnd type="none" w="med" len="med"/>
                <a:tailEnd type="triangle" w="med" len="med"/>
              </a:ln>
              <a:effectLst/>
            </p:spPr>
          </p:cxnSp>
          <p:sp>
            <p:nvSpPr>
              <p:cNvPr id="421" name="ZoneTexte 420"/>
              <p:cNvSpPr txBox="1"/>
              <p:nvPr/>
            </p:nvSpPr>
            <p:spPr>
              <a:xfrm>
                <a:off x="899593" y="4303382"/>
                <a:ext cx="798383" cy="6480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Y’</a:t>
                </a:r>
                <a:endParaRPr kumimoji="0" lang="fr-FR" sz="1400" b="0" i="0" u="none" strike="noStrike" kern="0" cap="none" spc="0" normalizeH="0" baseline="0" noProof="0" dirty="0">
                  <a:ln>
                    <a:noFill/>
                  </a:ln>
                  <a:solidFill>
                    <a:prstClr val="black"/>
                  </a:solidFill>
                  <a:effectLst/>
                  <a:uLnTx/>
                  <a:uFillTx/>
                </a:endParaRPr>
              </a:p>
            </p:txBody>
          </p:sp>
          <p:sp>
            <p:nvSpPr>
              <p:cNvPr id="422" name="ZoneTexte 421"/>
              <p:cNvSpPr txBox="1"/>
              <p:nvPr/>
            </p:nvSpPr>
            <p:spPr>
              <a:xfrm>
                <a:off x="1697976" y="5229199"/>
                <a:ext cx="329552" cy="6480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X</a:t>
                </a:r>
                <a:endParaRPr kumimoji="0" lang="fr-FR" sz="1400" b="0" i="0" u="none" strike="noStrike" kern="0" cap="none" spc="0" normalizeH="0" baseline="0" noProof="0" dirty="0">
                  <a:ln>
                    <a:noFill/>
                  </a:ln>
                  <a:solidFill>
                    <a:prstClr val="black"/>
                  </a:solidFill>
                  <a:effectLst/>
                  <a:uLnTx/>
                  <a:uFillTx/>
                </a:endParaRPr>
              </a:p>
            </p:txBody>
          </p:sp>
        </p:grpSp>
        <p:sp>
          <p:nvSpPr>
            <p:cNvPr id="418" name="Ellipse 417"/>
            <p:cNvSpPr/>
            <p:nvPr/>
          </p:nvSpPr>
          <p:spPr>
            <a:xfrm>
              <a:off x="2573190" y="4625426"/>
              <a:ext cx="524574" cy="1275296"/>
            </a:xfrm>
            <a:prstGeom prst="ellipse">
              <a:avLst/>
            </a:prstGeom>
            <a:gradFill flip="none" rotWithShape="1">
              <a:gsLst>
                <a:gs pos="0">
                  <a:srgbClr val="4F81BD">
                    <a:alpha val="77000"/>
                  </a:srgbClr>
                </a:gs>
                <a:gs pos="58000">
                  <a:srgbClr val="1F497D">
                    <a:lumMod val="40000"/>
                    <a:lumOff val="60000"/>
                    <a:alpha val="64000"/>
                  </a:srgbClr>
                </a:gs>
                <a:gs pos="100000">
                  <a:srgbClr val="C4D6EB">
                    <a:alpha val="68000"/>
                  </a:srgbClr>
                </a:gs>
              </a:gsLst>
              <a:path path="shape">
                <a:fillToRect l="50000" t="50000" r="50000" b="50000"/>
              </a:path>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b="0" i="0" u="none" strike="noStrike" kern="0" cap="none" spc="0" normalizeH="0" baseline="0" noProof="0">
                <a:ln>
                  <a:noFill/>
                </a:ln>
                <a:solidFill>
                  <a:prstClr val="white"/>
                </a:solidFill>
                <a:effectLst/>
                <a:uLnTx/>
                <a:uFillTx/>
                <a:ea typeface="+mn-ea"/>
                <a:cs typeface="+mn-cs"/>
              </a:endParaRPr>
            </a:p>
          </p:txBody>
        </p:sp>
      </p:grpSp>
      <p:grpSp>
        <p:nvGrpSpPr>
          <p:cNvPr id="428" name="Groupe 427"/>
          <p:cNvGrpSpPr/>
          <p:nvPr/>
        </p:nvGrpSpPr>
        <p:grpSpPr>
          <a:xfrm>
            <a:off x="4811661" y="4370826"/>
            <a:ext cx="1156041" cy="973383"/>
            <a:chOff x="61621" y="4413381"/>
            <a:chExt cx="1965907" cy="1337091"/>
          </a:xfrm>
        </p:grpSpPr>
        <p:cxnSp>
          <p:nvCxnSpPr>
            <p:cNvPr id="429" name="Connecteur droit avec flèche 428"/>
            <p:cNvCxnSpPr/>
            <p:nvPr/>
          </p:nvCxnSpPr>
          <p:spPr>
            <a:xfrm flipH="1" flipV="1">
              <a:off x="925559" y="4578367"/>
              <a:ext cx="2" cy="1172105"/>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430" name="Connecteur droit avec flèche 429"/>
            <p:cNvCxnSpPr/>
            <p:nvPr/>
          </p:nvCxnSpPr>
          <p:spPr>
            <a:xfrm>
              <a:off x="61621" y="5215349"/>
              <a:ext cx="1826199" cy="0"/>
            </a:xfrm>
            <a:prstGeom prst="straightConnector1">
              <a:avLst/>
            </a:prstGeom>
            <a:noFill/>
            <a:ln w="9525" cap="flat" cmpd="sng" algn="ctr">
              <a:solidFill>
                <a:sysClr val="windowText" lastClr="000000"/>
              </a:solidFill>
              <a:prstDash val="solid"/>
              <a:headEnd type="none" w="med" len="med"/>
              <a:tailEnd type="triangle" w="med" len="med"/>
            </a:ln>
            <a:effectLst/>
          </p:spPr>
        </p:cxnSp>
        <p:sp>
          <p:nvSpPr>
            <p:cNvPr id="431" name="ZoneTexte 430"/>
            <p:cNvSpPr txBox="1"/>
            <p:nvPr/>
          </p:nvSpPr>
          <p:spPr>
            <a:xfrm>
              <a:off x="912323" y="4413381"/>
              <a:ext cx="553296" cy="71872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Y’</a:t>
              </a:r>
              <a:endParaRPr kumimoji="0" lang="fr-FR" sz="1400" b="0" i="0" u="none" strike="noStrike" kern="0" cap="none" spc="0" normalizeH="0" baseline="0" noProof="0" dirty="0">
                <a:ln>
                  <a:noFill/>
                </a:ln>
                <a:solidFill>
                  <a:prstClr val="black"/>
                </a:solidFill>
                <a:effectLst/>
                <a:uLnTx/>
                <a:uFillTx/>
              </a:endParaRPr>
            </a:p>
          </p:txBody>
        </p:sp>
        <p:sp>
          <p:nvSpPr>
            <p:cNvPr id="432" name="ZoneTexte 431"/>
            <p:cNvSpPr txBox="1"/>
            <p:nvPr/>
          </p:nvSpPr>
          <p:spPr>
            <a:xfrm>
              <a:off x="1697975" y="5229199"/>
              <a:ext cx="329553" cy="4227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Y</a:t>
              </a:r>
              <a:endParaRPr kumimoji="0" lang="fr-FR" sz="1400" b="0" i="0" u="none" strike="noStrike" kern="0" cap="none" spc="0" normalizeH="0" baseline="0" noProof="0" dirty="0">
                <a:ln>
                  <a:noFill/>
                </a:ln>
                <a:solidFill>
                  <a:prstClr val="black"/>
                </a:solidFill>
                <a:effectLst/>
                <a:uLnTx/>
                <a:uFillTx/>
              </a:endParaRPr>
            </a:p>
          </p:txBody>
        </p:sp>
      </p:grpSp>
      <p:sp>
        <p:nvSpPr>
          <p:cNvPr id="433" name="Ellipse 432"/>
          <p:cNvSpPr/>
          <p:nvPr/>
        </p:nvSpPr>
        <p:spPr>
          <a:xfrm rot="2677471">
            <a:off x="5093541" y="4413535"/>
            <a:ext cx="446008" cy="1052883"/>
          </a:xfrm>
          <a:prstGeom prst="ellipse">
            <a:avLst/>
          </a:prstGeom>
          <a:gradFill flip="none" rotWithShape="1">
            <a:gsLst>
              <a:gs pos="0">
                <a:srgbClr val="4F81BD">
                  <a:alpha val="77000"/>
                </a:srgbClr>
              </a:gs>
              <a:gs pos="58000">
                <a:srgbClr val="1F497D">
                  <a:lumMod val="40000"/>
                  <a:lumOff val="60000"/>
                  <a:alpha val="64000"/>
                </a:srgbClr>
              </a:gs>
              <a:gs pos="100000">
                <a:srgbClr val="C4D6EB">
                  <a:alpha val="68000"/>
                </a:srgbClr>
              </a:gs>
            </a:gsLst>
            <a:path path="shape">
              <a:fillToRect l="50000" t="50000" r="50000" b="50000"/>
            </a:path>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grpSp>
        <p:nvGrpSpPr>
          <p:cNvPr id="434" name="Groupe 433"/>
          <p:cNvGrpSpPr/>
          <p:nvPr/>
        </p:nvGrpSpPr>
        <p:grpSpPr>
          <a:xfrm>
            <a:off x="4813060" y="5353526"/>
            <a:ext cx="1172196" cy="923678"/>
            <a:chOff x="61621" y="4391032"/>
            <a:chExt cx="1993379" cy="1268812"/>
          </a:xfrm>
        </p:grpSpPr>
        <p:cxnSp>
          <p:nvCxnSpPr>
            <p:cNvPr id="435" name="Connecteur droit avec flèche 434"/>
            <p:cNvCxnSpPr/>
            <p:nvPr/>
          </p:nvCxnSpPr>
          <p:spPr>
            <a:xfrm flipH="1" flipV="1">
              <a:off x="879141" y="4598420"/>
              <a:ext cx="20453" cy="1061424"/>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436" name="Connecteur droit avec flèche 435"/>
            <p:cNvCxnSpPr/>
            <p:nvPr/>
          </p:nvCxnSpPr>
          <p:spPr>
            <a:xfrm>
              <a:off x="61621" y="5229200"/>
              <a:ext cx="1826199" cy="0"/>
            </a:xfrm>
            <a:prstGeom prst="straightConnector1">
              <a:avLst/>
            </a:prstGeom>
            <a:noFill/>
            <a:ln w="9525" cap="flat" cmpd="sng" algn="ctr">
              <a:solidFill>
                <a:sysClr val="windowText" lastClr="000000"/>
              </a:solidFill>
              <a:prstDash val="solid"/>
              <a:headEnd type="none" w="med" len="med"/>
              <a:tailEnd type="triangle" w="med" len="med"/>
            </a:ln>
            <a:effectLst/>
          </p:spPr>
        </p:cxnSp>
        <p:sp>
          <p:nvSpPr>
            <p:cNvPr id="437" name="ZoneTexte 436"/>
            <p:cNvSpPr txBox="1"/>
            <p:nvPr/>
          </p:nvSpPr>
          <p:spPr>
            <a:xfrm>
              <a:off x="892796" y="4391032"/>
              <a:ext cx="1162204" cy="4227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X’</a:t>
              </a:r>
              <a:endParaRPr kumimoji="0" lang="fr-FR" sz="1400" b="0" i="0" u="none" strike="noStrike" kern="0" cap="none" spc="0" normalizeH="0" baseline="0" noProof="0" dirty="0">
                <a:ln>
                  <a:noFill/>
                </a:ln>
                <a:solidFill>
                  <a:prstClr val="black"/>
                </a:solidFill>
                <a:effectLst/>
                <a:uLnTx/>
                <a:uFillTx/>
              </a:endParaRPr>
            </a:p>
          </p:txBody>
        </p:sp>
        <p:sp>
          <p:nvSpPr>
            <p:cNvPr id="438" name="ZoneTexte 437"/>
            <p:cNvSpPr txBox="1"/>
            <p:nvPr/>
          </p:nvSpPr>
          <p:spPr>
            <a:xfrm>
              <a:off x="1697975" y="5229200"/>
              <a:ext cx="329553" cy="4227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X</a:t>
              </a:r>
              <a:endParaRPr kumimoji="0" lang="fr-FR" sz="1400" b="0" i="0" u="none" strike="noStrike" kern="0" cap="none" spc="0" normalizeH="0" baseline="0" noProof="0" dirty="0">
                <a:ln>
                  <a:noFill/>
                </a:ln>
                <a:solidFill>
                  <a:prstClr val="black"/>
                </a:solidFill>
                <a:effectLst/>
                <a:uLnTx/>
                <a:uFillTx/>
              </a:endParaRPr>
            </a:p>
          </p:txBody>
        </p:sp>
      </p:grpSp>
      <p:sp>
        <p:nvSpPr>
          <p:cNvPr id="439" name="Ellipse 438"/>
          <p:cNvSpPr/>
          <p:nvPr/>
        </p:nvSpPr>
        <p:spPr>
          <a:xfrm rot="5400000">
            <a:off x="5166969" y="5567840"/>
            <a:ext cx="253659" cy="762113"/>
          </a:xfrm>
          <a:prstGeom prst="ellipse">
            <a:avLst/>
          </a:prstGeom>
          <a:gradFill flip="none" rotWithShape="1">
            <a:gsLst>
              <a:gs pos="0">
                <a:srgbClr val="4F81BD">
                  <a:alpha val="77000"/>
                </a:srgbClr>
              </a:gs>
              <a:gs pos="58000">
                <a:srgbClr val="1F497D">
                  <a:lumMod val="40000"/>
                  <a:lumOff val="60000"/>
                  <a:alpha val="64000"/>
                </a:srgbClr>
              </a:gs>
              <a:gs pos="100000">
                <a:srgbClr val="C4D6EB">
                  <a:alpha val="68000"/>
                </a:srgbClr>
              </a:gs>
            </a:gsLst>
            <a:path path="shape">
              <a:fillToRect l="50000" t="50000" r="50000" b="50000"/>
            </a:path>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445" name="Rectangle 444"/>
          <p:cNvSpPr/>
          <p:nvPr/>
        </p:nvSpPr>
        <p:spPr>
          <a:xfrm>
            <a:off x="611558" y="1009649"/>
            <a:ext cx="2505777" cy="307777"/>
          </a:xfrm>
          <a:prstGeom prst="rect">
            <a:avLst/>
          </a:prstGeom>
        </p:spPr>
        <p:txBody>
          <a:bodyPr wrap="square">
            <a:spAutoFit/>
          </a:bodyPr>
          <a:lstStyle/>
          <a:p>
            <a:r>
              <a:rPr lang="fr-FR" sz="1400" dirty="0" smtClean="0">
                <a:solidFill>
                  <a:prstClr val="black"/>
                </a:solidFill>
              </a:rPr>
              <a:t>Avec un Allison scanner…</a:t>
            </a:r>
            <a:endParaRPr lang="fr-FR" sz="1400" dirty="0">
              <a:solidFill>
                <a:prstClr val="black"/>
              </a:solidFill>
            </a:endParaRPr>
          </a:p>
        </p:txBody>
      </p:sp>
      <p:sp>
        <p:nvSpPr>
          <p:cNvPr id="446" name="Rectangle 445"/>
          <p:cNvSpPr/>
          <p:nvPr/>
        </p:nvSpPr>
        <p:spPr>
          <a:xfrm>
            <a:off x="525920" y="2780928"/>
            <a:ext cx="2887142" cy="307777"/>
          </a:xfrm>
          <a:prstGeom prst="rect">
            <a:avLst/>
          </a:prstGeom>
        </p:spPr>
        <p:txBody>
          <a:bodyPr wrap="square">
            <a:spAutoFit/>
          </a:bodyPr>
          <a:lstStyle/>
          <a:p>
            <a:r>
              <a:rPr lang="fr-FR" sz="1400" dirty="0" smtClean="0">
                <a:solidFill>
                  <a:prstClr val="black"/>
                </a:solidFill>
              </a:rPr>
              <a:t>Avec deux Allison scanners…</a:t>
            </a:r>
            <a:endParaRPr lang="fr-FR" sz="1400" dirty="0">
              <a:solidFill>
                <a:prstClr val="black"/>
              </a:solidFill>
            </a:endParaRPr>
          </a:p>
        </p:txBody>
      </p:sp>
      <p:cxnSp>
        <p:nvCxnSpPr>
          <p:cNvPr id="2064" name="Connecteur droit 2063"/>
          <p:cNvCxnSpPr/>
          <p:nvPr/>
        </p:nvCxnSpPr>
        <p:spPr>
          <a:xfrm>
            <a:off x="3117335" y="4149080"/>
            <a:ext cx="5676380" cy="0"/>
          </a:xfrm>
          <a:prstGeom prst="line">
            <a:avLst/>
          </a:prstGeom>
          <a:ln>
            <a:solidFill>
              <a:schemeClr val="bg1">
                <a:lumMod val="65000"/>
              </a:schemeClr>
            </a:solidFill>
          </a:ln>
        </p:spPr>
        <p:style>
          <a:lnRef idx="3">
            <a:schemeClr val="accent4"/>
          </a:lnRef>
          <a:fillRef idx="0">
            <a:schemeClr val="accent4"/>
          </a:fillRef>
          <a:effectRef idx="2">
            <a:schemeClr val="accent4"/>
          </a:effectRef>
          <a:fontRef idx="minor">
            <a:schemeClr val="tx1"/>
          </a:fontRef>
        </p:style>
      </p:cxnSp>
      <p:sp>
        <p:nvSpPr>
          <p:cNvPr id="454" name="Rectangle 453"/>
          <p:cNvSpPr/>
          <p:nvPr/>
        </p:nvSpPr>
        <p:spPr>
          <a:xfrm>
            <a:off x="607178" y="4100866"/>
            <a:ext cx="2494173" cy="307777"/>
          </a:xfrm>
          <a:prstGeom prst="rect">
            <a:avLst/>
          </a:prstGeom>
        </p:spPr>
        <p:txBody>
          <a:bodyPr wrap="square">
            <a:spAutoFit/>
          </a:bodyPr>
          <a:lstStyle/>
          <a:p>
            <a:r>
              <a:rPr lang="fr-FR" sz="1400" dirty="0" smtClean="0">
                <a:solidFill>
                  <a:prstClr val="black"/>
                </a:solidFill>
              </a:rPr>
              <a:t>Avec un Poivrier …</a:t>
            </a:r>
            <a:endParaRPr lang="fr-FR" sz="1400" dirty="0">
              <a:solidFill>
                <a:prstClr val="black"/>
              </a:solidFill>
            </a:endParaRPr>
          </a:p>
        </p:txBody>
      </p:sp>
      <p:sp>
        <p:nvSpPr>
          <p:cNvPr id="2065" name="Rectangle 2064"/>
          <p:cNvSpPr/>
          <p:nvPr/>
        </p:nvSpPr>
        <p:spPr>
          <a:xfrm>
            <a:off x="8139001" y="5241743"/>
            <a:ext cx="769763" cy="369332"/>
          </a:xfrm>
          <a:prstGeom prst="rect">
            <a:avLst/>
          </a:prstGeom>
        </p:spPr>
        <p:txBody>
          <a:bodyPr wrap="none">
            <a:spAutoFit/>
          </a:bodyPr>
          <a:lstStyle/>
          <a:p>
            <a:r>
              <a:rPr lang="fr-FR" dirty="0">
                <a:solidFill>
                  <a:prstClr val="black"/>
                </a:solidFill>
                <a:sym typeface="Wingdings" panose="05000000000000000000" pitchFamily="2" charset="2"/>
              </a:rPr>
              <a:t> </a:t>
            </a:r>
            <a:r>
              <a:rPr lang="fr-FR" dirty="0" smtClean="0">
                <a:solidFill>
                  <a:prstClr val="black"/>
                </a:solidFill>
                <a:sym typeface="Wingdings" panose="05000000000000000000" pitchFamily="2" charset="2"/>
              </a:rPr>
              <a:t>4D</a:t>
            </a:r>
            <a:endParaRPr lang="fr-FR" dirty="0">
              <a:solidFill>
                <a:prstClr val="black"/>
              </a:solidFill>
            </a:endParaRPr>
          </a:p>
        </p:txBody>
      </p:sp>
      <p:sp>
        <p:nvSpPr>
          <p:cNvPr id="137" name="Ellipse 136">
            <a:hlinkClick r:id="rId5"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grpSp>
        <p:nvGrpSpPr>
          <p:cNvPr id="138" name="Groupe 137"/>
          <p:cNvGrpSpPr/>
          <p:nvPr/>
        </p:nvGrpSpPr>
        <p:grpSpPr>
          <a:xfrm>
            <a:off x="1694705" y="6439045"/>
            <a:ext cx="5757615" cy="276999"/>
            <a:chOff x="1694705" y="6448244"/>
            <a:chExt cx="5757615" cy="276999"/>
          </a:xfrm>
          <a:solidFill>
            <a:schemeClr val="bg1">
              <a:lumMod val="75000"/>
            </a:schemeClr>
          </a:solidFill>
        </p:grpSpPr>
        <p:sp>
          <p:nvSpPr>
            <p:cNvPr id="139" name="ZoneTexte 138"/>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140" name="ZoneTexte 139"/>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141" name="ZoneTexte 140"/>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142" name="ZoneTexte 141"/>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144" name="ZoneTexte 143"/>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145" name="ZoneTexte 144"/>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146" name="ZoneTexte 145"/>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147" name="Groupe 146"/>
          <p:cNvGrpSpPr/>
          <p:nvPr/>
        </p:nvGrpSpPr>
        <p:grpSpPr>
          <a:xfrm>
            <a:off x="1694705" y="6439045"/>
            <a:ext cx="3258000" cy="276999"/>
            <a:chOff x="1694705" y="6448244"/>
            <a:chExt cx="3258000" cy="276999"/>
          </a:xfrm>
          <a:solidFill>
            <a:srgbClr val="C00000"/>
          </a:solidFill>
        </p:grpSpPr>
        <p:sp>
          <p:nvSpPr>
            <p:cNvPr id="148" name="ZoneTexte 147"/>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154" name="ZoneTexte 153"/>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155" name="ZoneTexte 154"/>
            <p:cNvSpPr txBox="1"/>
            <p:nvPr/>
          </p:nvSpPr>
          <p:spPr>
            <a:xfrm>
              <a:off x="4574705" y="6448244"/>
              <a:ext cx="378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a:t>
              </a:r>
              <a:endParaRPr lang="fr-FR" sz="1200" dirty="0">
                <a:solidFill>
                  <a:schemeClr val="bg1"/>
                </a:solidFill>
              </a:endParaRPr>
            </a:p>
          </p:txBody>
        </p:sp>
        <p:sp>
          <p:nvSpPr>
            <p:cNvPr id="156" name="ZoneTexte 155"/>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EMU</a:t>
              </a:r>
              <a:endParaRPr lang="fr-FR" sz="1200" dirty="0">
                <a:solidFill>
                  <a:schemeClr val="bg1"/>
                </a:solidFill>
              </a:endParaRPr>
            </a:p>
          </p:txBody>
        </p:sp>
        <p:sp>
          <p:nvSpPr>
            <p:cNvPr id="157" name="ZoneTexte 156"/>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Tree>
    <p:extLst>
      <p:ext uri="{BB962C8B-B14F-4D97-AF65-F5344CB8AC3E}">
        <p14:creationId xmlns:p14="http://schemas.microsoft.com/office/powerpoint/2010/main" val="29437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wipe(left)">
                                      <p:cBhvr>
                                        <p:cTn id="7" dur="500"/>
                                        <p:tgtEl>
                                          <p:spTgt spid="187"/>
                                        </p:tgtEl>
                                      </p:cBhvr>
                                    </p:animEffect>
                                  </p:childTnLst>
                                </p:cTn>
                              </p:par>
                              <p:par>
                                <p:cTn id="8" presetID="22" presetClass="entr" presetSubtype="8" fill="hold" nodeType="withEffect">
                                  <p:stCondLst>
                                    <p:cond delay="0"/>
                                  </p:stCondLst>
                                  <p:childTnLst>
                                    <p:set>
                                      <p:cBhvr>
                                        <p:cTn id="9" dur="1" fill="hold">
                                          <p:stCondLst>
                                            <p:cond delay="0"/>
                                          </p:stCondLst>
                                        </p:cTn>
                                        <p:tgtEl>
                                          <p:spTgt spid="327"/>
                                        </p:tgtEl>
                                        <p:attrNameLst>
                                          <p:attrName>style.visibility</p:attrName>
                                        </p:attrNameLst>
                                      </p:cBhvr>
                                      <p:to>
                                        <p:strVal val="visible"/>
                                      </p:to>
                                    </p:set>
                                    <p:animEffect transition="in" filter="wipe(left)">
                                      <p:cBhvr>
                                        <p:cTn id="10" dur="500"/>
                                        <p:tgtEl>
                                          <p:spTgt spid="327"/>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25"/>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445"/>
                                        </p:tgtEl>
                                        <p:attrNameLst>
                                          <p:attrName>style.visibility</p:attrName>
                                        </p:attrNameLst>
                                      </p:cBhvr>
                                      <p:to>
                                        <p:strVal val="visible"/>
                                      </p:to>
                                    </p:set>
                                    <p:animEffect transition="in" filter="fade">
                                      <p:cBhvr>
                                        <p:cTn id="16" dur="500"/>
                                        <p:tgtEl>
                                          <p:spTgt spid="445"/>
                                        </p:tgtEl>
                                      </p:cBhvr>
                                    </p:animEffect>
                                  </p:childTnLst>
                                </p:cTn>
                              </p:par>
                              <p:par>
                                <p:cTn id="17" presetID="1" presetClass="entr" presetSubtype="0" fill="hold" nodeType="withEffect">
                                  <p:stCondLst>
                                    <p:cond delay="0"/>
                                  </p:stCondLst>
                                  <p:childTnLst>
                                    <p:set>
                                      <p:cBhvr>
                                        <p:cTn id="18" dur="1" fill="hold">
                                          <p:stCondLst>
                                            <p:cond delay="0"/>
                                          </p:stCondLst>
                                        </p:cTn>
                                        <p:tgtEl>
                                          <p:spTgt spid="301"/>
                                        </p:tgtEl>
                                        <p:attrNameLst>
                                          <p:attrName>style.visibility</p:attrName>
                                        </p:attrNameLst>
                                      </p:cBhvr>
                                      <p:to>
                                        <p:strVal val="visible"/>
                                      </p:to>
                                    </p:set>
                                  </p:childTnLst>
                                </p:cTn>
                              </p:par>
                            </p:childTnLst>
                          </p:cTn>
                        </p:par>
                        <p:par>
                          <p:cTn id="19" fill="hold">
                            <p:stCondLst>
                              <p:cond delay="1000"/>
                            </p:stCondLst>
                            <p:childTnLst>
                              <p:par>
                                <p:cTn id="20" presetID="42" presetClass="path" presetSubtype="0" accel="50000" decel="50000" fill="hold" nodeType="afterEffect">
                                  <p:stCondLst>
                                    <p:cond delay="0"/>
                                  </p:stCondLst>
                                  <p:childTnLst>
                                    <p:animMotion origin="layout" path="M 1.11111E-6 -3.7037E-7 L 0.00104 0.20093 " pathEditMode="relative" rAng="0" ptsTypes="AA">
                                      <p:cBhvr>
                                        <p:cTn id="21" dur="2000" fill="hold"/>
                                        <p:tgtEl>
                                          <p:spTgt spid="301"/>
                                        </p:tgtEl>
                                        <p:attrNameLst>
                                          <p:attrName>ppt_x</p:attrName>
                                          <p:attrName>ppt_y</p:attrName>
                                        </p:attrNameLst>
                                      </p:cBhvr>
                                      <p:rCtr x="52" y="10046"/>
                                    </p:animMotion>
                                  </p:childTnLst>
                                </p:cTn>
                              </p:par>
                              <p:par>
                                <p:cTn id="22" presetID="22" presetClass="entr" presetSubtype="2" fill="hold" grpId="0" nodeType="withEffect">
                                  <p:stCondLst>
                                    <p:cond delay="0"/>
                                  </p:stCondLst>
                                  <p:childTnLst>
                                    <p:set>
                                      <p:cBhvr>
                                        <p:cTn id="23" dur="1" fill="hold">
                                          <p:stCondLst>
                                            <p:cond delay="0"/>
                                          </p:stCondLst>
                                        </p:cTn>
                                        <p:tgtEl>
                                          <p:spTgt spid="230"/>
                                        </p:tgtEl>
                                        <p:attrNameLst>
                                          <p:attrName>style.visibility</p:attrName>
                                        </p:attrNameLst>
                                      </p:cBhvr>
                                      <p:to>
                                        <p:strVal val="visible"/>
                                      </p:to>
                                    </p:set>
                                    <p:animEffect transition="in" filter="wipe(right)">
                                      <p:cBhvr>
                                        <p:cTn id="24" dur="2000"/>
                                        <p:tgtEl>
                                          <p:spTgt spid="2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71"/>
                                        </p:tgtEl>
                                        <p:attrNameLst>
                                          <p:attrName>style.visibility</p:attrName>
                                        </p:attrNameLst>
                                      </p:cBhvr>
                                      <p:to>
                                        <p:strVal val="visible"/>
                                      </p:to>
                                    </p:set>
                                    <p:animEffect transition="in" filter="wipe(left)">
                                      <p:cBhvr>
                                        <p:cTn id="29" dur="500"/>
                                        <p:tgtEl>
                                          <p:spTgt spid="371"/>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445"/>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46"/>
                                        </p:tgtEl>
                                        <p:attrNameLst>
                                          <p:attrName>style.visibility</p:attrName>
                                        </p:attrNameLst>
                                      </p:cBhvr>
                                      <p:to>
                                        <p:strVal val="visible"/>
                                      </p:to>
                                    </p:set>
                                    <p:animEffect transition="in" filter="fade">
                                      <p:cBhvr>
                                        <p:cTn id="34" dur="500"/>
                                        <p:tgtEl>
                                          <p:spTgt spid="446"/>
                                        </p:tgtEl>
                                      </p:cBhvr>
                                    </p:animEffect>
                                  </p:childTnLst>
                                </p:cTn>
                              </p:par>
                              <p:par>
                                <p:cTn id="35" presetID="22" presetClass="entr" presetSubtype="8" fill="hold" nodeType="withEffect">
                                  <p:stCondLst>
                                    <p:cond delay="0"/>
                                  </p:stCondLst>
                                  <p:childTnLst>
                                    <p:set>
                                      <p:cBhvr>
                                        <p:cTn id="36" dur="1" fill="hold">
                                          <p:stCondLst>
                                            <p:cond delay="0"/>
                                          </p:stCondLst>
                                        </p:cTn>
                                        <p:tgtEl>
                                          <p:spTgt spid="370"/>
                                        </p:tgtEl>
                                        <p:attrNameLst>
                                          <p:attrName>style.visibility</p:attrName>
                                        </p:attrNameLst>
                                      </p:cBhvr>
                                      <p:to>
                                        <p:strVal val="visible"/>
                                      </p:to>
                                    </p:set>
                                    <p:animEffect transition="in" filter="wipe(left)">
                                      <p:cBhvr>
                                        <p:cTn id="37" dur="500"/>
                                        <p:tgtEl>
                                          <p:spTgt spid="370"/>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302"/>
                                        </p:tgtEl>
                                        <p:attrNameLst>
                                          <p:attrName>style.visibility</p:attrName>
                                        </p:attrNameLst>
                                      </p:cBhvr>
                                      <p:to>
                                        <p:strVal val="visible"/>
                                      </p:to>
                                    </p:set>
                                  </p:childTnLst>
                                </p:cTn>
                              </p:par>
                            </p:childTnLst>
                          </p:cTn>
                        </p:par>
                        <p:par>
                          <p:cTn id="41" fill="hold">
                            <p:stCondLst>
                              <p:cond delay="500"/>
                            </p:stCondLst>
                            <p:childTnLst>
                              <p:par>
                                <p:cTn id="42" presetID="42" presetClass="path" presetSubtype="0" accel="50000" decel="50000" fill="hold" nodeType="afterEffect">
                                  <p:stCondLst>
                                    <p:cond delay="0"/>
                                  </p:stCondLst>
                                  <p:childTnLst>
                                    <p:animMotion origin="layout" path="M 3.33333E-6 -4.44444E-6 L 3.33333E-6 0.06667 " pathEditMode="relative" rAng="0" ptsTypes="AA">
                                      <p:cBhvr>
                                        <p:cTn id="43" dur="2000" fill="hold"/>
                                        <p:tgtEl>
                                          <p:spTgt spid="302"/>
                                        </p:tgtEl>
                                        <p:attrNameLst>
                                          <p:attrName>ppt_x</p:attrName>
                                          <p:attrName>ppt_y</p:attrName>
                                        </p:attrNameLst>
                                      </p:cBhvr>
                                      <p:rCtr x="0" y="3333"/>
                                    </p:animMotion>
                                  </p:childTnLst>
                                </p:cTn>
                              </p:par>
                              <p:par>
                                <p:cTn id="44" presetID="1" presetClass="entr" presetSubtype="0" fill="hold" nodeType="withEffect">
                                  <p:stCondLst>
                                    <p:cond delay="0"/>
                                  </p:stCondLst>
                                  <p:childTnLst>
                                    <p:set>
                                      <p:cBhvr>
                                        <p:cTn id="45" dur="1" fill="hold">
                                          <p:stCondLst>
                                            <p:cond delay="0"/>
                                          </p:stCondLst>
                                        </p:cTn>
                                        <p:tgtEl>
                                          <p:spTgt spid="231"/>
                                        </p:tgtEl>
                                        <p:attrNameLst>
                                          <p:attrName>style.visibility</p:attrName>
                                        </p:attrNameLst>
                                      </p:cBhvr>
                                      <p:to>
                                        <p:strVal val="visible"/>
                                      </p:to>
                                    </p:set>
                                  </p:childTnLst>
                                </p:cTn>
                              </p:par>
                              <p:par>
                                <p:cTn id="46" presetID="22" presetClass="entr" presetSubtype="2" fill="hold" grpId="0" nodeType="withEffect">
                                  <p:stCondLst>
                                    <p:cond delay="0"/>
                                  </p:stCondLst>
                                  <p:childTnLst>
                                    <p:set>
                                      <p:cBhvr>
                                        <p:cTn id="47" dur="1" fill="hold">
                                          <p:stCondLst>
                                            <p:cond delay="0"/>
                                          </p:stCondLst>
                                        </p:cTn>
                                        <p:tgtEl>
                                          <p:spTgt spid="236"/>
                                        </p:tgtEl>
                                        <p:attrNameLst>
                                          <p:attrName>style.visibility</p:attrName>
                                        </p:attrNameLst>
                                      </p:cBhvr>
                                      <p:to>
                                        <p:strVal val="visible"/>
                                      </p:to>
                                    </p:set>
                                    <p:animEffect transition="in" filter="wipe(right)">
                                      <p:cBhvr>
                                        <p:cTn id="48" dur="2000"/>
                                        <p:tgtEl>
                                          <p:spTgt spid="236"/>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283"/>
                                        </p:tgtEl>
                                        <p:attrNameLst>
                                          <p:attrName>style.visibility</p:attrName>
                                        </p:attrNameLst>
                                      </p:cBhvr>
                                      <p:to>
                                        <p:strVal val="visible"/>
                                      </p:to>
                                    </p:set>
                                    <p:animEffect transition="in" filter="fade">
                                      <p:cBhvr>
                                        <p:cTn id="52" dur="500"/>
                                        <p:tgtEl>
                                          <p:spTgt spid="28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5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446"/>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454"/>
                                        </p:tgtEl>
                                        <p:attrNameLst>
                                          <p:attrName>style.visibility</p:attrName>
                                        </p:attrNameLst>
                                      </p:cBhvr>
                                      <p:to>
                                        <p:strVal val="visible"/>
                                      </p:to>
                                    </p:set>
                                    <p:animEffect transition="in" filter="fade">
                                      <p:cBhvr>
                                        <p:cTn id="61" dur="500"/>
                                        <p:tgtEl>
                                          <p:spTgt spid="454"/>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95"/>
                                        </p:tgtEl>
                                        <p:attrNameLst>
                                          <p:attrName>style.visibility</p:attrName>
                                        </p:attrNameLst>
                                      </p:cBhvr>
                                      <p:to>
                                        <p:strVal val="visible"/>
                                      </p:to>
                                    </p:set>
                                    <p:animEffect transition="in" filter="fade">
                                      <p:cBhvr>
                                        <p:cTn id="65" dur="500"/>
                                        <p:tgtEl>
                                          <p:spTgt spid="395"/>
                                        </p:tgtEl>
                                      </p:cBhvr>
                                    </p:animEffect>
                                  </p:childTnLst>
                                </p:cTn>
                              </p:par>
                              <p:par>
                                <p:cTn id="66" presetID="10" presetClass="entr" presetSubtype="0" fill="hold" nodeType="withEffect">
                                  <p:stCondLst>
                                    <p:cond delay="0"/>
                                  </p:stCondLst>
                                  <p:childTnLst>
                                    <p:set>
                                      <p:cBhvr>
                                        <p:cTn id="67" dur="1" fill="hold">
                                          <p:stCondLst>
                                            <p:cond delay="0"/>
                                          </p:stCondLst>
                                        </p:cTn>
                                        <p:tgtEl>
                                          <p:spTgt spid="402"/>
                                        </p:tgtEl>
                                        <p:attrNameLst>
                                          <p:attrName>style.visibility</p:attrName>
                                        </p:attrNameLst>
                                      </p:cBhvr>
                                      <p:to>
                                        <p:strVal val="visible"/>
                                      </p:to>
                                    </p:set>
                                    <p:animEffect transition="in" filter="fade">
                                      <p:cBhvr>
                                        <p:cTn id="68" dur="500"/>
                                        <p:tgtEl>
                                          <p:spTgt spid="402"/>
                                        </p:tgtEl>
                                      </p:cBhvr>
                                    </p:animEffect>
                                  </p:childTnLst>
                                </p:cTn>
                              </p:par>
                              <p:par>
                                <p:cTn id="69" presetID="10" presetClass="entr" presetSubtype="0" fill="hold" nodeType="withEffect">
                                  <p:stCondLst>
                                    <p:cond delay="0"/>
                                  </p:stCondLst>
                                  <p:childTnLst>
                                    <p:set>
                                      <p:cBhvr>
                                        <p:cTn id="70" dur="1" fill="hold">
                                          <p:stCondLst>
                                            <p:cond delay="0"/>
                                          </p:stCondLst>
                                        </p:cTn>
                                        <p:tgtEl>
                                          <p:spTgt spid="409"/>
                                        </p:tgtEl>
                                        <p:attrNameLst>
                                          <p:attrName>style.visibility</p:attrName>
                                        </p:attrNameLst>
                                      </p:cBhvr>
                                      <p:to>
                                        <p:strVal val="visible"/>
                                      </p:to>
                                    </p:set>
                                    <p:animEffect transition="in" filter="fade">
                                      <p:cBhvr>
                                        <p:cTn id="71" dur="500"/>
                                        <p:tgtEl>
                                          <p:spTgt spid="409"/>
                                        </p:tgtEl>
                                      </p:cBhvr>
                                    </p:animEffect>
                                  </p:childTnLst>
                                </p:cTn>
                              </p:par>
                              <p:par>
                                <p:cTn id="72" presetID="10" presetClass="entr" presetSubtype="0" fill="hold" nodeType="withEffect">
                                  <p:stCondLst>
                                    <p:cond delay="0"/>
                                  </p:stCondLst>
                                  <p:childTnLst>
                                    <p:set>
                                      <p:cBhvr>
                                        <p:cTn id="73" dur="1" fill="hold">
                                          <p:stCondLst>
                                            <p:cond delay="0"/>
                                          </p:stCondLst>
                                        </p:cTn>
                                        <p:tgtEl>
                                          <p:spTgt spid="416"/>
                                        </p:tgtEl>
                                        <p:attrNameLst>
                                          <p:attrName>style.visibility</p:attrName>
                                        </p:attrNameLst>
                                      </p:cBhvr>
                                      <p:to>
                                        <p:strVal val="visible"/>
                                      </p:to>
                                    </p:set>
                                    <p:animEffect transition="in" filter="fade">
                                      <p:cBhvr>
                                        <p:cTn id="74" dur="500"/>
                                        <p:tgtEl>
                                          <p:spTgt spid="416"/>
                                        </p:tgtEl>
                                      </p:cBhvr>
                                    </p:animEffect>
                                  </p:childTnLst>
                                </p:cTn>
                              </p:par>
                              <p:par>
                                <p:cTn id="75" presetID="10" presetClass="entr" presetSubtype="0" fill="hold" nodeType="withEffect">
                                  <p:stCondLst>
                                    <p:cond delay="0"/>
                                  </p:stCondLst>
                                  <p:childTnLst>
                                    <p:set>
                                      <p:cBhvr>
                                        <p:cTn id="76" dur="1" fill="hold">
                                          <p:stCondLst>
                                            <p:cond delay="0"/>
                                          </p:stCondLst>
                                        </p:cTn>
                                        <p:tgtEl>
                                          <p:spTgt spid="428"/>
                                        </p:tgtEl>
                                        <p:attrNameLst>
                                          <p:attrName>style.visibility</p:attrName>
                                        </p:attrNameLst>
                                      </p:cBhvr>
                                      <p:to>
                                        <p:strVal val="visible"/>
                                      </p:to>
                                    </p:set>
                                    <p:animEffect transition="in" filter="fade">
                                      <p:cBhvr>
                                        <p:cTn id="77" dur="500"/>
                                        <p:tgtEl>
                                          <p:spTgt spid="42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39"/>
                                        </p:tgtEl>
                                        <p:attrNameLst>
                                          <p:attrName>style.visibility</p:attrName>
                                        </p:attrNameLst>
                                      </p:cBhvr>
                                      <p:to>
                                        <p:strVal val="visible"/>
                                      </p:to>
                                    </p:set>
                                    <p:animEffect transition="in" filter="fade">
                                      <p:cBhvr>
                                        <p:cTn id="80" dur="500"/>
                                        <p:tgtEl>
                                          <p:spTgt spid="43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33"/>
                                        </p:tgtEl>
                                        <p:attrNameLst>
                                          <p:attrName>style.visibility</p:attrName>
                                        </p:attrNameLst>
                                      </p:cBhvr>
                                      <p:to>
                                        <p:strVal val="visible"/>
                                      </p:to>
                                    </p:set>
                                    <p:animEffect transition="in" filter="fade">
                                      <p:cBhvr>
                                        <p:cTn id="83" dur="500"/>
                                        <p:tgtEl>
                                          <p:spTgt spid="433"/>
                                        </p:tgtEl>
                                      </p:cBhvr>
                                    </p:animEffect>
                                  </p:childTnLst>
                                </p:cTn>
                              </p:par>
                              <p:par>
                                <p:cTn id="84" presetID="10" presetClass="entr" presetSubtype="0" fill="hold" nodeType="withEffect">
                                  <p:stCondLst>
                                    <p:cond delay="0"/>
                                  </p:stCondLst>
                                  <p:childTnLst>
                                    <p:set>
                                      <p:cBhvr>
                                        <p:cTn id="85" dur="1" fill="hold">
                                          <p:stCondLst>
                                            <p:cond delay="0"/>
                                          </p:stCondLst>
                                        </p:cTn>
                                        <p:tgtEl>
                                          <p:spTgt spid="434"/>
                                        </p:tgtEl>
                                        <p:attrNameLst>
                                          <p:attrName>style.visibility</p:attrName>
                                        </p:attrNameLst>
                                      </p:cBhvr>
                                      <p:to>
                                        <p:strVal val="visible"/>
                                      </p:to>
                                    </p:set>
                                    <p:animEffect transition="in" filter="fade">
                                      <p:cBhvr>
                                        <p:cTn id="86" dur="500"/>
                                        <p:tgtEl>
                                          <p:spTgt spid="434"/>
                                        </p:tgtEl>
                                      </p:cBhvr>
                                    </p:animEffect>
                                  </p:childTnLst>
                                </p:cTn>
                              </p:par>
                            </p:childTnLst>
                          </p:cTn>
                        </p:par>
                        <p:par>
                          <p:cTn id="87" fill="hold">
                            <p:stCondLst>
                              <p:cond delay="1000"/>
                            </p:stCondLst>
                            <p:childTnLst>
                              <p:par>
                                <p:cTn id="88" presetID="1" presetClass="entr" presetSubtype="0" fill="hold" grpId="0" nodeType="afterEffect">
                                  <p:stCondLst>
                                    <p:cond delay="0"/>
                                  </p:stCondLst>
                                  <p:childTnLst>
                                    <p:set>
                                      <p:cBhvr>
                                        <p:cTn id="89" dur="1" fill="hold">
                                          <p:stCondLst>
                                            <p:cond delay="0"/>
                                          </p:stCondLst>
                                        </p:cTn>
                                        <p:tgtEl>
                                          <p:spTgt spid="2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6" grpId="0" animBg="1"/>
      <p:bldP spid="283" grpId="0"/>
      <p:bldP spid="433" grpId="0" animBg="1"/>
      <p:bldP spid="439" grpId="0" animBg="1"/>
      <p:bldP spid="445" grpId="0"/>
      <p:bldP spid="445" grpId="1"/>
      <p:bldP spid="446" grpId="0"/>
      <p:bldP spid="446" grpId="1"/>
      <p:bldP spid="454" grpId="0"/>
      <p:bldP spid="20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2" name="Titre 1"/>
          <p:cNvSpPr>
            <a:spLocks noGrp="1"/>
          </p:cNvSpPr>
          <p:nvPr>
            <p:ph type="title"/>
          </p:nvPr>
        </p:nvSpPr>
        <p:spPr/>
        <p:txBody>
          <a:bodyPr/>
          <a:lstStyle/>
          <a:p>
            <a:r>
              <a:rPr lang="fr-FR" dirty="0" smtClean="0"/>
              <a:t>EMIT4D - principe</a:t>
            </a:r>
            <a:endParaRPr lang="fr-FR" dirty="0"/>
          </a:p>
        </p:txBody>
      </p:sp>
      <p:grpSp>
        <p:nvGrpSpPr>
          <p:cNvPr id="4" name="Groupe 3"/>
          <p:cNvGrpSpPr/>
          <p:nvPr/>
        </p:nvGrpSpPr>
        <p:grpSpPr>
          <a:xfrm>
            <a:off x="6852883" y="4216145"/>
            <a:ext cx="1842789" cy="1754168"/>
            <a:chOff x="6459351" y="3650073"/>
            <a:chExt cx="2470964" cy="2404412"/>
          </a:xfrm>
        </p:grpSpPr>
        <p:sp>
          <p:nvSpPr>
            <p:cNvPr id="5" name="Organigramme : Stockage à accès direct 4"/>
            <p:cNvSpPr/>
            <p:nvPr/>
          </p:nvSpPr>
          <p:spPr>
            <a:xfrm rot="10111996">
              <a:off x="7521659" y="4923100"/>
              <a:ext cx="1031500" cy="379514"/>
            </a:xfrm>
            <a:prstGeom prst="flowChartMagneticDrum">
              <a:avLst/>
            </a:prstGeom>
            <a:gradFill flip="none" rotWithShape="1">
              <a:gsLst>
                <a:gs pos="52000">
                  <a:srgbClr val="0070C0">
                    <a:alpha val="58000"/>
                  </a:srgbClr>
                </a:gs>
                <a:gs pos="37000">
                  <a:srgbClr val="00B0F0">
                    <a:alpha val="61000"/>
                  </a:srgbClr>
                </a:gs>
                <a:gs pos="0">
                  <a:srgbClr val="0099FF">
                    <a:tint val="66000"/>
                    <a:satMod val="160000"/>
                    <a:alpha val="61000"/>
                  </a:srgbClr>
                </a:gs>
                <a:gs pos="69000">
                  <a:srgbClr val="00B0F0">
                    <a:alpha val="59000"/>
                  </a:srgbClr>
                </a:gs>
                <a:gs pos="100000">
                  <a:srgbClr val="0099FF">
                    <a:tint val="23500"/>
                    <a:satMod val="160000"/>
                    <a:alpha val="59000"/>
                  </a:srgbClr>
                </a:gs>
              </a:gsLst>
              <a:lin ang="5400000" scaled="0"/>
              <a:tileRect/>
            </a:gradFill>
            <a:ln w="3175"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6" name="Double flèche horizontale 5"/>
            <p:cNvSpPr/>
            <p:nvPr/>
          </p:nvSpPr>
          <p:spPr>
            <a:xfrm rot="1082947">
              <a:off x="7133500" y="5011664"/>
              <a:ext cx="1147476" cy="264838"/>
            </a:xfrm>
            <a:prstGeom prst="leftRightArrow">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grpSp>
          <p:nvGrpSpPr>
            <p:cNvPr id="7" name="Groupe 6"/>
            <p:cNvGrpSpPr/>
            <p:nvPr/>
          </p:nvGrpSpPr>
          <p:grpSpPr>
            <a:xfrm>
              <a:off x="6459351" y="4614182"/>
              <a:ext cx="1407303" cy="1231189"/>
              <a:chOff x="312210" y="1600921"/>
              <a:chExt cx="1399442" cy="1406517"/>
            </a:xfrm>
          </p:grpSpPr>
          <p:sp>
            <p:nvSpPr>
              <p:cNvPr id="137" name="Flèche vers le bas 136"/>
              <p:cNvSpPr/>
              <p:nvPr/>
            </p:nvSpPr>
            <p:spPr>
              <a:xfrm>
                <a:off x="1406852" y="1645420"/>
                <a:ext cx="304800" cy="1253481"/>
              </a:xfrm>
              <a:prstGeom prst="downArrow">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138" name="Text Box 62"/>
              <p:cNvSpPr txBox="1">
                <a:spLocks noChangeArrowheads="1"/>
              </p:cNvSpPr>
              <p:nvPr/>
            </p:nvSpPr>
            <p:spPr bwMode="auto">
              <a:xfrm rot="16200000">
                <a:off x="256635" y="1661891"/>
                <a:ext cx="429730" cy="3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prstClr val="black"/>
                    </a:solidFill>
                    <a:effectLst/>
                    <a:uLnTx/>
                    <a:uFillTx/>
                    <a:latin typeface="+mn-lt"/>
                  </a:rPr>
                  <a:t> y</a:t>
                </a:r>
                <a:endParaRPr kumimoji="0" lang="fr-FR" sz="900" b="0" i="0" u="none" strike="noStrike" kern="0" cap="none" spc="0" normalizeH="0" baseline="0" noProof="0" dirty="0">
                  <a:ln>
                    <a:noFill/>
                  </a:ln>
                  <a:solidFill>
                    <a:prstClr val="black"/>
                  </a:solidFill>
                  <a:effectLst/>
                  <a:uLnTx/>
                  <a:uFillTx/>
                  <a:latin typeface="+mn-lt"/>
                </a:endParaRPr>
              </a:p>
            </p:txBody>
          </p:sp>
          <p:sp>
            <p:nvSpPr>
              <p:cNvPr id="139" name="Line 59"/>
              <p:cNvSpPr>
                <a:spLocks noChangeShapeType="1"/>
              </p:cNvSpPr>
              <p:nvPr/>
            </p:nvSpPr>
            <p:spPr bwMode="auto">
              <a:xfrm flipV="1">
                <a:off x="312210" y="1655491"/>
                <a:ext cx="0" cy="1233685"/>
              </a:xfrm>
              <a:prstGeom prst="line">
                <a:avLst/>
              </a:prstGeom>
              <a:noFill/>
              <a:ln w="9525" cap="flat" cmpd="sng" algn="ctr">
                <a:solidFill>
                  <a:sysClr val="windowText" lastClr="000000"/>
                </a:solidFill>
                <a:prstDash val="solid"/>
                <a:headEnd type="none" w="med" len="med"/>
                <a:tailEnd type="arrow" w="med" len="me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sp>
            <p:nvSpPr>
              <p:cNvPr id="140" name="Line 59"/>
              <p:cNvSpPr>
                <a:spLocks noChangeShapeType="1"/>
              </p:cNvSpPr>
              <p:nvPr/>
            </p:nvSpPr>
            <p:spPr bwMode="auto">
              <a:xfrm flipV="1">
                <a:off x="312210" y="2680874"/>
                <a:ext cx="1040940" cy="208302"/>
              </a:xfrm>
              <a:prstGeom prst="line">
                <a:avLst/>
              </a:prstGeom>
              <a:noFill/>
              <a:ln w="9525" cap="flat" cmpd="sng" algn="ctr">
                <a:solidFill>
                  <a:sysClr val="windowText" lastClr="000000"/>
                </a:solidFill>
                <a:prstDash val="solid"/>
                <a:headEnd type="none" w="med" len="med"/>
                <a:tailEnd type="arrow" w="med" len="me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sp>
            <p:nvSpPr>
              <p:cNvPr id="141" name="Text Box 62"/>
              <p:cNvSpPr txBox="1">
                <a:spLocks noChangeArrowheads="1"/>
              </p:cNvSpPr>
              <p:nvPr/>
            </p:nvSpPr>
            <p:spPr bwMode="auto">
              <a:xfrm rot="21118513">
                <a:off x="761357" y="2645983"/>
                <a:ext cx="761999" cy="3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black"/>
                    </a:solidFill>
                    <a:effectLst/>
                    <a:uLnTx/>
                    <a:uFillTx/>
                    <a:latin typeface="+mn-lt"/>
                  </a:rPr>
                  <a:t> </a:t>
                </a:r>
                <a:r>
                  <a:rPr kumimoji="0" lang="fr-FR" sz="900" b="0" i="0" u="none" strike="noStrike" kern="0" cap="none" spc="0" normalizeH="0" baseline="0" noProof="0" dirty="0" smtClean="0">
                    <a:ln>
                      <a:noFill/>
                    </a:ln>
                    <a:solidFill>
                      <a:prstClr val="black"/>
                    </a:solidFill>
                    <a:effectLst/>
                    <a:uLnTx/>
                    <a:uFillTx/>
                    <a:latin typeface="+mn-lt"/>
                  </a:rPr>
                  <a:t>         z</a:t>
                </a:r>
                <a:endParaRPr kumimoji="0" lang="fr-FR" sz="900" b="0" i="0" u="none" strike="noStrike" kern="0" cap="none" spc="0" normalizeH="0" baseline="0" noProof="0" dirty="0">
                  <a:ln>
                    <a:noFill/>
                  </a:ln>
                  <a:solidFill>
                    <a:prstClr val="black"/>
                  </a:solidFill>
                  <a:effectLst/>
                  <a:uLnTx/>
                  <a:uFillTx/>
                  <a:latin typeface="+mn-lt"/>
                </a:endParaRPr>
              </a:p>
            </p:txBody>
          </p:sp>
        </p:grpSp>
        <p:sp>
          <p:nvSpPr>
            <p:cNvPr id="8" name="Line 59"/>
            <p:cNvSpPr>
              <a:spLocks noChangeShapeType="1"/>
            </p:cNvSpPr>
            <p:nvPr/>
          </p:nvSpPr>
          <p:spPr bwMode="auto">
            <a:xfrm>
              <a:off x="6459351" y="5750366"/>
              <a:ext cx="642297" cy="141421"/>
            </a:xfrm>
            <a:prstGeom prst="line">
              <a:avLst/>
            </a:prstGeom>
            <a:noFill/>
            <a:ln w="9525" cap="flat" cmpd="sng" algn="ctr">
              <a:solidFill>
                <a:sysClr val="windowText" lastClr="000000"/>
              </a:solidFill>
              <a:prstDash val="solid"/>
              <a:headEnd type="none" w="med" len="med"/>
              <a:tailEnd type="arrow" w="med" len="me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sp>
          <p:nvSpPr>
            <p:cNvPr id="9" name="Text Box 62"/>
            <p:cNvSpPr txBox="1">
              <a:spLocks noChangeArrowheads="1"/>
            </p:cNvSpPr>
            <p:nvPr/>
          </p:nvSpPr>
          <p:spPr bwMode="auto">
            <a:xfrm rot="1102195">
              <a:off x="6727423" y="5548247"/>
              <a:ext cx="766280" cy="50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prstClr val="black"/>
                  </a:solidFill>
                  <a:effectLst/>
                  <a:uLnTx/>
                  <a:uFillTx/>
                  <a:latin typeface="+mn-lt"/>
                </a:rPr>
                <a:t>           x</a:t>
              </a:r>
              <a:endParaRPr kumimoji="0" lang="fr-FR" sz="900" b="0" i="0" u="none" strike="noStrike" kern="0" cap="none" spc="0" normalizeH="0" baseline="0" noProof="0" dirty="0">
                <a:ln>
                  <a:noFill/>
                </a:ln>
                <a:solidFill>
                  <a:prstClr val="black"/>
                </a:solidFill>
                <a:effectLst/>
                <a:uLnTx/>
                <a:uFillTx/>
                <a:latin typeface="+mn-lt"/>
              </a:endParaRPr>
            </a:p>
          </p:txBody>
        </p:sp>
        <p:sp>
          <p:nvSpPr>
            <p:cNvPr id="10" name="Parallélogramme 9"/>
            <p:cNvSpPr/>
            <p:nvPr/>
          </p:nvSpPr>
          <p:spPr>
            <a:xfrm rot="904886">
              <a:off x="7401327" y="4478528"/>
              <a:ext cx="1315410" cy="307150"/>
            </a:xfrm>
            <a:prstGeom prst="parallelogram">
              <a:avLst>
                <a:gd name="adj" fmla="val 225670"/>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16200000" scaled="1"/>
              <a:tileRect/>
            </a:gradFill>
            <a:ln w="19050"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11" name="Parallélogramme 10"/>
            <p:cNvSpPr/>
            <p:nvPr/>
          </p:nvSpPr>
          <p:spPr>
            <a:xfrm rot="21096957">
              <a:off x="7330300" y="3908442"/>
              <a:ext cx="845470" cy="635620"/>
            </a:xfrm>
            <a:prstGeom prst="parallelogram">
              <a:avLst>
                <a:gd name="adj" fmla="val 15561"/>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16200000" scaled="1"/>
              <a:tileRect/>
            </a:gradFill>
            <a:ln w="19050"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12" name="Parallélogramme 11"/>
            <p:cNvSpPr/>
            <p:nvPr/>
          </p:nvSpPr>
          <p:spPr>
            <a:xfrm rot="16200000">
              <a:off x="8032140" y="3939625"/>
              <a:ext cx="791329" cy="612478"/>
            </a:xfrm>
            <a:prstGeom prst="parallelogram">
              <a:avLst>
                <a:gd name="adj" fmla="val 25300"/>
              </a:avLst>
            </a:prstGeom>
            <a:solidFill>
              <a:srgbClr val="EEECE1">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cxnSp>
          <p:nvCxnSpPr>
            <p:cNvPr id="13" name="Connecteur droit 12"/>
            <p:cNvCxnSpPr/>
            <p:nvPr/>
          </p:nvCxnSpPr>
          <p:spPr>
            <a:xfrm flipV="1">
              <a:off x="7354397" y="4248059"/>
              <a:ext cx="1068086" cy="196770"/>
            </a:xfrm>
            <a:prstGeom prst="line">
              <a:avLst/>
            </a:prstGeom>
            <a:noFill/>
            <a:ln w="9525" cap="flat" cmpd="sng" algn="ctr">
              <a:solidFill>
                <a:sysClr val="windowText" lastClr="000000"/>
              </a:solidFill>
              <a:prstDash val="solid"/>
            </a:ln>
            <a:effectLst/>
          </p:spPr>
        </p:cxnSp>
        <p:cxnSp>
          <p:nvCxnSpPr>
            <p:cNvPr id="14" name="Connecteur droit 13"/>
            <p:cNvCxnSpPr/>
            <p:nvPr/>
          </p:nvCxnSpPr>
          <p:spPr>
            <a:xfrm flipV="1">
              <a:off x="8426081" y="4157574"/>
              <a:ext cx="504234" cy="88519"/>
            </a:xfrm>
            <a:prstGeom prst="line">
              <a:avLst/>
            </a:prstGeom>
            <a:noFill/>
            <a:ln w="9525" cap="flat" cmpd="sng" algn="ctr">
              <a:solidFill>
                <a:sysClr val="windowText" lastClr="000000"/>
              </a:solidFill>
              <a:prstDash val="dash"/>
              <a:headEnd type="none" w="med" len="med"/>
              <a:tailEnd type="triangle" w="med" len="med"/>
            </a:ln>
            <a:effectLst/>
          </p:spPr>
        </p:cxnSp>
        <p:cxnSp>
          <p:nvCxnSpPr>
            <p:cNvPr id="15" name="Connecteur droit 14"/>
            <p:cNvCxnSpPr>
              <a:endCxn id="31" idx="3"/>
            </p:cNvCxnSpPr>
            <p:nvPr/>
          </p:nvCxnSpPr>
          <p:spPr>
            <a:xfrm flipH="1" flipV="1">
              <a:off x="7836216" y="3981027"/>
              <a:ext cx="551911" cy="248504"/>
            </a:xfrm>
            <a:prstGeom prst="line">
              <a:avLst/>
            </a:prstGeom>
            <a:noFill/>
            <a:ln w="9525" cap="flat" cmpd="sng" algn="ctr">
              <a:solidFill>
                <a:srgbClr val="C0504D">
                  <a:shade val="95000"/>
                  <a:satMod val="105000"/>
                </a:srgbClr>
              </a:solidFill>
              <a:prstDash val="solid"/>
            </a:ln>
            <a:effectLst/>
          </p:spPr>
        </p:cxnSp>
        <p:cxnSp>
          <p:nvCxnSpPr>
            <p:cNvPr id="16" name="Connecteur droit 15"/>
            <p:cNvCxnSpPr>
              <a:endCxn id="31" idx="6"/>
            </p:cNvCxnSpPr>
            <p:nvPr/>
          </p:nvCxnSpPr>
          <p:spPr>
            <a:xfrm flipH="1" flipV="1">
              <a:off x="7988083" y="3866692"/>
              <a:ext cx="408362" cy="359743"/>
            </a:xfrm>
            <a:prstGeom prst="line">
              <a:avLst/>
            </a:prstGeom>
            <a:noFill/>
            <a:ln w="9525" cap="flat" cmpd="sng" algn="ctr">
              <a:solidFill>
                <a:srgbClr val="C0504D">
                  <a:shade val="95000"/>
                  <a:satMod val="105000"/>
                </a:srgbClr>
              </a:solidFill>
              <a:prstDash val="solid"/>
            </a:ln>
            <a:effectLst/>
          </p:spPr>
        </p:cxnSp>
        <p:cxnSp>
          <p:nvCxnSpPr>
            <p:cNvPr id="17" name="Connecteur droit 16"/>
            <p:cNvCxnSpPr/>
            <p:nvPr/>
          </p:nvCxnSpPr>
          <p:spPr>
            <a:xfrm flipV="1">
              <a:off x="7637176" y="4476756"/>
              <a:ext cx="371622" cy="27352"/>
            </a:xfrm>
            <a:prstGeom prst="line">
              <a:avLst/>
            </a:prstGeom>
            <a:noFill/>
            <a:ln w="6350" cap="flat" cmpd="sng" algn="ctr">
              <a:solidFill>
                <a:srgbClr val="0099FF"/>
              </a:solidFill>
              <a:prstDash val="sysDot"/>
            </a:ln>
            <a:effectLst/>
          </p:spPr>
        </p:cxnSp>
        <p:sp>
          <p:nvSpPr>
            <p:cNvPr id="18" name="Parallélogramme 17"/>
            <p:cNvSpPr/>
            <p:nvPr/>
          </p:nvSpPr>
          <p:spPr>
            <a:xfrm rot="5400000">
              <a:off x="7279756" y="4067315"/>
              <a:ext cx="799516" cy="584028"/>
            </a:xfrm>
            <a:prstGeom prst="parallelogram">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grpSp>
          <p:nvGrpSpPr>
            <p:cNvPr id="19" name="Groupe 18"/>
            <p:cNvGrpSpPr/>
            <p:nvPr/>
          </p:nvGrpSpPr>
          <p:grpSpPr>
            <a:xfrm>
              <a:off x="7440047" y="4061956"/>
              <a:ext cx="467586" cy="125559"/>
              <a:chOff x="1535256" y="1491673"/>
              <a:chExt cx="715450" cy="213800"/>
            </a:xfrm>
          </p:grpSpPr>
          <p:sp>
            <p:nvSpPr>
              <p:cNvPr id="127" name="Ellipse 126"/>
              <p:cNvSpPr/>
              <p:nvPr/>
            </p:nvSpPr>
            <p:spPr>
              <a:xfrm>
                <a:off x="1535256" y="14916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28" name="Ellipse 127"/>
              <p:cNvSpPr/>
              <p:nvPr/>
            </p:nvSpPr>
            <p:spPr>
              <a:xfrm>
                <a:off x="1617806" y="15138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29" name="Ellipse 128"/>
              <p:cNvSpPr/>
              <p:nvPr/>
            </p:nvSpPr>
            <p:spPr>
              <a:xfrm>
                <a:off x="1694006" y="15329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30" name="Ellipse 129"/>
              <p:cNvSpPr/>
              <p:nvPr/>
            </p:nvSpPr>
            <p:spPr>
              <a:xfrm>
                <a:off x="1767031" y="15519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31" name="Ellipse 130"/>
              <p:cNvSpPr/>
              <p:nvPr/>
            </p:nvSpPr>
            <p:spPr>
              <a:xfrm>
                <a:off x="1836881" y="15710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32" name="Ellipse 131"/>
              <p:cNvSpPr/>
              <p:nvPr/>
            </p:nvSpPr>
            <p:spPr>
              <a:xfrm>
                <a:off x="1919431" y="15932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33" name="Ellipse 132"/>
              <p:cNvSpPr/>
              <p:nvPr/>
            </p:nvSpPr>
            <p:spPr>
              <a:xfrm>
                <a:off x="1995631" y="16123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34" name="Ellipse 133"/>
              <p:cNvSpPr/>
              <p:nvPr/>
            </p:nvSpPr>
            <p:spPr>
              <a:xfrm>
                <a:off x="2068656" y="16313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35" name="Ellipse 134"/>
              <p:cNvSpPr/>
              <p:nvPr/>
            </p:nvSpPr>
            <p:spPr>
              <a:xfrm>
                <a:off x="2141681" y="16504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36" name="Ellipse 135"/>
              <p:cNvSpPr/>
              <p:nvPr/>
            </p:nvSpPr>
            <p:spPr>
              <a:xfrm>
                <a:off x="2214706" y="16694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grpSp>
        <p:grpSp>
          <p:nvGrpSpPr>
            <p:cNvPr id="20" name="Groupe 19"/>
            <p:cNvGrpSpPr/>
            <p:nvPr/>
          </p:nvGrpSpPr>
          <p:grpSpPr>
            <a:xfrm>
              <a:off x="7440047" y="4117894"/>
              <a:ext cx="467586" cy="125559"/>
              <a:chOff x="1535256" y="1586923"/>
              <a:chExt cx="715450" cy="213800"/>
            </a:xfrm>
          </p:grpSpPr>
          <p:sp>
            <p:nvSpPr>
              <p:cNvPr id="117" name="Ellipse 116"/>
              <p:cNvSpPr/>
              <p:nvPr/>
            </p:nvSpPr>
            <p:spPr>
              <a:xfrm>
                <a:off x="1535256" y="15869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18" name="Ellipse 117"/>
              <p:cNvSpPr/>
              <p:nvPr/>
            </p:nvSpPr>
            <p:spPr>
              <a:xfrm>
                <a:off x="1617806" y="16091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119" name="Ellipse 118"/>
              <p:cNvSpPr/>
              <p:nvPr/>
            </p:nvSpPr>
            <p:spPr>
              <a:xfrm>
                <a:off x="1694006" y="16281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20" name="Ellipse 119"/>
              <p:cNvSpPr/>
              <p:nvPr/>
            </p:nvSpPr>
            <p:spPr>
              <a:xfrm>
                <a:off x="1767031" y="16472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21" name="Ellipse 120"/>
              <p:cNvSpPr/>
              <p:nvPr/>
            </p:nvSpPr>
            <p:spPr>
              <a:xfrm>
                <a:off x="1836881" y="16662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22" name="Ellipse 121"/>
              <p:cNvSpPr/>
              <p:nvPr/>
            </p:nvSpPr>
            <p:spPr>
              <a:xfrm>
                <a:off x="1919431" y="16885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23" name="Ellipse 122"/>
              <p:cNvSpPr/>
              <p:nvPr/>
            </p:nvSpPr>
            <p:spPr>
              <a:xfrm>
                <a:off x="1995631" y="17075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24" name="Ellipse 123"/>
              <p:cNvSpPr/>
              <p:nvPr/>
            </p:nvSpPr>
            <p:spPr>
              <a:xfrm>
                <a:off x="2068656" y="17266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25" name="Ellipse 124"/>
              <p:cNvSpPr/>
              <p:nvPr/>
            </p:nvSpPr>
            <p:spPr>
              <a:xfrm>
                <a:off x="2141681" y="17456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26" name="Ellipse 125"/>
              <p:cNvSpPr/>
              <p:nvPr/>
            </p:nvSpPr>
            <p:spPr>
              <a:xfrm>
                <a:off x="2214706" y="17647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1" name="Groupe 20"/>
            <p:cNvGrpSpPr/>
            <p:nvPr/>
          </p:nvGrpSpPr>
          <p:grpSpPr>
            <a:xfrm>
              <a:off x="7440047" y="4170102"/>
              <a:ext cx="467586" cy="125559"/>
              <a:chOff x="1535256" y="1675823"/>
              <a:chExt cx="715450" cy="213800"/>
            </a:xfrm>
          </p:grpSpPr>
          <p:sp>
            <p:nvSpPr>
              <p:cNvPr id="107" name="Ellipse 106"/>
              <p:cNvSpPr/>
              <p:nvPr/>
            </p:nvSpPr>
            <p:spPr>
              <a:xfrm>
                <a:off x="1535256" y="16758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08" name="Ellipse 107"/>
              <p:cNvSpPr/>
              <p:nvPr/>
            </p:nvSpPr>
            <p:spPr>
              <a:xfrm>
                <a:off x="1617806" y="16980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09" name="Ellipse 108"/>
              <p:cNvSpPr/>
              <p:nvPr/>
            </p:nvSpPr>
            <p:spPr>
              <a:xfrm>
                <a:off x="1694006" y="17170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10" name="Ellipse 109"/>
              <p:cNvSpPr/>
              <p:nvPr/>
            </p:nvSpPr>
            <p:spPr>
              <a:xfrm>
                <a:off x="1767031" y="17361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11" name="Ellipse 110"/>
              <p:cNvSpPr/>
              <p:nvPr/>
            </p:nvSpPr>
            <p:spPr>
              <a:xfrm>
                <a:off x="1836881" y="17551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12" name="Ellipse 111"/>
              <p:cNvSpPr/>
              <p:nvPr/>
            </p:nvSpPr>
            <p:spPr>
              <a:xfrm>
                <a:off x="1919431" y="17774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13" name="Ellipse 112"/>
              <p:cNvSpPr/>
              <p:nvPr/>
            </p:nvSpPr>
            <p:spPr>
              <a:xfrm>
                <a:off x="1995631" y="17964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14" name="Ellipse 113"/>
              <p:cNvSpPr/>
              <p:nvPr/>
            </p:nvSpPr>
            <p:spPr>
              <a:xfrm>
                <a:off x="2068656" y="18155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15" name="Ellipse 114"/>
              <p:cNvSpPr/>
              <p:nvPr/>
            </p:nvSpPr>
            <p:spPr>
              <a:xfrm>
                <a:off x="2141681" y="18345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16" name="Ellipse 115"/>
              <p:cNvSpPr/>
              <p:nvPr/>
            </p:nvSpPr>
            <p:spPr>
              <a:xfrm>
                <a:off x="2214706" y="18536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2" name="Groupe 21"/>
            <p:cNvGrpSpPr/>
            <p:nvPr/>
          </p:nvGrpSpPr>
          <p:grpSpPr>
            <a:xfrm>
              <a:off x="7440047" y="4220446"/>
              <a:ext cx="467586" cy="125559"/>
              <a:chOff x="1535256" y="1761548"/>
              <a:chExt cx="715450" cy="213800"/>
            </a:xfrm>
          </p:grpSpPr>
          <p:sp>
            <p:nvSpPr>
              <p:cNvPr id="97" name="Ellipse 96"/>
              <p:cNvSpPr/>
              <p:nvPr/>
            </p:nvSpPr>
            <p:spPr>
              <a:xfrm>
                <a:off x="1535256" y="17615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98" name="Ellipse 97"/>
              <p:cNvSpPr/>
              <p:nvPr/>
            </p:nvSpPr>
            <p:spPr>
              <a:xfrm>
                <a:off x="1617806" y="17837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99" name="Ellipse 98"/>
              <p:cNvSpPr/>
              <p:nvPr/>
            </p:nvSpPr>
            <p:spPr>
              <a:xfrm>
                <a:off x="1694006" y="18028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00" name="Ellipse 99"/>
              <p:cNvSpPr/>
              <p:nvPr/>
            </p:nvSpPr>
            <p:spPr>
              <a:xfrm>
                <a:off x="1767031" y="18218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01" name="Ellipse 100"/>
              <p:cNvSpPr/>
              <p:nvPr/>
            </p:nvSpPr>
            <p:spPr>
              <a:xfrm>
                <a:off x="1836881" y="18409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02" name="Ellipse 101"/>
              <p:cNvSpPr/>
              <p:nvPr/>
            </p:nvSpPr>
            <p:spPr>
              <a:xfrm>
                <a:off x="1919431" y="18631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03" name="Ellipse 102"/>
              <p:cNvSpPr/>
              <p:nvPr/>
            </p:nvSpPr>
            <p:spPr>
              <a:xfrm>
                <a:off x="1995631" y="18821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04" name="Ellipse 103"/>
              <p:cNvSpPr/>
              <p:nvPr/>
            </p:nvSpPr>
            <p:spPr>
              <a:xfrm>
                <a:off x="2068656" y="19012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05" name="Ellipse 104"/>
              <p:cNvSpPr/>
              <p:nvPr/>
            </p:nvSpPr>
            <p:spPr>
              <a:xfrm>
                <a:off x="2141681" y="19202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06" name="Ellipse 105"/>
              <p:cNvSpPr/>
              <p:nvPr/>
            </p:nvSpPr>
            <p:spPr>
              <a:xfrm>
                <a:off x="2214706" y="19393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3" name="Groupe 22"/>
            <p:cNvGrpSpPr/>
            <p:nvPr/>
          </p:nvGrpSpPr>
          <p:grpSpPr>
            <a:xfrm>
              <a:off x="7440047" y="4268926"/>
              <a:ext cx="467586" cy="125559"/>
              <a:chOff x="1535256" y="1844098"/>
              <a:chExt cx="715450" cy="213800"/>
            </a:xfrm>
          </p:grpSpPr>
          <p:sp>
            <p:nvSpPr>
              <p:cNvPr id="87" name="Ellipse 86"/>
              <p:cNvSpPr/>
              <p:nvPr/>
            </p:nvSpPr>
            <p:spPr>
              <a:xfrm>
                <a:off x="1535256" y="18440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88" name="Ellipse 87"/>
              <p:cNvSpPr/>
              <p:nvPr/>
            </p:nvSpPr>
            <p:spPr>
              <a:xfrm>
                <a:off x="1617806" y="18663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89" name="Ellipse 88"/>
              <p:cNvSpPr/>
              <p:nvPr/>
            </p:nvSpPr>
            <p:spPr>
              <a:xfrm>
                <a:off x="1694006" y="18853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90" name="Ellipse 89"/>
              <p:cNvSpPr/>
              <p:nvPr/>
            </p:nvSpPr>
            <p:spPr>
              <a:xfrm>
                <a:off x="1767031" y="19044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91" name="Ellipse 90"/>
              <p:cNvSpPr/>
              <p:nvPr/>
            </p:nvSpPr>
            <p:spPr>
              <a:xfrm>
                <a:off x="1836881" y="19234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92" name="Ellipse 91"/>
              <p:cNvSpPr/>
              <p:nvPr/>
            </p:nvSpPr>
            <p:spPr>
              <a:xfrm>
                <a:off x="1919431" y="19456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93" name="Ellipse 92"/>
              <p:cNvSpPr/>
              <p:nvPr/>
            </p:nvSpPr>
            <p:spPr>
              <a:xfrm>
                <a:off x="1995631" y="19647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94" name="Ellipse 93"/>
              <p:cNvSpPr/>
              <p:nvPr/>
            </p:nvSpPr>
            <p:spPr>
              <a:xfrm>
                <a:off x="2068656" y="19837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95" name="Ellipse 94"/>
              <p:cNvSpPr/>
              <p:nvPr/>
            </p:nvSpPr>
            <p:spPr>
              <a:xfrm>
                <a:off x="2141681" y="20028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96" name="Ellipse 95"/>
              <p:cNvSpPr/>
              <p:nvPr/>
            </p:nvSpPr>
            <p:spPr>
              <a:xfrm>
                <a:off x="2214706" y="20218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4" name="Groupe 23"/>
            <p:cNvGrpSpPr/>
            <p:nvPr/>
          </p:nvGrpSpPr>
          <p:grpSpPr>
            <a:xfrm>
              <a:off x="7440047" y="4324864"/>
              <a:ext cx="467586" cy="125559"/>
              <a:chOff x="1535256" y="1939348"/>
              <a:chExt cx="715450" cy="213800"/>
            </a:xfrm>
          </p:grpSpPr>
          <p:sp>
            <p:nvSpPr>
              <p:cNvPr id="77" name="Ellipse 76"/>
              <p:cNvSpPr/>
              <p:nvPr/>
            </p:nvSpPr>
            <p:spPr>
              <a:xfrm>
                <a:off x="1535256" y="19393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78" name="Ellipse 77"/>
              <p:cNvSpPr/>
              <p:nvPr/>
            </p:nvSpPr>
            <p:spPr>
              <a:xfrm>
                <a:off x="1617806" y="19615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79" name="Ellipse 78"/>
              <p:cNvSpPr/>
              <p:nvPr/>
            </p:nvSpPr>
            <p:spPr>
              <a:xfrm>
                <a:off x="1694006" y="19806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80" name="Ellipse 79"/>
              <p:cNvSpPr/>
              <p:nvPr/>
            </p:nvSpPr>
            <p:spPr>
              <a:xfrm>
                <a:off x="1767031" y="19996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81" name="Ellipse 80"/>
              <p:cNvSpPr/>
              <p:nvPr/>
            </p:nvSpPr>
            <p:spPr>
              <a:xfrm>
                <a:off x="1836881" y="20187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82" name="Ellipse 81"/>
              <p:cNvSpPr/>
              <p:nvPr/>
            </p:nvSpPr>
            <p:spPr>
              <a:xfrm>
                <a:off x="1919431" y="20409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83" name="Ellipse 82"/>
              <p:cNvSpPr/>
              <p:nvPr/>
            </p:nvSpPr>
            <p:spPr>
              <a:xfrm>
                <a:off x="1995631" y="20599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84" name="Ellipse 83"/>
              <p:cNvSpPr/>
              <p:nvPr/>
            </p:nvSpPr>
            <p:spPr>
              <a:xfrm>
                <a:off x="2068656" y="20790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85" name="Ellipse 84"/>
              <p:cNvSpPr/>
              <p:nvPr/>
            </p:nvSpPr>
            <p:spPr>
              <a:xfrm>
                <a:off x="2141681" y="20980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86" name="Ellipse 85"/>
              <p:cNvSpPr/>
              <p:nvPr/>
            </p:nvSpPr>
            <p:spPr>
              <a:xfrm>
                <a:off x="2214706" y="21171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5" name="Groupe 24"/>
            <p:cNvGrpSpPr/>
            <p:nvPr/>
          </p:nvGrpSpPr>
          <p:grpSpPr>
            <a:xfrm>
              <a:off x="7440047" y="4377072"/>
              <a:ext cx="467586" cy="125559"/>
              <a:chOff x="1535256" y="2028248"/>
              <a:chExt cx="715450" cy="213800"/>
            </a:xfrm>
          </p:grpSpPr>
          <p:sp>
            <p:nvSpPr>
              <p:cNvPr id="67" name="Ellipse 66"/>
              <p:cNvSpPr/>
              <p:nvPr/>
            </p:nvSpPr>
            <p:spPr>
              <a:xfrm>
                <a:off x="1535256" y="20282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68" name="Ellipse 67"/>
              <p:cNvSpPr/>
              <p:nvPr/>
            </p:nvSpPr>
            <p:spPr>
              <a:xfrm>
                <a:off x="1617806" y="20504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69" name="Ellipse 68"/>
              <p:cNvSpPr/>
              <p:nvPr/>
            </p:nvSpPr>
            <p:spPr>
              <a:xfrm>
                <a:off x="1694006" y="20695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70" name="Ellipse 69"/>
              <p:cNvSpPr/>
              <p:nvPr/>
            </p:nvSpPr>
            <p:spPr>
              <a:xfrm>
                <a:off x="1767031" y="20885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71" name="Ellipse 70"/>
              <p:cNvSpPr/>
              <p:nvPr/>
            </p:nvSpPr>
            <p:spPr>
              <a:xfrm>
                <a:off x="1836881" y="21076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72" name="Ellipse 71"/>
              <p:cNvSpPr/>
              <p:nvPr/>
            </p:nvSpPr>
            <p:spPr>
              <a:xfrm>
                <a:off x="1919431" y="21298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73" name="Ellipse 72"/>
              <p:cNvSpPr/>
              <p:nvPr/>
            </p:nvSpPr>
            <p:spPr>
              <a:xfrm>
                <a:off x="1995631" y="21488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74" name="Ellipse 73"/>
              <p:cNvSpPr/>
              <p:nvPr/>
            </p:nvSpPr>
            <p:spPr>
              <a:xfrm>
                <a:off x="2068656" y="21679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75" name="Ellipse 74"/>
              <p:cNvSpPr/>
              <p:nvPr/>
            </p:nvSpPr>
            <p:spPr>
              <a:xfrm>
                <a:off x="2141681" y="21869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76" name="Ellipse 75"/>
              <p:cNvSpPr/>
              <p:nvPr/>
            </p:nvSpPr>
            <p:spPr>
              <a:xfrm>
                <a:off x="2214706" y="22060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grpSp>
        <p:grpSp>
          <p:nvGrpSpPr>
            <p:cNvPr id="26" name="Groupe 25"/>
            <p:cNvGrpSpPr/>
            <p:nvPr/>
          </p:nvGrpSpPr>
          <p:grpSpPr>
            <a:xfrm>
              <a:off x="7440047" y="4427416"/>
              <a:ext cx="467586" cy="125559"/>
              <a:chOff x="1535256" y="2113973"/>
              <a:chExt cx="715450" cy="213800"/>
            </a:xfrm>
          </p:grpSpPr>
          <p:sp>
            <p:nvSpPr>
              <p:cNvPr id="57" name="Ellipse 56"/>
              <p:cNvSpPr/>
              <p:nvPr/>
            </p:nvSpPr>
            <p:spPr>
              <a:xfrm>
                <a:off x="1535256" y="21139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58" name="Ellipse 57"/>
              <p:cNvSpPr/>
              <p:nvPr/>
            </p:nvSpPr>
            <p:spPr>
              <a:xfrm>
                <a:off x="1617806" y="21361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59" name="Ellipse 58"/>
              <p:cNvSpPr/>
              <p:nvPr/>
            </p:nvSpPr>
            <p:spPr>
              <a:xfrm>
                <a:off x="1694006" y="21552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60" name="Ellipse 59"/>
              <p:cNvSpPr/>
              <p:nvPr/>
            </p:nvSpPr>
            <p:spPr>
              <a:xfrm>
                <a:off x="1767031" y="21742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61" name="Ellipse 60"/>
              <p:cNvSpPr/>
              <p:nvPr/>
            </p:nvSpPr>
            <p:spPr>
              <a:xfrm>
                <a:off x="1836881" y="21933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62" name="Ellipse 61"/>
              <p:cNvSpPr/>
              <p:nvPr/>
            </p:nvSpPr>
            <p:spPr>
              <a:xfrm>
                <a:off x="1919431" y="22155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63" name="Ellipse 62"/>
              <p:cNvSpPr/>
              <p:nvPr/>
            </p:nvSpPr>
            <p:spPr>
              <a:xfrm>
                <a:off x="1995631" y="22346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64" name="Ellipse 63"/>
              <p:cNvSpPr/>
              <p:nvPr/>
            </p:nvSpPr>
            <p:spPr>
              <a:xfrm>
                <a:off x="2068656" y="22536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65" name="Ellipse 64"/>
              <p:cNvSpPr/>
              <p:nvPr/>
            </p:nvSpPr>
            <p:spPr>
              <a:xfrm>
                <a:off x="2141681" y="22727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66" name="Ellipse 65"/>
              <p:cNvSpPr/>
              <p:nvPr/>
            </p:nvSpPr>
            <p:spPr>
              <a:xfrm>
                <a:off x="2214706" y="22917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7" name="Groupe 26"/>
            <p:cNvGrpSpPr/>
            <p:nvPr/>
          </p:nvGrpSpPr>
          <p:grpSpPr>
            <a:xfrm>
              <a:off x="7440047" y="4477760"/>
              <a:ext cx="467586" cy="125559"/>
              <a:chOff x="1535256" y="2199698"/>
              <a:chExt cx="715450" cy="213800"/>
            </a:xfrm>
          </p:grpSpPr>
          <p:sp>
            <p:nvSpPr>
              <p:cNvPr id="47" name="Ellipse 46"/>
              <p:cNvSpPr/>
              <p:nvPr/>
            </p:nvSpPr>
            <p:spPr>
              <a:xfrm>
                <a:off x="1535256" y="21996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48" name="Ellipse 47"/>
              <p:cNvSpPr/>
              <p:nvPr/>
            </p:nvSpPr>
            <p:spPr>
              <a:xfrm>
                <a:off x="1617806" y="22219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49" name="Ellipse 48"/>
              <p:cNvSpPr/>
              <p:nvPr/>
            </p:nvSpPr>
            <p:spPr>
              <a:xfrm>
                <a:off x="1694006" y="22409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50" name="Ellipse 49"/>
              <p:cNvSpPr/>
              <p:nvPr/>
            </p:nvSpPr>
            <p:spPr>
              <a:xfrm>
                <a:off x="1767031" y="22600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51" name="Ellipse 50"/>
              <p:cNvSpPr/>
              <p:nvPr/>
            </p:nvSpPr>
            <p:spPr>
              <a:xfrm>
                <a:off x="1836881" y="22790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52" name="Ellipse 51"/>
              <p:cNvSpPr/>
              <p:nvPr/>
            </p:nvSpPr>
            <p:spPr>
              <a:xfrm>
                <a:off x="1919431" y="23012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53" name="Ellipse 52"/>
              <p:cNvSpPr/>
              <p:nvPr/>
            </p:nvSpPr>
            <p:spPr>
              <a:xfrm>
                <a:off x="1995631" y="23203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54" name="Ellipse 53"/>
              <p:cNvSpPr/>
              <p:nvPr/>
            </p:nvSpPr>
            <p:spPr>
              <a:xfrm>
                <a:off x="2068656" y="23393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55" name="Ellipse 54"/>
              <p:cNvSpPr/>
              <p:nvPr/>
            </p:nvSpPr>
            <p:spPr>
              <a:xfrm>
                <a:off x="2141681" y="23584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56" name="Ellipse 55"/>
              <p:cNvSpPr/>
              <p:nvPr/>
            </p:nvSpPr>
            <p:spPr>
              <a:xfrm>
                <a:off x="2214706" y="23774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8" name="Groupe 27"/>
            <p:cNvGrpSpPr/>
            <p:nvPr/>
          </p:nvGrpSpPr>
          <p:grpSpPr>
            <a:xfrm>
              <a:off x="7436279" y="4523142"/>
              <a:ext cx="467586" cy="125559"/>
              <a:chOff x="1535256" y="2199698"/>
              <a:chExt cx="715450" cy="213800"/>
            </a:xfrm>
          </p:grpSpPr>
          <p:sp>
            <p:nvSpPr>
              <p:cNvPr id="37" name="Ellipse 36"/>
              <p:cNvSpPr/>
              <p:nvPr/>
            </p:nvSpPr>
            <p:spPr>
              <a:xfrm>
                <a:off x="1535256" y="21996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8" name="Ellipse 37"/>
              <p:cNvSpPr/>
              <p:nvPr/>
            </p:nvSpPr>
            <p:spPr>
              <a:xfrm>
                <a:off x="1617806" y="22219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9" name="Ellipse 38"/>
              <p:cNvSpPr/>
              <p:nvPr/>
            </p:nvSpPr>
            <p:spPr>
              <a:xfrm>
                <a:off x="1694006" y="22409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40" name="Ellipse 39"/>
              <p:cNvSpPr/>
              <p:nvPr/>
            </p:nvSpPr>
            <p:spPr>
              <a:xfrm>
                <a:off x="1767031" y="22600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41" name="Ellipse 40"/>
              <p:cNvSpPr/>
              <p:nvPr/>
            </p:nvSpPr>
            <p:spPr>
              <a:xfrm>
                <a:off x="1836881" y="22790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42" name="Ellipse 41"/>
              <p:cNvSpPr/>
              <p:nvPr/>
            </p:nvSpPr>
            <p:spPr>
              <a:xfrm>
                <a:off x="1919431" y="23012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43" name="Ellipse 42"/>
              <p:cNvSpPr/>
              <p:nvPr/>
            </p:nvSpPr>
            <p:spPr>
              <a:xfrm>
                <a:off x="1995631" y="23203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44" name="Ellipse 43"/>
              <p:cNvSpPr/>
              <p:nvPr/>
            </p:nvSpPr>
            <p:spPr>
              <a:xfrm>
                <a:off x="2068656" y="23393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45" name="Ellipse 44"/>
              <p:cNvSpPr/>
              <p:nvPr/>
            </p:nvSpPr>
            <p:spPr>
              <a:xfrm>
                <a:off x="2141681" y="23584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46" name="Ellipse 45"/>
              <p:cNvSpPr/>
              <p:nvPr/>
            </p:nvSpPr>
            <p:spPr>
              <a:xfrm>
                <a:off x="2214706" y="23774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sp>
          <p:nvSpPr>
            <p:cNvPr id="29" name="Organigramme : Stockage à accès direct 28"/>
            <p:cNvSpPr/>
            <p:nvPr/>
          </p:nvSpPr>
          <p:spPr>
            <a:xfrm rot="10111996">
              <a:off x="6865382" y="5050261"/>
              <a:ext cx="1031500" cy="379514"/>
            </a:xfrm>
            <a:prstGeom prst="flowChartMagneticDrum">
              <a:avLst/>
            </a:prstGeom>
            <a:gradFill flip="none" rotWithShape="1">
              <a:gsLst>
                <a:gs pos="52000">
                  <a:srgbClr val="0070C0">
                    <a:alpha val="58000"/>
                  </a:srgbClr>
                </a:gs>
                <a:gs pos="37000">
                  <a:srgbClr val="00B0F0">
                    <a:alpha val="61000"/>
                  </a:srgbClr>
                </a:gs>
                <a:gs pos="0">
                  <a:srgbClr val="0099FF">
                    <a:tint val="66000"/>
                    <a:satMod val="160000"/>
                    <a:alpha val="61000"/>
                  </a:srgbClr>
                </a:gs>
                <a:gs pos="69000">
                  <a:srgbClr val="00B0F0">
                    <a:alpha val="59000"/>
                  </a:srgbClr>
                </a:gs>
                <a:gs pos="100000">
                  <a:srgbClr val="0099FF">
                    <a:tint val="23500"/>
                    <a:satMod val="160000"/>
                    <a:alpha val="59000"/>
                  </a:srgbClr>
                </a:gs>
              </a:gsLst>
              <a:lin ang="5400000" scaled="0"/>
              <a:tileRect/>
            </a:gradFill>
            <a:ln w="3175"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nvGrpSpPr>
            <p:cNvPr id="30" name="Groupe 29"/>
            <p:cNvGrpSpPr/>
            <p:nvPr/>
          </p:nvGrpSpPr>
          <p:grpSpPr>
            <a:xfrm>
              <a:off x="7567350" y="3650073"/>
              <a:ext cx="424439" cy="343032"/>
              <a:chOff x="4602399" y="4852013"/>
              <a:chExt cx="424439" cy="343032"/>
            </a:xfrm>
          </p:grpSpPr>
          <p:sp>
            <p:nvSpPr>
              <p:cNvPr id="31" name="Ellipse 30"/>
              <p:cNvSpPr/>
              <p:nvPr/>
            </p:nvSpPr>
            <p:spPr>
              <a:xfrm rot="20677446">
                <a:off x="4819765" y="4997124"/>
                <a:ext cx="207073" cy="197921"/>
              </a:xfrm>
              <a:prstGeom prst="ellipse">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 lastClr="FFFFFF">
                    <a:lumMod val="6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32" name="Parallélogramme 31"/>
              <p:cNvSpPr/>
              <p:nvPr/>
            </p:nvSpPr>
            <p:spPr>
              <a:xfrm rot="6802089">
                <a:off x="4611628" y="4873069"/>
                <a:ext cx="194391" cy="152280"/>
              </a:xfrm>
              <a:prstGeom prst="parallelogram">
                <a:avLst>
                  <a:gd name="adj" fmla="val 8945"/>
                </a:avLst>
              </a:prstGeom>
              <a:solidFill>
                <a:srgbClr val="C0504D"/>
              </a:solidFill>
              <a:ln w="25400" cap="flat" cmpd="sng" algn="ctr">
                <a:solidFill>
                  <a:srgbClr val="8D3836"/>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33" name="Ellipse 32"/>
              <p:cNvSpPr/>
              <p:nvPr/>
            </p:nvSpPr>
            <p:spPr>
              <a:xfrm rot="20677446">
                <a:off x="4775116" y="4968984"/>
                <a:ext cx="207073" cy="197921"/>
              </a:xfrm>
              <a:prstGeom prst="ellipse">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 lastClr="FFFFFF">
                    <a:lumMod val="6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34" name="Parallélogramme 33"/>
              <p:cNvSpPr/>
              <p:nvPr/>
            </p:nvSpPr>
            <p:spPr>
              <a:xfrm rot="6802089">
                <a:off x="4753805" y="4972387"/>
                <a:ext cx="194391" cy="152280"/>
              </a:xfrm>
              <a:prstGeom prst="parallelogram">
                <a:avLst>
                  <a:gd name="adj" fmla="val 8945"/>
                </a:avLst>
              </a:prstGeom>
              <a:solidFill>
                <a:srgbClr val="C0504D"/>
              </a:solidFill>
              <a:ln w="25400" cap="flat" cmpd="sng" algn="ctr">
                <a:solidFill>
                  <a:srgbClr val="8D3836"/>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35" name="Parallélogramme 34"/>
              <p:cNvSpPr/>
              <p:nvPr/>
            </p:nvSpPr>
            <p:spPr>
              <a:xfrm rot="6775597">
                <a:off x="4739423" y="4943614"/>
                <a:ext cx="216020" cy="179595"/>
              </a:xfrm>
              <a:prstGeom prst="parallelogram">
                <a:avLst>
                  <a:gd name="adj" fmla="val 20002"/>
                </a:avLst>
              </a:prstGeom>
              <a:solidFill>
                <a:srgbClr val="C0504D"/>
              </a:solidFill>
              <a:ln w="25400" cap="flat" cmpd="sng" algn="ctr">
                <a:solidFill>
                  <a:srgbClr val="8D3836"/>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cxnSp>
            <p:nvCxnSpPr>
              <p:cNvPr id="36" name="Connecteur droit 35"/>
              <p:cNvCxnSpPr/>
              <p:nvPr/>
            </p:nvCxnSpPr>
            <p:spPr>
              <a:xfrm flipH="1" flipV="1">
                <a:off x="4602399" y="4995456"/>
                <a:ext cx="150183" cy="100628"/>
              </a:xfrm>
              <a:prstGeom prst="line">
                <a:avLst/>
              </a:prstGeom>
              <a:noFill/>
              <a:ln w="25400" cap="flat" cmpd="sng" algn="ctr">
                <a:solidFill>
                  <a:srgbClr val="8D3836"/>
                </a:solidFill>
                <a:prstDash val="solid"/>
              </a:ln>
              <a:effectLst>
                <a:outerShdw blurRad="40000" dist="20000" dir="5400000" rotWithShape="0">
                  <a:srgbClr val="000000">
                    <a:alpha val="38000"/>
                  </a:srgbClr>
                </a:outerShdw>
              </a:effectLst>
            </p:spPr>
          </p:cxnSp>
        </p:grpSp>
      </p:grpSp>
      <p:grpSp>
        <p:nvGrpSpPr>
          <p:cNvPr id="143" name="Groupe 142"/>
          <p:cNvGrpSpPr/>
          <p:nvPr/>
        </p:nvGrpSpPr>
        <p:grpSpPr>
          <a:xfrm>
            <a:off x="3484281" y="2366627"/>
            <a:ext cx="5362495" cy="2801091"/>
            <a:chOff x="3580067" y="1540100"/>
            <a:chExt cx="5362495" cy="2801091"/>
          </a:xfrm>
        </p:grpSpPr>
        <p:sp>
          <p:nvSpPr>
            <p:cNvPr id="144" name="ZoneTexte 143"/>
            <p:cNvSpPr txBox="1"/>
            <p:nvPr/>
          </p:nvSpPr>
          <p:spPr>
            <a:xfrm>
              <a:off x="6549691" y="1540100"/>
              <a:ext cx="2392871" cy="861774"/>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strike="noStrike" kern="0" cap="none" spc="0" normalizeH="0" baseline="0" noProof="0" dirty="0" smtClean="0">
                  <a:ln>
                    <a:noFill/>
                  </a:ln>
                  <a:solidFill>
                    <a:prstClr val="black"/>
                  </a:solidFill>
                  <a:effectLst/>
                  <a:uLnTx/>
                  <a:uFillTx/>
                </a:rPr>
                <a:t>Poivrier : </a:t>
              </a:r>
              <a:r>
                <a:rPr kumimoji="0" lang="fr-FR" sz="1600" b="0" i="0" u="none" strike="noStrike" kern="0" cap="none" spc="0" normalizeH="0" baseline="0" noProof="0" dirty="0" smtClean="0">
                  <a:ln>
                    <a:noFill/>
                  </a:ln>
                  <a:solidFill>
                    <a:prstClr val="black"/>
                  </a:solidFill>
                  <a:effectLst/>
                  <a:uLnTx/>
                  <a:uFillTx/>
                </a:rPr>
                <a:t>Echantillonne le faisceau (trous calibrés)</a:t>
              </a:r>
            </a:p>
          </p:txBody>
        </p:sp>
        <p:sp>
          <p:nvSpPr>
            <p:cNvPr id="145" name="ZoneTexte 144"/>
            <p:cNvSpPr txBox="1"/>
            <p:nvPr/>
          </p:nvSpPr>
          <p:spPr>
            <a:xfrm>
              <a:off x="5766912" y="2404074"/>
              <a:ext cx="2287739" cy="861774"/>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strike="noStrike" kern="0" cap="none" spc="0" normalizeH="0" baseline="0" noProof="0" dirty="0" smtClean="0">
                  <a:ln>
                    <a:noFill/>
                  </a:ln>
                  <a:solidFill>
                    <a:prstClr val="black"/>
                  </a:solidFill>
                  <a:effectLst/>
                  <a:uLnTx/>
                  <a:uFillTx/>
                </a:rPr>
                <a:t>Scintillateur : </a:t>
              </a:r>
              <a:r>
                <a:rPr kumimoji="0" lang="fr-FR" sz="1600" b="0" i="0" u="none" strike="noStrike" kern="0" cap="none" spc="0" normalizeH="0" baseline="0" noProof="0" dirty="0" smtClean="0">
                  <a:ln>
                    <a:noFill/>
                  </a:ln>
                  <a:solidFill>
                    <a:prstClr val="black"/>
                  </a:solidFill>
                  <a:effectLst/>
                  <a:uLnTx/>
                  <a:uFillTx/>
                </a:rPr>
                <a:t>Réagit aux pinceaux de faisceau sélectionnés</a:t>
              </a:r>
            </a:p>
          </p:txBody>
        </p:sp>
        <p:sp>
          <p:nvSpPr>
            <p:cNvPr id="146" name="ZoneTexte 145"/>
            <p:cNvSpPr txBox="1"/>
            <p:nvPr/>
          </p:nvSpPr>
          <p:spPr>
            <a:xfrm>
              <a:off x="3580067" y="3263973"/>
              <a:ext cx="3232579" cy="1077218"/>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strike="noStrike" kern="0" cap="none" spc="0" normalizeH="0" baseline="0" noProof="0" dirty="0" smtClean="0">
                  <a:ln>
                    <a:noFill/>
                  </a:ln>
                  <a:solidFill>
                    <a:prstClr val="black"/>
                  </a:solidFill>
                  <a:effectLst/>
                  <a:uLnTx/>
                  <a:uFillTx/>
                </a:rPr>
                <a:t>Système d’acquisition: </a:t>
              </a:r>
              <a:r>
                <a:rPr kumimoji="0" lang="fr-FR" sz="1600" b="0" i="0" u="none" strike="noStrike" kern="0" cap="none" spc="0" normalizeH="0" baseline="0" noProof="0" dirty="0" smtClean="0">
                  <a:ln>
                    <a:noFill/>
                  </a:ln>
                  <a:solidFill>
                    <a:prstClr val="black"/>
                  </a:solidFill>
                  <a:effectLst/>
                  <a:uLnTx/>
                  <a:uFillTx/>
                </a:rPr>
                <a:t>Mesure la lumière émise par l’impact des pinceaux de faisceau sur le scintillateur</a:t>
              </a:r>
            </a:p>
          </p:txBody>
        </p:sp>
      </p:grpSp>
      <p:sp>
        <p:nvSpPr>
          <p:cNvPr id="147" name="ZoneTexte 146"/>
          <p:cNvSpPr txBox="1"/>
          <p:nvPr/>
        </p:nvSpPr>
        <p:spPr>
          <a:xfrm>
            <a:off x="340180" y="5057308"/>
            <a:ext cx="3144102" cy="1107996"/>
          </a:xfrm>
          <a:prstGeom prst="rect">
            <a:avLst/>
          </a:prstGeom>
          <a:solidFill>
            <a:sysClr val="window" lastClr="FFFFFF"/>
          </a:solidFill>
          <a:ln w="12700">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strike="noStrike" kern="0" cap="none" spc="0" normalizeH="0" baseline="0" noProof="0" dirty="0" smtClean="0">
                <a:ln>
                  <a:noFill/>
                </a:ln>
                <a:solidFill>
                  <a:prstClr val="black"/>
                </a:solidFill>
                <a:effectLst/>
                <a:uLnTx/>
                <a:uFillTx/>
              </a:rPr>
              <a:t>Système de déplacement : </a:t>
            </a:r>
            <a:r>
              <a:rPr kumimoji="0" lang="fr-FR" sz="1600" b="0" i="0" u="none" strike="noStrike" kern="0" cap="none" spc="0" normalizeH="0" baseline="0" noProof="0" dirty="0" smtClean="0">
                <a:ln>
                  <a:noFill/>
                </a:ln>
                <a:solidFill>
                  <a:prstClr val="black"/>
                </a:solidFill>
                <a:effectLst/>
                <a:uLnTx/>
                <a:uFillTx/>
              </a:rPr>
              <a:t>Multiplie les mesures et balaye le profil transverse intégralement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prstClr val="black"/>
                </a:solidFill>
                <a:effectLst/>
                <a:uLnTx/>
                <a:uFillTx/>
                <a:sym typeface="Wingdings" panose="05000000000000000000" pitchFamily="2" charset="2"/>
              </a:rPr>
              <a:t> Augmente la résolution </a:t>
            </a:r>
            <a:endParaRPr kumimoji="0" lang="fr-FR" sz="1600" b="0" i="0" u="none" strike="noStrike" kern="0" cap="none" spc="0" normalizeH="0" baseline="0" noProof="0" dirty="0" smtClean="0">
              <a:ln>
                <a:noFill/>
              </a:ln>
              <a:solidFill>
                <a:prstClr val="black"/>
              </a:solidFill>
              <a:effectLst/>
              <a:uLnTx/>
              <a:uFillTx/>
            </a:endParaRPr>
          </a:p>
        </p:txBody>
      </p:sp>
      <p:grpSp>
        <p:nvGrpSpPr>
          <p:cNvPr id="148" name="Groupe 147"/>
          <p:cNvGrpSpPr/>
          <p:nvPr/>
        </p:nvGrpSpPr>
        <p:grpSpPr>
          <a:xfrm>
            <a:off x="323528" y="2210699"/>
            <a:ext cx="4392488" cy="2438562"/>
            <a:chOff x="2931655" y="1612736"/>
            <a:chExt cx="3008496" cy="1610359"/>
          </a:xfrm>
        </p:grpSpPr>
        <p:grpSp>
          <p:nvGrpSpPr>
            <p:cNvPr id="149" name="Groupe 148"/>
            <p:cNvGrpSpPr/>
            <p:nvPr/>
          </p:nvGrpSpPr>
          <p:grpSpPr>
            <a:xfrm>
              <a:off x="2931655" y="1612736"/>
              <a:ext cx="3008496" cy="1610359"/>
              <a:chOff x="3081283" y="4852013"/>
              <a:chExt cx="2884081" cy="1397972"/>
            </a:xfrm>
          </p:grpSpPr>
          <p:sp>
            <p:nvSpPr>
              <p:cNvPr id="151" name="Parallélogramme 150"/>
              <p:cNvSpPr/>
              <p:nvPr/>
            </p:nvSpPr>
            <p:spPr>
              <a:xfrm rot="16200000">
                <a:off x="5067189" y="5141565"/>
                <a:ext cx="791329" cy="612478"/>
              </a:xfrm>
              <a:prstGeom prst="parallelogram">
                <a:avLst>
                  <a:gd name="adj" fmla="val 25300"/>
                </a:avLst>
              </a:prstGeom>
              <a:solidFill>
                <a:srgbClr val="EEECE1">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cxnSp>
            <p:nvCxnSpPr>
              <p:cNvPr id="152" name="Connecteur droit 151"/>
              <p:cNvCxnSpPr>
                <a:endCxn id="200" idx="4"/>
              </p:cNvCxnSpPr>
              <p:nvPr/>
            </p:nvCxnSpPr>
            <p:spPr>
              <a:xfrm flipV="1">
                <a:off x="5008599" y="5608007"/>
                <a:ext cx="422895" cy="73852"/>
              </a:xfrm>
              <a:prstGeom prst="line">
                <a:avLst/>
              </a:prstGeom>
              <a:noFill/>
              <a:ln w="6350" cap="flat" cmpd="sng" algn="ctr">
                <a:solidFill>
                  <a:srgbClr val="0099FF"/>
                </a:solidFill>
                <a:prstDash val="solid"/>
              </a:ln>
              <a:effectLst/>
            </p:spPr>
          </p:cxnSp>
          <p:cxnSp>
            <p:nvCxnSpPr>
              <p:cNvPr id="153" name="Connecteur droit 152"/>
              <p:cNvCxnSpPr/>
              <p:nvPr/>
            </p:nvCxnSpPr>
            <p:spPr>
              <a:xfrm flipV="1">
                <a:off x="5015550" y="5245028"/>
                <a:ext cx="458131" cy="97192"/>
              </a:xfrm>
              <a:prstGeom prst="line">
                <a:avLst/>
              </a:prstGeom>
              <a:noFill/>
              <a:ln w="6350" cap="flat" cmpd="sng" algn="ctr">
                <a:solidFill>
                  <a:srgbClr val="0099FF"/>
                </a:solidFill>
                <a:prstDash val="solid"/>
              </a:ln>
              <a:effectLst/>
            </p:spPr>
          </p:cxnSp>
          <p:cxnSp>
            <p:nvCxnSpPr>
              <p:cNvPr id="154" name="Connecteur droit 153"/>
              <p:cNvCxnSpPr/>
              <p:nvPr/>
            </p:nvCxnSpPr>
            <p:spPr>
              <a:xfrm flipV="1">
                <a:off x="3471722" y="5449999"/>
                <a:ext cx="1985810" cy="352408"/>
              </a:xfrm>
              <a:prstGeom prst="line">
                <a:avLst/>
              </a:prstGeom>
              <a:noFill/>
              <a:ln w="9525" cap="flat" cmpd="sng" algn="ctr">
                <a:solidFill>
                  <a:sysClr val="windowText" lastClr="000000"/>
                </a:solidFill>
                <a:prstDash val="solid"/>
              </a:ln>
              <a:effectLst/>
            </p:spPr>
          </p:cxnSp>
          <p:cxnSp>
            <p:nvCxnSpPr>
              <p:cNvPr id="155" name="Connecteur droit 154"/>
              <p:cNvCxnSpPr/>
              <p:nvPr/>
            </p:nvCxnSpPr>
            <p:spPr>
              <a:xfrm flipV="1">
                <a:off x="5461130" y="5359514"/>
                <a:ext cx="504234" cy="88519"/>
              </a:xfrm>
              <a:prstGeom prst="line">
                <a:avLst/>
              </a:prstGeom>
              <a:noFill/>
              <a:ln w="9525" cap="flat" cmpd="sng" algn="ctr">
                <a:solidFill>
                  <a:sysClr val="windowText" lastClr="000000"/>
                </a:solidFill>
                <a:prstDash val="dash"/>
                <a:headEnd type="none" w="med" len="med"/>
                <a:tailEnd type="triangle" w="med" len="med"/>
              </a:ln>
              <a:effectLst/>
            </p:spPr>
          </p:cxnSp>
          <p:cxnSp>
            <p:nvCxnSpPr>
              <p:cNvPr id="156" name="Connecteur droit 155"/>
              <p:cNvCxnSpPr>
                <a:stCxn id="181" idx="1"/>
                <a:endCxn id="221" idx="3"/>
              </p:cNvCxnSpPr>
              <p:nvPr/>
            </p:nvCxnSpPr>
            <p:spPr>
              <a:xfrm flipH="1" flipV="1">
                <a:off x="4871265" y="5182967"/>
                <a:ext cx="551911" cy="248504"/>
              </a:xfrm>
              <a:prstGeom prst="line">
                <a:avLst/>
              </a:prstGeom>
              <a:noFill/>
              <a:ln w="9525" cap="flat" cmpd="sng" algn="ctr">
                <a:solidFill>
                  <a:srgbClr val="C0504D">
                    <a:shade val="95000"/>
                    <a:satMod val="105000"/>
                  </a:srgbClr>
                </a:solidFill>
                <a:prstDash val="solid"/>
              </a:ln>
              <a:effectLst/>
            </p:spPr>
          </p:cxnSp>
          <p:cxnSp>
            <p:nvCxnSpPr>
              <p:cNvPr id="157" name="Connecteur droit 156"/>
              <p:cNvCxnSpPr>
                <a:stCxn id="181" idx="0"/>
                <a:endCxn id="221" idx="6"/>
              </p:cNvCxnSpPr>
              <p:nvPr/>
            </p:nvCxnSpPr>
            <p:spPr>
              <a:xfrm flipH="1" flipV="1">
                <a:off x="5023132" y="5068632"/>
                <a:ext cx="408362" cy="359743"/>
              </a:xfrm>
              <a:prstGeom prst="line">
                <a:avLst/>
              </a:prstGeom>
              <a:noFill/>
              <a:ln w="9525" cap="flat" cmpd="sng" algn="ctr">
                <a:solidFill>
                  <a:srgbClr val="C0504D">
                    <a:shade val="95000"/>
                    <a:satMod val="105000"/>
                  </a:srgbClr>
                </a:solidFill>
                <a:prstDash val="solid"/>
              </a:ln>
              <a:effectLst/>
            </p:spPr>
          </p:cxnSp>
          <p:cxnSp>
            <p:nvCxnSpPr>
              <p:cNvPr id="158" name="Connecteur droit 157"/>
              <p:cNvCxnSpPr/>
              <p:nvPr/>
            </p:nvCxnSpPr>
            <p:spPr>
              <a:xfrm flipV="1">
                <a:off x="4672225" y="5678696"/>
                <a:ext cx="371622" cy="27352"/>
              </a:xfrm>
              <a:prstGeom prst="line">
                <a:avLst/>
              </a:prstGeom>
              <a:noFill/>
              <a:ln w="6350" cap="flat" cmpd="sng" algn="ctr">
                <a:solidFill>
                  <a:srgbClr val="0099FF"/>
                </a:solidFill>
                <a:prstDash val="sysDot"/>
              </a:ln>
              <a:effectLst/>
            </p:spPr>
          </p:cxnSp>
          <p:cxnSp>
            <p:nvCxnSpPr>
              <p:cNvPr id="159" name="Connecteur droit 158"/>
              <p:cNvCxnSpPr/>
              <p:nvPr/>
            </p:nvCxnSpPr>
            <p:spPr>
              <a:xfrm flipV="1">
                <a:off x="4683989" y="5168680"/>
                <a:ext cx="1176235" cy="235076"/>
              </a:xfrm>
              <a:prstGeom prst="line">
                <a:avLst/>
              </a:prstGeom>
              <a:noFill/>
              <a:ln w="6350" cap="flat" cmpd="sng" algn="ctr">
                <a:solidFill>
                  <a:srgbClr val="0099FF"/>
                </a:solidFill>
                <a:prstDash val="sysDot"/>
              </a:ln>
              <a:effectLst/>
            </p:spPr>
          </p:cxnSp>
          <p:sp>
            <p:nvSpPr>
              <p:cNvPr id="161" name="Ellipse 160"/>
              <p:cNvSpPr/>
              <p:nvPr/>
            </p:nvSpPr>
            <p:spPr>
              <a:xfrm>
                <a:off x="5374079" y="5266155"/>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62" name="Ellipse 161"/>
              <p:cNvSpPr/>
              <p:nvPr/>
            </p:nvSpPr>
            <p:spPr>
              <a:xfrm>
                <a:off x="5419730" y="5277343"/>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63" name="Ellipse 162"/>
              <p:cNvSpPr/>
              <p:nvPr/>
            </p:nvSpPr>
            <p:spPr>
              <a:xfrm>
                <a:off x="5473681" y="5290395"/>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64" name="Ellipse 163"/>
              <p:cNvSpPr/>
              <p:nvPr/>
            </p:nvSpPr>
            <p:spPr>
              <a:xfrm>
                <a:off x="5523481" y="5301583"/>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65" name="Ellipse 164"/>
              <p:cNvSpPr/>
              <p:nvPr/>
            </p:nvSpPr>
            <p:spPr>
              <a:xfrm>
                <a:off x="5326353" y="5307176"/>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66" name="Ellipse 165"/>
              <p:cNvSpPr/>
              <p:nvPr/>
            </p:nvSpPr>
            <p:spPr>
              <a:xfrm>
                <a:off x="5374079" y="5318363"/>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67" name="Ellipse 166"/>
              <p:cNvSpPr/>
              <p:nvPr/>
            </p:nvSpPr>
            <p:spPr>
              <a:xfrm>
                <a:off x="5419730" y="5329551"/>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168" name="Ellipse 167"/>
              <p:cNvSpPr/>
              <p:nvPr/>
            </p:nvSpPr>
            <p:spPr>
              <a:xfrm>
                <a:off x="5473681" y="5342603"/>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69" name="Ellipse 168"/>
              <p:cNvSpPr/>
              <p:nvPr/>
            </p:nvSpPr>
            <p:spPr>
              <a:xfrm>
                <a:off x="5523481" y="5353791"/>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170" name="Ellipse 169"/>
              <p:cNvSpPr/>
              <p:nvPr/>
            </p:nvSpPr>
            <p:spPr>
              <a:xfrm>
                <a:off x="5571207" y="5364978"/>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171" name="Ellipse 170"/>
              <p:cNvSpPr/>
              <p:nvPr/>
            </p:nvSpPr>
            <p:spPr>
              <a:xfrm>
                <a:off x="5276552" y="5346332"/>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72" name="Ellipse 171"/>
              <p:cNvSpPr/>
              <p:nvPr/>
            </p:nvSpPr>
            <p:spPr>
              <a:xfrm>
                <a:off x="5326353" y="5357520"/>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73" name="Ellipse 172"/>
              <p:cNvSpPr/>
              <p:nvPr/>
            </p:nvSpPr>
            <p:spPr>
              <a:xfrm>
                <a:off x="5374079" y="5368707"/>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74" name="Ellipse 173"/>
              <p:cNvSpPr/>
              <p:nvPr/>
            </p:nvSpPr>
            <p:spPr>
              <a:xfrm>
                <a:off x="5419730" y="5379895"/>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175" name="Ellipse 174"/>
              <p:cNvSpPr/>
              <p:nvPr/>
            </p:nvSpPr>
            <p:spPr>
              <a:xfrm>
                <a:off x="5473681" y="5392947"/>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76" name="Ellipse 175"/>
              <p:cNvSpPr/>
              <p:nvPr/>
            </p:nvSpPr>
            <p:spPr>
              <a:xfrm>
                <a:off x="5523481" y="5404135"/>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77" name="Ellipse 176"/>
              <p:cNvSpPr/>
              <p:nvPr/>
            </p:nvSpPr>
            <p:spPr>
              <a:xfrm>
                <a:off x="5571207" y="5415322"/>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78" name="Ellipse 177"/>
              <p:cNvSpPr/>
              <p:nvPr/>
            </p:nvSpPr>
            <p:spPr>
              <a:xfrm>
                <a:off x="5276552" y="5394812"/>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79" name="Ellipse 178"/>
              <p:cNvSpPr/>
              <p:nvPr/>
            </p:nvSpPr>
            <p:spPr>
              <a:xfrm>
                <a:off x="5326353" y="5406000"/>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80" name="Ellipse 179"/>
              <p:cNvSpPr/>
              <p:nvPr/>
            </p:nvSpPr>
            <p:spPr>
              <a:xfrm>
                <a:off x="5374079" y="5417187"/>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81" name="Ellipse 180"/>
              <p:cNvSpPr/>
              <p:nvPr/>
            </p:nvSpPr>
            <p:spPr>
              <a:xfrm>
                <a:off x="5419730" y="5428375"/>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82" name="Ellipse 181"/>
              <p:cNvSpPr/>
              <p:nvPr/>
            </p:nvSpPr>
            <p:spPr>
              <a:xfrm>
                <a:off x="5473681" y="5441427"/>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83" name="Ellipse 182"/>
              <p:cNvSpPr/>
              <p:nvPr/>
            </p:nvSpPr>
            <p:spPr>
              <a:xfrm>
                <a:off x="5523481" y="5452615"/>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84" name="Ellipse 183"/>
              <p:cNvSpPr/>
              <p:nvPr/>
            </p:nvSpPr>
            <p:spPr>
              <a:xfrm>
                <a:off x="5571207" y="5463802"/>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85" name="Ellipse 184"/>
              <p:cNvSpPr/>
              <p:nvPr/>
            </p:nvSpPr>
            <p:spPr>
              <a:xfrm>
                <a:off x="5276552" y="5450750"/>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186" name="Ellipse 185"/>
              <p:cNvSpPr/>
              <p:nvPr/>
            </p:nvSpPr>
            <p:spPr>
              <a:xfrm>
                <a:off x="5326353" y="5461938"/>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87" name="Ellipse 186"/>
              <p:cNvSpPr/>
              <p:nvPr/>
            </p:nvSpPr>
            <p:spPr>
              <a:xfrm>
                <a:off x="5374079" y="5473125"/>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88" name="Ellipse 187"/>
              <p:cNvSpPr/>
              <p:nvPr/>
            </p:nvSpPr>
            <p:spPr>
              <a:xfrm>
                <a:off x="5419730" y="5484313"/>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89" name="Ellipse 188"/>
              <p:cNvSpPr/>
              <p:nvPr/>
            </p:nvSpPr>
            <p:spPr>
              <a:xfrm>
                <a:off x="5473681" y="5497365"/>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90" name="Ellipse 189"/>
              <p:cNvSpPr/>
              <p:nvPr/>
            </p:nvSpPr>
            <p:spPr>
              <a:xfrm>
                <a:off x="5523481" y="5508553"/>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91" name="Ellipse 190"/>
              <p:cNvSpPr/>
              <p:nvPr/>
            </p:nvSpPr>
            <p:spPr>
              <a:xfrm>
                <a:off x="5571207" y="5519740"/>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92" name="Ellipse 191"/>
              <p:cNvSpPr/>
              <p:nvPr/>
            </p:nvSpPr>
            <p:spPr>
              <a:xfrm>
                <a:off x="5276552" y="5502958"/>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93" name="Ellipse 192"/>
              <p:cNvSpPr/>
              <p:nvPr/>
            </p:nvSpPr>
            <p:spPr>
              <a:xfrm>
                <a:off x="5326353" y="5514146"/>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94" name="Ellipse 193"/>
              <p:cNvSpPr/>
              <p:nvPr/>
            </p:nvSpPr>
            <p:spPr>
              <a:xfrm>
                <a:off x="5374079" y="5525333"/>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95" name="Ellipse 194"/>
              <p:cNvSpPr/>
              <p:nvPr/>
            </p:nvSpPr>
            <p:spPr>
              <a:xfrm>
                <a:off x="5419730" y="5536521"/>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96" name="Ellipse 195"/>
              <p:cNvSpPr/>
              <p:nvPr/>
            </p:nvSpPr>
            <p:spPr>
              <a:xfrm>
                <a:off x="5473681" y="5549573"/>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97" name="Ellipse 196"/>
              <p:cNvSpPr/>
              <p:nvPr/>
            </p:nvSpPr>
            <p:spPr>
              <a:xfrm>
                <a:off x="5523481" y="5560761"/>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98" name="Ellipse 197"/>
              <p:cNvSpPr/>
              <p:nvPr/>
            </p:nvSpPr>
            <p:spPr>
              <a:xfrm>
                <a:off x="5326353" y="5564490"/>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199" name="Ellipse 198"/>
              <p:cNvSpPr/>
              <p:nvPr/>
            </p:nvSpPr>
            <p:spPr>
              <a:xfrm>
                <a:off x="5374079" y="5575677"/>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200" name="Ellipse 199"/>
              <p:cNvSpPr/>
              <p:nvPr/>
            </p:nvSpPr>
            <p:spPr>
              <a:xfrm>
                <a:off x="5419730" y="5586865"/>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01" name="Ellipse 200"/>
              <p:cNvSpPr/>
              <p:nvPr/>
            </p:nvSpPr>
            <p:spPr>
              <a:xfrm>
                <a:off x="5473681" y="5599917"/>
                <a:ext cx="23528" cy="2114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cxnSp>
            <p:nvCxnSpPr>
              <p:cNvPr id="202" name="Connecteur droit 201"/>
              <p:cNvCxnSpPr/>
              <p:nvPr/>
            </p:nvCxnSpPr>
            <p:spPr>
              <a:xfrm flipV="1">
                <a:off x="4787740" y="5519741"/>
                <a:ext cx="1072484" cy="201612"/>
              </a:xfrm>
              <a:prstGeom prst="line">
                <a:avLst/>
              </a:prstGeom>
              <a:noFill/>
              <a:ln w="6350" cap="flat" cmpd="sng" algn="ctr">
                <a:solidFill>
                  <a:srgbClr val="0099FF"/>
                </a:solidFill>
                <a:prstDash val="sysDot"/>
              </a:ln>
              <a:effectLst/>
            </p:spPr>
          </p:cxnSp>
          <p:sp>
            <p:nvSpPr>
              <p:cNvPr id="203" name="Parallélogramme 202"/>
              <p:cNvSpPr/>
              <p:nvPr/>
            </p:nvSpPr>
            <p:spPr>
              <a:xfrm rot="5400000">
                <a:off x="4314805" y="5269255"/>
                <a:ext cx="799516" cy="584028"/>
              </a:xfrm>
              <a:prstGeom prst="parallelogram">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grpSp>
            <p:nvGrpSpPr>
              <p:cNvPr id="204" name="Groupe 203"/>
              <p:cNvGrpSpPr/>
              <p:nvPr/>
            </p:nvGrpSpPr>
            <p:grpSpPr>
              <a:xfrm>
                <a:off x="4475096" y="5263896"/>
                <a:ext cx="467586" cy="125559"/>
                <a:chOff x="1535256" y="1491673"/>
                <a:chExt cx="715450" cy="213800"/>
              </a:xfrm>
            </p:grpSpPr>
            <p:sp>
              <p:nvSpPr>
                <p:cNvPr id="317" name="Ellipse 316"/>
                <p:cNvSpPr/>
                <p:nvPr/>
              </p:nvSpPr>
              <p:spPr>
                <a:xfrm>
                  <a:off x="1535256" y="14916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18" name="Ellipse 317"/>
                <p:cNvSpPr/>
                <p:nvPr/>
              </p:nvSpPr>
              <p:spPr>
                <a:xfrm>
                  <a:off x="1617806" y="15138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19" name="Ellipse 318"/>
                <p:cNvSpPr/>
                <p:nvPr/>
              </p:nvSpPr>
              <p:spPr>
                <a:xfrm>
                  <a:off x="1694006" y="15329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20" name="Ellipse 319"/>
                <p:cNvSpPr/>
                <p:nvPr/>
              </p:nvSpPr>
              <p:spPr>
                <a:xfrm>
                  <a:off x="1767031" y="15519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21" name="Ellipse 320"/>
                <p:cNvSpPr/>
                <p:nvPr/>
              </p:nvSpPr>
              <p:spPr>
                <a:xfrm>
                  <a:off x="1836881" y="15710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22" name="Ellipse 321"/>
                <p:cNvSpPr/>
                <p:nvPr/>
              </p:nvSpPr>
              <p:spPr>
                <a:xfrm>
                  <a:off x="1919431" y="15932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23" name="Ellipse 322"/>
                <p:cNvSpPr/>
                <p:nvPr/>
              </p:nvSpPr>
              <p:spPr>
                <a:xfrm>
                  <a:off x="1995631" y="16123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24" name="Ellipse 323"/>
                <p:cNvSpPr/>
                <p:nvPr/>
              </p:nvSpPr>
              <p:spPr>
                <a:xfrm>
                  <a:off x="2068656" y="16313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25" name="Ellipse 324"/>
                <p:cNvSpPr/>
                <p:nvPr/>
              </p:nvSpPr>
              <p:spPr>
                <a:xfrm>
                  <a:off x="2141681" y="16504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26" name="Ellipse 325"/>
                <p:cNvSpPr/>
                <p:nvPr/>
              </p:nvSpPr>
              <p:spPr>
                <a:xfrm>
                  <a:off x="2214706" y="16694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grpSp>
          <p:grpSp>
            <p:nvGrpSpPr>
              <p:cNvPr id="205" name="Groupe 204"/>
              <p:cNvGrpSpPr/>
              <p:nvPr/>
            </p:nvGrpSpPr>
            <p:grpSpPr>
              <a:xfrm>
                <a:off x="4475096" y="5319834"/>
                <a:ext cx="467586" cy="125559"/>
                <a:chOff x="1535256" y="1586923"/>
                <a:chExt cx="715450" cy="213800"/>
              </a:xfrm>
            </p:grpSpPr>
            <p:sp>
              <p:nvSpPr>
                <p:cNvPr id="307" name="Ellipse 306"/>
                <p:cNvSpPr/>
                <p:nvPr/>
              </p:nvSpPr>
              <p:spPr>
                <a:xfrm>
                  <a:off x="1535256" y="15869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08" name="Ellipse 307"/>
                <p:cNvSpPr/>
                <p:nvPr/>
              </p:nvSpPr>
              <p:spPr>
                <a:xfrm>
                  <a:off x="1617806" y="16091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309" name="Ellipse 308"/>
                <p:cNvSpPr/>
                <p:nvPr/>
              </p:nvSpPr>
              <p:spPr>
                <a:xfrm>
                  <a:off x="1694006" y="16281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10" name="Ellipse 309"/>
                <p:cNvSpPr/>
                <p:nvPr/>
              </p:nvSpPr>
              <p:spPr>
                <a:xfrm>
                  <a:off x="1767031" y="16472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11" name="Ellipse 310"/>
                <p:cNvSpPr/>
                <p:nvPr/>
              </p:nvSpPr>
              <p:spPr>
                <a:xfrm>
                  <a:off x="1836881" y="16662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12" name="Ellipse 311"/>
                <p:cNvSpPr/>
                <p:nvPr/>
              </p:nvSpPr>
              <p:spPr>
                <a:xfrm>
                  <a:off x="1919431" y="16885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13" name="Ellipse 312"/>
                <p:cNvSpPr/>
                <p:nvPr/>
              </p:nvSpPr>
              <p:spPr>
                <a:xfrm>
                  <a:off x="1995631" y="17075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14" name="Ellipse 313"/>
                <p:cNvSpPr/>
                <p:nvPr/>
              </p:nvSpPr>
              <p:spPr>
                <a:xfrm>
                  <a:off x="2068656" y="17266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15" name="Ellipse 314"/>
                <p:cNvSpPr/>
                <p:nvPr/>
              </p:nvSpPr>
              <p:spPr>
                <a:xfrm>
                  <a:off x="2141681" y="17456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16" name="Ellipse 315"/>
                <p:cNvSpPr/>
                <p:nvPr/>
              </p:nvSpPr>
              <p:spPr>
                <a:xfrm>
                  <a:off x="2214706" y="17647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06" name="Groupe 205"/>
              <p:cNvGrpSpPr/>
              <p:nvPr/>
            </p:nvGrpSpPr>
            <p:grpSpPr>
              <a:xfrm>
                <a:off x="4475096" y="5372042"/>
                <a:ext cx="467586" cy="125559"/>
                <a:chOff x="1535256" y="1675823"/>
                <a:chExt cx="715450" cy="213800"/>
              </a:xfrm>
            </p:grpSpPr>
            <p:sp>
              <p:nvSpPr>
                <p:cNvPr id="297" name="Ellipse 296"/>
                <p:cNvSpPr/>
                <p:nvPr/>
              </p:nvSpPr>
              <p:spPr>
                <a:xfrm>
                  <a:off x="1535256" y="16758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98" name="Ellipse 297"/>
                <p:cNvSpPr/>
                <p:nvPr/>
              </p:nvSpPr>
              <p:spPr>
                <a:xfrm>
                  <a:off x="1617806" y="16980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99" name="Ellipse 298"/>
                <p:cNvSpPr/>
                <p:nvPr/>
              </p:nvSpPr>
              <p:spPr>
                <a:xfrm>
                  <a:off x="1694006" y="17170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00" name="Ellipse 299"/>
                <p:cNvSpPr/>
                <p:nvPr/>
              </p:nvSpPr>
              <p:spPr>
                <a:xfrm>
                  <a:off x="1767031" y="17361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01" name="Ellipse 300"/>
                <p:cNvSpPr/>
                <p:nvPr/>
              </p:nvSpPr>
              <p:spPr>
                <a:xfrm>
                  <a:off x="1836881" y="17551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02" name="Ellipse 301"/>
                <p:cNvSpPr/>
                <p:nvPr/>
              </p:nvSpPr>
              <p:spPr>
                <a:xfrm>
                  <a:off x="1919431" y="17774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03" name="Ellipse 302"/>
                <p:cNvSpPr/>
                <p:nvPr/>
              </p:nvSpPr>
              <p:spPr>
                <a:xfrm>
                  <a:off x="1995631" y="17964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04" name="Ellipse 303"/>
                <p:cNvSpPr/>
                <p:nvPr/>
              </p:nvSpPr>
              <p:spPr>
                <a:xfrm>
                  <a:off x="2068656" y="18155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05" name="Ellipse 304"/>
                <p:cNvSpPr/>
                <p:nvPr/>
              </p:nvSpPr>
              <p:spPr>
                <a:xfrm>
                  <a:off x="2141681" y="18345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306" name="Ellipse 305"/>
                <p:cNvSpPr/>
                <p:nvPr/>
              </p:nvSpPr>
              <p:spPr>
                <a:xfrm>
                  <a:off x="2214706" y="18536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07" name="Groupe 206"/>
              <p:cNvGrpSpPr/>
              <p:nvPr/>
            </p:nvGrpSpPr>
            <p:grpSpPr>
              <a:xfrm>
                <a:off x="4475096" y="5422386"/>
                <a:ext cx="467586" cy="125559"/>
                <a:chOff x="1535256" y="1761548"/>
                <a:chExt cx="715450" cy="213800"/>
              </a:xfrm>
            </p:grpSpPr>
            <p:sp>
              <p:nvSpPr>
                <p:cNvPr id="287" name="Ellipse 286"/>
                <p:cNvSpPr/>
                <p:nvPr/>
              </p:nvSpPr>
              <p:spPr>
                <a:xfrm>
                  <a:off x="1535256" y="17615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88" name="Ellipse 287"/>
                <p:cNvSpPr/>
                <p:nvPr/>
              </p:nvSpPr>
              <p:spPr>
                <a:xfrm>
                  <a:off x="1617806" y="17837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89" name="Ellipse 288"/>
                <p:cNvSpPr/>
                <p:nvPr/>
              </p:nvSpPr>
              <p:spPr>
                <a:xfrm>
                  <a:off x="1694006" y="18028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90" name="Ellipse 289"/>
                <p:cNvSpPr/>
                <p:nvPr/>
              </p:nvSpPr>
              <p:spPr>
                <a:xfrm>
                  <a:off x="1767031" y="18218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91" name="Ellipse 290"/>
                <p:cNvSpPr/>
                <p:nvPr/>
              </p:nvSpPr>
              <p:spPr>
                <a:xfrm>
                  <a:off x="1836881" y="18409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92" name="Ellipse 291"/>
                <p:cNvSpPr/>
                <p:nvPr/>
              </p:nvSpPr>
              <p:spPr>
                <a:xfrm>
                  <a:off x="1919431" y="18631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93" name="Ellipse 292"/>
                <p:cNvSpPr/>
                <p:nvPr/>
              </p:nvSpPr>
              <p:spPr>
                <a:xfrm>
                  <a:off x="1995631" y="18821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94" name="Ellipse 293"/>
                <p:cNvSpPr/>
                <p:nvPr/>
              </p:nvSpPr>
              <p:spPr>
                <a:xfrm>
                  <a:off x="2068656" y="19012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95" name="Ellipse 294"/>
                <p:cNvSpPr/>
                <p:nvPr/>
              </p:nvSpPr>
              <p:spPr>
                <a:xfrm>
                  <a:off x="2141681" y="19202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96" name="Ellipse 295"/>
                <p:cNvSpPr/>
                <p:nvPr/>
              </p:nvSpPr>
              <p:spPr>
                <a:xfrm>
                  <a:off x="2214706" y="19393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08" name="Groupe 207"/>
              <p:cNvGrpSpPr/>
              <p:nvPr/>
            </p:nvGrpSpPr>
            <p:grpSpPr>
              <a:xfrm>
                <a:off x="4475096" y="5470866"/>
                <a:ext cx="467586" cy="125559"/>
                <a:chOff x="1535256" y="1844098"/>
                <a:chExt cx="715450" cy="213800"/>
              </a:xfrm>
            </p:grpSpPr>
            <p:sp>
              <p:nvSpPr>
                <p:cNvPr id="277" name="Ellipse 276"/>
                <p:cNvSpPr/>
                <p:nvPr/>
              </p:nvSpPr>
              <p:spPr>
                <a:xfrm>
                  <a:off x="1535256" y="18440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78" name="Ellipse 277"/>
                <p:cNvSpPr/>
                <p:nvPr/>
              </p:nvSpPr>
              <p:spPr>
                <a:xfrm>
                  <a:off x="1617806" y="18663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79" name="Ellipse 278"/>
                <p:cNvSpPr/>
                <p:nvPr/>
              </p:nvSpPr>
              <p:spPr>
                <a:xfrm>
                  <a:off x="1694006" y="18853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80" name="Ellipse 279"/>
                <p:cNvSpPr/>
                <p:nvPr/>
              </p:nvSpPr>
              <p:spPr>
                <a:xfrm>
                  <a:off x="1767031" y="19044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81" name="Ellipse 280"/>
                <p:cNvSpPr/>
                <p:nvPr/>
              </p:nvSpPr>
              <p:spPr>
                <a:xfrm>
                  <a:off x="1836881" y="19234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82" name="Ellipse 281"/>
                <p:cNvSpPr/>
                <p:nvPr/>
              </p:nvSpPr>
              <p:spPr>
                <a:xfrm>
                  <a:off x="1919431" y="19456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83" name="Ellipse 282"/>
                <p:cNvSpPr/>
                <p:nvPr/>
              </p:nvSpPr>
              <p:spPr>
                <a:xfrm>
                  <a:off x="1995631" y="19647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84" name="Ellipse 283"/>
                <p:cNvSpPr/>
                <p:nvPr/>
              </p:nvSpPr>
              <p:spPr>
                <a:xfrm>
                  <a:off x="2068656" y="19837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85" name="Ellipse 284"/>
                <p:cNvSpPr/>
                <p:nvPr/>
              </p:nvSpPr>
              <p:spPr>
                <a:xfrm>
                  <a:off x="2141681" y="20028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86" name="Ellipse 285"/>
                <p:cNvSpPr/>
                <p:nvPr/>
              </p:nvSpPr>
              <p:spPr>
                <a:xfrm>
                  <a:off x="2214706" y="20218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09" name="Groupe 208"/>
              <p:cNvGrpSpPr/>
              <p:nvPr/>
            </p:nvGrpSpPr>
            <p:grpSpPr>
              <a:xfrm>
                <a:off x="4475096" y="5526804"/>
                <a:ext cx="467586" cy="125559"/>
                <a:chOff x="1535256" y="1939348"/>
                <a:chExt cx="715450" cy="213800"/>
              </a:xfrm>
            </p:grpSpPr>
            <p:sp>
              <p:nvSpPr>
                <p:cNvPr id="267" name="Ellipse 266"/>
                <p:cNvSpPr/>
                <p:nvPr/>
              </p:nvSpPr>
              <p:spPr>
                <a:xfrm>
                  <a:off x="1535256" y="19393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68" name="Ellipse 267"/>
                <p:cNvSpPr/>
                <p:nvPr/>
              </p:nvSpPr>
              <p:spPr>
                <a:xfrm>
                  <a:off x="1617806" y="19615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69" name="Ellipse 268"/>
                <p:cNvSpPr/>
                <p:nvPr/>
              </p:nvSpPr>
              <p:spPr>
                <a:xfrm>
                  <a:off x="1694006" y="19806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70" name="Ellipse 269"/>
                <p:cNvSpPr/>
                <p:nvPr/>
              </p:nvSpPr>
              <p:spPr>
                <a:xfrm>
                  <a:off x="1767031" y="19996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71" name="Ellipse 270"/>
                <p:cNvSpPr/>
                <p:nvPr/>
              </p:nvSpPr>
              <p:spPr>
                <a:xfrm>
                  <a:off x="1836881" y="20187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72" name="Ellipse 271"/>
                <p:cNvSpPr/>
                <p:nvPr/>
              </p:nvSpPr>
              <p:spPr>
                <a:xfrm>
                  <a:off x="1919431" y="20409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73" name="Ellipse 272"/>
                <p:cNvSpPr/>
                <p:nvPr/>
              </p:nvSpPr>
              <p:spPr>
                <a:xfrm>
                  <a:off x="1995631" y="20599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74" name="Ellipse 273"/>
                <p:cNvSpPr/>
                <p:nvPr/>
              </p:nvSpPr>
              <p:spPr>
                <a:xfrm>
                  <a:off x="2068656" y="20790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75" name="Ellipse 274"/>
                <p:cNvSpPr/>
                <p:nvPr/>
              </p:nvSpPr>
              <p:spPr>
                <a:xfrm>
                  <a:off x="2141681" y="20980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76" name="Ellipse 275"/>
                <p:cNvSpPr/>
                <p:nvPr/>
              </p:nvSpPr>
              <p:spPr>
                <a:xfrm>
                  <a:off x="2214706" y="21171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10" name="Groupe 209"/>
              <p:cNvGrpSpPr/>
              <p:nvPr/>
            </p:nvGrpSpPr>
            <p:grpSpPr>
              <a:xfrm>
                <a:off x="4475096" y="5579012"/>
                <a:ext cx="467586" cy="125559"/>
                <a:chOff x="1535256" y="2028248"/>
                <a:chExt cx="715450" cy="213800"/>
              </a:xfrm>
            </p:grpSpPr>
            <p:sp>
              <p:nvSpPr>
                <p:cNvPr id="257" name="Ellipse 256"/>
                <p:cNvSpPr/>
                <p:nvPr/>
              </p:nvSpPr>
              <p:spPr>
                <a:xfrm>
                  <a:off x="1535256" y="20282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58" name="Ellipse 257"/>
                <p:cNvSpPr/>
                <p:nvPr/>
              </p:nvSpPr>
              <p:spPr>
                <a:xfrm>
                  <a:off x="1617806" y="20504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59" name="Ellipse 258"/>
                <p:cNvSpPr/>
                <p:nvPr/>
              </p:nvSpPr>
              <p:spPr>
                <a:xfrm>
                  <a:off x="1694006" y="20695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60" name="Ellipse 259"/>
                <p:cNvSpPr/>
                <p:nvPr/>
              </p:nvSpPr>
              <p:spPr>
                <a:xfrm>
                  <a:off x="1767031" y="20885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61" name="Ellipse 260"/>
                <p:cNvSpPr/>
                <p:nvPr/>
              </p:nvSpPr>
              <p:spPr>
                <a:xfrm>
                  <a:off x="1836881" y="21076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62" name="Ellipse 261"/>
                <p:cNvSpPr/>
                <p:nvPr/>
              </p:nvSpPr>
              <p:spPr>
                <a:xfrm>
                  <a:off x="1919431" y="21298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63" name="Ellipse 262"/>
                <p:cNvSpPr/>
                <p:nvPr/>
              </p:nvSpPr>
              <p:spPr>
                <a:xfrm>
                  <a:off x="1995631" y="21488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64" name="Ellipse 263"/>
                <p:cNvSpPr/>
                <p:nvPr/>
              </p:nvSpPr>
              <p:spPr>
                <a:xfrm>
                  <a:off x="2068656" y="21679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65" name="Ellipse 264"/>
                <p:cNvSpPr/>
                <p:nvPr/>
              </p:nvSpPr>
              <p:spPr>
                <a:xfrm>
                  <a:off x="2141681" y="21869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66" name="Ellipse 265"/>
                <p:cNvSpPr/>
                <p:nvPr/>
              </p:nvSpPr>
              <p:spPr>
                <a:xfrm>
                  <a:off x="2214706" y="22060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grpSp>
          <p:grpSp>
            <p:nvGrpSpPr>
              <p:cNvPr id="211" name="Groupe 210"/>
              <p:cNvGrpSpPr/>
              <p:nvPr/>
            </p:nvGrpSpPr>
            <p:grpSpPr>
              <a:xfrm>
                <a:off x="4475096" y="5629356"/>
                <a:ext cx="467586" cy="125559"/>
                <a:chOff x="1535256" y="2113973"/>
                <a:chExt cx="715450" cy="213800"/>
              </a:xfrm>
            </p:grpSpPr>
            <p:sp>
              <p:nvSpPr>
                <p:cNvPr id="247" name="Ellipse 246"/>
                <p:cNvSpPr/>
                <p:nvPr/>
              </p:nvSpPr>
              <p:spPr>
                <a:xfrm>
                  <a:off x="1535256" y="21139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48" name="Ellipse 247"/>
                <p:cNvSpPr/>
                <p:nvPr/>
              </p:nvSpPr>
              <p:spPr>
                <a:xfrm>
                  <a:off x="1617806" y="21361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49" name="Ellipse 248"/>
                <p:cNvSpPr/>
                <p:nvPr/>
              </p:nvSpPr>
              <p:spPr>
                <a:xfrm>
                  <a:off x="1694006" y="21552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50" name="Ellipse 249"/>
                <p:cNvSpPr/>
                <p:nvPr/>
              </p:nvSpPr>
              <p:spPr>
                <a:xfrm>
                  <a:off x="1767031" y="21742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51" name="Ellipse 250"/>
                <p:cNvSpPr/>
                <p:nvPr/>
              </p:nvSpPr>
              <p:spPr>
                <a:xfrm>
                  <a:off x="1836881" y="21933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52" name="Ellipse 251"/>
                <p:cNvSpPr/>
                <p:nvPr/>
              </p:nvSpPr>
              <p:spPr>
                <a:xfrm>
                  <a:off x="1919431" y="22155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53" name="Ellipse 252"/>
                <p:cNvSpPr/>
                <p:nvPr/>
              </p:nvSpPr>
              <p:spPr>
                <a:xfrm>
                  <a:off x="1995631" y="22346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54" name="Ellipse 253"/>
                <p:cNvSpPr/>
                <p:nvPr/>
              </p:nvSpPr>
              <p:spPr>
                <a:xfrm>
                  <a:off x="2068656" y="22536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55" name="Ellipse 254"/>
                <p:cNvSpPr/>
                <p:nvPr/>
              </p:nvSpPr>
              <p:spPr>
                <a:xfrm>
                  <a:off x="2141681" y="22727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56" name="Ellipse 255"/>
                <p:cNvSpPr/>
                <p:nvPr/>
              </p:nvSpPr>
              <p:spPr>
                <a:xfrm>
                  <a:off x="2214706" y="22917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12" name="Groupe 211"/>
              <p:cNvGrpSpPr/>
              <p:nvPr/>
            </p:nvGrpSpPr>
            <p:grpSpPr>
              <a:xfrm>
                <a:off x="4475096" y="5679700"/>
                <a:ext cx="467586" cy="125559"/>
                <a:chOff x="1535256" y="2199698"/>
                <a:chExt cx="715450" cy="213800"/>
              </a:xfrm>
            </p:grpSpPr>
            <p:sp>
              <p:nvSpPr>
                <p:cNvPr id="237" name="Ellipse 236"/>
                <p:cNvSpPr/>
                <p:nvPr/>
              </p:nvSpPr>
              <p:spPr>
                <a:xfrm>
                  <a:off x="1535256" y="21996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38" name="Ellipse 237"/>
                <p:cNvSpPr/>
                <p:nvPr/>
              </p:nvSpPr>
              <p:spPr>
                <a:xfrm>
                  <a:off x="1617806" y="22219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39" name="Ellipse 238"/>
                <p:cNvSpPr/>
                <p:nvPr/>
              </p:nvSpPr>
              <p:spPr>
                <a:xfrm>
                  <a:off x="1694006" y="22409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40" name="Ellipse 239"/>
                <p:cNvSpPr/>
                <p:nvPr/>
              </p:nvSpPr>
              <p:spPr>
                <a:xfrm>
                  <a:off x="1767031" y="22600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41" name="Ellipse 240"/>
                <p:cNvSpPr/>
                <p:nvPr/>
              </p:nvSpPr>
              <p:spPr>
                <a:xfrm>
                  <a:off x="1836881" y="22790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42" name="Ellipse 241"/>
                <p:cNvSpPr/>
                <p:nvPr/>
              </p:nvSpPr>
              <p:spPr>
                <a:xfrm>
                  <a:off x="1919431" y="23012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43" name="Ellipse 242"/>
                <p:cNvSpPr/>
                <p:nvPr/>
              </p:nvSpPr>
              <p:spPr>
                <a:xfrm>
                  <a:off x="1995631" y="23203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44" name="Ellipse 243"/>
                <p:cNvSpPr/>
                <p:nvPr/>
              </p:nvSpPr>
              <p:spPr>
                <a:xfrm>
                  <a:off x="2068656" y="23393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45" name="Ellipse 244"/>
                <p:cNvSpPr/>
                <p:nvPr/>
              </p:nvSpPr>
              <p:spPr>
                <a:xfrm>
                  <a:off x="2141681" y="23584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46" name="Ellipse 245"/>
                <p:cNvSpPr/>
                <p:nvPr/>
              </p:nvSpPr>
              <p:spPr>
                <a:xfrm>
                  <a:off x="2214706" y="23774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grpSp>
            <p:nvGrpSpPr>
              <p:cNvPr id="213" name="Groupe 212"/>
              <p:cNvGrpSpPr/>
              <p:nvPr/>
            </p:nvGrpSpPr>
            <p:grpSpPr>
              <a:xfrm>
                <a:off x="4471328" y="5725082"/>
                <a:ext cx="467586" cy="125559"/>
                <a:chOff x="1535256" y="2199698"/>
                <a:chExt cx="715450" cy="213800"/>
              </a:xfrm>
            </p:grpSpPr>
            <p:sp>
              <p:nvSpPr>
                <p:cNvPr id="227" name="Ellipse 226"/>
                <p:cNvSpPr/>
                <p:nvPr/>
              </p:nvSpPr>
              <p:spPr>
                <a:xfrm>
                  <a:off x="1535256" y="21996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28" name="Ellipse 227"/>
                <p:cNvSpPr/>
                <p:nvPr/>
              </p:nvSpPr>
              <p:spPr>
                <a:xfrm>
                  <a:off x="1617806" y="22219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29" name="Ellipse 228"/>
                <p:cNvSpPr/>
                <p:nvPr/>
              </p:nvSpPr>
              <p:spPr>
                <a:xfrm>
                  <a:off x="1694006" y="22409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30" name="Ellipse 229"/>
                <p:cNvSpPr/>
                <p:nvPr/>
              </p:nvSpPr>
              <p:spPr>
                <a:xfrm>
                  <a:off x="1767031" y="226002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31" name="Ellipse 230"/>
                <p:cNvSpPr/>
                <p:nvPr/>
              </p:nvSpPr>
              <p:spPr>
                <a:xfrm>
                  <a:off x="1836881" y="2279073"/>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32" name="Ellipse 231"/>
                <p:cNvSpPr/>
                <p:nvPr/>
              </p:nvSpPr>
              <p:spPr>
                <a:xfrm>
                  <a:off x="1919431" y="23012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33" name="Ellipse 232"/>
                <p:cNvSpPr/>
                <p:nvPr/>
              </p:nvSpPr>
              <p:spPr>
                <a:xfrm>
                  <a:off x="1995631" y="23203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34" name="Ellipse 233"/>
                <p:cNvSpPr/>
                <p:nvPr/>
              </p:nvSpPr>
              <p:spPr>
                <a:xfrm>
                  <a:off x="2068656" y="23393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35" name="Ellipse 234"/>
                <p:cNvSpPr/>
                <p:nvPr/>
              </p:nvSpPr>
              <p:spPr>
                <a:xfrm>
                  <a:off x="2141681" y="235844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sp>
              <p:nvSpPr>
                <p:cNvPr id="236" name="Ellipse 235"/>
                <p:cNvSpPr/>
                <p:nvPr/>
              </p:nvSpPr>
              <p:spPr>
                <a:xfrm>
                  <a:off x="2214706" y="2377498"/>
                  <a:ext cx="36000" cy="36000"/>
                </a:xfrm>
                <a:prstGeom prst="ellipse">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grpSp>
          <p:sp>
            <p:nvSpPr>
              <p:cNvPr id="214" name="Organigramme : Stockage à accès direct 213"/>
              <p:cNvSpPr/>
              <p:nvPr/>
            </p:nvSpPr>
            <p:spPr>
              <a:xfrm rot="10111996">
                <a:off x="3815251" y="5454567"/>
                <a:ext cx="1042765" cy="379514"/>
              </a:xfrm>
              <a:prstGeom prst="flowChartMagneticDrum">
                <a:avLst/>
              </a:prstGeom>
              <a:gradFill flip="none" rotWithShape="1">
                <a:gsLst>
                  <a:gs pos="50000">
                    <a:srgbClr val="0070C0">
                      <a:alpha val="63000"/>
                    </a:srgbClr>
                  </a:gs>
                  <a:gs pos="65000">
                    <a:srgbClr val="00B0F0">
                      <a:alpha val="59000"/>
                    </a:srgbClr>
                  </a:gs>
                  <a:gs pos="35000">
                    <a:srgbClr val="00B0F0">
                      <a:alpha val="60000"/>
                    </a:srgbClr>
                  </a:gs>
                  <a:gs pos="0">
                    <a:srgbClr val="C7DFFF">
                      <a:alpha val="64000"/>
                    </a:srgbClr>
                  </a:gs>
                  <a:gs pos="100000">
                    <a:srgbClr val="0099FF">
                      <a:tint val="23500"/>
                      <a:satMod val="160000"/>
                      <a:alpha val="67000"/>
                    </a:srgbClr>
                  </a:gs>
                </a:gsLst>
                <a:lin ang="5400000" scaled="0"/>
                <a:tileRect/>
              </a:gradFill>
              <a:ln w="3175"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a:ln>
                      <a:noFill/>
                    </a:ln>
                    <a:solidFill>
                      <a:prstClr val="white"/>
                    </a:solidFill>
                    <a:effectLst/>
                    <a:uLnTx/>
                    <a:uFillTx/>
                    <a:ea typeface="Times New Roman"/>
                    <a:cs typeface="Times New Roman"/>
                  </a:rPr>
                  <a:t> </a:t>
                </a:r>
                <a:endParaRPr kumimoji="0" lang="fr-FR" sz="1100" b="0" i="0" u="none" strike="noStrike" kern="0" cap="none" spc="0" normalizeH="0" baseline="0" noProof="0">
                  <a:ln>
                    <a:noFill/>
                  </a:ln>
                  <a:solidFill>
                    <a:prstClr val="white"/>
                  </a:solidFill>
                  <a:effectLst/>
                  <a:uLnTx/>
                  <a:uFillTx/>
                  <a:ea typeface="Calibri"/>
                  <a:cs typeface="Times New Roman"/>
                </a:endParaRPr>
              </a:p>
            </p:txBody>
          </p:sp>
          <p:grpSp>
            <p:nvGrpSpPr>
              <p:cNvPr id="215" name="Groupe 214"/>
              <p:cNvGrpSpPr/>
              <p:nvPr/>
            </p:nvGrpSpPr>
            <p:grpSpPr>
              <a:xfrm>
                <a:off x="4602399" y="4852013"/>
                <a:ext cx="424439" cy="343032"/>
                <a:chOff x="4602399" y="4852013"/>
                <a:chExt cx="424439" cy="343032"/>
              </a:xfrm>
            </p:grpSpPr>
            <p:sp>
              <p:nvSpPr>
                <p:cNvPr id="221" name="Ellipse 220"/>
                <p:cNvSpPr/>
                <p:nvPr/>
              </p:nvSpPr>
              <p:spPr>
                <a:xfrm rot="20677446">
                  <a:off x="4819765" y="4997124"/>
                  <a:ext cx="207073" cy="197921"/>
                </a:xfrm>
                <a:prstGeom prst="ellipse">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 lastClr="FFFFFF">
                      <a:lumMod val="6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222" name="Parallélogramme 221"/>
                <p:cNvSpPr/>
                <p:nvPr/>
              </p:nvSpPr>
              <p:spPr>
                <a:xfrm rot="6802089">
                  <a:off x="4611628" y="4873069"/>
                  <a:ext cx="194391" cy="152280"/>
                </a:xfrm>
                <a:prstGeom prst="parallelogram">
                  <a:avLst>
                    <a:gd name="adj" fmla="val 8945"/>
                  </a:avLst>
                </a:prstGeom>
                <a:solidFill>
                  <a:srgbClr val="C0504D"/>
                </a:solidFill>
                <a:ln w="25400" cap="flat" cmpd="sng" algn="ctr">
                  <a:solidFill>
                    <a:srgbClr val="8D3836"/>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223" name="Ellipse 222"/>
                <p:cNvSpPr/>
                <p:nvPr/>
              </p:nvSpPr>
              <p:spPr>
                <a:xfrm rot="20677446">
                  <a:off x="4775116" y="4968984"/>
                  <a:ext cx="207073" cy="197921"/>
                </a:xfrm>
                <a:prstGeom prst="ellipse">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 lastClr="FFFFFF">
                      <a:lumMod val="6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224" name="Parallélogramme 223"/>
                <p:cNvSpPr/>
                <p:nvPr/>
              </p:nvSpPr>
              <p:spPr>
                <a:xfrm rot="6802089">
                  <a:off x="4753805" y="4972387"/>
                  <a:ext cx="194391" cy="152280"/>
                </a:xfrm>
                <a:prstGeom prst="parallelogram">
                  <a:avLst>
                    <a:gd name="adj" fmla="val 8945"/>
                  </a:avLst>
                </a:prstGeom>
                <a:solidFill>
                  <a:srgbClr val="C0504D"/>
                </a:solidFill>
                <a:ln w="25400" cap="flat" cmpd="sng" algn="ctr">
                  <a:solidFill>
                    <a:srgbClr val="8D3836"/>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225" name="Parallélogramme 224"/>
                <p:cNvSpPr/>
                <p:nvPr/>
              </p:nvSpPr>
              <p:spPr>
                <a:xfrm rot="6775597">
                  <a:off x="4739423" y="4943614"/>
                  <a:ext cx="216020" cy="179595"/>
                </a:xfrm>
                <a:prstGeom prst="parallelogram">
                  <a:avLst>
                    <a:gd name="adj" fmla="val 20002"/>
                  </a:avLst>
                </a:prstGeom>
                <a:solidFill>
                  <a:srgbClr val="C0504D"/>
                </a:solidFill>
                <a:ln w="25400" cap="flat" cmpd="sng" algn="ctr">
                  <a:solidFill>
                    <a:srgbClr val="8D3836"/>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cxnSp>
              <p:nvCxnSpPr>
                <p:cNvPr id="226" name="Connecteur droit 225"/>
                <p:cNvCxnSpPr/>
                <p:nvPr/>
              </p:nvCxnSpPr>
              <p:spPr>
                <a:xfrm flipH="1" flipV="1">
                  <a:off x="4602399" y="4995456"/>
                  <a:ext cx="150183" cy="100628"/>
                </a:xfrm>
                <a:prstGeom prst="line">
                  <a:avLst/>
                </a:prstGeom>
                <a:noFill/>
                <a:ln w="25400" cap="flat" cmpd="sng" algn="ctr">
                  <a:solidFill>
                    <a:srgbClr val="8D3836"/>
                  </a:solidFill>
                  <a:prstDash val="solid"/>
                </a:ln>
                <a:effectLst>
                  <a:outerShdw blurRad="40000" dist="20000" dir="5400000" rotWithShape="0">
                    <a:srgbClr val="000000">
                      <a:alpha val="38000"/>
                    </a:srgbClr>
                  </a:outerShdw>
                </a:effectLst>
              </p:spPr>
            </p:cxnSp>
          </p:grpSp>
          <p:cxnSp>
            <p:nvCxnSpPr>
              <p:cNvPr id="216" name="Connecteur droit avec flèche 215"/>
              <p:cNvCxnSpPr/>
              <p:nvPr/>
            </p:nvCxnSpPr>
            <p:spPr>
              <a:xfrm flipV="1">
                <a:off x="3081283" y="5764757"/>
                <a:ext cx="578161" cy="108272"/>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217" name="Connecteur droit avec flèche 216"/>
              <p:cNvCxnSpPr/>
              <p:nvPr/>
            </p:nvCxnSpPr>
            <p:spPr>
              <a:xfrm flipV="1">
                <a:off x="3081284" y="5344955"/>
                <a:ext cx="0" cy="533999"/>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218" name="Connecteur droit avec flèche 217"/>
              <p:cNvCxnSpPr/>
              <p:nvPr/>
            </p:nvCxnSpPr>
            <p:spPr>
              <a:xfrm>
                <a:off x="3081284" y="5875591"/>
                <a:ext cx="513921" cy="66329"/>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219" name="Zone de texte 2"/>
              <p:cNvSpPr txBox="1">
                <a:spLocks noChangeArrowheads="1"/>
              </p:cNvSpPr>
              <p:nvPr/>
            </p:nvSpPr>
            <p:spPr bwMode="auto">
              <a:xfrm>
                <a:off x="3318243" y="5889596"/>
                <a:ext cx="342049" cy="360389"/>
              </a:xfrm>
              <a:prstGeom prst="rect">
                <a:avLst/>
              </a:prstGeom>
              <a:no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600" b="0" i="0" u="none" strike="noStrike" kern="0" cap="none" spc="0" normalizeH="0" baseline="0" noProof="0" dirty="0" smtClean="0">
                    <a:ln>
                      <a:noFill/>
                    </a:ln>
                    <a:solidFill>
                      <a:prstClr val="black"/>
                    </a:solidFill>
                    <a:effectLst/>
                    <a:uLnTx/>
                    <a:uFillTx/>
                    <a:ea typeface="Calibri"/>
                    <a:cs typeface="Times New Roman"/>
                  </a:rPr>
                  <a:t>X</a:t>
                </a:r>
                <a:endParaRPr kumimoji="0" lang="fr-FR" sz="1600" b="0" i="0" u="none" strike="noStrike" kern="0" cap="none" spc="0" normalizeH="0" baseline="0" noProof="0" dirty="0">
                  <a:ln>
                    <a:noFill/>
                  </a:ln>
                  <a:solidFill>
                    <a:prstClr val="black"/>
                  </a:solidFill>
                  <a:effectLst/>
                  <a:uLnTx/>
                  <a:uFillTx/>
                  <a:ea typeface="Calibri"/>
                  <a:cs typeface="Times New Roman"/>
                </a:endParaRPr>
              </a:p>
            </p:txBody>
          </p:sp>
          <p:sp>
            <p:nvSpPr>
              <p:cNvPr id="220" name="Zone de texte 2"/>
              <p:cNvSpPr txBox="1">
                <a:spLocks noChangeArrowheads="1"/>
              </p:cNvSpPr>
              <p:nvPr/>
            </p:nvSpPr>
            <p:spPr bwMode="auto">
              <a:xfrm>
                <a:off x="3424180" y="5620019"/>
                <a:ext cx="342049" cy="360389"/>
              </a:xfrm>
              <a:prstGeom prst="rect">
                <a:avLst/>
              </a:prstGeom>
              <a:no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600" b="0" i="0" u="none" strike="noStrike" kern="0" cap="none" spc="0" normalizeH="0" baseline="0" noProof="0" dirty="0" smtClean="0">
                    <a:ln>
                      <a:noFill/>
                    </a:ln>
                    <a:solidFill>
                      <a:prstClr val="black"/>
                    </a:solidFill>
                    <a:effectLst/>
                    <a:uLnTx/>
                    <a:uFillTx/>
                    <a:ea typeface="Calibri"/>
                    <a:cs typeface="Times New Roman"/>
                  </a:rPr>
                  <a:t>Z</a:t>
                </a:r>
                <a:endParaRPr kumimoji="0" lang="fr-FR" sz="1600" b="0" i="0" u="none" strike="noStrike" kern="0" cap="none" spc="0" normalizeH="0" baseline="0" noProof="0" dirty="0">
                  <a:ln>
                    <a:noFill/>
                  </a:ln>
                  <a:solidFill>
                    <a:prstClr val="black"/>
                  </a:solidFill>
                  <a:effectLst/>
                  <a:uLnTx/>
                  <a:uFillTx/>
                  <a:ea typeface="Calibri"/>
                  <a:cs typeface="Times New Roman"/>
                </a:endParaRPr>
              </a:p>
            </p:txBody>
          </p:sp>
        </p:grpSp>
        <p:sp>
          <p:nvSpPr>
            <p:cNvPr id="150" name="Zone de texte 2"/>
            <p:cNvSpPr txBox="1">
              <a:spLocks noChangeArrowheads="1"/>
            </p:cNvSpPr>
            <p:nvPr/>
          </p:nvSpPr>
          <p:spPr bwMode="auto">
            <a:xfrm>
              <a:off x="2973045" y="2054118"/>
              <a:ext cx="356805" cy="415141"/>
            </a:xfrm>
            <a:prstGeom prst="rect">
              <a:avLst/>
            </a:prstGeom>
            <a:no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600" b="0" i="0" u="none" strike="noStrike" kern="0" cap="none" spc="0" normalizeH="0" baseline="0" noProof="0" dirty="0" smtClean="0">
                  <a:ln>
                    <a:noFill/>
                  </a:ln>
                  <a:solidFill>
                    <a:prstClr val="black"/>
                  </a:solidFill>
                  <a:effectLst/>
                  <a:uLnTx/>
                  <a:uFillTx/>
                  <a:ea typeface="Calibri"/>
                  <a:cs typeface="Times New Roman"/>
                </a:rPr>
                <a:t>Y</a:t>
              </a:r>
              <a:endParaRPr kumimoji="0" lang="fr-FR" sz="1600" b="0" i="0" u="none" strike="noStrike" kern="0" cap="none" spc="0" normalizeH="0" baseline="0" noProof="0" dirty="0">
                <a:ln>
                  <a:noFill/>
                </a:ln>
                <a:solidFill>
                  <a:prstClr val="black"/>
                </a:solidFill>
                <a:effectLst/>
                <a:uLnTx/>
                <a:uFillTx/>
                <a:ea typeface="Calibri"/>
                <a:cs typeface="Times New Roman"/>
              </a:endParaRPr>
            </a:p>
          </p:txBody>
        </p:sp>
      </p:grpSp>
      <p:sp>
        <p:nvSpPr>
          <p:cNvPr id="328" name="Rectangle 327"/>
          <p:cNvSpPr/>
          <p:nvPr/>
        </p:nvSpPr>
        <p:spPr>
          <a:xfrm>
            <a:off x="160565" y="1268760"/>
            <a:ext cx="8755279" cy="830997"/>
          </a:xfrm>
          <a:prstGeom prst="rect">
            <a:avLst/>
          </a:prstGeom>
        </p:spPr>
        <p:txBody>
          <a:bodyPr wrap="square">
            <a:spAutoFit/>
          </a:bodyPr>
          <a:lstStyle/>
          <a:p>
            <a:r>
              <a:rPr lang="fr-FR" sz="1600" b="1" dirty="0">
                <a:solidFill>
                  <a:prstClr val="black"/>
                </a:solidFill>
              </a:rPr>
              <a:t>Mesure l’émittance </a:t>
            </a:r>
            <a:r>
              <a:rPr lang="fr-FR" sz="1600" b="1" dirty="0" smtClean="0">
                <a:solidFill>
                  <a:prstClr val="black"/>
                </a:solidFill>
              </a:rPr>
              <a:t>des deux axes transverses </a:t>
            </a:r>
            <a:r>
              <a:rPr lang="fr-FR" sz="1600" b="1" dirty="0">
                <a:solidFill>
                  <a:prstClr val="black"/>
                </a:solidFill>
              </a:rPr>
              <a:t>du </a:t>
            </a:r>
            <a:r>
              <a:rPr lang="fr-FR" sz="1600" b="1" dirty="0" smtClean="0">
                <a:solidFill>
                  <a:prstClr val="black"/>
                </a:solidFill>
              </a:rPr>
              <a:t>faisceau simultanément</a:t>
            </a:r>
          </a:p>
          <a:p>
            <a:r>
              <a:rPr lang="fr-FR" sz="1600" dirty="0" smtClean="0">
                <a:solidFill>
                  <a:prstClr val="black"/>
                </a:solidFill>
                <a:sym typeface="Wingdings" panose="05000000000000000000" pitchFamily="2" charset="2"/>
              </a:rPr>
              <a:t></a:t>
            </a:r>
            <a:r>
              <a:rPr lang="fr-FR" sz="1600" b="1" dirty="0" smtClean="0">
                <a:solidFill>
                  <a:prstClr val="black"/>
                </a:solidFill>
              </a:rPr>
              <a:t> </a:t>
            </a:r>
            <a:r>
              <a:rPr lang="fr-FR" sz="1600" dirty="0" smtClean="0">
                <a:solidFill>
                  <a:prstClr val="black"/>
                </a:solidFill>
              </a:rPr>
              <a:t>Relation géométrique entre l’angle d’une particule sélectionnée et son image à une position longitudinale différente</a:t>
            </a:r>
            <a:endParaRPr lang="fr-FR" sz="1600" b="1" dirty="0">
              <a:solidFill>
                <a:prstClr val="black"/>
              </a:solidFill>
            </a:endParaRPr>
          </a:p>
        </p:txBody>
      </p:sp>
      <p:sp>
        <p:nvSpPr>
          <p:cNvPr id="340" name="ZoneTexte 339"/>
          <p:cNvSpPr txBox="1"/>
          <p:nvPr/>
        </p:nvSpPr>
        <p:spPr>
          <a:xfrm>
            <a:off x="340180" y="4725144"/>
            <a:ext cx="3144102" cy="338554"/>
          </a:xfrm>
          <a:prstGeom prst="rect">
            <a:avLst/>
          </a:prstGeom>
          <a:solidFill>
            <a:sysClr val="window" lastClr="FFFFFF"/>
          </a:solidFill>
          <a:ln w="12700">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strike="noStrike" kern="0" cap="none" spc="0" normalizeH="0" baseline="0" noProof="0" dirty="0" smtClean="0">
                <a:ln>
                  <a:noFill/>
                </a:ln>
                <a:solidFill>
                  <a:prstClr val="black"/>
                </a:solidFill>
                <a:effectLst/>
                <a:uLnTx/>
                <a:uFillTx/>
              </a:rPr>
              <a:t>Fort courant : </a:t>
            </a:r>
            <a:r>
              <a:rPr kumimoji="0" lang="fr-FR" sz="1600" i="0" strike="noStrike" kern="0" cap="none" spc="0" normalizeH="0" baseline="0" noProof="0" dirty="0" smtClean="0">
                <a:ln>
                  <a:noFill/>
                </a:ln>
                <a:solidFill>
                  <a:prstClr val="black"/>
                </a:solidFill>
                <a:effectLst/>
                <a:uLnTx/>
                <a:uFillTx/>
              </a:rPr>
              <a:t>100mA</a:t>
            </a:r>
            <a:endParaRPr kumimoji="0" lang="fr-FR" sz="1600" i="0" u="none" strike="noStrike" kern="0" cap="none" spc="0" normalizeH="0" baseline="0" noProof="0" dirty="0" smtClean="0">
              <a:ln>
                <a:noFill/>
              </a:ln>
              <a:solidFill>
                <a:prstClr val="black"/>
              </a:solidFill>
              <a:effectLst/>
              <a:uLnTx/>
              <a:uFillTx/>
            </a:endParaRPr>
          </a:p>
        </p:txBody>
      </p:sp>
      <p:sp>
        <p:nvSpPr>
          <p:cNvPr id="342" name="Ellipse 341">
            <a:hlinkClick r:id="rId3"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grpSp>
        <p:nvGrpSpPr>
          <p:cNvPr id="343" name="Groupe 342"/>
          <p:cNvGrpSpPr/>
          <p:nvPr/>
        </p:nvGrpSpPr>
        <p:grpSpPr>
          <a:xfrm>
            <a:off x="1694705" y="6439045"/>
            <a:ext cx="5757615" cy="276999"/>
            <a:chOff x="1694705" y="6448244"/>
            <a:chExt cx="5757615" cy="276999"/>
          </a:xfrm>
          <a:solidFill>
            <a:schemeClr val="bg1">
              <a:lumMod val="75000"/>
            </a:schemeClr>
          </a:solidFill>
        </p:grpSpPr>
        <p:sp>
          <p:nvSpPr>
            <p:cNvPr id="344" name="ZoneTexte 343"/>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345" name="ZoneTexte 344"/>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346" name="ZoneTexte 345"/>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347" name="ZoneTexte 346"/>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348" name="ZoneTexte 347"/>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349" name="ZoneTexte 348"/>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350" name="ZoneTexte 349"/>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351" name="Groupe 350"/>
          <p:cNvGrpSpPr/>
          <p:nvPr/>
        </p:nvGrpSpPr>
        <p:grpSpPr>
          <a:xfrm>
            <a:off x="1694705" y="6439045"/>
            <a:ext cx="3600000" cy="276999"/>
            <a:chOff x="1694705" y="6448244"/>
            <a:chExt cx="3600000" cy="276999"/>
          </a:xfrm>
          <a:solidFill>
            <a:srgbClr val="C00000"/>
          </a:solidFill>
        </p:grpSpPr>
        <p:sp>
          <p:nvSpPr>
            <p:cNvPr id="352" name="ZoneTexte 351"/>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353" name="ZoneTexte 352"/>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354" name="ZoneTexte 353"/>
            <p:cNvSpPr txBox="1"/>
            <p:nvPr/>
          </p:nvSpPr>
          <p:spPr>
            <a:xfrm>
              <a:off x="457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EMIT4..</a:t>
              </a:r>
              <a:endParaRPr lang="fr-FR" sz="1200" dirty="0">
                <a:solidFill>
                  <a:schemeClr val="bg1"/>
                </a:solidFill>
              </a:endParaRPr>
            </a:p>
          </p:txBody>
        </p:sp>
        <p:sp>
          <p:nvSpPr>
            <p:cNvPr id="355" name="ZoneTexte 354"/>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EMU</a:t>
              </a:r>
              <a:endParaRPr lang="fr-FR" sz="1200" dirty="0">
                <a:solidFill>
                  <a:schemeClr val="bg1"/>
                </a:solidFill>
              </a:endParaRPr>
            </a:p>
          </p:txBody>
        </p:sp>
        <p:sp>
          <p:nvSpPr>
            <p:cNvPr id="356" name="ZoneTexte 355"/>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Tree>
    <p:extLst>
      <p:ext uri="{BB962C8B-B14F-4D97-AF65-F5344CB8AC3E}">
        <p14:creationId xmlns:p14="http://schemas.microsoft.com/office/powerpoint/2010/main" val="29437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up)">
                                      <p:cBhvr>
                                        <p:cTn id="7" dur="2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2" name="Titre 1"/>
          <p:cNvSpPr>
            <a:spLocks noGrp="1"/>
          </p:cNvSpPr>
          <p:nvPr>
            <p:ph type="title"/>
          </p:nvPr>
        </p:nvSpPr>
        <p:spPr/>
        <p:txBody>
          <a:bodyPr/>
          <a:lstStyle/>
          <a:p>
            <a:r>
              <a:rPr lang="fr-FR" dirty="0" smtClean="0"/>
              <a:t>EMIT4D - technologies</a:t>
            </a:r>
            <a:endParaRPr lang="fr-FR"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99" r="13439"/>
          <a:stretch/>
        </p:blipFill>
        <p:spPr bwMode="auto">
          <a:xfrm flipH="1">
            <a:off x="132668" y="1839461"/>
            <a:ext cx="2965113" cy="439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e 20"/>
          <p:cNvGrpSpPr/>
          <p:nvPr/>
        </p:nvGrpSpPr>
        <p:grpSpPr>
          <a:xfrm>
            <a:off x="1473341" y="3350899"/>
            <a:ext cx="1660389" cy="1167491"/>
            <a:chOff x="7092280" y="2714109"/>
            <a:chExt cx="1660389" cy="1167491"/>
          </a:xfrm>
        </p:grpSpPr>
        <p:cxnSp>
          <p:nvCxnSpPr>
            <p:cNvPr id="22" name="Connecteur droit avec flèche 21"/>
            <p:cNvCxnSpPr/>
            <p:nvPr/>
          </p:nvCxnSpPr>
          <p:spPr>
            <a:xfrm flipV="1">
              <a:off x="7092280" y="3511473"/>
              <a:ext cx="664662" cy="370127"/>
            </a:xfrm>
            <a:prstGeom prst="straightConnector1">
              <a:avLst/>
            </a:prstGeom>
            <a:noFill/>
            <a:ln w="38100" cap="flat" cmpd="sng" algn="ctr">
              <a:solidFill>
                <a:schemeClr val="tx1"/>
              </a:solidFill>
              <a:prstDash val="solid"/>
              <a:headEnd type="triangle" w="med" len="med"/>
              <a:tailEnd type="none" w="med" len="med"/>
            </a:ln>
            <a:effectLst/>
          </p:spPr>
        </p:cxnSp>
        <p:sp>
          <p:nvSpPr>
            <p:cNvPr id="23" name="ZoneTexte 22"/>
            <p:cNvSpPr txBox="1"/>
            <p:nvPr/>
          </p:nvSpPr>
          <p:spPr>
            <a:xfrm>
              <a:off x="7454635" y="2714109"/>
              <a:ext cx="1298034" cy="830997"/>
            </a:xfrm>
            <a:prstGeom prst="rect">
              <a:avLst/>
            </a:prstGeom>
            <a:solidFill>
              <a:sysClr val="window" lastClr="FFFFFF"/>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strike="noStrike" kern="0" cap="none" spc="0" normalizeH="0" baseline="0" noProof="0" dirty="0" smtClean="0">
                  <a:ln>
                    <a:noFill/>
                  </a:ln>
                  <a:solidFill>
                    <a:prstClr val="black"/>
                  </a:solidFill>
                  <a:effectLst/>
                  <a:uLnTx/>
                  <a:uFillTx/>
                </a:rPr>
                <a:t>Système d’acquisition :</a:t>
              </a:r>
              <a:endParaRPr kumimoji="0" lang="fr-FR" sz="11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prstClr val="black"/>
                  </a:solidFill>
                  <a:effectLst/>
                  <a:uLnTx/>
                  <a:uFillTx/>
                </a:rPr>
                <a:t>Caméra 4MPxl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prstClr val="black"/>
                  </a:solidFill>
                  <a:effectLst/>
                  <a:uLnTx/>
                  <a:uFillTx/>
                </a:rPr>
                <a:t>29*29*60,5mm</a:t>
              </a:r>
              <a:endParaRPr kumimoji="0" lang="fr-FR" sz="1200" b="0" i="1" u="none" strike="noStrike" kern="0" cap="none" spc="0" normalizeH="0" baseline="0" noProof="0" dirty="0">
                <a:ln>
                  <a:noFill/>
                </a:ln>
                <a:solidFill>
                  <a:prstClr val="black"/>
                </a:solidFill>
                <a:effectLst/>
                <a:uLnTx/>
                <a:uFillTx/>
              </a:endParaRPr>
            </a:p>
          </p:txBody>
        </p:sp>
      </p:grpSp>
      <p:grpSp>
        <p:nvGrpSpPr>
          <p:cNvPr id="35" name="Groupe 34"/>
          <p:cNvGrpSpPr/>
          <p:nvPr/>
        </p:nvGrpSpPr>
        <p:grpSpPr>
          <a:xfrm>
            <a:off x="1547664" y="2799458"/>
            <a:ext cx="1193653" cy="1473927"/>
            <a:chOff x="7255897" y="2287905"/>
            <a:chExt cx="1193653" cy="1473927"/>
          </a:xfrm>
        </p:grpSpPr>
        <p:sp>
          <p:nvSpPr>
            <p:cNvPr id="30" name="ZoneTexte 29"/>
            <p:cNvSpPr txBox="1"/>
            <p:nvPr/>
          </p:nvSpPr>
          <p:spPr>
            <a:xfrm>
              <a:off x="7452320" y="2287905"/>
              <a:ext cx="997230" cy="461665"/>
            </a:xfrm>
            <a:prstGeom prst="rect">
              <a:avLst/>
            </a:prstGeom>
            <a:solidFill>
              <a:sysClr val="window" lastClr="FFFFFF"/>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strike="noStrike" kern="0" cap="none" spc="0" normalizeH="0" baseline="0" noProof="0" dirty="0" smtClean="0">
                  <a:ln>
                    <a:noFill/>
                  </a:ln>
                  <a:solidFill>
                    <a:prstClr val="black"/>
                  </a:solidFill>
                  <a:effectLst/>
                  <a:uLnTx/>
                  <a:uFillTx/>
                </a:rPr>
                <a:t>Système mécanique</a:t>
              </a:r>
            </a:p>
          </p:txBody>
        </p:sp>
        <p:cxnSp>
          <p:nvCxnSpPr>
            <p:cNvPr id="31" name="Connecteur droit avec flèche 30"/>
            <p:cNvCxnSpPr/>
            <p:nvPr/>
          </p:nvCxnSpPr>
          <p:spPr>
            <a:xfrm flipV="1">
              <a:off x="7255897" y="2749570"/>
              <a:ext cx="234330" cy="1012262"/>
            </a:xfrm>
            <a:prstGeom prst="straightConnector1">
              <a:avLst/>
            </a:prstGeom>
            <a:noFill/>
            <a:ln w="38100" cap="flat" cmpd="sng" algn="ctr">
              <a:solidFill>
                <a:schemeClr val="tx1"/>
              </a:solidFill>
              <a:prstDash val="solid"/>
              <a:headEnd type="triangle" w="med" len="med"/>
              <a:tailEnd type="none" w="med" len="med"/>
            </a:ln>
            <a:effectLst/>
          </p:spPr>
        </p:cxnSp>
      </p:grpSp>
      <p:sp>
        <p:nvSpPr>
          <p:cNvPr id="20" name="ZoneTexte 19"/>
          <p:cNvSpPr txBox="1"/>
          <p:nvPr/>
        </p:nvSpPr>
        <p:spPr>
          <a:xfrm>
            <a:off x="191821" y="1239143"/>
            <a:ext cx="2905960" cy="461665"/>
          </a:xfrm>
          <a:prstGeom prst="rect">
            <a:avLst/>
          </a:prstGeom>
          <a:solidFill>
            <a:sysClr val="window" lastClr="FFFFFF"/>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strike="noStrike" kern="0" cap="none" spc="0" normalizeH="0" baseline="0" noProof="0" dirty="0" smtClean="0">
                <a:ln>
                  <a:noFill/>
                </a:ln>
                <a:solidFill>
                  <a:prstClr val="black"/>
                </a:solidFill>
                <a:effectLst/>
                <a:uLnTx/>
                <a:uFillTx/>
              </a:rPr>
              <a:t>Système de déplacement : </a:t>
            </a:r>
          </a:p>
          <a:p>
            <a:pPr lvl="0">
              <a:defRPr/>
            </a:pPr>
            <a:r>
              <a:rPr lang="fr-FR" sz="1200" i="1" kern="0" dirty="0" smtClean="0">
                <a:solidFill>
                  <a:prstClr val="black"/>
                </a:solidFill>
              </a:rPr>
              <a:t>pas </a:t>
            </a:r>
            <a:r>
              <a:rPr lang="fr-FR" sz="1200" i="1" kern="0" dirty="0">
                <a:solidFill>
                  <a:prstClr val="black"/>
                </a:solidFill>
              </a:rPr>
              <a:t>à pas 5</a:t>
            </a:r>
            <a:r>
              <a:rPr lang="fr-FR" sz="1200" i="1" kern="0" dirty="0" smtClean="0">
                <a:solidFill>
                  <a:prstClr val="black"/>
                </a:solidFill>
              </a:rPr>
              <a:t>0µm, Course 10mm X &amp; Z</a:t>
            </a:r>
            <a:endParaRPr kumimoji="0" lang="fr-FR" sz="1200" b="1" i="0" strike="noStrike" kern="0" cap="none" spc="0" normalizeH="0" baseline="0" noProof="0" dirty="0" smtClean="0">
              <a:ln>
                <a:noFill/>
              </a:ln>
              <a:solidFill>
                <a:prstClr val="black"/>
              </a:solidFill>
              <a:effectLst/>
              <a:uLnTx/>
              <a:uFillTx/>
            </a:endParaRPr>
          </a:p>
        </p:txBody>
      </p:sp>
      <p:grpSp>
        <p:nvGrpSpPr>
          <p:cNvPr id="45" name="Groupe 44"/>
          <p:cNvGrpSpPr/>
          <p:nvPr/>
        </p:nvGrpSpPr>
        <p:grpSpPr>
          <a:xfrm>
            <a:off x="1694705" y="6439045"/>
            <a:ext cx="5757615" cy="276999"/>
            <a:chOff x="1694705" y="6448244"/>
            <a:chExt cx="5757615" cy="276999"/>
          </a:xfrm>
          <a:solidFill>
            <a:schemeClr val="bg1">
              <a:lumMod val="75000"/>
            </a:schemeClr>
          </a:solidFill>
        </p:grpSpPr>
        <p:sp>
          <p:nvSpPr>
            <p:cNvPr id="46" name="ZoneTexte 45"/>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47" name="ZoneTexte 46"/>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48" name="ZoneTexte 47"/>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55" name="ZoneTexte 54"/>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58" name="ZoneTexte 57"/>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59" name="ZoneTexte 58"/>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61" name="ZoneTexte 60"/>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62" name="Groupe 61"/>
          <p:cNvGrpSpPr/>
          <p:nvPr/>
        </p:nvGrpSpPr>
        <p:grpSpPr>
          <a:xfrm>
            <a:off x="1694705" y="6439045"/>
            <a:ext cx="3960000" cy="276999"/>
            <a:chOff x="1694705" y="6448244"/>
            <a:chExt cx="3960000" cy="276999"/>
          </a:xfrm>
          <a:solidFill>
            <a:srgbClr val="C00000"/>
          </a:solidFill>
        </p:grpSpPr>
        <p:sp>
          <p:nvSpPr>
            <p:cNvPr id="63" name="ZoneTexte 62"/>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64" name="ZoneTexte 63"/>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65" name="ZoneTexte 64"/>
            <p:cNvSpPr txBox="1"/>
            <p:nvPr/>
          </p:nvSpPr>
          <p:spPr>
            <a:xfrm>
              <a:off x="4574705" y="6448244"/>
              <a:ext cx="108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EMIT4D</a:t>
              </a:r>
              <a:endParaRPr lang="fr-FR" sz="1200" dirty="0">
                <a:solidFill>
                  <a:schemeClr val="bg1"/>
                </a:solidFill>
              </a:endParaRPr>
            </a:p>
          </p:txBody>
        </p:sp>
        <p:sp>
          <p:nvSpPr>
            <p:cNvPr id="66" name="ZoneTexte 65"/>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EMU</a:t>
              </a:r>
              <a:endParaRPr lang="fr-FR" sz="1200" dirty="0">
                <a:solidFill>
                  <a:schemeClr val="bg1"/>
                </a:solidFill>
              </a:endParaRPr>
            </a:p>
          </p:txBody>
        </p:sp>
        <p:sp>
          <p:nvSpPr>
            <p:cNvPr id="68" name="ZoneTexte 67"/>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grpSp>
        <p:nvGrpSpPr>
          <p:cNvPr id="29" name="Groupe 28"/>
          <p:cNvGrpSpPr/>
          <p:nvPr/>
        </p:nvGrpSpPr>
        <p:grpSpPr>
          <a:xfrm>
            <a:off x="3347865" y="1218958"/>
            <a:ext cx="5616624" cy="5497086"/>
            <a:chOff x="3347865" y="1218958"/>
            <a:chExt cx="5616624" cy="5497086"/>
          </a:xfrm>
        </p:grpSpPr>
        <p:sp>
          <p:nvSpPr>
            <p:cNvPr id="44" name="Ellipse 43">
              <a:hlinkClick r:id="rId4"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28" name="ZoneTexte 27"/>
            <p:cNvSpPr txBox="1"/>
            <p:nvPr/>
          </p:nvSpPr>
          <p:spPr>
            <a:xfrm>
              <a:off x="3347865" y="1218958"/>
              <a:ext cx="5616624" cy="5078313"/>
            </a:xfrm>
            <a:prstGeom prst="rect">
              <a:avLst/>
            </a:prstGeom>
            <a:solidFill>
              <a:schemeClr val="bg1"/>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strike="noStrike" kern="0" cap="none" spc="0" normalizeH="0" baseline="0" noProof="0" dirty="0" smtClean="0">
                  <a:ln>
                    <a:noFill/>
                  </a:ln>
                  <a:solidFill>
                    <a:prstClr val="black"/>
                  </a:solidFill>
                  <a:effectLst/>
                  <a:uLnTx/>
                  <a:uFillTx/>
                </a:rPr>
                <a:t>Scintillateur :</a:t>
              </a:r>
              <a:r>
                <a:rPr kumimoji="0" lang="fr-FR" sz="1600" b="1" i="0" strike="noStrike" kern="0" cap="none" spc="0" normalizeH="0" noProof="0" dirty="0" smtClean="0">
                  <a:ln>
                    <a:noFill/>
                  </a:ln>
                  <a:solidFill>
                    <a:prstClr val="black"/>
                  </a:solidFill>
                  <a:effectLst/>
                  <a:uLnTx/>
                  <a:uFillTx/>
                </a:rPr>
                <a:t>   </a:t>
              </a:r>
              <a:r>
                <a:rPr kumimoji="0" lang="fr-FR" sz="1400" b="0" i="1" u="none" strike="noStrike" kern="0" cap="none" spc="0" normalizeH="0" baseline="0" noProof="0" dirty="0" smtClean="0">
                  <a:ln>
                    <a:noFill/>
                  </a:ln>
                  <a:solidFill>
                    <a:prstClr val="black"/>
                  </a:solidFill>
                  <a:effectLst/>
                  <a:uLnTx/>
                  <a:uFillTx/>
                </a:rPr>
                <a:t>Sensibilité µA</a:t>
              </a:r>
            </a:p>
            <a:p>
              <a:pPr marL="0" marR="0" lvl="0" indent="0" defTabSz="914400" eaLnBrk="1" fontAlgn="auto" latinLnBrk="0" hangingPunct="1">
                <a:lnSpc>
                  <a:spcPct val="100000"/>
                </a:lnSpc>
                <a:spcBef>
                  <a:spcPts val="0"/>
                </a:spcBef>
                <a:spcAft>
                  <a:spcPts val="0"/>
                </a:spcAft>
                <a:buClrTx/>
                <a:buSzTx/>
                <a:buFontTx/>
                <a:buNone/>
                <a:tabLst/>
                <a:defRPr/>
              </a:pPr>
              <a:endParaRPr lang="fr-FR" sz="14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4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4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4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4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4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4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4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4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4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400" i="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dirty="0" smtClean="0">
                <a:ln>
                  <a:noFill/>
                </a:ln>
                <a:solidFill>
                  <a:prstClr val="black"/>
                </a:solidFill>
                <a:effectLst/>
                <a:uLnTx/>
                <a:uFillTx/>
              </a:endParaRPr>
            </a:p>
          </p:txBody>
        </p:sp>
        <p:pic>
          <p:nvPicPr>
            <p:cNvPr id="71" name="Image 70"/>
            <p:cNvPicPr/>
            <p:nvPr/>
          </p:nvPicPr>
          <p:blipFill rotWithShape="1">
            <a:blip r:embed="rId5" cstate="print">
              <a:extLst>
                <a:ext uri="{28A0092B-C50C-407E-A947-70E740481C1C}">
                  <a14:useLocalDpi xmlns:a14="http://schemas.microsoft.com/office/drawing/2010/main"/>
                </a:ext>
              </a:extLst>
            </a:blip>
            <a:srcRect l="7758" t="2798" r="8505" b="4546"/>
            <a:stretch/>
          </p:blipFill>
          <p:spPr bwMode="auto">
            <a:xfrm>
              <a:off x="3419873" y="2537580"/>
              <a:ext cx="5472607" cy="3699732"/>
            </a:xfrm>
            <a:prstGeom prst="rect">
              <a:avLst/>
            </a:prstGeom>
            <a:ln>
              <a:noFill/>
            </a:ln>
            <a:extLst>
              <a:ext uri="{53640926-AAD7-44D8-BBD7-CCE9431645EC}">
                <a14:shadowObscured xmlns:a14="http://schemas.microsoft.com/office/drawing/2010/main"/>
              </a:ext>
            </a:extLst>
          </p:spPr>
        </p:pic>
        <p:sp>
          <p:nvSpPr>
            <p:cNvPr id="87" name="ZoneTexte 86"/>
            <p:cNvSpPr txBox="1"/>
            <p:nvPr/>
          </p:nvSpPr>
          <p:spPr>
            <a:xfrm>
              <a:off x="4497217" y="2564904"/>
              <a:ext cx="2088000" cy="468000"/>
            </a:xfrm>
            <a:prstGeom prst="rect">
              <a:avLst/>
            </a:prstGeom>
            <a:solidFill>
              <a:srgbClr val="AC0014"/>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endParaRPr lang="fr-FR" sz="700" dirty="0" smtClean="0">
                <a:solidFill>
                  <a:schemeClr val="bg1"/>
                </a:solidFill>
              </a:endParaRPr>
            </a:p>
            <a:p>
              <a:pPr algn="ctr"/>
              <a:r>
                <a:rPr lang="fr-FR" sz="1400" dirty="0" smtClean="0">
                  <a:solidFill>
                    <a:schemeClr val="bg1"/>
                  </a:solidFill>
                </a:rPr>
                <a:t>Test sur BETSI à 35keV</a:t>
              </a:r>
            </a:p>
            <a:p>
              <a:pPr algn="ctr"/>
              <a:endParaRPr lang="fr-FR" sz="700" dirty="0" smtClean="0">
                <a:solidFill>
                  <a:schemeClr val="bg1"/>
                </a:solidFill>
              </a:endParaRPr>
            </a:p>
          </p:txBody>
        </p:sp>
        <p:sp>
          <p:nvSpPr>
            <p:cNvPr id="88" name="ZoneTexte 87"/>
            <p:cNvSpPr txBox="1"/>
            <p:nvPr/>
          </p:nvSpPr>
          <p:spPr>
            <a:xfrm>
              <a:off x="6588472" y="2564904"/>
              <a:ext cx="2232000" cy="468000"/>
            </a:xfrm>
            <a:prstGeom prst="rect">
              <a:avLst/>
            </a:prstGeom>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fr-FR" sz="1400" dirty="0" smtClean="0">
                  <a:solidFill>
                    <a:schemeClr val="bg1"/>
                  </a:solidFill>
                </a:rPr>
                <a:t>Test sur JANNUS à 3MeV</a:t>
              </a:r>
              <a:endParaRPr lang="fr-FR" sz="1400" dirty="0">
                <a:solidFill>
                  <a:schemeClr val="bg1"/>
                </a:solidFill>
              </a:endParaRPr>
            </a:p>
          </p:txBody>
        </p:sp>
      </p:grpSp>
      <p:graphicFrame>
        <p:nvGraphicFramePr>
          <p:cNvPr id="85" name="Tableau 84"/>
          <p:cNvGraphicFramePr>
            <a:graphicFrameLocks noGrp="1"/>
          </p:cNvGraphicFramePr>
          <p:nvPr>
            <p:extLst>
              <p:ext uri="{D42A27DB-BD31-4B8C-83A1-F6EECF244321}">
                <p14:modId xmlns:p14="http://schemas.microsoft.com/office/powerpoint/2010/main" val="2441718370"/>
              </p:ext>
            </p:extLst>
          </p:nvPr>
        </p:nvGraphicFramePr>
        <p:xfrm>
          <a:off x="3419873" y="1628800"/>
          <a:ext cx="5472608" cy="792088"/>
        </p:xfrm>
        <a:graphic>
          <a:graphicData uri="http://schemas.openxmlformats.org/drawingml/2006/table">
            <a:tbl>
              <a:tblPr firstRow="1" firstCol="1" bandRow="1">
                <a:tableStyleId>{073A0DAA-6AF3-43AB-8588-CEC1D06C72B9}</a:tableStyleId>
              </a:tblPr>
              <a:tblGrid>
                <a:gridCol w="870139"/>
                <a:gridCol w="517361"/>
                <a:gridCol w="479263"/>
                <a:gridCol w="493167"/>
                <a:gridCol w="360040"/>
                <a:gridCol w="576064"/>
                <a:gridCol w="648072"/>
                <a:gridCol w="720080"/>
                <a:gridCol w="808422"/>
              </a:tblGrid>
              <a:tr h="316835">
                <a:tc>
                  <a:txBody>
                    <a:bodyPr/>
                    <a:lstStyle/>
                    <a:p>
                      <a:pPr algn="l">
                        <a:spcAft>
                          <a:spcPts val="0"/>
                        </a:spcAft>
                      </a:pPr>
                      <a:r>
                        <a:rPr lang="en-US" sz="900" dirty="0">
                          <a:effectLst/>
                        </a:rPr>
                        <a:t>Type</a:t>
                      </a:r>
                      <a:endParaRPr lang="fr-FR" sz="1050" dirty="0">
                        <a:effectLst/>
                        <a:latin typeface="Calibri"/>
                        <a:ea typeface="Times New Roman"/>
                        <a:cs typeface="Times New Roman"/>
                      </a:endParaRPr>
                    </a:p>
                  </a:txBody>
                  <a:tcPr marL="68580" marR="68580" marT="0" marB="0"/>
                </a:tc>
                <a:tc gridSpan="4">
                  <a:txBody>
                    <a:bodyPr/>
                    <a:lstStyle/>
                    <a:p>
                      <a:pPr algn="l">
                        <a:spcAft>
                          <a:spcPts val="0"/>
                        </a:spcAft>
                      </a:pPr>
                      <a:r>
                        <a:rPr lang="fr-FR" sz="900" dirty="0">
                          <a:effectLst/>
                        </a:rPr>
                        <a:t>Poudre  déposée sur support métallique</a:t>
                      </a:r>
                      <a:endParaRPr lang="fr-FR" sz="1050" dirty="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l">
                        <a:spcAft>
                          <a:spcPts val="0"/>
                        </a:spcAft>
                      </a:pPr>
                      <a:r>
                        <a:rPr lang="en-US" sz="900" dirty="0">
                          <a:effectLst/>
                        </a:rPr>
                        <a:t>Cristal </a:t>
                      </a:r>
                      <a:r>
                        <a:rPr lang="en-US" sz="900" dirty="0" err="1">
                          <a:effectLst/>
                        </a:rPr>
                        <a:t>translucide</a:t>
                      </a:r>
                      <a:endParaRPr lang="fr-FR" sz="1050" dirty="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endParaRPr lang="fr-FR"/>
                    </a:p>
                  </a:txBody>
                  <a:tcPr/>
                </a:tc>
                <a:tc>
                  <a:txBody>
                    <a:bodyPr/>
                    <a:lstStyle/>
                    <a:p>
                      <a:pPr algn="l">
                        <a:spcAft>
                          <a:spcPts val="0"/>
                        </a:spcAft>
                      </a:pPr>
                      <a:r>
                        <a:rPr lang="en-US" sz="900" dirty="0" err="1">
                          <a:effectLst/>
                        </a:rPr>
                        <a:t>Diélectrique</a:t>
                      </a:r>
                      <a:r>
                        <a:rPr lang="en-US" sz="900" dirty="0">
                          <a:effectLst/>
                        </a:rPr>
                        <a:t> opaque</a:t>
                      </a:r>
                      <a:endParaRPr lang="fr-FR" sz="1050" dirty="0">
                        <a:effectLst/>
                        <a:latin typeface="Calibri"/>
                        <a:ea typeface="Times New Roman"/>
                        <a:cs typeface="Times New Roman"/>
                      </a:endParaRPr>
                    </a:p>
                  </a:txBody>
                  <a:tcPr marL="68580" marR="68580" marT="0" marB="0"/>
                </a:tc>
              </a:tr>
              <a:tr h="158418">
                <a:tc>
                  <a:txBody>
                    <a:bodyPr/>
                    <a:lstStyle/>
                    <a:p>
                      <a:pPr algn="l">
                        <a:spcAft>
                          <a:spcPts val="0"/>
                        </a:spcAft>
                      </a:pPr>
                      <a:r>
                        <a:rPr lang="en-US" sz="900">
                          <a:effectLst/>
                        </a:rPr>
                        <a:t>Nom</a:t>
                      </a:r>
                      <a:endParaRPr lang="fr-FR" sz="1050">
                        <a:effectLst/>
                        <a:latin typeface="Calibri"/>
                        <a:ea typeface="Times New Roman"/>
                        <a:cs typeface="Times New Roman"/>
                      </a:endParaRPr>
                    </a:p>
                  </a:txBody>
                  <a:tcPr marL="68580" marR="68580" marT="0" marB="0"/>
                </a:tc>
                <a:tc>
                  <a:txBody>
                    <a:bodyPr/>
                    <a:lstStyle/>
                    <a:p>
                      <a:pPr algn="l">
                        <a:spcAft>
                          <a:spcPts val="0"/>
                        </a:spcAft>
                      </a:pPr>
                      <a:r>
                        <a:rPr lang="en-US" sz="900">
                          <a:effectLst/>
                        </a:rPr>
                        <a:t>P47</a:t>
                      </a:r>
                      <a:endParaRPr lang="fr-FR" sz="1050">
                        <a:effectLst/>
                        <a:latin typeface="Calibri"/>
                        <a:ea typeface="Times New Roman"/>
                        <a:cs typeface="Times New Roman"/>
                      </a:endParaRPr>
                    </a:p>
                  </a:txBody>
                  <a:tcPr marL="68580" marR="68580" marT="0" marB="0"/>
                </a:tc>
                <a:tc>
                  <a:txBody>
                    <a:bodyPr/>
                    <a:lstStyle/>
                    <a:p>
                      <a:pPr algn="l">
                        <a:spcAft>
                          <a:spcPts val="0"/>
                        </a:spcAft>
                      </a:pPr>
                      <a:r>
                        <a:rPr lang="en-US" sz="900" dirty="0">
                          <a:effectLst/>
                        </a:rPr>
                        <a:t>P22</a:t>
                      </a:r>
                      <a:endParaRPr lang="fr-FR" sz="1050" dirty="0">
                        <a:effectLst/>
                        <a:latin typeface="Calibri"/>
                        <a:ea typeface="Times New Roman"/>
                        <a:cs typeface="Times New Roman"/>
                      </a:endParaRPr>
                    </a:p>
                  </a:txBody>
                  <a:tcPr marL="68580" marR="68580" marT="0" marB="0"/>
                </a:tc>
                <a:tc>
                  <a:txBody>
                    <a:bodyPr/>
                    <a:lstStyle/>
                    <a:p>
                      <a:pPr algn="l">
                        <a:spcAft>
                          <a:spcPts val="0"/>
                        </a:spcAft>
                      </a:pPr>
                      <a:r>
                        <a:rPr lang="en-US" sz="900" dirty="0">
                          <a:effectLst/>
                        </a:rPr>
                        <a:t>P46</a:t>
                      </a:r>
                      <a:endParaRPr lang="fr-FR" sz="1050" dirty="0">
                        <a:effectLst/>
                        <a:latin typeface="Calibri"/>
                        <a:ea typeface="Times New Roman"/>
                        <a:cs typeface="Times New Roman"/>
                      </a:endParaRPr>
                    </a:p>
                  </a:txBody>
                  <a:tcPr marL="68580" marR="68580" marT="0" marB="0"/>
                </a:tc>
                <a:tc>
                  <a:txBody>
                    <a:bodyPr/>
                    <a:lstStyle/>
                    <a:p>
                      <a:pPr algn="l">
                        <a:spcAft>
                          <a:spcPts val="0"/>
                        </a:spcAft>
                      </a:pPr>
                      <a:r>
                        <a:rPr lang="en-US" sz="900" dirty="0">
                          <a:effectLst/>
                        </a:rPr>
                        <a:t>P31</a:t>
                      </a:r>
                      <a:endParaRPr lang="fr-FR" sz="1050" dirty="0">
                        <a:effectLst/>
                        <a:latin typeface="Calibri"/>
                        <a:ea typeface="Times New Roman"/>
                        <a:cs typeface="Times New Roman"/>
                      </a:endParaRPr>
                    </a:p>
                  </a:txBody>
                  <a:tcPr marL="68580" marR="68580" marT="0" marB="0"/>
                </a:tc>
                <a:tc>
                  <a:txBody>
                    <a:bodyPr/>
                    <a:lstStyle/>
                    <a:p>
                      <a:pPr algn="l">
                        <a:spcAft>
                          <a:spcPts val="0"/>
                        </a:spcAft>
                      </a:pPr>
                      <a:r>
                        <a:rPr lang="en-US" sz="900">
                          <a:effectLst/>
                        </a:rPr>
                        <a:t>35BGO</a:t>
                      </a:r>
                      <a:endParaRPr lang="fr-FR" sz="1050">
                        <a:effectLst/>
                        <a:latin typeface="Calibri"/>
                        <a:ea typeface="Times New Roman"/>
                        <a:cs typeface="Times New Roman"/>
                      </a:endParaRPr>
                    </a:p>
                  </a:txBody>
                  <a:tcPr marL="68580" marR="68580" marT="0" marB="0"/>
                </a:tc>
                <a:tc>
                  <a:txBody>
                    <a:bodyPr/>
                    <a:lstStyle/>
                    <a:p>
                      <a:pPr algn="l">
                        <a:spcAft>
                          <a:spcPts val="0"/>
                        </a:spcAft>
                      </a:pPr>
                      <a:r>
                        <a:rPr lang="en-US" sz="900">
                          <a:effectLst/>
                        </a:rPr>
                        <a:t>SKB10B</a:t>
                      </a:r>
                      <a:endParaRPr lang="fr-FR" sz="1050">
                        <a:effectLst/>
                        <a:latin typeface="Calibri"/>
                        <a:ea typeface="Times New Roman"/>
                        <a:cs typeface="Times New Roman"/>
                      </a:endParaRPr>
                    </a:p>
                  </a:txBody>
                  <a:tcPr marL="68580" marR="68580" marT="0" marB="0"/>
                </a:tc>
                <a:tc>
                  <a:txBody>
                    <a:bodyPr/>
                    <a:lstStyle/>
                    <a:p>
                      <a:pPr algn="l">
                        <a:spcAft>
                          <a:spcPts val="0"/>
                        </a:spcAft>
                      </a:pPr>
                      <a:r>
                        <a:rPr lang="en-US" sz="900">
                          <a:effectLst/>
                        </a:rPr>
                        <a:t>35LYS</a:t>
                      </a:r>
                      <a:endParaRPr lang="fr-FR" sz="1050">
                        <a:effectLst/>
                        <a:latin typeface="Calibri"/>
                        <a:ea typeface="Times New Roman"/>
                        <a:cs typeface="Times New Roman"/>
                      </a:endParaRPr>
                    </a:p>
                  </a:txBody>
                  <a:tcPr marL="68580" marR="68580" marT="0" marB="0"/>
                </a:tc>
                <a:tc>
                  <a:txBody>
                    <a:bodyPr/>
                    <a:lstStyle/>
                    <a:p>
                      <a:pPr algn="l">
                        <a:spcAft>
                          <a:spcPts val="0"/>
                        </a:spcAft>
                      </a:pPr>
                      <a:r>
                        <a:rPr lang="en-US" sz="900">
                          <a:effectLst/>
                        </a:rPr>
                        <a:t>GSI</a:t>
                      </a:r>
                      <a:endParaRPr lang="fr-FR" sz="1050">
                        <a:effectLst/>
                        <a:latin typeface="Calibri"/>
                        <a:ea typeface="Times New Roman"/>
                        <a:cs typeface="Times New Roman"/>
                      </a:endParaRPr>
                    </a:p>
                  </a:txBody>
                  <a:tcPr marL="68580" marR="68580" marT="0" marB="0"/>
                </a:tc>
              </a:tr>
              <a:tr h="316835">
                <a:tc>
                  <a:txBody>
                    <a:bodyPr/>
                    <a:lstStyle/>
                    <a:p>
                      <a:pPr algn="l">
                        <a:spcAft>
                          <a:spcPts val="0"/>
                        </a:spcAft>
                      </a:pPr>
                      <a:r>
                        <a:rPr lang="en-US" sz="900" dirty="0">
                          <a:effectLst/>
                        </a:rPr>
                        <a:t>Composition</a:t>
                      </a:r>
                      <a:endParaRPr lang="fr-FR" sz="1050" dirty="0">
                        <a:effectLst/>
                        <a:latin typeface="Calibri"/>
                        <a:ea typeface="Times New Roman"/>
                        <a:cs typeface="Times New Roman"/>
                      </a:endParaRPr>
                    </a:p>
                  </a:txBody>
                  <a:tcPr marL="68580" marR="68580" marT="0" marB="0"/>
                </a:tc>
                <a:tc>
                  <a:txBody>
                    <a:bodyPr/>
                    <a:lstStyle/>
                    <a:p>
                      <a:pPr algn="l">
                        <a:spcAft>
                          <a:spcPts val="0"/>
                        </a:spcAft>
                      </a:pPr>
                      <a:r>
                        <a:rPr lang="en-US" sz="800" dirty="0" smtClean="0">
                          <a:effectLst/>
                        </a:rPr>
                        <a:t>Y</a:t>
                      </a:r>
                      <a:r>
                        <a:rPr lang="en-US" sz="800" baseline="-25000" dirty="0" smtClean="0">
                          <a:effectLst/>
                        </a:rPr>
                        <a:t>2</a:t>
                      </a:r>
                      <a:r>
                        <a:rPr lang="en-US" sz="800" dirty="0" smtClean="0">
                          <a:effectLst/>
                        </a:rPr>
                        <a:t>SiO</a:t>
                      </a:r>
                      <a:r>
                        <a:rPr lang="en-US" sz="800" baseline="-25000" dirty="0" smtClean="0">
                          <a:effectLst/>
                        </a:rPr>
                        <a:t>5</a:t>
                      </a:r>
                      <a:r>
                        <a:rPr lang="en-US" sz="800" dirty="0" smtClean="0">
                          <a:effectLst/>
                        </a:rPr>
                        <a:t>:</a:t>
                      </a:r>
                    </a:p>
                    <a:p>
                      <a:pPr algn="l">
                        <a:spcAft>
                          <a:spcPts val="0"/>
                        </a:spcAft>
                      </a:pPr>
                      <a:r>
                        <a:rPr lang="en-US" sz="800" dirty="0" smtClean="0">
                          <a:effectLst/>
                        </a:rPr>
                        <a:t>Ce</a:t>
                      </a:r>
                      <a:endParaRPr lang="fr-FR" sz="1000" dirty="0">
                        <a:effectLst/>
                        <a:latin typeface="Calibri"/>
                        <a:ea typeface="Times New Roman"/>
                        <a:cs typeface="Times New Roman"/>
                      </a:endParaRPr>
                    </a:p>
                  </a:txBody>
                  <a:tcPr marL="68580" marR="68580" marT="0" marB="0"/>
                </a:tc>
                <a:tc>
                  <a:txBody>
                    <a:bodyPr/>
                    <a:lstStyle/>
                    <a:p>
                      <a:pPr algn="l">
                        <a:spcAft>
                          <a:spcPts val="0"/>
                        </a:spcAft>
                      </a:pPr>
                      <a:r>
                        <a:rPr lang="en-US" sz="800" dirty="0">
                          <a:effectLst/>
                        </a:rPr>
                        <a:t>Y</a:t>
                      </a:r>
                      <a:r>
                        <a:rPr lang="en-US" sz="800" baseline="-25000" dirty="0">
                          <a:effectLst/>
                        </a:rPr>
                        <a:t>2</a:t>
                      </a:r>
                      <a:r>
                        <a:rPr lang="en-US" sz="800" dirty="0">
                          <a:effectLst/>
                        </a:rPr>
                        <a:t>O</a:t>
                      </a:r>
                      <a:r>
                        <a:rPr lang="en-US" sz="800" baseline="-25000" dirty="0">
                          <a:effectLst/>
                        </a:rPr>
                        <a:t>2</a:t>
                      </a:r>
                      <a:r>
                        <a:rPr lang="en-US" sz="800" dirty="0">
                          <a:effectLst/>
                        </a:rPr>
                        <a:t>S</a:t>
                      </a:r>
                      <a:r>
                        <a:rPr lang="en-US" sz="800" dirty="0" smtClean="0">
                          <a:effectLst/>
                        </a:rPr>
                        <a:t>:</a:t>
                      </a:r>
                    </a:p>
                    <a:p>
                      <a:pPr algn="l">
                        <a:spcAft>
                          <a:spcPts val="0"/>
                        </a:spcAft>
                      </a:pPr>
                      <a:r>
                        <a:rPr lang="en-US" sz="800" dirty="0" err="1" smtClean="0">
                          <a:effectLst/>
                        </a:rPr>
                        <a:t>Eu</a:t>
                      </a:r>
                      <a:endParaRPr lang="fr-FR" sz="1000" dirty="0">
                        <a:effectLst/>
                        <a:latin typeface="Calibri"/>
                        <a:ea typeface="Times New Roman"/>
                        <a:cs typeface="Times New Roman"/>
                      </a:endParaRPr>
                    </a:p>
                  </a:txBody>
                  <a:tcPr marL="68580" marR="68580" marT="0" marB="0"/>
                </a:tc>
                <a:tc>
                  <a:txBody>
                    <a:bodyPr/>
                    <a:lstStyle/>
                    <a:p>
                      <a:pPr algn="l">
                        <a:spcAft>
                          <a:spcPts val="0"/>
                        </a:spcAft>
                      </a:pPr>
                      <a:r>
                        <a:rPr lang="en-US" sz="800" dirty="0" smtClean="0">
                          <a:effectLst/>
                        </a:rPr>
                        <a:t>Y</a:t>
                      </a:r>
                      <a:r>
                        <a:rPr lang="en-US" sz="800" baseline="-25000" dirty="0" smtClean="0">
                          <a:effectLst/>
                        </a:rPr>
                        <a:t>3</a:t>
                      </a:r>
                      <a:r>
                        <a:rPr lang="en-US" sz="800" dirty="0" smtClean="0">
                          <a:effectLst/>
                        </a:rPr>
                        <a:t>AlO</a:t>
                      </a:r>
                      <a:r>
                        <a:rPr lang="en-US" sz="800" baseline="-25000" dirty="0" smtClean="0">
                          <a:effectLst/>
                        </a:rPr>
                        <a:t>12</a:t>
                      </a:r>
                      <a:r>
                        <a:rPr lang="en-US" sz="800" dirty="0" smtClean="0">
                          <a:effectLst/>
                        </a:rPr>
                        <a:t>: Ce</a:t>
                      </a:r>
                      <a:r>
                        <a:rPr lang="en-US" sz="800" baseline="30000" dirty="0" smtClean="0">
                          <a:effectLst/>
                        </a:rPr>
                        <a:t>3</a:t>
                      </a:r>
                      <a:r>
                        <a:rPr lang="en-US" sz="800" baseline="30000" dirty="0">
                          <a:effectLst/>
                        </a:rPr>
                        <a:t>+</a:t>
                      </a:r>
                      <a:endParaRPr lang="fr-FR" sz="1000" dirty="0">
                        <a:effectLst/>
                        <a:latin typeface="Calibri"/>
                        <a:ea typeface="Times New Roman"/>
                        <a:cs typeface="Times New Roman"/>
                      </a:endParaRPr>
                    </a:p>
                  </a:txBody>
                  <a:tcPr marL="68580" marR="68580" marT="0" marB="0"/>
                </a:tc>
                <a:tc>
                  <a:txBody>
                    <a:bodyPr/>
                    <a:lstStyle/>
                    <a:p>
                      <a:pPr algn="l">
                        <a:spcAft>
                          <a:spcPts val="0"/>
                        </a:spcAft>
                      </a:pPr>
                      <a:r>
                        <a:rPr lang="en-US" sz="800" dirty="0" err="1">
                          <a:effectLst/>
                        </a:rPr>
                        <a:t>ZnS</a:t>
                      </a:r>
                      <a:r>
                        <a:rPr lang="en-US" sz="800" dirty="0" smtClean="0">
                          <a:effectLst/>
                        </a:rPr>
                        <a:t>:</a:t>
                      </a:r>
                    </a:p>
                    <a:p>
                      <a:pPr algn="l">
                        <a:spcAft>
                          <a:spcPts val="0"/>
                        </a:spcAft>
                      </a:pPr>
                      <a:r>
                        <a:rPr lang="en-US" sz="800" dirty="0" smtClean="0">
                          <a:effectLst/>
                        </a:rPr>
                        <a:t>Cu</a:t>
                      </a:r>
                      <a:endParaRPr lang="fr-FR" sz="1000" dirty="0">
                        <a:effectLst/>
                        <a:latin typeface="Calibri"/>
                        <a:ea typeface="Times New Roman"/>
                        <a:cs typeface="Times New Roman"/>
                      </a:endParaRPr>
                    </a:p>
                  </a:txBody>
                  <a:tcPr marL="68580" marR="68580" marT="0" marB="0"/>
                </a:tc>
                <a:tc>
                  <a:txBody>
                    <a:bodyPr/>
                    <a:lstStyle/>
                    <a:p>
                      <a:pPr algn="l">
                        <a:spcAft>
                          <a:spcPts val="0"/>
                        </a:spcAft>
                      </a:pPr>
                      <a:r>
                        <a:rPr lang="en-US" sz="800" dirty="0">
                          <a:effectLst/>
                        </a:rPr>
                        <a:t>BGO</a:t>
                      </a:r>
                      <a:endParaRPr lang="fr-FR" sz="1000" dirty="0">
                        <a:effectLst/>
                        <a:latin typeface="Calibri"/>
                        <a:ea typeface="Times New Roman"/>
                        <a:cs typeface="Times New Roman"/>
                      </a:endParaRPr>
                    </a:p>
                  </a:txBody>
                  <a:tcPr marL="68580" marR="68580" marT="0" marB="0"/>
                </a:tc>
                <a:tc>
                  <a:txBody>
                    <a:bodyPr/>
                    <a:lstStyle/>
                    <a:p>
                      <a:pPr algn="l">
                        <a:spcAft>
                          <a:spcPts val="0"/>
                        </a:spcAft>
                      </a:pPr>
                      <a:r>
                        <a:rPr lang="en-US" sz="800" dirty="0">
                          <a:effectLst/>
                        </a:rPr>
                        <a:t>YAG</a:t>
                      </a:r>
                      <a:endParaRPr lang="fr-FR" sz="1000" dirty="0">
                        <a:effectLst/>
                        <a:latin typeface="Calibri"/>
                        <a:ea typeface="Times New Roman"/>
                        <a:cs typeface="Times New Roman"/>
                      </a:endParaRPr>
                    </a:p>
                  </a:txBody>
                  <a:tcPr marL="68580" marR="68580" marT="0" marB="0"/>
                </a:tc>
                <a:tc>
                  <a:txBody>
                    <a:bodyPr/>
                    <a:lstStyle/>
                    <a:p>
                      <a:pPr algn="l">
                        <a:spcAft>
                          <a:spcPts val="0"/>
                        </a:spcAft>
                      </a:pPr>
                      <a:r>
                        <a:rPr lang="en-US" sz="800" dirty="0">
                          <a:effectLst/>
                        </a:rPr>
                        <a:t>Lu</a:t>
                      </a:r>
                      <a:r>
                        <a:rPr lang="en-US" sz="800" baseline="-25000" dirty="0">
                          <a:effectLst/>
                        </a:rPr>
                        <a:t>1.8</a:t>
                      </a:r>
                      <a:r>
                        <a:rPr lang="en-US" sz="800" dirty="0">
                          <a:effectLst/>
                        </a:rPr>
                        <a:t>Y</a:t>
                      </a:r>
                      <a:r>
                        <a:rPr lang="en-US" sz="800" baseline="-25000" dirty="0">
                          <a:effectLst/>
                        </a:rPr>
                        <a:t>2</a:t>
                      </a:r>
                      <a:r>
                        <a:rPr lang="en-US" sz="800" dirty="0">
                          <a:effectLst/>
                        </a:rPr>
                        <a:t>Si0</a:t>
                      </a:r>
                      <a:r>
                        <a:rPr lang="en-US" sz="800" baseline="-25000" dirty="0">
                          <a:effectLst/>
                        </a:rPr>
                        <a:t>5</a:t>
                      </a:r>
                      <a:r>
                        <a:rPr lang="en-US" sz="800" dirty="0" smtClean="0">
                          <a:effectLst/>
                        </a:rPr>
                        <a:t>:</a:t>
                      </a:r>
                    </a:p>
                    <a:p>
                      <a:pPr algn="l">
                        <a:spcAft>
                          <a:spcPts val="0"/>
                        </a:spcAft>
                      </a:pPr>
                      <a:r>
                        <a:rPr lang="en-US" sz="800" dirty="0" smtClean="0">
                          <a:effectLst/>
                        </a:rPr>
                        <a:t>Ce</a:t>
                      </a:r>
                      <a:endParaRPr lang="fr-FR" sz="1000" dirty="0">
                        <a:effectLst/>
                        <a:latin typeface="Calibri"/>
                        <a:ea typeface="Times New Roman"/>
                        <a:cs typeface="Times New Roman"/>
                      </a:endParaRPr>
                    </a:p>
                  </a:txBody>
                  <a:tcPr marL="68580" marR="68580" marT="0" marB="0"/>
                </a:tc>
                <a:tc>
                  <a:txBody>
                    <a:bodyPr/>
                    <a:lstStyle/>
                    <a:p>
                      <a:pPr algn="l">
                        <a:spcAft>
                          <a:spcPts val="0"/>
                        </a:spcAft>
                      </a:pPr>
                      <a:r>
                        <a:rPr lang="en-US" sz="800" dirty="0">
                          <a:effectLst/>
                        </a:rPr>
                        <a:t>BaF</a:t>
                      </a:r>
                      <a:r>
                        <a:rPr lang="en-US" sz="800" baseline="-25000" dirty="0">
                          <a:effectLst/>
                        </a:rPr>
                        <a:t>2</a:t>
                      </a:r>
                      <a:r>
                        <a:rPr lang="en-US" sz="800" dirty="0">
                          <a:effectLst/>
                        </a:rPr>
                        <a:t>  </a:t>
                      </a:r>
                      <a:r>
                        <a:rPr lang="en-US" sz="800" dirty="0" err="1">
                          <a:effectLst/>
                        </a:rPr>
                        <a:t>dopé</a:t>
                      </a:r>
                      <a:r>
                        <a:rPr lang="en-US" sz="800" dirty="0">
                          <a:effectLst/>
                        </a:rPr>
                        <a:t> </a:t>
                      </a:r>
                      <a:r>
                        <a:rPr lang="en-US" sz="800" dirty="0" smtClean="0">
                          <a:effectLst/>
                        </a:rPr>
                        <a:t>AL</a:t>
                      </a:r>
                      <a:r>
                        <a:rPr lang="en-US" sz="800" baseline="-25000" dirty="0" smtClean="0">
                          <a:effectLst/>
                        </a:rPr>
                        <a:t>2</a:t>
                      </a:r>
                      <a:r>
                        <a:rPr lang="en-US" sz="800" dirty="0" smtClean="0">
                          <a:effectLst/>
                        </a:rPr>
                        <a:t>O</a:t>
                      </a:r>
                      <a:r>
                        <a:rPr lang="en-US" sz="800" baseline="-25000" dirty="0" smtClean="0">
                          <a:effectLst/>
                        </a:rPr>
                        <a:t>3</a:t>
                      </a:r>
                      <a:r>
                        <a:rPr lang="en-US" sz="800" dirty="0" smtClean="0">
                          <a:effectLst/>
                        </a:rPr>
                        <a:t>:Cr</a:t>
                      </a:r>
                      <a:endParaRPr lang="fr-FR" sz="1000" dirty="0">
                        <a:effectLst/>
                        <a:latin typeface="Calibri"/>
                        <a:ea typeface="Times New Roman"/>
                        <a:cs typeface="Times New Roman"/>
                      </a:endParaRPr>
                    </a:p>
                  </a:txBody>
                  <a:tcPr marL="68580" marR="68580" marT="0" marB="0"/>
                </a:tc>
              </a:tr>
            </a:tbl>
          </a:graphicData>
        </a:graphic>
      </p:graphicFrame>
      <p:cxnSp>
        <p:nvCxnSpPr>
          <p:cNvPr id="34" name="Connecteur droit avec flèche 33"/>
          <p:cNvCxnSpPr/>
          <p:nvPr/>
        </p:nvCxnSpPr>
        <p:spPr>
          <a:xfrm flipV="1">
            <a:off x="2242702" y="5013177"/>
            <a:ext cx="1105163" cy="370126"/>
          </a:xfrm>
          <a:prstGeom prst="straightConnector1">
            <a:avLst/>
          </a:prstGeom>
          <a:noFill/>
          <a:ln w="38100" cap="flat" cmpd="sng" algn="ctr">
            <a:solidFill>
              <a:schemeClr val="tx1"/>
            </a:solidFill>
            <a:prstDash val="solid"/>
            <a:headEnd type="triangle" w="med" len="med"/>
            <a:tailEnd type="none" w="med" len="med"/>
          </a:ln>
          <a:effectLst/>
        </p:spPr>
      </p:cxnSp>
      <p:cxnSp>
        <p:nvCxnSpPr>
          <p:cNvPr id="36" name="Connecteur droit avec flèche 35"/>
          <p:cNvCxnSpPr/>
          <p:nvPr/>
        </p:nvCxnSpPr>
        <p:spPr>
          <a:xfrm flipH="1">
            <a:off x="603574" y="5535703"/>
            <a:ext cx="543425" cy="474263"/>
          </a:xfrm>
          <a:prstGeom prst="straightConnector1">
            <a:avLst/>
          </a:prstGeom>
          <a:noFill/>
          <a:ln w="38100" cap="flat" cmpd="sng" algn="ctr">
            <a:solidFill>
              <a:schemeClr val="tx1"/>
            </a:solidFill>
            <a:prstDash val="solid"/>
            <a:headEnd type="triangle" w="med" len="med"/>
            <a:tailEnd type="none" w="med" len="med"/>
          </a:ln>
          <a:effectLst/>
        </p:spPr>
      </p:cxnSp>
      <p:sp>
        <p:nvSpPr>
          <p:cNvPr id="26" name="ZoneTexte 25"/>
          <p:cNvSpPr txBox="1"/>
          <p:nvPr/>
        </p:nvSpPr>
        <p:spPr>
          <a:xfrm>
            <a:off x="60149" y="6009966"/>
            <a:ext cx="1086850" cy="369332"/>
          </a:xfrm>
          <a:prstGeom prst="rect">
            <a:avLst/>
          </a:prstGeom>
          <a:solidFill>
            <a:sysClr val="window" lastClr="FFFFFF"/>
          </a:solidFill>
          <a:ln>
            <a:solidFill>
              <a:srgbClr val="AC0014"/>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strike="noStrike" kern="0" cap="none" spc="0" normalizeH="0" baseline="0" noProof="0" dirty="0" smtClean="0">
                <a:ln>
                  <a:noFill/>
                </a:ln>
                <a:solidFill>
                  <a:prstClr val="black"/>
                </a:solidFill>
                <a:effectLst/>
                <a:uLnTx/>
                <a:uFillTx/>
              </a:rPr>
              <a:t>Poivrier</a:t>
            </a:r>
            <a:endParaRPr kumimoji="0" lang="fr-FR" sz="1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437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2" name="Titre 1"/>
          <p:cNvSpPr>
            <a:spLocks noGrp="1"/>
          </p:cNvSpPr>
          <p:nvPr>
            <p:ph type="title"/>
          </p:nvPr>
        </p:nvSpPr>
        <p:spPr/>
        <p:txBody>
          <a:bodyPr/>
          <a:lstStyle/>
          <a:p>
            <a:r>
              <a:rPr lang="fr-FR" dirty="0" smtClean="0"/>
              <a:t>EMIT4D - technologies</a:t>
            </a:r>
            <a:endParaRPr lang="fr-FR" dirty="0"/>
          </a:p>
        </p:txBody>
      </p:sp>
      <p:sp>
        <p:nvSpPr>
          <p:cNvPr id="15" name="Rectangle 14"/>
          <p:cNvSpPr/>
          <p:nvPr/>
        </p:nvSpPr>
        <p:spPr>
          <a:xfrm>
            <a:off x="5868144" y="1340768"/>
            <a:ext cx="2880320" cy="4680520"/>
          </a:xfrm>
          <a:prstGeom prst="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EMIT4D</a:t>
            </a:r>
          </a:p>
          <a:p>
            <a:endParaRPr lang="fr-FR" b="1" dirty="0">
              <a:solidFill>
                <a:schemeClr val="tx1"/>
              </a:solidFill>
            </a:endParaRPr>
          </a:p>
          <a:p>
            <a:pPr marL="285750" indent="-285750">
              <a:buFont typeface="Wingdings" pitchFamily="2" charset="2"/>
              <a:buChar char="à"/>
            </a:pPr>
            <a:r>
              <a:rPr lang="fr-FR" dirty="0">
                <a:solidFill>
                  <a:schemeClr val="tx1"/>
                </a:solidFill>
                <a:sym typeface="Wingdings" panose="05000000000000000000" pitchFamily="2" charset="2"/>
              </a:rPr>
              <a:t>Défi technologique</a:t>
            </a:r>
          </a:p>
          <a:p>
            <a:r>
              <a:rPr lang="fr-FR" dirty="0">
                <a:solidFill>
                  <a:schemeClr val="tx1"/>
                </a:solidFill>
                <a:sym typeface="Wingdings" panose="05000000000000000000" pitchFamily="2" charset="2"/>
              </a:rPr>
              <a:t>Poivrier = CIC avec boite à eau soudé &amp; perçages de 70µm dans le W </a:t>
            </a:r>
            <a:endParaRPr lang="fr-FR" dirty="0" smtClean="0">
              <a:solidFill>
                <a:schemeClr val="tx1"/>
              </a:solidFill>
              <a:sym typeface="Wingdings" panose="05000000000000000000" pitchFamily="2" charset="2"/>
            </a:endParaRPr>
          </a:p>
          <a:p>
            <a:r>
              <a:rPr lang="fr-FR" b="1" dirty="0" smtClean="0">
                <a:solidFill>
                  <a:schemeClr val="tx1"/>
                </a:solidFill>
                <a:sym typeface="Wingdings" panose="05000000000000000000" pitchFamily="2" charset="2"/>
              </a:rPr>
              <a:t>Prototype réhabilité</a:t>
            </a:r>
            <a:endParaRPr lang="fr-FR" b="1" dirty="0" smtClean="0">
              <a:solidFill>
                <a:schemeClr val="tx1"/>
              </a:solidFill>
            </a:endParaRPr>
          </a:p>
          <a:p>
            <a:endParaRPr lang="fr-FR" sz="1400" b="1" dirty="0" smtClean="0">
              <a:solidFill>
                <a:schemeClr val="tx1"/>
              </a:solidFill>
            </a:endParaRPr>
          </a:p>
          <a:p>
            <a:pPr marL="285750" indent="-285750">
              <a:buFont typeface="Wingdings" pitchFamily="2" charset="2"/>
              <a:buChar char="à"/>
            </a:pPr>
            <a:r>
              <a:rPr lang="fr-FR" dirty="0" smtClean="0">
                <a:solidFill>
                  <a:schemeClr val="tx1"/>
                </a:solidFill>
                <a:sym typeface="Wingdings" panose="05000000000000000000" pitchFamily="2" charset="2"/>
              </a:rPr>
              <a:t>Encore des tests scintillateurs</a:t>
            </a:r>
          </a:p>
          <a:p>
            <a:pPr marL="285750" indent="-285750">
              <a:buFont typeface="Wingdings" pitchFamily="2" charset="2"/>
              <a:buChar char="à"/>
            </a:pPr>
            <a:endParaRPr lang="fr-FR" sz="1400" dirty="0" smtClean="0">
              <a:solidFill>
                <a:schemeClr val="tx1"/>
              </a:solidFill>
              <a:sym typeface="Wingdings" panose="05000000000000000000" pitchFamily="2" charset="2"/>
            </a:endParaRPr>
          </a:p>
          <a:p>
            <a:pPr marL="285750" indent="-285750">
              <a:buFont typeface="Wingdings" pitchFamily="2" charset="2"/>
              <a:buChar char="à"/>
            </a:pPr>
            <a:r>
              <a:rPr lang="fr-FR" dirty="0" smtClean="0">
                <a:solidFill>
                  <a:schemeClr val="tx1"/>
                </a:solidFill>
                <a:sym typeface="Wingdings" panose="05000000000000000000" pitchFamily="2" charset="2"/>
              </a:rPr>
              <a:t>On veut un prototype fonctionnel</a:t>
            </a:r>
          </a:p>
          <a:p>
            <a:pPr marL="285750" indent="-285750">
              <a:buFont typeface="Wingdings" pitchFamily="2" charset="2"/>
              <a:buChar char="à"/>
            </a:pPr>
            <a:endParaRPr lang="fr-FR" dirty="0">
              <a:solidFill>
                <a:schemeClr val="tx1"/>
              </a:solidFill>
              <a:sym typeface="Wingdings" panose="05000000000000000000" pitchFamily="2" charset="2"/>
            </a:endParaRPr>
          </a:p>
          <a:p>
            <a:pPr marL="285750" indent="-285750">
              <a:buFont typeface="Wingdings" pitchFamily="2" charset="2"/>
              <a:buChar char="à"/>
            </a:pPr>
            <a:r>
              <a:rPr lang="fr-FR" dirty="0" smtClean="0">
                <a:solidFill>
                  <a:schemeClr val="tx1"/>
                </a:solidFill>
                <a:sym typeface="Wingdings" panose="05000000000000000000" pitchFamily="2" charset="2"/>
              </a:rPr>
              <a:t>Tests sur IPHI bientôt</a:t>
            </a:r>
          </a:p>
          <a:p>
            <a:endParaRPr lang="fr-FR" sz="1400" dirty="0" smtClean="0">
              <a:solidFill>
                <a:schemeClr val="tx1"/>
              </a:solidFill>
              <a:sym typeface="Wingdings" panose="05000000000000000000" pitchFamily="2" charset="2"/>
            </a:endParaRPr>
          </a:p>
        </p:txBody>
      </p:sp>
      <p:sp>
        <p:nvSpPr>
          <p:cNvPr id="23" name="Ellipse 22">
            <a:hlinkClick r:id="rId3"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grpSp>
        <p:nvGrpSpPr>
          <p:cNvPr id="25" name="Groupe 24"/>
          <p:cNvGrpSpPr/>
          <p:nvPr/>
        </p:nvGrpSpPr>
        <p:grpSpPr>
          <a:xfrm>
            <a:off x="1694705" y="6439045"/>
            <a:ext cx="5757615" cy="276999"/>
            <a:chOff x="1694705" y="6448244"/>
            <a:chExt cx="5757615" cy="276999"/>
          </a:xfrm>
          <a:solidFill>
            <a:schemeClr val="bg1">
              <a:lumMod val="75000"/>
            </a:schemeClr>
          </a:solidFill>
        </p:grpSpPr>
        <p:sp>
          <p:nvSpPr>
            <p:cNvPr id="26" name="ZoneTexte 25"/>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27" name="ZoneTexte 26"/>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28" name="ZoneTexte 27"/>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30" name="ZoneTexte 29"/>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31" name="ZoneTexte 30"/>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32" name="ZoneTexte 31"/>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33" name="ZoneTexte 32"/>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34" name="Groupe 33"/>
          <p:cNvGrpSpPr/>
          <p:nvPr/>
        </p:nvGrpSpPr>
        <p:grpSpPr>
          <a:xfrm>
            <a:off x="1694705" y="6439045"/>
            <a:ext cx="4320000" cy="276999"/>
            <a:chOff x="1694705" y="6448244"/>
            <a:chExt cx="4320000" cy="276999"/>
          </a:xfrm>
          <a:solidFill>
            <a:srgbClr val="C00000"/>
          </a:solidFill>
        </p:grpSpPr>
        <p:sp>
          <p:nvSpPr>
            <p:cNvPr id="35" name="ZoneTexte 34"/>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36" name="ZoneTexte 35"/>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37" name="ZoneTexte 36"/>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EMIT4D</a:t>
              </a:r>
              <a:endParaRPr lang="fr-FR" sz="1200" dirty="0">
                <a:solidFill>
                  <a:schemeClr val="bg1"/>
                </a:solidFill>
              </a:endParaRPr>
            </a:p>
          </p:txBody>
        </p:sp>
        <p:sp>
          <p:nvSpPr>
            <p:cNvPr id="38" name="ZoneTexte 37"/>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EMU</a:t>
              </a:r>
              <a:endParaRPr lang="fr-FR" sz="1200" dirty="0">
                <a:solidFill>
                  <a:schemeClr val="bg1"/>
                </a:solidFill>
              </a:endParaRPr>
            </a:p>
          </p:txBody>
        </p:sp>
        <p:sp>
          <p:nvSpPr>
            <p:cNvPr id="40" name="ZoneTexte 39"/>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grpSp>
        <p:nvGrpSpPr>
          <p:cNvPr id="42" name="Groupe 41"/>
          <p:cNvGrpSpPr/>
          <p:nvPr/>
        </p:nvGrpSpPr>
        <p:grpSpPr>
          <a:xfrm>
            <a:off x="3707904" y="2152610"/>
            <a:ext cx="2160240" cy="2386843"/>
            <a:chOff x="3830048" y="2287988"/>
            <a:chExt cx="2016225" cy="2113093"/>
          </a:xfrm>
        </p:grpSpPr>
        <p:pic>
          <p:nvPicPr>
            <p:cNvPr id="43" name="Image 42"/>
            <p:cNvPicPr>
              <a:picLocks noChangeAspect="1"/>
            </p:cNvPicPr>
            <p:nvPr/>
          </p:nvPicPr>
          <p:blipFill rotWithShape="1">
            <a:blip r:embed="rId4" cstate="print">
              <a:extLst>
                <a:ext uri="{28A0092B-C50C-407E-A947-70E740481C1C}">
                  <a14:useLocalDpi xmlns:a14="http://schemas.microsoft.com/office/drawing/2010/main" val="0"/>
                </a:ext>
              </a:extLst>
            </a:blip>
            <a:srcRect l="21777" t="22231" r="27731" b="29342"/>
            <a:stretch/>
          </p:blipFill>
          <p:spPr bwMode="auto">
            <a:xfrm>
              <a:off x="3935279" y="3535546"/>
              <a:ext cx="1642164" cy="865535"/>
            </a:xfrm>
            <a:prstGeom prst="rect">
              <a:avLst/>
            </a:prstGeom>
            <a:ln>
              <a:noFill/>
            </a:ln>
            <a:extLst>
              <a:ext uri="{53640926-AAD7-44D8-BBD7-CCE9431645EC}">
                <a14:shadowObscured xmlns:a14="http://schemas.microsoft.com/office/drawing/2010/main"/>
              </a:ext>
            </a:extLst>
          </p:spPr>
        </p:pic>
        <p:sp>
          <p:nvSpPr>
            <p:cNvPr id="44" name="ZoneTexte 43"/>
            <p:cNvSpPr txBox="1"/>
            <p:nvPr/>
          </p:nvSpPr>
          <p:spPr>
            <a:xfrm>
              <a:off x="3830048" y="2287988"/>
              <a:ext cx="2016225" cy="1384995"/>
            </a:xfrm>
            <a:prstGeom prst="rect">
              <a:avLst/>
            </a:prstGeom>
            <a:noFill/>
          </p:spPr>
          <p:txBody>
            <a:bodyPr wrap="square" rtlCol="0">
              <a:spAutoFit/>
            </a:bodyPr>
            <a:lstStyle/>
            <a:p>
              <a:pPr marL="285750" indent="-285750">
                <a:buFont typeface="Wingdings" panose="05000000000000000000" pitchFamily="2" charset="2"/>
                <a:buChar char="Ø"/>
              </a:pPr>
              <a:r>
                <a:rPr lang="fr-FR" sz="1400" dirty="0" smtClean="0">
                  <a:solidFill>
                    <a:srgbClr val="C00000"/>
                  </a:solidFill>
                </a:rPr>
                <a:t>liaison mécanique non assuré, cotes </a:t>
              </a:r>
              <a:r>
                <a:rPr lang="fr-FR" sz="1400" dirty="0">
                  <a:solidFill>
                    <a:srgbClr val="C00000"/>
                  </a:solidFill>
                </a:rPr>
                <a:t>non respectées (5mm </a:t>
              </a:r>
              <a:r>
                <a:rPr lang="fr-FR" sz="1400" dirty="0" smtClean="0">
                  <a:solidFill>
                    <a:srgbClr val="C00000"/>
                  </a:solidFill>
                </a:rPr>
                <a:t>d’inflexion</a:t>
              </a:r>
              <a:r>
                <a:rPr lang="fr-FR" sz="1400" dirty="0">
                  <a:solidFill>
                    <a:srgbClr val="C00000"/>
                  </a:solidFill>
                </a:rPr>
                <a:t>)</a:t>
              </a:r>
              <a:r>
                <a:rPr lang="fr-FR" sz="1400" dirty="0" smtClean="0">
                  <a:solidFill>
                    <a:srgbClr val="C00000"/>
                  </a:solidFill>
                </a:rPr>
                <a:t>, mauvais état de surface </a:t>
              </a:r>
              <a:endParaRPr lang="fr-FR" sz="1400" dirty="0">
                <a:solidFill>
                  <a:srgbClr val="C00000"/>
                </a:solidFill>
              </a:endParaRPr>
            </a:p>
          </p:txBody>
        </p:sp>
      </p:grpSp>
      <p:grpSp>
        <p:nvGrpSpPr>
          <p:cNvPr id="45" name="Groupe 44"/>
          <p:cNvGrpSpPr/>
          <p:nvPr/>
        </p:nvGrpSpPr>
        <p:grpSpPr>
          <a:xfrm>
            <a:off x="3707904" y="4641101"/>
            <a:ext cx="2016225" cy="1596211"/>
            <a:chOff x="3830048" y="4539453"/>
            <a:chExt cx="2016225" cy="1596211"/>
          </a:xfrm>
        </p:grpSpPr>
        <p:pic>
          <p:nvPicPr>
            <p:cNvPr id="46" name="Picture 6" descr="C:\Aurore\mesures microscope\images\trou5 x500.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48563" t="25830" r="1692" b="8231"/>
            <a:stretch/>
          </p:blipFill>
          <p:spPr bwMode="auto">
            <a:xfrm>
              <a:off x="4046072" y="5315854"/>
              <a:ext cx="824624" cy="81981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descr="C:\Aurore\mesures microscope\images\trou8 x500.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l="37740" t="25830" r="11479" b="8231"/>
            <a:stretch/>
          </p:blipFill>
          <p:spPr bwMode="auto">
            <a:xfrm>
              <a:off x="4910168" y="5315854"/>
              <a:ext cx="841808" cy="819810"/>
            </a:xfrm>
            <a:prstGeom prst="rect">
              <a:avLst/>
            </a:prstGeom>
            <a:noFill/>
            <a:extLst>
              <a:ext uri="{909E8E84-426E-40DD-AFC4-6F175D3DCCD1}">
                <a14:hiddenFill xmlns:a14="http://schemas.microsoft.com/office/drawing/2010/main">
                  <a:solidFill>
                    <a:srgbClr val="FFFFFF"/>
                  </a:solidFill>
                </a14:hiddenFill>
              </a:ext>
            </a:extLst>
          </p:spPr>
        </p:pic>
        <p:sp>
          <p:nvSpPr>
            <p:cNvPr id="62" name="ZoneTexte 61"/>
            <p:cNvSpPr txBox="1"/>
            <p:nvPr/>
          </p:nvSpPr>
          <p:spPr>
            <a:xfrm>
              <a:off x="3830048" y="4539453"/>
              <a:ext cx="2016225" cy="738664"/>
            </a:xfrm>
            <a:prstGeom prst="rect">
              <a:avLst/>
            </a:prstGeom>
            <a:noFill/>
          </p:spPr>
          <p:txBody>
            <a:bodyPr wrap="square" rtlCol="0">
              <a:spAutoFit/>
            </a:bodyPr>
            <a:lstStyle/>
            <a:p>
              <a:pPr marL="285750" indent="-285750">
                <a:buFont typeface="Wingdings" panose="05000000000000000000" pitchFamily="2" charset="2"/>
                <a:buChar char="Ø"/>
              </a:pPr>
              <a:r>
                <a:rPr lang="fr-FR" sz="1400" dirty="0" smtClean="0">
                  <a:solidFill>
                    <a:srgbClr val="C00000"/>
                  </a:solidFill>
                </a:rPr>
                <a:t>5 trous repris sur 9, mauvais diamètre et déformé.</a:t>
              </a:r>
              <a:endParaRPr lang="fr-FR" sz="1400" dirty="0">
                <a:solidFill>
                  <a:srgbClr val="C00000"/>
                </a:solidFill>
              </a:endParaRPr>
            </a:p>
          </p:txBody>
        </p:sp>
      </p:grpSp>
      <p:sp>
        <p:nvSpPr>
          <p:cNvPr id="63" name="ZoneTexte 62"/>
          <p:cNvSpPr txBox="1"/>
          <p:nvPr/>
        </p:nvSpPr>
        <p:spPr>
          <a:xfrm>
            <a:off x="244790" y="1985059"/>
            <a:ext cx="3463114" cy="4324261"/>
          </a:xfrm>
          <a:prstGeom prst="rect">
            <a:avLst/>
          </a:prstGeom>
          <a:solidFill>
            <a:sysClr val="window" lastClr="FFFFFF"/>
          </a:solidFill>
          <a:ln>
            <a:solidFill>
              <a:srgbClr val="AC0014"/>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strike="noStrike" kern="0" cap="none" spc="0" normalizeH="0" baseline="0" noProof="0" dirty="0" smtClean="0">
                <a:ln>
                  <a:noFill/>
                </a:ln>
                <a:solidFill>
                  <a:prstClr val="black"/>
                </a:solidFill>
                <a:effectLst/>
                <a:uLnTx/>
                <a:uFillTx/>
              </a:rPr>
              <a:t>Poivrier : </a:t>
            </a:r>
            <a:endParaRPr kumimoji="0" lang="fr-FR" sz="1600" b="1" i="0" u="none" strike="noStrike" kern="0" cap="none" spc="0" normalizeH="0" baseline="0" noProof="0" dirty="0">
              <a:ln>
                <a:noFill/>
              </a:ln>
              <a:solidFill>
                <a:prstClr val="black"/>
              </a:solidFill>
              <a:effectLst/>
              <a:uLnTx/>
              <a:uFillTx/>
            </a:endParaRPr>
          </a:p>
          <a:p>
            <a:pPr marL="285750" indent="-285750">
              <a:buFont typeface="Wingdings" panose="05000000000000000000" pitchFamily="2" charset="2"/>
              <a:buChar char="Ø"/>
            </a:pPr>
            <a:endParaRPr lang="fr-FR" sz="1600" kern="0" dirty="0">
              <a:solidFill>
                <a:prstClr val="black"/>
              </a:solidFill>
            </a:endParaRPr>
          </a:p>
          <a:p>
            <a:pPr marL="285750" marR="0" lvl="0" indent="-285750" defTabSz="914400" eaLnBrk="1" fontAlgn="auto" latinLnBrk="0" hangingPunct="1">
              <a:lnSpc>
                <a:spcPct val="100000"/>
              </a:lnSpc>
              <a:spcBef>
                <a:spcPts val="0"/>
              </a:spcBef>
              <a:spcAft>
                <a:spcPts val="0"/>
              </a:spcAft>
              <a:buClrTx/>
              <a:buSzTx/>
              <a:buFont typeface="Wingdings"/>
              <a:buChar char="à"/>
              <a:tabLst/>
              <a:defRPr/>
            </a:pPr>
            <a:r>
              <a:rPr lang="fr-FR" sz="1600" kern="0" dirty="0" smtClean="0">
                <a:solidFill>
                  <a:prstClr val="black"/>
                </a:solidFill>
                <a:sym typeface="Wingdings" panose="05000000000000000000" pitchFamily="2" charset="2"/>
              </a:rPr>
              <a:t>CIC Cu-W- boite à eau en inox soudé</a:t>
            </a:r>
          </a:p>
          <a:p>
            <a:pPr marL="285750" marR="0" lvl="0" indent="-285750" defTabSz="914400" eaLnBrk="1" fontAlgn="auto" latinLnBrk="0" hangingPunct="1">
              <a:lnSpc>
                <a:spcPct val="100000"/>
              </a:lnSpc>
              <a:spcBef>
                <a:spcPts val="0"/>
              </a:spcBef>
              <a:spcAft>
                <a:spcPts val="0"/>
              </a:spcAft>
              <a:buClrTx/>
              <a:buSzTx/>
              <a:buFont typeface="Wingdings"/>
              <a:buChar char="à"/>
              <a:tabLst/>
              <a:defRPr/>
            </a:pPr>
            <a:endParaRPr lang="fr-FR" sz="1600" kern="0" dirty="0">
              <a:solidFill>
                <a:prstClr val="black"/>
              </a:solidFill>
              <a:sym typeface="Wingdings" panose="05000000000000000000" pitchFamily="2" charset="2"/>
            </a:endParaRPr>
          </a:p>
          <a:p>
            <a:pPr marL="285750" marR="0" lvl="0" indent="-285750" defTabSz="914400" eaLnBrk="1" fontAlgn="auto" latinLnBrk="0" hangingPunct="1">
              <a:lnSpc>
                <a:spcPct val="100000"/>
              </a:lnSpc>
              <a:spcBef>
                <a:spcPts val="0"/>
              </a:spcBef>
              <a:spcAft>
                <a:spcPts val="0"/>
              </a:spcAft>
              <a:buClrTx/>
              <a:buSzTx/>
              <a:buFont typeface="Wingdings"/>
              <a:buChar char="à"/>
              <a:tabLst/>
              <a:defRPr/>
            </a:pPr>
            <a:endParaRPr lang="fr-FR" sz="1600" kern="0" dirty="0" smtClean="0">
              <a:solidFill>
                <a:prstClr val="black"/>
              </a:solidFill>
              <a:sym typeface="Wingdings" panose="05000000000000000000" pitchFamily="2" charset="2"/>
            </a:endParaRPr>
          </a:p>
          <a:p>
            <a:pPr marL="285750" marR="0" lvl="0" indent="-285750" defTabSz="914400" eaLnBrk="1" fontAlgn="auto" latinLnBrk="0" hangingPunct="1">
              <a:lnSpc>
                <a:spcPct val="100000"/>
              </a:lnSpc>
              <a:spcBef>
                <a:spcPts val="0"/>
              </a:spcBef>
              <a:spcAft>
                <a:spcPts val="0"/>
              </a:spcAft>
              <a:buClrTx/>
              <a:buSzTx/>
              <a:buFont typeface="Wingdings"/>
              <a:buChar char="à"/>
              <a:tabLst/>
              <a:defRPr/>
            </a:pPr>
            <a:endParaRPr kumimoji="0" lang="fr-FR" sz="1600" b="0" i="0" u="none" strike="noStrike" kern="0" cap="none" spc="0" normalizeH="0" baseline="0" noProof="0" dirty="0" smtClean="0">
              <a:ln>
                <a:noFill/>
              </a:ln>
              <a:solidFill>
                <a:prstClr val="black"/>
              </a:solidFill>
              <a:effectLst/>
              <a:uLnTx/>
              <a:uFillTx/>
              <a:sym typeface="Wingdings" panose="05000000000000000000" pitchFamily="2" charset="2"/>
            </a:endParaRPr>
          </a:p>
          <a:p>
            <a:pPr marL="285750" marR="0" lvl="0" indent="-285750" defTabSz="914400" eaLnBrk="1" fontAlgn="auto" latinLnBrk="0" hangingPunct="1">
              <a:lnSpc>
                <a:spcPct val="100000"/>
              </a:lnSpc>
              <a:spcBef>
                <a:spcPts val="0"/>
              </a:spcBef>
              <a:spcAft>
                <a:spcPts val="0"/>
              </a:spcAft>
              <a:buClrTx/>
              <a:buSzTx/>
              <a:buFont typeface="Wingdings"/>
              <a:buChar char="à"/>
              <a:tabLst/>
              <a:defRPr/>
            </a:pPr>
            <a:endParaRPr lang="fr-FR" sz="1600" kern="0" dirty="0">
              <a:solidFill>
                <a:prstClr val="black"/>
              </a:solidFill>
              <a:sym typeface="Wingdings" panose="05000000000000000000" pitchFamily="2" charset="2"/>
            </a:endParaRPr>
          </a:p>
          <a:p>
            <a:pPr marL="285750" marR="0" lvl="0" indent="-285750" defTabSz="914400" eaLnBrk="1" fontAlgn="auto" latinLnBrk="0" hangingPunct="1">
              <a:lnSpc>
                <a:spcPct val="100000"/>
              </a:lnSpc>
              <a:spcBef>
                <a:spcPts val="0"/>
              </a:spcBef>
              <a:spcAft>
                <a:spcPts val="0"/>
              </a:spcAft>
              <a:buClrTx/>
              <a:buSzTx/>
              <a:buFont typeface="Wingdings"/>
              <a:buChar char="à"/>
              <a:tabLst/>
              <a:defRPr/>
            </a:pPr>
            <a:endParaRPr kumimoji="0" lang="fr-FR" sz="1600" b="0" i="0" u="none" strike="noStrike" kern="0" cap="none" spc="0" normalizeH="0" baseline="0" noProof="0" dirty="0" smtClean="0">
              <a:ln>
                <a:noFill/>
              </a:ln>
              <a:solidFill>
                <a:prstClr val="black"/>
              </a:solidFill>
              <a:effectLst/>
              <a:uLnTx/>
              <a:uFillTx/>
              <a:sym typeface="Wingdings" panose="05000000000000000000" pitchFamily="2" charset="2"/>
            </a:endParaRPr>
          </a:p>
          <a:p>
            <a:pPr marR="0" lvl="0" defTabSz="914400" eaLnBrk="1" fontAlgn="auto" latinLnBrk="0" hangingPunct="1">
              <a:lnSpc>
                <a:spcPct val="100000"/>
              </a:lnSpc>
              <a:spcBef>
                <a:spcPts val="0"/>
              </a:spcBef>
              <a:spcAft>
                <a:spcPts val="0"/>
              </a:spcAft>
              <a:buClrTx/>
              <a:buSzTx/>
              <a:tabLst/>
              <a:defRPr/>
            </a:pPr>
            <a:endParaRPr kumimoji="0" lang="fr-FR" sz="1600" b="0" i="0" u="none" strike="noStrike" kern="0" cap="none" spc="0" normalizeH="0" baseline="0" noProof="0" dirty="0" smtClean="0">
              <a:ln>
                <a:noFill/>
              </a:ln>
              <a:solidFill>
                <a:prstClr val="black"/>
              </a:solidFill>
              <a:effectLst/>
              <a:uLnTx/>
              <a:uFillTx/>
              <a:sym typeface="Wingdings" panose="05000000000000000000" pitchFamily="2" charset="2"/>
            </a:endParaRPr>
          </a:p>
          <a:p>
            <a:pPr marL="285750" marR="0" lvl="0" indent="-285750" defTabSz="914400" eaLnBrk="1" fontAlgn="auto" latinLnBrk="0" hangingPunct="1">
              <a:lnSpc>
                <a:spcPct val="100000"/>
              </a:lnSpc>
              <a:spcBef>
                <a:spcPts val="0"/>
              </a:spcBef>
              <a:spcAft>
                <a:spcPts val="0"/>
              </a:spcAft>
              <a:buClrTx/>
              <a:buSzTx/>
              <a:buFont typeface="Wingdings"/>
              <a:buChar char="à"/>
              <a:tabLst/>
              <a:defRPr/>
            </a:pPr>
            <a:endParaRPr kumimoji="0" lang="fr-FR" sz="100" b="0" i="0" u="none" strike="noStrike" kern="0" cap="none" spc="0" normalizeH="0" baseline="0" noProof="0" dirty="0">
              <a:ln>
                <a:noFill/>
              </a:ln>
              <a:solidFill>
                <a:prstClr val="black"/>
              </a:solidFill>
              <a:effectLst/>
              <a:uLnTx/>
              <a:uFillTx/>
              <a:sym typeface="Wingdings" panose="05000000000000000000" pitchFamily="2" charset="2"/>
            </a:endParaRPr>
          </a:p>
          <a:p>
            <a:pPr marL="285750" marR="0" lvl="0" indent="-285750" defTabSz="914400" eaLnBrk="1" fontAlgn="auto" latinLnBrk="0" hangingPunct="1">
              <a:lnSpc>
                <a:spcPct val="100000"/>
              </a:lnSpc>
              <a:spcBef>
                <a:spcPts val="0"/>
              </a:spcBef>
              <a:spcAft>
                <a:spcPts val="0"/>
              </a:spcAft>
              <a:buClrTx/>
              <a:buSzTx/>
              <a:buFont typeface="Wingdings"/>
              <a:buChar char="à"/>
              <a:tabLst/>
              <a:defRPr/>
            </a:pPr>
            <a:r>
              <a:rPr lang="fr-FR" sz="1600" kern="0" dirty="0" smtClean="0">
                <a:solidFill>
                  <a:prstClr val="black"/>
                </a:solidFill>
                <a:sym typeface="Wingdings" panose="05000000000000000000" pitchFamily="2" charset="2"/>
              </a:rPr>
              <a:t>121 trous de Ø70µm</a:t>
            </a:r>
          </a:p>
          <a:p>
            <a:pPr marR="0" lvl="0" defTabSz="914400" eaLnBrk="1" fontAlgn="auto" latinLnBrk="0" hangingPunct="1">
              <a:lnSpc>
                <a:spcPct val="100000"/>
              </a:lnSpc>
              <a:spcBef>
                <a:spcPts val="0"/>
              </a:spcBef>
              <a:spcAft>
                <a:spcPts val="0"/>
              </a:spcAft>
              <a:buClrTx/>
              <a:buSzTx/>
              <a:tabLst/>
              <a:defRPr/>
            </a:pPr>
            <a:r>
              <a:rPr lang="fr-FR" sz="1600" kern="0" dirty="0">
                <a:solidFill>
                  <a:prstClr val="black"/>
                </a:solidFill>
                <a:sym typeface="Wingdings" panose="05000000000000000000" pitchFamily="2" charset="2"/>
              </a:rPr>
              <a:t> </a:t>
            </a:r>
            <a:r>
              <a:rPr lang="fr-FR" sz="1600" kern="0" dirty="0" smtClean="0">
                <a:solidFill>
                  <a:prstClr val="black"/>
                </a:solidFill>
                <a:sym typeface="Wingdings" panose="05000000000000000000" pitchFamily="2" charset="2"/>
              </a:rPr>
              <a:t>    Jet d’eau guidé par laser</a:t>
            </a:r>
            <a:endParaRPr lang="fr-FR" sz="16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6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prstClr val="black"/>
              </a:solidFill>
              <a:effectLst/>
              <a:uLnTx/>
              <a:uFillTx/>
            </a:endParaRPr>
          </a:p>
        </p:txBody>
      </p:sp>
      <p:pic>
        <p:nvPicPr>
          <p:cNvPr id="64"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47" t="3961" r="8299" b="6431"/>
          <a:stretch/>
        </p:blipFill>
        <p:spPr bwMode="auto">
          <a:xfrm>
            <a:off x="1976347" y="2788316"/>
            <a:ext cx="1436715" cy="163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Image 64"/>
          <p:cNvPicPr/>
          <p:nvPr/>
        </p:nvPicPr>
        <p:blipFill>
          <a:blip r:embed="rId10" cstate="print">
            <a:extLst>
              <a:ext uri="{28A0092B-C50C-407E-A947-70E740481C1C}">
                <a14:useLocalDpi xmlns:a14="http://schemas.microsoft.com/office/drawing/2010/main" val="0"/>
              </a:ext>
            </a:extLst>
          </a:blip>
          <a:stretch>
            <a:fillRect/>
          </a:stretch>
        </p:blipFill>
        <p:spPr>
          <a:xfrm flipH="1">
            <a:off x="340604" y="3006244"/>
            <a:ext cx="1495092" cy="1460330"/>
          </a:xfrm>
          <a:prstGeom prst="rect">
            <a:avLst/>
          </a:prstGeom>
        </p:spPr>
      </p:pic>
      <p:pic>
        <p:nvPicPr>
          <p:cNvPr id="66" name="Image 65"/>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862808" y="4861593"/>
            <a:ext cx="1221235" cy="1524401"/>
          </a:xfrm>
          <a:prstGeom prst="rect">
            <a:avLst/>
          </a:prstGeom>
          <a:noFill/>
          <a:ln>
            <a:noFill/>
          </a:ln>
        </p:spPr>
      </p:pic>
      <p:sp>
        <p:nvSpPr>
          <p:cNvPr id="67" name="Rectangle 66"/>
          <p:cNvSpPr/>
          <p:nvPr/>
        </p:nvSpPr>
        <p:spPr>
          <a:xfrm>
            <a:off x="0" y="1023119"/>
            <a:ext cx="4572000" cy="923330"/>
          </a:xfrm>
          <a:prstGeom prst="rect">
            <a:avLst/>
          </a:prstGeom>
        </p:spPr>
        <p:txBody>
          <a:bodyPr>
            <a:spAutoFit/>
          </a:bodyPr>
          <a:lstStyle/>
          <a:p>
            <a:pPr marL="285750" indent="-285750">
              <a:buFont typeface="Wingdings" panose="05000000000000000000" pitchFamily="2" charset="2"/>
              <a:buChar char="Ø"/>
            </a:pPr>
            <a:r>
              <a:rPr lang="fr-FR" dirty="0">
                <a:solidFill>
                  <a:srgbClr val="AC0014"/>
                </a:solidFill>
              </a:rPr>
              <a:t>Arrêter une grosse densité de puissance sans déformer les trous à la base de la mesure ….</a:t>
            </a:r>
          </a:p>
        </p:txBody>
      </p:sp>
    </p:spTree>
    <p:extLst>
      <p:ext uri="{BB962C8B-B14F-4D97-AF65-F5344CB8AC3E}">
        <p14:creationId xmlns:p14="http://schemas.microsoft.com/office/powerpoint/2010/main" val="29437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7" name="Rectangle 6"/>
          <p:cNvSpPr/>
          <p:nvPr/>
        </p:nvSpPr>
        <p:spPr>
          <a:xfrm>
            <a:off x="160565" y="980728"/>
            <a:ext cx="8875931" cy="3077766"/>
          </a:xfrm>
          <a:prstGeom prst="rect">
            <a:avLst/>
          </a:prstGeom>
        </p:spPr>
        <p:txBody>
          <a:bodyPr wrap="square">
            <a:spAutoFit/>
          </a:bodyPr>
          <a:lstStyle/>
          <a:p>
            <a:r>
              <a:rPr lang="fr-FR" sz="1600" b="1" dirty="0">
                <a:solidFill>
                  <a:prstClr val="black"/>
                </a:solidFill>
              </a:rPr>
              <a:t>Mesure </a:t>
            </a:r>
            <a:r>
              <a:rPr lang="fr-FR" sz="1600" b="1" dirty="0" smtClean="0">
                <a:solidFill>
                  <a:prstClr val="black"/>
                </a:solidFill>
              </a:rPr>
              <a:t>d’un profil transverse du faisceau</a:t>
            </a:r>
          </a:p>
          <a:p>
            <a:endParaRPr lang="fr-FR" sz="1000" b="1" dirty="0" smtClean="0">
              <a:solidFill>
                <a:prstClr val="black"/>
              </a:solidFill>
            </a:endParaRPr>
          </a:p>
          <a:p>
            <a:r>
              <a:rPr lang="fr-FR" sz="1600" dirty="0" smtClean="0">
                <a:solidFill>
                  <a:prstClr val="black"/>
                </a:solidFill>
                <a:sym typeface="Wingdings" panose="05000000000000000000" pitchFamily="2" charset="2"/>
              </a:rPr>
              <a:t>Fluorescence Profile Monitor </a:t>
            </a:r>
            <a:r>
              <a:rPr lang="fr-FR" sz="1600" dirty="0">
                <a:solidFill>
                  <a:prstClr val="black"/>
                </a:solidFill>
                <a:sym typeface="Wingdings" panose="05000000000000000000" pitchFamily="2" charset="2"/>
              </a:rPr>
              <a:t>(</a:t>
            </a:r>
            <a:r>
              <a:rPr lang="fr-FR" sz="1600" dirty="0" smtClean="0">
                <a:solidFill>
                  <a:prstClr val="black"/>
                </a:solidFill>
                <a:sym typeface="Wingdings" panose="05000000000000000000" pitchFamily="2" charset="2"/>
              </a:rPr>
              <a:t>FPM) </a:t>
            </a:r>
            <a:r>
              <a:rPr lang="fr-FR" sz="1600" b="1" dirty="0" smtClean="0">
                <a:solidFill>
                  <a:prstClr val="black"/>
                </a:solidFill>
              </a:rPr>
              <a:t> </a:t>
            </a:r>
            <a:r>
              <a:rPr lang="fr-FR" sz="1600" dirty="0" smtClean="0">
                <a:solidFill>
                  <a:prstClr val="black"/>
                </a:solidFill>
              </a:rPr>
              <a:t>Lumière due à l’excitation du gaz résiduel par le faisceau</a:t>
            </a:r>
          </a:p>
          <a:p>
            <a:endParaRPr lang="fr-FR" sz="1600" b="1" dirty="0">
              <a:solidFill>
                <a:prstClr val="black"/>
              </a:solidFill>
            </a:endParaRPr>
          </a:p>
          <a:p>
            <a:endParaRPr lang="fr-FR" sz="1600" b="1" dirty="0" smtClean="0">
              <a:solidFill>
                <a:prstClr val="black"/>
              </a:solidFill>
            </a:endParaRPr>
          </a:p>
          <a:p>
            <a:endParaRPr lang="fr-FR" sz="1600" b="1" dirty="0" smtClean="0">
              <a:solidFill>
                <a:prstClr val="black"/>
              </a:solidFill>
            </a:endParaRPr>
          </a:p>
          <a:p>
            <a:endParaRPr lang="fr-FR" sz="1600" b="1" dirty="0">
              <a:solidFill>
                <a:prstClr val="black"/>
              </a:solidFill>
            </a:endParaRPr>
          </a:p>
          <a:p>
            <a:endParaRPr lang="fr-FR" sz="1600" b="1" dirty="0" smtClean="0">
              <a:solidFill>
                <a:prstClr val="black"/>
              </a:solidFill>
            </a:endParaRPr>
          </a:p>
          <a:p>
            <a:endParaRPr lang="fr-FR" sz="1400" b="1" dirty="0">
              <a:solidFill>
                <a:prstClr val="black"/>
              </a:solidFill>
            </a:endParaRPr>
          </a:p>
          <a:p>
            <a:endParaRPr lang="fr-FR" sz="1000" b="1" dirty="0" smtClean="0">
              <a:solidFill>
                <a:prstClr val="black"/>
              </a:solidFill>
            </a:endParaRPr>
          </a:p>
          <a:p>
            <a:endParaRPr lang="fr-FR" sz="1600" b="1" dirty="0">
              <a:solidFill>
                <a:prstClr val="black"/>
              </a:solidFill>
            </a:endParaRPr>
          </a:p>
          <a:p>
            <a:endParaRPr lang="fr-FR" sz="1000" dirty="0" smtClean="0">
              <a:solidFill>
                <a:prstClr val="black"/>
              </a:solidFill>
            </a:endParaRPr>
          </a:p>
          <a:p>
            <a:r>
              <a:rPr lang="fr-FR" sz="1600" dirty="0" err="1" smtClean="0">
                <a:solidFill>
                  <a:prstClr val="black"/>
                </a:solidFill>
              </a:rPr>
              <a:t>Ionization</a:t>
            </a:r>
            <a:r>
              <a:rPr lang="fr-FR" sz="1600" dirty="0" smtClean="0">
                <a:solidFill>
                  <a:prstClr val="black"/>
                </a:solidFill>
              </a:rPr>
              <a:t> Profile Monitor  (IPM) </a:t>
            </a:r>
            <a:r>
              <a:rPr lang="fr-FR" sz="1600" dirty="0" smtClean="0">
                <a:solidFill>
                  <a:prstClr val="black"/>
                </a:solidFill>
                <a:sym typeface="Wingdings" panose="05000000000000000000" pitchFamily="2" charset="2"/>
              </a:rPr>
              <a:t> Déflexion électrostatique</a:t>
            </a:r>
          </a:p>
        </p:txBody>
      </p:sp>
      <p:sp>
        <p:nvSpPr>
          <p:cNvPr id="29" name="Rectangle 28"/>
          <p:cNvSpPr/>
          <p:nvPr/>
        </p:nvSpPr>
        <p:spPr>
          <a:xfrm>
            <a:off x="2430132" y="2455579"/>
            <a:ext cx="288032" cy="307068"/>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NPM - principe</a:t>
            </a:r>
            <a:endParaRPr lang="fr-FR" dirty="0"/>
          </a:p>
        </p:txBody>
      </p:sp>
      <p:sp>
        <p:nvSpPr>
          <p:cNvPr id="10" name="Arc 9"/>
          <p:cNvSpPr>
            <a:spLocks noChangeAspect="1"/>
          </p:cNvSpPr>
          <p:nvPr/>
        </p:nvSpPr>
        <p:spPr>
          <a:xfrm>
            <a:off x="575736" y="1831718"/>
            <a:ext cx="1620000" cy="1620000"/>
          </a:xfrm>
          <a:prstGeom prst="arc">
            <a:avLst>
              <a:gd name="adj1" fmla="val 1282948"/>
              <a:gd name="adj2" fmla="val 202860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2" name="Connecteur droit 11"/>
          <p:cNvCxnSpPr>
            <a:stCxn id="10" idx="2"/>
          </p:cNvCxnSpPr>
          <p:nvPr/>
        </p:nvCxnSpPr>
        <p:spPr>
          <a:xfrm>
            <a:off x="2137287" y="2339608"/>
            <a:ext cx="1372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137287" y="2940818"/>
            <a:ext cx="1372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288017" y="2279748"/>
            <a:ext cx="0" cy="199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288017" y="2804426"/>
            <a:ext cx="0" cy="199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288017" y="2479010"/>
            <a:ext cx="0" cy="325416"/>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Parallélogramme 27"/>
          <p:cNvSpPr/>
          <p:nvPr/>
        </p:nvSpPr>
        <p:spPr>
          <a:xfrm rot="5400000">
            <a:off x="2643060" y="2380152"/>
            <a:ext cx="376816" cy="456727"/>
          </a:xfrm>
          <a:prstGeom prst="parallelogram">
            <a:avLst>
              <a:gd name="adj" fmla="val 0"/>
            </a:avLst>
          </a:prstGeom>
          <a:solidFill>
            <a:srgbClr val="C0504D"/>
          </a:solidFill>
          <a:ln w="25400" cap="flat" cmpd="sng" algn="ctr">
            <a:solidFill>
              <a:srgbClr val="8D3836"/>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prstClr val="white"/>
                </a:solidFill>
                <a:effectLst/>
                <a:uLnTx/>
                <a:uFillTx/>
                <a:ea typeface="Times New Roman"/>
                <a:cs typeface="Times New Roman"/>
              </a:rPr>
              <a:t> </a:t>
            </a:r>
            <a:endParaRPr kumimoji="0" lang="fr-FR" sz="1100" b="0" i="0" u="none" strike="noStrike" kern="0" cap="none" spc="0" normalizeH="0" baseline="0" noProof="0" dirty="0">
              <a:ln>
                <a:noFill/>
              </a:ln>
              <a:solidFill>
                <a:prstClr val="white"/>
              </a:solidFill>
              <a:effectLst/>
              <a:uLnTx/>
              <a:uFillTx/>
              <a:ea typeface="Calibri"/>
              <a:cs typeface="Times New Roman"/>
            </a:endParaRPr>
          </a:p>
        </p:txBody>
      </p:sp>
      <p:sp>
        <p:nvSpPr>
          <p:cNvPr id="30" name="Rectangle 29"/>
          <p:cNvSpPr/>
          <p:nvPr/>
        </p:nvSpPr>
        <p:spPr>
          <a:xfrm>
            <a:off x="2339752" y="2379379"/>
            <a:ext cx="144016" cy="459468"/>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31" name="ZoneTexte 30"/>
          <p:cNvSpPr txBox="1"/>
          <p:nvPr/>
        </p:nvSpPr>
        <p:spPr>
          <a:xfrm rot="16200000">
            <a:off x="-153884" y="2325902"/>
            <a:ext cx="1152128" cy="307777"/>
          </a:xfrm>
          <a:prstGeom prst="rect">
            <a:avLst/>
          </a:prstGeom>
          <a:noFill/>
        </p:spPr>
        <p:txBody>
          <a:bodyPr wrap="square" rtlCol="0">
            <a:spAutoFit/>
          </a:bodyPr>
          <a:lstStyle/>
          <a:p>
            <a:r>
              <a:rPr lang="fr-FR" sz="1400" dirty="0" smtClean="0"/>
              <a:t>Chambre</a:t>
            </a:r>
            <a:endParaRPr lang="fr-FR" sz="1400" dirty="0"/>
          </a:p>
        </p:txBody>
      </p:sp>
      <p:sp>
        <p:nvSpPr>
          <p:cNvPr id="35" name="ZoneTexte 34"/>
          <p:cNvSpPr txBox="1"/>
          <p:nvPr/>
        </p:nvSpPr>
        <p:spPr>
          <a:xfrm rot="16200000">
            <a:off x="-262104" y="4774174"/>
            <a:ext cx="1152128" cy="307777"/>
          </a:xfrm>
          <a:prstGeom prst="rect">
            <a:avLst/>
          </a:prstGeom>
          <a:noFill/>
        </p:spPr>
        <p:txBody>
          <a:bodyPr wrap="square" rtlCol="0">
            <a:spAutoFit/>
          </a:bodyPr>
          <a:lstStyle/>
          <a:p>
            <a:r>
              <a:rPr lang="fr-FR" sz="1400" dirty="0" smtClean="0"/>
              <a:t>Chambre</a:t>
            </a:r>
            <a:endParaRPr lang="fr-FR" sz="1400" dirty="0"/>
          </a:p>
        </p:txBody>
      </p:sp>
      <p:sp>
        <p:nvSpPr>
          <p:cNvPr id="36" name="Ellipse 35"/>
          <p:cNvSpPr/>
          <p:nvPr/>
        </p:nvSpPr>
        <p:spPr>
          <a:xfrm>
            <a:off x="1007735" y="2263717"/>
            <a:ext cx="756000" cy="756000"/>
          </a:xfrm>
          <a:prstGeom prst="ellipse">
            <a:avLst/>
          </a:prstGeom>
          <a:gradFill flip="none" rotWithShape="1">
            <a:gsLst>
              <a:gs pos="0">
                <a:srgbClr val="4F81BD">
                  <a:alpha val="77000"/>
                </a:srgbClr>
              </a:gs>
              <a:gs pos="58000">
                <a:srgbClr val="1F497D">
                  <a:lumMod val="40000"/>
                  <a:lumOff val="60000"/>
                  <a:alpha val="64000"/>
                </a:srgbClr>
              </a:gs>
              <a:gs pos="100000">
                <a:srgbClr val="C4D6EB">
                  <a:alpha val="68000"/>
                </a:srgbClr>
              </a:gs>
            </a:gsLst>
            <a:path path="shape">
              <a:fillToRect l="50000" t="50000" r="50000" b="50000"/>
            </a:path>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37" name="Ellipse 36"/>
          <p:cNvSpPr/>
          <p:nvPr/>
        </p:nvSpPr>
        <p:spPr>
          <a:xfrm>
            <a:off x="1096463" y="4568022"/>
            <a:ext cx="935920" cy="936000"/>
          </a:xfrm>
          <a:prstGeom prst="ellipse">
            <a:avLst/>
          </a:prstGeom>
          <a:gradFill flip="none" rotWithShape="1">
            <a:gsLst>
              <a:gs pos="0">
                <a:srgbClr val="4F81BD">
                  <a:alpha val="77000"/>
                </a:srgbClr>
              </a:gs>
              <a:gs pos="58000">
                <a:srgbClr val="1F497D">
                  <a:lumMod val="40000"/>
                  <a:lumOff val="60000"/>
                  <a:alpha val="64000"/>
                </a:srgbClr>
              </a:gs>
              <a:gs pos="100000">
                <a:srgbClr val="C4D6EB">
                  <a:alpha val="68000"/>
                </a:srgbClr>
              </a:gs>
            </a:gsLst>
            <a:path path="shape">
              <a:fillToRect l="50000" t="50000" r="50000" b="50000"/>
            </a:path>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grpSp>
        <p:nvGrpSpPr>
          <p:cNvPr id="38" name="Groupe 37"/>
          <p:cNvGrpSpPr/>
          <p:nvPr/>
        </p:nvGrpSpPr>
        <p:grpSpPr>
          <a:xfrm>
            <a:off x="3140611" y="2116296"/>
            <a:ext cx="1464848" cy="1182691"/>
            <a:chOff x="2851508" y="4376853"/>
            <a:chExt cx="1720492" cy="1600504"/>
          </a:xfrm>
        </p:grpSpPr>
        <p:pic>
          <p:nvPicPr>
            <p:cNvPr id="39" name="Picture 4" descr="\\Dapdc5\adumanci\Desktop\profil.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348" b="93478" l="9985" r="94705"/>
                      </a14:imgEffect>
                      <a14:imgEffect>
                        <a14:sharpenSoften amount="33000"/>
                      </a14:imgEffect>
                      <a14:imgEffect>
                        <a14:colorTemperature colorTemp="4375"/>
                      </a14:imgEffect>
                      <a14:imgEffect>
                        <a14:saturation sat="400000"/>
                      </a14:imgEffect>
                      <a14:imgEffect>
                        <a14:brightnessContrast bright="-35000" contrast="100000"/>
                      </a14:imgEffect>
                    </a14:imgLayer>
                  </a14:imgProps>
                </a:ext>
                <a:ext uri="{28A0092B-C50C-407E-A947-70E740481C1C}">
                  <a14:useLocalDpi xmlns:a14="http://schemas.microsoft.com/office/drawing/2010/main" val="0"/>
                </a:ext>
              </a:extLst>
            </a:blip>
            <a:srcRect/>
            <a:stretch>
              <a:fillRect/>
            </a:stretch>
          </p:blipFill>
          <p:spPr bwMode="auto">
            <a:xfrm>
              <a:off x="2851508" y="4376853"/>
              <a:ext cx="1720492" cy="12556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ZoneTexte 39"/>
            <p:cNvSpPr txBox="1"/>
            <p:nvPr/>
          </p:nvSpPr>
          <p:spPr>
            <a:xfrm>
              <a:off x="3052639" y="4376853"/>
              <a:ext cx="147764" cy="416506"/>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effectLst/>
                  <a:uLnTx/>
                  <a:uFillTx/>
                </a:rPr>
                <a:t>I</a:t>
              </a:r>
            </a:p>
          </p:txBody>
        </p:sp>
        <p:cxnSp>
          <p:nvCxnSpPr>
            <p:cNvPr id="41" name="Connecteur droit avec flèche 40"/>
            <p:cNvCxnSpPr/>
            <p:nvPr/>
          </p:nvCxnSpPr>
          <p:spPr>
            <a:xfrm flipV="1">
              <a:off x="3041425" y="4376854"/>
              <a:ext cx="0" cy="1134604"/>
            </a:xfrm>
            <a:prstGeom prst="straightConnector1">
              <a:avLst/>
            </a:prstGeom>
            <a:noFill/>
            <a:ln w="9525" cap="flat" cmpd="sng" algn="ctr">
              <a:solidFill>
                <a:schemeClr val="tx1"/>
              </a:solidFill>
              <a:prstDash val="solid"/>
              <a:tailEnd type="arrow"/>
            </a:ln>
            <a:effectLst/>
          </p:spPr>
        </p:cxnSp>
        <p:cxnSp>
          <p:nvCxnSpPr>
            <p:cNvPr id="42" name="Connecteur droit avec flèche 41"/>
            <p:cNvCxnSpPr/>
            <p:nvPr/>
          </p:nvCxnSpPr>
          <p:spPr>
            <a:xfrm flipV="1">
              <a:off x="3041424" y="5511456"/>
              <a:ext cx="1524167" cy="2"/>
            </a:xfrm>
            <a:prstGeom prst="straightConnector1">
              <a:avLst/>
            </a:prstGeom>
            <a:noFill/>
            <a:ln w="9525" cap="flat" cmpd="sng" algn="ctr">
              <a:solidFill>
                <a:schemeClr val="tx1"/>
              </a:solidFill>
              <a:prstDash val="solid"/>
              <a:tailEnd type="arrow"/>
            </a:ln>
            <a:effectLst/>
          </p:spPr>
        </p:cxnSp>
        <p:sp>
          <p:nvSpPr>
            <p:cNvPr id="43" name="ZoneTexte 42"/>
            <p:cNvSpPr txBox="1"/>
            <p:nvPr/>
          </p:nvSpPr>
          <p:spPr>
            <a:xfrm>
              <a:off x="4357574" y="5560851"/>
              <a:ext cx="168540" cy="416506"/>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effectLst/>
                  <a:uLnTx/>
                  <a:uFillTx/>
                </a:rPr>
                <a:t>Y</a:t>
              </a:r>
              <a:endParaRPr kumimoji="0" lang="fr-FR" sz="1400" b="0" i="0" u="none" strike="noStrike" kern="0" cap="none" spc="0" normalizeH="0" baseline="0" noProof="0" dirty="0">
                <a:ln>
                  <a:noFill/>
                </a:ln>
                <a:effectLst/>
                <a:uLnTx/>
                <a:uFillTx/>
              </a:endParaRPr>
            </a:p>
          </p:txBody>
        </p:sp>
      </p:grpSp>
      <p:cxnSp>
        <p:nvCxnSpPr>
          <p:cNvPr id="45" name="Connecteur droit avec flèche 44"/>
          <p:cNvCxnSpPr/>
          <p:nvPr/>
        </p:nvCxnSpPr>
        <p:spPr>
          <a:xfrm flipV="1">
            <a:off x="1385735" y="2047742"/>
            <a:ext cx="1" cy="11661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V="1">
            <a:off x="795720" y="2641718"/>
            <a:ext cx="1180029"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1187624" y="1903726"/>
            <a:ext cx="117014" cy="30777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effectLst/>
                <a:uLnTx/>
                <a:uFillTx/>
              </a:rPr>
              <a:t>Y</a:t>
            </a:r>
            <a:endParaRPr kumimoji="0" lang="fr-FR" sz="1400" b="0" i="0" u="none" strike="noStrike" kern="0" cap="none" spc="0" normalizeH="0" baseline="0" noProof="0" dirty="0">
              <a:ln>
                <a:noFill/>
              </a:ln>
              <a:effectLst/>
              <a:uLnTx/>
              <a:uFillTx/>
            </a:endParaRPr>
          </a:p>
        </p:txBody>
      </p:sp>
      <p:sp>
        <p:nvSpPr>
          <p:cNvPr id="50" name="ZoneTexte 49"/>
          <p:cNvSpPr txBox="1"/>
          <p:nvPr/>
        </p:nvSpPr>
        <p:spPr>
          <a:xfrm>
            <a:off x="1763735" y="2650537"/>
            <a:ext cx="117014" cy="30777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effectLst/>
                <a:uLnTx/>
                <a:uFillTx/>
              </a:rPr>
              <a:t>X</a:t>
            </a:r>
            <a:endParaRPr kumimoji="0" lang="fr-FR" sz="1400" b="0" i="0" u="none" strike="noStrike" kern="0" cap="none" spc="0" normalizeH="0" baseline="0" noProof="0" dirty="0">
              <a:ln>
                <a:noFill/>
              </a:ln>
              <a:effectLst/>
              <a:uLnTx/>
              <a:uFillTx/>
            </a:endParaRPr>
          </a:p>
        </p:txBody>
      </p:sp>
      <p:sp>
        <p:nvSpPr>
          <p:cNvPr id="51" name="ZoneTexte 50"/>
          <p:cNvSpPr txBox="1"/>
          <p:nvPr/>
        </p:nvSpPr>
        <p:spPr>
          <a:xfrm>
            <a:off x="4887733" y="2142463"/>
            <a:ext cx="1844508" cy="338554"/>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strike="noStrike" kern="0" cap="none" spc="0" normalizeH="0" baseline="0" noProof="0" dirty="0" smtClean="0">
                <a:ln>
                  <a:noFill/>
                </a:ln>
                <a:solidFill>
                  <a:prstClr val="black"/>
                </a:solidFill>
                <a:effectLst/>
                <a:uLnTx/>
                <a:uFillTx/>
              </a:rPr>
              <a:t>Hublot + Caméra</a:t>
            </a:r>
            <a:endParaRPr kumimoji="0" lang="fr-FR" sz="1600" b="0" i="0" u="none" strike="noStrike" kern="0" cap="none" spc="0" normalizeH="0" baseline="0" noProof="0" dirty="0" smtClean="0">
              <a:ln>
                <a:noFill/>
              </a:ln>
              <a:solidFill>
                <a:prstClr val="black"/>
              </a:solidFill>
              <a:effectLst/>
              <a:uLnTx/>
              <a:uFillTx/>
            </a:endParaRPr>
          </a:p>
        </p:txBody>
      </p:sp>
      <p:sp>
        <p:nvSpPr>
          <p:cNvPr id="54" name="Ellipse 53"/>
          <p:cNvSpPr/>
          <p:nvPr/>
        </p:nvSpPr>
        <p:spPr>
          <a:xfrm>
            <a:off x="1763735" y="5072078"/>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1475544" y="5322878"/>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1385734" y="4825422"/>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1705955" y="4874061"/>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1196638" y="5049304"/>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1594510" y="4608407"/>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1436289" y="5080320"/>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a:off x="1912784" y="4874061"/>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1591065" y="5232878"/>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1619672" y="5072078"/>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1772072" y="5224478"/>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1315456" y="5268878"/>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1397105" y="5197804"/>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nvSpPr>
        <p:spPr>
          <a:xfrm>
            <a:off x="1492424" y="4928062"/>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p:cNvSpPr/>
          <p:nvPr/>
        </p:nvSpPr>
        <p:spPr>
          <a:xfrm>
            <a:off x="1187624" y="4784046"/>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p:cNvSpPr/>
          <p:nvPr/>
        </p:nvSpPr>
        <p:spPr>
          <a:xfrm>
            <a:off x="1340024" y="4640030"/>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1547672" y="4792430"/>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76"/>
          <p:cNvSpPr txBox="1"/>
          <p:nvPr/>
        </p:nvSpPr>
        <p:spPr>
          <a:xfrm rot="16200000">
            <a:off x="1764205" y="4949514"/>
            <a:ext cx="1257075" cy="261610"/>
          </a:xfrm>
          <a:prstGeom prst="rect">
            <a:avLst/>
          </a:prstGeom>
          <a:noFill/>
        </p:spPr>
        <p:txBody>
          <a:bodyPr wrap="none" rtlCol="0">
            <a:spAutoFit/>
          </a:bodyPr>
          <a:lstStyle/>
          <a:p>
            <a:r>
              <a:rPr lang="fr-FR" sz="1100" dirty="0" smtClean="0">
                <a:solidFill>
                  <a:schemeClr val="bg1">
                    <a:lumMod val="50000"/>
                  </a:schemeClr>
                </a:solidFill>
              </a:rPr>
              <a:t>Gaz résiduel 10</a:t>
            </a:r>
            <a:r>
              <a:rPr lang="fr-FR" sz="1100" baseline="30000" dirty="0" smtClean="0">
                <a:solidFill>
                  <a:schemeClr val="bg1">
                    <a:lumMod val="50000"/>
                  </a:schemeClr>
                </a:solidFill>
              </a:rPr>
              <a:t>-9</a:t>
            </a:r>
            <a:endParaRPr lang="fr-FR" sz="1100" dirty="0">
              <a:solidFill>
                <a:schemeClr val="bg1">
                  <a:lumMod val="50000"/>
                </a:schemeClr>
              </a:solidFill>
            </a:endParaRPr>
          </a:p>
        </p:txBody>
      </p:sp>
      <p:cxnSp>
        <p:nvCxnSpPr>
          <p:cNvPr id="82" name="Connecteur droit 81"/>
          <p:cNvCxnSpPr/>
          <p:nvPr/>
        </p:nvCxnSpPr>
        <p:spPr>
          <a:xfrm>
            <a:off x="870211" y="5780865"/>
            <a:ext cx="1388425" cy="0"/>
          </a:xfrm>
          <a:prstGeom prst="line">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83" name="ZoneTexte 82"/>
          <p:cNvSpPr txBox="1"/>
          <p:nvPr/>
        </p:nvSpPr>
        <p:spPr>
          <a:xfrm>
            <a:off x="827584" y="5504126"/>
            <a:ext cx="930063" cy="307777"/>
          </a:xfrm>
          <a:prstGeom prst="rect">
            <a:avLst/>
          </a:prstGeom>
          <a:noFill/>
        </p:spPr>
        <p:txBody>
          <a:bodyPr wrap="none" rtlCol="0">
            <a:spAutoFit/>
          </a:bodyPr>
          <a:lstStyle/>
          <a:p>
            <a:r>
              <a:rPr lang="fr-FR" sz="1400" dirty="0" smtClean="0"/>
              <a:t>détecteur</a:t>
            </a:r>
            <a:endParaRPr lang="fr-FR" sz="1400" dirty="0"/>
          </a:p>
        </p:txBody>
      </p:sp>
      <p:sp>
        <p:nvSpPr>
          <p:cNvPr id="84" name="ZoneTexte 83"/>
          <p:cNvSpPr txBox="1"/>
          <p:nvPr/>
        </p:nvSpPr>
        <p:spPr>
          <a:xfrm>
            <a:off x="1099392" y="4029933"/>
            <a:ext cx="861133" cy="307777"/>
          </a:xfrm>
          <a:prstGeom prst="rect">
            <a:avLst/>
          </a:prstGeom>
          <a:noFill/>
        </p:spPr>
        <p:txBody>
          <a:bodyPr wrap="none" rtlCol="0">
            <a:spAutoFit/>
          </a:bodyPr>
          <a:lstStyle/>
          <a:p>
            <a:r>
              <a:rPr lang="fr-FR" sz="1400" dirty="0" smtClean="0"/>
              <a:t>OFF 0V </a:t>
            </a:r>
            <a:endParaRPr lang="fr-FR" sz="1400" dirty="0"/>
          </a:p>
        </p:txBody>
      </p:sp>
      <p:sp>
        <p:nvSpPr>
          <p:cNvPr id="85" name="ZoneTexte 84"/>
          <p:cNvSpPr txBox="1"/>
          <p:nvPr/>
        </p:nvSpPr>
        <p:spPr>
          <a:xfrm>
            <a:off x="1115617" y="4044221"/>
            <a:ext cx="1007928" cy="307777"/>
          </a:xfrm>
          <a:prstGeom prst="rect">
            <a:avLst/>
          </a:prstGeom>
          <a:solidFill>
            <a:schemeClr val="bg1"/>
          </a:solidFill>
        </p:spPr>
        <p:txBody>
          <a:bodyPr wrap="square" rtlCol="0">
            <a:spAutoFit/>
          </a:bodyPr>
          <a:lstStyle/>
          <a:p>
            <a:r>
              <a:rPr lang="fr-FR" sz="1400" dirty="0" smtClean="0"/>
              <a:t>ON  30KV </a:t>
            </a:r>
            <a:endParaRPr lang="fr-FR" sz="1400" dirty="0"/>
          </a:p>
        </p:txBody>
      </p:sp>
      <p:sp>
        <p:nvSpPr>
          <p:cNvPr id="3" name="Ellipse 2"/>
          <p:cNvSpPr/>
          <p:nvPr/>
        </p:nvSpPr>
        <p:spPr>
          <a:xfrm>
            <a:off x="467544" y="3933304"/>
            <a:ext cx="2232000" cy="223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1" name="Connecteur droit 80"/>
          <p:cNvCxnSpPr/>
          <p:nvPr/>
        </p:nvCxnSpPr>
        <p:spPr>
          <a:xfrm>
            <a:off x="870211" y="4351998"/>
            <a:ext cx="1388425" cy="0"/>
          </a:xfrm>
          <a:prstGeom prst="line">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cxnSp>
        <p:nvCxnSpPr>
          <p:cNvPr id="87" name="Connecteur droit 86"/>
          <p:cNvCxnSpPr>
            <a:stCxn id="83" idx="2"/>
          </p:cNvCxnSpPr>
          <p:nvPr/>
        </p:nvCxnSpPr>
        <p:spPr>
          <a:xfrm flipH="1">
            <a:off x="1292615" y="5811903"/>
            <a:ext cx="1" cy="6707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flipH="1">
            <a:off x="1198219" y="5878974"/>
            <a:ext cx="19888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flipH="1" flipV="1">
            <a:off x="1194987" y="5878974"/>
            <a:ext cx="25404" cy="488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flipH="1" flipV="1">
            <a:off x="1347387" y="5878974"/>
            <a:ext cx="25404" cy="488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flipH="1" flipV="1">
            <a:off x="1250638" y="5878974"/>
            <a:ext cx="25404" cy="488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flipH="1" flipV="1">
            <a:off x="1294873" y="5878974"/>
            <a:ext cx="25404" cy="488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flipH="1" flipV="1">
            <a:off x="1399322" y="5878974"/>
            <a:ext cx="25404" cy="488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9" name="Ellipse 168"/>
          <p:cNvSpPr/>
          <p:nvPr/>
        </p:nvSpPr>
        <p:spPr>
          <a:xfrm>
            <a:off x="1096463" y="4568022"/>
            <a:ext cx="935920" cy="93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0" name="Groupe 189"/>
          <p:cNvGrpSpPr/>
          <p:nvPr/>
        </p:nvGrpSpPr>
        <p:grpSpPr>
          <a:xfrm>
            <a:off x="1106576" y="4382199"/>
            <a:ext cx="935920" cy="1290711"/>
            <a:chOff x="3140611" y="4213010"/>
            <a:chExt cx="935920" cy="1290711"/>
          </a:xfrm>
        </p:grpSpPr>
        <p:sp>
          <p:nvSpPr>
            <p:cNvPr id="151" name="Ellipse 150"/>
            <p:cNvSpPr/>
            <p:nvPr/>
          </p:nvSpPr>
          <p:spPr>
            <a:xfrm>
              <a:off x="3140611" y="4445544"/>
              <a:ext cx="935920" cy="936000"/>
            </a:xfrm>
            <a:prstGeom prst="ellipse">
              <a:avLst/>
            </a:prstGeom>
            <a:gradFill flip="none" rotWithShape="1">
              <a:gsLst>
                <a:gs pos="0">
                  <a:srgbClr val="4F81BD">
                    <a:alpha val="77000"/>
                  </a:srgbClr>
                </a:gs>
                <a:gs pos="58000">
                  <a:srgbClr val="1F497D">
                    <a:lumMod val="40000"/>
                    <a:lumOff val="60000"/>
                    <a:alpha val="64000"/>
                  </a:srgbClr>
                </a:gs>
                <a:gs pos="100000">
                  <a:srgbClr val="C4D6EB">
                    <a:alpha val="68000"/>
                  </a:srgbClr>
                </a:gs>
              </a:gsLst>
              <a:path path="shape">
                <a:fillToRect l="50000" t="50000" r="50000" b="50000"/>
              </a:path>
              <a:tileRect/>
            </a:gradFill>
            <a:ln w="25400" cap="flat" cmpd="sng" algn="ctr">
              <a:solidFill>
                <a:srgbClr val="4F81BD">
                  <a:shade val="50000"/>
                </a:srgbClr>
              </a:solid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152" name="Ellipse 151"/>
            <p:cNvSpPr/>
            <p:nvPr/>
          </p:nvSpPr>
          <p:spPr>
            <a:xfrm>
              <a:off x="3879463" y="5021242"/>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Ellipse 152"/>
            <p:cNvSpPr/>
            <p:nvPr/>
          </p:nvSpPr>
          <p:spPr>
            <a:xfrm>
              <a:off x="3545707" y="5118913"/>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Ellipse 153"/>
            <p:cNvSpPr/>
            <p:nvPr/>
          </p:nvSpPr>
          <p:spPr>
            <a:xfrm>
              <a:off x="3395604" y="4663205"/>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Ellipse 154"/>
            <p:cNvSpPr/>
            <p:nvPr/>
          </p:nvSpPr>
          <p:spPr>
            <a:xfrm>
              <a:off x="3714103" y="4741952"/>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Ellipse 155"/>
            <p:cNvSpPr/>
            <p:nvPr/>
          </p:nvSpPr>
          <p:spPr>
            <a:xfrm>
              <a:off x="3188681" y="4951795"/>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Ellipse 156"/>
            <p:cNvSpPr/>
            <p:nvPr/>
          </p:nvSpPr>
          <p:spPr>
            <a:xfrm>
              <a:off x="3771906" y="5156902"/>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Ellipse 157"/>
            <p:cNvSpPr/>
            <p:nvPr/>
          </p:nvSpPr>
          <p:spPr>
            <a:xfrm>
              <a:off x="3419872" y="5033371"/>
              <a:ext cx="108000" cy="1080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Ellipse 158"/>
            <p:cNvSpPr/>
            <p:nvPr/>
          </p:nvSpPr>
          <p:spPr>
            <a:xfrm>
              <a:off x="3887170" y="4668947"/>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Ellipse 159"/>
            <p:cNvSpPr/>
            <p:nvPr/>
          </p:nvSpPr>
          <p:spPr>
            <a:xfrm>
              <a:off x="3635213" y="5045690"/>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Ellipse 160"/>
            <p:cNvSpPr/>
            <p:nvPr/>
          </p:nvSpPr>
          <p:spPr>
            <a:xfrm>
              <a:off x="3732103" y="4617128"/>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Ellipse 161"/>
            <p:cNvSpPr/>
            <p:nvPr/>
          </p:nvSpPr>
          <p:spPr>
            <a:xfrm>
              <a:off x="3951463" y="4933795"/>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Ellipse 162"/>
            <p:cNvSpPr/>
            <p:nvPr/>
          </p:nvSpPr>
          <p:spPr>
            <a:xfrm>
              <a:off x="3314914" y="5031176"/>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Ellipse 163"/>
            <p:cNvSpPr/>
            <p:nvPr/>
          </p:nvSpPr>
          <p:spPr>
            <a:xfrm>
              <a:off x="3537692" y="4859583"/>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Ellipse 164"/>
            <p:cNvSpPr/>
            <p:nvPr/>
          </p:nvSpPr>
          <p:spPr>
            <a:xfrm>
              <a:off x="3511507" y="4505434"/>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Ellipse 165"/>
            <p:cNvSpPr/>
            <p:nvPr/>
          </p:nvSpPr>
          <p:spPr>
            <a:xfrm>
              <a:off x="3231772" y="4661568"/>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Ellipse 166"/>
            <p:cNvSpPr/>
            <p:nvPr/>
          </p:nvSpPr>
          <p:spPr>
            <a:xfrm>
              <a:off x="3384172" y="4517552"/>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Ellipse 167"/>
            <p:cNvSpPr/>
            <p:nvPr/>
          </p:nvSpPr>
          <p:spPr>
            <a:xfrm>
              <a:off x="3591820" y="4669952"/>
              <a:ext cx="72000" cy="72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1" name="Connecteur droit avec flèche 170"/>
            <p:cNvCxnSpPr>
              <a:stCxn id="155" idx="4"/>
            </p:cNvCxnSpPr>
            <p:nvPr/>
          </p:nvCxnSpPr>
          <p:spPr>
            <a:xfrm>
              <a:off x="3768103" y="4849952"/>
              <a:ext cx="0" cy="23881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2" name="Connecteur droit avec flèche 171"/>
            <p:cNvCxnSpPr/>
            <p:nvPr/>
          </p:nvCxnSpPr>
          <p:spPr>
            <a:xfrm>
              <a:off x="3933463" y="5129242"/>
              <a:ext cx="0" cy="23881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Connecteur droit avec flèche 172"/>
            <p:cNvCxnSpPr/>
            <p:nvPr/>
          </p:nvCxnSpPr>
          <p:spPr>
            <a:xfrm>
              <a:off x="3826359" y="5264902"/>
              <a:ext cx="0" cy="23881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Connecteur droit avec flèche 173"/>
            <p:cNvCxnSpPr/>
            <p:nvPr/>
          </p:nvCxnSpPr>
          <p:spPr>
            <a:xfrm>
              <a:off x="3585942" y="5226913"/>
              <a:ext cx="0" cy="23881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Connecteur droit avec flèche 174"/>
            <p:cNvCxnSpPr/>
            <p:nvPr/>
          </p:nvCxnSpPr>
          <p:spPr>
            <a:xfrm>
              <a:off x="3477127" y="5131021"/>
              <a:ext cx="0" cy="23881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Connecteur droit avec flèche 175"/>
            <p:cNvCxnSpPr/>
            <p:nvPr/>
          </p:nvCxnSpPr>
          <p:spPr>
            <a:xfrm>
              <a:off x="3242681" y="5054620"/>
              <a:ext cx="0" cy="23881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Connecteur droit avec flèche 176"/>
            <p:cNvCxnSpPr/>
            <p:nvPr/>
          </p:nvCxnSpPr>
          <p:spPr>
            <a:xfrm>
              <a:off x="3447186" y="4774357"/>
              <a:ext cx="0" cy="23881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Connecteur droit avec flèche 177"/>
            <p:cNvCxnSpPr/>
            <p:nvPr/>
          </p:nvCxnSpPr>
          <p:spPr>
            <a:xfrm flipV="1">
              <a:off x="3573692" y="4576735"/>
              <a:ext cx="2778" cy="2924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Connecteur droit avec flèche 180"/>
            <p:cNvCxnSpPr/>
            <p:nvPr/>
          </p:nvCxnSpPr>
          <p:spPr>
            <a:xfrm flipV="1">
              <a:off x="3762578" y="4316264"/>
              <a:ext cx="2778" cy="2924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Connecteur droit avec flèche 181"/>
            <p:cNvCxnSpPr/>
            <p:nvPr/>
          </p:nvCxnSpPr>
          <p:spPr>
            <a:xfrm flipV="1">
              <a:off x="3627820" y="4390329"/>
              <a:ext cx="2778" cy="2924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Connecteur droit avec flèche 182"/>
            <p:cNvCxnSpPr/>
            <p:nvPr/>
          </p:nvCxnSpPr>
          <p:spPr>
            <a:xfrm flipV="1">
              <a:off x="3546118" y="4213010"/>
              <a:ext cx="2778" cy="2924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Connecteur droit avec flèche 183"/>
            <p:cNvCxnSpPr/>
            <p:nvPr/>
          </p:nvCxnSpPr>
          <p:spPr>
            <a:xfrm flipV="1">
              <a:off x="3416207" y="4213010"/>
              <a:ext cx="2778" cy="2924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Connecteur droit avec flèche 184"/>
            <p:cNvCxnSpPr/>
            <p:nvPr/>
          </p:nvCxnSpPr>
          <p:spPr>
            <a:xfrm flipV="1">
              <a:off x="3264978" y="4386519"/>
              <a:ext cx="2778" cy="2924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Connecteur droit avec flèche 185"/>
            <p:cNvCxnSpPr/>
            <p:nvPr/>
          </p:nvCxnSpPr>
          <p:spPr>
            <a:xfrm flipV="1">
              <a:off x="3357303" y="4740947"/>
              <a:ext cx="2778" cy="2924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Connecteur droit avec flèche 186"/>
            <p:cNvCxnSpPr/>
            <p:nvPr/>
          </p:nvCxnSpPr>
          <p:spPr>
            <a:xfrm flipV="1">
              <a:off x="3668435" y="4758873"/>
              <a:ext cx="2778" cy="2924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Connecteur droit avec flèche 187"/>
            <p:cNvCxnSpPr/>
            <p:nvPr/>
          </p:nvCxnSpPr>
          <p:spPr>
            <a:xfrm flipV="1">
              <a:off x="3992682" y="4634503"/>
              <a:ext cx="2778" cy="2924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Connecteur droit avec flèche 188"/>
            <p:cNvCxnSpPr/>
            <p:nvPr/>
          </p:nvCxnSpPr>
          <p:spPr>
            <a:xfrm flipV="1">
              <a:off x="3923170" y="4373791"/>
              <a:ext cx="2778" cy="2924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1" name="Groupe 190"/>
          <p:cNvGrpSpPr/>
          <p:nvPr/>
        </p:nvGrpSpPr>
        <p:grpSpPr>
          <a:xfrm>
            <a:off x="2731930" y="4528411"/>
            <a:ext cx="1464848" cy="1182691"/>
            <a:chOff x="2851508" y="4376853"/>
            <a:chExt cx="1720492" cy="1600504"/>
          </a:xfrm>
        </p:grpSpPr>
        <p:pic>
          <p:nvPicPr>
            <p:cNvPr id="192" name="Picture 4" descr="\\Dapdc5\adumanci\Desktop\profil.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348" b="93478" l="9985" r="94705"/>
                      </a14:imgEffect>
                      <a14:imgEffect>
                        <a14:sharpenSoften amount="33000"/>
                      </a14:imgEffect>
                      <a14:imgEffect>
                        <a14:colorTemperature colorTemp="4375"/>
                      </a14:imgEffect>
                      <a14:imgEffect>
                        <a14:saturation sat="400000"/>
                      </a14:imgEffect>
                      <a14:imgEffect>
                        <a14:brightnessContrast bright="-35000" contrast="100000"/>
                      </a14:imgEffect>
                    </a14:imgLayer>
                  </a14:imgProps>
                </a:ext>
                <a:ext uri="{28A0092B-C50C-407E-A947-70E740481C1C}">
                  <a14:useLocalDpi xmlns:a14="http://schemas.microsoft.com/office/drawing/2010/main" val="0"/>
                </a:ext>
              </a:extLst>
            </a:blip>
            <a:srcRect/>
            <a:stretch>
              <a:fillRect/>
            </a:stretch>
          </p:blipFill>
          <p:spPr bwMode="auto">
            <a:xfrm>
              <a:off x="2851508" y="4376853"/>
              <a:ext cx="1720492" cy="12556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3" name="ZoneTexte 192"/>
            <p:cNvSpPr txBox="1"/>
            <p:nvPr/>
          </p:nvSpPr>
          <p:spPr>
            <a:xfrm>
              <a:off x="3052639" y="4376853"/>
              <a:ext cx="147764" cy="416506"/>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effectLst/>
                  <a:uLnTx/>
                  <a:uFillTx/>
                </a:rPr>
                <a:t>I</a:t>
              </a:r>
            </a:p>
          </p:txBody>
        </p:sp>
        <p:cxnSp>
          <p:nvCxnSpPr>
            <p:cNvPr id="194" name="Connecteur droit avec flèche 193"/>
            <p:cNvCxnSpPr/>
            <p:nvPr/>
          </p:nvCxnSpPr>
          <p:spPr>
            <a:xfrm flipV="1">
              <a:off x="3041425" y="4376854"/>
              <a:ext cx="0" cy="1134604"/>
            </a:xfrm>
            <a:prstGeom prst="straightConnector1">
              <a:avLst/>
            </a:prstGeom>
            <a:noFill/>
            <a:ln w="9525" cap="flat" cmpd="sng" algn="ctr">
              <a:solidFill>
                <a:schemeClr val="tx1"/>
              </a:solidFill>
              <a:prstDash val="solid"/>
              <a:tailEnd type="arrow"/>
            </a:ln>
            <a:effectLst/>
          </p:spPr>
        </p:cxnSp>
        <p:cxnSp>
          <p:nvCxnSpPr>
            <p:cNvPr id="195" name="Connecteur droit avec flèche 194"/>
            <p:cNvCxnSpPr/>
            <p:nvPr/>
          </p:nvCxnSpPr>
          <p:spPr>
            <a:xfrm flipV="1">
              <a:off x="3041424" y="5511456"/>
              <a:ext cx="1524167" cy="2"/>
            </a:xfrm>
            <a:prstGeom prst="straightConnector1">
              <a:avLst/>
            </a:prstGeom>
            <a:noFill/>
            <a:ln w="9525" cap="flat" cmpd="sng" algn="ctr">
              <a:solidFill>
                <a:schemeClr val="tx1"/>
              </a:solidFill>
              <a:prstDash val="solid"/>
              <a:tailEnd type="arrow"/>
            </a:ln>
            <a:effectLst/>
          </p:spPr>
        </p:cxnSp>
        <p:sp>
          <p:nvSpPr>
            <p:cNvPr id="196" name="ZoneTexte 195"/>
            <p:cNvSpPr txBox="1"/>
            <p:nvPr/>
          </p:nvSpPr>
          <p:spPr>
            <a:xfrm>
              <a:off x="4357574" y="5560851"/>
              <a:ext cx="168540" cy="416506"/>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effectLst/>
                  <a:uLnTx/>
                  <a:uFillTx/>
                </a:rPr>
                <a:t>X</a:t>
              </a:r>
              <a:endParaRPr kumimoji="0" lang="fr-FR" sz="1400" b="0" i="0" u="none" strike="noStrike" kern="0" cap="none" spc="0" normalizeH="0" baseline="0" noProof="0" dirty="0">
                <a:ln>
                  <a:noFill/>
                </a:ln>
                <a:effectLst/>
                <a:uLnTx/>
                <a:uFillTx/>
              </a:endParaRPr>
            </a:p>
          </p:txBody>
        </p:sp>
      </p:grpSp>
      <p:grpSp>
        <p:nvGrpSpPr>
          <p:cNvPr id="200" name="Groupe 199"/>
          <p:cNvGrpSpPr/>
          <p:nvPr/>
        </p:nvGrpSpPr>
        <p:grpSpPr>
          <a:xfrm>
            <a:off x="4878826" y="2615095"/>
            <a:ext cx="4225837" cy="584775"/>
            <a:chOff x="9396537" y="2230190"/>
            <a:chExt cx="4225837" cy="584775"/>
          </a:xfrm>
        </p:grpSpPr>
        <p:sp>
          <p:nvSpPr>
            <p:cNvPr id="197" name="ZoneTexte 196"/>
            <p:cNvSpPr txBox="1"/>
            <p:nvPr/>
          </p:nvSpPr>
          <p:spPr>
            <a:xfrm>
              <a:off x="9396537" y="2230190"/>
              <a:ext cx="4225837" cy="584775"/>
            </a:xfrm>
            <a:prstGeom prst="rect">
              <a:avLst/>
            </a:prstGeom>
            <a:noFill/>
          </p:spPr>
          <p:txBody>
            <a:bodyPr wrap="none" rtlCol="0">
              <a:spAutoFit/>
            </a:bodyPr>
            <a:lstStyle/>
            <a:p>
              <a:r>
                <a:rPr lang="fr-FR" sz="1600" dirty="0" smtClean="0"/>
                <a:t>+  </a:t>
              </a:r>
              <a:r>
                <a:rPr lang="fr-FR" sz="1050" dirty="0" smtClean="0"/>
                <a:t> </a:t>
              </a:r>
              <a:r>
                <a:rPr lang="fr-FR" sz="1600" dirty="0" smtClean="0"/>
                <a:t>Faible dépendance à la charge d’espace </a:t>
              </a:r>
            </a:p>
            <a:p>
              <a:r>
                <a:rPr lang="fr-FR" sz="700" dirty="0" smtClean="0"/>
                <a:t> </a:t>
              </a:r>
              <a:r>
                <a:rPr lang="fr-FR" sz="1600" dirty="0" smtClean="0"/>
                <a:t>-   Section efficace faible</a:t>
              </a:r>
              <a:endParaRPr lang="fr-FR" sz="1600" dirty="0"/>
            </a:p>
          </p:txBody>
        </p:sp>
        <p:sp>
          <p:nvSpPr>
            <p:cNvPr id="198" name="Ellipse 197"/>
            <p:cNvSpPr/>
            <p:nvPr/>
          </p:nvSpPr>
          <p:spPr>
            <a:xfrm>
              <a:off x="9441830" y="2277987"/>
              <a:ext cx="216000" cy="2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9" name="Ellipse 198"/>
            <p:cNvSpPr/>
            <p:nvPr/>
          </p:nvSpPr>
          <p:spPr>
            <a:xfrm>
              <a:off x="9441830" y="2547226"/>
              <a:ext cx="216000" cy="2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5" name="Groupe 204"/>
          <p:cNvGrpSpPr/>
          <p:nvPr/>
        </p:nvGrpSpPr>
        <p:grpSpPr>
          <a:xfrm>
            <a:off x="4331795" y="5288102"/>
            <a:ext cx="3390672" cy="830997"/>
            <a:chOff x="9396537" y="2230190"/>
            <a:chExt cx="3390672" cy="830997"/>
          </a:xfrm>
        </p:grpSpPr>
        <p:sp>
          <p:nvSpPr>
            <p:cNvPr id="206" name="ZoneTexte 205"/>
            <p:cNvSpPr txBox="1"/>
            <p:nvPr/>
          </p:nvSpPr>
          <p:spPr>
            <a:xfrm>
              <a:off x="9396537" y="2230190"/>
              <a:ext cx="3390672" cy="830997"/>
            </a:xfrm>
            <a:prstGeom prst="rect">
              <a:avLst/>
            </a:prstGeom>
            <a:noFill/>
          </p:spPr>
          <p:txBody>
            <a:bodyPr wrap="none" rtlCol="0">
              <a:spAutoFit/>
            </a:bodyPr>
            <a:lstStyle/>
            <a:p>
              <a:r>
                <a:rPr lang="fr-FR" sz="1600" dirty="0" smtClean="0"/>
                <a:t>+   Grande </a:t>
              </a:r>
              <a:r>
                <a:rPr lang="fr-FR" sz="1600" dirty="0"/>
                <a:t>section efficace </a:t>
              </a:r>
              <a:endParaRPr lang="fr-FR" sz="1600" dirty="0" smtClean="0"/>
            </a:p>
            <a:p>
              <a:r>
                <a:rPr lang="fr-FR" sz="700" dirty="0" smtClean="0"/>
                <a:t> </a:t>
              </a:r>
              <a:r>
                <a:rPr lang="fr-FR" sz="1600" dirty="0" smtClean="0"/>
                <a:t>-   </a:t>
              </a:r>
              <a:r>
                <a:rPr lang="fr-FR" sz="1600" dirty="0"/>
                <a:t>Sensibilité à la charge d’espace </a:t>
              </a:r>
              <a:endParaRPr lang="fr-FR" sz="1600" dirty="0" smtClean="0"/>
            </a:p>
            <a:p>
              <a:r>
                <a:rPr lang="fr-FR" sz="1600" dirty="0" smtClean="0">
                  <a:sym typeface="Wingdings" panose="05000000000000000000" pitchFamily="2" charset="2"/>
                </a:rPr>
                <a:t> </a:t>
              </a:r>
              <a:r>
                <a:rPr lang="fr-FR" sz="1600" dirty="0">
                  <a:sym typeface="Wingdings" panose="05000000000000000000" pitchFamily="2" charset="2"/>
                </a:rPr>
                <a:t>distorsion du profil</a:t>
              </a:r>
              <a:endParaRPr lang="fr-FR" sz="1600" dirty="0"/>
            </a:p>
          </p:txBody>
        </p:sp>
        <p:sp>
          <p:nvSpPr>
            <p:cNvPr id="207" name="Ellipse 206"/>
            <p:cNvSpPr/>
            <p:nvPr/>
          </p:nvSpPr>
          <p:spPr>
            <a:xfrm>
              <a:off x="9441830" y="2277987"/>
              <a:ext cx="216000" cy="2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8" name="Ellipse 207"/>
            <p:cNvSpPr/>
            <p:nvPr/>
          </p:nvSpPr>
          <p:spPr>
            <a:xfrm>
              <a:off x="9441830" y="2547226"/>
              <a:ext cx="216000" cy="2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9" name="ZoneTexte 208"/>
          <p:cNvSpPr txBox="1"/>
          <p:nvPr/>
        </p:nvSpPr>
        <p:spPr>
          <a:xfrm>
            <a:off x="3995936" y="3970933"/>
            <a:ext cx="2468852" cy="828000"/>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smtClean="0">
                <a:solidFill>
                  <a:prstClr val="black"/>
                </a:solidFill>
              </a:rPr>
              <a:t>Électrodes déviatrices : </a:t>
            </a:r>
            <a:r>
              <a:rPr lang="fr-FR" sz="1600" kern="0" dirty="0" smtClean="0">
                <a:solidFill>
                  <a:prstClr val="black"/>
                </a:solidFill>
              </a:rPr>
              <a:t>dévie les ions vers le collecteur</a:t>
            </a:r>
            <a:endParaRPr kumimoji="0" lang="fr-FR" sz="1600" i="0" u="none" strike="noStrike" kern="0" cap="none" spc="0" normalizeH="0" baseline="0" noProof="0" dirty="0" smtClean="0">
              <a:ln>
                <a:noFill/>
              </a:ln>
              <a:solidFill>
                <a:prstClr val="black"/>
              </a:solidFill>
              <a:effectLst/>
              <a:uLnTx/>
              <a:uFillTx/>
            </a:endParaRPr>
          </a:p>
        </p:txBody>
      </p:sp>
      <p:sp>
        <p:nvSpPr>
          <p:cNvPr id="210" name="ZoneTexte 209"/>
          <p:cNvSpPr txBox="1"/>
          <p:nvPr/>
        </p:nvSpPr>
        <p:spPr>
          <a:xfrm>
            <a:off x="6536796" y="3974743"/>
            <a:ext cx="2499700" cy="828000"/>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smtClean="0">
                <a:solidFill>
                  <a:prstClr val="black"/>
                </a:solidFill>
              </a:rPr>
              <a:t>Réseau de résistances : </a:t>
            </a:r>
            <a:r>
              <a:rPr lang="fr-FR" sz="1600" kern="0" dirty="0" smtClean="0">
                <a:solidFill>
                  <a:prstClr val="black"/>
                </a:solidFill>
              </a:rPr>
              <a:t>assure l’uniformité du champs</a:t>
            </a:r>
            <a:endParaRPr kumimoji="0" lang="fr-FR" sz="1600" i="0" u="none" strike="noStrike" kern="0" cap="none" spc="0" normalizeH="0" baseline="0" noProof="0" dirty="0" smtClean="0">
              <a:ln>
                <a:noFill/>
              </a:ln>
              <a:solidFill>
                <a:prstClr val="black"/>
              </a:solidFill>
              <a:effectLst/>
              <a:uLnTx/>
              <a:uFillTx/>
            </a:endParaRPr>
          </a:p>
        </p:txBody>
      </p:sp>
      <p:sp>
        <p:nvSpPr>
          <p:cNvPr id="211" name="ZoneTexte 210"/>
          <p:cNvSpPr txBox="1"/>
          <p:nvPr/>
        </p:nvSpPr>
        <p:spPr>
          <a:xfrm>
            <a:off x="5868144" y="4871865"/>
            <a:ext cx="1249850" cy="344229"/>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smtClean="0">
                <a:solidFill>
                  <a:prstClr val="black"/>
                </a:solidFill>
              </a:rPr>
              <a:t>Collecteur</a:t>
            </a:r>
            <a:endParaRPr kumimoji="0" lang="fr-FR" sz="1600" i="0" u="none" strike="noStrike" kern="0" cap="none" spc="0" normalizeH="0" baseline="0" noProof="0" dirty="0" smtClean="0">
              <a:ln>
                <a:noFill/>
              </a:ln>
              <a:solidFill>
                <a:prstClr val="black"/>
              </a:solidFill>
              <a:effectLst/>
              <a:uLnTx/>
              <a:uFillTx/>
            </a:endParaRPr>
          </a:p>
        </p:txBody>
      </p:sp>
      <p:cxnSp>
        <p:nvCxnSpPr>
          <p:cNvPr id="229" name="Connecteur droit 228"/>
          <p:cNvCxnSpPr/>
          <p:nvPr/>
        </p:nvCxnSpPr>
        <p:spPr>
          <a:xfrm>
            <a:off x="1836296" y="3564000"/>
            <a:ext cx="5400000" cy="0"/>
          </a:xfrm>
          <a:prstGeom prst="line">
            <a:avLst/>
          </a:prstGeom>
          <a:ln>
            <a:solidFill>
              <a:schemeClr val="bg1">
                <a:lumMod val="65000"/>
              </a:schemeClr>
            </a:solidFill>
          </a:ln>
        </p:spPr>
        <p:style>
          <a:lnRef idx="3">
            <a:schemeClr val="accent4"/>
          </a:lnRef>
          <a:fillRef idx="0">
            <a:schemeClr val="accent4"/>
          </a:fillRef>
          <a:effectRef idx="2">
            <a:schemeClr val="accent4"/>
          </a:effectRef>
          <a:fontRef idx="minor">
            <a:schemeClr val="tx1"/>
          </a:fontRef>
        </p:style>
      </p:cxnSp>
      <p:sp>
        <p:nvSpPr>
          <p:cNvPr id="130" name="Ellipse 129">
            <a:hlinkClick r:id="rId5"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grpSp>
        <p:nvGrpSpPr>
          <p:cNvPr id="131" name="Groupe 130"/>
          <p:cNvGrpSpPr/>
          <p:nvPr/>
        </p:nvGrpSpPr>
        <p:grpSpPr>
          <a:xfrm>
            <a:off x="1694705" y="6439045"/>
            <a:ext cx="5757615" cy="276999"/>
            <a:chOff x="1694705" y="6448244"/>
            <a:chExt cx="5757615" cy="276999"/>
          </a:xfrm>
          <a:solidFill>
            <a:schemeClr val="bg1">
              <a:lumMod val="75000"/>
            </a:schemeClr>
          </a:solidFill>
        </p:grpSpPr>
        <p:sp>
          <p:nvSpPr>
            <p:cNvPr id="132" name="ZoneTexte 131"/>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133" name="ZoneTexte 132"/>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134" name="ZoneTexte 133"/>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135" name="ZoneTexte 134"/>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136" name="ZoneTexte 135"/>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137" name="ZoneTexte 136"/>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138" name="ZoneTexte 137"/>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139" name="Groupe 138"/>
          <p:cNvGrpSpPr/>
          <p:nvPr/>
        </p:nvGrpSpPr>
        <p:grpSpPr>
          <a:xfrm>
            <a:off x="1694705" y="6439045"/>
            <a:ext cx="4716000" cy="276999"/>
            <a:chOff x="1694705" y="6448244"/>
            <a:chExt cx="4716000" cy="276999"/>
          </a:xfrm>
          <a:solidFill>
            <a:srgbClr val="C00000"/>
          </a:solidFill>
        </p:grpSpPr>
        <p:sp>
          <p:nvSpPr>
            <p:cNvPr id="140" name="ZoneTexte 139"/>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141" name="ZoneTexte 140"/>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142" name="ZoneTexte 141"/>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EMIT4D</a:t>
              </a:r>
              <a:endParaRPr lang="fr-FR" sz="1200" dirty="0">
                <a:solidFill>
                  <a:schemeClr val="bg1"/>
                </a:solidFill>
              </a:endParaRPr>
            </a:p>
          </p:txBody>
        </p:sp>
        <p:sp>
          <p:nvSpPr>
            <p:cNvPr id="143" name="ZoneTexte 142"/>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EMU</a:t>
              </a:r>
              <a:endParaRPr lang="fr-FR" sz="1200" dirty="0">
                <a:solidFill>
                  <a:schemeClr val="bg1"/>
                </a:solidFill>
              </a:endParaRPr>
            </a:p>
          </p:txBody>
        </p:sp>
        <p:sp>
          <p:nvSpPr>
            <p:cNvPr id="144" name="ZoneTexte 143"/>
            <p:cNvSpPr txBox="1"/>
            <p:nvPr/>
          </p:nvSpPr>
          <p:spPr>
            <a:xfrm>
              <a:off x="6014705" y="6448244"/>
              <a:ext cx="396000" cy="276999"/>
            </a:xfrm>
            <a:prstGeom prst="rect">
              <a:avLst/>
            </a:prstGeom>
            <a:grpFill/>
            <a:ln w="3175">
              <a:solidFill>
                <a:schemeClr val="tx1"/>
              </a:solidFill>
            </a:ln>
          </p:spPr>
          <p:txBody>
            <a:bodyPr wrap="square" rtlCol="0">
              <a:spAutoFit/>
            </a:bodyPr>
            <a:lstStyle/>
            <a:p>
              <a:r>
                <a:rPr lang="fr-FR" sz="1200" dirty="0" smtClean="0">
                  <a:solidFill>
                    <a:schemeClr val="bg1"/>
                  </a:solidFill>
                </a:rPr>
                <a:t>N..</a:t>
              </a:r>
              <a:endParaRPr lang="fr-FR" sz="1200" dirty="0">
                <a:solidFill>
                  <a:schemeClr val="bg1"/>
                </a:solidFill>
              </a:endParaRPr>
            </a:p>
          </p:txBody>
        </p:sp>
        <p:sp>
          <p:nvSpPr>
            <p:cNvPr id="145" name="ZoneTexte 144"/>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Tree>
    <p:extLst>
      <p:ext uri="{BB962C8B-B14F-4D97-AF65-F5344CB8AC3E}">
        <p14:creationId xmlns:p14="http://schemas.microsoft.com/office/powerpoint/2010/main" val="29437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e 69"/>
          <p:cNvGrpSpPr/>
          <p:nvPr/>
        </p:nvGrpSpPr>
        <p:grpSpPr>
          <a:xfrm>
            <a:off x="1694705" y="6439045"/>
            <a:ext cx="5757615" cy="276999"/>
            <a:chOff x="1694705" y="6448244"/>
            <a:chExt cx="5757615" cy="276999"/>
          </a:xfrm>
          <a:solidFill>
            <a:schemeClr val="bg1">
              <a:lumMod val="75000"/>
            </a:schemeClr>
          </a:solidFill>
        </p:grpSpPr>
        <p:sp>
          <p:nvSpPr>
            <p:cNvPr id="71" name="ZoneTexte 70"/>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72" name="ZoneTexte 71"/>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73" name="ZoneTexte 72"/>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74" name="ZoneTexte 73"/>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75" name="ZoneTexte 74"/>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76" name="ZoneTexte 75"/>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77" name="ZoneTexte 76"/>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sp>
        <p:nvSpPr>
          <p:cNvPr id="34"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2" name="Titre 1"/>
          <p:cNvSpPr>
            <a:spLocks noGrp="1"/>
          </p:cNvSpPr>
          <p:nvPr>
            <p:ph type="title"/>
          </p:nvPr>
        </p:nvSpPr>
        <p:spPr/>
        <p:txBody>
          <a:bodyPr/>
          <a:lstStyle/>
          <a:p>
            <a:r>
              <a:rPr lang="fr-FR" dirty="0" smtClean="0"/>
              <a:t>NPM - technologies</a:t>
            </a:r>
            <a:endParaRPr lang="fr-FR" dirty="0"/>
          </a:p>
        </p:txBody>
      </p:sp>
      <p:grpSp>
        <p:nvGrpSpPr>
          <p:cNvPr id="7" name="Groupe 6"/>
          <p:cNvGrpSpPr/>
          <p:nvPr/>
        </p:nvGrpSpPr>
        <p:grpSpPr>
          <a:xfrm>
            <a:off x="288431" y="908721"/>
            <a:ext cx="6304426" cy="2483118"/>
            <a:chOff x="1175916" y="2260909"/>
            <a:chExt cx="9136288" cy="3569880"/>
          </a:xfrm>
        </p:grpSpPr>
        <p:sp>
          <p:nvSpPr>
            <p:cNvPr id="8" name="ZoneTexte 7"/>
            <p:cNvSpPr txBox="1"/>
            <p:nvPr/>
          </p:nvSpPr>
          <p:spPr>
            <a:xfrm rot="16200000">
              <a:off x="3710182" y="2959929"/>
              <a:ext cx="1519175" cy="535231"/>
            </a:xfrm>
            <a:prstGeom prst="rect">
              <a:avLst/>
            </a:prstGeom>
            <a:noFill/>
          </p:spPr>
          <p:txBody>
            <a:bodyPr wrap="none" rtlCol="0">
              <a:spAutoFit/>
            </a:bodyPr>
            <a:lstStyle/>
            <a:p>
              <a:r>
                <a:rPr lang="fr-FR" b="1" i="1" dirty="0" smtClean="0">
                  <a:solidFill>
                    <a:srgbClr val="002060"/>
                  </a:solidFill>
                </a:rPr>
                <a:t>Optique</a:t>
              </a:r>
              <a:endParaRPr lang="en-US" sz="1100" b="1" i="1" dirty="0">
                <a:solidFill>
                  <a:srgbClr val="002060"/>
                </a:solidFill>
              </a:endParaRPr>
            </a:p>
          </p:txBody>
        </p:sp>
        <p:sp>
          <p:nvSpPr>
            <p:cNvPr id="9" name="ZoneTexte 8"/>
            <p:cNvSpPr txBox="1"/>
            <p:nvPr/>
          </p:nvSpPr>
          <p:spPr>
            <a:xfrm rot="16200000">
              <a:off x="6007942" y="3539433"/>
              <a:ext cx="3092279" cy="535231"/>
            </a:xfrm>
            <a:prstGeom prst="rect">
              <a:avLst/>
            </a:prstGeom>
            <a:noFill/>
          </p:spPr>
          <p:txBody>
            <a:bodyPr wrap="square" rtlCol="0">
              <a:spAutoFit/>
            </a:bodyPr>
            <a:lstStyle/>
            <a:p>
              <a:r>
                <a:rPr lang="fr-FR" b="1" i="1" dirty="0" smtClean="0">
                  <a:solidFill>
                    <a:srgbClr val="002060"/>
                  </a:solidFill>
                </a:rPr>
                <a:t>Matrice de pixels</a:t>
              </a:r>
              <a:endParaRPr lang="en-US" b="1" i="1" dirty="0">
                <a:solidFill>
                  <a:srgbClr val="002060"/>
                </a:solidFill>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9099" y="2618062"/>
              <a:ext cx="2335354" cy="2942175"/>
            </a:xfrm>
            <a:prstGeom prst="rect">
              <a:avLst/>
            </a:prstGeom>
          </p:spPr>
        </p:pic>
        <p:sp>
          <p:nvSpPr>
            <p:cNvPr id="11" name="ZoneTexte 10"/>
            <p:cNvSpPr txBox="1"/>
            <p:nvPr/>
          </p:nvSpPr>
          <p:spPr>
            <a:xfrm rot="16200000">
              <a:off x="-237885" y="3881756"/>
              <a:ext cx="3362834" cy="535231"/>
            </a:xfrm>
            <a:prstGeom prst="rect">
              <a:avLst/>
            </a:prstGeom>
            <a:noFill/>
          </p:spPr>
          <p:txBody>
            <a:bodyPr wrap="none" rtlCol="0">
              <a:spAutoFit/>
            </a:bodyPr>
            <a:lstStyle/>
            <a:p>
              <a:r>
                <a:rPr lang="fr-FR" b="1" i="1" dirty="0" err="1" smtClean="0">
                  <a:solidFill>
                    <a:srgbClr val="002060"/>
                  </a:solidFill>
                </a:rPr>
                <a:t>Strips</a:t>
              </a:r>
              <a:r>
                <a:rPr lang="fr-FR" b="1" i="1" dirty="0" smtClean="0">
                  <a:solidFill>
                    <a:srgbClr val="002060"/>
                  </a:solidFill>
                </a:rPr>
                <a:t> conductrices</a:t>
              </a:r>
              <a:endParaRPr lang="fr-FR" b="1" i="1" dirty="0">
                <a:solidFill>
                  <a:srgbClr val="002060"/>
                </a:solidFill>
              </a:endParaRP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0984" y="2571477"/>
              <a:ext cx="5761220" cy="3014125"/>
            </a:xfrm>
            <a:prstGeom prst="rect">
              <a:avLst/>
            </a:prstGeom>
          </p:spPr>
        </p:pic>
        <p:grpSp>
          <p:nvGrpSpPr>
            <p:cNvPr id="13" name="Groupe 12"/>
            <p:cNvGrpSpPr/>
            <p:nvPr/>
          </p:nvGrpSpPr>
          <p:grpSpPr>
            <a:xfrm>
              <a:off x="4048173" y="2481499"/>
              <a:ext cx="4249184" cy="99630"/>
              <a:chOff x="4048173" y="2730874"/>
              <a:chExt cx="4249184" cy="99630"/>
            </a:xfrm>
          </p:grpSpPr>
          <p:cxnSp>
            <p:nvCxnSpPr>
              <p:cNvPr id="17" name="Connecteur droit 16"/>
              <p:cNvCxnSpPr/>
              <p:nvPr/>
            </p:nvCxnSpPr>
            <p:spPr>
              <a:xfrm flipV="1">
                <a:off x="4048173" y="2730874"/>
                <a:ext cx="35414" cy="9963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flipV="1">
                <a:off x="8257348" y="2739124"/>
                <a:ext cx="40009" cy="9044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cxnSp>
        <p:nvCxnSpPr>
          <p:cNvPr id="42" name="Connecteur droit 41"/>
          <p:cNvCxnSpPr/>
          <p:nvPr/>
        </p:nvCxnSpPr>
        <p:spPr>
          <a:xfrm>
            <a:off x="2298618" y="981895"/>
            <a:ext cx="0" cy="2447105"/>
          </a:xfrm>
          <a:prstGeom prst="line">
            <a:avLst/>
          </a:prstGeom>
          <a:ln>
            <a:solidFill>
              <a:schemeClr val="bg1">
                <a:lumMod val="65000"/>
              </a:schemeClr>
            </a:solidFill>
          </a:ln>
        </p:spPr>
        <p:style>
          <a:lnRef idx="3">
            <a:schemeClr val="accent4"/>
          </a:lnRef>
          <a:fillRef idx="0">
            <a:schemeClr val="accent4"/>
          </a:fillRef>
          <a:effectRef idx="2">
            <a:schemeClr val="accent4"/>
          </a:effectRef>
          <a:fontRef idx="minor">
            <a:schemeClr val="tx1"/>
          </a:fontRef>
        </p:style>
      </p:cxnSp>
      <p:cxnSp>
        <p:nvCxnSpPr>
          <p:cNvPr id="44" name="Connecteur droit 43"/>
          <p:cNvCxnSpPr/>
          <p:nvPr/>
        </p:nvCxnSpPr>
        <p:spPr>
          <a:xfrm>
            <a:off x="4487659" y="981895"/>
            <a:ext cx="0" cy="2447105"/>
          </a:xfrm>
          <a:prstGeom prst="line">
            <a:avLst/>
          </a:prstGeom>
          <a:ln>
            <a:solidFill>
              <a:schemeClr val="bg1">
                <a:lumMod val="65000"/>
              </a:schemeClr>
            </a:solidFill>
          </a:ln>
        </p:spPr>
        <p:style>
          <a:lnRef idx="3">
            <a:schemeClr val="accent4"/>
          </a:lnRef>
          <a:fillRef idx="0">
            <a:schemeClr val="accent4"/>
          </a:fillRef>
          <a:effectRef idx="2">
            <a:schemeClr val="accent4"/>
          </a:effectRef>
          <a:fontRef idx="minor">
            <a:schemeClr val="tx1"/>
          </a:fontRef>
        </p:style>
      </p:cxnSp>
      <p:grpSp>
        <p:nvGrpSpPr>
          <p:cNvPr id="16" name="Groupe 15"/>
          <p:cNvGrpSpPr/>
          <p:nvPr/>
        </p:nvGrpSpPr>
        <p:grpSpPr>
          <a:xfrm>
            <a:off x="422284" y="3309360"/>
            <a:ext cx="5116810" cy="3094606"/>
            <a:chOff x="422284" y="3309360"/>
            <a:chExt cx="5116810" cy="3094606"/>
          </a:xfrm>
        </p:grpSpPr>
        <p:grpSp>
          <p:nvGrpSpPr>
            <p:cNvPr id="43" name="Groupe 42"/>
            <p:cNvGrpSpPr/>
            <p:nvPr/>
          </p:nvGrpSpPr>
          <p:grpSpPr>
            <a:xfrm>
              <a:off x="422284" y="3309360"/>
              <a:ext cx="5116810" cy="2788223"/>
              <a:chOff x="20986" y="2872469"/>
              <a:chExt cx="5116810" cy="2788223"/>
            </a:xfrm>
          </p:grpSpPr>
          <p:pic>
            <p:nvPicPr>
              <p:cNvPr id="45"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201" b="97327" l="10000" r="96842">
                            <a14:foregroundMark x1="59789" y1="81289" x2="59789" y2="81289"/>
                            <a14:foregroundMark x1="67053" y1="90094" x2="67053" y2="90094"/>
                            <a14:foregroundMark x1="56421" y1="74214" x2="56421" y2="74214"/>
                            <a14:foregroundMark x1="54632" y1="80818" x2="54632" y2="80818"/>
                            <a14:foregroundMark x1="65789" y1="84591" x2="65789" y2="84591"/>
                            <a14:foregroundMark x1="56105" y1="75157" x2="56105" y2="75157"/>
                            <a14:foregroundMark x1="55368" y1="76887" x2="55368" y2="76887"/>
                            <a14:foregroundMark x1="79053" y1="78931" x2="79053" y2="78931"/>
                            <a14:foregroundMark x1="80000" y1="83019" x2="80000" y2="83019"/>
                            <a14:foregroundMark x1="81053" y1="75629" x2="81053" y2="75629"/>
                          </a14:backgroundRemoval>
                        </a14:imgEffect>
                      </a14:imgLayer>
                    </a14:imgProps>
                  </a:ext>
                  <a:ext uri="{28A0092B-C50C-407E-A947-70E740481C1C}">
                    <a14:useLocalDpi xmlns:a14="http://schemas.microsoft.com/office/drawing/2010/main" val="0"/>
                  </a:ext>
                </a:extLst>
              </a:blip>
              <a:srcRect/>
              <a:stretch>
                <a:fillRect/>
              </a:stretch>
            </p:blipFill>
            <p:spPr bwMode="auto">
              <a:xfrm>
                <a:off x="20986" y="2872469"/>
                <a:ext cx="3952875" cy="264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45"/>
              <p:cNvSpPr/>
              <p:nvPr/>
            </p:nvSpPr>
            <p:spPr>
              <a:xfrm>
                <a:off x="3437184" y="3736811"/>
                <a:ext cx="1073354" cy="646331"/>
              </a:xfrm>
              <a:prstGeom prst="rect">
                <a:avLst/>
              </a:prstGeom>
            </p:spPr>
            <p:txBody>
              <a:bodyPr wrap="square">
                <a:spAutoFit/>
              </a:bodyPr>
              <a:lstStyle/>
              <a:p>
                <a:r>
                  <a:rPr lang="fr-FR" sz="1200" dirty="0" err="1" smtClean="0"/>
                  <a:t>Yag:Ce</a:t>
                </a:r>
                <a:endParaRPr lang="fr-FR" sz="1200" dirty="0"/>
              </a:p>
              <a:p>
                <a:r>
                  <a:rPr lang="fr-FR" sz="1200" dirty="0" smtClean="0"/>
                  <a:t>BGO</a:t>
                </a:r>
              </a:p>
              <a:p>
                <a:r>
                  <a:rPr lang="fr-FR" sz="1200" dirty="0" smtClean="0"/>
                  <a:t>P420</a:t>
                </a:r>
                <a:endParaRPr lang="fr-FR" sz="1200" dirty="0"/>
              </a:p>
            </p:txBody>
          </p:sp>
          <p:sp>
            <p:nvSpPr>
              <p:cNvPr id="47" name="ZoneTexte 46"/>
              <p:cNvSpPr txBox="1"/>
              <p:nvPr/>
            </p:nvSpPr>
            <p:spPr>
              <a:xfrm>
                <a:off x="3769358" y="5166396"/>
                <a:ext cx="1152880" cy="400110"/>
              </a:xfrm>
              <a:prstGeom prst="rect">
                <a:avLst/>
              </a:prstGeom>
              <a:noFill/>
            </p:spPr>
            <p:txBody>
              <a:bodyPr wrap="none" rtlCol="0">
                <a:spAutoFit/>
              </a:bodyPr>
              <a:lstStyle/>
              <a:p>
                <a:r>
                  <a:rPr lang="fr-FR" sz="2000" b="1" i="1" dirty="0" smtClean="0">
                    <a:solidFill>
                      <a:srgbClr val="002060"/>
                    </a:solidFill>
                  </a:rPr>
                  <a:t>Optique</a:t>
                </a:r>
                <a:endParaRPr lang="en-US" sz="1200" b="1" i="1" dirty="0">
                  <a:solidFill>
                    <a:srgbClr val="002060"/>
                  </a:solidFill>
                </a:endParaRPr>
              </a:p>
            </p:txBody>
          </p:sp>
          <p:sp>
            <p:nvSpPr>
              <p:cNvPr id="48" name="ZoneTexte 47"/>
              <p:cNvSpPr txBox="1"/>
              <p:nvPr/>
            </p:nvSpPr>
            <p:spPr>
              <a:xfrm>
                <a:off x="237010" y="3536756"/>
                <a:ext cx="881973" cy="400110"/>
              </a:xfrm>
              <a:prstGeom prst="rect">
                <a:avLst/>
              </a:prstGeom>
              <a:noFill/>
            </p:spPr>
            <p:txBody>
              <a:bodyPr wrap="none" rtlCol="0">
                <a:spAutoFit/>
              </a:bodyPr>
              <a:lstStyle/>
              <a:p>
                <a:r>
                  <a:rPr lang="fr-FR" sz="2000" b="1" i="1" dirty="0" err="1" smtClean="0">
                    <a:solidFill>
                      <a:srgbClr val="002060"/>
                    </a:solidFill>
                  </a:rPr>
                  <a:t>FitPix</a:t>
                </a:r>
                <a:endParaRPr lang="en-US" sz="2000" b="1" i="1" dirty="0">
                  <a:solidFill>
                    <a:srgbClr val="002060"/>
                  </a:solidFill>
                </a:endParaRPr>
              </a:p>
            </p:txBody>
          </p:sp>
          <p:sp>
            <p:nvSpPr>
              <p:cNvPr id="49" name="ZoneTexte 48"/>
              <p:cNvSpPr txBox="1"/>
              <p:nvPr/>
            </p:nvSpPr>
            <p:spPr>
              <a:xfrm>
                <a:off x="1441463" y="5260582"/>
                <a:ext cx="910827" cy="400110"/>
              </a:xfrm>
              <a:prstGeom prst="rect">
                <a:avLst/>
              </a:prstGeom>
              <a:noFill/>
            </p:spPr>
            <p:txBody>
              <a:bodyPr wrap="none" rtlCol="0">
                <a:spAutoFit/>
              </a:bodyPr>
              <a:lstStyle/>
              <a:p>
                <a:r>
                  <a:rPr lang="fr-FR" sz="2000" b="1" i="1" dirty="0" err="1" smtClean="0">
                    <a:solidFill>
                      <a:srgbClr val="002060"/>
                    </a:solidFill>
                  </a:rPr>
                  <a:t>Strips</a:t>
                </a:r>
                <a:endParaRPr lang="fr-FR" sz="2000" b="1" i="1" dirty="0">
                  <a:solidFill>
                    <a:srgbClr val="002060"/>
                  </a:solidFill>
                </a:endParaRPr>
              </a:p>
            </p:txBody>
          </p:sp>
          <p:sp>
            <p:nvSpPr>
              <p:cNvPr id="50" name="ZoneTexte 49"/>
              <p:cNvSpPr txBox="1"/>
              <p:nvPr/>
            </p:nvSpPr>
            <p:spPr>
              <a:xfrm>
                <a:off x="3345318" y="3403078"/>
                <a:ext cx="1792478" cy="400110"/>
              </a:xfrm>
              <a:prstGeom prst="rect">
                <a:avLst/>
              </a:prstGeom>
              <a:noFill/>
            </p:spPr>
            <p:txBody>
              <a:bodyPr wrap="none" rtlCol="0">
                <a:spAutoFit/>
              </a:bodyPr>
              <a:lstStyle/>
              <a:p>
                <a:r>
                  <a:rPr lang="fr-FR" sz="2000" b="1" i="1" dirty="0" smtClean="0">
                    <a:solidFill>
                      <a:srgbClr val="002060"/>
                    </a:solidFill>
                  </a:rPr>
                  <a:t>Scintillateurs</a:t>
                </a:r>
                <a:endParaRPr lang="en-US" sz="1200" b="1" i="1" dirty="0">
                  <a:solidFill>
                    <a:srgbClr val="002060"/>
                  </a:solidFill>
                </a:endParaRPr>
              </a:p>
            </p:txBody>
          </p:sp>
        </p:grpSp>
        <p:sp>
          <p:nvSpPr>
            <p:cNvPr id="52" name="ZoneTexte 51"/>
            <p:cNvSpPr txBox="1"/>
            <p:nvPr/>
          </p:nvSpPr>
          <p:spPr>
            <a:xfrm>
              <a:off x="683568" y="6096189"/>
              <a:ext cx="4414991" cy="307777"/>
            </a:xfrm>
            <a:prstGeom prst="rect">
              <a:avLst/>
            </a:prstGeom>
            <a:noFill/>
          </p:spPr>
          <p:txBody>
            <a:bodyPr wrap="none" rtlCol="0">
              <a:spAutoFit/>
            </a:bodyPr>
            <a:lstStyle/>
            <a:p>
              <a:r>
                <a:rPr lang="fr-FR" sz="1400" i="1" dirty="0" smtClean="0"/>
                <a:t>Modèle 3D de l’installation sur la ligne déviée de IPHI</a:t>
              </a:r>
              <a:endParaRPr lang="fr-FR" sz="1400" i="1" dirty="0"/>
            </a:p>
          </p:txBody>
        </p:sp>
      </p:grpSp>
      <p:sp>
        <p:nvSpPr>
          <p:cNvPr id="53" name="Rectangle 52"/>
          <p:cNvSpPr/>
          <p:nvPr/>
        </p:nvSpPr>
        <p:spPr>
          <a:xfrm>
            <a:off x="6653062" y="1340768"/>
            <a:ext cx="2095402" cy="4320480"/>
          </a:xfrm>
          <a:prstGeom prst="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NPM</a:t>
            </a:r>
          </a:p>
          <a:p>
            <a:endParaRPr lang="fr-FR" dirty="0" smtClean="0">
              <a:solidFill>
                <a:schemeClr val="tx1"/>
              </a:solidFill>
              <a:sym typeface="Wingdings" panose="05000000000000000000" pitchFamily="2" charset="2"/>
            </a:endParaRPr>
          </a:p>
          <a:p>
            <a:pPr marL="285750" indent="-285750">
              <a:buFont typeface="Wingdings"/>
              <a:buChar char="à"/>
            </a:pPr>
            <a:r>
              <a:rPr lang="fr-FR" dirty="0" smtClean="0">
                <a:solidFill>
                  <a:schemeClr val="tx1"/>
                </a:solidFill>
                <a:sym typeface="Wingdings" panose="05000000000000000000" pitchFamily="2" charset="2"/>
              </a:rPr>
              <a:t>IPM </a:t>
            </a:r>
            <a:r>
              <a:rPr lang="fr-FR" dirty="0" err="1" smtClean="0">
                <a:solidFill>
                  <a:schemeClr val="tx1"/>
                </a:solidFill>
                <a:sym typeface="Wingdings" panose="05000000000000000000" pitchFamily="2" charset="2"/>
              </a:rPr>
              <a:t>Strips</a:t>
            </a:r>
            <a:r>
              <a:rPr lang="fr-FR" dirty="0" smtClean="0">
                <a:solidFill>
                  <a:schemeClr val="tx1"/>
                </a:solidFill>
                <a:sym typeface="Wingdings" panose="05000000000000000000" pitchFamily="2" charset="2"/>
              </a:rPr>
              <a:t> déjà fonctionnel</a:t>
            </a:r>
          </a:p>
          <a:p>
            <a:pPr marL="285750" indent="-285750">
              <a:buFont typeface="Wingdings"/>
              <a:buChar char="à"/>
            </a:pPr>
            <a:endParaRPr lang="fr-FR" dirty="0" smtClean="0">
              <a:solidFill>
                <a:schemeClr val="tx1"/>
              </a:solidFill>
              <a:sym typeface="Wingdings" panose="05000000000000000000" pitchFamily="2" charset="2"/>
            </a:endParaRPr>
          </a:p>
          <a:p>
            <a:pPr marL="285750" indent="-285750">
              <a:buFont typeface="Wingdings"/>
              <a:buChar char="à"/>
            </a:pPr>
            <a:r>
              <a:rPr lang="fr-FR" dirty="0" err="1" smtClean="0">
                <a:solidFill>
                  <a:schemeClr val="tx1"/>
                </a:solidFill>
                <a:sym typeface="Wingdings" panose="05000000000000000000" pitchFamily="2" charset="2"/>
              </a:rPr>
              <a:t>MCPs</a:t>
            </a:r>
            <a:r>
              <a:rPr lang="fr-FR" dirty="0" smtClean="0">
                <a:solidFill>
                  <a:schemeClr val="tx1"/>
                </a:solidFill>
                <a:sym typeface="Wingdings" panose="05000000000000000000" pitchFamily="2" charset="2"/>
              </a:rPr>
              <a:t> &amp; scintillateurs en test</a:t>
            </a:r>
          </a:p>
          <a:p>
            <a:pPr marL="285750" indent="-285750">
              <a:buFont typeface="Wingdings"/>
              <a:buChar char="à"/>
            </a:pPr>
            <a:endParaRPr lang="fr-FR" dirty="0">
              <a:solidFill>
                <a:schemeClr val="tx1"/>
              </a:solidFill>
              <a:sym typeface="Wingdings" panose="05000000000000000000" pitchFamily="2" charset="2"/>
            </a:endParaRPr>
          </a:p>
          <a:p>
            <a:pPr marL="285750" indent="-285750">
              <a:buFont typeface="Wingdings"/>
              <a:buChar char="à"/>
            </a:pPr>
            <a:r>
              <a:rPr lang="fr-FR" dirty="0" smtClean="0">
                <a:solidFill>
                  <a:schemeClr val="tx1"/>
                </a:solidFill>
                <a:sym typeface="Wingdings" panose="05000000000000000000" pitchFamily="2" charset="2"/>
              </a:rPr>
              <a:t>Tests sur IPHI</a:t>
            </a:r>
          </a:p>
        </p:txBody>
      </p:sp>
      <p:grpSp>
        <p:nvGrpSpPr>
          <p:cNvPr id="78" name="Groupe 77"/>
          <p:cNvGrpSpPr/>
          <p:nvPr/>
        </p:nvGrpSpPr>
        <p:grpSpPr>
          <a:xfrm>
            <a:off x="1694705" y="6439045"/>
            <a:ext cx="5040000" cy="276999"/>
            <a:chOff x="1694705" y="6448244"/>
            <a:chExt cx="5040000" cy="276999"/>
          </a:xfrm>
          <a:solidFill>
            <a:srgbClr val="C00000"/>
          </a:solidFill>
        </p:grpSpPr>
        <p:sp>
          <p:nvSpPr>
            <p:cNvPr id="79" name="ZoneTexte 78"/>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80" name="ZoneTexte 79"/>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81" name="ZoneTexte 80"/>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EMIT4D</a:t>
              </a:r>
              <a:endParaRPr lang="fr-FR" sz="1200" dirty="0">
                <a:solidFill>
                  <a:schemeClr val="bg1"/>
                </a:solidFill>
              </a:endParaRPr>
            </a:p>
          </p:txBody>
        </p:sp>
        <p:sp>
          <p:nvSpPr>
            <p:cNvPr id="82" name="ZoneTexte 81"/>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EMU</a:t>
              </a:r>
              <a:endParaRPr lang="fr-FR" sz="1200" dirty="0">
                <a:solidFill>
                  <a:schemeClr val="bg1"/>
                </a:solidFill>
              </a:endParaRPr>
            </a:p>
          </p:txBody>
        </p:sp>
        <p:sp>
          <p:nvSpPr>
            <p:cNvPr id="83" name="ZoneTexte 82"/>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NPM</a:t>
              </a:r>
              <a:endParaRPr lang="fr-FR" sz="1200" dirty="0">
                <a:solidFill>
                  <a:schemeClr val="bg1"/>
                </a:solidFill>
              </a:endParaRPr>
            </a:p>
          </p:txBody>
        </p:sp>
        <p:sp>
          <p:nvSpPr>
            <p:cNvPr id="84" name="ZoneTexte 83"/>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
        <p:nvSpPr>
          <p:cNvPr id="40" name="Ellipse 39">
            <a:hlinkClick r:id="rId7"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Tree>
    <p:extLst>
      <p:ext uri="{BB962C8B-B14F-4D97-AF65-F5344CB8AC3E}">
        <p14:creationId xmlns:p14="http://schemas.microsoft.com/office/powerpoint/2010/main" val="2943766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En Résumé …</a:t>
            </a:r>
            <a:endParaRPr lang="fr-FR" dirty="0"/>
          </a:p>
        </p:txBody>
      </p:sp>
      <p:sp>
        <p:nvSpPr>
          <p:cNvPr id="5" name="ZoneTexte 4"/>
          <p:cNvSpPr txBox="1"/>
          <p:nvPr/>
        </p:nvSpPr>
        <p:spPr>
          <a:xfrm>
            <a:off x="5636011" y="1412776"/>
            <a:ext cx="3812478" cy="1077218"/>
          </a:xfrm>
          <a:prstGeom prst="rect">
            <a:avLst/>
          </a:prstGeom>
          <a:noFill/>
        </p:spPr>
        <p:txBody>
          <a:bodyPr wrap="square" rtlCol="0">
            <a:spAutoFit/>
          </a:bodyPr>
          <a:lstStyle/>
          <a:p>
            <a:r>
              <a:rPr lang="fr-FR" sz="1600" dirty="0" smtClean="0">
                <a:sym typeface="Wingdings" panose="05000000000000000000" pitchFamily="2" charset="2"/>
              </a:rPr>
              <a:t> </a:t>
            </a:r>
            <a:r>
              <a:rPr lang="fr-FR" sz="1600" b="1" dirty="0" smtClean="0"/>
              <a:t>Pureté : </a:t>
            </a:r>
            <a:r>
              <a:rPr lang="fr-FR" sz="1600" dirty="0" smtClean="0"/>
              <a:t>Doppler &amp; Filtre de Wien</a:t>
            </a:r>
          </a:p>
          <a:p>
            <a:r>
              <a:rPr lang="fr-FR" sz="1600" dirty="0" smtClean="0">
                <a:sym typeface="Wingdings" panose="05000000000000000000" pitchFamily="2" charset="2"/>
              </a:rPr>
              <a:t> </a:t>
            </a:r>
            <a:r>
              <a:rPr lang="fr-FR" sz="1600" b="1" dirty="0" smtClean="0">
                <a:sym typeface="Wingdings" panose="05000000000000000000" pitchFamily="2" charset="2"/>
              </a:rPr>
              <a:t>Q</a:t>
            </a:r>
            <a:r>
              <a:rPr lang="fr-FR" sz="1600" b="1" dirty="0" smtClean="0"/>
              <a:t>ualité : </a:t>
            </a:r>
            <a:r>
              <a:rPr lang="fr-FR" sz="1600" dirty="0" smtClean="0"/>
              <a:t>EMU &amp; EMIT4D</a:t>
            </a:r>
          </a:p>
          <a:p>
            <a:pPr marL="285750" indent="-285750">
              <a:buFont typeface="Wingdings"/>
              <a:buChar char="à"/>
            </a:pPr>
            <a:r>
              <a:rPr lang="fr-FR" sz="1600" b="1" dirty="0" smtClean="0">
                <a:sym typeface="Wingdings" panose="05000000000000000000" pitchFamily="2" charset="2"/>
              </a:rPr>
              <a:t>D</a:t>
            </a:r>
            <a:r>
              <a:rPr lang="fr-FR" sz="1600" b="1" dirty="0" smtClean="0"/>
              <a:t>imension et </a:t>
            </a:r>
            <a:r>
              <a:rPr lang="fr-FR" sz="1600" b="1" dirty="0"/>
              <a:t>intensité : </a:t>
            </a:r>
            <a:endParaRPr lang="fr-FR" sz="1600" b="1" dirty="0" smtClean="0"/>
          </a:p>
          <a:p>
            <a:r>
              <a:rPr lang="fr-FR" sz="1600" b="1" dirty="0"/>
              <a:t> </a:t>
            </a:r>
            <a:r>
              <a:rPr lang="fr-FR" sz="1600" b="1" dirty="0" smtClean="0"/>
              <a:t>    </a:t>
            </a:r>
            <a:r>
              <a:rPr lang="fr-FR" sz="1600" dirty="0" smtClean="0"/>
              <a:t>EMU, EMIT4D &amp; NPM</a:t>
            </a:r>
            <a:endParaRPr lang="fr-FR" sz="1600" dirty="0"/>
          </a:p>
        </p:txBody>
      </p:sp>
      <p:sp>
        <p:nvSpPr>
          <p:cNvPr id="18"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3" name="Rectangle 2"/>
          <p:cNvSpPr/>
          <p:nvPr/>
        </p:nvSpPr>
        <p:spPr>
          <a:xfrm>
            <a:off x="6876256" y="3593341"/>
            <a:ext cx="2313384" cy="369332"/>
          </a:xfrm>
          <a:prstGeom prst="rect">
            <a:avLst/>
          </a:prstGeom>
        </p:spPr>
        <p:txBody>
          <a:bodyPr wrap="square">
            <a:spAutoFit/>
          </a:bodyPr>
          <a:lstStyle/>
          <a:p>
            <a:r>
              <a:rPr lang="fr-FR" dirty="0" smtClean="0"/>
              <a:t>Dynamique faisceau</a:t>
            </a:r>
            <a:endParaRPr lang="fr-FR" dirty="0"/>
          </a:p>
        </p:txBody>
      </p:sp>
      <p:sp>
        <p:nvSpPr>
          <p:cNvPr id="6" name="Rectangle 5"/>
          <p:cNvSpPr/>
          <p:nvPr/>
        </p:nvSpPr>
        <p:spPr>
          <a:xfrm>
            <a:off x="6822504" y="3919617"/>
            <a:ext cx="2286000" cy="369332"/>
          </a:xfrm>
          <a:prstGeom prst="rect">
            <a:avLst/>
          </a:prstGeom>
        </p:spPr>
        <p:txBody>
          <a:bodyPr wrap="square">
            <a:spAutoFit/>
          </a:bodyPr>
          <a:lstStyle/>
          <a:p>
            <a:r>
              <a:rPr lang="fr-FR" dirty="0" smtClean="0"/>
              <a:t>Physique atomique</a:t>
            </a:r>
            <a:endParaRPr lang="fr-FR" dirty="0"/>
          </a:p>
        </p:txBody>
      </p:sp>
      <p:sp>
        <p:nvSpPr>
          <p:cNvPr id="7" name="Rectangle 6"/>
          <p:cNvSpPr/>
          <p:nvPr/>
        </p:nvSpPr>
        <p:spPr>
          <a:xfrm>
            <a:off x="6660232" y="4245893"/>
            <a:ext cx="1120492" cy="369332"/>
          </a:xfrm>
          <a:prstGeom prst="rect">
            <a:avLst/>
          </a:prstGeom>
        </p:spPr>
        <p:txBody>
          <a:bodyPr wrap="square">
            <a:spAutoFit/>
          </a:bodyPr>
          <a:lstStyle/>
          <a:p>
            <a:r>
              <a:rPr lang="fr-FR" dirty="0" smtClean="0"/>
              <a:t>Matériau</a:t>
            </a:r>
            <a:endParaRPr lang="fr-FR" dirty="0"/>
          </a:p>
        </p:txBody>
      </p:sp>
      <p:sp>
        <p:nvSpPr>
          <p:cNvPr id="26" name="Rectangle 25"/>
          <p:cNvSpPr/>
          <p:nvPr/>
        </p:nvSpPr>
        <p:spPr>
          <a:xfrm>
            <a:off x="5868144" y="4898445"/>
            <a:ext cx="1343086" cy="369332"/>
          </a:xfrm>
          <a:prstGeom prst="rect">
            <a:avLst/>
          </a:prstGeom>
        </p:spPr>
        <p:txBody>
          <a:bodyPr wrap="square">
            <a:spAutoFit/>
          </a:bodyPr>
          <a:lstStyle/>
          <a:p>
            <a:r>
              <a:rPr lang="fr-FR" dirty="0" smtClean="0"/>
              <a:t>Thermique</a:t>
            </a:r>
            <a:endParaRPr lang="fr-FR" dirty="0"/>
          </a:p>
        </p:txBody>
      </p:sp>
      <p:sp>
        <p:nvSpPr>
          <p:cNvPr id="27" name="Rectangle 26"/>
          <p:cNvSpPr/>
          <p:nvPr/>
        </p:nvSpPr>
        <p:spPr>
          <a:xfrm>
            <a:off x="5076056" y="5224721"/>
            <a:ext cx="1529235" cy="369332"/>
          </a:xfrm>
          <a:prstGeom prst="rect">
            <a:avLst/>
          </a:prstGeom>
        </p:spPr>
        <p:txBody>
          <a:bodyPr wrap="square">
            <a:spAutoFit/>
          </a:bodyPr>
          <a:lstStyle/>
          <a:p>
            <a:r>
              <a:rPr lang="fr-FR" dirty="0" smtClean="0"/>
              <a:t>Electronique</a:t>
            </a:r>
            <a:endParaRPr lang="fr-FR" dirty="0"/>
          </a:p>
        </p:txBody>
      </p:sp>
      <p:sp>
        <p:nvSpPr>
          <p:cNvPr id="28" name="Rectangle 27"/>
          <p:cNvSpPr/>
          <p:nvPr/>
        </p:nvSpPr>
        <p:spPr>
          <a:xfrm>
            <a:off x="2689081" y="5550997"/>
            <a:ext cx="3685624" cy="369332"/>
          </a:xfrm>
          <a:prstGeom prst="rect">
            <a:avLst/>
          </a:prstGeom>
        </p:spPr>
        <p:txBody>
          <a:bodyPr wrap="none">
            <a:spAutoFit/>
          </a:bodyPr>
          <a:lstStyle/>
          <a:p>
            <a:r>
              <a:rPr lang="fr-FR" dirty="0" smtClean="0"/>
              <a:t>Commande </a:t>
            </a:r>
            <a:r>
              <a:rPr lang="fr-FR" dirty="0"/>
              <a:t>contrôle et traitement</a:t>
            </a:r>
          </a:p>
        </p:txBody>
      </p:sp>
      <p:sp>
        <p:nvSpPr>
          <p:cNvPr id="29" name="Rectangle 28"/>
          <p:cNvSpPr/>
          <p:nvPr/>
        </p:nvSpPr>
        <p:spPr>
          <a:xfrm>
            <a:off x="6372200" y="4572169"/>
            <a:ext cx="1313180" cy="369332"/>
          </a:xfrm>
          <a:prstGeom prst="rect">
            <a:avLst/>
          </a:prstGeom>
        </p:spPr>
        <p:txBody>
          <a:bodyPr wrap="none">
            <a:spAutoFit/>
          </a:bodyPr>
          <a:lstStyle/>
          <a:p>
            <a:r>
              <a:rPr lang="fr-FR" dirty="0" smtClean="0"/>
              <a:t>Mécanique</a:t>
            </a:r>
            <a:endParaRPr lang="fr-FR" dirty="0"/>
          </a:p>
        </p:txBody>
      </p:sp>
      <p:graphicFrame>
        <p:nvGraphicFramePr>
          <p:cNvPr id="30" name="Tableau 29"/>
          <p:cNvGraphicFramePr>
            <a:graphicFrameLocks noGrp="1"/>
          </p:cNvGraphicFramePr>
          <p:nvPr>
            <p:extLst>
              <p:ext uri="{D42A27DB-BD31-4B8C-83A1-F6EECF244321}">
                <p14:modId xmlns:p14="http://schemas.microsoft.com/office/powerpoint/2010/main" val="3781665623"/>
              </p:ext>
            </p:extLst>
          </p:nvPr>
        </p:nvGraphicFramePr>
        <p:xfrm>
          <a:off x="395536" y="1268760"/>
          <a:ext cx="5177525" cy="3320392"/>
        </p:xfrm>
        <a:graphic>
          <a:graphicData uri="http://schemas.openxmlformats.org/drawingml/2006/table">
            <a:tbl>
              <a:tblPr firstRow="1" bandRow="1"/>
              <a:tblGrid>
                <a:gridCol w="1320442"/>
                <a:gridCol w="938209"/>
                <a:gridCol w="1146700"/>
                <a:gridCol w="1772174"/>
              </a:tblGrid>
              <a:tr h="3426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600" b="1" dirty="0" smtClean="0">
                          <a:latin typeface="+mn-lt"/>
                        </a:rPr>
                        <a:t>Grandeurs</a:t>
                      </a:r>
                      <a:endParaRPr lang="fr-FR" sz="1600" b="1" dirty="0">
                        <a:latin typeface="+mn-lt"/>
                      </a:endParaRPr>
                    </a:p>
                  </a:txBody>
                  <a:tcPr>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solid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600" dirty="0" smtClean="0">
                          <a:latin typeface="+mn-lt"/>
                        </a:rPr>
                        <a:t>Diagnostics</a:t>
                      </a:r>
                      <a:endParaRPr lang="fr-FR" sz="1600" dirty="0">
                        <a:latin typeface="+mn-lt"/>
                      </a:endParaRPr>
                    </a:p>
                  </a:txBody>
                  <a:tcPr>
                    <a:lnL>
                      <a:noFill/>
                    </a:lnL>
                    <a:lnR w="12700" cap="flat" cmpd="sng" algn="ctr">
                      <a:solidFill>
                        <a:srgbClr val="4F81BD"/>
                      </a:solidFill>
                      <a:prstDash val="solid"/>
                      <a:round/>
                      <a:headEnd type="none" w="med" len="med"/>
                      <a:tailEnd type="none" w="med" len="med"/>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fr-FR"/>
                    </a:p>
                  </a:txBody>
                  <a:tcPr/>
                </a:tc>
                <a:tc hMerge="1">
                  <a:txBody>
                    <a:bodyPr/>
                    <a:lstStyle/>
                    <a:p>
                      <a:endParaRPr lang="fr-FR"/>
                    </a:p>
                  </a:txBody>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mn-lt"/>
                        </a:rPr>
                        <a:t>Energie</a:t>
                      </a: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mn-lt"/>
                        </a:rPr>
                        <a:t>Dipôle</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fr-F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mn-lt"/>
                        </a:rPr>
                        <a:t>Divergence</a:t>
                      </a: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600" dirty="0" smtClean="0">
                        <a:latin typeface="+mn-lt"/>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fr-FR"/>
                    </a:p>
                  </a:txBody>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mn-lt"/>
                        </a:rPr>
                        <a:t>Emittancemètres</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Position</a:t>
                      </a: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latin typeface="+mn-lt"/>
                        </a:rPr>
                        <a:t>BPM</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latin typeface="+mn-lt"/>
                        </a:rPr>
                        <a:t>Profileurs</a:t>
                      </a:r>
                      <a:endParaRPr lang="fr-FR" sz="1600" dirty="0">
                        <a:latin typeface="+mn-lt"/>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smtClean="0"/>
                    </a:p>
                  </a:txBody>
                  <a:tcPr anchor="ct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Taille</a:t>
                      </a:r>
                      <a:endParaRPr lang="fr-FR" sz="1600" b="1" dirty="0">
                        <a:latin typeface="+mn-lt"/>
                      </a:endParaRP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r-FR" sz="1600" dirty="0">
                        <a:latin typeface="+mn-lt"/>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fr-FR"/>
                    </a:p>
                  </a:txBody>
                  <a:tcPr/>
                </a:tc>
                <a:tc vMerge="1">
                  <a:txBody>
                    <a:bodyPr/>
                    <a:lstStyle/>
                    <a:p>
                      <a:endParaRPr lang="fr-FR" sz="1400" dirty="0"/>
                    </a:p>
                  </a:txBody>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Courant</a:t>
                      </a:r>
                      <a:endParaRPr lang="fr-FR" sz="1600" b="1" dirty="0">
                        <a:latin typeface="+mn-lt"/>
                      </a:endParaRP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mn-lt"/>
                        </a:rPr>
                        <a:t>ACCT</a:t>
                      </a:r>
                      <a:r>
                        <a:rPr lang="fr-FR" sz="1600" baseline="0" dirty="0" smtClean="0">
                          <a:latin typeface="+mn-lt"/>
                        </a:rPr>
                        <a:t>   </a:t>
                      </a:r>
                      <a:r>
                        <a:rPr lang="fr-FR" sz="1600" dirty="0" smtClean="0">
                          <a:latin typeface="+mn-lt"/>
                        </a:rPr>
                        <a:t>Faraday </a:t>
                      </a:r>
                      <a:r>
                        <a:rPr lang="fr-FR" sz="1600" dirty="0" err="1" smtClean="0">
                          <a:latin typeface="+mn-lt"/>
                        </a:rPr>
                        <a:t>Cup</a:t>
                      </a:r>
                      <a:endParaRPr lang="fr-FR" sz="1600" dirty="0" smtClean="0">
                        <a:latin typeface="+mn-lt"/>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fr-FR"/>
                    </a:p>
                  </a:txBody>
                  <a:tcPr/>
                </a:tc>
                <a:tc vMerge="1">
                  <a:txBody>
                    <a:bodyPr/>
                    <a:lstStyle/>
                    <a:p>
                      <a:endParaRPr lang="fr-FR" dirty="0"/>
                    </a:p>
                  </a:txBody>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Pureté</a:t>
                      </a:r>
                      <a:endParaRPr lang="fr-FR" sz="1600" b="1" dirty="0">
                        <a:latin typeface="+mn-lt"/>
                      </a:endParaRP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mn-lt"/>
                        </a:rPr>
                        <a:t>Filtre de </a:t>
                      </a:r>
                      <a:r>
                        <a:rPr lang="fr-FR" sz="1600" dirty="0" err="1" smtClean="0">
                          <a:latin typeface="+mn-lt"/>
                        </a:rPr>
                        <a:t>wien</a:t>
                      </a:r>
                      <a:r>
                        <a:rPr lang="fr-FR" sz="1600" baseline="0" dirty="0" smtClean="0">
                          <a:latin typeface="+mn-lt"/>
                        </a:rPr>
                        <a:t>   </a:t>
                      </a:r>
                      <a:r>
                        <a:rPr lang="fr-FR" sz="1600" dirty="0" smtClean="0">
                          <a:latin typeface="+mn-lt"/>
                        </a:rPr>
                        <a:t>Doppler</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fr-FR"/>
                    </a:p>
                  </a:txBody>
                  <a:tcPr/>
                </a:tc>
                <a:tc hMerge="1">
                  <a:txBody>
                    <a:bodyPr/>
                    <a:lstStyle/>
                    <a:p>
                      <a:endParaRPr lang="fr-FR"/>
                    </a:p>
                  </a:txBody>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Pertes</a:t>
                      </a:r>
                      <a:endParaRPr lang="fr-FR" sz="1600" b="1" dirty="0">
                        <a:latin typeface="+mn-lt"/>
                      </a:endParaRP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mn-lt"/>
                        </a:rPr>
                        <a:t>BLM</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fr-FR"/>
                    </a:p>
                  </a:txBody>
                  <a:tcPr/>
                </a:tc>
                <a:tc hMerge="1">
                  <a:txBody>
                    <a:bodyPr/>
                    <a:lstStyle/>
                    <a:p>
                      <a:endParaRPr lang="fr-FR"/>
                    </a:p>
                  </a:txBody>
                  <a:tcPr/>
                </a:tc>
              </a:tr>
              <a:tr h="5710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Charges d’espace</a:t>
                      </a:r>
                      <a:endParaRPr lang="fr-FR" sz="1600" b="1" dirty="0">
                        <a:latin typeface="+mn-lt"/>
                      </a:endParaRP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latin typeface="+mn-lt"/>
                        </a:rPr>
                        <a:t>4 grilles</a:t>
                      </a:r>
                      <a:endParaRPr lang="fr-FR" sz="1600" dirty="0">
                        <a:latin typeface="+mn-lt"/>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fr-FR"/>
                    </a:p>
                  </a:txBody>
                  <a:tcPr/>
                </a:tc>
                <a:tc hMerge="1">
                  <a:txBody>
                    <a:bodyPr/>
                    <a:lstStyle/>
                    <a:p>
                      <a:endParaRPr lang="fr-FR"/>
                    </a:p>
                  </a:txBody>
                  <a:tcPr/>
                </a:tc>
              </a:tr>
            </a:tbl>
          </a:graphicData>
        </a:graphic>
      </p:graphicFrame>
      <p:sp>
        <p:nvSpPr>
          <p:cNvPr id="4" name="ZoneTexte 3"/>
          <p:cNvSpPr txBox="1"/>
          <p:nvPr/>
        </p:nvSpPr>
        <p:spPr>
          <a:xfrm>
            <a:off x="6014705" y="2710661"/>
            <a:ext cx="897615" cy="646331"/>
          </a:xfrm>
          <a:prstGeom prst="rect">
            <a:avLst/>
          </a:prstGeom>
          <a:noFill/>
        </p:spPr>
        <p:txBody>
          <a:bodyPr wrap="square" rtlCol="0">
            <a:spAutoFit/>
          </a:bodyPr>
          <a:lstStyle/>
          <a:p>
            <a:r>
              <a:rPr lang="fr-FR" dirty="0" smtClean="0"/>
              <a:t>2-3ans</a:t>
            </a:r>
          </a:p>
          <a:p>
            <a:r>
              <a:rPr lang="fr-FR" dirty="0" smtClean="0"/>
              <a:t>~5ans</a:t>
            </a:r>
            <a:endParaRPr lang="fr-FR" b="1" dirty="0"/>
          </a:p>
        </p:txBody>
      </p:sp>
      <p:grpSp>
        <p:nvGrpSpPr>
          <p:cNvPr id="47" name="Groupe 46"/>
          <p:cNvGrpSpPr/>
          <p:nvPr/>
        </p:nvGrpSpPr>
        <p:grpSpPr>
          <a:xfrm>
            <a:off x="1694705" y="6439045"/>
            <a:ext cx="5757615" cy="276999"/>
            <a:chOff x="1694705" y="6448244"/>
            <a:chExt cx="5757615" cy="276999"/>
          </a:xfrm>
          <a:solidFill>
            <a:schemeClr val="bg1">
              <a:lumMod val="75000"/>
            </a:schemeClr>
          </a:solidFill>
        </p:grpSpPr>
        <p:sp>
          <p:nvSpPr>
            <p:cNvPr id="48" name="ZoneTexte 47"/>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49" name="ZoneTexte 48"/>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50" name="ZoneTexte 49"/>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51" name="ZoneTexte 50"/>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53" name="ZoneTexte 52"/>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52" name="ZoneTexte 51"/>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54" name="ZoneTexte 53"/>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55" name="Groupe 54"/>
          <p:cNvGrpSpPr/>
          <p:nvPr/>
        </p:nvGrpSpPr>
        <p:grpSpPr>
          <a:xfrm>
            <a:off x="1694705" y="6439045"/>
            <a:ext cx="5397615" cy="276999"/>
            <a:chOff x="1694705" y="6448244"/>
            <a:chExt cx="5397615" cy="276999"/>
          </a:xfrm>
          <a:solidFill>
            <a:srgbClr val="C00000"/>
          </a:solidFill>
        </p:grpSpPr>
        <p:sp>
          <p:nvSpPr>
            <p:cNvPr id="56" name="ZoneTexte 55"/>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57" name="ZoneTexte 56"/>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58" name="ZoneTexte 57"/>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EMIT4D</a:t>
              </a:r>
              <a:endParaRPr lang="fr-FR" sz="1200" dirty="0">
                <a:solidFill>
                  <a:schemeClr val="bg1"/>
                </a:solidFill>
              </a:endParaRPr>
            </a:p>
          </p:txBody>
        </p:sp>
        <p:sp>
          <p:nvSpPr>
            <p:cNvPr id="59" name="ZoneTexte 58"/>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EMU</a:t>
              </a:r>
              <a:endParaRPr lang="fr-FR" sz="1200" dirty="0">
                <a:solidFill>
                  <a:schemeClr val="bg1"/>
                </a:solidFill>
              </a:endParaRPr>
            </a:p>
          </p:txBody>
        </p:sp>
        <p:sp>
          <p:nvSpPr>
            <p:cNvPr id="60" name="ZoneTexte 59"/>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NPM</a:t>
              </a:r>
              <a:endParaRPr lang="fr-FR" sz="1200" dirty="0">
                <a:solidFill>
                  <a:schemeClr val="bg1"/>
                </a:solidFill>
              </a:endParaRPr>
            </a:p>
          </p:txBody>
        </p:sp>
        <p:sp>
          <p:nvSpPr>
            <p:cNvPr id="61" name="ZoneTexte 60"/>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sp>
          <p:nvSpPr>
            <p:cNvPr id="62" name="ZoneTexte 61"/>
            <p:cNvSpPr txBox="1"/>
            <p:nvPr/>
          </p:nvSpPr>
          <p:spPr>
            <a:xfrm>
              <a:off x="6732320" y="6448244"/>
              <a:ext cx="36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
        <p:nvSpPr>
          <p:cNvPr id="31" name="Ellipse 30">
            <a:hlinkClick r:id="rId3"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8" name="Rectangle 7"/>
          <p:cNvSpPr/>
          <p:nvPr/>
        </p:nvSpPr>
        <p:spPr>
          <a:xfrm>
            <a:off x="576450" y="5877272"/>
            <a:ext cx="2236510" cy="461665"/>
          </a:xfrm>
          <a:prstGeom prst="rect">
            <a:avLst/>
          </a:prstGeom>
        </p:spPr>
        <p:txBody>
          <a:bodyPr wrap="none">
            <a:spAutoFit/>
          </a:bodyPr>
          <a:lstStyle/>
          <a:p>
            <a:r>
              <a:rPr lang="fr-FR" sz="2400" dirty="0">
                <a:sym typeface="Wingdings" panose="05000000000000000000" pitchFamily="2" charset="2"/>
              </a:rPr>
              <a:t> </a:t>
            </a:r>
            <a:r>
              <a:rPr lang="fr-FR" sz="2400" b="1" dirty="0">
                <a:sym typeface="Wingdings" panose="05000000000000000000" pitchFamily="2" charset="2"/>
              </a:rPr>
              <a:t>Innovation </a:t>
            </a:r>
            <a:endParaRPr lang="fr-FR" sz="2400" dirty="0"/>
          </a:p>
        </p:txBody>
      </p:sp>
      <p:sp>
        <p:nvSpPr>
          <p:cNvPr id="9" name="Rectangle 8"/>
          <p:cNvSpPr/>
          <p:nvPr/>
        </p:nvSpPr>
        <p:spPr>
          <a:xfrm>
            <a:off x="6918890" y="2849160"/>
            <a:ext cx="2082621" cy="369332"/>
          </a:xfrm>
          <a:prstGeom prst="rect">
            <a:avLst/>
          </a:prstGeom>
        </p:spPr>
        <p:txBody>
          <a:bodyPr wrap="none">
            <a:spAutoFit/>
          </a:bodyPr>
          <a:lstStyle/>
          <a:p>
            <a:r>
              <a:rPr lang="fr-FR" dirty="0"/>
              <a:t>de développement</a:t>
            </a:r>
            <a:endParaRPr lang="fr-FR" b="1" dirty="0"/>
          </a:p>
        </p:txBody>
      </p:sp>
      <p:sp>
        <p:nvSpPr>
          <p:cNvPr id="10" name="Parenthèse fermante 9"/>
          <p:cNvSpPr/>
          <p:nvPr/>
        </p:nvSpPr>
        <p:spPr>
          <a:xfrm>
            <a:off x="6876256" y="2710661"/>
            <a:ext cx="45719" cy="64633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9437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26" grpId="0"/>
      <p:bldP spid="27" grpId="0"/>
      <p:bldP spid="28" grpId="0"/>
      <p:bldP spid="29"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03648" y="1412776"/>
            <a:ext cx="5904656" cy="943200"/>
          </a:xfrm>
        </p:spPr>
        <p:txBody>
          <a:bodyPr/>
          <a:lstStyle/>
          <a:p>
            <a:r>
              <a:rPr lang="fr-FR" sz="4000" dirty="0" smtClean="0"/>
              <a:t>Merci</a:t>
            </a:r>
            <a:endParaRPr lang="fr-FR" sz="4000" dirty="0"/>
          </a:p>
        </p:txBody>
      </p:sp>
      <p:sp>
        <p:nvSpPr>
          <p:cNvPr id="4" name="ZoneTexte 3"/>
          <p:cNvSpPr txBox="1"/>
          <p:nvPr/>
        </p:nvSpPr>
        <p:spPr>
          <a:xfrm>
            <a:off x="4355977" y="1772816"/>
            <a:ext cx="4032448" cy="2308324"/>
          </a:xfrm>
          <a:prstGeom prst="rect">
            <a:avLst/>
          </a:prstGeom>
          <a:noFill/>
        </p:spPr>
        <p:txBody>
          <a:bodyPr wrap="square" rtlCol="0">
            <a:spAutoFit/>
          </a:bodyPr>
          <a:lstStyle/>
          <a:p>
            <a:pPr algn="r"/>
            <a:r>
              <a:rPr lang="fr-FR" dirty="0" smtClean="0">
                <a:solidFill>
                  <a:schemeClr val="bg1">
                    <a:lumMod val="95000"/>
                  </a:schemeClr>
                </a:solidFill>
              </a:rPr>
              <a:t>Franck Senée</a:t>
            </a:r>
          </a:p>
          <a:p>
            <a:pPr algn="r"/>
            <a:r>
              <a:rPr lang="fr-FR" dirty="0" smtClean="0">
                <a:solidFill>
                  <a:schemeClr val="bg1">
                    <a:lumMod val="95000"/>
                  </a:schemeClr>
                </a:solidFill>
              </a:rPr>
              <a:t>Olivier </a:t>
            </a:r>
            <a:r>
              <a:rPr lang="fr-FR" dirty="0" err="1" smtClean="0">
                <a:solidFill>
                  <a:schemeClr val="bg1">
                    <a:lumMod val="95000"/>
                  </a:schemeClr>
                </a:solidFill>
              </a:rPr>
              <a:t>Tuske</a:t>
            </a:r>
            <a:endParaRPr lang="fr-FR" dirty="0" smtClean="0">
              <a:solidFill>
                <a:schemeClr val="bg1">
                  <a:lumMod val="95000"/>
                </a:schemeClr>
              </a:solidFill>
            </a:endParaRPr>
          </a:p>
          <a:p>
            <a:pPr algn="r"/>
            <a:r>
              <a:rPr lang="fr-FR" dirty="0" smtClean="0">
                <a:solidFill>
                  <a:schemeClr val="bg1">
                    <a:lumMod val="95000"/>
                  </a:schemeClr>
                </a:solidFill>
              </a:rPr>
              <a:t>Jacques </a:t>
            </a:r>
            <a:r>
              <a:rPr lang="fr-FR" dirty="0" err="1" smtClean="0">
                <a:solidFill>
                  <a:schemeClr val="bg1">
                    <a:lumMod val="95000"/>
                  </a:schemeClr>
                </a:solidFill>
              </a:rPr>
              <a:t>Marroncle</a:t>
            </a:r>
            <a:endParaRPr lang="fr-FR" dirty="0" smtClean="0">
              <a:solidFill>
                <a:schemeClr val="bg1">
                  <a:lumMod val="95000"/>
                </a:schemeClr>
              </a:solidFill>
            </a:endParaRPr>
          </a:p>
          <a:p>
            <a:pPr algn="r"/>
            <a:r>
              <a:rPr lang="fr-FR" dirty="0" smtClean="0">
                <a:solidFill>
                  <a:schemeClr val="bg1">
                    <a:lumMod val="95000"/>
                  </a:schemeClr>
                </a:solidFill>
              </a:rPr>
              <a:t>…</a:t>
            </a:r>
            <a:endParaRPr lang="fr-FR" dirty="0" smtClean="0">
              <a:solidFill>
                <a:schemeClr val="bg1">
                  <a:lumMod val="95000"/>
                </a:schemeClr>
              </a:solidFill>
            </a:endParaRPr>
          </a:p>
          <a:p>
            <a:pPr algn="r"/>
            <a:endParaRPr lang="fr-FR" dirty="0">
              <a:solidFill>
                <a:schemeClr val="bg1">
                  <a:lumMod val="95000"/>
                </a:schemeClr>
              </a:solidFill>
            </a:endParaRPr>
          </a:p>
          <a:p>
            <a:pPr algn="r"/>
            <a:r>
              <a:rPr lang="fr-FR" dirty="0" smtClean="0">
                <a:solidFill>
                  <a:schemeClr val="bg1">
                    <a:lumMod val="95000"/>
                  </a:schemeClr>
                </a:solidFill>
              </a:rPr>
              <a:t>Et la liste est longue, je tiens à remercier tout ceux qui ont participé à l’élaboration de ces diagnostics.</a:t>
            </a:r>
            <a:endParaRPr lang="fr-FR" dirty="0">
              <a:solidFill>
                <a:schemeClr val="bg1">
                  <a:lumMod val="95000"/>
                </a:schemeClr>
              </a:solidFill>
            </a:endParaRPr>
          </a:p>
        </p:txBody>
      </p:sp>
      <p:sp>
        <p:nvSpPr>
          <p:cNvPr id="12" name="Espace réservé du pied de page 91"/>
          <p:cNvSpPr txBox="1">
            <a:spLocks/>
          </p:cNvSpPr>
          <p:nvPr/>
        </p:nvSpPr>
        <p:spPr>
          <a:xfrm>
            <a:off x="23858" y="6404180"/>
            <a:ext cx="9012638" cy="365125"/>
          </a:xfrm>
          <a:prstGeom prst="rect">
            <a:avLst/>
          </a:prstGeom>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smtClean="0"/>
              <a:t>Aurore </a:t>
            </a:r>
            <a:r>
              <a:rPr lang="fr-FR" sz="1000" dirty="0" err="1" smtClean="0"/>
              <a:t>Dumancic</a:t>
            </a:r>
            <a:r>
              <a:rPr lang="fr-FR" sz="1000" dirty="0" smtClean="0"/>
              <a:t>								5/10/2017</a:t>
            </a:r>
            <a:endParaRPr lang="fr-FR" sz="1000" dirty="0"/>
          </a:p>
        </p:txBody>
      </p:sp>
      <p:grpSp>
        <p:nvGrpSpPr>
          <p:cNvPr id="44" name="Groupe 43"/>
          <p:cNvGrpSpPr/>
          <p:nvPr/>
        </p:nvGrpSpPr>
        <p:grpSpPr>
          <a:xfrm>
            <a:off x="1694705" y="6447600"/>
            <a:ext cx="5757615" cy="277641"/>
            <a:chOff x="1694705" y="6448244"/>
            <a:chExt cx="5757615" cy="277641"/>
          </a:xfrm>
          <a:solidFill>
            <a:srgbClr val="C00000"/>
          </a:solidFill>
        </p:grpSpPr>
        <p:sp>
          <p:nvSpPr>
            <p:cNvPr id="45" name="ZoneTexte 44">
              <a:hlinkClick r:id="rId3" action="ppaction://hlinksldjump"/>
            </p:cNvPr>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46" name="ZoneTexte 45">
              <a:hlinkClick r:id="rId4" action="ppaction://hlinksldjump"/>
            </p:cNvPr>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47" name="ZoneTexte 46">
              <a:hlinkClick r:id="rId5" action="ppaction://hlinksldjump"/>
            </p:cNvPr>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EMIT4D</a:t>
              </a:r>
              <a:endParaRPr lang="fr-FR" sz="1200" dirty="0">
                <a:solidFill>
                  <a:schemeClr val="bg1"/>
                </a:solidFill>
              </a:endParaRPr>
            </a:p>
          </p:txBody>
        </p:sp>
        <p:sp>
          <p:nvSpPr>
            <p:cNvPr id="48" name="ZoneTexte 47">
              <a:hlinkClick r:id="rId6" action="ppaction://hlinksldjump"/>
            </p:cNvPr>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EMU</a:t>
              </a:r>
              <a:endParaRPr lang="fr-FR" sz="1200" dirty="0">
                <a:solidFill>
                  <a:schemeClr val="bg1"/>
                </a:solidFill>
              </a:endParaRPr>
            </a:p>
          </p:txBody>
        </p:sp>
        <p:sp>
          <p:nvSpPr>
            <p:cNvPr id="49" name="ZoneTexte 48">
              <a:hlinkClick r:id="rId7" action="ppaction://hlinksldjump"/>
            </p:cNvPr>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NPM</a:t>
              </a:r>
              <a:endParaRPr lang="fr-FR" sz="1200" dirty="0">
                <a:solidFill>
                  <a:schemeClr val="bg1"/>
                </a:solidFill>
              </a:endParaRPr>
            </a:p>
          </p:txBody>
        </p:sp>
        <p:sp>
          <p:nvSpPr>
            <p:cNvPr id="50" name="ZoneTexte 49">
              <a:hlinkClick r:id="rId8" action="ppaction://hlinksldjump"/>
            </p:cNvPr>
            <p:cNvSpPr txBox="1"/>
            <p:nvPr/>
          </p:nvSpPr>
          <p:spPr>
            <a:xfrm>
              <a:off x="1694705" y="6448886"/>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sp>
          <p:nvSpPr>
            <p:cNvPr id="51" name="ZoneTexte 50">
              <a:hlinkClick r:id="rId9" action="ppaction://hlinksldjump"/>
            </p:cNvPr>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Tree>
    <p:extLst>
      <p:ext uri="{BB962C8B-B14F-4D97-AF65-F5344CB8AC3E}">
        <p14:creationId xmlns:p14="http://schemas.microsoft.com/office/powerpoint/2010/main" val="2015306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Annexes</a:t>
            </a:r>
            <a:endParaRPr lang="fr-FR" dirty="0"/>
          </a:p>
        </p:txBody>
      </p:sp>
      <p:grpSp>
        <p:nvGrpSpPr>
          <p:cNvPr id="4" name="Groupe 3"/>
          <p:cNvGrpSpPr/>
          <p:nvPr/>
        </p:nvGrpSpPr>
        <p:grpSpPr>
          <a:xfrm>
            <a:off x="193543" y="1110537"/>
            <a:ext cx="7978857" cy="2391099"/>
            <a:chOff x="193543" y="1110537"/>
            <a:chExt cx="8933933" cy="2775663"/>
          </a:xfrm>
        </p:grpSpPr>
        <p:pic>
          <p:nvPicPr>
            <p:cNvPr id="5" name="Picture 1" descr="op_linac_c_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543" y="1110537"/>
              <a:ext cx="8933933" cy="1480264"/>
            </a:xfrm>
            <a:prstGeom prst="rect">
              <a:avLst/>
            </a:prstGeom>
          </p:spPr>
        </p:pic>
        <p:sp>
          <p:nvSpPr>
            <p:cNvPr id="6" name="Sous-titre 2"/>
            <p:cNvSpPr txBox="1">
              <a:spLocks/>
            </p:cNvSpPr>
            <p:nvPr/>
          </p:nvSpPr>
          <p:spPr>
            <a:xfrm>
              <a:off x="339704" y="2682378"/>
              <a:ext cx="1255349" cy="7250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550" indent="-82550">
                <a:spcBef>
                  <a:spcPts val="0"/>
                </a:spcBef>
              </a:pPr>
              <a:r>
                <a:rPr lang="en-US" sz="1400" b="1" dirty="0" smtClean="0">
                  <a:solidFill>
                    <a:srgbClr val="0070C0"/>
                  </a:solidFill>
                </a:rPr>
                <a:t>Doppler</a:t>
              </a:r>
            </a:p>
            <a:p>
              <a:pPr marL="82550" indent="-82550">
                <a:spcBef>
                  <a:spcPts val="0"/>
                </a:spcBef>
              </a:pPr>
              <a:r>
                <a:rPr lang="en-US" sz="1400" b="1" dirty="0" smtClean="0">
                  <a:solidFill>
                    <a:srgbClr val="0070C0"/>
                  </a:solidFill>
                </a:rPr>
                <a:t>EMU</a:t>
              </a:r>
            </a:p>
            <a:p>
              <a:pPr marL="714375" lvl="1">
                <a:spcBef>
                  <a:spcPts val="0"/>
                </a:spcBef>
              </a:pPr>
              <a:endParaRPr lang="en-US" sz="1600" dirty="0" smtClean="0"/>
            </a:p>
            <a:p>
              <a:pPr marL="1028700" lvl="1" indent="-314325">
                <a:spcBef>
                  <a:spcPts val="0"/>
                </a:spcBef>
                <a:buFont typeface="Wingdings" panose="05000000000000000000" pitchFamily="2" charset="2"/>
                <a:buChar char="§"/>
              </a:pPr>
              <a:endParaRPr lang="en-US" sz="1600" dirty="0"/>
            </a:p>
          </p:txBody>
        </p:sp>
        <p:cxnSp>
          <p:nvCxnSpPr>
            <p:cNvPr id="7" name="Connecteur droit 6"/>
            <p:cNvCxnSpPr/>
            <p:nvPr/>
          </p:nvCxnSpPr>
          <p:spPr>
            <a:xfrm>
              <a:off x="1828800" y="2830027"/>
              <a:ext cx="0" cy="979973"/>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a:off x="3901809" y="2830027"/>
              <a:ext cx="0" cy="1056173"/>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9" name="Sous-titre 2"/>
            <p:cNvSpPr txBox="1">
              <a:spLocks/>
            </p:cNvSpPr>
            <p:nvPr/>
          </p:nvSpPr>
          <p:spPr>
            <a:xfrm>
              <a:off x="2209800" y="2651868"/>
              <a:ext cx="1255349" cy="115813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82550" indent="-82550">
                <a:spcBef>
                  <a:spcPts val="0"/>
                </a:spcBef>
              </a:pPr>
              <a:r>
                <a:rPr lang="en-US" sz="1400" b="1" dirty="0" smtClean="0">
                  <a:solidFill>
                    <a:srgbClr val="0070C0"/>
                  </a:solidFill>
                </a:rPr>
                <a:t>nBLM</a:t>
              </a:r>
            </a:p>
            <a:p>
              <a:pPr marL="714375" lvl="1">
                <a:spcBef>
                  <a:spcPts val="0"/>
                </a:spcBef>
              </a:pPr>
              <a:endParaRPr lang="en-US" sz="1600" dirty="0" smtClean="0">
                <a:solidFill>
                  <a:schemeClr val="tx1"/>
                </a:solidFill>
              </a:endParaRPr>
            </a:p>
            <a:p>
              <a:pPr marL="1028700" lvl="1" indent="-314325">
                <a:spcBef>
                  <a:spcPts val="0"/>
                </a:spcBef>
                <a:buFont typeface="Wingdings" panose="05000000000000000000" pitchFamily="2" charset="2"/>
                <a:buChar char="§"/>
              </a:pPr>
              <a:endParaRPr lang="en-US" sz="1600" dirty="0">
                <a:solidFill>
                  <a:schemeClr val="tx1"/>
                </a:solidFill>
              </a:endParaRPr>
            </a:p>
          </p:txBody>
        </p:sp>
        <p:cxnSp>
          <p:nvCxnSpPr>
            <p:cNvPr id="10" name="Connecteur droit 9"/>
            <p:cNvCxnSpPr/>
            <p:nvPr/>
          </p:nvCxnSpPr>
          <p:spPr>
            <a:xfrm>
              <a:off x="7010400" y="2735926"/>
              <a:ext cx="0" cy="1150274"/>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11" name="Sous-titre 2"/>
            <p:cNvSpPr txBox="1">
              <a:spLocks/>
            </p:cNvSpPr>
            <p:nvPr/>
          </p:nvSpPr>
          <p:spPr>
            <a:xfrm>
              <a:off x="4047950" y="2798812"/>
              <a:ext cx="2741332" cy="5790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82550" indent="-82550">
                <a:spcBef>
                  <a:spcPts val="0"/>
                </a:spcBef>
              </a:pPr>
              <a:r>
                <a:rPr lang="en-US" sz="1400" b="1" dirty="0" smtClean="0">
                  <a:solidFill>
                    <a:srgbClr val="0070C0"/>
                  </a:solidFill>
                </a:rPr>
                <a:t>NPM</a:t>
              </a:r>
            </a:p>
            <a:p>
              <a:pPr marL="171450" indent="-171450" algn="l">
                <a:spcBef>
                  <a:spcPts val="0"/>
                </a:spcBef>
                <a:buFont typeface="Arial" panose="020B0604020202020204" pitchFamily="34" charset="0"/>
                <a:buChar char="•"/>
              </a:pPr>
              <a:r>
                <a:rPr lang="fr-FR" sz="1200" b="1" i="1" dirty="0" smtClean="0"/>
                <a:t>FPM</a:t>
              </a:r>
              <a:r>
                <a:rPr lang="fr-FR" sz="1200" dirty="0" smtClean="0"/>
                <a:t> </a:t>
              </a:r>
              <a:r>
                <a:rPr lang="fr-FR" sz="1200" dirty="0"/>
                <a:t>(dans les parties « chaudes » de </a:t>
              </a:r>
              <a:r>
                <a:rPr lang="fr-FR" sz="1200" dirty="0" smtClean="0"/>
                <a:t>l’accélérateurs)</a:t>
              </a:r>
            </a:p>
            <a:p>
              <a:pPr marL="171450" indent="-171450" algn="l">
                <a:spcBef>
                  <a:spcPts val="0"/>
                </a:spcBef>
                <a:buFont typeface="Arial" panose="020B0604020202020204" pitchFamily="34" charset="0"/>
                <a:buChar char="•"/>
              </a:pPr>
              <a:r>
                <a:rPr lang="fr-FR" sz="1200" b="1" i="1" dirty="0" smtClean="0"/>
                <a:t>IPM</a:t>
              </a:r>
              <a:r>
                <a:rPr lang="fr-FR" sz="1200" dirty="0" smtClean="0"/>
                <a:t> </a:t>
              </a:r>
              <a:r>
                <a:rPr lang="fr-FR" sz="1200" dirty="0"/>
                <a:t>(à température ambiante, mais entre les section froides)</a:t>
              </a:r>
            </a:p>
            <a:p>
              <a:pPr marL="82550" indent="-82550">
                <a:spcBef>
                  <a:spcPts val="0"/>
                </a:spcBef>
              </a:pPr>
              <a:endParaRPr lang="en-US" sz="1400" b="1" dirty="0" smtClean="0">
                <a:solidFill>
                  <a:srgbClr val="0070C0"/>
                </a:solidFill>
              </a:endParaRPr>
            </a:p>
          </p:txBody>
        </p:sp>
      </p:grpSp>
      <p:sp>
        <p:nvSpPr>
          <p:cNvPr id="12" name="ZoneTexte 11"/>
          <p:cNvSpPr txBox="1"/>
          <p:nvPr/>
        </p:nvSpPr>
        <p:spPr>
          <a:xfrm>
            <a:off x="6298168" y="2671314"/>
            <a:ext cx="2505814" cy="369332"/>
          </a:xfrm>
          <a:prstGeom prst="rect">
            <a:avLst/>
          </a:prstGeom>
          <a:noFill/>
        </p:spPr>
        <p:txBody>
          <a:bodyPr wrap="none" rtlCol="0">
            <a:spAutoFit/>
          </a:bodyPr>
          <a:lstStyle/>
          <a:p>
            <a:r>
              <a:rPr lang="fr-FR" dirty="0" smtClean="0"/>
              <a:t>Emplacement sur ESS</a:t>
            </a:r>
            <a:endParaRPr lang="fr-FR" dirty="0"/>
          </a:p>
        </p:txBody>
      </p:sp>
    </p:spTree>
    <p:extLst>
      <p:ext uri="{BB962C8B-B14F-4D97-AF65-F5344CB8AC3E}">
        <p14:creationId xmlns:p14="http://schemas.microsoft.com/office/powerpoint/2010/main" val="294376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Annexes</a:t>
            </a:r>
            <a:endParaRPr lang="fr-FR" dirty="0"/>
          </a:p>
        </p:txBody>
      </p:sp>
      <p:pic>
        <p:nvPicPr>
          <p:cNvPr id="13" name="Picture 2" descr="C:\Users\mm234573\Documents\Ancien D\Mathieu\CHU\Poivrier\Dossier de travail\Imag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6" y="2650012"/>
            <a:ext cx="2872248" cy="19906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mm234573\Documents\Ancien D\Mathieu\CHU\Poivrier\Dossier de travail\Image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4" y="2615732"/>
            <a:ext cx="2872248" cy="19906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mm234573\Documents\Ancien D\Mathieu\CHU\Poivrier\Dossier de travail\Images\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110" y="2613343"/>
            <a:ext cx="2872248" cy="19906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Users\mm234573\Documents\Ancien D\Mathieu\CHU\Poivrier\Dossier de travail\Images\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2699" y="1528858"/>
            <a:ext cx="2872248" cy="9187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mm234573\Documents\Ancien D\Mathieu\CHU\Poivrier\Dossier de travail\Images\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576" y="4630148"/>
            <a:ext cx="2872248" cy="19558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mm234573\Documents\Ancien D\Mathieu\CHU\Poivrier\Dossier de travail\Images\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2699" y="4774479"/>
            <a:ext cx="2872248" cy="19374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mm234573\Documents\Ancien D\Mathieu\CHU\Poivrier\Dossier de travail\Images\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8968" y="4803956"/>
            <a:ext cx="2872248" cy="19374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mm234573\Documents\Ancien D\Mathieu\CHU\Poivrier\Dossier de travail\Images\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49815" y="1055109"/>
            <a:ext cx="2471956" cy="1803632"/>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9525" y="1316371"/>
            <a:ext cx="3143250" cy="646331"/>
          </a:xfrm>
          <a:prstGeom prst="rect">
            <a:avLst/>
          </a:prstGeom>
          <a:noFill/>
        </p:spPr>
        <p:txBody>
          <a:bodyPr wrap="square" rtlCol="0">
            <a:spAutoFit/>
          </a:bodyPr>
          <a:lstStyle/>
          <a:p>
            <a:pPr algn="ctr"/>
            <a:r>
              <a:rPr lang="fr-FR" dirty="0" smtClean="0"/>
              <a:t>Etapes de montage des différents éléments </a:t>
            </a:r>
            <a:endParaRPr lang="fr-FR" dirty="0"/>
          </a:p>
        </p:txBody>
      </p:sp>
      <p:cxnSp>
        <p:nvCxnSpPr>
          <p:cNvPr id="22" name="Connecteur droit avec flèche 21"/>
          <p:cNvCxnSpPr/>
          <p:nvPr/>
        </p:nvCxnSpPr>
        <p:spPr>
          <a:xfrm flipV="1">
            <a:off x="2699792" y="2162838"/>
            <a:ext cx="792088" cy="144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757276" y="2248172"/>
            <a:ext cx="1734604" cy="276999"/>
          </a:xfrm>
          <a:prstGeom prst="rect">
            <a:avLst/>
          </a:prstGeom>
          <a:noFill/>
        </p:spPr>
        <p:txBody>
          <a:bodyPr wrap="square" rtlCol="0">
            <a:spAutoFit/>
          </a:bodyPr>
          <a:lstStyle/>
          <a:p>
            <a:pPr algn="ctr"/>
            <a:r>
              <a:rPr lang="fr-FR" sz="1200" dirty="0" smtClean="0"/>
              <a:t>Outillage en graphite</a:t>
            </a:r>
            <a:endParaRPr lang="fr-FR" sz="1200" dirty="0"/>
          </a:p>
        </p:txBody>
      </p:sp>
      <p:sp>
        <p:nvSpPr>
          <p:cNvPr id="24" name="ZoneTexte 23"/>
          <p:cNvSpPr txBox="1"/>
          <p:nvPr/>
        </p:nvSpPr>
        <p:spPr>
          <a:xfrm>
            <a:off x="3707904" y="1273014"/>
            <a:ext cx="2557941" cy="276999"/>
          </a:xfrm>
          <a:prstGeom prst="rect">
            <a:avLst/>
          </a:prstGeom>
          <a:noFill/>
        </p:spPr>
        <p:txBody>
          <a:bodyPr wrap="square" rtlCol="0">
            <a:spAutoFit/>
          </a:bodyPr>
          <a:lstStyle/>
          <a:p>
            <a:pPr algn="ctr"/>
            <a:r>
              <a:rPr lang="fr-FR" sz="1200" dirty="0" smtClean="0"/>
              <a:t>Plaque en cuivre avec cannelures</a:t>
            </a:r>
            <a:endParaRPr lang="fr-FR" sz="1200" dirty="0"/>
          </a:p>
        </p:txBody>
      </p:sp>
      <p:cxnSp>
        <p:nvCxnSpPr>
          <p:cNvPr id="25" name="Connecteur droit avec flèche 24"/>
          <p:cNvCxnSpPr/>
          <p:nvPr/>
        </p:nvCxnSpPr>
        <p:spPr>
          <a:xfrm flipH="1">
            <a:off x="5206815" y="1518766"/>
            <a:ext cx="301289" cy="199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888878" y="1002880"/>
            <a:ext cx="1278971" cy="276999"/>
          </a:xfrm>
          <a:prstGeom prst="rect">
            <a:avLst/>
          </a:prstGeom>
          <a:noFill/>
        </p:spPr>
        <p:txBody>
          <a:bodyPr wrap="square" rtlCol="0">
            <a:spAutoFit/>
          </a:bodyPr>
          <a:lstStyle/>
          <a:p>
            <a:pPr algn="ctr"/>
            <a:r>
              <a:rPr lang="fr-FR" sz="1200" dirty="0" smtClean="0"/>
              <a:t>Boites à eau</a:t>
            </a:r>
            <a:endParaRPr lang="fr-FR" sz="1200" dirty="0"/>
          </a:p>
        </p:txBody>
      </p:sp>
      <p:sp>
        <p:nvSpPr>
          <p:cNvPr id="27" name="ZoneTexte 26"/>
          <p:cNvSpPr txBox="1"/>
          <p:nvPr/>
        </p:nvSpPr>
        <p:spPr>
          <a:xfrm>
            <a:off x="7452320" y="2356185"/>
            <a:ext cx="1278971" cy="461665"/>
          </a:xfrm>
          <a:prstGeom prst="rect">
            <a:avLst/>
          </a:prstGeom>
          <a:noFill/>
        </p:spPr>
        <p:txBody>
          <a:bodyPr wrap="square" rtlCol="0">
            <a:spAutoFit/>
          </a:bodyPr>
          <a:lstStyle/>
          <a:p>
            <a:pPr algn="ctr"/>
            <a:r>
              <a:rPr lang="fr-FR" sz="1200" dirty="0" smtClean="0"/>
              <a:t>Canaux refroidissement</a:t>
            </a:r>
            <a:endParaRPr lang="fr-FR" sz="1200" dirty="0"/>
          </a:p>
        </p:txBody>
      </p:sp>
      <p:cxnSp>
        <p:nvCxnSpPr>
          <p:cNvPr id="28" name="Connecteur droit avec flèche 27"/>
          <p:cNvCxnSpPr/>
          <p:nvPr/>
        </p:nvCxnSpPr>
        <p:spPr>
          <a:xfrm flipH="1">
            <a:off x="6626381" y="1243090"/>
            <a:ext cx="540667" cy="9197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7829653" y="1224828"/>
            <a:ext cx="301394" cy="186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flipV="1">
            <a:off x="7361840" y="2200255"/>
            <a:ext cx="306504" cy="324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466629" y="3133630"/>
            <a:ext cx="515244" cy="377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016935" y="3195771"/>
            <a:ext cx="656564" cy="304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505353" y="2676524"/>
            <a:ext cx="2229042" cy="461665"/>
          </a:xfrm>
          <a:prstGeom prst="rect">
            <a:avLst/>
          </a:prstGeom>
          <a:noFill/>
        </p:spPr>
        <p:txBody>
          <a:bodyPr wrap="square" rtlCol="0">
            <a:spAutoFit/>
          </a:bodyPr>
          <a:lstStyle/>
          <a:p>
            <a:pPr algn="ctr"/>
            <a:r>
              <a:rPr lang="fr-FR" sz="1200" dirty="0" smtClean="0"/>
              <a:t>Tubes permettant aux canaux d’être sous pression</a:t>
            </a:r>
            <a:endParaRPr lang="fr-FR" sz="1200" dirty="0"/>
          </a:p>
        </p:txBody>
      </p:sp>
      <p:sp>
        <p:nvSpPr>
          <p:cNvPr id="34" name="ZoneTexte 33"/>
          <p:cNvSpPr txBox="1"/>
          <p:nvPr/>
        </p:nvSpPr>
        <p:spPr>
          <a:xfrm>
            <a:off x="3560409" y="2907356"/>
            <a:ext cx="1850999" cy="461665"/>
          </a:xfrm>
          <a:prstGeom prst="rect">
            <a:avLst/>
          </a:prstGeom>
          <a:noFill/>
        </p:spPr>
        <p:txBody>
          <a:bodyPr wrap="square" rtlCol="0">
            <a:spAutoFit/>
          </a:bodyPr>
          <a:lstStyle/>
          <a:p>
            <a:pPr algn="ctr"/>
            <a:r>
              <a:rPr lang="fr-FR" sz="1200" dirty="0" smtClean="0"/>
              <a:t>Plaque en cuivre avec cannelures</a:t>
            </a:r>
            <a:endParaRPr lang="fr-FR" sz="1200" dirty="0"/>
          </a:p>
        </p:txBody>
      </p:sp>
      <p:sp>
        <p:nvSpPr>
          <p:cNvPr id="35" name="ZoneTexte 34"/>
          <p:cNvSpPr txBox="1"/>
          <p:nvPr/>
        </p:nvSpPr>
        <p:spPr>
          <a:xfrm>
            <a:off x="6648992" y="3070897"/>
            <a:ext cx="1894557" cy="276999"/>
          </a:xfrm>
          <a:prstGeom prst="rect">
            <a:avLst/>
          </a:prstGeom>
          <a:noFill/>
        </p:spPr>
        <p:txBody>
          <a:bodyPr wrap="square" rtlCol="0">
            <a:spAutoFit/>
          </a:bodyPr>
          <a:lstStyle/>
          <a:p>
            <a:pPr algn="ctr"/>
            <a:r>
              <a:rPr lang="fr-FR" sz="1200" dirty="0" smtClean="0"/>
              <a:t>Plaque en Tungstène</a:t>
            </a:r>
            <a:endParaRPr lang="fr-FR" sz="1200" dirty="0"/>
          </a:p>
        </p:txBody>
      </p:sp>
      <p:cxnSp>
        <p:nvCxnSpPr>
          <p:cNvPr id="36" name="Connecteur droit avec flèche 35"/>
          <p:cNvCxnSpPr/>
          <p:nvPr/>
        </p:nvCxnSpPr>
        <p:spPr>
          <a:xfrm flipH="1">
            <a:off x="4022886" y="3369021"/>
            <a:ext cx="314615" cy="430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35" idx="2"/>
          </p:cNvCxnSpPr>
          <p:nvPr/>
        </p:nvCxnSpPr>
        <p:spPr>
          <a:xfrm flipH="1">
            <a:off x="7361840" y="3347896"/>
            <a:ext cx="234431" cy="582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3037697" y="4587232"/>
            <a:ext cx="3898354" cy="276999"/>
          </a:xfrm>
          <a:prstGeom prst="rect">
            <a:avLst/>
          </a:prstGeom>
          <a:noFill/>
        </p:spPr>
        <p:txBody>
          <a:bodyPr wrap="square" rtlCol="0">
            <a:spAutoFit/>
          </a:bodyPr>
          <a:lstStyle/>
          <a:p>
            <a:pPr algn="ctr"/>
            <a:r>
              <a:rPr lang="fr-FR" sz="1200" dirty="0" smtClean="0"/>
              <a:t>Outillages en graphite autour de l’assemblage</a:t>
            </a:r>
            <a:endParaRPr lang="fr-FR" sz="1200" dirty="0"/>
          </a:p>
        </p:txBody>
      </p:sp>
      <p:cxnSp>
        <p:nvCxnSpPr>
          <p:cNvPr id="39" name="Connecteur droit avec flèche 38"/>
          <p:cNvCxnSpPr/>
          <p:nvPr/>
        </p:nvCxnSpPr>
        <p:spPr>
          <a:xfrm flipH="1">
            <a:off x="2345217" y="4811345"/>
            <a:ext cx="980309" cy="8410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4852745" y="4864231"/>
            <a:ext cx="504714" cy="1489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6553208" y="4861122"/>
            <a:ext cx="925847" cy="10348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891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101" name="Ellipse 100">
            <a:hlinkClick r:id="rId3"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sp>
        <p:nvSpPr>
          <p:cNvPr id="89" name="ZoneTexte 88"/>
          <p:cNvSpPr txBox="1"/>
          <p:nvPr/>
        </p:nvSpPr>
        <p:spPr>
          <a:xfrm>
            <a:off x="1403648" y="1252498"/>
            <a:ext cx="3499645" cy="1600438"/>
          </a:xfrm>
          <a:prstGeom prst="rect">
            <a:avLst/>
          </a:prstGeom>
          <a:noFill/>
        </p:spPr>
        <p:txBody>
          <a:bodyPr wrap="square" rtlCol="0">
            <a:spAutoFit/>
          </a:bodyPr>
          <a:lstStyle/>
          <a:p>
            <a:pPr marL="285750" indent="-285750">
              <a:buFont typeface="Arial" panose="020B0604020202020204" pitchFamily="34" charset="0"/>
              <a:buChar char="•"/>
            </a:pPr>
            <a:r>
              <a:rPr lang="fr-FR" sz="1400" dirty="0" smtClean="0"/>
              <a:t>Position</a:t>
            </a:r>
          </a:p>
          <a:p>
            <a:pPr marL="285750" indent="-285750">
              <a:buFont typeface="Arial" panose="020B0604020202020204" pitchFamily="34" charset="0"/>
              <a:buChar char="•"/>
            </a:pPr>
            <a:r>
              <a:rPr lang="fr-FR" sz="1400" dirty="0" smtClean="0"/>
              <a:t>Dimensions</a:t>
            </a:r>
          </a:p>
          <a:p>
            <a:pPr marL="285750" indent="-285750">
              <a:buFont typeface="Arial" panose="020B0604020202020204" pitchFamily="34" charset="0"/>
              <a:buChar char="•"/>
            </a:pPr>
            <a:r>
              <a:rPr lang="fr-FR" sz="1400" dirty="0" smtClean="0"/>
              <a:t>Distribution angulaire</a:t>
            </a:r>
          </a:p>
          <a:p>
            <a:pPr marL="285750" indent="-285750">
              <a:buFont typeface="Arial" panose="020B0604020202020204" pitchFamily="34" charset="0"/>
              <a:buChar char="•"/>
            </a:pPr>
            <a:r>
              <a:rPr lang="fr-FR" sz="1400" dirty="0" smtClean="0"/>
              <a:t>Distribution d’intensité </a:t>
            </a:r>
          </a:p>
          <a:p>
            <a:pPr marL="285750" indent="-285750">
              <a:buFont typeface="Arial" panose="020B0604020202020204" pitchFamily="34" charset="0"/>
              <a:buChar char="•"/>
            </a:pPr>
            <a:r>
              <a:rPr lang="fr-FR" sz="1400" dirty="0" smtClean="0"/>
              <a:t>Profil</a:t>
            </a:r>
          </a:p>
          <a:p>
            <a:pPr marL="285750" indent="-285750">
              <a:buFont typeface="Arial" panose="020B0604020202020204" pitchFamily="34" charset="0"/>
              <a:buChar char="•"/>
            </a:pPr>
            <a:r>
              <a:rPr lang="fr-FR" sz="1400" dirty="0" smtClean="0"/>
              <a:t>Composition : quantité/ions </a:t>
            </a:r>
            <a:r>
              <a:rPr lang="fr-FR" sz="1400" dirty="0" smtClean="0">
                <a:sym typeface="Wingdings" panose="05000000000000000000" pitchFamily="2" charset="2"/>
              </a:rPr>
              <a:t> pureté </a:t>
            </a:r>
            <a:endParaRPr lang="fr-FR" sz="1400" dirty="0" smtClean="0"/>
          </a:p>
          <a:p>
            <a:pPr marL="285750" indent="-285750">
              <a:buFont typeface="Arial" panose="020B0604020202020204" pitchFamily="34" charset="0"/>
              <a:buChar char="•"/>
            </a:pPr>
            <a:endParaRPr lang="fr-FR" sz="1400" dirty="0"/>
          </a:p>
        </p:txBody>
      </p:sp>
      <p:sp>
        <p:nvSpPr>
          <p:cNvPr id="2" name="Titre 1"/>
          <p:cNvSpPr>
            <a:spLocks noGrp="1"/>
          </p:cNvSpPr>
          <p:nvPr>
            <p:ph type="title"/>
          </p:nvPr>
        </p:nvSpPr>
        <p:spPr/>
        <p:txBody>
          <a:bodyPr/>
          <a:lstStyle/>
          <a:p>
            <a:r>
              <a:rPr lang="fr-FR" dirty="0" smtClean="0">
                <a:latin typeface="+mn-lt"/>
              </a:rPr>
              <a:t>Grandeurs du faisceau</a:t>
            </a:r>
            <a:endParaRPr lang="fr-FR" dirty="0">
              <a:latin typeface="+mn-lt"/>
            </a:endParaRPr>
          </a:p>
        </p:txBody>
      </p:sp>
      <p:grpSp>
        <p:nvGrpSpPr>
          <p:cNvPr id="4" name="Groupe 3"/>
          <p:cNvGrpSpPr/>
          <p:nvPr/>
        </p:nvGrpSpPr>
        <p:grpSpPr>
          <a:xfrm>
            <a:off x="1140791" y="2542716"/>
            <a:ext cx="5797155" cy="2458368"/>
            <a:chOff x="1410095" y="762856"/>
            <a:chExt cx="5797155" cy="2458368"/>
          </a:xfrm>
        </p:grpSpPr>
        <p:grpSp>
          <p:nvGrpSpPr>
            <p:cNvPr id="5" name="Groupe 4"/>
            <p:cNvGrpSpPr/>
            <p:nvPr/>
          </p:nvGrpSpPr>
          <p:grpSpPr>
            <a:xfrm>
              <a:off x="1410095" y="762856"/>
              <a:ext cx="5797155" cy="2458368"/>
              <a:chOff x="1410095" y="762856"/>
              <a:chExt cx="5797155" cy="2458368"/>
            </a:xfrm>
          </p:grpSpPr>
          <p:sp>
            <p:nvSpPr>
              <p:cNvPr id="7" name="Ellipse 6"/>
              <p:cNvSpPr/>
              <p:nvPr/>
            </p:nvSpPr>
            <p:spPr>
              <a:xfrm rot="224595">
                <a:off x="1410095" y="1176380"/>
                <a:ext cx="609600" cy="1142999"/>
              </a:xfrm>
              <a:prstGeom prst="ellipse">
                <a:avLst/>
              </a:prstGeom>
              <a:solidFill>
                <a:srgbClr val="4F81B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grpSp>
            <p:nvGrpSpPr>
              <p:cNvPr id="8" name="Groupe 7"/>
              <p:cNvGrpSpPr/>
              <p:nvPr/>
            </p:nvGrpSpPr>
            <p:grpSpPr>
              <a:xfrm>
                <a:off x="1682176" y="762856"/>
                <a:ext cx="5525074" cy="2458368"/>
                <a:chOff x="2339984" y="896203"/>
                <a:chExt cx="5525074" cy="2458368"/>
              </a:xfrm>
              <a:solidFill>
                <a:srgbClr val="4F81BD">
                  <a:lumMod val="40000"/>
                  <a:lumOff val="60000"/>
                </a:srgbClr>
              </a:solidFill>
            </p:grpSpPr>
            <p:sp>
              <p:nvSpPr>
                <p:cNvPr id="9" name="Trapèze 8"/>
                <p:cNvSpPr/>
                <p:nvPr/>
              </p:nvSpPr>
              <p:spPr>
                <a:xfrm rot="16421205">
                  <a:off x="3720883" y="-484696"/>
                  <a:ext cx="2300060" cy="5061857"/>
                </a:xfrm>
                <a:prstGeom prst="trapezoid">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10" name="Ellipse 9"/>
                <p:cNvSpPr/>
                <p:nvPr/>
              </p:nvSpPr>
              <p:spPr>
                <a:xfrm rot="303647">
                  <a:off x="6921248" y="1075771"/>
                  <a:ext cx="943810" cy="2278800"/>
                </a:xfrm>
                <a:prstGeom prst="ellipse">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grpSp>
        </p:grpSp>
        <p:sp>
          <p:nvSpPr>
            <p:cNvPr id="6" name="Arc 5"/>
            <p:cNvSpPr/>
            <p:nvPr/>
          </p:nvSpPr>
          <p:spPr>
            <a:xfrm rot="235967">
              <a:off x="1441836" y="1183389"/>
              <a:ext cx="589560" cy="1146423"/>
            </a:xfrm>
            <a:prstGeom prst="arc">
              <a:avLst>
                <a:gd name="adj1" fmla="val 15751032"/>
                <a:gd name="adj2" fmla="val 5723211"/>
              </a:avLst>
            </a:prstGeom>
            <a:noFill/>
            <a:ln w="28575" cap="flat" cmpd="sng" algn="ctr">
              <a:solidFill>
                <a:srgbClr val="4F81BD">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grpSp>
      <p:grpSp>
        <p:nvGrpSpPr>
          <p:cNvPr id="11" name="Groupe 10"/>
          <p:cNvGrpSpPr/>
          <p:nvPr/>
        </p:nvGrpSpPr>
        <p:grpSpPr>
          <a:xfrm>
            <a:off x="1161320" y="2967551"/>
            <a:ext cx="568542" cy="1120375"/>
            <a:chOff x="1430624" y="1187691"/>
            <a:chExt cx="568542" cy="1120375"/>
          </a:xfrm>
        </p:grpSpPr>
        <p:cxnSp>
          <p:nvCxnSpPr>
            <p:cNvPr id="12" name="Connecteur droit avec flèche 11"/>
            <p:cNvCxnSpPr/>
            <p:nvPr/>
          </p:nvCxnSpPr>
          <p:spPr>
            <a:xfrm flipH="1">
              <a:off x="1714895" y="1187691"/>
              <a:ext cx="13844" cy="1120375"/>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13" name="Connecteur droit avec flèche 12"/>
            <p:cNvCxnSpPr/>
            <p:nvPr/>
          </p:nvCxnSpPr>
          <p:spPr>
            <a:xfrm flipV="1">
              <a:off x="1430624" y="1509798"/>
              <a:ext cx="568542" cy="426986"/>
            </a:xfrm>
            <a:prstGeom prst="straightConnector1">
              <a:avLst/>
            </a:prstGeom>
            <a:noFill/>
            <a:ln w="9525" cap="flat" cmpd="sng" algn="ctr">
              <a:solidFill>
                <a:sysClr val="windowText" lastClr="000000"/>
              </a:solidFill>
              <a:prstDash val="solid"/>
              <a:headEnd type="triangle" w="med" len="med"/>
              <a:tailEnd type="triangle" w="med" len="med"/>
            </a:ln>
            <a:effectLst/>
          </p:spPr>
        </p:cxnSp>
      </p:grpSp>
      <p:grpSp>
        <p:nvGrpSpPr>
          <p:cNvPr id="14" name="Groupe 13"/>
          <p:cNvGrpSpPr/>
          <p:nvPr/>
        </p:nvGrpSpPr>
        <p:grpSpPr>
          <a:xfrm>
            <a:off x="2610749" y="3457063"/>
            <a:ext cx="2911147" cy="499429"/>
            <a:chOff x="2880053" y="1703906"/>
            <a:chExt cx="2911147" cy="499429"/>
          </a:xfrm>
        </p:grpSpPr>
        <p:sp>
          <p:nvSpPr>
            <p:cNvPr id="15" name="Arc 14"/>
            <p:cNvSpPr/>
            <p:nvPr/>
          </p:nvSpPr>
          <p:spPr>
            <a:xfrm rot="1338519">
              <a:off x="4720651" y="1703906"/>
              <a:ext cx="555505" cy="499429"/>
            </a:xfrm>
            <a:prstGeom prst="arc">
              <a:avLst>
                <a:gd name="adj1" fmla="val 20174644"/>
                <a:gd name="adj2" fmla="val 20976547"/>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cxnSp>
          <p:nvCxnSpPr>
            <p:cNvPr id="16" name="Connecteur droit avec flèche 15"/>
            <p:cNvCxnSpPr/>
            <p:nvPr/>
          </p:nvCxnSpPr>
          <p:spPr>
            <a:xfrm>
              <a:off x="2880053" y="1828800"/>
              <a:ext cx="2911147" cy="134687"/>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7" name="Groupe 16"/>
          <p:cNvGrpSpPr/>
          <p:nvPr/>
        </p:nvGrpSpPr>
        <p:grpSpPr>
          <a:xfrm>
            <a:off x="340296" y="2922860"/>
            <a:ext cx="1156844" cy="2205421"/>
            <a:chOff x="609600" y="1143000"/>
            <a:chExt cx="1156844" cy="2205421"/>
          </a:xfrm>
        </p:grpSpPr>
        <p:cxnSp>
          <p:nvCxnSpPr>
            <p:cNvPr id="18" name="Connecteur droit 17"/>
            <p:cNvCxnSpPr/>
            <p:nvPr/>
          </p:nvCxnSpPr>
          <p:spPr>
            <a:xfrm>
              <a:off x="609600" y="1597633"/>
              <a:ext cx="1156844" cy="122967"/>
            </a:xfrm>
            <a:prstGeom prst="line">
              <a:avLst/>
            </a:prstGeom>
            <a:noFill/>
            <a:ln w="9525" cap="flat" cmpd="sng" algn="ctr">
              <a:solidFill>
                <a:sysClr val="windowText" lastClr="000000"/>
              </a:solidFill>
              <a:prstDash val="lgDashDotDot"/>
              <a:headEnd type="none" w="med" len="med"/>
              <a:tailEnd type="none" w="med" len="med"/>
            </a:ln>
            <a:effectLst/>
          </p:spPr>
        </p:cxnSp>
        <p:cxnSp>
          <p:nvCxnSpPr>
            <p:cNvPr id="19" name="Connecteur droit 18"/>
            <p:cNvCxnSpPr/>
            <p:nvPr/>
          </p:nvCxnSpPr>
          <p:spPr>
            <a:xfrm flipV="1">
              <a:off x="609600" y="1143000"/>
              <a:ext cx="609600" cy="454633"/>
            </a:xfrm>
            <a:prstGeom prst="line">
              <a:avLst/>
            </a:prstGeom>
            <a:noFill/>
            <a:ln w="9525" cap="flat" cmpd="sng" algn="ctr">
              <a:solidFill>
                <a:sysClr val="windowText" lastClr="000000"/>
              </a:solidFill>
              <a:prstDash val="dash"/>
            </a:ln>
            <a:effectLst/>
          </p:spPr>
        </p:cxnSp>
        <p:cxnSp>
          <p:nvCxnSpPr>
            <p:cNvPr id="20" name="Connecteur droit 19"/>
            <p:cNvCxnSpPr/>
            <p:nvPr/>
          </p:nvCxnSpPr>
          <p:spPr>
            <a:xfrm>
              <a:off x="609600" y="1597633"/>
              <a:ext cx="0" cy="1750788"/>
            </a:xfrm>
            <a:prstGeom prst="line">
              <a:avLst/>
            </a:prstGeom>
            <a:noFill/>
            <a:ln w="9525" cap="flat" cmpd="sng" algn="ctr">
              <a:solidFill>
                <a:sysClr val="windowText" lastClr="000000"/>
              </a:solidFill>
              <a:prstDash val="dash"/>
            </a:ln>
            <a:effectLst/>
          </p:spPr>
        </p:cxnSp>
      </p:grpSp>
      <p:grpSp>
        <p:nvGrpSpPr>
          <p:cNvPr id="21" name="Groupe 20"/>
          <p:cNvGrpSpPr/>
          <p:nvPr/>
        </p:nvGrpSpPr>
        <p:grpSpPr>
          <a:xfrm>
            <a:off x="2160704" y="2784111"/>
            <a:ext cx="3508094" cy="2001470"/>
            <a:chOff x="2416001" y="1001086"/>
            <a:chExt cx="3508094" cy="2001470"/>
          </a:xfrm>
        </p:grpSpPr>
        <p:sp>
          <p:nvSpPr>
            <p:cNvPr id="22" name="Ellipse 21"/>
            <p:cNvSpPr/>
            <p:nvPr/>
          </p:nvSpPr>
          <p:spPr>
            <a:xfrm rot="246016">
              <a:off x="2416001" y="1140927"/>
              <a:ext cx="694109" cy="1352627"/>
            </a:xfrm>
            <a:prstGeom prst="ellipse">
              <a:avLst/>
            </a:prstGeom>
            <a:solidFill>
              <a:srgbClr val="4F81BD">
                <a:lumMod val="40000"/>
                <a:lumOff val="60000"/>
              </a:srgbClr>
            </a:solidFill>
            <a:ln w="19050" cap="flat" cmpd="sng" algn="ctr">
              <a:solidFill>
                <a:sysClr val="windowText" lastClr="00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23" name="Ellipse 22"/>
            <p:cNvSpPr/>
            <p:nvPr/>
          </p:nvSpPr>
          <p:spPr>
            <a:xfrm rot="231493">
              <a:off x="3652531" y="1099991"/>
              <a:ext cx="720534" cy="1615272"/>
            </a:xfrm>
            <a:prstGeom prst="ellipse">
              <a:avLst/>
            </a:prstGeom>
            <a:solidFill>
              <a:srgbClr val="4F81BD">
                <a:lumMod val="40000"/>
                <a:lumOff val="60000"/>
              </a:srgbClr>
            </a:solidFill>
            <a:ln w="19050" cap="flat" cmpd="sng" algn="ctr">
              <a:solidFill>
                <a:sysClr val="windowText" lastClr="00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24" name="Ellipse 23"/>
            <p:cNvSpPr/>
            <p:nvPr/>
          </p:nvSpPr>
          <p:spPr>
            <a:xfrm rot="222643">
              <a:off x="5101673" y="1008683"/>
              <a:ext cx="809332" cy="1993873"/>
            </a:xfrm>
            <a:prstGeom prst="ellipse">
              <a:avLst/>
            </a:prstGeom>
            <a:solidFill>
              <a:srgbClr val="4F81BD">
                <a:lumMod val="40000"/>
                <a:lumOff val="60000"/>
              </a:srgbClr>
            </a:solidFill>
            <a:ln w="19050" cap="flat" cmpd="sng" algn="ctr">
              <a:solidFill>
                <a:sysClr val="windowText" lastClr="00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cxnSp>
          <p:nvCxnSpPr>
            <p:cNvPr id="25" name="Connecteur droit avec flèche 24"/>
            <p:cNvCxnSpPr/>
            <p:nvPr/>
          </p:nvCxnSpPr>
          <p:spPr>
            <a:xfrm>
              <a:off x="2775667" y="1142999"/>
              <a:ext cx="0" cy="1320371"/>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6" name="Connecteur droit avec flèche 25"/>
            <p:cNvCxnSpPr/>
            <p:nvPr/>
          </p:nvCxnSpPr>
          <p:spPr>
            <a:xfrm flipV="1">
              <a:off x="2420155" y="1545274"/>
              <a:ext cx="685800" cy="515819"/>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7" name="Connecteur droit avec flèche 26"/>
            <p:cNvCxnSpPr/>
            <p:nvPr/>
          </p:nvCxnSpPr>
          <p:spPr>
            <a:xfrm flipH="1">
              <a:off x="4012800" y="1077580"/>
              <a:ext cx="19822" cy="1627352"/>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8" name="Connecteur droit avec flèche 27"/>
            <p:cNvCxnSpPr/>
            <p:nvPr/>
          </p:nvCxnSpPr>
          <p:spPr>
            <a:xfrm flipV="1">
              <a:off x="3679425" y="1643161"/>
              <a:ext cx="676729" cy="509808"/>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9" name="Connecteur droit avec flèche 28"/>
            <p:cNvCxnSpPr/>
            <p:nvPr/>
          </p:nvCxnSpPr>
          <p:spPr>
            <a:xfrm flipH="1">
              <a:off x="5507205" y="1001086"/>
              <a:ext cx="13844" cy="1981200"/>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30" name="Connecteur droit avec flèche 29"/>
            <p:cNvCxnSpPr/>
            <p:nvPr/>
          </p:nvCxnSpPr>
          <p:spPr>
            <a:xfrm flipV="1">
              <a:off x="5096142" y="1708483"/>
              <a:ext cx="827953" cy="617118"/>
            </a:xfrm>
            <a:prstGeom prst="straightConnector1">
              <a:avLst/>
            </a:prstGeom>
            <a:noFill/>
            <a:ln w="9525" cap="flat" cmpd="sng" algn="ctr">
              <a:solidFill>
                <a:sysClr val="windowText" lastClr="000000"/>
              </a:solidFill>
              <a:prstDash val="solid"/>
              <a:headEnd type="triangle" w="med" len="med"/>
              <a:tailEnd type="triangle" w="med" len="med"/>
            </a:ln>
            <a:effectLst/>
          </p:spPr>
        </p:cxnSp>
      </p:grpSp>
      <p:grpSp>
        <p:nvGrpSpPr>
          <p:cNvPr id="31" name="Groupe 30"/>
          <p:cNvGrpSpPr/>
          <p:nvPr/>
        </p:nvGrpSpPr>
        <p:grpSpPr>
          <a:xfrm>
            <a:off x="6002816" y="2761299"/>
            <a:ext cx="927043" cy="2212394"/>
            <a:chOff x="6272120" y="1072299"/>
            <a:chExt cx="927043" cy="2212394"/>
          </a:xfrm>
        </p:grpSpPr>
        <p:cxnSp>
          <p:nvCxnSpPr>
            <p:cNvPr id="32" name="Connecteur droit avec flèche 31"/>
            <p:cNvCxnSpPr/>
            <p:nvPr/>
          </p:nvCxnSpPr>
          <p:spPr>
            <a:xfrm>
              <a:off x="6725251" y="1072299"/>
              <a:ext cx="0" cy="2212394"/>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33" name="Connecteur droit avec flèche 32"/>
            <p:cNvCxnSpPr/>
            <p:nvPr/>
          </p:nvCxnSpPr>
          <p:spPr>
            <a:xfrm flipV="1">
              <a:off x="6272120" y="1828800"/>
              <a:ext cx="927043" cy="733625"/>
            </a:xfrm>
            <a:prstGeom prst="straightConnector1">
              <a:avLst/>
            </a:prstGeom>
            <a:noFill/>
            <a:ln w="9525" cap="flat" cmpd="sng" algn="ctr">
              <a:solidFill>
                <a:sysClr val="windowText" lastClr="000000"/>
              </a:solidFill>
              <a:prstDash val="solid"/>
              <a:headEnd type="triangle" w="med" len="med"/>
              <a:tailEnd type="triangle" w="med" len="med"/>
            </a:ln>
            <a:effectLst/>
          </p:spPr>
        </p:cxnSp>
      </p:grpSp>
      <p:grpSp>
        <p:nvGrpSpPr>
          <p:cNvPr id="34" name="Groupe 33"/>
          <p:cNvGrpSpPr/>
          <p:nvPr/>
        </p:nvGrpSpPr>
        <p:grpSpPr>
          <a:xfrm>
            <a:off x="251520" y="2060848"/>
            <a:ext cx="7118188" cy="3454300"/>
            <a:chOff x="520824" y="280988"/>
            <a:chExt cx="7118188" cy="3454300"/>
          </a:xfrm>
        </p:grpSpPr>
        <p:sp>
          <p:nvSpPr>
            <p:cNvPr id="35" name="ZoneTexte 34"/>
            <p:cNvSpPr txBox="1"/>
            <p:nvPr/>
          </p:nvSpPr>
          <p:spPr>
            <a:xfrm>
              <a:off x="1203318" y="280988"/>
              <a:ext cx="30489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rgbClr val="4F81BD"/>
                  </a:solidFill>
                  <a:effectLst/>
                  <a:uLnTx/>
                  <a:uFillTx/>
                </a:rPr>
                <a:t>Y</a:t>
              </a:r>
              <a:endParaRPr kumimoji="0" lang="fr-FR" sz="1400" b="0" i="0" u="none" strike="noStrike" kern="0" cap="none" spc="0" normalizeH="0" baseline="0" noProof="0" dirty="0">
                <a:ln>
                  <a:noFill/>
                </a:ln>
                <a:solidFill>
                  <a:srgbClr val="4F81BD"/>
                </a:solidFill>
                <a:effectLst/>
                <a:uLnTx/>
                <a:uFillTx/>
              </a:endParaRPr>
            </a:p>
          </p:txBody>
        </p:sp>
        <p:grpSp>
          <p:nvGrpSpPr>
            <p:cNvPr id="36" name="Groupe 35"/>
            <p:cNvGrpSpPr/>
            <p:nvPr/>
          </p:nvGrpSpPr>
          <p:grpSpPr>
            <a:xfrm>
              <a:off x="520824" y="304800"/>
              <a:ext cx="6870576" cy="3276600"/>
              <a:chOff x="520824" y="304800"/>
              <a:chExt cx="6870576" cy="3276600"/>
            </a:xfrm>
          </p:grpSpPr>
          <p:grpSp>
            <p:nvGrpSpPr>
              <p:cNvPr id="39" name="Groupe 38"/>
              <p:cNvGrpSpPr/>
              <p:nvPr/>
            </p:nvGrpSpPr>
            <p:grpSpPr>
              <a:xfrm>
                <a:off x="1213305" y="304800"/>
                <a:ext cx="6178095" cy="3276600"/>
                <a:chOff x="1213305" y="304800"/>
                <a:chExt cx="6178095" cy="3276600"/>
              </a:xfrm>
            </p:grpSpPr>
            <p:cxnSp>
              <p:nvCxnSpPr>
                <p:cNvPr id="41" name="Connecteur droit avec flèche 40"/>
                <p:cNvCxnSpPr/>
                <p:nvPr/>
              </p:nvCxnSpPr>
              <p:spPr>
                <a:xfrm flipV="1">
                  <a:off x="1219200" y="304800"/>
                  <a:ext cx="0" cy="2362200"/>
                </a:xfrm>
                <a:prstGeom prst="straightConnector1">
                  <a:avLst/>
                </a:prstGeom>
                <a:noFill/>
                <a:ln w="9525" cap="flat" cmpd="sng" algn="ctr">
                  <a:solidFill>
                    <a:srgbClr val="4F81BD">
                      <a:shade val="95000"/>
                      <a:satMod val="105000"/>
                    </a:srgbClr>
                  </a:solidFill>
                  <a:prstDash val="solid"/>
                  <a:tailEnd type="arrow"/>
                </a:ln>
                <a:effectLst/>
              </p:spPr>
            </p:cxnSp>
            <p:cxnSp>
              <p:nvCxnSpPr>
                <p:cNvPr id="42" name="Connecteur droit avec flèche 41"/>
                <p:cNvCxnSpPr/>
                <p:nvPr/>
              </p:nvCxnSpPr>
              <p:spPr>
                <a:xfrm flipV="1">
                  <a:off x="1213305" y="2359982"/>
                  <a:ext cx="303804" cy="319643"/>
                </a:xfrm>
                <a:prstGeom prst="straightConnector1">
                  <a:avLst/>
                </a:prstGeom>
                <a:noFill/>
                <a:ln w="9525" cap="flat" cmpd="sng" algn="ctr">
                  <a:solidFill>
                    <a:srgbClr val="4F81BD">
                      <a:shade val="95000"/>
                      <a:satMod val="105000"/>
                    </a:srgbClr>
                  </a:solidFill>
                  <a:prstDash val="solid"/>
                  <a:tailEnd type="arrow"/>
                </a:ln>
                <a:effectLst/>
              </p:spPr>
            </p:cxnSp>
            <p:cxnSp>
              <p:nvCxnSpPr>
                <p:cNvPr id="43" name="Connecteur droit 42"/>
                <p:cNvCxnSpPr/>
                <p:nvPr/>
              </p:nvCxnSpPr>
              <p:spPr>
                <a:xfrm>
                  <a:off x="1219200" y="2667000"/>
                  <a:ext cx="6172200" cy="914400"/>
                </a:xfrm>
                <a:prstGeom prst="line">
                  <a:avLst/>
                </a:prstGeom>
                <a:noFill/>
                <a:ln w="9525" cap="flat" cmpd="sng" algn="ctr">
                  <a:solidFill>
                    <a:srgbClr val="4F81BD">
                      <a:shade val="95000"/>
                      <a:satMod val="105000"/>
                    </a:srgbClr>
                  </a:solidFill>
                  <a:prstDash val="solid"/>
                  <a:headEnd type="none" w="med" len="med"/>
                  <a:tailEnd type="arrow" w="med" len="med"/>
                </a:ln>
                <a:effectLst/>
              </p:spPr>
            </p:cxnSp>
          </p:grpSp>
          <p:cxnSp>
            <p:nvCxnSpPr>
              <p:cNvPr id="40" name="Connecteur droit avec flèche 39"/>
              <p:cNvCxnSpPr/>
              <p:nvPr/>
            </p:nvCxnSpPr>
            <p:spPr>
              <a:xfrm flipV="1">
                <a:off x="520824" y="2667002"/>
                <a:ext cx="698948" cy="760509"/>
              </a:xfrm>
              <a:prstGeom prst="straightConnector1">
                <a:avLst/>
              </a:prstGeom>
              <a:noFill/>
              <a:ln w="9525" cap="flat" cmpd="sng" algn="ctr">
                <a:solidFill>
                  <a:srgbClr val="4F81BD">
                    <a:shade val="95000"/>
                    <a:satMod val="105000"/>
                  </a:srgbClr>
                </a:solidFill>
                <a:prstDash val="solid"/>
                <a:headEnd type="none" w="med" len="med"/>
                <a:tailEnd type="none" w="med" len="med"/>
              </a:ln>
              <a:effectLst/>
            </p:spPr>
          </p:cxnSp>
        </p:grpSp>
        <p:sp>
          <p:nvSpPr>
            <p:cNvPr id="37" name="ZoneTexte 36"/>
            <p:cNvSpPr txBox="1"/>
            <p:nvPr/>
          </p:nvSpPr>
          <p:spPr>
            <a:xfrm>
              <a:off x="7345342" y="3427511"/>
              <a:ext cx="2936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rgbClr val="4F81BD"/>
                  </a:solidFill>
                  <a:effectLst/>
                  <a:uLnTx/>
                  <a:uFillTx/>
                </a:rPr>
                <a:t>Z</a:t>
              </a:r>
              <a:endParaRPr kumimoji="0" lang="fr-FR" sz="1400" b="0" i="0" u="none" strike="noStrike" kern="0" cap="none" spc="0" normalizeH="0" baseline="0" noProof="0" dirty="0">
                <a:ln>
                  <a:noFill/>
                </a:ln>
                <a:solidFill>
                  <a:srgbClr val="4F81BD"/>
                </a:solidFill>
                <a:effectLst/>
                <a:uLnTx/>
                <a:uFillTx/>
              </a:endParaRPr>
            </a:p>
          </p:txBody>
        </p:sp>
        <p:sp>
          <p:nvSpPr>
            <p:cNvPr id="38" name="ZoneTexte 37"/>
            <p:cNvSpPr txBox="1"/>
            <p:nvPr/>
          </p:nvSpPr>
          <p:spPr>
            <a:xfrm>
              <a:off x="1430624" y="2357549"/>
              <a:ext cx="30489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rgbClr val="4F81BD"/>
                  </a:solidFill>
                  <a:effectLst/>
                  <a:uLnTx/>
                  <a:uFillTx/>
                </a:rPr>
                <a:t>X</a:t>
              </a:r>
              <a:endParaRPr kumimoji="0" lang="fr-FR" sz="1400" b="0" i="0" u="none" strike="noStrike" kern="0" cap="none" spc="0" normalizeH="0" baseline="0" noProof="0" dirty="0">
                <a:ln>
                  <a:noFill/>
                </a:ln>
                <a:solidFill>
                  <a:srgbClr val="4F81BD"/>
                </a:solidFill>
                <a:effectLst/>
                <a:uLnTx/>
                <a:uFillTx/>
              </a:endParaRPr>
            </a:p>
          </p:txBody>
        </p:sp>
      </p:grpSp>
      <p:pic>
        <p:nvPicPr>
          <p:cNvPr id="44" name="Picture 3" descr="\\Dapdc5\adumanci\Desktop\bigauss3.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4737" t="30062" r="21518" b="8903"/>
          <a:stretch/>
        </p:blipFill>
        <p:spPr bwMode="auto">
          <a:xfrm rot="5639911">
            <a:off x="6488829" y="3262414"/>
            <a:ext cx="3222491" cy="1429931"/>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e 44"/>
          <p:cNvGrpSpPr/>
          <p:nvPr/>
        </p:nvGrpSpPr>
        <p:grpSpPr>
          <a:xfrm>
            <a:off x="2610749" y="3012983"/>
            <a:ext cx="2911147" cy="771597"/>
            <a:chOff x="2971800" y="1384691"/>
            <a:chExt cx="2911147" cy="771597"/>
          </a:xfrm>
        </p:grpSpPr>
        <p:grpSp>
          <p:nvGrpSpPr>
            <p:cNvPr id="46" name="Groupe 45"/>
            <p:cNvGrpSpPr/>
            <p:nvPr/>
          </p:nvGrpSpPr>
          <p:grpSpPr>
            <a:xfrm>
              <a:off x="2971800" y="1384691"/>
              <a:ext cx="2911147" cy="771597"/>
              <a:chOff x="2880053" y="1571130"/>
              <a:chExt cx="2911147" cy="771597"/>
            </a:xfrm>
          </p:grpSpPr>
          <p:sp>
            <p:nvSpPr>
              <p:cNvPr id="48" name="Arc 47"/>
              <p:cNvSpPr/>
              <p:nvPr/>
            </p:nvSpPr>
            <p:spPr>
              <a:xfrm rot="1338519">
                <a:off x="4606001" y="1571130"/>
                <a:ext cx="707368" cy="771597"/>
              </a:xfrm>
              <a:prstGeom prst="arc">
                <a:avLst>
                  <a:gd name="adj1" fmla="val 19100669"/>
                  <a:gd name="adj2" fmla="val 20952640"/>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cxnSp>
            <p:nvCxnSpPr>
              <p:cNvPr id="49" name="Connecteur droit avec flèche 48"/>
              <p:cNvCxnSpPr/>
              <p:nvPr/>
            </p:nvCxnSpPr>
            <p:spPr>
              <a:xfrm>
                <a:off x="2880053" y="1828800"/>
                <a:ext cx="2911147" cy="16314"/>
              </a:xfrm>
              <a:prstGeom prst="straightConnector1">
                <a:avLst/>
              </a:prstGeom>
              <a:noFill/>
              <a:ln w="9525" cap="flat" cmpd="sng" algn="ctr">
                <a:solidFill>
                  <a:sysClr val="windowText" lastClr="000000"/>
                </a:solidFill>
                <a:prstDash val="solid"/>
                <a:headEnd type="none" w="med" len="med"/>
                <a:tailEnd type="triangle" w="med" len="med"/>
              </a:ln>
              <a:effectLst/>
            </p:spPr>
          </p:cxnSp>
        </p:grpSp>
        <p:cxnSp>
          <p:nvCxnSpPr>
            <p:cNvPr id="47" name="Connecteur droit 46"/>
            <p:cNvCxnSpPr/>
            <p:nvPr/>
          </p:nvCxnSpPr>
          <p:spPr>
            <a:xfrm>
              <a:off x="2971800" y="1642361"/>
              <a:ext cx="2911147" cy="220561"/>
            </a:xfrm>
            <a:prstGeom prst="line">
              <a:avLst/>
            </a:prstGeom>
            <a:noFill/>
            <a:ln w="9525" cap="flat" cmpd="sng" algn="ctr">
              <a:solidFill>
                <a:srgbClr val="4F81BD">
                  <a:shade val="95000"/>
                  <a:satMod val="105000"/>
                </a:srgbClr>
              </a:solidFill>
              <a:prstDash val="lgDashDot"/>
            </a:ln>
            <a:effectLst/>
          </p:spPr>
        </p:cxnSp>
      </p:grpSp>
      <p:grpSp>
        <p:nvGrpSpPr>
          <p:cNvPr id="50" name="Groupe 49"/>
          <p:cNvGrpSpPr/>
          <p:nvPr/>
        </p:nvGrpSpPr>
        <p:grpSpPr>
          <a:xfrm>
            <a:off x="2610749" y="2679309"/>
            <a:ext cx="2911147" cy="796270"/>
            <a:chOff x="2971800" y="1362321"/>
            <a:chExt cx="2911147" cy="796270"/>
          </a:xfrm>
        </p:grpSpPr>
        <p:grpSp>
          <p:nvGrpSpPr>
            <p:cNvPr id="51" name="Groupe 50"/>
            <p:cNvGrpSpPr/>
            <p:nvPr/>
          </p:nvGrpSpPr>
          <p:grpSpPr>
            <a:xfrm>
              <a:off x="2971800" y="1362321"/>
              <a:ext cx="2911147" cy="796270"/>
              <a:chOff x="2880053" y="1548760"/>
              <a:chExt cx="2911147" cy="796270"/>
            </a:xfrm>
          </p:grpSpPr>
          <p:sp>
            <p:nvSpPr>
              <p:cNvPr id="53" name="Arc 52"/>
              <p:cNvSpPr/>
              <p:nvPr/>
            </p:nvSpPr>
            <p:spPr>
              <a:xfrm rot="1338519">
                <a:off x="4618276" y="1548760"/>
                <a:ext cx="717492" cy="796270"/>
              </a:xfrm>
              <a:prstGeom prst="arc">
                <a:avLst>
                  <a:gd name="adj1" fmla="val 18189119"/>
                  <a:gd name="adj2" fmla="val 20909799"/>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cxnSp>
            <p:nvCxnSpPr>
              <p:cNvPr id="54" name="Connecteur droit avec flèche 53"/>
              <p:cNvCxnSpPr/>
              <p:nvPr/>
            </p:nvCxnSpPr>
            <p:spPr>
              <a:xfrm flipV="1">
                <a:off x="2880053" y="1716111"/>
                <a:ext cx="2911147" cy="112689"/>
              </a:xfrm>
              <a:prstGeom prst="straightConnector1">
                <a:avLst/>
              </a:prstGeom>
              <a:noFill/>
              <a:ln w="9525" cap="flat" cmpd="sng" algn="ctr">
                <a:solidFill>
                  <a:sysClr val="windowText" lastClr="000000"/>
                </a:solidFill>
                <a:prstDash val="solid"/>
                <a:headEnd type="none" w="med" len="med"/>
                <a:tailEnd type="triangle" w="med" len="med"/>
              </a:ln>
              <a:effectLst/>
            </p:spPr>
          </p:cxnSp>
        </p:grpSp>
        <p:cxnSp>
          <p:nvCxnSpPr>
            <p:cNvPr id="52" name="Connecteur droit 51"/>
            <p:cNvCxnSpPr/>
            <p:nvPr/>
          </p:nvCxnSpPr>
          <p:spPr>
            <a:xfrm>
              <a:off x="2971800" y="1642361"/>
              <a:ext cx="2911147" cy="220561"/>
            </a:xfrm>
            <a:prstGeom prst="line">
              <a:avLst/>
            </a:prstGeom>
            <a:noFill/>
            <a:ln w="9525" cap="flat" cmpd="sng" algn="ctr">
              <a:solidFill>
                <a:srgbClr val="4F81BD">
                  <a:shade val="95000"/>
                  <a:satMod val="105000"/>
                </a:srgbClr>
              </a:solidFill>
              <a:prstDash val="lgDashDot"/>
            </a:ln>
            <a:effectLst/>
          </p:spPr>
        </p:cxnSp>
      </p:grpSp>
      <p:grpSp>
        <p:nvGrpSpPr>
          <p:cNvPr id="55" name="Groupe 54"/>
          <p:cNvGrpSpPr/>
          <p:nvPr/>
        </p:nvGrpSpPr>
        <p:grpSpPr>
          <a:xfrm>
            <a:off x="1140563" y="2551584"/>
            <a:ext cx="5797155" cy="2457334"/>
            <a:chOff x="1410095" y="762856"/>
            <a:chExt cx="5797155" cy="2457334"/>
          </a:xfrm>
          <a:gradFill flip="none" rotWithShape="1">
            <a:gsLst>
              <a:gs pos="0">
                <a:srgbClr val="4BACC6">
                  <a:lumMod val="75000"/>
                </a:srgbClr>
              </a:gs>
              <a:gs pos="78000">
                <a:srgbClr val="4BACC6"/>
              </a:gs>
              <a:gs pos="49000">
                <a:srgbClr val="4BACC6"/>
              </a:gs>
              <a:gs pos="100000">
                <a:srgbClr val="4F81BD">
                  <a:lumMod val="40000"/>
                  <a:lumOff val="60000"/>
                </a:srgbClr>
              </a:gs>
            </a:gsLst>
            <a:lin ang="5400000" scaled="1"/>
            <a:tileRect/>
          </a:gradFill>
        </p:grpSpPr>
        <p:grpSp>
          <p:nvGrpSpPr>
            <p:cNvPr id="56" name="Groupe 55"/>
            <p:cNvGrpSpPr/>
            <p:nvPr/>
          </p:nvGrpSpPr>
          <p:grpSpPr>
            <a:xfrm>
              <a:off x="1410095" y="762856"/>
              <a:ext cx="5797155" cy="2457334"/>
              <a:chOff x="1410095" y="762856"/>
              <a:chExt cx="5797155" cy="2457334"/>
            </a:xfrm>
            <a:grpFill/>
          </p:grpSpPr>
          <p:sp>
            <p:nvSpPr>
              <p:cNvPr id="58" name="Ellipse 57"/>
              <p:cNvSpPr/>
              <p:nvPr/>
            </p:nvSpPr>
            <p:spPr>
              <a:xfrm rot="224595">
                <a:off x="1410095" y="1176380"/>
                <a:ext cx="609600" cy="1142999"/>
              </a:xfrm>
              <a:prstGeom prst="ellipse">
                <a:avLst/>
              </a:prstGeom>
              <a:gradFill>
                <a:gsLst>
                  <a:gs pos="0">
                    <a:srgbClr val="4BACC6">
                      <a:lumMod val="75000"/>
                    </a:srgbClr>
                  </a:gs>
                  <a:gs pos="79000">
                    <a:srgbClr val="4BACC6"/>
                  </a:gs>
                  <a:gs pos="50000">
                    <a:srgbClr val="4BACC6"/>
                  </a:gs>
                  <a:gs pos="100000">
                    <a:srgbClr val="4F81BD">
                      <a:lumMod val="40000"/>
                      <a:lumOff val="60000"/>
                    </a:srgbClr>
                  </a:gs>
                </a:gsLst>
                <a:path path="circle">
                  <a:fillToRect l="50000" t="50000" r="50000" b="50000"/>
                </a:path>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grpSp>
            <p:nvGrpSpPr>
              <p:cNvPr id="59" name="Groupe 58"/>
              <p:cNvGrpSpPr/>
              <p:nvPr/>
            </p:nvGrpSpPr>
            <p:grpSpPr>
              <a:xfrm>
                <a:off x="1682176" y="762856"/>
                <a:ext cx="5525074" cy="2457334"/>
                <a:chOff x="2339984" y="896203"/>
                <a:chExt cx="5525074" cy="2457334"/>
              </a:xfrm>
              <a:grpFill/>
            </p:grpSpPr>
            <p:sp>
              <p:nvSpPr>
                <p:cNvPr id="60" name="Trapèze 59"/>
                <p:cNvSpPr/>
                <p:nvPr/>
              </p:nvSpPr>
              <p:spPr>
                <a:xfrm rot="16421205">
                  <a:off x="3720883" y="-484696"/>
                  <a:ext cx="2300060" cy="5061857"/>
                </a:xfrm>
                <a:prstGeom prst="trapezoid">
                  <a:avLst/>
                </a:prstGeom>
                <a:gradFill flip="none" rotWithShape="1">
                  <a:gsLst>
                    <a:gs pos="50000">
                      <a:srgbClr val="4BACC6">
                        <a:lumMod val="75000"/>
                      </a:srgbClr>
                    </a:gs>
                    <a:gs pos="65000">
                      <a:srgbClr val="4BACC6"/>
                    </a:gs>
                    <a:gs pos="36000">
                      <a:srgbClr val="4BACC6"/>
                    </a:gs>
                    <a:gs pos="0">
                      <a:srgbClr val="82BDD6"/>
                    </a:gs>
                    <a:gs pos="100000">
                      <a:srgbClr val="4F81BD">
                        <a:lumMod val="40000"/>
                        <a:lumOff val="60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61" name="Ellipse 60"/>
                <p:cNvSpPr/>
                <p:nvPr/>
              </p:nvSpPr>
              <p:spPr>
                <a:xfrm rot="303647">
                  <a:off x="6921248" y="1074737"/>
                  <a:ext cx="943810" cy="2278800"/>
                </a:xfrm>
                <a:prstGeom prst="ellipse">
                  <a:avLst/>
                </a:prstGeom>
                <a:gradFill flip="none" rotWithShape="1">
                  <a:gsLst>
                    <a:gs pos="0">
                      <a:srgbClr val="4BACC6">
                        <a:lumMod val="75000"/>
                      </a:srgbClr>
                    </a:gs>
                    <a:gs pos="79000">
                      <a:srgbClr val="4BACC6"/>
                    </a:gs>
                    <a:gs pos="50000">
                      <a:srgbClr val="4BACC6"/>
                    </a:gs>
                    <a:gs pos="100000">
                      <a:srgbClr val="4F81BD">
                        <a:lumMod val="40000"/>
                        <a:lumOff val="60000"/>
                      </a:srgbClr>
                    </a:gs>
                  </a:gsLst>
                  <a:path path="circle">
                    <a:fillToRect l="50000" t="50000" r="50000" b="50000"/>
                  </a:path>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grpSp>
        </p:grpSp>
        <p:sp>
          <p:nvSpPr>
            <p:cNvPr id="57" name="Arc 56"/>
            <p:cNvSpPr/>
            <p:nvPr/>
          </p:nvSpPr>
          <p:spPr>
            <a:xfrm rot="235967">
              <a:off x="1441836" y="1183389"/>
              <a:ext cx="589560" cy="1146423"/>
            </a:xfrm>
            <a:prstGeom prst="arc">
              <a:avLst>
                <a:gd name="adj1" fmla="val 15751032"/>
                <a:gd name="adj2" fmla="val 5723211"/>
              </a:avLst>
            </a:prstGeom>
            <a:noFill/>
            <a:ln w="28575" cap="flat" cmpd="sng" algn="ctr">
              <a:solidFill>
                <a:srgbClr val="4F81BD">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grpSp>
      <p:cxnSp>
        <p:nvCxnSpPr>
          <p:cNvPr id="62" name="Connecteur droit 61"/>
          <p:cNvCxnSpPr/>
          <p:nvPr/>
        </p:nvCxnSpPr>
        <p:spPr>
          <a:xfrm>
            <a:off x="1484851" y="3500460"/>
            <a:ext cx="5784988" cy="432369"/>
          </a:xfrm>
          <a:prstGeom prst="line">
            <a:avLst/>
          </a:prstGeom>
          <a:noFill/>
          <a:ln w="9525" cap="flat" cmpd="sng" algn="ctr">
            <a:solidFill>
              <a:srgbClr val="4F81BD">
                <a:shade val="95000"/>
                <a:satMod val="105000"/>
              </a:srgbClr>
            </a:solidFill>
            <a:prstDash val="lgDashDotDot"/>
            <a:headEnd type="none" w="med" len="med"/>
            <a:tailEnd type="triangle" w="med" len="med"/>
          </a:ln>
          <a:effectLst/>
        </p:spPr>
      </p:cxnSp>
      <p:grpSp>
        <p:nvGrpSpPr>
          <p:cNvPr id="63" name="Groupe 62"/>
          <p:cNvGrpSpPr/>
          <p:nvPr/>
        </p:nvGrpSpPr>
        <p:grpSpPr>
          <a:xfrm>
            <a:off x="7329048" y="1700808"/>
            <a:ext cx="1215028" cy="929993"/>
            <a:chOff x="94881" y="4343400"/>
            <a:chExt cx="1750059" cy="1708381"/>
          </a:xfrm>
        </p:grpSpPr>
        <p:pic>
          <p:nvPicPr>
            <p:cNvPr id="64" name="Picture 4" descr="\\Dapdc5\adumanci\Desktop\profil.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348" b="93478" l="9985" r="94705"/>
                      </a14:imgEffect>
                      <a14:imgEffect>
                        <a14:sharpenSoften amount="33000"/>
                      </a14:imgEffect>
                      <a14:imgEffect>
                        <a14:colorTemperature colorTemp="4375"/>
                      </a14:imgEffect>
                      <a14:imgEffect>
                        <a14:saturation sat="400000"/>
                      </a14:imgEffect>
                      <a14:imgEffect>
                        <a14:brightnessContrast bright="-35000" contrast="100000"/>
                      </a14:imgEffect>
                    </a14:imgLayer>
                  </a14:imgProps>
                </a:ext>
                <a:ext uri="{28A0092B-C50C-407E-A947-70E740481C1C}">
                  <a14:useLocalDpi xmlns:a14="http://schemas.microsoft.com/office/drawing/2010/main" val="0"/>
                </a:ext>
              </a:extLst>
            </a:blip>
            <a:srcRect/>
            <a:stretch>
              <a:fillRect/>
            </a:stretch>
          </p:blipFill>
          <p:spPr bwMode="auto">
            <a:xfrm>
              <a:off x="94881" y="4343400"/>
              <a:ext cx="1720492" cy="12556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5" name="ZoneTexte 64"/>
            <p:cNvSpPr txBox="1"/>
            <p:nvPr/>
          </p:nvSpPr>
          <p:spPr>
            <a:xfrm>
              <a:off x="296011" y="4343400"/>
              <a:ext cx="147764" cy="5653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4F81BD"/>
                  </a:solidFill>
                  <a:effectLst/>
                  <a:uLnTx/>
                  <a:uFillTx/>
                </a:rPr>
                <a:t>I</a:t>
              </a:r>
            </a:p>
          </p:txBody>
        </p:sp>
        <p:cxnSp>
          <p:nvCxnSpPr>
            <p:cNvPr id="66" name="Connecteur droit avec flèche 65"/>
            <p:cNvCxnSpPr/>
            <p:nvPr/>
          </p:nvCxnSpPr>
          <p:spPr>
            <a:xfrm flipV="1">
              <a:off x="284798" y="4343400"/>
              <a:ext cx="0" cy="1143000"/>
            </a:xfrm>
            <a:prstGeom prst="straightConnector1">
              <a:avLst/>
            </a:prstGeom>
            <a:noFill/>
            <a:ln w="9525" cap="flat" cmpd="sng" algn="ctr">
              <a:solidFill>
                <a:srgbClr val="4F81BD">
                  <a:shade val="95000"/>
                  <a:satMod val="105000"/>
                </a:srgbClr>
              </a:solidFill>
              <a:prstDash val="solid"/>
              <a:tailEnd type="arrow"/>
            </a:ln>
            <a:effectLst/>
          </p:spPr>
        </p:cxnSp>
        <p:cxnSp>
          <p:nvCxnSpPr>
            <p:cNvPr id="67" name="Connecteur droit avec flèche 66"/>
            <p:cNvCxnSpPr/>
            <p:nvPr/>
          </p:nvCxnSpPr>
          <p:spPr>
            <a:xfrm flipV="1">
              <a:off x="284797" y="5478003"/>
              <a:ext cx="1524167" cy="2"/>
            </a:xfrm>
            <a:prstGeom prst="straightConnector1">
              <a:avLst/>
            </a:prstGeom>
            <a:noFill/>
            <a:ln w="9525" cap="flat" cmpd="sng" algn="ctr">
              <a:solidFill>
                <a:srgbClr val="4F81BD">
                  <a:shade val="95000"/>
                  <a:satMod val="105000"/>
                </a:srgbClr>
              </a:solidFill>
              <a:prstDash val="solid"/>
              <a:tailEnd type="arrow"/>
            </a:ln>
            <a:effectLst/>
          </p:spPr>
        </p:cxnSp>
        <p:sp>
          <p:nvSpPr>
            <p:cNvPr id="68" name="ZoneTexte 67"/>
            <p:cNvSpPr txBox="1"/>
            <p:nvPr/>
          </p:nvSpPr>
          <p:spPr>
            <a:xfrm>
              <a:off x="1676400" y="5486400"/>
              <a:ext cx="168540" cy="5653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rgbClr val="4F81BD"/>
                  </a:solidFill>
                  <a:effectLst/>
                  <a:uLnTx/>
                  <a:uFillTx/>
                </a:rPr>
                <a:t>X</a:t>
              </a:r>
              <a:endParaRPr kumimoji="0" lang="fr-FR" sz="1400" b="0" i="0" u="none" strike="noStrike" kern="0" cap="none" spc="0" normalizeH="0" baseline="0" noProof="0" dirty="0">
                <a:ln>
                  <a:noFill/>
                </a:ln>
                <a:solidFill>
                  <a:srgbClr val="4F81BD"/>
                </a:solidFill>
                <a:effectLst/>
                <a:uLnTx/>
                <a:uFillTx/>
              </a:endParaRPr>
            </a:p>
          </p:txBody>
        </p:sp>
      </p:grpSp>
      <p:grpSp>
        <p:nvGrpSpPr>
          <p:cNvPr id="69" name="Groupe 68"/>
          <p:cNvGrpSpPr/>
          <p:nvPr/>
        </p:nvGrpSpPr>
        <p:grpSpPr>
          <a:xfrm>
            <a:off x="7312935" y="1063194"/>
            <a:ext cx="1215028" cy="929993"/>
            <a:chOff x="2851508" y="4376853"/>
            <a:chExt cx="1750059" cy="1708381"/>
          </a:xfrm>
        </p:grpSpPr>
        <p:pic>
          <p:nvPicPr>
            <p:cNvPr id="70" name="Picture 4" descr="\\Dapdc5\adumanci\Desktop\profil.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348" b="93478" l="9985" r="94705"/>
                      </a14:imgEffect>
                      <a14:imgEffect>
                        <a14:sharpenSoften amount="33000"/>
                      </a14:imgEffect>
                      <a14:imgEffect>
                        <a14:colorTemperature colorTemp="4375"/>
                      </a14:imgEffect>
                      <a14:imgEffect>
                        <a14:saturation sat="400000"/>
                      </a14:imgEffect>
                      <a14:imgEffect>
                        <a14:brightnessContrast bright="-35000" contrast="100000"/>
                      </a14:imgEffect>
                    </a14:imgLayer>
                  </a14:imgProps>
                </a:ext>
                <a:ext uri="{28A0092B-C50C-407E-A947-70E740481C1C}">
                  <a14:useLocalDpi xmlns:a14="http://schemas.microsoft.com/office/drawing/2010/main" val="0"/>
                </a:ext>
              </a:extLst>
            </a:blip>
            <a:srcRect/>
            <a:stretch>
              <a:fillRect/>
            </a:stretch>
          </p:blipFill>
          <p:spPr bwMode="auto">
            <a:xfrm>
              <a:off x="2851508" y="4376853"/>
              <a:ext cx="1720492" cy="12556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 name="ZoneTexte 70"/>
            <p:cNvSpPr txBox="1"/>
            <p:nvPr/>
          </p:nvSpPr>
          <p:spPr>
            <a:xfrm>
              <a:off x="3052638" y="4376853"/>
              <a:ext cx="147764" cy="5653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4F81BD"/>
                  </a:solidFill>
                  <a:effectLst/>
                  <a:uLnTx/>
                  <a:uFillTx/>
                </a:rPr>
                <a:t>I</a:t>
              </a:r>
            </a:p>
          </p:txBody>
        </p:sp>
        <p:cxnSp>
          <p:nvCxnSpPr>
            <p:cNvPr id="72" name="Connecteur droit avec flèche 71"/>
            <p:cNvCxnSpPr/>
            <p:nvPr/>
          </p:nvCxnSpPr>
          <p:spPr>
            <a:xfrm flipV="1">
              <a:off x="3041425" y="4376854"/>
              <a:ext cx="0" cy="1134604"/>
            </a:xfrm>
            <a:prstGeom prst="straightConnector1">
              <a:avLst/>
            </a:prstGeom>
            <a:noFill/>
            <a:ln w="9525" cap="flat" cmpd="sng" algn="ctr">
              <a:solidFill>
                <a:srgbClr val="4F81BD">
                  <a:shade val="95000"/>
                  <a:satMod val="105000"/>
                </a:srgbClr>
              </a:solidFill>
              <a:prstDash val="solid"/>
              <a:tailEnd type="arrow"/>
            </a:ln>
            <a:effectLst/>
          </p:spPr>
        </p:cxnSp>
        <p:cxnSp>
          <p:nvCxnSpPr>
            <p:cNvPr id="73" name="Connecteur droit avec flèche 72"/>
            <p:cNvCxnSpPr/>
            <p:nvPr/>
          </p:nvCxnSpPr>
          <p:spPr>
            <a:xfrm flipV="1">
              <a:off x="3041424" y="5511456"/>
              <a:ext cx="1524167" cy="2"/>
            </a:xfrm>
            <a:prstGeom prst="straightConnector1">
              <a:avLst/>
            </a:prstGeom>
            <a:noFill/>
            <a:ln w="9525" cap="flat" cmpd="sng" algn="ctr">
              <a:solidFill>
                <a:srgbClr val="4F81BD">
                  <a:shade val="95000"/>
                  <a:satMod val="105000"/>
                </a:srgbClr>
              </a:solidFill>
              <a:prstDash val="solid"/>
              <a:tailEnd type="arrow"/>
            </a:ln>
            <a:effectLst/>
          </p:spPr>
        </p:cxnSp>
        <p:sp>
          <p:nvSpPr>
            <p:cNvPr id="74" name="ZoneTexte 73"/>
            <p:cNvSpPr txBox="1"/>
            <p:nvPr/>
          </p:nvSpPr>
          <p:spPr>
            <a:xfrm>
              <a:off x="4433027" y="5519853"/>
              <a:ext cx="168540" cy="5653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rgbClr val="4F81BD"/>
                  </a:solidFill>
                  <a:effectLst/>
                  <a:uLnTx/>
                  <a:uFillTx/>
                </a:rPr>
                <a:t>Y</a:t>
              </a:r>
              <a:endParaRPr kumimoji="0" lang="fr-FR" sz="1400" b="0" i="0" u="none" strike="noStrike" kern="0" cap="none" spc="0" normalizeH="0" baseline="0" noProof="0" dirty="0">
                <a:ln>
                  <a:noFill/>
                </a:ln>
                <a:solidFill>
                  <a:srgbClr val="4F81BD"/>
                </a:solidFill>
                <a:effectLst/>
                <a:uLnTx/>
                <a:uFillTx/>
              </a:endParaRPr>
            </a:p>
          </p:txBody>
        </p:sp>
      </p:grpSp>
      <p:grpSp>
        <p:nvGrpSpPr>
          <p:cNvPr id="75" name="Groupe 74"/>
          <p:cNvGrpSpPr/>
          <p:nvPr/>
        </p:nvGrpSpPr>
        <p:grpSpPr>
          <a:xfrm>
            <a:off x="1697039" y="5189358"/>
            <a:ext cx="2658937" cy="1249687"/>
            <a:chOff x="381000" y="3854703"/>
            <a:chExt cx="3048000" cy="1538141"/>
          </a:xfrm>
        </p:grpSpPr>
        <p:grpSp>
          <p:nvGrpSpPr>
            <p:cNvPr id="76" name="Groupe 75"/>
            <p:cNvGrpSpPr/>
            <p:nvPr/>
          </p:nvGrpSpPr>
          <p:grpSpPr>
            <a:xfrm>
              <a:off x="381000" y="3992269"/>
              <a:ext cx="3048000" cy="1400575"/>
              <a:chOff x="788717" y="4184406"/>
              <a:chExt cx="3208815" cy="1566769"/>
            </a:xfrm>
          </p:grpSpPr>
          <p:sp>
            <p:nvSpPr>
              <p:cNvPr id="83" name="ZoneTexte 82"/>
              <p:cNvSpPr txBox="1"/>
              <p:nvPr/>
            </p:nvSpPr>
            <p:spPr>
              <a:xfrm>
                <a:off x="868937" y="4184406"/>
                <a:ext cx="147763" cy="423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4F81BD"/>
                    </a:solidFill>
                    <a:effectLst/>
                    <a:uLnTx/>
                    <a:uFillTx/>
                  </a:rPr>
                  <a:t>I</a:t>
                </a:r>
              </a:p>
            </p:txBody>
          </p:sp>
          <p:cxnSp>
            <p:nvCxnSpPr>
              <p:cNvPr id="84" name="Connecteur droit avec flèche 83"/>
              <p:cNvCxnSpPr/>
              <p:nvPr/>
            </p:nvCxnSpPr>
            <p:spPr>
              <a:xfrm flipV="1">
                <a:off x="788717" y="4192801"/>
                <a:ext cx="0" cy="1134605"/>
              </a:xfrm>
              <a:prstGeom prst="straightConnector1">
                <a:avLst/>
              </a:prstGeom>
              <a:noFill/>
              <a:ln w="9525" cap="flat" cmpd="sng" algn="ctr">
                <a:solidFill>
                  <a:srgbClr val="4F81BD">
                    <a:shade val="95000"/>
                    <a:satMod val="105000"/>
                  </a:srgbClr>
                </a:solidFill>
                <a:prstDash val="solid"/>
                <a:tailEnd type="arrow"/>
              </a:ln>
              <a:effectLst/>
            </p:spPr>
          </p:cxnSp>
          <p:cxnSp>
            <p:nvCxnSpPr>
              <p:cNvPr id="85" name="Connecteur droit avec flèche 84"/>
              <p:cNvCxnSpPr/>
              <p:nvPr/>
            </p:nvCxnSpPr>
            <p:spPr>
              <a:xfrm flipV="1">
                <a:off x="788717" y="5286141"/>
                <a:ext cx="3208815" cy="11"/>
              </a:xfrm>
              <a:prstGeom prst="straightConnector1">
                <a:avLst/>
              </a:prstGeom>
              <a:noFill/>
              <a:ln w="9525" cap="flat" cmpd="sng" algn="ctr">
                <a:solidFill>
                  <a:srgbClr val="4F81BD">
                    <a:shade val="95000"/>
                    <a:satMod val="105000"/>
                  </a:srgbClr>
                </a:solidFill>
                <a:prstDash val="solid"/>
                <a:tailEnd type="arrow"/>
              </a:ln>
              <a:effectLst/>
            </p:spPr>
          </p:cxnSp>
          <p:sp>
            <p:nvSpPr>
              <p:cNvPr id="86" name="ZoneTexte 85"/>
              <p:cNvSpPr txBox="1"/>
              <p:nvPr/>
            </p:nvSpPr>
            <p:spPr>
              <a:xfrm>
                <a:off x="3821895" y="5327406"/>
                <a:ext cx="168540" cy="423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smtClean="0">
                    <a:ln>
                      <a:noFill/>
                    </a:ln>
                    <a:solidFill>
                      <a:srgbClr val="4F81BD"/>
                    </a:solidFill>
                    <a:effectLst/>
                    <a:uLnTx/>
                    <a:uFillTx/>
                  </a:rPr>
                  <a:t>λ</a:t>
                </a:r>
                <a:endParaRPr kumimoji="0" lang="fr-FR" sz="1400" b="0" i="0" u="none" strike="noStrike" kern="0" cap="none" spc="0" normalizeH="0" baseline="0" noProof="0" dirty="0">
                  <a:ln>
                    <a:noFill/>
                  </a:ln>
                  <a:solidFill>
                    <a:srgbClr val="4F81BD"/>
                  </a:solidFill>
                  <a:effectLst/>
                  <a:uLnTx/>
                  <a:uFillTx/>
                </a:endParaRPr>
              </a:p>
            </p:txBody>
          </p:sp>
        </p:grpSp>
        <p:grpSp>
          <p:nvGrpSpPr>
            <p:cNvPr id="77" name="Groupe 76"/>
            <p:cNvGrpSpPr/>
            <p:nvPr/>
          </p:nvGrpSpPr>
          <p:grpSpPr>
            <a:xfrm>
              <a:off x="381000" y="3854703"/>
              <a:ext cx="2863699" cy="1088774"/>
              <a:chOff x="-26174" y="2700121"/>
              <a:chExt cx="6027828" cy="2243356"/>
            </a:xfrm>
          </p:grpSpPr>
          <p:sp>
            <p:nvSpPr>
              <p:cNvPr id="78" name="Forme libre 77"/>
              <p:cNvSpPr/>
              <p:nvPr/>
            </p:nvSpPr>
            <p:spPr>
              <a:xfrm>
                <a:off x="2611602" y="4724089"/>
                <a:ext cx="862011" cy="219386"/>
              </a:xfrm>
              <a:custGeom>
                <a:avLst/>
                <a:gdLst>
                  <a:gd name="connsiteX0" fmla="*/ 0 w 1724025"/>
                  <a:gd name="connsiteY0" fmla="*/ 1285877 h 1285877"/>
                  <a:gd name="connsiteX1" fmla="*/ 485775 w 1724025"/>
                  <a:gd name="connsiteY1" fmla="*/ 1019177 h 1285877"/>
                  <a:gd name="connsiteX2" fmla="*/ 866775 w 1724025"/>
                  <a:gd name="connsiteY2" fmla="*/ 2 h 1285877"/>
                  <a:gd name="connsiteX3" fmla="*/ 1238250 w 1724025"/>
                  <a:gd name="connsiteY3" fmla="*/ 1028702 h 1285877"/>
                  <a:gd name="connsiteX4" fmla="*/ 1724025 w 1724025"/>
                  <a:gd name="connsiteY4" fmla="*/ 1285877 h 1285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025" h="1285877">
                    <a:moveTo>
                      <a:pt x="0" y="1285877"/>
                    </a:moveTo>
                    <a:cubicBezTo>
                      <a:pt x="170656" y="1259683"/>
                      <a:pt x="341313" y="1233489"/>
                      <a:pt x="485775" y="1019177"/>
                    </a:cubicBezTo>
                    <a:cubicBezTo>
                      <a:pt x="630237" y="804865"/>
                      <a:pt x="741363" y="-1585"/>
                      <a:pt x="866775" y="2"/>
                    </a:cubicBezTo>
                    <a:cubicBezTo>
                      <a:pt x="992187" y="1589"/>
                      <a:pt x="1095375" y="814390"/>
                      <a:pt x="1238250" y="1028702"/>
                    </a:cubicBezTo>
                    <a:cubicBezTo>
                      <a:pt x="1381125" y="1243014"/>
                      <a:pt x="1552575" y="1264445"/>
                      <a:pt x="1724025" y="1285877"/>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79" name="Forme libre 78"/>
              <p:cNvSpPr/>
              <p:nvPr/>
            </p:nvSpPr>
            <p:spPr>
              <a:xfrm>
                <a:off x="5139643" y="2700121"/>
                <a:ext cx="862011" cy="2232980"/>
              </a:xfrm>
              <a:custGeom>
                <a:avLst/>
                <a:gdLst>
                  <a:gd name="connsiteX0" fmla="*/ 0 w 1724025"/>
                  <a:gd name="connsiteY0" fmla="*/ 1285877 h 1285877"/>
                  <a:gd name="connsiteX1" fmla="*/ 485775 w 1724025"/>
                  <a:gd name="connsiteY1" fmla="*/ 1019177 h 1285877"/>
                  <a:gd name="connsiteX2" fmla="*/ 866775 w 1724025"/>
                  <a:gd name="connsiteY2" fmla="*/ 2 h 1285877"/>
                  <a:gd name="connsiteX3" fmla="*/ 1238250 w 1724025"/>
                  <a:gd name="connsiteY3" fmla="*/ 1028702 h 1285877"/>
                  <a:gd name="connsiteX4" fmla="*/ 1724025 w 1724025"/>
                  <a:gd name="connsiteY4" fmla="*/ 1285877 h 1285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025" h="1285877">
                    <a:moveTo>
                      <a:pt x="0" y="1285877"/>
                    </a:moveTo>
                    <a:cubicBezTo>
                      <a:pt x="170656" y="1259683"/>
                      <a:pt x="341313" y="1233489"/>
                      <a:pt x="485775" y="1019177"/>
                    </a:cubicBezTo>
                    <a:cubicBezTo>
                      <a:pt x="630237" y="804865"/>
                      <a:pt x="741363" y="-1585"/>
                      <a:pt x="866775" y="2"/>
                    </a:cubicBezTo>
                    <a:cubicBezTo>
                      <a:pt x="992187" y="1589"/>
                      <a:pt x="1095375" y="814390"/>
                      <a:pt x="1238250" y="1028702"/>
                    </a:cubicBezTo>
                    <a:cubicBezTo>
                      <a:pt x="1381125" y="1243014"/>
                      <a:pt x="1552575" y="1264445"/>
                      <a:pt x="1724025" y="1285877"/>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80" name="Forme libre 79"/>
              <p:cNvSpPr/>
              <p:nvPr/>
            </p:nvSpPr>
            <p:spPr>
              <a:xfrm>
                <a:off x="3443288" y="4155988"/>
                <a:ext cx="862012" cy="787148"/>
              </a:xfrm>
              <a:custGeom>
                <a:avLst/>
                <a:gdLst>
                  <a:gd name="connsiteX0" fmla="*/ 0 w 1724025"/>
                  <a:gd name="connsiteY0" fmla="*/ 1285877 h 1285877"/>
                  <a:gd name="connsiteX1" fmla="*/ 485775 w 1724025"/>
                  <a:gd name="connsiteY1" fmla="*/ 1019177 h 1285877"/>
                  <a:gd name="connsiteX2" fmla="*/ 866775 w 1724025"/>
                  <a:gd name="connsiteY2" fmla="*/ 2 h 1285877"/>
                  <a:gd name="connsiteX3" fmla="*/ 1238250 w 1724025"/>
                  <a:gd name="connsiteY3" fmla="*/ 1028702 h 1285877"/>
                  <a:gd name="connsiteX4" fmla="*/ 1724025 w 1724025"/>
                  <a:gd name="connsiteY4" fmla="*/ 1285877 h 1285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025" h="1285877">
                    <a:moveTo>
                      <a:pt x="0" y="1285877"/>
                    </a:moveTo>
                    <a:cubicBezTo>
                      <a:pt x="170656" y="1259683"/>
                      <a:pt x="341313" y="1233489"/>
                      <a:pt x="485775" y="1019177"/>
                    </a:cubicBezTo>
                    <a:cubicBezTo>
                      <a:pt x="630237" y="804865"/>
                      <a:pt x="741363" y="-1585"/>
                      <a:pt x="866775" y="2"/>
                    </a:cubicBezTo>
                    <a:cubicBezTo>
                      <a:pt x="992187" y="1589"/>
                      <a:pt x="1095375" y="814390"/>
                      <a:pt x="1238250" y="1028702"/>
                    </a:cubicBezTo>
                    <a:cubicBezTo>
                      <a:pt x="1381125" y="1243014"/>
                      <a:pt x="1552575" y="1264445"/>
                      <a:pt x="1724025" y="1285877"/>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81" name="Forme libre 80"/>
              <p:cNvSpPr/>
              <p:nvPr/>
            </p:nvSpPr>
            <p:spPr>
              <a:xfrm>
                <a:off x="-26174" y="4724089"/>
                <a:ext cx="2637776" cy="219388"/>
              </a:xfrm>
              <a:custGeom>
                <a:avLst/>
                <a:gdLst>
                  <a:gd name="connsiteX0" fmla="*/ 0 w 1724025"/>
                  <a:gd name="connsiteY0" fmla="*/ 1285877 h 1285877"/>
                  <a:gd name="connsiteX1" fmla="*/ 485775 w 1724025"/>
                  <a:gd name="connsiteY1" fmla="*/ 1019177 h 1285877"/>
                  <a:gd name="connsiteX2" fmla="*/ 866775 w 1724025"/>
                  <a:gd name="connsiteY2" fmla="*/ 2 h 1285877"/>
                  <a:gd name="connsiteX3" fmla="*/ 1238250 w 1724025"/>
                  <a:gd name="connsiteY3" fmla="*/ 1028702 h 1285877"/>
                  <a:gd name="connsiteX4" fmla="*/ 1724025 w 1724025"/>
                  <a:gd name="connsiteY4" fmla="*/ 1285877 h 1285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025" h="1285877">
                    <a:moveTo>
                      <a:pt x="0" y="1285877"/>
                    </a:moveTo>
                    <a:cubicBezTo>
                      <a:pt x="170656" y="1259683"/>
                      <a:pt x="341313" y="1233489"/>
                      <a:pt x="485775" y="1019177"/>
                    </a:cubicBezTo>
                    <a:cubicBezTo>
                      <a:pt x="630237" y="804865"/>
                      <a:pt x="741363" y="-1585"/>
                      <a:pt x="866775" y="2"/>
                    </a:cubicBezTo>
                    <a:cubicBezTo>
                      <a:pt x="992187" y="1589"/>
                      <a:pt x="1095375" y="814390"/>
                      <a:pt x="1238250" y="1028702"/>
                    </a:cubicBezTo>
                    <a:cubicBezTo>
                      <a:pt x="1381125" y="1243014"/>
                      <a:pt x="1552575" y="1264445"/>
                      <a:pt x="1724025" y="1285877"/>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cxnSp>
            <p:nvCxnSpPr>
              <p:cNvPr id="82" name="Connecteur droit 81"/>
              <p:cNvCxnSpPr>
                <a:stCxn id="80" idx="4"/>
                <a:endCxn id="79" idx="0"/>
              </p:cNvCxnSpPr>
              <p:nvPr/>
            </p:nvCxnSpPr>
            <p:spPr>
              <a:xfrm flipV="1">
                <a:off x="4305299" y="4933101"/>
                <a:ext cx="834344" cy="10036"/>
              </a:xfrm>
              <a:prstGeom prst="line">
                <a:avLst/>
              </a:prstGeom>
              <a:noFill/>
              <a:ln w="28575" cap="flat" cmpd="sng" algn="ctr">
                <a:solidFill>
                  <a:srgbClr val="4F81BD">
                    <a:lumMod val="75000"/>
                  </a:srgbClr>
                </a:solidFill>
                <a:prstDash val="solid"/>
              </a:ln>
              <a:effectLst/>
            </p:spPr>
          </p:cxnSp>
        </p:grpSp>
      </p:grpSp>
      <p:graphicFrame>
        <p:nvGraphicFramePr>
          <p:cNvPr id="87" name="Graphique 86"/>
          <p:cNvGraphicFramePr/>
          <p:nvPr>
            <p:extLst>
              <p:ext uri="{D42A27DB-BD31-4B8C-83A1-F6EECF244321}">
                <p14:modId xmlns:p14="http://schemas.microsoft.com/office/powerpoint/2010/main" val="3004215461"/>
              </p:ext>
            </p:extLst>
          </p:nvPr>
        </p:nvGraphicFramePr>
        <p:xfrm>
          <a:off x="427514" y="4628265"/>
          <a:ext cx="1256954" cy="1730169"/>
        </p:xfrm>
        <a:graphic>
          <a:graphicData uri="http://schemas.openxmlformats.org/drawingml/2006/chart">
            <c:chart xmlns:c="http://schemas.openxmlformats.org/drawingml/2006/chart" xmlns:r="http://schemas.openxmlformats.org/officeDocument/2006/relationships" r:id="rId10"/>
          </a:graphicData>
        </a:graphic>
      </p:graphicFrame>
      <p:sp>
        <p:nvSpPr>
          <p:cNvPr id="88" name="ZoneTexte 87"/>
          <p:cNvSpPr txBox="1"/>
          <p:nvPr/>
        </p:nvSpPr>
        <p:spPr>
          <a:xfrm>
            <a:off x="4776388" y="1252498"/>
            <a:ext cx="2243884" cy="954107"/>
          </a:xfrm>
          <a:prstGeom prst="rect">
            <a:avLst/>
          </a:prstGeom>
          <a:noFill/>
        </p:spPr>
        <p:txBody>
          <a:bodyPr wrap="none" rtlCol="0">
            <a:spAutoFit/>
          </a:bodyPr>
          <a:lstStyle/>
          <a:p>
            <a:pPr marL="285750" indent="-285750">
              <a:buFont typeface="Arial" panose="020B0604020202020204" pitchFamily="34" charset="0"/>
              <a:buChar char="•"/>
            </a:pPr>
            <a:r>
              <a:rPr lang="fr-FR" sz="1400" dirty="0">
                <a:solidFill>
                  <a:prstClr val="black"/>
                </a:solidFill>
              </a:rPr>
              <a:t>Charges d’espace</a:t>
            </a:r>
          </a:p>
          <a:p>
            <a:pPr marL="285750" indent="-285750">
              <a:buFont typeface="Arial" panose="020B0604020202020204" pitchFamily="34" charset="0"/>
              <a:buChar char="•"/>
            </a:pPr>
            <a:r>
              <a:rPr lang="fr-FR" sz="1400" dirty="0" smtClean="0">
                <a:solidFill>
                  <a:prstClr val="black"/>
                </a:solidFill>
              </a:rPr>
              <a:t>Énergie</a:t>
            </a:r>
            <a:endParaRPr lang="fr-FR" sz="1400" dirty="0">
              <a:solidFill>
                <a:prstClr val="black"/>
              </a:solidFill>
            </a:endParaRPr>
          </a:p>
          <a:p>
            <a:pPr marL="285750" indent="-285750">
              <a:buFont typeface="Arial" panose="020B0604020202020204" pitchFamily="34" charset="0"/>
              <a:buChar char="•"/>
            </a:pPr>
            <a:r>
              <a:rPr lang="fr-FR" sz="1400" dirty="0">
                <a:solidFill>
                  <a:prstClr val="black"/>
                </a:solidFill>
              </a:rPr>
              <a:t>T</a:t>
            </a:r>
            <a:r>
              <a:rPr lang="fr-FR" sz="1400" dirty="0" smtClean="0">
                <a:solidFill>
                  <a:prstClr val="black"/>
                </a:solidFill>
              </a:rPr>
              <a:t>ension d’accélération</a:t>
            </a:r>
          </a:p>
          <a:p>
            <a:pPr marL="285750" indent="-285750">
              <a:buFont typeface="Arial" panose="020B0604020202020204" pitchFamily="34" charset="0"/>
              <a:buChar char="•"/>
            </a:pPr>
            <a:r>
              <a:rPr lang="fr-FR" sz="1400" dirty="0" smtClean="0">
                <a:solidFill>
                  <a:prstClr val="black"/>
                </a:solidFill>
              </a:rPr>
              <a:t>…</a:t>
            </a:r>
            <a:endParaRPr lang="fr-FR" sz="1400" dirty="0">
              <a:solidFill>
                <a:prstClr val="black"/>
              </a:solidFill>
            </a:endParaRPr>
          </a:p>
        </p:txBody>
      </p:sp>
      <p:grpSp>
        <p:nvGrpSpPr>
          <p:cNvPr id="104" name="Groupe 103"/>
          <p:cNvGrpSpPr/>
          <p:nvPr/>
        </p:nvGrpSpPr>
        <p:grpSpPr>
          <a:xfrm>
            <a:off x="1694705" y="6439045"/>
            <a:ext cx="5757615" cy="276999"/>
            <a:chOff x="1694705" y="6448244"/>
            <a:chExt cx="5757615" cy="276999"/>
          </a:xfrm>
          <a:solidFill>
            <a:schemeClr val="bg1">
              <a:lumMod val="75000"/>
            </a:schemeClr>
          </a:solidFill>
        </p:grpSpPr>
        <p:sp>
          <p:nvSpPr>
            <p:cNvPr id="105" name="ZoneTexte 104"/>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106" name="ZoneTexte 105"/>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107" name="ZoneTexte 106"/>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108" name="ZoneTexte 107"/>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109" name="ZoneTexte 108"/>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110" name="ZoneTexte 109"/>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111" name="ZoneTexte 110"/>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sp>
        <p:nvSpPr>
          <p:cNvPr id="116" name="ZoneTexte 115"/>
          <p:cNvSpPr txBox="1"/>
          <p:nvPr/>
        </p:nvSpPr>
        <p:spPr>
          <a:xfrm>
            <a:off x="1694705" y="6439045"/>
            <a:ext cx="360000" cy="276999"/>
          </a:xfrm>
          <a:prstGeom prst="rect">
            <a:avLst/>
          </a:prstGeom>
          <a:solidFill>
            <a:srgbClr val="C00000"/>
          </a:solidFill>
          <a:ln w="3175">
            <a:solidFill>
              <a:schemeClr val="tx1"/>
            </a:solidFill>
          </a:ln>
        </p:spPr>
        <p:txBody>
          <a:bodyPr wrap="square" rtlCol="0">
            <a:spAutoFit/>
          </a:bodyPr>
          <a:lstStyle/>
          <a:p>
            <a:endParaRPr lang="fr-FR" sz="1200" dirty="0">
              <a:solidFill>
                <a:schemeClr val="bg1"/>
              </a:solidFill>
            </a:endParaRPr>
          </a:p>
        </p:txBody>
      </p:sp>
    </p:spTree>
    <p:extLst>
      <p:ext uri="{BB962C8B-B14F-4D97-AF65-F5344CB8AC3E}">
        <p14:creationId xmlns:p14="http://schemas.microsoft.com/office/powerpoint/2010/main" val="29437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800"/>
                                  </p:stCondLst>
                                  <p:childTnLst>
                                    <p:set>
                                      <p:cBhvr>
                                        <p:cTn id="11" dur="1" fill="hold">
                                          <p:stCondLst>
                                            <p:cond delay="0"/>
                                          </p:stCondLst>
                                        </p:cTn>
                                        <p:tgtEl>
                                          <p:spTgt spid="89">
                                            <p:txEl>
                                              <p:pRg st="1" end="1"/>
                                            </p:txEl>
                                          </p:spTgt>
                                        </p:tgtEl>
                                        <p:attrNameLst>
                                          <p:attrName>style.visibility</p:attrName>
                                        </p:attrNameLst>
                                      </p:cBhvr>
                                      <p:to>
                                        <p:strVal val="visible"/>
                                      </p:to>
                                    </p:set>
                                  </p:childTnLst>
                                </p:cTn>
                              </p:par>
                            </p:childTnLst>
                          </p:cTn>
                        </p:par>
                        <p:par>
                          <p:cTn id="12" fill="hold">
                            <p:stCondLst>
                              <p:cond delay="18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3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800"/>
                            </p:stCondLst>
                            <p:childTnLst>
                              <p:par>
                                <p:cTn id="23" presetID="1" presetClass="entr" presetSubtype="0" fill="hold" grpId="0" nodeType="afterEffect">
                                  <p:stCondLst>
                                    <p:cond delay="1000"/>
                                  </p:stCondLst>
                                  <p:childTnLst>
                                    <p:set>
                                      <p:cBhvr>
                                        <p:cTn id="24" dur="1" fill="hold">
                                          <p:stCondLst>
                                            <p:cond delay="0"/>
                                          </p:stCondLst>
                                        </p:cTn>
                                        <p:tgtEl>
                                          <p:spTgt spid="89">
                                            <p:txEl>
                                              <p:pRg st="2" end="2"/>
                                            </p:txEl>
                                          </p:spTgt>
                                        </p:tgtEl>
                                        <p:attrNameLst>
                                          <p:attrName>style.visibility</p:attrName>
                                        </p:attrNameLst>
                                      </p:cBhvr>
                                      <p:to>
                                        <p:strVal val="visible"/>
                                      </p:to>
                                    </p:set>
                                  </p:childTnLst>
                                </p:cTn>
                              </p:par>
                              <p:par>
                                <p:cTn id="25" presetID="1" presetClass="exit" presetSubtype="0" fill="hold" nodeType="withEffect">
                                  <p:stCondLst>
                                    <p:cond delay="1000"/>
                                  </p:stCondLst>
                                  <p:childTnLst>
                                    <p:set>
                                      <p:cBhvr>
                                        <p:cTn id="26" dur="1" fill="hold">
                                          <p:stCondLst>
                                            <p:cond delay="0"/>
                                          </p:stCondLst>
                                        </p:cTn>
                                        <p:tgtEl>
                                          <p:spTgt spid="21"/>
                                        </p:tgtEl>
                                        <p:attrNameLst>
                                          <p:attrName>style.visibility</p:attrName>
                                        </p:attrNameLst>
                                      </p:cBhvr>
                                      <p:to>
                                        <p:strVal val="hidden"/>
                                      </p:to>
                                    </p:set>
                                  </p:childTnLst>
                                </p:cTn>
                              </p:par>
                              <p:par>
                                <p:cTn id="27" presetID="10" presetClass="entr" presetSubtype="0" fill="hold" nodeType="withEffect">
                                  <p:stCondLst>
                                    <p:cond delay="10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4300"/>
                            </p:stCondLst>
                            <p:childTnLst>
                              <p:par>
                                <p:cTn id="31" presetID="10"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4800"/>
                            </p:stCondLst>
                            <p:childTnLst>
                              <p:par>
                                <p:cTn id="35" presetID="10" presetClass="entr" presetSubtype="0"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9">
                                            <p:txEl>
                                              <p:pRg st="3" end="3"/>
                                            </p:txEl>
                                          </p:spTgt>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89">
                                            <p:txEl>
                                              <p:pRg st="4" end="4"/>
                                            </p:txEl>
                                          </p:spTgt>
                                        </p:tgtEl>
                                        <p:attrNameLst>
                                          <p:attrName>style.visibility</p:attrName>
                                        </p:attrNameLst>
                                      </p:cBhvr>
                                      <p:to>
                                        <p:strVal val="visible"/>
                                      </p:to>
                                    </p:se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down)">
                                      <p:cBhvr>
                                        <p:cTn id="55" dur="500"/>
                                        <p:tgtEl>
                                          <p:spTgt spid="63"/>
                                        </p:tgtEl>
                                      </p:cBhvr>
                                    </p:animEffect>
                                  </p:childTnLst>
                                </p:cTn>
                              </p:par>
                            </p:childTnLst>
                          </p:cTn>
                        </p:par>
                        <p:par>
                          <p:cTn id="56" fill="hold">
                            <p:stCondLst>
                              <p:cond delay="1500"/>
                            </p:stCondLst>
                            <p:childTnLst>
                              <p:par>
                                <p:cTn id="57" presetID="22" presetClass="entr" presetSubtype="4"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down)">
                                      <p:cBhvr>
                                        <p:cTn id="59" dur="500"/>
                                        <p:tgtEl>
                                          <p:spTgt spid="69"/>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9">
                                            <p:txEl>
                                              <p:pRg st="5" end="5"/>
                                            </p:txEl>
                                          </p:spTgt>
                                        </p:tgtEl>
                                        <p:attrNameLst>
                                          <p:attrName>style.visibility</p:attrName>
                                        </p:attrNameLst>
                                      </p:cBhvr>
                                      <p:to>
                                        <p:strVal val="visible"/>
                                      </p:to>
                                    </p:set>
                                  </p:childTnLst>
                                </p:cTn>
                              </p:par>
                              <p:par>
                                <p:cTn id="64" presetID="22" presetClass="entr" presetSubtype="8" fill="hold"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left)">
                                      <p:cBhvr>
                                        <p:cTn id="66" dur="500"/>
                                        <p:tgtEl>
                                          <p:spTgt spid="75"/>
                                        </p:tgtEl>
                                      </p:cBhvr>
                                    </p:animEffec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wipe(up)">
                                      <p:cBhvr>
                                        <p:cTn id="74"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uiExpand="1" build="p"/>
      <p:bldGraphic spid="87" grpId="0">
        <p:bldAsOne/>
      </p:bldGraphic>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0" name="Groupe 19"/>
          <p:cNvGrpSpPr/>
          <p:nvPr/>
        </p:nvGrpSpPr>
        <p:grpSpPr>
          <a:xfrm>
            <a:off x="44451" y="3884274"/>
            <a:ext cx="3138514" cy="2425046"/>
            <a:chOff x="10611405" y="25796242"/>
            <a:chExt cx="6581248" cy="5677835"/>
          </a:xfrm>
        </p:grpSpPr>
        <p:pic>
          <p:nvPicPr>
            <p:cNvPr id="21" name="Image 20"/>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540" t="2381" r="7834" b="4936"/>
            <a:stretch/>
          </p:blipFill>
          <p:spPr>
            <a:xfrm>
              <a:off x="10611405" y="25796242"/>
              <a:ext cx="6581248" cy="5677835"/>
            </a:xfrm>
            <a:prstGeom prst="rect">
              <a:avLst/>
            </a:prstGeom>
          </p:spPr>
        </p:pic>
        <p:sp>
          <p:nvSpPr>
            <p:cNvPr id="22" name="ZoneTexte 21"/>
            <p:cNvSpPr txBox="1"/>
            <p:nvPr/>
          </p:nvSpPr>
          <p:spPr>
            <a:xfrm>
              <a:off x="15789397" y="27810592"/>
              <a:ext cx="603916" cy="6125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smtClean="0"/>
                <a:t>A</a:t>
              </a:r>
              <a:endParaRPr lang="fr-FR" sz="1100" dirty="0"/>
            </a:p>
          </p:txBody>
        </p:sp>
        <p:sp>
          <p:nvSpPr>
            <p:cNvPr id="23" name="ZoneTexte 22"/>
            <p:cNvSpPr txBox="1"/>
            <p:nvPr/>
          </p:nvSpPr>
          <p:spPr>
            <a:xfrm>
              <a:off x="15209614" y="29486919"/>
              <a:ext cx="603916" cy="6125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smtClean="0"/>
                <a:t>B</a:t>
              </a:r>
              <a:endParaRPr lang="fr-FR" sz="1100" dirty="0"/>
            </a:p>
          </p:txBody>
        </p:sp>
        <p:sp>
          <p:nvSpPr>
            <p:cNvPr id="24" name="ZoneTexte 23"/>
            <p:cNvSpPr txBox="1"/>
            <p:nvPr/>
          </p:nvSpPr>
          <p:spPr>
            <a:xfrm>
              <a:off x="13135133" y="27904023"/>
              <a:ext cx="603916" cy="6085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smtClean="0"/>
                <a:t>D</a:t>
              </a:r>
              <a:endParaRPr lang="fr-FR" sz="1100" dirty="0"/>
            </a:p>
          </p:txBody>
        </p:sp>
        <p:sp>
          <p:nvSpPr>
            <p:cNvPr id="25" name="ZoneTexte 24"/>
            <p:cNvSpPr txBox="1"/>
            <p:nvPr/>
          </p:nvSpPr>
          <p:spPr>
            <a:xfrm>
              <a:off x="11753230" y="26442440"/>
              <a:ext cx="603916" cy="6125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smtClean="0"/>
                <a:t>E</a:t>
              </a:r>
              <a:endParaRPr lang="fr-FR" sz="1100" dirty="0"/>
            </a:p>
          </p:txBody>
        </p:sp>
        <p:sp>
          <p:nvSpPr>
            <p:cNvPr id="26" name="Accolade fermante 25"/>
            <p:cNvSpPr/>
            <p:nvPr/>
          </p:nvSpPr>
          <p:spPr>
            <a:xfrm rot="5400000">
              <a:off x="15880235" y="26635916"/>
              <a:ext cx="405139" cy="17463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800"/>
            </a:p>
          </p:txBody>
        </p:sp>
        <p:sp>
          <p:nvSpPr>
            <p:cNvPr id="27" name="Accolade fermante 26"/>
            <p:cNvSpPr/>
            <p:nvPr/>
          </p:nvSpPr>
          <p:spPr>
            <a:xfrm rot="5400000">
              <a:off x="13265397" y="27306539"/>
              <a:ext cx="360041"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800"/>
            </a:p>
          </p:txBody>
        </p:sp>
        <p:cxnSp>
          <p:nvCxnSpPr>
            <p:cNvPr id="28" name="Connecteur droit avec flèche 27"/>
            <p:cNvCxnSpPr>
              <a:stCxn id="23" idx="1"/>
            </p:cNvCxnSpPr>
            <p:nvPr/>
          </p:nvCxnSpPr>
          <p:spPr>
            <a:xfrm flipH="1">
              <a:off x="14921584" y="29793177"/>
              <a:ext cx="288030" cy="537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5" idx="3"/>
            </p:cNvCxnSpPr>
            <p:nvPr/>
          </p:nvCxnSpPr>
          <p:spPr>
            <a:xfrm flipV="1">
              <a:off x="12357146" y="26586481"/>
              <a:ext cx="332187" cy="162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title"/>
          </p:nvPr>
        </p:nvSpPr>
        <p:spPr>
          <a:xfrm>
            <a:off x="3324839" y="944867"/>
            <a:ext cx="2759329" cy="908720"/>
          </a:xfrm>
        </p:spPr>
        <p:txBody>
          <a:bodyPr/>
          <a:lstStyle/>
          <a:p>
            <a:r>
              <a:rPr lang="fr-FR" dirty="0" smtClean="0">
                <a:solidFill>
                  <a:schemeClr val="tx1"/>
                </a:solidFill>
              </a:rPr>
              <a:t>EMU - </a:t>
            </a:r>
            <a:r>
              <a:rPr lang="fr-FR" dirty="0">
                <a:solidFill>
                  <a:schemeClr val="tx1"/>
                </a:solidFill>
              </a:rPr>
              <a:t>résultats</a:t>
            </a:r>
          </a:p>
        </p:txBody>
      </p:sp>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l="9919" t="4636" r="9478" b="3622"/>
          <a:stretch/>
        </p:blipFill>
        <p:spPr>
          <a:xfrm>
            <a:off x="104775" y="1212117"/>
            <a:ext cx="3099073" cy="2718023"/>
          </a:xfrm>
          <a:prstGeom prst="rect">
            <a:avLst/>
          </a:prstGeom>
        </p:spPr>
      </p:pic>
      <p:sp>
        <p:nvSpPr>
          <p:cNvPr id="6" name="ZoneTexte 5"/>
          <p:cNvSpPr txBox="1"/>
          <p:nvPr/>
        </p:nvSpPr>
        <p:spPr>
          <a:xfrm>
            <a:off x="889965" y="1556129"/>
            <a:ext cx="2880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smtClean="0"/>
              <a:t>A</a:t>
            </a:r>
            <a:endParaRPr lang="fr-FR" sz="1100" dirty="0"/>
          </a:p>
        </p:txBody>
      </p:sp>
      <p:sp>
        <p:nvSpPr>
          <p:cNvPr id="7" name="ZoneTexte 6"/>
          <p:cNvSpPr txBox="1"/>
          <p:nvPr/>
        </p:nvSpPr>
        <p:spPr>
          <a:xfrm>
            <a:off x="2157585" y="3279230"/>
            <a:ext cx="2880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smtClean="0"/>
              <a:t>A</a:t>
            </a:r>
            <a:endParaRPr lang="fr-FR" sz="1100" dirty="0"/>
          </a:p>
        </p:txBody>
      </p:sp>
      <p:sp>
        <p:nvSpPr>
          <p:cNvPr id="8" name="ZoneTexte 7"/>
          <p:cNvSpPr txBox="1"/>
          <p:nvPr/>
        </p:nvSpPr>
        <p:spPr>
          <a:xfrm>
            <a:off x="2762226" y="2377456"/>
            <a:ext cx="2880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smtClean="0"/>
              <a:t>D</a:t>
            </a:r>
            <a:endParaRPr lang="fr-FR" sz="1100" dirty="0"/>
          </a:p>
        </p:txBody>
      </p:sp>
      <p:sp>
        <p:nvSpPr>
          <p:cNvPr id="9" name="ZoneTexte 8"/>
          <p:cNvSpPr txBox="1"/>
          <p:nvPr/>
        </p:nvSpPr>
        <p:spPr>
          <a:xfrm>
            <a:off x="1811807" y="2571129"/>
            <a:ext cx="288112"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smtClean="0"/>
              <a:t>C</a:t>
            </a:r>
            <a:endParaRPr lang="fr-FR" sz="1100" dirty="0"/>
          </a:p>
        </p:txBody>
      </p:sp>
      <p:sp>
        <p:nvSpPr>
          <p:cNvPr id="10" name="ZoneTexte 9"/>
          <p:cNvSpPr txBox="1"/>
          <p:nvPr/>
        </p:nvSpPr>
        <p:spPr>
          <a:xfrm>
            <a:off x="2237278" y="1480360"/>
            <a:ext cx="2880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smtClean="0"/>
              <a:t>E</a:t>
            </a:r>
            <a:endParaRPr lang="fr-FR" sz="1100" dirty="0"/>
          </a:p>
        </p:txBody>
      </p:sp>
      <p:sp>
        <p:nvSpPr>
          <p:cNvPr id="11" name="ZoneTexte 10"/>
          <p:cNvSpPr txBox="1"/>
          <p:nvPr/>
        </p:nvSpPr>
        <p:spPr>
          <a:xfrm>
            <a:off x="913048" y="3156333"/>
            <a:ext cx="2880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smtClean="0"/>
              <a:t>B</a:t>
            </a:r>
            <a:endParaRPr lang="fr-FR" sz="1100" dirty="0"/>
          </a:p>
        </p:txBody>
      </p:sp>
      <p:cxnSp>
        <p:nvCxnSpPr>
          <p:cNvPr id="12" name="Connecteur droit avec flèche 11"/>
          <p:cNvCxnSpPr>
            <a:stCxn id="9" idx="1"/>
          </p:cNvCxnSpPr>
          <p:nvPr/>
        </p:nvCxnSpPr>
        <p:spPr>
          <a:xfrm flipH="1">
            <a:off x="1644063" y="2701934"/>
            <a:ext cx="167744" cy="328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11" idx="3"/>
          </p:cNvCxnSpPr>
          <p:nvPr/>
        </p:nvCxnSpPr>
        <p:spPr>
          <a:xfrm>
            <a:off x="1201048" y="3287138"/>
            <a:ext cx="164750" cy="239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10" idx="3"/>
          </p:cNvCxnSpPr>
          <p:nvPr/>
        </p:nvCxnSpPr>
        <p:spPr>
          <a:xfrm>
            <a:off x="2525278" y="1611165"/>
            <a:ext cx="138722" cy="116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2664002" y="2252490"/>
            <a:ext cx="105708" cy="124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2664002" y="2127524"/>
            <a:ext cx="179806" cy="249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8" idx="0"/>
          </p:cNvCxnSpPr>
          <p:nvPr/>
        </p:nvCxnSpPr>
        <p:spPr>
          <a:xfrm flipH="1" flipV="1">
            <a:off x="2653692" y="2016382"/>
            <a:ext cx="252534" cy="36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266992" y="2016382"/>
            <a:ext cx="2880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smtClean="0"/>
              <a:t>B</a:t>
            </a:r>
            <a:endParaRPr lang="fr-FR" sz="1100" dirty="0"/>
          </a:p>
        </p:txBody>
      </p:sp>
      <p:cxnSp>
        <p:nvCxnSpPr>
          <p:cNvPr id="19" name="Connecteur droit avec flèche 18"/>
          <p:cNvCxnSpPr>
            <a:stCxn id="18" idx="1"/>
          </p:cNvCxnSpPr>
          <p:nvPr/>
        </p:nvCxnSpPr>
        <p:spPr>
          <a:xfrm flipH="1" flipV="1">
            <a:off x="1056697" y="2107859"/>
            <a:ext cx="210295" cy="39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Groupe 32"/>
          <p:cNvGrpSpPr/>
          <p:nvPr/>
        </p:nvGrpSpPr>
        <p:grpSpPr>
          <a:xfrm>
            <a:off x="6446501" y="1810502"/>
            <a:ext cx="1805372" cy="2008431"/>
            <a:chOff x="-9255" y="-2235678"/>
            <a:chExt cx="1805372" cy="2008431"/>
          </a:xfrm>
        </p:grpSpPr>
        <p:sp>
          <p:nvSpPr>
            <p:cNvPr id="34" name="Rectangle 33"/>
            <p:cNvSpPr/>
            <p:nvPr/>
          </p:nvSpPr>
          <p:spPr>
            <a:xfrm>
              <a:off x="-9255" y="-2235678"/>
              <a:ext cx="1805372" cy="70837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Molécule masse </a:t>
              </a:r>
              <a:r>
                <a:rPr lang="fr-FR" sz="1200" dirty="0" err="1" smtClean="0"/>
                <a:t>M</a:t>
              </a:r>
              <a:r>
                <a:rPr lang="fr-FR" sz="1200" baseline="-25000" dirty="0" err="1" smtClean="0"/>
                <a:t>Parent</a:t>
              </a:r>
              <a:endParaRPr lang="fr-FR" sz="1200" baseline="-25000" dirty="0" smtClean="0"/>
            </a:p>
            <a:p>
              <a:pPr algn="ctr"/>
              <a:endParaRPr lang="fr-FR" sz="1200" dirty="0" smtClean="0"/>
            </a:p>
            <a:p>
              <a:pPr algn="ctr"/>
              <a:r>
                <a:rPr lang="fr-FR" sz="1200" dirty="0" smtClean="0"/>
                <a:t>Energie E = 75keV</a:t>
              </a:r>
              <a:endParaRPr lang="fr-FR" sz="1200" dirty="0"/>
            </a:p>
          </p:txBody>
        </p:sp>
        <p:sp>
          <p:nvSpPr>
            <p:cNvPr id="35" name="Flèche droite 34"/>
            <p:cNvSpPr/>
            <p:nvPr/>
          </p:nvSpPr>
          <p:spPr>
            <a:xfrm rot="5400000">
              <a:off x="623536" y="-1425919"/>
              <a:ext cx="539790" cy="361454"/>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6" name="Rectangle 35"/>
            <p:cNvSpPr/>
            <p:nvPr/>
          </p:nvSpPr>
          <p:spPr>
            <a:xfrm>
              <a:off x="-9255" y="-935620"/>
              <a:ext cx="1805372" cy="708373"/>
            </a:xfrm>
            <a:prstGeom prst="rect">
              <a:avLst/>
            </a:prstGeom>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smtClean="0">
                  <a:solidFill>
                    <a:schemeClr val="bg1"/>
                  </a:solidFill>
                </a:rPr>
                <a:t>Molécule masse </a:t>
              </a:r>
              <a:r>
                <a:rPr lang="fr-FR" sz="1200" b="1" dirty="0" err="1" smtClean="0">
                  <a:solidFill>
                    <a:schemeClr val="bg1"/>
                  </a:solidFill>
                </a:rPr>
                <a:t>M</a:t>
              </a:r>
              <a:r>
                <a:rPr lang="fr-FR" sz="1200" b="1" baseline="-25000" dirty="0" err="1" smtClean="0">
                  <a:solidFill>
                    <a:schemeClr val="bg1"/>
                  </a:solidFill>
                </a:rPr>
                <a:t>Fils</a:t>
              </a:r>
              <a:endParaRPr lang="fr-FR" sz="1200" b="1" baseline="-25000" dirty="0" smtClean="0">
                <a:solidFill>
                  <a:schemeClr val="bg1"/>
                </a:solidFill>
              </a:endParaRPr>
            </a:p>
            <a:p>
              <a:pPr algn="ctr"/>
              <a:endParaRPr lang="fr-FR" sz="1200" b="1" dirty="0" smtClean="0">
                <a:solidFill>
                  <a:schemeClr val="bg1"/>
                </a:solidFill>
              </a:endParaRPr>
            </a:p>
            <a:p>
              <a:pPr algn="ctr"/>
              <a:r>
                <a:rPr lang="fr-FR" sz="1200" b="1" dirty="0" smtClean="0">
                  <a:solidFill>
                    <a:schemeClr val="bg1"/>
                  </a:solidFill>
                </a:rPr>
                <a:t>E*M</a:t>
              </a:r>
              <a:r>
                <a:rPr lang="fr-FR" sz="1200" b="1" baseline="-25000" dirty="0" smtClean="0">
                  <a:solidFill>
                    <a:schemeClr val="bg1"/>
                  </a:solidFill>
                </a:rPr>
                <a:t>F</a:t>
              </a:r>
              <a:r>
                <a:rPr lang="fr-FR" sz="1200" b="1" dirty="0" smtClean="0">
                  <a:solidFill>
                    <a:schemeClr val="bg1"/>
                  </a:solidFill>
                </a:rPr>
                <a:t>/M</a:t>
              </a:r>
              <a:r>
                <a:rPr lang="fr-FR" sz="1200" b="1" baseline="-25000" dirty="0" smtClean="0">
                  <a:solidFill>
                    <a:schemeClr val="bg1"/>
                  </a:solidFill>
                </a:rPr>
                <a:t>P</a:t>
              </a:r>
              <a:endParaRPr lang="fr-FR" sz="1200" b="1" baseline="-25000" dirty="0">
                <a:solidFill>
                  <a:schemeClr val="bg1"/>
                </a:solidFill>
              </a:endParaRPr>
            </a:p>
          </p:txBody>
        </p:sp>
      </p:grpSp>
      <p:cxnSp>
        <p:nvCxnSpPr>
          <p:cNvPr id="54" name="Connecteur droit 53"/>
          <p:cNvCxnSpPr/>
          <p:nvPr/>
        </p:nvCxnSpPr>
        <p:spPr>
          <a:xfrm>
            <a:off x="712246" y="1284125"/>
            <a:ext cx="0" cy="2448272"/>
          </a:xfrm>
          <a:prstGeom prst="line">
            <a:avLst/>
          </a:prstGeom>
        </p:spPr>
        <p:style>
          <a:lnRef idx="3">
            <a:schemeClr val="accent1"/>
          </a:lnRef>
          <a:fillRef idx="0">
            <a:schemeClr val="accent1"/>
          </a:fillRef>
          <a:effectRef idx="2">
            <a:schemeClr val="accent1"/>
          </a:effectRef>
          <a:fontRef idx="minor">
            <a:schemeClr val="tx1"/>
          </a:fontRef>
        </p:style>
      </p:cxnSp>
      <p:grpSp>
        <p:nvGrpSpPr>
          <p:cNvPr id="76" name="Groupe 75"/>
          <p:cNvGrpSpPr/>
          <p:nvPr/>
        </p:nvGrpSpPr>
        <p:grpSpPr>
          <a:xfrm>
            <a:off x="6397369" y="4205847"/>
            <a:ext cx="2279087" cy="1311385"/>
            <a:chOff x="3445041" y="4103946"/>
            <a:chExt cx="2279087" cy="1311385"/>
          </a:xfrm>
        </p:grpSpPr>
        <mc:AlternateContent xmlns:mc="http://schemas.openxmlformats.org/markup-compatibility/2006" xmlns:a14="http://schemas.microsoft.com/office/drawing/2010/main">
          <mc:Choice Requires="a14">
            <p:sp>
              <p:nvSpPr>
                <p:cNvPr id="32" name="Rectangle 31"/>
                <p:cNvSpPr/>
                <p:nvPr/>
              </p:nvSpPr>
              <p:spPr>
                <a:xfrm>
                  <a:off x="3858937" y="4103946"/>
                  <a:ext cx="1865191" cy="1311385"/>
                </a:xfrm>
                <a:prstGeom prst="rect">
                  <a:avLst/>
                </a:prstGeom>
              </p:spPr>
              <p:txBody>
                <a:bodyPr wrap="square">
                  <a:spAutoFit/>
                </a:bodyPr>
                <a:lstStyle/>
                <a:p>
                  <a:r>
                    <a:rPr lang="fr-FR" sz="1200" dirty="0" smtClean="0"/>
                    <a:t>H</a:t>
                  </a:r>
                  <a:r>
                    <a:rPr lang="fr-FR" sz="1200" baseline="-25000" dirty="0" smtClean="0"/>
                    <a:t>3</a:t>
                  </a:r>
                  <a:r>
                    <a:rPr lang="fr-FR" sz="1200" baseline="30000" dirty="0" smtClean="0"/>
                    <a:t>+</a:t>
                  </a:r>
                  <a:r>
                    <a:rPr lang="fr-FR" sz="1200" dirty="0" smtClean="0"/>
                    <a:t> </a:t>
                  </a:r>
                  <a:r>
                    <a:rPr lang="fr-FR" sz="1200" dirty="0" smtClean="0">
                      <a:sym typeface="Wingdings" panose="05000000000000000000" pitchFamily="2" charset="2"/>
                    </a:rPr>
                    <a:t>   H</a:t>
                  </a:r>
                  <a:r>
                    <a:rPr lang="fr-FR" sz="1200" baseline="-25000" dirty="0" smtClean="0">
                      <a:sym typeface="Wingdings" panose="05000000000000000000" pitchFamily="2" charset="2"/>
                    </a:rPr>
                    <a:t>2</a:t>
                  </a:r>
                  <a:r>
                    <a:rPr lang="fr-FR" sz="1200" baseline="30000" dirty="0" smtClean="0">
                      <a:sym typeface="Wingdings" panose="05000000000000000000" pitchFamily="2" charset="2"/>
                    </a:rPr>
                    <a:t>+</a:t>
                  </a:r>
                  <a:r>
                    <a:rPr lang="fr-FR" sz="1200" dirty="0" smtClean="0">
                      <a:sym typeface="Wingdings" panose="05000000000000000000" pitchFamily="2" charset="2"/>
                    </a:rPr>
                    <a:t> (à </a:t>
                  </a:r>
                  <a14:m>
                    <m:oMath xmlns:m="http://schemas.openxmlformats.org/officeDocument/2006/math">
                      <m:f>
                        <m:fPr>
                          <m:ctrlPr>
                            <a:rPr lang="fr-FR" sz="1200" i="1" dirty="0" smtClean="0">
                              <a:latin typeface="Cambria Math"/>
                              <a:sym typeface="Wingdings" panose="05000000000000000000" pitchFamily="2" charset="2"/>
                            </a:rPr>
                          </m:ctrlPr>
                        </m:fPr>
                        <m:num>
                          <m:r>
                            <a:rPr lang="fr-FR" sz="1200" b="0" i="1" dirty="0" smtClean="0">
                              <a:latin typeface="Cambria Math"/>
                              <a:sym typeface="Wingdings" panose="05000000000000000000" pitchFamily="2" charset="2"/>
                            </a:rPr>
                            <m:t>2</m:t>
                          </m:r>
                        </m:num>
                        <m:den>
                          <m:r>
                            <a:rPr lang="fr-FR" sz="1200" b="0" i="1" dirty="0" smtClean="0">
                              <a:latin typeface="Cambria Math"/>
                              <a:sym typeface="Wingdings" panose="05000000000000000000" pitchFamily="2" charset="2"/>
                            </a:rPr>
                            <m:t>3</m:t>
                          </m:r>
                        </m:den>
                      </m:f>
                    </m:oMath>
                  </a14:m>
                  <a:r>
                    <a:rPr lang="fr-FR" sz="1200" dirty="0" smtClean="0">
                      <a:sym typeface="Wingdings" panose="05000000000000000000" pitchFamily="2" charset="2"/>
                    </a:rPr>
                    <a:t>E) + H</a:t>
                  </a:r>
                  <a:r>
                    <a:rPr lang="fr-FR" sz="1200" baseline="30000" dirty="0" smtClean="0">
                      <a:sym typeface="Wingdings" panose="05000000000000000000" pitchFamily="2" charset="2"/>
                    </a:rPr>
                    <a:t>0</a:t>
                  </a:r>
                </a:p>
                <a:p>
                  <a:endParaRPr lang="fr-FR" sz="500" dirty="0" smtClean="0"/>
                </a:p>
                <a:p>
                  <a:r>
                    <a:rPr lang="fr-FR" sz="1200" dirty="0" smtClean="0"/>
                    <a:t>H</a:t>
                  </a:r>
                  <a:r>
                    <a:rPr lang="fr-FR" sz="1200" baseline="-25000" dirty="0" smtClean="0"/>
                    <a:t>2</a:t>
                  </a:r>
                  <a:r>
                    <a:rPr lang="fr-FR" sz="1200" baseline="30000" dirty="0" smtClean="0"/>
                    <a:t>+</a:t>
                  </a:r>
                  <a:r>
                    <a:rPr lang="fr-FR" sz="1200" dirty="0" smtClean="0"/>
                    <a:t> </a:t>
                  </a:r>
                  <a:r>
                    <a:rPr lang="fr-FR" sz="1200" dirty="0" smtClean="0">
                      <a:sym typeface="Wingdings" panose="05000000000000000000" pitchFamily="2" charset="2"/>
                    </a:rPr>
                    <a:t>   H</a:t>
                  </a:r>
                  <a:r>
                    <a:rPr lang="fr-FR" sz="1200" baseline="30000" dirty="0" smtClean="0">
                      <a:sym typeface="Wingdings" panose="05000000000000000000" pitchFamily="2" charset="2"/>
                    </a:rPr>
                    <a:t>+</a:t>
                  </a:r>
                  <a:r>
                    <a:rPr lang="fr-FR" sz="1200" dirty="0" smtClean="0">
                      <a:sym typeface="Wingdings" panose="05000000000000000000" pitchFamily="2" charset="2"/>
                    </a:rPr>
                    <a:t> </a:t>
                  </a:r>
                  <a:r>
                    <a:rPr lang="fr-FR" sz="1200" dirty="0">
                      <a:sym typeface="Wingdings" panose="05000000000000000000" pitchFamily="2" charset="2"/>
                    </a:rPr>
                    <a:t>(à </a:t>
                  </a:r>
                  <a14:m>
                    <m:oMath xmlns:m="http://schemas.openxmlformats.org/officeDocument/2006/math">
                      <m:f>
                        <m:fPr>
                          <m:ctrlPr>
                            <a:rPr lang="fr-FR" sz="1200" i="1" dirty="0">
                              <a:latin typeface="Cambria Math"/>
                              <a:sym typeface="Wingdings" panose="05000000000000000000" pitchFamily="2" charset="2"/>
                            </a:rPr>
                          </m:ctrlPr>
                        </m:fPr>
                        <m:num>
                          <m:r>
                            <a:rPr lang="fr-FR" sz="1200" b="0" i="1" dirty="0" smtClean="0">
                              <a:latin typeface="Cambria Math"/>
                              <a:sym typeface="Wingdings" panose="05000000000000000000" pitchFamily="2" charset="2"/>
                            </a:rPr>
                            <m:t>1</m:t>
                          </m:r>
                        </m:num>
                        <m:den>
                          <m:r>
                            <a:rPr lang="fr-FR" sz="1200" b="0" i="1" dirty="0" smtClean="0">
                              <a:latin typeface="Cambria Math"/>
                              <a:sym typeface="Wingdings" panose="05000000000000000000" pitchFamily="2" charset="2"/>
                            </a:rPr>
                            <m:t>2</m:t>
                          </m:r>
                        </m:den>
                      </m:f>
                      <m:r>
                        <a:rPr lang="fr-FR" sz="1200" i="1" dirty="0">
                          <a:latin typeface="Cambria Math"/>
                          <a:sym typeface="Wingdings" panose="05000000000000000000" pitchFamily="2" charset="2"/>
                        </a:rPr>
                        <m:t> </m:t>
                      </m:r>
                    </m:oMath>
                  </a14:m>
                  <a:r>
                    <a:rPr lang="fr-FR" sz="1200" dirty="0" smtClean="0">
                      <a:sym typeface="Wingdings" panose="05000000000000000000" pitchFamily="2" charset="2"/>
                    </a:rPr>
                    <a:t>E) + H</a:t>
                  </a:r>
                  <a:r>
                    <a:rPr lang="fr-FR" sz="1200" baseline="30000" dirty="0" smtClean="0">
                      <a:sym typeface="Wingdings" panose="05000000000000000000" pitchFamily="2" charset="2"/>
                    </a:rPr>
                    <a:t>0</a:t>
                  </a:r>
                  <a:endParaRPr lang="fr-FR" sz="1200" dirty="0" smtClean="0">
                    <a:sym typeface="Wingdings" panose="05000000000000000000" pitchFamily="2" charset="2"/>
                  </a:endParaRPr>
                </a:p>
                <a:p>
                  <a:r>
                    <a:rPr lang="fr-FR" sz="1200" dirty="0" smtClean="0"/>
                    <a:t>H</a:t>
                  </a:r>
                  <a:r>
                    <a:rPr lang="fr-FR" sz="1200" baseline="-25000" dirty="0" smtClean="0"/>
                    <a:t>2</a:t>
                  </a:r>
                  <a:r>
                    <a:rPr lang="fr-FR" sz="1200" baseline="30000" dirty="0" smtClean="0"/>
                    <a:t>+</a:t>
                  </a:r>
                  <a:r>
                    <a:rPr lang="fr-FR" sz="1200" dirty="0" smtClean="0"/>
                    <a:t> </a:t>
                  </a:r>
                  <a:r>
                    <a:rPr lang="fr-FR" sz="1200" dirty="0" smtClean="0">
                      <a:sym typeface="Wingdings" panose="05000000000000000000" pitchFamily="2" charset="2"/>
                    </a:rPr>
                    <a:t> 2 H</a:t>
                  </a:r>
                  <a:r>
                    <a:rPr lang="fr-FR" sz="1200" baseline="30000" dirty="0" smtClean="0">
                      <a:sym typeface="Wingdings" panose="05000000000000000000" pitchFamily="2" charset="2"/>
                    </a:rPr>
                    <a:t>+</a:t>
                  </a:r>
                  <a:r>
                    <a:rPr lang="fr-FR" sz="1200" dirty="0" smtClean="0">
                      <a:sym typeface="Wingdings" panose="05000000000000000000" pitchFamily="2" charset="2"/>
                    </a:rPr>
                    <a:t> </a:t>
                  </a:r>
                  <a:r>
                    <a:rPr lang="fr-FR" sz="1200" dirty="0">
                      <a:sym typeface="Wingdings" panose="05000000000000000000" pitchFamily="2" charset="2"/>
                    </a:rPr>
                    <a:t>(à </a:t>
                  </a:r>
                  <a14:m>
                    <m:oMath xmlns:m="http://schemas.openxmlformats.org/officeDocument/2006/math">
                      <m:f>
                        <m:fPr>
                          <m:ctrlPr>
                            <a:rPr lang="fr-FR" sz="1200" i="1" dirty="0">
                              <a:latin typeface="Cambria Math"/>
                              <a:sym typeface="Wingdings" panose="05000000000000000000" pitchFamily="2" charset="2"/>
                            </a:rPr>
                          </m:ctrlPr>
                        </m:fPr>
                        <m:num>
                          <m:r>
                            <a:rPr lang="fr-FR" sz="1200" b="0" i="1" dirty="0" smtClean="0">
                              <a:latin typeface="Cambria Math"/>
                              <a:sym typeface="Wingdings" panose="05000000000000000000" pitchFamily="2" charset="2"/>
                            </a:rPr>
                            <m:t>1</m:t>
                          </m:r>
                        </m:num>
                        <m:den>
                          <m:r>
                            <a:rPr lang="fr-FR" sz="1200" b="0" i="1" dirty="0" smtClean="0">
                              <a:latin typeface="Cambria Math"/>
                              <a:sym typeface="Wingdings" panose="05000000000000000000" pitchFamily="2" charset="2"/>
                            </a:rPr>
                            <m:t>2</m:t>
                          </m:r>
                        </m:den>
                      </m:f>
                      <m:r>
                        <a:rPr lang="fr-FR" sz="1200" i="1" dirty="0">
                          <a:latin typeface="Cambria Math"/>
                          <a:sym typeface="Wingdings" panose="05000000000000000000" pitchFamily="2" charset="2"/>
                        </a:rPr>
                        <m:t> </m:t>
                      </m:r>
                    </m:oMath>
                  </a14:m>
                  <a:r>
                    <a:rPr lang="fr-FR" sz="1200" dirty="0" smtClean="0">
                      <a:sym typeface="Wingdings" panose="05000000000000000000" pitchFamily="2" charset="2"/>
                    </a:rPr>
                    <a:t>E) + e</a:t>
                  </a:r>
                </a:p>
                <a:p>
                  <a:endParaRPr lang="fr-FR" sz="500" dirty="0" smtClean="0"/>
                </a:p>
                <a:p>
                  <a:r>
                    <a:rPr lang="fr-FR" sz="1200" dirty="0" smtClean="0"/>
                    <a:t>H</a:t>
                  </a:r>
                  <a:r>
                    <a:rPr lang="fr-FR" sz="1200" baseline="-25000" dirty="0" smtClean="0"/>
                    <a:t>3</a:t>
                  </a:r>
                  <a:r>
                    <a:rPr lang="fr-FR" sz="1200" baseline="30000" dirty="0" smtClean="0"/>
                    <a:t>+</a:t>
                  </a:r>
                  <a:r>
                    <a:rPr lang="fr-FR" sz="1200" dirty="0" smtClean="0"/>
                    <a:t> </a:t>
                  </a:r>
                  <a:r>
                    <a:rPr lang="fr-FR" sz="1200" dirty="0" smtClean="0">
                      <a:sym typeface="Wingdings" panose="05000000000000000000" pitchFamily="2" charset="2"/>
                    </a:rPr>
                    <a:t>   H</a:t>
                  </a:r>
                  <a:r>
                    <a:rPr lang="fr-FR" sz="1200" baseline="30000" dirty="0" smtClean="0">
                      <a:sym typeface="Wingdings" panose="05000000000000000000" pitchFamily="2" charset="2"/>
                    </a:rPr>
                    <a:t>+</a:t>
                  </a:r>
                  <a:r>
                    <a:rPr lang="fr-FR" sz="1200" dirty="0" smtClean="0">
                      <a:sym typeface="Wingdings" panose="05000000000000000000" pitchFamily="2" charset="2"/>
                    </a:rPr>
                    <a:t> </a:t>
                  </a:r>
                  <a:r>
                    <a:rPr lang="fr-FR" sz="1200" dirty="0">
                      <a:sym typeface="Wingdings" panose="05000000000000000000" pitchFamily="2" charset="2"/>
                    </a:rPr>
                    <a:t>(à </a:t>
                  </a:r>
                  <a14:m>
                    <m:oMath xmlns:m="http://schemas.openxmlformats.org/officeDocument/2006/math">
                      <m:f>
                        <m:fPr>
                          <m:ctrlPr>
                            <a:rPr lang="fr-FR" sz="1200" i="1" dirty="0">
                              <a:latin typeface="Cambria Math"/>
                              <a:sym typeface="Wingdings" panose="05000000000000000000" pitchFamily="2" charset="2"/>
                            </a:rPr>
                          </m:ctrlPr>
                        </m:fPr>
                        <m:num>
                          <m:r>
                            <a:rPr lang="fr-FR" sz="1200" b="0" i="1" dirty="0" smtClean="0">
                              <a:latin typeface="Cambria Math"/>
                              <a:sym typeface="Wingdings" panose="05000000000000000000" pitchFamily="2" charset="2"/>
                            </a:rPr>
                            <m:t>1</m:t>
                          </m:r>
                        </m:num>
                        <m:den>
                          <m:r>
                            <a:rPr lang="fr-FR" sz="1200" i="1" dirty="0">
                              <a:latin typeface="Cambria Math"/>
                              <a:sym typeface="Wingdings" panose="05000000000000000000" pitchFamily="2" charset="2"/>
                            </a:rPr>
                            <m:t>3</m:t>
                          </m:r>
                        </m:den>
                      </m:f>
                      <m:r>
                        <a:rPr lang="fr-FR" sz="1200" i="1" dirty="0">
                          <a:latin typeface="Cambria Math"/>
                          <a:sym typeface="Wingdings" panose="05000000000000000000" pitchFamily="2" charset="2"/>
                        </a:rPr>
                        <m:t> </m:t>
                      </m:r>
                    </m:oMath>
                  </a14:m>
                  <a:r>
                    <a:rPr lang="fr-FR" sz="1200" dirty="0" smtClean="0">
                      <a:sym typeface="Wingdings" panose="05000000000000000000" pitchFamily="2" charset="2"/>
                    </a:rPr>
                    <a:t>E) + H</a:t>
                  </a:r>
                  <a:r>
                    <a:rPr lang="fr-FR" sz="1200" baseline="-25000" dirty="0" smtClean="0">
                      <a:sym typeface="Wingdings" panose="05000000000000000000" pitchFamily="2" charset="2"/>
                    </a:rPr>
                    <a:t>2</a:t>
                  </a:r>
                </a:p>
              </p:txBody>
            </p:sp>
          </mc:Choice>
          <mc:Fallback xmlns="">
            <p:sp>
              <p:nvSpPr>
                <p:cNvPr id="32" name="Rectangle 31"/>
                <p:cNvSpPr>
                  <a:spLocks noRot="1" noChangeAspect="1" noMove="1" noResize="1" noEditPoints="1" noAdjustHandles="1" noChangeArrowheads="1" noChangeShapeType="1" noTextEdit="1"/>
                </p:cNvSpPr>
                <p:nvPr/>
              </p:nvSpPr>
              <p:spPr>
                <a:xfrm>
                  <a:off x="3858937" y="4103946"/>
                  <a:ext cx="1865191" cy="1294457"/>
                </a:xfrm>
                <a:prstGeom prst="rect">
                  <a:avLst/>
                </a:prstGeom>
                <a:blipFill rotWithShape="1">
                  <a:blip r:embed="rId6"/>
                  <a:stretch>
                    <a:fillRect/>
                  </a:stretch>
                </a:blipFill>
              </p:spPr>
              <p:txBody>
                <a:bodyPr/>
                <a:lstStyle/>
                <a:p>
                  <a:r>
                    <a:rPr lang="fr-FR">
                      <a:noFill/>
                    </a:rPr>
                    <a:t> </a:t>
                  </a:r>
                </a:p>
              </p:txBody>
            </p:sp>
          </mc:Fallback>
        </mc:AlternateContent>
        <p:sp>
          <p:nvSpPr>
            <p:cNvPr id="75" name="ZoneTexte 74"/>
            <p:cNvSpPr txBox="1"/>
            <p:nvPr/>
          </p:nvSpPr>
          <p:spPr>
            <a:xfrm>
              <a:off x="3445041" y="4182729"/>
              <a:ext cx="413896" cy="1169551"/>
            </a:xfrm>
            <a:prstGeom prst="rect">
              <a:avLst/>
            </a:prstGeom>
            <a:noFill/>
          </p:spPr>
          <p:txBody>
            <a:bodyPr wrap="none" rtlCol="0">
              <a:spAutoFit/>
            </a:bodyPr>
            <a:lstStyle/>
            <a:p>
              <a:r>
                <a:rPr lang="fr-FR" sz="1400" dirty="0" smtClean="0"/>
                <a:t>D1</a:t>
              </a:r>
            </a:p>
            <a:p>
              <a:endParaRPr lang="fr-FR" sz="1200" dirty="0" smtClean="0"/>
            </a:p>
            <a:p>
              <a:r>
                <a:rPr lang="fr-FR" sz="1400" dirty="0" smtClean="0"/>
                <a:t>D2</a:t>
              </a:r>
            </a:p>
            <a:p>
              <a:endParaRPr lang="fr-FR" sz="1400" dirty="0"/>
            </a:p>
            <a:p>
              <a:r>
                <a:rPr lang="fr-FR" sz="1400" dirty="0" smtClean="0"/>
                <a:t>D3</a:t>
              </a:r>
              <a:endParaRPr lang="fr-FR" sz="1400" dirty="0"/>
            </a:p>
          </p:txBody>
        </p:sp>
      </p:grpSp>
      <p:grpSp>
        <p:nvGrpSpPr>
          <p:cNvPr id="93" name="Groupe 92"/>
          <p:cNvGrpSpPr/>
          <p:nvPr/>
        </p:nvGrpSpPr>
        <p:grpSpPr>
          <a:xfrm>
            <a:off x="1253062" y="6448244"/>
            <a:ext cx="6840000" cy="276999"/>
            <a:chOff x="1253062" y="6448244"/>
            <a:chExt cx="6840000" cy="276999"/>
          </a:xfrm>
        </p:grpSpPr>
        <p:sp>
          <p:nvSpPr>
            <p:cNvPr id="77" name="ZoneTexte 76"/>
            <p:cNvSpPr txBox="1"/>
            <p:nvPr/>
          </p:nvSpPr>
          <p:spPr>
            <a:xfrm>
              <a:off x="1973062" y="6448244"/>
              <a:ext cx="720000" cy="276999"/>
            </a:xfrm>
            <a:prstGeom prst="rect">
              <a:avLst/>
            </a:prstGeom>
            <a:solidFill>
              <a:schemeClr val="bg1">
                <a:lumMod val="85000"/>
              </a:schemeClr>
            </a:solidFill>
            <a:ln w="3175">
              <a:solidFill>
                <a:schemeClr val="tx1"/>
              </a:solidFill>
            </a:ln>
          </p:spPr>
          <p:txBody>
            <a:bodyPr wrap="square" rtlCol="0">
              <a:spAutoFit/>
            </a:bodyPr>
            <a:lstStyle/>
            <a:p>
              <a:r>
                <a:rPr lang="fr-FR" sz="1200" dirty="0" smtClean="0"/>
                <a:t>Doppler</a:t>
              </a:r>
              <a:endParaRPr lang="fr-FR" sz="1200" dirty="0"/>
            </a:p>
          </p:txBody>
        </p:sp>
        <p:sp>
          <p:nvSpPr>
            <p:cNvPr id="78" name="ZoneTexte 77"/>
            <p:cNvSpPr txBox="1"/>
            <p:nvPr/>
          </p:nvSpPr>
          <p:spPr>
            <a:xfrm>
              <a:off x="2693062" y="6448244"/>
              <a:ext cx="720000" cy="276999"/>
            </a:xfrm>
            <a:prstGeom prst="rect">
              <a:avLst/>
            </a:prstGeom>
            <a:solidFill>
              <a:schemeClr val="bg1">
                <a:lumMod val="85000"/>
              </a:schemeClr>
            </a:solidFill>
            <a:ln w="3175">
              <a:solidFill>
                <a:schemeClr val="tx1"/>
              </a:solidFill>
            </a:ln>
          </p:spPr>
          <p:txBody>
            <a:bodyPr wrap="square" rtlCol="0">
              <a:spAutoFit/>
            </a:bodyPr>
            <a:lstStyle/>
            <a:p>
              <a:r>
                <a:rPr lang="fr-FR" sz="1200" dirty="0" smtClean="0"/>
                <a:t>FDW</a:t>
              </a:r>
              <a:endParaRPr lang="fr-FR" sz="1200" dirty="0"/>
            </a:p>
          </p:txBody>
        </p:sp>
        <p:sp>
          <p:nvSpPr>
            <p:cNvPr id="79" name="ZoneTexte 78"/>
            <p:cNvSpPr txBox="1"/>
            <p:nvPr/>
          </p:nvSpPr>
          <p:spPr>
            <a:xfrm>
              <a:off x="4853062" y="6448244"/>
              <a:ext cx="1440000" cy="276999"/>
            </a:xfrm>
            <a:prstGeom prst="rect">
              <a:avLst/>
            </a:prstGeom>
            <a:solidFill>
              <a:schemeClr val="bg1">
                <a:lumMod val="85000"/>
              </a:schemeClr>
            </a:solidFill>
            <a:ln w="3175">
              <a:solidFill>
                <a:schemeClr val="tx1"/>
              </a:solidFill>
            </a:ln>
          </p:spPr>
          <p:txBody>
            <a:bodyPr wrap="square" rtlCol="0">
              <a:spAutoFit/>
            </a:bodyPr>
            <a:lstStyle/>
            <a:p>
              <a:r>
                <a:rPr lang="fr-FR" sz="1200" dirty="0" smtClean="0"/>
                <a:t>EMIT4D</a:t>
              </a:r>
              <a:endParaRPr lang="fr-FR" sz="1200" dirty="0"/>
            </a:p>
          </p:txBody>
        </p:sp>
        <p:sp>
          <p:nvSpPr>
            <p:cNvPr id="80" name="ZoneTexte 79"/>
            <p:cNvSpPr txBox="1"/>
            <p:nvPr/>
          </p:nvSpPr>
          <p:spPr>
            <a:xfrm>
              <a:off x="3413062" y="6448244"/>
              <a:ext cx="1440000" cy="276999"/>
            </a:xfrm>
            <a:prstGeom prst="rect">
              <a:avLst/>
            </a:prstGeom>
            <a:solidFill>
              <a:schemeClr val="bg1">
                <a:lumMod val="85000"/>
              </a:schemeClr>
            </a:solidFill>
            <a:ln w="3175">
              <a:solidFill>
                <a:schemeClr val="tx1"/>
              </a:solidFill>
            </a:ln>
          </p:spPr>
          <p:txBody>
            <a:bodyPr wrap="square" rtlCol="0">
              <a:spAutoFit/>
            </a:bodyPr>
            <a:lstStyle/>
            <a:p>
              <a:r>
                <a:rPr lang="fr-FR" sz="1200" dirty="0" smtClean="0"/>
                <a:t>EMU</a:t>
              </a:r>
              <a:endParaRPr lang="fr-FR" sz="1200" dirty="0"/>
            </a:p>
          </p:txBody>
        </p:sp>
        <p:sp>
          <p:nvSpPr>
            <p:cNvPr id="81" name="ZoneTexte 80"/>
            <p:cNvSpPr txBox="1"/>
            <p:nvPr/>
          </p:nvSpPr>
          <p:spPr>
            <a:xfrm>
              <a:off x="6293062" y="6448244"/>
              <a:ext cx="1080000" cy="276999"/>
            </a:xfrm>
            <a:prstGeom prst="rect">
              <a:avLst/>
            </a:prstGeom>
            <a:solidFill>
              <a:schemeClr val="bg1">
                <a:lumMod val="85000"/>
              </a:schemeClr>
            </a:solidFill>
            <a:ln w="3175">
              <a:solidFill>
                <a:schemeClr val="tx1"/>
              </a:solidFill>
            </a:ln>
          </p:spPr>
          <p:txBody>
            <a:bodyPr wrap="square" rtlCol="0">
              <a:spAutoFit/>
            </a:bodyPr>
            <a:lstStyle/>
            <a:p>
              <a:r>
                <a:rPr lang="fr-FR" sz="1200" dirty="0" smtClean="0"/>
                <a:t>NPM</a:t>
              </a:r>
              <a:endParaRPr lang="fr-FR" sz="1200" dirty="0"/>
            </a:p>
          </p:txBody>
        </p:sp>
        <p:sp>
          <p:nvSpPr>
            <p:cNvPr id="82" name="ZoneTexte 81"/>
            <p:cNvSpPr txBox="1"/>
            <p:nvPr/>
          </p:nvSpPr>
          <p:spPr>
            <a:xfrm>
              <a:off x="1253062" y="6448244"/>
              <a:ext cx="720000" cy="276999"/>
            </a:xfrm>
            <a:prstGeom prst="rect">
              <a:avLst/>
            </a:prstGeom>
            <a:solidFill>
              <a:schemeClr val="bg1">
                <a:lumMod val="85000"/>
              </a:schemeClr>
            </a:solidFill>
            <a:ln w="3175">
              <a:solidFill>
                <a:schemeClr val="tx1"/>
              </a:solidFill>
            </a:ln>
          </p:spPr>
          <p:txBody>
            <a:bodyPr wrap="square" rtlCol="0">
              <a:spAutoFit/>
            </a:bodyPr>
            <a:lstStyle/>
            <a:p>
              <a:endParaRPr lang="fr-FR" sz="1200" dirty="0"/>
            </a:p>
          </p:txBody>
        </p:sp>
        <p:sp>
          <p:nvSpPr>
            <p:cNvPr id="83" name="ZoneTexte 82"/>
            <p:cNvSpPr txBox="1"/>
            <p:nvPr/>
          </p:nvSpPr>
          <p:spPr>
            <a:xfrm>
              <a:off x="7373062" y="6448244"/>
              <a:ext cx="720000" cy="276999"/>
            </a:xfrm>
            <a:prstGeom prst="rect">
              <a:avLst/>
            </a:prstGeom>
            <a:solidFill>
              <a:schemeClr val="bg1">
                <a:lumMod val="85000"/>
              </a:schemeClr>
            </a:solidFill>
            <a:ln w="3175">
              <a:solidFill>
                <a:schemeClr val="tx1"/>
              </a:solidFill>
            </a:ln>
          </p:spPr>
          <p:txBody>
            <a:bodyPr wrap="square" rtlCol="0">
              <a:spAutoFit/>
            </a:bodyPr>
            <a:lstStyle/>
            <a:p>
              <a:endParaRPr lang="fr-FR" sz="1200" dirty="0"/>
            </a:p>
          </p:txBody>
        </p:sp>
      </p:grpSp>
      <p:sp>
        <p:nvSpPr>
          <p:cNvPr id="84"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grpSp>
        <p:nvGrpSpPr>
          <p:cNvPr id="92" name="Groupe 91"/>
          <p:cNvGrpSpPr/>
          <p:nvPr/>
        </p:nvGrpSpPr>
        <p:grpSpPr>
          <a:xfrm>
            <a:off x="1253062" y="6448244"/>
            <a:ext cx="3600000" cy="276999"/>
            <a:chOff x="1259632" y="6896417"/>
            <a:chExt cx="3600000" cy="276999"/>
          </a:xfrm>
        </p:grpSpPr>
        <p:sp>
          <p:nvSpPr>
            <p:cNvPr id="85" name="ZoneTexte 84"/>
            <p:cNvSpPr txBox="1"/>
            <p:nvPr/>
          </p:nvSpPr>
          <p:spPr>
            <a:xfrm>
              <a:off x="1979632" y="6896417"/>
              <a:ext cx="720000" cy="276999"/>
            </a:xfrm>
            <a:prstGeom prst="rect">
              <a:avLst/>
            </a:prstGeom>
            <a:solidFill>
              <a:schemeClr val="tx2"/>
            </a:solid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86" name="ZoneTexte 85"/>
            <p:cNvSpPr txBox="1"/>
            <p:nvPr/>
          </p:nvSpPr>
          <p:spPr>
            <a:xfrm>
              <a:off x="2699632" y="6896417"/>
              <a:ext cx="720000" cy="276999"/>
            </a:xfrm>
            <a:prstGeom prst="rect">
              <a:avLst/>
            </a:prstGeom>
            <a:solidFill>
              <a:schemeClr val="tx2"/>
            </a:solid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88" name="ZoneTexte 87"/>
            <p:cNvSpPr txBox="1"/>
            <p:nvPr/>
          </p:nvSpPr>
          <p:spPr>
            <a:xfrm>
              <a:off x="3419632" y="6896417"/>
              <a:ext cx="1440000" cy="276999"/>
            </a:xfrm>
            <a:prstGeom prst="rect">
              <a:avLst/>
            </a:prstGeom>
            <a:solidFill>
              <a:schemeClr val="tx2"/>
            </a:solidFill>
            <a:ln w="3175">
              <a:solidFill>
                <a:schemeClr val="tx1"/>
              </a:solidFill>
            </a:ln>
          </p:spPr>
          <p:txBody>
            <a:bodyPr wrap="square" rtlCol="0">
              <a:spAutoFit/>
            </a:bodyPr>
            <a:lstStyle/>
            <a:p>
              <a:r>
                <a:rPr lang="fr-FR" sz="1200" dirty="0" smtClean="0">
                  <a:solidFill>
                    <a:schemeClr val="bg1"/>
                  </a:solidFill>
                </a:rPr>
                <a:t>EMU</a:t>
              </a:r>
              <a:endParaRPr lang="fr-FR" sz="1200" dirty="0">
                <a:solidFill>
                  <a:schemeClr val="bg1"/>
                </a:solidFill>
              </a:endParaRPr>
            </a:p>
          </p:txBody>
        </p:sp>
        <p:sp>
          <p:nvSpPr>
            <p:cNvPr id="90" name="ZoneTexte 89"/>
            <p:cNvSpPr txBox="1"/>
            <p:nvPr/>
          </p:nvSpPr>
          <p:spPr>
            <a:xfrm>
              <a:off x="1259632" y="6896417"/>
              <a:ext cx="720000" cy="276999"/>
            </a:xfrm>
            <a:prstGeom prst="rect">
              <a:avLst/>
            </a:prstGeom>
            <a:solidFill>
              <a:schemeClr val="tx2"/>
            </a:solidFill>
            <a:ln w="3175">
              <a:solidFill>
                <a:schemeClr val="tx1"/>
              </a:solidFill>
            </a:ln>
          </p:spPr>
          <p:txBody>
            <a:bodyPr wrap="square" rtlCol="0">
              <a:spAutoFit/>
            </a:bodyPr>
            <a:lstStyle/>
            <a:p>
              <a:endParaRPr lang="fr-FR" sz="1200" dirty="0">
                <a:solidFill>
                  <a:schemeClr val="bg1"/>
                </a:solidFill>
              </a:endParaRPr>
            </a:p>
          </p:txBody>
        </p:sp>
      </p:grpSp>
      <p:sp>
        <p:nvSpPr>
          <p:cNvPr id="51" name="Titre 1"/>
          <p:cNvSpPr txBox="1">
            <a:spLocks/>
          </p:cNvSpPr>
          <p:nvPr/>
        </p:nvSpPr>
        <p:spPr>
          <a:xfrm>
            <a:off x="1512000" y="52752"/>
            <a:ext cx="7236464"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r>
              <a:rPr lang="fr-FR" smtClean="0"/>
              <a:t>Annexes</a:t>
            </a:r>
            <a:endParaRPr lang="fr-FR" dirty="0"/>
          </a:p>
        </p:txBody>
      </p:sp>
      <p:sp>
        <p:nvSpPr>
          <p:cNvPr id="3" name="Rectangle 2"/>
          <p:cNvSpPr/>
          <p:nvPr/>
        </p:nvSpPr>
        <p:spPr>
          <a:xfrm>
            <a:off x="3413062" y="1556792"/>
            <a:ext cx="2725378" cy="5078313"/>
          </a:xfrm>
          <a:prstGeom prst="rect">
            <a:avLst/>
          </a:prstGeom>
        </p:spPr>
        <p:txBody>
          <a:bodyPr wrap="square">
            <a:spAutoFit/>
          </a:bodyPr>
          <a:lstStyle/>
          <a:p>
            <a:r>
              <a:rPr lang="fr-FR" dirty="0"/>
              <a:t>A : Reflets/ricochés</a:t>
            </a:r>
          </a:p>
          <a:p>
            <a:r>
              <a:rPr lang="fr-FR" dirty="0"/>
              <a:t>B : </a:t>
            </a:r>
            <a:r>
              <a:rPr lang="fr-FR" dirty="0" smtClean="0"/>
              <a:t>Electrons crées </a:t>
            </a:r>
            <a:r>
              <a:rPr lang="fr-FR" dirty="0"/>
              <a:t>au liseré de </a:t>
            </a:r>
            <a:r>
              <a:rPr lang="fr-FR" dirty="0" smtClean="0"/>
              <a:t>la fente par le faisceau</a:t>
            </a:r>
            <a:endParaRPr lang="fr-FR" dirty="0"/>
          </a:p>
          <a:p>
            <a:r>
              <a:rPr lang="fr-FR" dirty="0"/>
              <a:t>C : neutres qui tape sur la fente et génère des électrons</a:t>
            </a:r>
          </a:p>
          <a:p>
            <a:r>
              <a:rPr lang="fr-FR" dirty="0"/>
              <a:t>D: Réaction de collision d’ions moléculaires qui </a:t>
            </a:r>
            <a:r>
              <a:rPr lang="fr-FR" dirty="0" smtClean="0"/>
              <a:t>deviennent </a:t>
            </a:r>
            <a:r>
              <a:rPr lang="fr-FR" dirty="0"/>
              <a:t>des ions plus légers</a:t>
            </a:r>
            <a:r>
              <a:rPr lang="fr-FR" dirty="0" smtClean="0"/>
              <a:t>…..</a:t>
            </a:r>
            <a:r>
              <a:rPr lang="fr-FR" dirty="0"/>
              <a:t> Raies secondaires de </a:t>
            </a:r>
            <a:r>
              <a:rPr lang="fr-FR" dirty="0" err="1"/>
              <a:t>qq</a:t>
            </a:r>
            <a:r>
              <a:rPr lang="fr-FR" dirty="0"/>
              <a:t> millième de la raie principale qui sont dues aux différentes collision possible au sein du faisceau. </a:t>
            </a:r>
          </a:p>
          <a:p>
            <a:endParaRPr lang="fr-FR" dirty="0"/>
          </a:p>
        </p:txBody>
      </p:sp>
    </p:spTree>
    <p:extLst>
      <p:ext uri="{BB962C8B-B14F-4D97-AF65-F5344CB8AC3E}">
        <p14:creationId xmlns:p14="http://schemas.microsoft.com/office/powerpoint/2010/main" val="294376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20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8" fill="hold" nodeType="withEffect">
                                  <p:stCondLst>
                                    <p:cond delay="12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70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Annexes</a:t>
            </a:r>
            <a:endParaRPr lang="fr-FR" dirty="0"/>
          </a:p>
        </p:txBody>
      </p:sp>
      <mc:AlternateContent xmlns:mc="http://schemas.openxmlformats.org/markup-compatibility/2006" xmlns:a14="http://schemas.microsoft.com/office/drawing/2010/main">
        <mc:Choice Requires="a14">
          <p:sp>
            <p:nvSpPr>
              <p:cNvPr id="3" name="Rectangle 2"/>
              <p:cNvSpPr/>
              <p:nvPr/>
            </p:nvSpPr>
            <p:spPr>
              <a:xfrm>
                <a:off x="2286000" y="2193309"/>
                <a:ext cx="4572000" cy="2471382"/>
              </a:xfrm>
              <a:prstGeom prst="rect">
                <a:avLst/>
              </a:prstGeom>
            </p:spPr>
            <p:txBody>
              <a:bodyPr>
                <a:spAutoFit/>
              </a:bodyPr>
              <a:lstStyle/>
              <a:p>
                <a:pPr>
                  <a:defRPr/>
                </a:pPr>
                <a14:m>
                  <m:oMathPara xmlns:m="http://schemas.openxmlformats.org/officeDocument/2006/math">
                    <m:oMathParaPr>
                      <m:jc m:val="centerGroup"/>
                    </m:oMathParaPr>
                    <m:oMath xmlns:m="http://schemas.openxmlformats.org/officeDocument/2006/math">
                      <m:f>
                        <m:fPr>
                          <m:ctrlPr>
                            <a:rPr lang="fr-FR" i="1">
                              <a:latin typeface="Cambria Math"/>
                            </a:rPr>
                          </m:ctrlPr>
                        </m:fPr>
                        <m:num>
                          <m:r>
                            <a:rPr lang="fr-FR" i="1">
                              <a:latin typeface="Cambria Math" panose="02040503050406030204" pitchFamily="18" charset="0"/>
                              <a:ea typeface="Cambria Math" panose="02040503050406030204" pitchFamily="18" charset="0"/>
                            </a:rPr>
                            <m:t>𝜆</m:t>
                          </m:r>
                        </m:num>
                        <m:den>
                          <m:sSub>
                            <m:sSubPr>
                              <m:ctrlPr>
                                <a:rPr lang="fr-FR" i="1">
                                  <a:latin typeface="Cambria Math"/>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𝜆</m:t>
                              </m:r>
                            </m:e>
                            <m:sub>
                              <m:r>
                                <a:rPr lang="fr-FR" i="1">
                                  <a:latin typeface="Cambria Math" panose="02040503050406030204" pitchFamily="18" charset="0"/>
                                  <a:ea typeface="Cambria Math" panose="02040503050406030204" pitchFamily="18" charset="0"/>
                                </a:rPr>
                                <m:t>0</m:t>
                              </m:r>
                            </m:sub>
                          </m:sSub>
                        </m:den>
                      </m:f>
                      <m:r>
                        <a:rPr lang="fr-FR" i="1">
                          <a:latin typeface="Cambria Math" panose="02040503050406030204" pitchFamily="18" charset="0"/>
                        </a:rPr>
                        <m:t>=</m:t>
                      </m:r>
                      <m:f>
                        <m:fPr>
                          <m:ctrlPr>
                            <a:rPr lang="fr-FR" i="1">
                              <a:latin typeface="Cambria Math"/>
                            </a:rPr>
                          </m:ctrlPr>
                        </m:fPr>
                        <m:num>
                          <m:r>
                            <a:rPr lang="fr-FR" i="1">
                              <a:latin typeface="Cambria Math" panose="02040503050406030204" pitchFamily="18" charset="0"/>
                            </a:rPr>
                            <m:t>1</m:t>
                          </m:r>
                        </m:num>
                        <m:den>
                          <m:r>
                            <a:rPr lang="fr-FR" i="1">
                              <a:latin typeface="Cambria Math" panose="02040503050406030204" pitchFamily="18" charset="0"/>
                            </a:rPr>
                            <m:t>1+</m:t>
                          </m:r>
                          <m:r>
                            <a:rPr lang="fr-FR" i="1">
                              <a:latin typeface="Cambria Math" panose="02040503050406030204" pitchFamily="18" charset="0"/>
                              <a:ea typeface="Cambria Math" panose="02040503050406030204" pitchFamily="18" charset="0"/>
                            </a:rPr>
                            <m:t>𝛽</m:t>
                          </m:r>
                          <m:func>
                            <m:funcPr>
                              <m:ctrlPr>
                                <a:rPr lang="fr-FR" i="1">
                                  <a:latin typeface="Cambria Math"/>
                                  <a:ea typeface="Cambria Math" panose="02040503050406030204" pitchFamily="18" charset="0"/>
                                </a:rPr>
                              </m:ctrlPr>
                            </m:funcPr>
                            <m:fName>
                              <m:r>
                                <m:rPr>
                                  <m:sty m:val="p"/>
                                </m:rPr>
                                <a:rPr lang="fr-FR">
                                  <a:latin typeface="Cambria Math" panose="02040503050406030204" pitchFamily="18" charset="0"/>
                                  <a:ea typeface="Cambria Math" panose="02040503050406030204" pitchFamily="18" charset="0"/>
                                </a:rPr>
                                <m:t>cos</m:t>
                              </m:r>
                            </m:fName>
                            <m:e>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𝜃</m:t>
                              </m:r>
                              <m:r>
                                <a:rPr lang="fr-FR" i="1">
                                  <a:latin typeface="Cambria Math" panose="02040503050406030204" pitchFamily="18" charset="0"/>
                                  <a:ea typeface="Cambria Math" panose="02040503050406030204" pitchFamily="18" charset="0"/>
                                </a:rPr>
                                <m:t>)</m:t>
                              </m:r>
                            </m:e>
                          </m:func>
                        </m:den>
                      </m:f>
                    </m:oMath>
                  </m:oMathPara>
                </a14:m>
                <a:endParaRPr lang="fr-FR" dirty="0"/>
              </a:p>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ea typeface="Cambria Math" panose="02040503050406030204" pitchFamily="18" charset="0"/>
                        </a:rPr>
                        <m:t>𝛽</m:t>
                      </m:r>
                      <m:r>
                        <a:rPr lang="fr-FR" i="1">
                          <a:latin typeface="Cambria Math" panose="02040503050406030204" pitchFamily="18" charset="0"/>
                          <a:ea typeface="Cambria Math" panose="02040503050406030204" pitchFamily="18" charset="0"/>
                        </a:rPr>
                        <m:t>= </m:t>
                      </m:r>
                      <m:f>
                        <m:fPr>
                          <m:ctrlPr>
                            <a:rPr lang="fr-FR" i="1">
                              <a:latin typeface="Cambria Math"/>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𝑣</m:t>
                          </m:r>
                        </m:num>
                        <m:den>
                          <m:r>
                            <a:rPr lang="fr-FR" i="1">
                              <a:latin typeface="Cambria Math" panose="02040503050406030204" pitchFamily="18" charset="0"/>
                              <a:ea typeface="Cambria Math" panose="02040503050406030204" pitchFamily="18" charset="0"/>
                            </a:rPr>
                            <m:t>𝑐</m:t>
                          </m:r>
                        </m:den>
                      </m:f>
                      <m:r>
                        <a:rPr lang="fr-FR" i="1">
                          <a:latin typeface="Cambria Math" panose="02040503050406030204" pitchFamily="18" charset="0"/>
                          <a:ea typeface="Cambria Math" panose="02040503050406030204" pitchFamily="18" charset="0"/>
                        </a:rPr>
                        <m:t>=</m:t>
                      </m:r>
                      <m:f>
                        <m:fPr>
                          <m:ctrlPr>
                            <a:rPr lang="fr-FR" i="1">
                              <a:latin typeface="Cambria Math"/>
                              <a:ea typeface="Cambria Math" panose="02040503050406030204" pitchFamily="18" charset="0"/>
                            </a:rPr>
                          </m:ctrlPr>
                        </m:fPr>
                        <m:num>
                          <m:r>
                            <a:rPr lang="fr-FR" i="1">
                              <a:latin typeface="Cambria Math" panose="02040503050406030204" pitchFamily="18" charset="0"/>
                              <a:ea typeface="Cambria Math" panose="02040503050406030204" pitchFamily="18" charset="0"/>
                            </a:rPr>
                            <m:t>1</m:t>
                          </m:r>
                        </m:num>
                        <m:den>
                          <m:r>
                            <a:rPr lang="fr-FR" i="1">
                              <a:latin typeface="Cambria Math" panose="02040503050406030204" pitchFamily="18" charset="0"/>
                              <a:ea typeface="Cambria Math" panose="02040503050406030204" pitchFamily="18" charset="0"/>
                            </a:rPr>
                            <m:t>𝑐</m:t>
                          </m:r>
                        </m:den>
                      </m:f>
                      <m:rad>
                        <m:radPr>
                          <m:degHide m:val="on"/>
                          <m:ctrlPr>
                            <a:rPr lang="fr-FR" i="1">
                              <a:latin typeface="Cambria Math"/>
                              <a:ea typeface="Cambria Math" panose="02040503050406030204" pitchFamily="18" charset="0"/>
                            </a:rPr>
                          </m:ctrlPr>
                        </m:radPr>
                        <m:deg/>
                        <m:e>
                          <m:f>
                            <m:fPr>
                              <m:ctrlPr>
                                <a:rPr lang="fr-FR" i="1">
                                  <a:latin typeface="Cambria Math"/>
                                  <a:ea typeface="Cambria Math" panose="02040503050406030204" pitchFamily="18" charset="0"/>
                                </a:rPr>
                              </m:ctrlPr>
                            </m:fPr>
                            <m:num>
                              <m:r>
                                <a:rPr lang="fr-FR" i="1">
                                  <a:latin typeface="Cambria Math" panose="02040503050406030204" pitchFamily="18" charset="0"/>
                                  <a:ea typeface="Cambria Math" panose="02040503050406030204" pitchFamily="18" charset="0"/>
                                </a:rPr>
                                <m:t>2</m:t>
                              </m:r>
                              <m:r>
                                <a:rPr lang="fr-FR" i="1">
                                  <a:latin typeface="Cambria Math" panose="02040503050406030204" pitchFamily="18" charset="0"/>
                                  <a:ea typeface="Cambria Math" panose="02040503050406030204" pitchFamily="18" charset="0"/>
                                </a:rPr>
                                <m:t>𝐸</m:t>
                              </m:r>
                            </m:num>
                            <m:den>
                              <m:sSub>
                                <m:sSubPr>
                                  <m:ctrlPr>
                                    <a:rPr lang="fr-FR" i="1">
                                      <a:latin typeface="Cambria Math"/>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𝑚</m:t>
                                  </m:r>
                                </m:e>
                                <m:sub>
                                  <m:r>
                                    <a:rPr lang="fr-FR" i="1">
                                      <a:latin typeface="Cambria Math" panose="02040503050406030204" pitchFamily="18" charset="0"/>
                                      <a:ea typeface="Cambria Math" panose="02040503050406030204" pitchFamily="18" charset="0"/>
                                    </a:rPr>
                                    <m:t>𝑝</m:t>
                                  </m:r>
                                </m:sub>
                              </m:sSub>
                            </m:den>
                          </m:f>
                        </m:e>
                      </m:rad>
                    </m:oMath>
                  </m:oMathPara>
                </a14:m>
                <a:endParaRPr lang="fr-FR" dirty="0"/>
              </a:p>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ea typeface="Cambria Math" panose="02040503050406030204" pitchFamily="18" charset="0"/>
                        </a:rPr>
                        <m:t>𝜂</m:t>
                      </m:r>
                      <m:sSub>
                        <m:sSubPr>
                          <m:ctrlPr>
                            <a:rPr lang="fr-FR" i="1">
                              <a:latin typeface="Cambria Math"/>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𝐻</m:t>
                          </m:r>
                        </m:e>
                        <m:sub>
                          <m:r>
                            <a:rPr lang="fr-FR" i="1">
                              <a:latin typeface="Cambria Math" panose="02040503050406030204" pitchFamily="18" charset="0"/>
                              <a:ea typeface="Cambria Math" panose="02040503050406030204" pitchFamily="18" charset="0"/>
                            </a:rPr>
                            <m:t>𝑖</m:t>
                          </m:r>
                        </m:sub>
                      </m:sSub>
                      <m:r>
                        <a:rPr lang="fr-FR" i="1">
                          <a:latin typeface="Cambria Math" panose="02040503050406030204" pitchFamily="18" charset="0"/>
                          <a:ea typeface="Cambria Math" panose="02040503050406030204" pitchFamily="18" charset="0"/>
                        </a:rPr>
                        <m:t>=</m:t>
                      </m:r>
                      <m:f>
                        <m:fPr>
                          <m:ctrlPr>
                            <a:rPr lang="fr-FR" i="1">
                              <a:latin typeface="Cambria Math"/>
                              <a:ea typeface="Cambria Math" panose="02040503050406030204" pitchFamily="18" charset="0"/>
                            </a:rPr>
                          </m:ctrlPr>
                        </m:fPr>
                        <m:num>
                          <m:sSubSup>
                            <m:sSubSupPr>
                              <m:ctrlPr>
                                <a:rPr lang="fr-FR" i="1">
                                  <a:latin typeface="Cambria Math"/>
                                  <a:ea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𝜎</m:t>
                              </m:r>
                            </m:e>
                            <m:sub>
                              <m:r>
                                <a:rPr lang="fr-FR" i="1">
                                  <a:latin typeface="Cambria Math" panose="02040503050406030204" pitchFamily="18" charset="0"/>
                                  <a:ea typeface="Cambria Math" panose="02040503050406030204" pitchFamily="18" charset="0"/>
                                </a:rPr>
                                <m:t>𝑛</m:t>
                              </m:r>
                              <m:r>
                                <a:rPr lang="fr-FR" i="1">
                                  <a:latin typeface="Cambria Math" panose="02040503050406030204" pitchFamily="18" charset="0"/>
                                  <a:ea typeface="Cambria Math" panose="02040503050406030204" pitchFamily="18" charset="0"/>
                                </a:rPr>
                                <m:t>,</m:t>
                              </m:r>
                              <m:sSub>
                                <m:sSubPr>
                                  <m:ctrlPr>
                                    <a:rPr lang="fr-FR" i="1">
                                      <a:latin typeface="Cambria Math"/>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𝐻</m:t>
                                  </m:r>
                                </m:e>
                                <m:sub>
                                  <m:r>
                                    <a:rPr lang="fr-FR" i="1">
                                      <a:latin typeface="Cambria Math" panose="02040503050406030204" pitchFamily="18" charset="0"/>
                                      <a:ea typeface="Cambria Math" panose="02040503050406030204" pitchFamily="18" charset="0"/>
                                    </a:rPr>
                                    <m:t>𝑖</m:t>
                                  </m:r>
                                </m:sub>
                              </m:sSub>
                            </m:sub>
                            <m:sup>
                              <m:r>
                                <a:rPr lang="fr-FR" i="1">
                                  <a:latin typeface="Cambria Math" panose="02040503050406030204" pitchFamily="18" charset="0"/>
                                  <a:ea typeface="Cambria Math" panose="02040503050406030204" pitchFamily="18" charset="0"/>
                                </a:rPr>
                                <m:t>−1</m:t>
                              </m:r>
                            </m:sup>
                          </m:sSubSup>
                          <m:r>
                            <a:rPr lang="fr-FR" i="1">
                              <a:latin typeface="Cambria Math" panose="02040503050406030204" pitchFamily="18" charset="0"/>
                              <a:ea typeface="Cambria Math" panose="02040503050406030204" pitchFamily="18" charset="0"/>
                            </a:rPr>
                            <m:t>𝐼</m:t>
                          </m:r>
                          <m:sSub>
                            <m:sSubPr>
                              <m:ctrlPr>
                                <a:rPr lang="fr-FR" i="1">
                                  <a:latin typeface="Cambria Math"/>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𝐻</m:t>
                              </m:r>
                            </m:e>
                            <m:sub>
                              <m:r>
                                <a:rPr lang="fr-FR" i="1">
                                  <a:latin typeface="Cambria Math" panose="02040503050406030204" pitchFamily="18" charset="0"/>
                                  <a:ea typeface="Cambria Math" panose="02040503050406030204" pitchFamily="18" charset="0"/>
                                </a:rPr>
                                <m:t>𝑖</m:t>
                              </m:r>
                            </m:sub>
                          </m:sSub>
                        </m:num>
                        <m:den>
                          <m:nary>
                            <m:naryPr>
                              <m:chr m:val="∑"/>
                              <m:supHide m:val="on"/>
                              <m:ctrlPr>
                                <a:rPr lang="fr-FR" i="1">
                                  <a:latin typeface="Cambria Math"/>
                                  <a:ea typeface="Cambria Math" panose="02040503050406030204" pitchFamily="18" charset="0"/>
                                </a:rPr>
                              </m:ctrlPr>
                            </m:naryPr>
                            <m:sub>
                              <m:r>
                                <m:rPr>
                                  <m:brk m:alnAt="7"/>
                                </m:rPr>
                                <a:rPr lang="fr-FR" i="1">
                                  <a:latin typeface="Cambria Math" panose="02040503050406030204" pitchFamily="18" charset="0"/>
                                  <a:ea typeface="Cambria Math" panose="02040503050406030204" pitchFamily="18" charset="0"/>
                                </a:rPr>
                                <m:t>𝑗</m:t>
                              </m:r>
                            </m:sub>
                            <m:sup/>
                            <m:e>
                              <m:sSubSup>
                                <m:sSubSupPr>
                                  <m:ctrlPr>
                                    <a:rPr lang="fr-FR" i="1">
                                      <a:latin typeface="Cambria Math"/>
                                      <a:ea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𝜎</m:t>
                                  </m:r>
                                </m:e>
                                <m:sub>
                                  <m:r>
                                    <a:rPr lang="fr-FR" i="1">
                                      <a:latin typeface="Cambria Math" panose="02040503050406030204" pitchFamily="18" charset="0"/>
                                      <a:ea typeface="Cambria Math" panose="02040503050406030204" pitchFamily="18" charset="0"/>
                                    </a:rPr>
                                    <m:t>𝑛</m:t>
                                  </m:r>
                                  <m:r>
                                    <a:rPr lang="fr-FR" i="1">
                                      <a:latin typeface="Cambria Math" panose="02040503050406030204" pitchFamily="18" charset="0"/>
                                      <a:ea typeface="Cambria Math" panose="02040503050406030204" pitchFamily="18" charset="0"/>
                                    </a:rPr>
                                    <m:t>,</m:t>
                                  </m:r>
                                  <m:sSub>
                                    <m:sSubPr>
                                      <m:ctrlPr>
                                        <a:rPr lang="fr-FR" i="1">
                                          <a:latin typeface="Cambria Math"/>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𝐻</m:t>
                                      </m:r>
                                    </m:e>
                                    <m:sub>
                                      <m:r>
                                        <a:rPr lang="fr-FR" i="1">
                                          <a:latin typeface="Cambria Math" panose="02040503050406030204" pitchFamily="18" charset="0"/>
                                          <a:ea typeface="Cambria Math" panose="02040503050406030204" pitchFamily="18" charset="0"/>
                                        </a:rPr>
                                        <m:t>𝑗</m:t>
                                      </m:r>
                                    </m:sub>
                                  </m:sSub>
                                </m:sub>
                                <m:sup>
                                  <m:r>
                                    <a:rPr lang="fr-FR" i="1">
                                      <a:latin typeface="Cambria Math" panose="02040503050406030204" pitchFamily="18" charset="0"/>
                                      <a:ea typeface="Cambria Math" panose="02040503050406030204" pitchFamily="18" charset="0"/>
                                    </a:rPr>
                                    <m:t>−1</m:t>
                                  </m:r>
                                </m:sup>
                              </m:sSubSup>
                              <m:r>
                                <a:rPr lang="fr-FR" i="1">
                                  <a:latin typeface="Cambria Math" panose="02040503050406030204" pitchFamily="18" charset="0"/>
                                  <a:ea typeface="Cambria Math" panose="02040503050406030204" pitchFamily="18" charset="0"/>
                                </a:rPr>
                                <m:t>𝐼</m:t>
                              </m:r>
                              <m:sSub>
                                <m:sSubPr>
                                  <m:ctrlPr>
                                    <a:rPr lang="fr-FR" i="1">
                                      <a:latin typeface="Cambria Math"/>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𝐻</m:t>
                                  </m:r>
                                </m:e>
                                <m:sub>
                                  <m:r>
                                    <a:rPr lang="fr-FR" i="1">
                                      <a:latin typeface="Cambria Math" panose="02040503050406030204" pitchFamily="18" charset="0"/>
                                      <a:ea typeface="Cambria Math" panose="02040503050406030204" pitchFamily="18" charset="0"/>
                                    </a:rPr>
                                    <m:t>𝑗</m:t>
                                  </m:r>
                                </m:sub>
                              </m:sSub>
                            </m:e>
                          </m:nary>
                        </m:den>
                      </m:f>
                    </m:oMath>
                  </m:oMathPara>
                </a14:m>
                <a:endParaRPr lang="fr-FR" dirty="0">
                  <a:solidFill>
                    <a:prstClr val="black"/>
                  </a:solidFill>
                </a:endParaRPr>
              </a:p>
              <a:p>
                <a:endParaRPr lang="fr-FR" dirty="0"/>
              </a:p>
            </p:txBody>
          </p:sp>
        </mc:Choice>
        <mc:Fallback xmlns="">
          <p:sp>
            <p:nvSpPr>
              <p:cNvPr id="3" name="Rectangle 2"/>
              <p:cNvSpPr>
                <a:spLocks noRot="1" noChangeAspect="1" noMove="1" noResize="1" noEditPoints="1" noAdjustHandles="1" noChangeArrowheads="1" noChangeShapeType="1" noTextEdit="1"/>
              </p:cNvSpPr>
              <p:nvPr/>
            </p:nvSpPr>
            <p:spPr>
              <a:xfrm>
                <a:off x="2286000" y="2193309"/>
                <a:ext cx="4572000" cy="2471382"/>
              </a:xfrm>
              <a:prstGeom prst="rect">
                <a:avLst/>
              </a:prstGeom>
              <a:blipFill rotWithShape="1">
                <a:blip r:embed="rId3"/>
                <a:stretch>
                  <a:fillRect/>
                </a:stretch>
              </a:blipFill>
            </p:spPr>
            <p:txBody>
              <a:bodyPr/>
              <a:lstStyle/>
              <a:p>
                <a:r>
                  <a:rPr lang="fr-FR">
                    <a:noFill/>
                  </a:rPr>
                  <a:t> </a:t>
                </a:r>
              </a:p>
            </p:txBody>
          </p:sp>
        </mc:Fallback>
      </mc:AlternateContent>
      <p:sp>
        <p:nvSpPr>
          <p:cNvPr id="4" name="Rectangle 3"/>
          <p:cNvSpPr/>
          <p:nvPr/>
        </p:nvSpPr>
        <p:spPr>
          <a:xfrm>
            <a:off x="922435" y="2708920"/>
            <a:ext cx="1798890" cy="369332"/>
          </a:xfrm>
          <a:prstGeom prst="rect">
            <a:avLst/>
          </a:prstGeom>
        </p:spPr>
        <p:txBody>
          <a:bodyPr wrap="none">
            <a:spAutoFit/>
          </a:bodyPr>
          <a:lstStyle/>
          <a:p>
            <a:r>
              <a:rPr lang="fr-FR" dirty="0" smtClean="0">
                <a:solidFill>
                  <a:prstClr val="black"/>
                </a:solidFill>
              </a:rPr>
              <a:t>(H</a:t>
            </a:r>
            <a:r>
              <a:rPr lang="el-GR" dirty="0" smtClean="0">
                <a:solidFill>
                  <a:prstClr val="black"/>
                </a:solidFill>
              </a:rPr>
              <a:t>α</a:t>
            </a:r>
            <a:r>
              <a:rPr lang="fr-FR" dirty="0" smtClean="0">
                <a:solidFill>
                  <a:prstClr val="black"/>
                </a:solidFill>
              </a:rPr>
              <a:t>=656,3 </a:t>
            </a:r>
            <a:r>
              <a:rPr lang="fr-FR" dirty="0">
                <a:solidFill>
                  <a:prstClr val="black"/>
                </a:solidFill>
              </a:rPr>
              <a:t>nm) </a:t>
            </a:r>
            <a:endParaRPr lang="fr-FR" dirty="0"/>
          </a:p>
        </p:txBody>
      </p:sp>
    </p:spTree>
    <p:extLst>
      <p:ext uri="{BB962C8B-B14F-4D97-AF65-F5344CB8AC3E}">
        <p14:creationId xmlns:p14="http://schemas.microsoft.com/office/powerpoint/2010/main" val="2782156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n-lt"/>
              </a:rPr>
              <a:t>Projets - diagnostics à l’</a:t>
            </a:r>
            <a:r>
              <a:rPr lang="fr-FR" dirty="0" err="1" smtClean="0">
                <a:latin typeface="+mn-lt"/>
              </a:rPr>
              <a:t>Irfu</a:t>
            </a:r>
            <a:endParaRPr lang="fr-FR" dirty="0">
              <a:latin typeface="+mn-lt"/>
            </a:endParaRPr>
          </a:p>
        </p:txBody>
      </p:sp>
      <p:sp>
        <p:nvSpPr>
          <p:cNvPr id="5" name="ZoneTexte 4"/>
          <p:cNvSpPr txBox="1"/>
          <p:nvPr/>
        </p:nvSpPr>
        <p:spPr>
          <a:xfrm>
            <a:off x="5724128" y="1239138"/>
            <a:ext cx="3111059" cy="4124206"/>
          </a:xfrm>
          <a:prstGeom prst="rect">
            <a:avLst/>
          </a:prstGeom>
          <a:noFill/>
        </p:spPr>
        <p:txBody>
          <a:bodyPr wrap="square" rtlCol="0">
            <a:spAutoFit/>
          </a:bodyPr>
          <a:lstStyle/>
          <a:p>
            <a:r>
              <a:rPr lang="fr-FR" b="1" dirty="0" smtClean="0">
                <a:solidFill>
                  <a:prstClr val="black"/>
                </a:solidFill>
              </a:rPr>
              <a:t>Diagnostics développés récemment /en développement à l’</a:t>
            </a:r>
            <a:r>
              <a:rPr lang="fr-FR" b="1" dirty="0" err="1" smtClean="0">
                <a:solidFill>
                  <a:prstClr val="black"/>
                </a:solidFill>
              </a:rPr>
              <a:t>Irfu</a:t>
            </a:r>
            <a:r>
              <a:rPr lang="fr-FR" b="1" dirty="0" smtClean="0">
                <a:solidFill>
                  <a:prstClr val="black"/>
                </a:solidFill>
              </a:rPr>
              <a:t> :</a:t>
            </a:r>
          </a:p>
          <a:p>
            <a:pPr marL="285750" indent="-285750">
              <a:buFont typeface="Arial" panose="020B0604020202020204" pitchFamily="34" charset="0"/>
              <a:buChar char="•"/>
            </a:pPr>
            <a:endParaRPr lang="fr-FR" sz="1600" dirty="0" smtClean="0">
              <a:solidFill>
                <a:prstClr val="black"/>
              </a:solidFill>
            </a:endParaRPr>
          </a:p>
          <a:p>
            <a:pPr marL="285750" indent="-285750">
              <a:buFont typeface="Arial" panose="020B0604020202020204" pitchFamily="34" charset="0"/>
              <a:buChar char="•"/>
            </a:pPr>
            <a:r>
              <a:rPr lang="fr-FR" sz="1600" dirty="0" smtClean="0">
                <a:solidFill>
                  <a:srgbClr val="00467A"/>
                </a:solidFill>
              </a:rPr>
              <a:t>(</a:t>
            </a:r>
            <a:r>
              <a:rPr lang="fr-FR" sz="1600" b="1" dirty="0">
                <a:solidFill>
                  <a:srgbClr val="00467A"/>
                </a:solidFill>
              </a:rPr>
              <a:t>n</a:t>
            </a:r>
            <a:r>
              <a:rPr lang="fr-FR" sz="1600" dirty="0">
                <a:solidFill>
                  <a:srgbClr val="00467A"/>
                </a:solidFill>
              </a:rPr>
              <a:t>ew) </a:t>
            </a:r>
            <a:r>
              <a:rPr lang="fr-FR" sz="1600" b="1" dirty="0" err="1">
                <a:solidFill>
                  <a:srgbClr val="00467A"/>
                </a:solidFill>
              </a:rPr>
              <a:t>B</a:t>
            </a:r>
            <a:r>
              <a:rPr lang="fr-FR" sz="1600" dirty="0" err="1">
                <a:solidFill>
                  <a:srgbClr val="00467A"/>
                </a:solidFill>
              </a:rPr>
              <a:t>eam</a:t>
            </a:r>
            <a:r>
              <a:rPr lang="fr-FR" sz="1600" dirty="0">
                <a:solidFill>
                  <a:srgbClr val="00467A"/>
                </a:solidFill>
              </a:rPr>
              <a:t> </a:t>
            </a:r>
            <a:r>
              <a:rPr lang="fr-FR" sz="1600" b="1" dirty="0" err="1">
                <a:solidFill>
                  <a:srgbClr val="00467A"/>
                </a:solidFill>
              </a:rPr>
              <a:t>L</a:t>
            </a:r>
            <a:r>
              <a:rPr lang="fr-FR" sz="1600" dirty="0" err="1">
                <a:solidFill>
                  <a:srgbClr val="00467A"/>
                </a:solidFill>
              </a:rPr>
              <a:t>oss</a:t>
            </a:r>
            <a:r>
              <a:rPr lang="fr-FR" sz="1600" dirty="0">
                <a:solidFill>
                  <a:srgbClr val="00467A"/>
                </a:solidFill>
              </a:rPr>
              <a:t> </a:t>
            </a:r>
            <a:r>
              <a:rPr lang="fr-FR" sz="1600" b="1" dirty="0">
                <a:solidFill>
                  <a:srgbClr val="00467A"/>
                </a:solidFill>
              </a:rPr>
              <a:t>M</a:t>
            </a:r>
            <a:r>
              <a:rPr lang="fr-FR" sz="1600" dirty="0">
                <a:solidFill>
                  <a:srgbClr val="00467A"/>
                </a:solidFill>
              </a:rPr>
              <a:t>onitor</a:t>
            </a:r>
          </a:p>
          <a:p>
            <a:pPr marL="285750" indent="-285750">
              <a:buFont typeface="Arial" panose="020B0604020202020204" pitchFamily="34" charset="0"/>
              <a:buChar char="•"/>
            </a:pPr>
            <a:r>
              <a:rPr lang="fr-FR" sz="1600" b="1" dirty="0" err="1">
                <a:solidFill>
                  <a:srgbClr val="00467A"/>
                </a:solidFill>
              </a:rPr>
              <a:t>B</a:t>
            </a:r>
            <a:r>
              <a:rPr lang="fr-FR" sz="1600" dirty="0" err="1">
                <a:solidFill>
                  <a:srgbClr val="00467A"/>
                </a:solidFill>
              </a:rPr>
              <a:t>eam</a:t>
            </a:r>
            <a:r>
              <a:rPr lang="fr-FR" sz="1600" dirty="0">
                <a:solidFill>
                  <a:srgbClr val="00467A"/>
                </a:solidFill>
              </a:rPr>
              <a:t> </a:t>
            </a:r>
            <a:r>
              <a:rPr lang="fr-FR" sz="1600" b="1" dirty="0">
                <a:solidFill>
                  <a:srgbClr val="00467A"/>
                </a:solidFill>
              </a:rPr>
              <a:t>P</a:t>
            </a:r>
            <a:r>
              <a:rPr lang="fr-FR" sz="1600" dirty="0">
                <a:solidFill>
                  <a:srgbClr val="00467A"/>
                </a:solidFill>
              </a:rPr>
              <a:t>osition </a:t>
            </a:r>
            <a:r>
              <a:rPr lang="fr-FR" sz="1600" b="1" dirty="0">
                <a:solidFill>
                  <a:srgbClr val="00467A"/>
                </a:solidFill>
              </a:rPr>
              <a:t>M</a:t>
            </a:r>
            <a:r>
              <a:rPr lang="fr-FR" sz="1600" dirty="0">
                <a:solidFill>
                  <a:srgbClr val="00467A"/>
                </a:solidFill>
              </a:rPr>
              <a:t>onitor</a:t>
            </a:r>
          </a:p>
          <a:p>
            <a:pPr marL="285750" indent="-285750">
              <a:buFont typeface="Arial" panose="020B0604020202020204" pitchFamily="34" charset="0"/>
              <a:buChar char="•"/>
            </a:pPr>
            <a:r>
              <a:rPr lang="fr-FR" sz="1600" dirty="0">
                <a:solidFill>
                  <a:srgbClr val="00467A"/>
                </a:solidFill>
              </a:rPr>
              <a:t>Filtre de Wien</a:t>
            </a:r>
          </a:p>
          <a:p>
            <a:pPr marL="285750" indent="-285750">
              <a:buFont typeface="Arial" panose="020B0604020202020204" pitchFamily="34" charset="0"/>
              <a:buChar char="•"/>
            </a:pPr>
            <a:r>
              <a:rPr lang="fr-FR" sz="1600" b="1" dirty="0">
                <a:solidFill>
                  <a:srgbClr val="00467A"/>
                </a:solidFill>
              </a:rPr>
              <a:t>E</a:t>
            </a:r>
            <a:r>
              <a:rPr lang="fr-FR" sz="1600" dirty="0">
                <a:solidFill>
                  <a:srgbClr val="00467A"/>
                </a:solidFill>
              </a:rPr>
              <a:t>mittance </a:t>
            </a:r>
            <a:r>
              <a:rPr lang="fr-FR" sz="1600" b="1" dirty="0" err="1">
                <a:solidFill>
                  <a:srgbClr val="00467A"/>
                </a:solidFill>
              </a:rPr>
              <a:t>M</a:t>
            </a:r>
            <a:r>
              <a:rPr lang="fr-FR" sz="1600" dirty="0" err="1">
                <a:solidFill>
                  <a:srgbClr val="00467A"/>
                </a:solidFill>
              </a:rPr>
              <a:t>easurement</a:t>
            </a:r>
            <a:r>
              <a:rPr lang="fr-FR" sz="1600" dirty="0">
                <a:solidFill>
                  <a:srgbClr val="00467A"/>
                </a:solidFill>
              </a:rPr>
              <a:t> </a:t>
            </a:r>
            <a:r>
              <a:rPr lang="fr-FR" sz="1600" b="1" dirty="0">
                <a:solidFill>
                  <a:srgbClr val="00467A"/>
                </a:solidFill>
              </a:rPr>
              <a:t>U</a:t>
            </a:r>
            <a:r>
              <a:rPr lang="fr-FR" sz="1600" dirty="0">
                <a:solidFill>
                  <a:srgbClr val="00467A"/>
                </a:solidFill>
              </a:rPr>
              <a:t>nit</a:t>
            </a:r>
          </a:p>
          <a:p>
            <a:pPr marL="285750" indent="-285750">
              <a:buFont typeface="Arial" panose="020B0604020202020204" pitchFamily="34" charset="0"/>
              <a:buChar char="•"/>
            </a:pPr>
            <a:r>
              <a:rPr lang="fr-FR" sz="1600" b="1" dirty="0">
                <a:solidFill>
                  <a:srgbClr val="00467A"/>
                </a:solidFill>
              </a:rPr>
              <a:t>N</a:t>
            </a:r>
            <a:r>
              <a:rPr lang="fr-FR" sz="1600" dirty="0">
                <a:solidFill>
                  <a:srgbClr val="00467A"/>
                </a:solidFill>
              </a:rPr>
              <a:t>on-invasive </a:t>
            </a:r>
            <a:r>
              <a:rPr lang="fr-FR" sz="1600" b="1" dirty="0">
                <a:solidFill>
                  <a:srgbClr val="00467A"/>
                </a:solidFill>
              </a:rPr>
              <a:t>P</a:t>
            </a:r>
            <a:r>
              <a:rPr lang="fr-FR" sz="1600" dirty="0">
                <a:solidFill>
                  <a:srgbClr val="00467A"/>
                </a:solidFill>
              </a:rPr>
              <a:t>rofil </a:t>
            </a:r>
            <a:r>
              <a:rPr lang="fr-FR" sz="1600" b="1" dirty="0">
                <a:solidFill>
                  <a:srgbClr val="00467A"/>
                </a:solidFill>
              </a:rPr>
              <a:t>M</a:t>
            </a:r>
            <a:r>
              <a:rPr lang="fr-FR" sz="1600" dirty="0">
                <a:solidFill>
                  <a:srgbClr val="00467A"/>
                </a:solidFill>
              </a:rPr>
              <a:t>onitor</a:t>
            </a:r>
          </a:p>
          <a:p>
            <a:pPr marL="285750" indent="-285750">
              <a:buFont typeface="Arial" panose="020B0604020202020204" pitchFamily="34" charset="0"/>
              <a:buChar char="•"/>
            </a:pPr>
            <a:r>
              <a:rPr lang="fr-FR" sz="1600" b="1" dirty="0" err="1">
                <a:solidFill>
                  <a:srgbClr val="00467A"/>
                </a:solidFill>
              </a:rPr>
              <a:t>S</a:t>
            </a:r>
            <a:r>
              <a:rPr lang="fr-FR" sz="1600" dirty="0" err="1">
                <a:solidFill>
                  <a:srgbClr val="00467A"/>
                </a:solidFill>
              </a:rPr>
              <a:t>econdary</a:t>
            </a:r>
            <a:r>
              <a:rPr lang="fr-FR" sz="1600" dirty="0">
                <a:solidFill>
                  <a:srgbClr val="00467A"/>
                </a:solidFill>
              </a:rPr>
              <a:t> </a:t>
            </a:r>
            <a:r>
              <a:rPr lang="fr-FR" sz="1600" b="1" dirty="0">
                <a:solidFill>
                  <a:srgbClr val="00467A"/>
                </a:solidFill>
              </a:rPr>
              <a:t>E</a:t>
            </a:r>
            <a:r>
              <a:rPr lang="fr-FR" sz="1600" dirty="0">
                <a:solidFill>
                  <a:srgbClr val="00467A"/>
                </a:solidFill>
              </a:rPr>
              <a:t>mission </a:t>
            </a:r>
            <a:r>
              <a:rPr lang="fr-FR" sz="1600" b="1" dirty="0">
                <a:solidFill>
                  <a:srgbClr val="00467A"/>
                </a:solidFill>
              </a:rPr>
              <a:t>M</a:t>
            </a:r>
            <a:r>
              <a:rPr lang="fr-FR" sz="1600" dirty="0">
                <a:solidFill>
                  <a:srgbClr val="00467A"/>
                </a:solidFill>
              </a:rPr>
              <a:t>onitor</a:t>
            </a:r>
          </a:p>
          <a:p>
            <a:r>
              <a:rPr lang="fr-FR" sz="1600" dirty="0" smtClean="0">
                <a:solidFill>
                  <a:srgbClr val="00467A"/>
                </a:solidFill>
              </a:rPr>
              <a:t>     …</a:t>
            </a:r>
            <a:endParaRPr lang="fr-FR" sz="1600" dirty="0">
              <a:solidFill>
                <a:srgbClr val="00467A"/>
              </a:solidFill>
            </a:endParaRPr>
          </a:p>
          <a:p>
            <a:pPr marL="285750" indent="-285750">
              <a:buFont typeface="Wingdings" panose="05000000000000000000" pitchFamily="2" charset="2"/>
              <a:buChar char="Ø"/>
            </a:pPr>
            <a:r>
              <a:rPr lang="fr-FR" sz="1600" dirty="0">
                <a:solidFill>
                  <a:srgbClr val="00467A"/>
                </a:solidFill>
              </a:rPr>
              <a:t>Doppler ESS</a:t>
            </a:r>
          </a:p>
          <a:p>
            <a:pPr marL="285750" indent="-285750">
              <a:buFont typeface="Wingdings" panose="05000000000000000000" pitchFamily="2" charset="2"/>
              <a:buChar char="Ø"/>
            </a:pPr>
            <a:r>
              <a:rPr lang="fr-FR" sz="1600" dirty="0">
                <a:solidFill>
                  <a:srgbClr val="00467A"/>
                </a:solidFill>
              </a:rPr>
              <a:t>Filtre de Wien </a:t>
            </a:r>
            <a:r>
              <a:rPr lang="fr-FR" sz="1600" dirty="0" smtClean="0">
                <a:solidFill>
                  <a:srgbClr val="00467A"/>
                </a:solidFill>
              </a:rPr>
              <a:t>FAIR</a:t>
            </a:r>
            <a:endParaRPr lang="fr-FR" sz="1600" dirty="0">
              <a:solidFill>
                <a:srgbClr val="00467A"/>
              </a:solidFill>
            </a:endParaRPr>
          </a:p>
          <a:p>
            <a:pPr marL="285750" indent="-285750">
              <a:buFont typeface="Wingdings" panose="05000000000000000000" pitchFamily="2" charset="2"/>
              <a:buChar char="Ø"/>
            </a:pPr>
            <a:r>
              <a:rPr lang="fr-FR" sz="1600" dirty="0">
                <a:solidFill>
                  <a:srgbClr val="00467A"/>
                </a:solidFill>
              </a:rPr>
              <a:t>EMU ESS</a:t>
            </a:r>
          </a:p>
          <a:p>
            <a:pPr marL="285750" indent="-285750">
              <a:buFont typeface="Wingdings" panose="05000000000000000000" pitchFamily="2" charset="2"/>
              <a:buChar char="Ø"/>
            </a:pPr>
            <a:r>
              <a:rPr lang="fr-FR" sz="1600" dirty="0">
                <a:solidFill>
                  <a:srgbClr val="00467A"/>
                </a:solidFill>
              </a:rPr>
              <a:t>EMIT4D Myrte</a:t>
            </a:r>
          </a:p>
          <a:p>
            <a:pPr marL="285750" indent="-285750">
              <a:buFont typeface="Wingdings" panose="05000000000000000000" pitchFamily="2" charset="2"/>
              <a:buChar char="Ø"/>
            </a:pPr>
            <a:r>
              <a:rPr lang="fr-FR" sz="1600" dirty="0" smtClean="0">
                <a:solidFill>
                  <a:srgbClr val="00467A"/>
                </a:solidFill>
              </a:rPr>
              <a:t>NPM </a:t>
            </a:r>
            <a:r>
              <a:rPr lang="fr-FR" sz="1600" dirty="0">
                <a:solidFill>
                  <a:srgbClr val="00467A"/>
                </a:solidFill>
              </a:rPr>
              <a:t>ESS</a:t>
            </a:r>
          </a:p>
        </p:txBody>
      </p:sp>
      <p:graphicFrame>
        <p:nvGraphicFramePr>
          <p:cNvPr id="6" name="Tableau 5"/>
          <p:cNvGraphicFramePr>
            <a:graphicFrameLocks noGrp="1"/>
          </p:cNvGraphicFramePr>
          <p:nvPr>
            <p:extLst>
              <p:ext uri="{D42A27DB-BD31-4B8C-83A1-F6EECF244321}">
                <p14:modId xmlns:p14="http://schemas.microsoft.com/office/powerpoint/2010/main" val="3188206249"/>
              </p:ext>
            </p:extLst>
          </p:nvPr>
        </p:nvGraphicFramePr>
        <p:xfrm>
          <a:off x="395536" y="1268760"/>
          <a:ext cx="5177525" cy="3320392"/>
        </p:xfrm>
        <a:graphic>
          <a:graphicData uri="http://schemas.openxmlformats.org/drawingml/2006/table">
            <a:tbl>
              <a:tblPr firstRow="1" bandRow="1"/>
              <a:tblGrid>
                <a:gridCol w="1320442"/>
                <a:gridCol w="938209"/>
                <a:gridCol w="1146700"/>
                <a:gridCol w="1772174"/>
              </a:tblGrid>
              <a:tr h="3426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600" dirty="0" smtClean="0">
                          <a:latin typeface="+mn-lt"/>
                        </a:rPr>
                        <a:t>Grandeurs</a:t>
                      </a:r>
                      <a:endParaRPr lang="fr-FR" sz="1600" dirty="0">
                        <a:latin typeface="+mn-lt"/>
                      </a:endParaRPr>
                    </a:p>
                  </a:txBody>
                  <a:tcPr>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solid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600" dirty="0" smtClean="0">
                          <a:latin typeface="+mn-lt"/>
                        </a:rPr>
                        <a:t>Diagnostics</a:t>
                      </a:r>
                      <a:endParaRPr lang="fr-FR" sz="1600" dirty="0">
                        <a:latin typeface="+mn-lt"/>
                      </a:endParaRPr>
                    </a:p>
                  </a:txBody>
                  <a:tcPr>
                    <a:lnL>
                      <a:noFill/>
                    </a:lnL>
                    <a:lnR w="12700" cap="flat" cmpd="sng" algn="ctr">
                      <a:solidFill>
                        <a:srgbClr val="4F81BD"/>
                      </a:solidFill>
                      <a:prstDash val="solid"/>
                      <a:round/>
                      <a:headEnd type="none" w="med" len="med"/>
                      <a:tailEnd type="none" w="med" len="med"/>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fr-FR"/>
                    </a:p>
                  </a:txBody>
                  <a:tcPr/>
                </a:tc>
                <a:tc hMerge="1">
                  <a:txBody>
                    <a:bodyPr/>
                    <a:lstStyle/>
                    <a:p>
                      <a:endParaRPr lang="fr-FR"/>
                    </a:p>
                  </a:txBody>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mn-lt"/>
                        </a:rPr>
                        <a:t>Energie</a:t>
                      </a: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mn-lt"/>
                        </a:rPr>
                        <a:t>Dipôle</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fr-F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mn-lt"/>
                        </a:rPr>
                        <a:t>Divergence</a:t>
                      </a: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600" dirty="0" smtClean="0">
                        <a:latin typeface="+mn-lt"/>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fr-FR"/>
                    </a:p>
                  </a:txBody>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mn-lt"/>
                        </a:rPr>
                        <a:t>Emittancemètres</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Position</a:t>
                      </a: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latin typeface="+mn-lt"/>
                        </a:rPr>
                        <a:t>BPM</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latin typeface="+mn-lt"/>
                        </a:rPr>
                        <a:t>Profileurs</a:t>
                      </a:r>
                      <a:endParaRPr lang="fr-FR" sz="1600" dirty="0">
                        <a:latin typeface="+mn-lt"/>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smtClean="0"/>
                    </a:p>
                  </a:txBody>
                  <a:tcPr anchor="ct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Taille</a:t>
                      </a:r>
                      <a:endParaRPr lang="fr-FR" sz="1600" b="1" dirty="0">
                        <a:latin typeface="+mn-lt"/>
                      </a:endParaRP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r-FR" sz="1600" dirty="0">
                        <a:latin typeface="+mn-lt"/>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fr-FR"/>
                    </a:p>
                  </a:txBody>
                  <a:tcPr/>
                </a:tc>
                <a:tc vMerge="1">
                  <a:txBody>
                    <a:bodyPr/>
                    <a:lstStyle/>
                    <a:p>
                      <a:endParaRPr lang="fr-FR" sz="1400" dirty="0"/>
                    </a:p>
                  </a:txBody>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Courant</a:t>
                      </a:r>
                      <a:endParaRPr lang="fr-FR" sz="1600" b="1" dirty="0">
                        <a:latin typeface="+mn-lt"/>
                      </a:endParaRP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mn-lt"/>
                        </a:rPr>
                        <a:t>ACCT</a:t>
                      </a:r>
                      <a:r>
                        <a:rPr lang="fr-FR" sz="1600" baseline="0" dirty="0" smtClean="0">
                          <a:latin typeface="+mn-lt"/>
                        </a:rPr>
                        <a:t>   </a:t>
                      </a:r>
                      <a:r>
                        <a:rPr lang="fr-FR" sz="1600" dirty="0" smtClean="0">
                          <a:latin typeface="+mn-lt"/>
                        </a:rPr>
                        <a:t>Faraday </a:t>
                      </a:r>
                      <a:r>
                        <a:rPr lang="fr-FR" sz="1600" dirty="0" err="1" smtClean="0">
                          <a:latin typeface="+mn-lt"/>
                        </a:rPr>
                        <a:t>Cup</a:t>
                      </a:r>
                      <a:endParaRPr lang="fr-FR" sz="1600" dirty="0" smtClean="0">
                        <a:latin typeface="+mn-lt"/>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fr-FR"/>
                    </a:p>
                  </a:txBody>
                  <a:tcPr/>
                </a:tc>
                <a:tc vMerge="1">
                  <a:txBody>
                    <a:bodyPr/>
                    <a:lstStyle/>
                    <a:p>
                      <a:endParaRPr lang="fr-FR" dirty="0"/>
                    </a:p>
                  </a:txBody>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Pureté</a:t>
                      </a:r>
                      <a:endParaRPr lang="fr-FR" sz="1600" b="1" dirty="0">
                        <a:latin typeface="+mn-lt"/>
                      </a:endParaRP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mn-lt"/>
                        </a:rPr>
                        <a:t>Filtre de </a:t>
                      </a:r>
                      <a:r>
                        <a:rPr lang="fr-FR" sz="1600" dirty="0" err="1" smtClean="0">
                          <a:latin typeface="+mn-lt"/>
                        </a:rPr>
                        <a:t>wien</a:t>
                      </a:r>
                      <a:r>
                        <a:rPr lang="fr-FR" sz="1600" baseline="0" dirty="0" smtClean="0">
                          <a:latin typeface="+mn-lt"/>
                        </a:rPr>
                        <a:t>   </a:t>
                      </a:r>
                      <a:r>
                        <a:rPr lang="fr-FR" sz="1600" dirty="0" smtClean="0">
                          <a:latin typeface="+mn-lt"/>
                        </a:rPr>
                        <a:t>Doppler</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fr-FR"/>
                    </a:p>
                  </a:txBody>
                  <a:tcPr/>
                </a:tc>
                <a:tc hMerge="1">
                  <a:txBody>
                    <a:bodyPr/>
                    <a:lstStyle/>
                    <a:p>
                      <a:endParaRPr lang="fr-FR"/>
                    </a:p>
                  </a:txBody>
                  <a:tcPr/>
                </a:tc>
              </a:tr>
              <a:tr h="34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Pertes</a:t>
                      </a:r>
                      <a:endParaRPr lang="fr-FR" sz="1600" b="1" dirty="0">
                        <a:latin typeface="+mn-lt"/>
                      </a:endParaRP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mn-lt"/>
                        </a:rPr>
                        <a:t>BLM</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fr-FR"/>
                    </a:p>
                  </a:txBody>
                  <a:tcPr/>
                </a:tc>
                <a:tc hMerge="1">
                  <a:txBody>
                    <a:bodyPr/>
                    <a:lstStyle/>
                    <a:p>
                      <a:endParaRPr lang="fr-FR"/>
                    </a:p>
                  </a:txBody>
                  <a:tcPr/>
                </a:tc>
              </a:tr>
              <a:tr h="5710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smtClean="0">
                          <a:latin typeface="+mn-lt"/>
                        </a:rPr>
                        <a:t>Charges d’espace</a:t>
                      </a:r>
                      <a:endParaRPr lang="fr-FR" sz="1600" b="1" dirty="0">
                        <a:latin typeface="+mn-lt"/>
                      </a:endParaRPr>
                    </a:p>
                  </a:txBody>
                  <a:tcP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accent4">
                        <a:lumMod val="20000"/>
                        <a:lumOff val="80000"/>
                      </a:scheme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latin typeface="+mn-lt"/>
                        </a:rPr>
                        <a:t>4 grilles</a:t>
                      </a:r>
                      <a:endParaRPr lang="fr-FR" sz="1600" dirty="0">
                        <a:latin typeface="+mn-lt"/>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fr-FR"/>
                    </a:p>
                  </a:txBody>
                  <a:tcPr/>
                </a:tc>
                <a:tc hMerge="1">
                  <a:txBody>
                    <a:bodyPr/>
                    <a:lstStyle/>
                    <a:p>
                      <a:endParaRPr lang="fr-FR"/>
                    </a:p>
                  </a:txBody>
                  <a:tcPr/>
                </a:tc>
              </a:tr>
            </a:tbl>
          </a:graphicData>
        </a:graphic>
      </p:graphicFrame>
      <p:grpSp>
        <p:nvGrpSpPr>
          <p:cNvPr id="12" name="Groupe 11"/>
          <p:cNvGrpSpPr/>
          <p:nvPr/>
        </p:nvGrpSpPr>
        <p:grpSpPr>
          <a:xfrm>
            <a:off x="395536" y="4797152"/>
            <a:ext cx="4927710" cy="1065924"/>
            <a:chOff x="395536" y="5003884"/>
            <a:chExt cx="4927710" cy="1065924"/>
          </a:xfrm>
        </p:grpSpPr>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5373216"/>
              <a:ext cx="1327310" cy="62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7" y="5405262"/>
              <a:ext cx="648072" cy="664546"/>
            </a:xfrm>
            <a:prstGeom prst="rect">
              <a:avLst/>
            </a:prstGeom>
          </p:spPr>
        </p:pic>
        <p:pic>
          <p:nvPicPr>
            <p:cNvPr id="8" name="Picture 2" descr="http://www.fair-center.eu/fileadmin/fair/pr/logo_for_press/color/300dpi/FAIR_Logo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5381921"/>
              <a:ext cx="792088" cy="66007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5411203"/>
              <a:ext cx="1635027" cy="651180"/>
            </a:xfrm>
            <a:prstGeom prst="rect">
              <a:avLst/>
            </a:prstGeom>
          </p:spPr>
        </p:pic>
        <p:sp>
          <p:nvSpPr>
            <p:cNvPr id="10" name="Rectangle 9"/>
            <p:cNvSpPr/>
            <p:nvPr/>
          </p:nvSpPr>
          <p:spPr>
            <a:xfrm>
              <a:off x="395536" y="5003884"/>
              <a:ext cx="4419904" cy="369332"/>
            </a:xfrm>
            <a:prstGeom prst="rect">
              <a:avLst/>
            </a:prstGeom>
          </p:spPr>
          <p:txBody>
            <a:bodyPr wrap="square">
              <a:spAutoFit/>
            </a:bodyPr>
            <a:lstStyle/>
            <a:p>
              <a:r>
                <a:rPr lang="fr-FR" b="1" dirty="0" smtClean="0">
                  <a:solidFill>
                    <a:prstClr val="black"/>
                  </a:solidFill>
                </a:rPr>
                <a:t>Pour les projets :</a:t>
              </a:r>
              <a:endParaRPr lang="fr-FR" b="1" dirty="0">
                <a:solidFill>
                  <a:prstClr val="black"/>
                </a:solidFill>
              </a:endParaRPr>
            </a:p>
          </p:txBody>
        </p:sp>
      </p:grpSp>
      <p:sp>
        <p:nvSpPr>
          <p:cNvPr id="11" name="Rectangle 10"/>
          <p:cNvSpPr/>
          <p:nvPr/>
        </p:nvSpPr>
        <p:spPr>
          <a:xfrm>
            <a:off x="5724128" y="5445224"/>
            <a:ext cx="2808312" cy="369332"/>
          </a:xfrm>
          <a:prstGeom prst="rect">
            <a:avLst/>
          </a:prstGeom>
        </p:spPr>
        <p:txBody>
          <a:bodyPr wrap="square">
            <a:spAutoFit/>
          </a:bodyPr>
          <a:lstStyle/>
          <a:p>
            <a:r>
              <a:rPr lang="fr-FR" b="1" dirty="0" smtClean="0">
                <a:solidFill>
                  <a:prstClr val="black"/>
                </a:solidFill>
              </a:rPr>
              <a:t>Et bien d’autres ...</a:t>
            </a:r>
            <a:endParaRPr lang="fr-FR" b="1" dirty="0">
              <a:solidFill>
                <a:prstClr val="black"/>
              </a:solidFill>
            </a:endParaRPr>
          </a:p>
        </p:txBody>
      </p:sp>
      <p:sp>
        <p:nvSpPr>
          <p:cNvPr id="20"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22" name="Ellipse 21">
            <a:hlinkClick r:id="rId7"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grpSp>
        <p:nvGrpSpPr>
          <p:cNvPr id="23" name="Groupe 22"/>
          <p:cNvGrpSpPr/>
          <p:nvPr/>
        </p:nvGrpSpPr>
        <p:grpSpPr>
          <a:xfrm>
            <a:off x="1694705" y="6439045"/>
            <a:ext cx="5757615" cy="276999"/>
            <a:chOff x="1694705" y="6448244"/>
            <a:chExt cx="5757615" cy="276999"/>
          </a:xfrm>
          <a:solidFill>
            <a:schemeClr val="bg1">
              <a:lumMod val="75000"/>
            </a:schemeClr>
          </a:solidFill>
        </p:grpSpPr>
        <p:sp>
          <p:nvSpPr>
            <p:cNvPr id="24" name="ZoneTexte 23"/>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25" name="ZoneTexte 24"/>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26" name="ZoneTexte 25"/>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27" name="ZoneTexte 26"/>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28" name="ZoneTexte 27"/>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29" name="ZoneTexte 28"/>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30" name="ZoneTexte 29"/>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sp>
        <p:nvSpPr>
          <p:cNvPr id="34" name="ZoneTexte 33"/>
          <p:cNvSpPr txBox="1"/>
          <p:nvPr/>
        </p:nvSpPr>
        <p:spPr>
          <a:xfrm>
            <a:off x="1694705" y="6439045"/>
            <a:ext cx="720000" cy="276999"/>
          </a:xfrm>
          <a:prstGeom prst="rect">
            <a:avLst/>
          </a:prstGeom>
          <a:solidFill>
            <a:srgbClr val="C00000"/>
          </a:solidFill>
          <a:ln w="3175">
            <a:solidFill>
              <a:schemeClr val="tx1"/>
            </a:solidFill>
          </a:ln>
        </p:spPr>
        <p:txBody>
          <a:bodyPr wrap="square" rtlCol="0">
            <a:spAutoFit/>
          </a:bodyPr>
          <a:lstStyle/>
          <a:p>
            <a:endParaRPr lang="fr-FR" sz="1200" dirty="0">
              <a:solidFill>
                <a:schemeClr val="bg1"/>
              </a:solidFill>
            </a:endParaRPr>
          </a:p>
        </p:txBody>
      </p:sp>
    </p:spTree>
    <p:extLst>
      <p:ext uri="{BB962C8B-B14F-4D97-AF65-F5344CB8AC3E}">
        <p14:creationId xmlns:p14="http://schemas.microsoft.com/office/powerpoint/2010/main" val="29437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n-lt"/>
              </a:rPr>
              <a:t>Doppler - principe</a:t>
            </a:r>
            <a:endParaRPr lang="fr-FR" dirty="0">
              <a:latin typeface="+mn-lt"/>
            </a:endParaRPr>
          </a:p>
        </p:txBody>
      </p:sp>
      <p:grpSp>
        <p:nvGrpSpPr>
          <p:cNvPr id="4" name="Groupe 3"/>
          <p:cNvGrpSpPr/>
          <p:nvPr/>
        </p:nvGrpSpPr>
        <p:grpSpPr>
          <a:xfrm>
            <a:off x="323528" y="3362012"/>
            <a:ext cx="3620920" cy="2803292"/>
            <a:chOff x="2133601" y="3902308"/>
            <a:chExt cx="3620920" cy="2803292"/>
          </a:xfrm>
        </p:grpSpPr>
        <p:pic>
          <p:nvPicPr>
            <p:cNvPr id="5" name="Picture 4" descr="decalage dopp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3902308"/>
              <a:ext cx="3620920" cy="2803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spect="1" noChangeArrowheads="1"/>
            </p:cNvSpPr>
            <p:nvPr/>
          </p:nvSpPr>
          <p:spPr bwMode="auto">
            <a:xfrm>
              <a:off x="3095541" y="4499629"/>
              <a:ext cx="2516829" cy="40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1" lang="fr-FR" sz="1200" b="1" dirty="0">
                  <a:solidFill>
                    <a:prstClr val="black"/>
                  </a:solidFill>
                </a:rPr>
                <a:t>Faisceau de protons</a:t>
              </a:r>
              <a:endParaRPr kumimoji="1" lang="fr-FR" sz="400" b="1" dirty="0">
                <a:solidFill>
                  <a:prstClr val="black"/>
                </a:solidFill>
              </a:endParaRPr>
            </a:p>
            <a:p>
              <a:pPr algn="r"/>
              <a:r>
                <a:rPr kumimoji="1" lang="fr-FR" sz="1200" b="1" dirty="0">
                  <a:solidFill>
                    <a:prstClr val="black"/>
                  </a:solidFill>
                </a:rPr>
                <a:t>	</a:t>
              </a:r>
            </a:p>
          </p:txBody>
        </p:sp>
        <p:sp>
          <p:nvSpPr>
            <p:cNvPr id="7" name="Rectangle 6"/>
            <p:cNvSpPr/>
            <p:nvPr/>
          </p:nvSpPr>
          <p:spPr>
            <a:xfrm>
              <a:off x="2683099" y="4876800"/>
              <a:ext cx="628698" cy="261610"/>
            </a:xfrm>
            <a:prstGeom prst="rect">
              <a:avLst/>
            </a:prstGeom>
          </p:spPr>
          <p:txBody>
            <a:bodyPr wrap="none">
              <a:spAutoFit/>
            </a:bodyPr>
            <a:lstStyle/>
            <a:p>
              <a:r>
                <a:rPr kumimoji="1" lang="fr-FR" sz="1100" b="1" dirty="0">
                  <a:solidFill>
                    <a:prstClr val="black"/>
                  </a:solidFill>
                </a:rPr>
                <a:t>H</a:t>
              </a:r>
              <a:r>
                <a:rPr kumimoji="1" lang="fr-FR" sz="1100" b="1" baseline="30000" dirty="0">
                  <a:solidFill>
                    <a:prstClr val="black"/>
                  </a:solidFill>
                </a:rPr>
                <a:t>0</a:t>
              </a:r>
              <a:r>
                <a:rPr kumimoji="1" lang="fr-FR" sz="1100" b="1" dirty="0">
                  <a:solidFill>
                    <a:prstClr val="black"/>
                  </a:solidFill>
                </a:rPr>
                <a:t>(H</a:t>
              </a:r>
              <a:r>
                <a:rPr kumimoji="1" lang="fr-FR" sz="1100" b="1" baseline="30000" dirty="0">
                  <a:solidFill>
                    <a:prstClr val="black"/>
                  </a:solidFill>
                </a:rPr>
                <a:t>+</a:t>
              </a:r>
              <a:r>
                <a:rPr kumimoji="1" lang="fr-FR" sz="1100" b="1" dirty="0">
                  <a:solidFill>
                    <a:prstClr val="black"/>
                  </a:solidFill>
                </a:rPr>
                <a:t>) </a:t>
              </a:r>
              <a:endParaRPr lang="fr-FR" sz="1100" dirty="0">
                <a:solidFill>
                  <a:prstClr val="black"/>
                </a:solidFill>
              </a:endParaRPr>
            </a:p>
          </p:txBody>
        </p:sp>
        <p:sp>
          <p:nvSpPr>
            <p:cNvPr id="8" name="Rectangle 7"/>
            <p:cNvSpPr/>
            <p:nvPr/>
          </p:nvSpPr>
          <p:spPr>
            <a:xfrm>
              <a:off x="3200400" y="4876800"/>
              <a:ext cx="659155" cy="253916"/>
            </a:xfrm>
            <a:prstGeom prst="rect">
              <a:avLst/>
            </a:prstGeom>
          </p:spPr>
          <p:txBody>
            <a:bodyPr wrap="none">
              <a:spAutoFit/>
            </a:bodyPr>
            <a:lstStyle/>
            <a:p>
              <a:r>
                <a:rPr kumimoji="1" lang="fr-FR" sz="1050" b="1" dirty="0">
                  <a:solidFill>
                    <a:prstClr val="black"/>
                  </a:solidFill>
                </a:rPr>
                <a:t>H</a:t>
              </a:r>
              <a:r>
                <a:rPr kumimoji="1" lang="fr-FR" sz="1050" b="1" baseline="30000" dirty="0">
                  <a:solidFill>
                    <a:prstClr val="black"/>
                  </a:solidFill>
                </a:rPr>
                <a:t>0</a:t>
              </a:r>
              <a:r>
                <a:rPr kumimoji="1" lang="fr-FR" sz="1050" b="1" dirty="0">
                  <a:solidFill>
                    <a:prstClr val="black"/>
                  </a:solidFill>
                </a:rPr>
                <a:t>(H</a:t>
              </a:r>
              <a:r>
                <a:rPr kumimoji="1" lang="fr-FR" sz="1050" b="1" baseline="-25000" dirty="0">
                  <a:solidFill>
                    <a:prstClr val="black"/>
                  </a:solidFill>
                </a:rPr>
                <a:t>2</a:t>
              </a:r>
              <a:r>
                <a:rPr kumimoji="1" lang="fr-FR" sz="1050" b="1" baseline="30000" dirty="0">
                  <a:solidFill>
                    <a:prstClr val="black"/>
                  </a:solidFill>
                </a:rPr>
                <a:t>+</a:t>
              </a:r>
              <a:r>
                <a:rPr kumimoji="1" lang="fr-FR" sz="1050" b="1" dirty="0">
                  <a:solidFill>
                    <a:prstClr val="black"/>
                  </a:solidFill>
                </a:rPr>
                <a:t>) </a:t>
              </a:r>
              <a:endParaRPr lang="fr-FR" sz="1050" dirty="0">
                <a:solidFill>
                  <a:prstClr val="black"/>
                </a:solidFill>
              </a:endParaRPr>
            </a:p>
          </p:txBody>
        </p:sp>
        <p:sp>
          <p:nvSpPr>
            <p:cNvPr id="9" name="Rectangle 8"/>
            <p:cNvSpPr/>
            <p:nvPr/>
          </p:nvSpPr>
          <p:spPr>
            <a:xfrm>
              <a:off x="3681786" y="4876800"/>
              <a:ext cx="622286" cy="253916"/>
            </a:xfrm>
            <a:prstGeom prst="rect">
              <a:avLst/>
            </a:prstGeom>
          </p:spPr>
          <p:txBody>
            <a:bodyPr wrap="none">
              <a:spAutoFit/>
            </a:bodyPr>
            <a:lstStyle/>
            <a:p>
              <a:r>
                <a:rPr kumimoji="1" lang="fr-FR" sz="1050" b="1" dirty="0">
                  <a:solidFill>
                    <a:prstClr val="black"/>
                  </a:solidFill>
                </a:rPr>
                <a:t>H</a:t>
              </a:r>
              <a:r>
                <a:rPr kumimoji="1" lang="fr-FR" sz="1050" b="1" baseline="30000" dirty="0">
                  <a:solidFill>
                    <a:prstClr val="black"/>
                  </a:solidFill>
                </a:rPr>
                <a:t>0</a:t>
              </a:r>
              <a:r>
                <a:rPr kumimoji="1" lang="fr-FR" sz="1050" b="1" dirty="0">
                  <a:solidFill>
                    <a:prstClr val="black"/>
                  </a:solidFill>
                </a:rPr>
                <a:t>(H</a:t>
              </a:r>
              <a:r>
                <a:rPr kumimoji="1" lang="fr-FR" sz="1050" b="1" baseline="-25000" dirty="0">
                  <a:solidFill>
                    <a:prstClr val="black"/>
                  </a:solidFill>
                </a:rPr>
                <a:t>3</a:t>
              </a:r>
              <a:r>
                <a:rPr kumimoji="1" lang="fr-FR" sz="1050" b="1" baseline="30000" dirty="0">
                  <a:solidFill>
                    <a:prstClr val="black"/>
                  </a:solidFill>
                </a:rPr>
                <a:t>+</a:t>
              </a:r>
              <a:r>
                <a:rPr kumimoji="1" lang="fr-FR" sz="1050" b="1" dirty="0">
                  <a:solidFill>
                    <a:prstClr val="black"/>
                  </a:solidFill>
                </a:rPr>
                <a:t>)</a:t>
              </a:r>
            </a:p>
          </p:txBody>
        </p:sp>
        <p:sp>
          <p:nvSpPr>
            <p:cNvPr id="10" name="Rectangle 9"/>
            <p:cNvSpPr/>
            <p:nvPr/>
          </p:nvSpPr>
          <p:spPr>
            <a:xfrm>
              <a:off x="3014589" y="5239392"/>
              <a:ext cx="867545" cy="253916"/>
            </a:xfrm>
            <a:prstGeom prst="rect">
              <a:avLst/>
            </a:prstGeom>
          </p:spPr>
          <p:txBody>
            <a:bodyPr wrap="none">
              <a:spAutoFit/>
            </a:bodyPr>
            <a:lstStyle/>
            <a:p>
              <a:r>
                <a:rPr kumimoji="1" lang="fr-FR" sz="1050" b="1" dirty="0">
                  <a:solidFill>
                    <a:prstClr val="black"/>
                  </a:solidFill>
                </a:rPr>
                <a:t>Plasma H</a:t>
              </a:r>
              <a:r>
                <a:rPr kumimoji="1" lang="fr-FR" sz="1050" b="1" baseline="30000" dirty="0">
                  <a:solidFill>
                    <a:prstClr val="black"/>
                  </a:solidFill>
                </a:rPr>
                <a:t>0 </a:t>
              </a:r>
              <a:endParaRPr lang="fr-FR" sz="1050" dirty="0">
                <a:solidFill>
                  <a:prstClr val="black"/>
                </a:solidFill>
              </a:endParaRPr>
            </a:p>
          </p:txBody>
        </p:sp>
        <p:sp>
          <p:nvSpPr>
            <p:cNvPr id="11" name="Text Box 6"/>
            <p:cNvSpPr txBox="1">
              <a:spLocks noChangeAspect="1" noChangeArrowheads="1"/>
            </p:cNvSpPr>
            <p:nvPr/>
          </p:nvSpPr>
          <p:spPr bwMode="auto">
            <a:xfrm>
              <a:off x="4645248" y="5596865"/>
              <a:ext cx="536352" cy="27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fr-FR" sz="1050" b="1" dirty="0">
                  <a:solidFill>
                    <a:prstClr val="black"/>
                  </a:solidFill>
                </a:rPr>
                <a:t>DlH</a:t>
              </a:r>
              <a:r>
                <a:rPr kumimoji="1" lang="fr-FR" sz="1050" b="1" baseline="-25000" dirty="0">
                  <a:solidFill>
                    <a:prstClr val="black"/>
                  </a:solidFill>
                </a:rPr>
                <a:t>3</a:t>
              </a:r>
              <a:r>
                <a:rPr kumimoji="1" lang="fr-FR" sz="1050" b="1" baseline="30000" dirty="0">
                  <a:solidFill>
                    <a:prstClr val="black"/>
                  </a:solidFill>
                </a:rPr>
                <a:t>+</a:t>
              </a:r>
              <a:endParaRPr kumimoji="1" lang="fr-FR" sz="1050" b="1" dirty="0">
                <a:solidFill>
                  <a:prstClr val="black"/>
                </a:solidFill>
              </a:endParaRPr>
            </a:p>
          </p:txBody>
        </p:sp>
        <p:sp>
          <p:nvSpPr>
            <p:cNvPr id="12" name="Text Box 7"/>
            <p:cNvSpPr txBox="1">
              <a:spLocks noChangeAspect="1" noChangeArrowheads="1"/>
            </p:cNvSpPr>
            <p:nvPr/>
          </p:nvSpPr>
          <p:spPr bwMode="auto">
            <a:xfrm>
              <a:off x="4464158" y="5221590"/>
              <a:ext cx="793642" cy="25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fr-FR" sz="1050" b="1" dirty="0">
                  <a:solidFill>
                    <a:prstClr val="black"/>
                  </a:solidFill>
                </a:rPr>
                <a:t>DlH</a:t>
              </a:r>
              <a:r>
                <a:rPr kumimoji="1" lang="fr-FR" sz="1050" b="1" baseline="-25000" dirty="0">
                  <a:solidFill>
                    <a:prstClr val="black"/>
                  </a:solidFill>
                </a:rPr>
                <a:t>2</a:t>
              </a:r>
              <a:r>
                <a:rPr kumimoji="1" lang="fr-FR" sz="1050" b="1" baseline="30000" dirty="0">
                  <a:solidFill>
                    <a:prstClr val="black"/>
                  </a:solidFill>
                </a:rPr>
                <a:t>+</a:t>
              </a:r>
              <a:endParaRPr kumimoji="1" lang="fr-FR" sz="1050" dirty="0">
                <a:solidFill>
                  <a:prstClr val="black"/>
                </a:solidFill>
              </a:endParaRPr>
            </a:p>
          </p:txBody>
        </p:sp>
        <p:sp>
          <p:nvSpPr>
            <p:cNvPr id="13" name="Text Box 8"/>
            <p:cNvSpPr txBox="1">
              <a:spLocks noChangeAspect="1" noChangeArrowheads="1"/>
            </p:cNvSpPr>
            <p:nvPr/>
          </p:nvSpPr>
          <p:spPr bwMode="auto">
            <a:xfrm>
              <a:off x="4191000" y="5010583"/>
              <a:ext cx="612399" cy="2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fr-FR" sz="1050" b="1" dirty="0">
                  <a:solidFill>
                    <a:prstClr val="black"/>
                  </a:solidFill>
                </a:rPr>
                <a:t>DlH</a:t>
              </a:r>
              <a:r>
                <a:rPr kumimoji="1" lang="fr-FR" sz="1050" b="1" baseline="30000" dirty="0">
                  <a:solidFill>
                    <a:prstClr val="black"/>
                  </a:solidFill>
                </a:rPr>
                <a:t>+</a:t>
              </a:r>
              <a:endParaRPr kumimoji="1" lang="fr-FR" sz="1050" dirty="0">
                <a:solidFill>
                  <a:prstClr val="black"/>
                </a:solidFill>
              </a:endParaRPr>
            </a:p>
          </p:txBody>
        </p:sp>
      </p:grpSp>
      <p:sp>
        <p:nvSpPr>
          <p:cNvPr id="14" name="Espace réservé du contenu 2"/>
          <p:cNvSpPr txBox="1">
            <a:spLocks/>
          </p:cNvSpPr>
          <p:nvPr/>
        </p:nvSpPr>
        <p:spPr>
          <a:xfrm>
            <a:off x="103013" y="2852936"/>
            <a:ext cx="9047894" cy="144273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600" b="1" dirty="0" smtClean="0">
                <a:solidFill>
                  <a:prstClr val="black"/>
                </a:solidFill>
              </a:rPr>
              <a:t>Mesure la pureté du faisceau en déterminant </a:t>
            </a:r>
          </a:p>
          <a:p>
            <a:pPr marL="0" indent="0">
              <a:buFont typeface="Arial" pitchFamily="34" charset="0"/>
              <a:buNone/>
            </a:pPr>
            <a:r>
              <a:rPr lang="fr-FR" sz="1600" b="1" dirty="0" smtClean="0">
                <a:solidFill>
                  <a:prstClr val="black"/>
                </a:solidFill>
              </a:rPr>
              <a:t>les proportions d’ions H</a:t>
            </a:r>
            <a:r>
              <a:rPr lang="fr-FR" sz="1600" b="1" baseline="30000" dirty="0" smtClean="0">
                <a:solidFill>
                  <a:prstClr val="black"/>
                </a:solidFill>
              </a:rPr>
              <a:t>+</a:t>
            </a:r>
            <a:r>
              <a:rPr lang="fr-FR" sz="1600" b="1" dirty="0" smtClean="0">
                <a:solidFill>
                  <a:prstClr val="black"/>
                </a:solidFill>
              </a:rPr>
              <a:t>, H</a:t>
            </a:r>
            <a:r>
              <a:rPr lang="fr-FR" sz="1600" b="1" baseline="-25000" dirty="0" smtClean="0">
                <a:solidFill>
                  <a:prstClr val="black"/>
                </a:solidFill>
              </a:rPr>
              <a:t>2</a:t>
            </a:r>
            <a:r>
              <a:rPr lang="fr-FR" sz="1600" b="1" baseline="30000" dirty="0" smtClean="0">
                <a:solidFill>
                  <a:prstClr val="black"/>
                </a:solidFill>
              </a:rPr>
              <a:t>+</a:t>
            </a:r>
            <a:r>
              <a:rPr lang="fr-FR" sz="1600" b="1" dirty="0" smtClean="0">
                <a:solidFill>
                  <a:prstClr val="black"/>
                </a:solidFill>
              </a:rPr>
              <a:t> et H</a:t>
            </a:r>
            <a:r>
              <a:rPr lang="fr-FR" sz="1600" b="1" baseline="-25000" dirty="0" smtClean="0">
                <a:solidFill>
                  <a:prstClr val="black"/>
                </a:solidFill>
              </a:rPr>
              <a:t>3</a:t>
            </a:r>
            <a:r>
              <a:rPr lang="fr-FR" sz="1600" b="1" baseline="30000" dirty="0" smtClean="0">
                <a:solidFill>
                  <a:prstClr val="black"/>
                </a:solidFill>
              </a:rPr>
              <a:t>+</a:t>
            </a:r>
            <a:r>
              <a:rPr lang="fr-FR" sz="1600" b="1" dirty="0" smtClean="0">
                <a:solidFill>
                  <a:prstClr val="black"/>
                </a:solidFill>
              </a:rPr>
              <a:t> </a:t>
            </a:r>
          </a:p>
          <a:p>
            <a:pPr marL="0" indent="0">
              <a:buFont typeface="Arial" pitchFamily="34" charset="0"/>
              <a:buNone/>
            </a:pPr>
            <a:r>
              <a:rPr lang="fr-FR" sz="1600" dirty="0" smtClean="0">
                <a:solidFill>
                  <a:prstClr val="black"/>
                </a:solidFill>
                <a:sym typeface="Wingdings" panose="05000000000000000000" pitchFamily="2" charset="2"/>
              </a:rPr>
              <a:t> </a:t>
            </a:r>
            <a:r>
              <a:rPr lang="fr-FR" sz="1600" dirty="0" smtClean="0">
                <a:solidFill>
                  <a:prstClr val="black"/>
                </a:solidFill>
              </a:rPr>
              <a:t>Décalage Doppler de la raie H</a:t>
            </a:r>
            <a:r>
              <a:rPr lang="el-GR" sz="1600" dirty="0" smtClean="0">
                <a:solidFill>
                  <a:prstClr val="black"/>
                </a:solidFill>
              </a:rPr>
              <a:t>α</a:t>
            </a:r>
            <a:r>
              <a:rPr lang="fr-FR" sz="1600" dirty="0" smtClean="0">
                <a:solidFill>
                  <a:prstClr val="black"/>
                </a:solidFill>
              </a:rPr>
              <a:t> de l’hydrogène</a:t>
            </a:r>
          </a:p>
        </p:txBody>
      </p:sp>
      <p:sp>
        <p:nvSpPr>
          <p:cNvPr id="15" name="Text Box 12"/>
          <p:cNvSpPr txBox="1">
            <a:spLocks noChangeAspect="1" noChangeArrowheads="1"/>
          </p:cNvSpPr>
          <p:nvPr/>
        </p:nvSpPr>
        <p:spPr bwMode="auto">
          <a:xfrm>
            <a:off x="7668344" y="1204087"/>
            <a:ext cx="1044814" cy="123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400" dirty="0">
                <a:solidFill>
                  <a:prstClr val="black"/>
                </a:solidFill>
              </a:rPr>
              <a:t>lumière due à l’excitation du gaz résiduel</a:t>
            </a:r>
          </a:p>
        </p:txBody>
      </p:sp>
      <p:grpSp>
        <p:nvGrpSpPr>
          <p:cNvPr id="17" name="Groupe 16"/>
          <p:cNvGrpSpPr/>
          <p:nvPr/>
        </p:nvGrpSpPr>
        <p:grpSpPr>
          <a:xfrm>
            <a:off x="190794" y="1217670"/>
            <a:ext cx="5102647" cy="1143000"/>
            <a:chOff x="840953" y="1676399"/>
            <a:chExt cx="6448157" cy="1143000"/>
          </a:xfrm>
        </p:grpSpPr>
        <p:sp>
          <p:nvSpPr>
            <p:cNvPr id="18" name="Organigramme : Stockage à accès direct 17"/>
            <p:cNvSpPr/>
            <p:nvPr/>
          </p:nvSpPr>
          <p:spPr>
            <a:xfrm>
              <a:off x="840953" y="1676399"/>
              <a:ext cx="2062684" cy="1143000"/>
            </a:xfrm>
            <a:prstGeom prst="flowChartMagneticDrum">
              <a:avLst/>
            </a:prstGeom>
            <a:gradFill flip="none" rotWithShape="1">
              <a:gsLst>
                <a:gs pos="50000">
                  <a:srgbClr val="4BACC6">
                    <a:lumMod val="75000"/>
                  </a:srgbClr>
                </a:gs>
                <a:gs pos="65000">
                  <a:srgbClr val="4BACC6"/>
                </a:gs>
                <a:gs pos="36000">
                  <a:srgbClr val="4BACC6"/>
                </a:gs>
                <a:gs pos="0">
                  <a:srgbClr val="1F497D">
                    <a:lumMod val="20000"/>
                    <a:lumOff val="80000"/>
                  </a:srgbClr>
                </a:gs>
                <a:gs pos="100000">
                  <a:srgbClr val="4F81BD">
                    <a:lumMod val="40000"/>
                    <a:lumOff val="60000"/>
                  </a:srgbClr>
                </a:gs>
              </a:gsLst>
              <a:lin ang="540000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19" name="Organigramme : Stockage à accès direct 18"/>
            <p:cNvSpPr/>
            <p:nvPr/>
          </p:nvSpPr>
          <p:spPr>
            <a:xfrm>
              <a:off x="5796625" y="1676399"/>
              <a:ext cx="1492485" cy="1143000"/>
            </a:xfrm>
            <a:prstGeom prst="flowChartMagneticDrum">
              <a:avLst/>
            </a:prstGeom>
            <a:gradFill flip="none" rotWithShape="1">
              <a:gsLst>
                <a:gs pos="50000">
                  <a:srgbClr val="4BACC6">
                    <a:lumMod val="75000"/>
                  </a:srgbClr>
                </a:gs>
                <a:gs pos="65000">
                  <a:srgbClr val="4BACC6"/>
                </a:gs>
                <a:gs pos="36000">
                  <a:srgbClr val="4BACC6"/>
                </a:gs>
                <a:gs pos="0">
                  <a:srgbClr val="1F497D">
                    <a:lumMod val="20000"/>
                    <a:lumOff val="80000"/>
                  </a:srgbClr>
                </a:gs>
                <a:gs pos="100000">
                  <a:srgbClr val="4F81BD">
                    <a:lumMod val="40000"/>
                    <a:lumOff val="60000"/>
                  </a:srgbClr>
                </a:gs>
              </a:gsLst>
              <a:lin ang="540000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ea typeface="+mn-ea"/>
                <a:cs typeface="+mn-cs"/>
              </a:endParaRPr>
            </a:p>
          </p:txBody>
        </p:sp>
        <p:sp>
          <p:nvSpPr>
            <p:cNvPr id="20" name="Trapèze 19"/>
            <p:cNvSpPr/>
            <p:nvPr/>
          </p:nvSpPr>
          <p:spPr>
            <a:xfrm rot="16200000">
              <a:off x="3435174" y="6172"/>
              <a:ext cx="1142999" cy="4483454"/>
            </a:xfrm>
            <a:prstGeom prst="trapezoid">
              <a:avLst>
                <a:gd name="adj" fmla="val 0"/>
              </a:avLst>
            </a:prstGeom>
            <a:gradFill flip="none" rotWithShape="1">
              <a:gsLst>
                <a:gs pos="50000">
                  <a:srgbClr val="4BACC6">
                    <a:lumMod val="75000"/>
                  </a:srgbClr>
                </a:gs>
                <a:gs pos="65000">
                  <a:srgbClr val="4BACC6"/>
                </a:gs>
                <a:gs pos="36000">
                  <a:srgbClr val="4BACC6"/>
                </a:gs>
                <a:gs pos="0">
                  <a:srgbClr val="1F497D">
                    <a:lumMod val="20000"/>
                    <a:lumOff val="80000"/>
                  </a:srgbClr>
                </a:gs>
                <a:gs pos="100000">
                  <a:srgbClr val="4F81BD">
                    <a:lumMod val="40000"/>
                    <a:lumOff val="60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ea typeface="+mn-ea"/>
                <a:cs typeface="+mn-cs"/>
              </a:endParaRPr>
            </a:p>
          </p:txBody>
        </p:sp>
        <p:cxnSp>
          <p:nvCxnSpPr>
            <p:cNvPr id="21" name="Connecteur droit 20"/>
            <p:cNvCxnSpPr/>
            <p:nvPr/>
          </p:nvCxnSpPr>
          <p:spPr>
            <a:xfrm>
              <a:off x="1753399" y="1676399"/>
              <a:ext cx="4495002" cy="0"/>
            </a:xfrm>
            <a:prstGeom prst="line">
              <a:avLst/>
            </a:prstGeom>
            <a:noFill/>
            <a:ln w="28575" cap="flat" cmpd="sng" algn="ctr">
              <a:solidFill>
                <a:srgbClr val="4F81BD">
                  <a:lumMod val="75000"/>
                </a:srgbClr>
              </a:solidFill>
              <a:prstDash val="solid"/>
            </a:ln>
            <a:effectLst/>
          </p:spPr>
        </p:cxnSp>
        <p:cxnSp>
          <p:nvCxnSpPr>
            <p:cNvPr id="22" name="Connecteur droit 21"/>
            <p:cNvCxnSpPr/>
            <p:nvPr/>
          </p:nvCxnSpPr>
          <p:spPr>
            <a:xfrm>
              <a:off x="1753398" y="2819399"/>
              <a:ext cx="4495002" cy="0"/>
            </a:xfrm>
            <a:prstGeom prst="line">
              <a:avLst/>
            </a:prstGeom>
            <a:noFill/>
            <a:ln w="28575" cap="flat" cmpd="sng" algn="ctr">
              <a:solidFill>
                <a:srgbClr val="4F81BD">
                  <a:lumMod val="75000"/>
                </a:srgbClr>
              </a:solidFill>
              <a:prstDash val="solid"/>
            </a:ln>
            <a:effectLst/>
          </p:spPr>
        </p:cxnSp>
      </p:grpSp>
      <p:cxnSp>
        <p:nvCxnSpPr>
          <p:cNvPr id="23" name="Connecteur droit 22"/>
          <p:cNvCxnSpPr/>
          <p:nvPr/>
        </p:nvCxnSpPr>
        <p:spPr>
          <a:xfrm>
            <a:off x="-106244" y="1789170"/>
            <a:ext cx="5791200" cy="0"/>
          </a:xfrm>
          <a:prstGeom prst="line">
            <a:avLst/>
          </a:prstGeom>
          <a:noFill/>
          <a:ln w="9525" cap="flat" cmpd="sng" algn="ctr">
            <a:solidFill>
              <a:srgbClr val="4F81BD">
                <a:shade val="95000"/>
                <a:satMod val="105000"/>
              </a:srgbClr>
            </a:solidFill>
            <a:prstDash val="lgDashDotDot"/>
            <a:headEnd type="none" w="med" len="med"/>
            <a:tailEnd type="triangle" w="med" len="med"/>
          </a:ln>
          <a:effectLst/>
        </p:spPr>
      </p:cxnSp>
      <p:cxnSp>
        <p:nvCxnSpPr>
          <p:cNvPr id="27" name="Connecteur droit 26"/>
          <p:cNvCxnSpPr>
            <a:stCxn id="18" idx="1"/>
            <a:endCxn id="19" idx="4"/>
          </p:cNvCxnSpPr>
          <p:nvPr/>
        </p:nvCxnSpPr>
        <p:spPr>
          <a:xfrm>
            <a:off x="190794" y="1789170"/>
            <a:ext cx="5102647" cy="0"/>
          </a:xfrm>
          <a:prstGeom prst="line">
            <a:avLst/>
          </a:prstGeom>
          <a:noFill/>
          <a:ln w="9525" cap="flat" cmpd="sng" algn="ctr">
            <a:solidFill>
              <a:sysClr val="windowText" lastClr="000000"/>
            </a:solidFill>
            <a:prstDash val="lgDashDotDot"/>
            <a:headEnd type="none" w="med" len="med"/>
            <a:tailEnd type="none" w="med" len="med"/>
          </a:ln>
          <a:effectLst/>
        </p:spPr>
      </p:cxnSp>
      <p:sp>
        <p:nvSpPr>
          <p:cNvPr id="29" name="ZoneTexte 28"/>
          <p:cNvSpPr txBox="1"/>
          <p:nvPr/>
        </p:nvSpPr>
        <p:spPr>
          <a:xfrm>
            <a:off x="5486498" y="1785299"/>
            <a:ext cx="293670" cy="307777"/>
          </a:xfrm>
          <a:prstGeom prst="rect">
            <a:avLst/>
          </a:prstGeom>
          <a:noFill/>
        </p:spPr>
        <p:txBody>
          <a:bodyPr wrap="none" rtlCol="0">
            <a:spAutoFit/>
          </a:bodyPr>
          <a:lstStyle/>
          <a:p>
            <a:r>
              <a:rPr lang="fr-FR" sz="1400" dirty="0">
                <a:solidFill>
                  <a:srgbClr val="4F81BD"/>
                </a:solidFill>
              </a:rPr>
              <a:t>Z</a:t>
            </a:r>
          </a:p>
        </p:txBody>
      </p:sp>
      <p:cxnSp>
        <p:nvCxnSpPr>
          <p:cNvPr id="31" name="Connecteur droit 30"/>
          <p:cNvCxnSpPr/>
          <p:nvPr/>
        </p:nvCxnSpPr>
        <p:spPr>
          <a:xfrm>
            <a:off x="190794" y="2589270"/>
            <a:ext cx="3482687" cy="0"/>
          </a:xfrm>
          <a:prstGeom prst="line">
            <a:avLst/>
          </a:prstGeom>
          <a:noFill/>
          <a:ln w="57150" cap="flat" cmpd="sng" algn="ctr">
            <a:solidFill>
              <a:sysClr val="window" lastClr="FFFFFF">
                <a:lumMod val="65000"/>
              </a:sysClr>
            </a:solidFill>
            <a:prstDash val="solid"/>
          </a:ln>
          <a:effectLst/>
        </p:spPr>
      </p:cxnSp>
      <p:cxnSp>
        <p:nvCxnSpPr>
          <p:cNvPr id="33" name="Connecteur droit 32"/>
          <p:cNvCxnSpPr/>
          <p:nvPr/>
        </p:nvCxnSpPr>
        <p:spPr>
          <a:xfrm>
            <a:off x="3630756" y="2579745"/>
            <a:ext cx="1703244" cy="466725"/>
          </a:xfrm>
          <a:prstGeom prst="line">
            <a:avLst/>
          </a:prstGeom>
          <a:noFill/>
          <a:ln w="57150" cap="flat" cmpd="sng" algn="ctr">
            <a:solidFill>
              <a:sysClr val="window" lastClr="FFFFFF">
                <a:lumMod val="65000"/>
              </a:sysClr>
            </a:solidFill>
            <a:prstDash val="solid"/>
          </a:ln>
          <a:effectLst/>
        </p:spPr>
      </p:cxnSp>
      <p:cxnSp>
        <p:nvCxnSpPr>
          <p:cNvPr id="32" name="Connecteur droit 31"/>
          <p:cNvCxnSpPr/>
          <p:nvPr/>
        </p:nvCxnSpPr>
        <p:spPr>
          <a:xfrm flipV="1">
            <a:off x="5181600" y="2589270"/>
            <a:ext cx="685800" cy="1"/>
          </a:xfrm>
          <a:prstGeom prst="line">
            <a:avLst/>
          </a:prstGeom>
          <a:noFill/>
          <a:ln w="57150" cap="flat" cmpd="sng" algn="ctr">
            <a:solidFill>
              <a:sysClr val="window" lastClr="FFFFFF">
                <a:lumMod val="65000"/>
              </a:sysClr>
            </a:solidFill>
            <a:prstDash val="solid"/>
          </a:ln>
          <a:effectLst/>
        </p:spPr>
      </p:cxnSp>
      <p:cxnSp>
        <p:nvCxnSpPr>
          <p:cNvPr id="34" name="Connecteur droit 33"/>
          <p:cNvCxnSpPr/>
          <p:nvPr/>
        </p:nvCxnSpPr>
        <p:spPr>
          <a:xfrm>
            <a:off x="5181600" y="2579745"/>
            <a:ext cx="304898" cy="70774"/>
          </a:xfrm>
          <a:prstGeom prst="line">
            <a:avLst/>
          </a:prstGeom>
          <a:noFill/>
          <a:ln w="57150" cap="flat" cmpd="sng" algn="ctr">
            <a:solidFill>
              <a:sysClr val="window" lastClr="FFFFFF">
                <a:lumMod val="65000"/>
              </a:sysClr>
            </a:solidFill>
            <a:prstDash val="solid"/>
          </a:ln>
          <a:effectLst/>
        </p:spPr>
      </p:cxnSp>
      <p:cxnSp>
        <p:nvCxnSpPr>
          <p:cNvPr id="35" name="Connecteur droit 34"/>
          <p:cNvCxnSpPr/>
          <p:nvPr/>
        </p:nvCxnSpPr>
        <p:spPr>
          <a:xfrm flipH="1">
            <a:off x="5334000" y="2650519"/>
            <a:ext cx="152498" cy="395951"/>
          </a:xfrm>
          <a:prstGeom prst="line">
            <a:avLst/>
          </a:prstGeom>
          <a:noFill/>
          <a:ln w="57150" cap="flat" cmpd="sng" algn="ctr">
            <a:solidFill>
              <a:srgbClr val="4F81BD"/>
            </a:solidFill>
            <a:prstDash val="solid"/>
          </a:ln>
          <a:effectLst/>
        </p:spPr>
      </p:cxnSp>
      <p:pic>
        <p:nvPicPr>
          <p:cNvPr id="39" name="Image 38"/>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6730" t="11756" r="7226" b="10318"/>
          <a:stretch/>
        </p:blipFill>
        <p:spPr>
          <a:xfrm>
            <a:off x="6204748" y="1111469"/>
            <a:ext cx="1428750" cy="1419225"/>
          </a:xfrm>
          <a:prstGeom prst="rect">
            <a:avLst/>
          </a:prstGeom>
        </p:spPr>
      </p:pic>
      <mc:AlternateContent xmlns:mc="http://schemas.openxmlformats.org/markup-compatibility/2006" xmlns:a14="http://schemas.microsoft.com/office/drawing/2010/main">
        <mc:Choice Requires="a14">
          <p:sp>
            <p:nvSpPr>
              <p:cNvPr id="40" name="ZoneTexte 39"/>
              <p:cNvSpPr txBox="1"/>
              <p:nvPr/>
            </p:nvSpPr>
            <p:spPr>
              <a:xfrm>
                <a:off x="4537340" y="4806392"/>
                <a:ext cx="3275897" cy="3955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a:solidFill>
                            <a:prstClr val="black"/>
                          </a:solidFill>
                          <a:latin typeface="Cambria Math"/>
                        </a:rPr>
                        <m:t>𝑄</m:t>
                      </m:r>
                      <m:d>
                        <m:dPr>
                          <m:ctrlPr>
                            <a:rPr lang="fr-FR" i="1">
                              <a:solidFill>
                                <a:prstClr val="black"/>
                              </a:solidFill>
                              <a:latin typeface="Cambria Math"/>
                            </a:rPr>
                          </m:ctrlPr>
                        </m:dPr>
                        <m:e>
                          <m:r>
                            <a:rPr lang="fr-FR" i="1">
                              <a:solidFill>
                                <a:prstClr val="black"/>
                              </a:solidFill>
                              <a:latin typeface="Cambria Math"/>
                              <a:ea typeface="Cambria Math"/>
                            </a:rPr>
                            <m:t>𝜆</m:t>
                          </m:r>
                          <m:r>
                            <a:rPr lang="fr-FR" i="1">
                              <a:solidFill>
                                <a:prstClr val="black"/>
                              </a:solidFill>
                              <a:latin typeface="Cambria Math"/>
                              <a:ea typeface="Cambria Math"/>
                            </a:rPr>
                            <m:t>𝑖</m:t>
                          </m:r>
                        </m:e>
                      </m:d>
                      <m:r>
                        <a:rPr lang="fr-FR" i="1">
                          <a:solidFill>
                            <a:prstClr val="black"/>
                          </a:solidFill>
                          <a:latin typeface="Cambria Math"/>
                          <a:ea typeface="Cambria Math"/>
                        </a:rPr>
                        <m:t>=</m:t>
                      </m:r>
                      <m:sSub>
                        <m:sSubPr>
                          <m:ctrlPr>
                            <a:rPr lang="fr-FR" i="1">
                              <a:solidFill>
                                <a:prstClr val="black"/>
                              </a:solidFill>
                              <a:latin typeface="Cambria Math"/>
                              <a:ea typeface="Cambria Math"/>
                            </a:rPr>
                          </m:ctrlPr>
                        </m:sSubPr>
                        <m:e>
                          <m:r>
                            <a:rPr lang="fr-FR" i="1">
                              <a:solidFill>
                                <a:prstClr val="black"/>
                              </a:solidFill>
                              <a:latin typeface="Cambria Math"/>
                              <a:ea typeface="Cambria Math"/>
                            </a:rPr>
                            <m:t>𝑁</m:t>
                          </m:r>
                        </m:e>
                        <m:sub>
                          <m:r>
                            <a:rPr lang="fr-FR" i="1">
                              <a:solidFill>
                                <a:prstClr val="black"/>
                              </a:solidFill>
                              <a:latin typeface="Cambria Math"/>
                              <a:ea typeface="Cambria Math"/>
                            </a:rPr>
                            <m:t>𝑔𝑎𝑧</m:t>
                          </m:r>
                        </m:sub>
                      </m:sSub>
                      <m:sSub>
                        <m:sSubPr>
                          <m:ctrlPr>
                            <a:rPr lang="fr-FR" i="1">
                              <a:solidFill>
                                <a:prstClr val="black"/>
                              </a:solidFill>
                              <a:latin typeface="Cambria Math"/>
                              <a:ea typeface="Cambria Math"/>
                            </a:rPr>
                          </m:ctrlPr>
                        </m:sSubPr>
                        <m:e>
                          <m:r>
                            <a:rPr lang="fr-FR" i="1">
                              <a:solidFill>
                                <a:prstClr val="black"/>
                              </a:solidFill>
                              <a:latin typeface="Cambria Math"/>
                              <a:ea typeface="Cambria Math"/>
                            </a:rPr>
                            <m:t> </m:t>
                          </m:r>
                          <m:r>
                            <a:rPr lang="fr-FR" i="1">
                              <a:solidFill>
                                <a:prstClr val="black"/>
                              </a:solidFill>
                              <a:latin typeface="Cambria Math"/>
                              <a:ea typeface="Cambria Math"/>
                            </a:rPr>
                            <m:t>𝑁</m:t>
                          </m:r>
                        </m:e>
                        <m:sub>
                          <m:r>
                            <a:rPr lang="fr-FR" i="1">
                              <a:solidFill>
                                <a:prstClr val="black"/>
                              </a:solidFill>
                              <a:latin typeface="Cambria Math"/>
                              <a:ea typeface="Cambria Math"/>
                            </a:rPr>
                            <m:t>𝑖𝑜𝑛</m:t>
                          </m:r>
                        </m:sub>
                      </m:sSub>
                      <m:sSub>
                        <m:sSubPr>
                          <m:ctrlPr>
                            <a:rPr lang="fr-FR" i="1">
                              <a:solidFill>
                                <a:prstClr val="black"/>
                              </a:solidFill>
                              <a:latin typeface="Cambria Math"/>
                              <a:ea typeface="Cambria Math"/>
                            </a:rPr>
                          </m:ctrlPr>
                        </m:sSubPr>
                        <m:e>
                          <m:r>
                            <a:rPr lang="fr-FR" i="1">
                              <a:solidFill>
                                <a:prstClr val="black"/>
                              </a:solidFill>
                              <a:latin typeface="Cambria Math"/>
                              <a:ea typeface="Cambria Math"/>
                            </a:rPr>
                            <m:t> </m:t>
                          </m:r>
                          <m:r>
                            <a:rPr lang="fr-FR" i="1">
                              <a:solidFill>
                                <a:prstClr val="black"/>
                              </a:solidFill>
                              <a:latin typeface="Cambria Math"/>
                              <a:ea typeface="Cambria Math"/>
                            </a:rPr>
                            <m:t>𝜎</m:t>
                          </m:r>
                        </m:e>
                        <m:sub>
                          <m:r>
                            <a:rPr lang="fr-FR" i="1">
                              <a:solidFill>
                                <a:prstClr val="black"/>
                              </a:solidFill>
                              <a:latin typeface="Cambria Math"/>
                              <a:ea typeface="Cambria Math"/>
                            </a:rPr>
                            <m:t>𝑟</m:t>
                          </m:r>
                          <m:r>
                            <a:rPr lang="fr-FR" i="1">
                              <a:solidFill>
                                <a:prstClr val="black"/>
                              </a:solidFill>
                              <a:latin typeface="Cambria Math"/>
                              <a:ea typeface="Cambria Math"/>
                            </a:rPr>
                            <m:t>é</m:t>
                          </m:r>
                          <m:r>
                            <a:rPr lang="fr-FR" i="1">
                              <a:solidFill>
                                <a:prstClr val="black"/>
                              </a:solidFill>
                              <a:latin typeface="Cambria Math"/>
                              <a:ea typeface="Cambria Math"/>
                            </a:rPr>
                            <m:t>𝑎𝑐𝑡𝑖𝑜𝑛</m:t>
                          </m:r>
                        </m:sub>
                      </m:sSub>
                      <m:r>
                        <a:rPr lang="fr-FR" i="1">
                          <a:solidFill>
                            <a:prstClr val="black"/>
                          </a:solidFill>
                          <a:latin typeface="Cambria Math"/>
                          <a:ea typeface="Cambria Math"/>
                        </a:rPr>
                        <m:t> </m:t>
                      </m:r>
                      <m:r>
                        <a:rPr lang="fr-FR" i="1">
                          <a:solidFill>
                            <a:prstClr val="black"/>
                          </a:solidFill>
                          <a:latin typeface="Cambria Math"/>
                          <a:ea typeface="Cambria Math"/>
                        </a:rPr>
                        <m:t>𝜔</m:t>
                      </m:r>
                      <m:r>
                        <a:rPr lang="fr-FR" i="1">
                          <a:solidFill>
                            <a:prstClr val="black"/>
                          </a:solidFill>
                          <a:latin typeface="Cambria Math"/>
                          <a:ea typeface="Cambria Math"/>
                        </a:rPr>
                        <m:t> </m:t>
                      </m:r>
                      <m:r>
                        <m:rPr>
                          <m:sty m:val="p"/>
                        </m:rPr>
                        <a:rPr lang="el-GR" i="1">
                          <a:solidFill>
                            <a:prstClr val="black"/>
                          </a:solidFill>
                          <a:latin typeface="Cambria Math"/>
                          <a:ea typeface="Cambria Math"/>
                        </a:rPr>
                        <m:t>Ω</m:t>
                      </m:r>
                    </m:oMath>
                  </m:oMathPara>
                </a14:m>
                <a:endParaRPr lang="fr-FR" dirty="0">
                  <a:solidFill>
                    <a:prstClr val="black"/>
                  </a:solidFill>
                </a:endParaRPr>
              </a:p>
            </p:txBody>
          </p:sp>
        </mc:Choice>
        <mc:Fallback xmlns="">
          <p:sp>
            <p:nvSpPr>
              <p:cNvPr id="40" name="ZoneTexte 39"/>
              <p:cNvSpPr txBox="1">
                <a:spLocks noRot="1" noChangeAspect="1" noMove="1" noResize="1" noEditPoints="1" noAdjustHandles="1" noChangeArrowheads="1" noChangeShapeType="1" noTextEdit="1"/>
              </p:cNvSpPr>
              <p:nvPr/>
            </p:nvSpPr>
            <p:spPr>
              <a:xfrm>
                <a:off x="4537340" y="4806392"/>
                <a:ext cx="3275897" cy="395558"/>
              </a:xfrm>
              <a:prstGeom prst="rect">
                <a:avLst/>
              </a:prstGeom>
              <a:blipFill rotWithShape="1">
                <a:blip r:embed="rId6"/>
                <a:stretch>
                  <a:fillRect b="-3077"/>
                </a:stretch>
              </a:blipFill>
            </p:spPr>
            <p:txBody>
              <a:bodyPr/>
              <a:lstStyle/>
              <a:p>
                <a:r>
                  <a:rPr lang="fr-FR">
                    <a:noFill/>
                  </a:rPr>
                  <a:t> </a:t>
                </a:r>
              </a:p>
            </p:txBody>
          </p:sp>
        </mc:Fallback>
      </mc:AlternateContent>
      <p:grpSp>
        <p:nvGrpSpPr>
          <p:cNvPr id="70" name="Groupe 69"/>
          <p:cNvGrpSpPr/>
          <p:nvPr/>
        </p:nvGrpSpPr>
        <p:grpSpPr>
          <a:xfrm>
            <a:off x="4085847" y="5171823"/>
            <a:ext cx="1324402" cy="536501"/>
            <a:chOff x="3970089" y="5220072"/>
            <a:chExt cx="1324402" cy="536501"/>
          </a:xfrm>
        </p:grpSpPr>
        <p:cxnSp>
          <p:nvCxnSpPr>
            <p:cNvPr id="45" name="Connecteur droit avec flèche 44"/>
            <p:cNvCxnSpPr>
              <a:endCxn id="47" idx="0"/>
            </p:cNvCxnSpPr>
            <p:nvPr/>
          </p:nvCxnSpPr>
          <p:spPr>
            <a:xfrm flipH="1">
              <a:off x="4632290" y="5220072"/>
              <a:ext cx="183992" cy="197947"/>
            </a:xfrm>
            <a:prstGeom prst="straightConnector1">
              <a:avLst/>
            </a:prstGeom>
            <a:noFill/>
            <a:ln w="9525" cap="flat" cmpd="sng" algn="ctr">
              <a:solidFill>
                <a:srgbClr val="4F81BD">
                  <a:shade val="95000"/>
                  <a:satMod val="105000"/>
                </a:srgbClr>
              </a:solidFill>
              <a:prstDash val="solid"/>
              <a:headEnd type="triangle" w="med" len="med"/>
              <a:tailEnd type="none" w="med" len="med"/>
            </a:ln>
            <a:effectLst/>
          </p:spPr>
        </p:cxnSp>
        <p:sp>
          <p:nvSpPr>
            <p:cNvPr id="47" name="ZoneTexte 46"/>
            <p:cNvSpPr txBox="1"/>
            <p:nvPr/>
          </p:nvSpPr>
          <p:spPr>
            <a:xfrm>
              <a:off x="3970089" y="5418019"/>
              <a:ext cx="1324402" cy="338554"/>
            </a:xfrm>
            <a:prstGeom prst="rect">
              <a:avLst/>
            </a:prstGeom>
            <a:noFill/>
          </p:spPr>
          <p:txBody>
            <a:bodyPr wrap="none" rtlCol="0">
              <a:spAutoFit/>
            </a:bodyPr>
            <a:lstStyle/>
            <a:p>
              <a:r>
                <a:rPr lang="fr-FR" sz="1600" dirty="0">
                  <a:solidFill>
                    <a:srgbClr val="1F497D"/>
                  </a:solidFill>
                </a:rPr>
                <a:t>Lumière/raie</a:t>
              </a:r>
            </a:p>
          </p:txBody>
        </p:sp>
      </p:grpSp>
      <p:grpSp>
        <p:nvGrpSpPr>
          <p:cNvPr id="65" name="Groupe 64"/>
          <p:cNvGrpSpPr/>
          <p:nvPr/>
        </p:nvGrpSpPr>
        <p:grpSpPr>
          <a:xfrm>
            <a:off x="4818672" y="4079861"/>
            <a:ext cx="1101584" cy="785354"/>
            <a:chOff x="4702914" y="4128110"/>
            <a:chExt cx="1101584" cy="785354"/>
          </a:xfrm>
        </p:grpSpPr>
        <p:cxnSp>
          <p:nvCxnSpPr>
            <p:cNvPr id="41" name="Connecteur droit avec flèche 40"/>
            <p:cNvCxnSpPr/>
            <p:nvPr/>
          </p:nvCxnSpPr>
          <p:spPr>
            <a:xfrm flipH="1" flipV="1">
              <a:off x="5486498" y="4442783"/>
              <a:ext cx="197758" cy="470681"/>
            </a:xfrm>
            <a:prstGeom prst="straightConnector1">
              <a:avLst/>
            </a:prstGeom>
            <a:noFill/>
            <a:ln w="9525" cap="flat" cmpd="sng" algn="ctr">
              <a:solidFill>
                <a:srgbClr val="4F81BD">
                  <a:shade val="95000"/>
                  <a:satMod val="105000"/>
                </a:srgbClr>
              </a:solidFill>
              <a:prstDash val="solid"/>
              <a:headEnd type="triangle" w="med" len="med"/>
              <a:tailEnd type="none" w="med" len="med"/>
            </a:ln>
            <a:effectLst/>
          </p:spPr>
        </p:cxnSp>
        <p:sp>
          <p:nvSpPr>
            <p:cNvPr id="48" name="ZoneTexte 47"/>
            <p:cNvSpPr txBox="1"/>
            <p:nvPr/>
          </p:nvSpPr>
          <p:spPr>
            <a:xfrm>
              <a:off x="4702914" y="4128110"/>
              <a:ext cx="1101584" cy="338554"/>
            </a:xfrm>
            <a:prstGeom prst="rect">
              <a:avLst/>
            </a:prstGeom>
            <a:noFill/>
          </p:spPr>
          <p:txBody>
            <a:bodyPr wrap="none" rtlCol="0">
              <a:spAutoFit/>
            </a:bodyPr>
            <a:lstStyle/>
            <a:p>
              <a:r>
                <a:rPr lang="fr-FR" sz="1600" dirty="0">
                  <a:solidFill>
                    <a:srgbClr val="1F497D"/>
                  </a:solidFill>
                </a:rPr>
                <a:t>~Pression</a:t>
              </a:r>
            </a:p>
          </p:txBody>
        </p:sp>
      </p:grpSp>
      <p:grpSp>
        <p:nvGrpSpPr>
          <p:cNvPr id="66" name="Groupe 65"/>
          <p:cNvGrpSpPr/>
          <p:nvPr/>
        </p:nvGrpSpPr>
        <p:grpSpPr>
          <a:xfrm>
            <a:off x="6069267" y="4058581"/>
            <a:ext cx="1628459" cy="831495"/>
            <a:chOff x="5953509" y="4106830"/>
            <a:chExt cx="1628459" cy="831495"/>
          </a:xfrm>
        </p:grpSpPr>
        <p:cxnSp>
          <p:nvCxnSpPr>
            <p:cNvPr id="43" name="Connecteur droit avec flèche 42"/>
            <p:cNvCxnSpPr/>
            <p:nvPr/>
          </p:nvCxnSpPr>
          <p:spPr>
            <a:xfrm flipV="1">
              <a:off x="6729068" y="4499982"/>
              <a:ext cx="25400" cy="438343"/>
            </a:xfrm>
            <a:prstGeom prst="straightConnector1">
              <a:avLst/>
            </a:prstGeom>
            <a:noFill/>
            <a:ln w="9525" cap="flat" cmpd="sng" algn="ctr">
              <a:solidFill>
                <a:srgbClr val="4F81BD">
                  <a:shade val="95000"/>
                  <a:satMod val="105000"/>
                </a:srgbClr>
              </a:solidFill>
              <a:prstDash val="solid"/>
              <a:headEnd type="triangle" w="med" len="med"/>
              <a:tailEnd type="none" w="med" len="med"/>
            </a:ln>
            <a:effectLst/>
          </p:spPr>
        </p:cxnSp>
        <p:sp>
          <p:nvSpPr>
            <p:cNvPr id="49" name="ZoneTexte 48"/>
            <p:cNvSpPr txBox="1"/>
            <p:nvPr/>
          </p:nvSpPr>
          <p:spPr>
            <a:xfrm>
              <a:off x="5953509" y="4106830"/>
              <a:ext cx="1628459" cy="338554"/>
            </a:xfrm>
            <a:prstGeom prst="rect">
              <a:avLst/>
            </a:prstGeom>
            <a:noFill/>
          </p:spPr>
          <p:txBody>
            <a:bodyPr wrap="none" rtlCol="0">
              <a:spAutoFit/>
            </a:bodyPr>
            <a:lstStyle/>
            <a:p>
              <a:r>
                <a:rPr lang="fr-FR" sz="1600" dirty="0">
                  <a:solidFill>
                    <a:srgbClr val="1F497D"/>
                  </a:solidFill>
                </a:rPr>
                <a:t>Section efficace</a:t>
              </a:r>
            </a:p>
          </p:txBody>
        </p:sp>
      </p:grpSp>
      <p:grpSp>
        <p:nvGrpSpPr>
          <p:cNvPr id="68" name="Groupe 67"/>
          <p:cNvGrpSpPr/>
          <p:nvPr/>
        </p:nvGrpSpPr>
        <p:grpSpPr>
          <a:xfrm>
            <a:off x="7454426" y="5171823"/>
            <a:ext cx="989605" cy="593330"/>
            <a:chOff x="7338668" y="5220072"/>
            <a:chExt cx="989605" cy="593330"/>
          </a:xfrm>
        </p:grpSpPr>
        <p:cxnSp>
          <p:nvCxnSpPr>
            <p:cNvPr id="44" name="Connecteur droit avec flèche 43"/>
            <p:cNvCxnSpPr/>
            <p:nvPr/>
          </p:nvCxnSpPr>
          <p:spPr>
            <a:xfrm>
              <a:off x="7338668" y="5220072"/>
              <a:ext cx="589661" cy="390044"/>
            </a:xfrm>
            <a:prstGeom prst="straightConnector1">
              <a:avLst/>
            </a:prstGeom>
            <a:noFill/>
            <a:ln w="9525" cap="flat" cmpd="sng" algn="ctr">
              <a:solidFill>
                <a:srgbClr val="4F81BD">
                  <a:shade val="95000"/>
                  <a:satMod val="105000"/>
                </a:srgbClr>
              </a:solidFill>
              <a:prstDash val="solid"/>
              <a:headEnd type="triangle" w="med" len="med"/>
              <a:tailEnd type="none" w="med" len="med"/>
            </a:ln>
            <a:effectLst/>
          </p:spPr>
        </p:cxnSp>
        <p:sp>
          <p:nvSpPr>
            <p:cNvPr id="50" name="ZoneTexte 49"/>
            <p:cNvSpPr txBox="1"/>
            <p:nvPr/>
          </p:nvSpPr>
          <p:spPr>
            <a:xfrm>
              <a:off x="7909569" y="5474848"/>
              <a:ext cx="418704" cy="338554"/>
            </a:xfrm>
            <a:prstGeom prst="rect">
              <a:avLst/>
            </a:prstGeom>
            <a:noFill/>
          </p:spPr>
          <p:txBody>
            <a:bodyPr wrap="none" rtlCol="0">
              <a:spAutoFit/>
            </a:bodyPr>
            <a:lstStyle/>
            <a:p>
              <a:r>
                <a:rPr lang="fr-FR" sz="1600" dirty="0">
                  <a:solidFill>
                    <a:srgbClr val="1F497D"/>
                  </a:solidFill>
                </a:rPr>
                <a:t>~1</a:t>
              </a:r>
            </a:p>
          </p:txBody>
        </p:sp>
      </p:grpSp>
      <p:grpSp>
        <p:nvGrpSpPr>
          <p:cNvPr id="67" name="Groupe 66"/>
          <p:cNvGrpSpPr/>
          <p:nvPr/>
        </p:nvGrpSpPr>
        <p:grpSpPr>
          <a:xfrm>
            <a:off x="7640086" y="4316855"/>
            <a:ext cx="1298753" cy="681566"/>
            <a:chOff x="7524328" y="4365104"/>
            <a:chExt cx="1298753" cy="681566"/>
          </a:xfrm>
        </p:grpSpPr>
        <p:cxnSp>
          <p:nvCxnSpPr>
            <p:cNvPr id="42" name="Connecteur droit avec flèche 41"/>
            <p:cNvCxnSpPr>
              <a:endCxn id="51" idx="2"/>
            </p:cNvCxnSpPr>
            <p:nvPr/>
          </p:nvCxnSpPr>
          <p:spPr>
            <a:xfrm flipV="1">
              <a:off x="7684258" y="4703658"/>
              <a:ext cx="489447" cy="343012"/>
            </a:xfrm>
            <a:prstGeom prst="straightConnector1">
              <a:avLst/>
            </a:prstGeom>
            <a:noFill/>
            <a:ln w="9525" cap="flat" cmpd="sng" algn="ctr">
              <a:solidFill>
                <a:srgbClr val="4F81BD">
                  <a:shade val="95000"/>
                  <a:satMod val="105000"/>
                </a:srgbClr>
              </a:solidFill>
              <a:prstDash val="solid"/>
              <a:headEnd type="triangle" w="med" len="med"/>
              <a:tailEnd type="none" w="med" len="med"/>
            </a:ln>
            <a:effectLst/>
          </p:spPr>
        </p:cxnSp>
        <p:sp>
          <p:nvSpPr>
            <p:cNvPr id="51" name="ZoneTexte 50"/>
            <p:cNvSpPr txBox="1"/>
            <p:nvPr/>
          </p:nvSpPr>
          <p:spPr>
            <a:xfrm>
              <a:off x="7524328" y="4365104"/>
              <a:ext cx="1298753" cy="338554"/>
            </a:xfrm>
            <a:prstGeom prst="rect">
              <a:avLst/>
            </a:prstGeom>
            <a:noFill/>
          </p:spPr>
          <p:txBody>
            <a:bodyPr wrap="none" rtlCol="0">
              <a:spAutoFit/>
            </a:bodyPr>
            <a:lstStyle/>
            <a:p>
              <a:r>
                <a:rPr lang="fr-FR" sz="1600" dirty="0" smtClean="0">
                  <a:solidFill>
                    <a:srgbClr val="1F497D"/>
                  </a:solidFill>
                </a:rPr>
                <a:t>Angle solide</a:t>
              </a:r>
              <a:endParaRPr lang="fr-FR" sz="1600" dirty="0">
                <a:solidFill>
                  <a:srgbClr val="1F497D"/>
                </a:solidFill>
              </a:endParaRPr>
            </a:p>
          </p:txBody>
        </p:sp>
      </p:grpSp>
      <p:grpSp>
        <p:nvGrpSpPr>
          <p:cNvPr id="69" name="Groupe 68"/>
          <p:cNvGrpSpPr/>
          <p:nvPr/>
        </p:nvGrpSpPr>
        <p:grpSpPr>
          <a:xfrm>
            <a:off x="5602256" y="5270796"/>
            <a:ext cx="2000003" cy="600072"/>
            <a:chOff x="5486498" y="5319045"/>
            <a:chExt cx="2000003" cy="600072"/>
          </a:xfrm>
        </p:grpSpPr>
        <p:cxnSp>
          <p:nvCxnSpPr>
            <p:cNvPr id="46" name="Connecteur droit avec flèche 45"/>
            <p:cNvCxnSpPr>
              <a:endCxn id="52" idx="0"/>
            </p:cNvCxnSpPr>
            <p:nvPr/>
          </p:nvCxnSpPr>
          <p:spPr>
            <a:xfrm>
              <a:off x="6242205" y="5319045"/>
              <a:ext cx="244295" cy="261518"/>
            </a:xfrm>
            <a:prstGeom prst="straightConnector1">
              <a:avLst/>
            </a:prstGeom>
            <a:noFill/>
            <a:ln w="38100" cap="flat" cmpd="sng" algn="ctr">
              <a:solidFill>
                <a:srgbClr val="4F81BD">
                  <a:shade val="95000"/>
                  <a:satMod val="105000"/>
                </a:srgbClr>
              </a:solidFill>
              <a:prstDash val="solid"/>
              <a:headEnd type="triangle" w="med" len="med"/>
              <a:tailEnd type="none" w="med" len="med"/>
            </a:ln>
            <a:effectLst/>
          </p:spPr>
        </p:cxnSp>
        <p:sp>
          <p:nvSpPr>
            <p:cNvPr id="52" name="ZoneTexte 51"/>
            <p:cNvSpPr txBox="1"/>
            <p:nvPr/>
          </p:nvSpPr>
          <p:spPr>
            <a:xfrm>
              <a:off x="5486498" y="5580563"/>
              <a:ext cx="2000003" cy="338554"/>
            </a:xfrm>
            <a:prstGeom prst="rect">
              <a:avLst/>
            </a:prstGeom>
            <a:noFill/>
          </p:spPr>
          <p:txBody>
            <a:bodyPr wrap="square" rtlCol="0">
              <a:spAutoFit/>
            </a:bodyPr>
            <a:lstStyle/>
            <a:p>
              <a:r>
                <a:rPr lang="fr-FR" sz="1600" b="1" dirty="0">
                  <a:solidFill>
                    <a:srgbClr val="1F497D"/>
                  </a:solidFill>
                </a:rPr>
                <a:t>Quantité de l’ion</a:t>
              </a:r>
            </a:p>
          </p:txBody>
        </p:sp>
      </p:grpSp>
      <p:sp>
        <p:nvSpPr>
          <p:cNvPr id="54" name="Forme libre 53"/>
          <p:cNvSpPr/>
          <p:nvPr/>
        </p:nvSpPr>
        <p:spPr>
          <a:xfrm rot="21120323">
            <a:off x="5610688" y="2749822"/>
            <a:ext cx="2323258" cy="207454"/>
          </a:xfrm>
          <a:custGeom>
            <a:avLst/>
            <a:gdLst>
              <a:gd name="connsiteX0" fmla="*/ 0 w 1828800"/>
              <a:gd name="connsiteY0" fmla="*/ 0 h 391811"/>
              <a:gd name="connsiteX1" fmla="*/ 238125 w 1828800"/>
              <a:gd name="connsiteY1" fmla="*/ 390525 h 391811"/>
              <a:gd name="connsiteX2" fmla="*/ 438150 w 1828800"/>
              <a:gd name="connsiteY2" fmla="*/ 133350 h 391811"/>
              <a:gd name="connsiteX3" fmla="*/ 809625 w 1828800"/>
              <a:gd name="connsiteY3" fmla="*/ 352425 h 391811"/>
              <a:gd name="connsiteX4" fmla="*/ 1266825 w 1828800"/>
              <a:gd name="connsiteY4" fmla="*/ 47625 h 391811"/>
              <a:gd name="connsiteX5" fmla="*/ 1828800 w 1828800"/>
              <a:gd name="connsiteY5" fmla="*/ 133350 h 39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391811">
                <a:moveTo>
                  <a:pt x="0" y="0"/>
                </a:moveTo>
                <a:cubicBezTo>
                  <a:pt x="82550" y="184150"/>
                  <a:pt x="165100" y="368300"/>
                  <a:pt x="238125" y="390525"/>
                </a:cubicBezTo>
                <a:cubicBezTo>
                  <a:pt x="311150" y="412750"/>
                  <a:pt x="342900" y="139700"/>
                  <a:pt x="438150" y="133350"/>
                </a:cubicBezTo>
                <a:cubicBezTo>
                  <a:pt x="533400" y="127000"/>
                  <a:pt x="671513" y="366713"/>
                  <a:pt x="809625" y="352425"/>
                </a:cubicBezTo>
                <a:cubicBezTo>
                  <a:pt x="947738" y="338138"/>
                  <a:pt x="1096963" y="84138"/>
                  <a:pt x="1266825" y="47625"/>
                </a:cubicBezTo>
                <a:cubicBezTo>
                  <a:pt x="1436688" y="11113"/>
                  <a:pt x="1746250" y="122238"/>
                  <a:pt x="1828800" y="1333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3" name="Groupe 62"/>
          <p:cNvGrpSpPr/>
          <p:nvPr/>
        </p:nvGrpSpPr>
        <p:grpSpPr>
          <a:xfrm>
            <a:off x="1143000" y="1408346"/>
            <a:ext cx="4150441" cy="1409524"/>
            <a:chOff x="1143000" y="1408346"/>
            <a:chExt cx="4150441" cy="1409524"/>
          </a:xfrm>
        </p:grpSpPr>
        <p:grpSp>
          <p:nvGrpSpPr>
            <p:cNvPr id="24" name="Groupe 23"/>
            <p:cNvGrpSpPr/>
            <p:nvPr/>
          </p:nvGrpSpPr>
          <p:grpSpPr>
            <a:xfrm>
              <a:off x="1143000" y="1408346"/>
              <a:ext cx="4150441" cy="1409524"/>
              <a:chOff x="2851478" y="1576105"/>
              <a:chExt cx="4150441" cy="1409524"/>
            </a:xfrm>
          </p:grpSpPr>
          <p:sp>
            <p:nvSpPr>
              <p:cNvPr id="25" name="Arc 24"/>
              <p:cNvSpPr/>
              <p:nvPr/>
            </p:nvSpPr>
            <p:spPr>
              <a:xfrm rot="18512276">
                <a:off x="3880782" y="1641224"/>
                <a:ext cx="1141320" cy="1011082"/>
              </a:xfrm>
              <a:prstGeom prst="arc">
                <a:avLst>
                  <a:gd name="adj1" fmla="val 1930655"/>
                  <a:gd name="adj2" fmla="val 5079326"/>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cxnSp>
            <p:nvCxnSpPr>
              <p:cNvPr id="26" name="Connecteur droit avec flèche 25"/>
              <p:cNvCxnSpPr/>
              <p:nvPr/>
            </p:nvCxnSpPr>
            <p:spPr>
              <a:xfrm>
                <a:off x="2851478" y="1956929"/>
                <a:ext cx="4150441" cy="1028700"/>
              </a:xfrm>
              <a:prstGeom prst="straightConnector1">
                <a:avLst/>
              </a:prstGeom>
              <a:noFill/>
              <a:ln w="9525" cap="flat" cmpd="sng" algn="ctr">
                <a:solidFill>
                  <a:sysClr val="windowText" lastClr="000000"/>
                </a:solidFill>
                <a:prstDash val="solid"/>
                <a:headEnd type="none" w="med" len="med"/>
                <a:tailEnd type="triangle" w="med" len="med"/>
              </a:ln>
              <a:effectLst/>
            </p:spPr>
          </p:cxnSp>
        </p:grpSp>
        <p:sp>
          <p:nvSpPr>
            <p:cNvPr id="28" name="ZoneTexte 27"/>
            <p:cNvSpPr txBox="1"/>
            <p:nvPr/>
          </p:nvSpPr>
          <p:spPr>
            <a:xfrm>
              <a:off x="2975654" y="1824576"/>
              <a:ext cx="312906" cy="369332"/>
            </a:xfrm>
            <a:prstGeom prst="rect">
              <a:avLst/>
            </a:prstGeom>
            <a:noFill/>
          </p:spPr>
          <p:txBody>
            <a:bodyPr wrap="none" rtlCol="0">
              <a:spAutoFit/>
            </a:bodyPr>
            <a:lstStyle/>
            <a:p>
              <a:r>
                <a:rPr lang="el-GR" dirty="0">
                  <a:solidFill>
                    <a:prstClr val="black"/>
                  </a:solidFill>
                </a:rPr>
                <a:t>θ</a:t>
              </a:r>
              <a:endParaRPr lang="fr-FR" dirty="0">
                <a:solidFill>
                  <a:prstClr val="black"/>
                </a:solidFill>
              </a:endParaRPr>
            </a:p>
          </p:txBody>
        </p:sp>
      </p:grpSp>
      <p:sp>
        <p:nvSpPr>
          <p:cNvPr id="30" name="ZoneTexte 29"/>
          <p:cNvSpPr txBox="1"/>
          <p:nvPr/>
        </p:nvSpPr>
        <p:spPr>
          <a:xfrm>
            <a:off x="5436096" y="3140968"/>
            <a:ext cx="1728192" cy="799200"/>
          </a:xfrm>
          <a:prstGeom prst="rect">
            <a:avLst/>
          </a:prstGeom>
          <a:noFill/>
          <a:ln>
            <a:solidFill>
              <a:schemeClr val="tx1"/>
            </a:solidFill>
          </a:ln>
        </p:spPr>
        <p:txBody>
          <a:bodyPr wrap="square" rtlCol="0">
            <a:spAutoFit/>
          </a:bodyPr>
          <a:lstStyle/>
          <a:p>
            <a:r>
              <a:rPr lang="fr-FR" sz="1600" b="1" dirty="0">
                <a:solidFill>
                  <a:prstClr val="black"/>
                </a:solidFill>
              </a:rPr>
              <a:t>Fibre </a:t>
            </a:r>
            <a:r>
              <a:rPr lang="fr-FR" sz="1600" b="1" dirty="0" smtClean="0">
                <a:solidFill>
                  <a:prstClr val="black"/>
                </a:solidFill>
              </a:rPr>
              <a:t>optique</a:t>
            </a:r>
          </a:p>
          <a:p>
            <a:r>
              <a:rPr lang="fr-FR" sz="1400" dirty="0">
                <a:solidFill>
                  <a:prstClr val="black"/>
                </a:solidFill>
                <a:sym typeface="Wingdings" panose="05000000000000000000" pitchFamily="2" charset="2"/>
              </a:rPr>
              <a:t>transport de la </a:t>
            </a:r>
            <a:r>
              <a:rPr lang="fr-FR" sz="1400" dirty="0" smtClean="0">
                <a:solidFill>
                  <a:prstClr val="black"/>
                </a:solidFill>
                <a:sym typeface="Wingdings" panose="05000000000000000000" pitchFamily="2" charset="2"/>
              </a:rPr>
              <a:t>lumière</a:t>
            </a:r>
          </a:p>
          <a:p>
            <a:endParaRPr lang="fr-FR" sz="1400" b="1" dirty="0">
              <a:solidFill>
                <a:prstClr val="black"/>
              </a:solidFill>
            </a:endParaRPr>
          </a:p>
        </p:txBody>
      </p:sp>
      <p:sp>
        <p:nvSpPr>
          <p:cNvPr id="36" name="Trapèze 35"/>
          <p:cNvSpPr/>
          <p:nvPr/>
        </p:nvSpPr>
        <p:spPr>
          <a:xfrm rot="6595068">
            <a:off x="5440524" y="2784703"/>
            <a:ext cx="167951" cy="209145"/>
          </a:xfrm>
          <a:prstGeom prst="trapezoid">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38" name="Rectangle 37"/>
          <p:cNvSpPr/>
          <p:nvPr/>
        </p:nvSpPr>
        <p:spPr>
          <a:xfrm>
            <a:off x="7854790" y="2546356"/>
            <a:ext cx="936104" cy="533501"/>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1600" b="1" kern="0" noProof="0" dirty="0" smtClean="0">
              <a:solidFill>
                <a:schemeClr val="bg1"/>
              </a:solidFill>
            </a:endParaRPr>
          </a:p>
        </p:txBody>
      </p:sp>
      <p:sp>
        <p:nvSpPr>
          <p:cNvPr id="74" name="ZoneTexte 73"/>
          <p:cNvSpPr txBox="1"/>
          <p:nvPr/>
        </p:nvSpPr>
        <p:spPr>
          <a:xfrm>
            <a:off x="7164288" y="3140968"/>
            <a:ext cx="1872208" cy="792000"/>
          </a:xfrm>
          <a:prstGeom prst="rect">
            <a:avLst/>
          </a:prstGeom>
          <a:noFill/>
          <a:ln>
            <a:solidFill>
              <a:schemeClr val="tx1"/>
            </a:solidFill>
          </a:ln>
        </p:spPr>
        <p:txBody>
          <a:bodyPr wrap="square" rtlCol="0">
            <a:spAutoFit/>
          </a:bodyPr>
          <a:lstStyle/>
          <a:p>
            <a:pPr lvl="0">
              <a:defRPr/>
            </a:pPr>
            <a:r>
              <a:rPr lang="fr-FR" sz="1600" b="1" kern="0" dirty="0"/>
              <a:t>Spectrographe</a:t>
            </a:r>
          </a:p>
          <a:p>
            <a:pPr lvl="0">
              <a:defRPr/>
            </a:pPr>
            <a:r>
              <a:rPr lang="fr-FR" sz="1600" b="1" kern="0" dirty="0"/>
              <a:t>Optique</a:t>
            </a:r>
          </a:p>
          <a:p>
            <a:r>
              <a:rPr lang="fr-FR" sz="1400" dirty="0" smtClean="0"/>
              <a:t>analyse de la lumière</a:t>
            </a:r>
            <a:endParaRPr lang="fr-FR" sz="1400" dirty="0"/>
          </a:p>
        </p:txBody>
      </p:sp>
      <p:sp>
        <p:nvSpPr>
          <p:cNvPr id="73"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71" name="Ellipse 70">
            <a:hlinkClick r:id="rId7"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grpSp>
        <p:nvGrpSpPr>
          <p:cNvPr id="72" name="Groupe 71"/>
          <p:cNvGrpSpPr/>
          <p:nvPr/>
        </p:nvGrpSpPr>
        <p:grpSpPr>
          <a:xfrm>
            <a:off x="1694705" y="6439045"/>
            <a:ext cx="5757615" cy="276999"/>
            <a:chOff x="1694705" y="6448244"/>
            <a:chExt cx="5757615" cy="276999"/>
          </a:xfrm>
          <a:solidFill>
            <a:schemeClr val="bg1">
              <a:lumMod val="75000"/>
            </a:schemeClr>
          </a:solidFill>
        </p:grpSpPr>
        <p:sp>
          <p:nvSpPr>
            <p:cNvPr id="75" name="ZoneTexte 74"/>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76" name="ZoneTexte 75"/>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77" name="ZoneTexte 76"/>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78" name="ZoneTexte 77"/>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79" name="ZoneTexte 78"/>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80" name="ZoneTexte 79"/>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81" name="ZoneTexte 80"/>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82" name="Groupe 81"/>
          <p:cNvGrpSpPr/>
          <p:nvPr/>
        </p:nvGrpSpPr>
        <p:grpSpPr>
          <a:xfrm>
            <a:off x="1694705" y="6439045"/>
            <a:ext cx="1116000" cy="276999"/>
            <a:chOff x="1694705" y="6448244"/>
            <a:chExt cx="1116000" cy="276999"/>
          </a:xfrm>
          <a:solidFill>
            <a:srgbClr val="C00000"/>
          </a:solidFill>
        </p:grpSpPr>
        <p:sp>
          <p:nvSpPr>
            <p:cNvPr id="84" name="ZoneTexte 83"/>
            <p:cNvSpPr txBox="1"/>
            <p:nvPr/>
          </p:nvSpPr>
          <p:spPr>
            <a:xfrm>
              <a:off x="2414705" y="6448244"/>
              <a:ext cx="396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a:t>
              </a:r>
              <a:endParaRPr lang="fr-FR" sz="1200" dirty="0">
                <a:solidFill>
                  <a:schemeClr val="bg1"/>
                </a:solidFill>
              </a:endParaRPr>
            </a:p>
          </p:txBody>
        </p:sp>
        <p:sp>
          <p:nvSpPr>
            <p:cNvPr id="86" name="ZoneTexte 85"/>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Tree>
    <p:extLst>
      <p:ext uri="{BB962C8B-B14F-4D97-AF65-F5344CB8AC3E}">
        <p14:creationId xmlns:p14="http://schemas.microsoft.com/office/powerpoint/2010/main" val="5932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animEffect transition="in" filter="fade">
                                      <p:cBhvr>
                                        <p:cTn id="9" dur="500"/>
                                        <p:tgtEl>
                                          <p:spTgt spid="1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par>
                                <p:cTn id="16" presetID="1" presetClass="entr" presetSubtype="0" fill="hold" nodeType="withEffect" nodePh="1">
                                  <p:stCondLst>
                                    <p:cond delay="0"/>
                                  </p:stCondLst>
                                  <p:endCondLst>
                                    <p:cond evt="begin" delay="0">
                                      <p:tn val="16"/>
                                    </p:cond>
                                  </p:endCondLst>
                                  <p:childTnLst>
                                    <p:set>
                                      <p:cBhvr>
                                        <p:cTn id="17" dur="1" fill="hold">
                                          <p:stCondLst>
                                            <p:cond delay="0"/>
                                          </p:stCondLst>
                                        </p:cTn>
                                        <p:tgtEl>
                                          <p:spTgt spid="38">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700"/>
                                  </p:stCondLst>
                                  <p:childTnLst>
                                    <p:set>
                                      <p:cBhvr>
                                        <p:cTn id="26" dur="1" fill="hold">
                                          <p:stCondLst>
                                            <p:cond delay="0"/>
                                          </p:stCondLst>
                                        </p:cTn>
                                        <p:tgtEl>
                                          <p:spTgt spid="40"/>
                                        </p:tgtEl>
                                        <p:attrNameLst>
                                          <p:attrName>style.visibility</p:attrName>
                                        </p:attrNameLst>
                                      </p:cBhvr>
                                      <p:to>
                                        <p:strVal val="visible"/>
                                      </p:to>
                                    </p:set>
                                  </p:childTnLst>
                                </p:cTn>
                              </p:par>
                            </p:childTnLst>
                          </p:cTn>
                        </p:par>
                        <p:par>
                          <p:cTn id="27" fill="hold">
                            <p:stCondLst>
                              <p:cond delay="700"/>
                            </p:stCondLst>
                            <p:childTnLst>
                              <p:par>
                                <p:cTn id="28" presetID="22" presetClass="entr" presetSubtype="8" fill="hold" nodeType="afterEffect">
                                  <p:stCondLst>
                                    <p:cond delay="70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par>
                                <p:cTn id="36" presetID="10" presetClass="entr" presetSubtype="0" fill="hold" nodeType="withEffect">
                                  <p:stCondLst>
                                    <p:cond delay="25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par>
                                <p:cTn id="39" presetID="10" presetClass="entr" presetSubtype="0" fill="hold" nodeType="withEffect">
                                  <p:stCondLst>
                                    <p:cond delay="50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par>
                                <p:cTn id="42" presetID="10" presetClass="entr" presetSubtype="0" fill="hold" nodeType="withEffect">
                                  <p:stCondLst>
                                    <p:cond delay="75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childTnLst>
                                </p:cTn>
                              </p:par>
                              <p:par>
                                <p:cTn id="45" presetID="10" presetClass="entr" presetSubtype="0" fill="hold" nodeType="withEffect">
                                  <p:stCondLst>
                                    <p:cond delay="100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par>
                                <p:cTn id="48" presetID="10" presetClass="entr" presetSubtype="0" fill="hold" nodeType="withEffect">
                                  <p:stCondLst>
                                    <p:cond delay="125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4" grpId="0" animBg="1"/>
      <p:bldP spid="30" grpId="0" animBg="1"/>
      <p:bldP spid="36" grpId="0" animBg="1"/>
      <p:bldP spid="38"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8022" t="6472" r="3091" b="3664"/>
          <a:stretch/>
        </p:blipFill>
        <p:spPr>
          <a:xfrm>
            <a:off x="4283554" y="1340767"/>
            <a:ext cx="4752941" cy="4547537"/>
          </a:xfrm>
          <a:prstGeom prst="rect">
            <a:avLst/>
          </a:prstGeom>
        </p:spPr>
      </p:pic>
      <p:sp>
        <p:nvSpPr>
          <p:cNvPr id="2" name="Titre 1"/>
          <p:cNvSpPr>
            <a:spLocks noGrp="1"/>
          </p:cNvSpPr>
          <p:nvPr>
            <p:ph type="title"/>
          </p:nvPr>
        </p:nvSpPr>
        <p:spPr/>
        <p:txBody>
          <a:bodyPr/>
          <a:lstStyle/>
          <a:p>
            <a:r>
              <a:rPr lang="fr-FR" dirty="0" smtClean="0"/>
              <a:t>Doppler - technologies</a:t>
            </a:r>
            <a:endParaRPr lang="fr-FR" dirty="0"/>
          </a:p>
        </p:txBody>
      </p:sp>
      <p:grpSp>
        <p:nvGrpSpPr>
          <p:cNvPr id="26" name="Groupe 25"/>
          <p:cNvGrpSpPr/>
          <p:nvPr/>
        </p:nvGrpSpPr>
        <p:grpSpPr>
          <a:xfrm>
            <a:off x="335849" y="1268760"/>
            <a:ext cx="3896190" cy="2999540"/>
            <a:chOff x="171840" y="900525"/>
            <a:chExt cx="4112128" cy="3340919"/>
          </a:xfrm>
        </p:grpSpPr>
        <p:sp>
          <p:nvSpPr>
            <p:cNvPr id="8" name="ZoneTexte 7"/>
            <p:cNvSpPr txBox="1"/>
            <p:nvPr/>
          </p:nvSpPr>
          <p:spPr>
            <a:xfrm rot="16200000">
              <a:off x="-1352444" y="2424809"/>
              <a:ext cx="3340919" cy="292351"/>
            </a:xfrm>
            <a:prstGeom prst="rect">
              <a:avLst/>
            </a:prstGeom>
            <a:noFill/>
          </p:spPr>
          <p:txBody>
            <a:bodyPr wrap="none" rtlCol="0">
              <a:spAutoFit/>
            </a:bodyPr>
            <a:lstStyle/>
            <a:p>
              <a:r>
                <a:rPr lang="fr-FR" sz="1200" i="1" dirty="0" err="1" smtClean="0"/>
                <a:t>Preliminary</a:t>
              </a:r>
              <a:r>
                <a:rPr lang="fr-FR" sz="1200" i="1" dirty="0" smtClean="0"/>
                <a:t> tank ESS </a:t>
              </a:r>
              <a:r>
                <a:rPr lang="fr-FR" sz="1200" i="1" dirty="0" err="1" smtClean="0"/>
                <a:t>Catania</a:t>
              </a:r>
              <a:r>
                <a:rPr lang="fr-FR" sz="1200" i="1" dirty="0" smtClean="0"/>
                <a:t> INFN + FO</a:t>
              </a:r>
              <a:endParaRPr lang="fr-FR" sz="1200" i="1" dirty="0"/>
            </a:p>
          </p:txBody>
        </p:sp>
        <p:grpSp>
          <p:nvGrpSpPr>
            <p:cNvPr id="25" name="Groupe 24"/>
            <p:cNvGrpSpPr/>
            <p:nvPr/>
          </p:nvGrpSpPr>
          <p:grpSpPr>
            <a:xfrm>
              <a:off x="563775" y="980728"/>
              <a:ext cx="3720193" cy="3168352"/>
              <a:chOff x="563775" y="980728"/>
              <a:chExt cx="3072121" cy="2618430"/>
            </a:xfrm>
          </p:grpSpPr>
          <p:grpSp>
            <p:nvGrpSpPr>
              <p:cNvPr id="20" name="Groupe 19"/>
              <p:cNvGrpSpPr/>
              <p:nvPr/>
            </p:nvGrpSpPr>
            <p:grpSpPr>
              <a:xfrm>
                <a:off x="563775" y="980728"/>
                <a:ext cx="3072121" cy="2618430"/>
                <a:chOff x="563775" y="1270900"/>
                <a:chExt cx="2496057" cy="2328258"/>
              </a:xfrm>
            </p:grpSpPr>
            <p:pic>
              <p:nvPicPr>
                <p:cNvPr id="4" name="Image 3"/>
                <p:cNvPicPr>
                  <a:picLocks noChangeAspect="1"/>
                </p:cNvPicPr>
                <p:nvPr/>
              </p:nvPicPr>
              <p:blipFill rotWithShape="1">
                <a:blip r:embed="rId5" cstate="print">
                  <a:extLst>
                    <a:ext uri="{28A0092B-C50C-407E-A947-70E740481C1C}">
                      <a14:useLocalDpi xmlns:a14="http://schemas.microsoft.com/office/drawing/2010/main" val="0"/>
                    </a:ext>
                  </a:extLst>
                </a:blip>
                <a:srcRect t="25034" b="22497"/>
                <a:stretch/>
              </p:blipFill>
              <p:spPr>
                <a:xfrm>
                  <a:off x="563775" y="1270900"/>
                  <a:ext cx="2496057" cy="2328258"/>
                </a:xfrm>
                <a:prstGeom prst="rect">
                  <a:avLst/>
                </a:prstGeom>
              </p:spPr>
            </p:pic>
            <p:cxnSp>
              <p:nvCxnSpPr>
                <p:cNvPr id="12" name="Connecteur droit avec flèche 11"/>
                <p:cNvCxnSpPr/>
                <p:nvPr/>
              </p:nvCxnSpPr>
              <p:spPr>
                <a:xfrm flipV="1">
                  <a:off x="1033859" y="2262404"/>
                  <a:ext cx="1257312" cy="159338"/>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1991027" y="2180266"/>
                  <a:ext cx="1010299" cy="115084"/>
                </a:xfrm>
                <a:prstGeom prst="straightConnector1">
                  <a:avLst/>
                </a:prstGeom>
                <a:ln w="3810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1774487" y="2262404"/>
                  <a:ext cx="565265" cy="528832"/>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ZoneTexte 21"/>
              <p:cNvSpPr txBox="1"/>
              <p:nvPr/>
            </p:nvSpPr>
            <p:spPr>
              <a:xfrm>
                <a:off x="2030729" y="2164737"/>
                <a:ext cx="312906" cy="369332"/>
              </a:xfrm>
              <a:prstGeom prst="rect">
                <a:avLst/>
              </a:prstGeom>
              <a:noFill/>
            </p:spPr>
            <p:txBody>
              <a:bodyPr wrap="none" rtlCol="0">
                <a:spAutoFit/>
              </a:bodyPr>
              <a:lstStyle/>
              <a:p>
                <a:r>
                  <a:rPr lang="el-GR" b="1" dirty="0" smtClean="0">
                    <a:solidFill>
                      <a:srgbClr val="FF0000"/>
                    </a:solidFill>
                  </a:rPr>
                  <a:t>θ</a:t>
                </a:r>
                <a:endParaRPr lang="fr-FR" b="1" dirty="0">
                  <a:solidFill>
                    <a:srgbClr val="FF0000"/>
                  </a:solidFill>
                </a:endParaRPr>
              </a:p>
            </p:txBody>
          </p:sp>
          <p:sp>
            <p:nvSpPr>
              <p:cNvPr id="23" name="ZoneTexte 22"/>
              <p:cNvSpPr txBox="1"/>
              <p:nvPr/>
            </p:nvSpPr>
            <p:spPr>
              <a:xfrm rot="21290437">
                <a:off x="1660050" y="1856079"/>
                <a:ext cx="1320746" cy="276999"/>
              </a:xfrm>
              <a:prstGeom prst="rect">
                <a:avLst/>
              </a:prstGeom>
              <a:noFill/>
            </p:spPr>
            <p:txBody>
              <a:bodyPr wrap="none" rtlCol="0">
                <a:spAutoFit/>
              </a:bodyPr>
              <a:lstStyle/>
              <a:p>
                <a:r>
                  <a:rPr lang="fr-FR" sz="1200" b="1" dirty="0" smtClean="0">
                    <a:solidFill>
                      <a:srgbClr val="FF0000"/>
                    </a:solidFill>
                  </a:rPr>
                  <a:t>AXE FAISCEAU</a:t>
                </a:r>
                <a:endParaRPr lang="fr-FR" sz="1200" b="1" dirty="0">
                  <a:solidFill>
                    <a:srgbClr val="FF0000"/>
                  </a:solidFill>
                </a:endParaRPr>
              </a:p>
            </p:txBody>
          </p:sp>
        </p:grpSp>
      </p:grpSp>
      <p:grpSp>
        <p:nvGrpSpPr>
          <p:cNvPr id="28" name="Groupe 27"/>
          <p:cNvGrpSpPr/>
          <p:nvPr/>
        </p:nvGrpSpPr>
        <p:grpSpPr>
          <a:xfrm>
            <a:off x="323528" y="4265266"/>
            <a:ext cx="3908511" cy="1900040"/>
            <a:chOff x="-601712" y="4265045"/>
            <a:chExt cx="4125132" cy="2116284"/>
          </a:xfrm>
        </p:grpSpPr>
        <p:pic>
          <p:nvPicPr>
            <p:cNvPr id="5" name="Image 4"/>
            <p:cNvPicPr>
              <a:picLocks noChangeAspect="1"/>
            </p:cNvPicPr>
            <p:nvPr/>
          </p:nvPicPr>
          <p:blipFill rotWithShape="1">
            <a:blip r:embed="rId6" cstate="print">
              <a:extLst>
                <a:ext uri="{28A0092B-C50C-407E-A947-70E740481C1C}">
                  <a14:useLocalDpi xmlns:a14="http://schemas.microsoft.com/office/drawing/2010/main" val="0"/>
                </a:ext>
              </a:extLst>
            </a:blip>
            <a:srcRect r="12691"/>
            <a:stretch/>
          </p:blipFill>
          <p:spPr>
            <a:xfrm>
              <a:off x="275341" y="4265045"/>
              <a:ext cx="3248079" cy="2114128"/>
            </a:xfrm>
            <a:prstGeom prst="rect">
              <a:avLst/>
            </a:prstGeom>
          </p:spPr>
        </p:pic>
        <p:sp>
          <p:nvSpPr>
            <p:cNvPr id="27" name="ZoneTexte 26"/>
            <p:cNvSpPr txBox="1"/>
            <p:nvPr/>
          </p:nvSpPr>
          <p:spPr>
            <a:xfrm rot="16200000">
              <a:off x="-1220250" y="4885738"/>
              <a:ext cx="2114129" cy="877053"/>
            </a:xfrm>
            <a:prstGeom prst="rect">
              <a:avLst/>
            </a:prstGeom>
            <a:solidFill>
              <a:schemeClr val="bg1"/>
            </a:solidFill>
          </p:spPr>
          <p:txBody>
            <a:bodyPr wrap="square" rtlCol="0">
              <a:spAutoFit/>
            </a:bodyPr>
            <a:lstStyle/>
            <a:p>
              <a:r>
                <a:rPr lang="fr-FR" sz="1200" i="1" dirty="0" smtClean="0"/>
                <a:t>Andor spectrographe</a:t>
              </a:r>
            </a:p>
            <a:p>
              <a:r>
                <a:rPr lang="en-US" sz="1200" i="1" dirty="0" smtClean="0"/>
                <a:t>Monochromateur shamrock 500i + CCD Newton 920 </a:t>
              </a:r>
              <a:endParaRPr lang="fr-FR" sz="1200" i="1" dirty="0" smtClean="0"/>
            </a:p>
          </p:txBody>
        </p:sp>
      </p:grpSp>
      <p:sp>
        <p:nvSpPr>
          <p:cNvPr id="29" name="ZoneTexte 28"/>
          <p:cNvSpPr txBox="1"/>
          <p:nvPr/>
        </p:nvSpPr>
        <p:spPr>
          <a:xfrm>
            <a:off x="4283967" y="5888305"/>
            <a:ext cx="4392488" cy="276999"/>
          </a:xfrm>
          <a:prstGeom prst="rect">
            <a:avLst/>
          </a:prstGeom>
          <a:noFill/>
        </p:spPr>
        <p:txBody>
          <a:bodyPr wrap="square" rtlCol="0">
            <a:spAutoFit/>
          </a:bodyPr>
          <a:lstStyle/>
          <a:p>
            <a:r>
              <a:rPr lang="fr-FR" sz="1200" i="1" dirty="0" smtClean="0"/>
              <a:t>IHM du Doppler ESS</a:t>
            </a:r>
            <a:endParaRPr lang="fr-FR" sz="1200" i="1" dirty="0"/>
          </a:p>
        </p:txBody>
      </p:sp>
      <p:sp>
        <p:nvSpPr>
          <p:cNvPr id="32" name="Rectangle 31"/>
          <p:cNvSpPr/>
          <p:nvPr/>
        </p:nvSpPr>
        <p:spPr>
          <a:xfrm>
            <a:off x="5652120" y="3503760"/>
            <a:ext cx="648072" cy="230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6894314" y="3503760"/>
            <a:ext cx="648072" cy="230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8172400" y="3503760"/>
            <a:ext cx="648072" cy="230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36" name="Ellipse 35">
            <a:hlinkClick r:id="rId7"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grpSp>
        <p:nvGrpSpPr>
          <p:cNvPr id="37" name="Groupe 36"/>
          <p:cNvGrpSpPr/>
          <p:nvPr/>
        </p:nvGrpSpPr>
        <p:grpSpPr>
          <a:xfrm>
            <a:off x="1694705" y="6439045"/>
            <a:ext cx="5757615" cy="276999"/>
            <a:chOff x="1694705" y="6448244"/>
            <a:chExt cx="5757615" cy="276999"/>
          </a:xfrm>
          <a:solidFill>
            <a:schemeClr val="bg1">
              <a:lumMod val="75000"/>
            </a:schemeClr>
          </a:solidFill>
        </p:grpSpPr>
        <p:sp>
          <p:nvSpPr>
            <p:cNvPr id="38" name="ZoneTexte 37"/>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40" name="ZoneTexte 39"/>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41" name="ZoneTexte 40"/>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42" name="ZoneTexte 41"/>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43" name="ZoneTexte 42"/>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44" name="ZoneTexte 43"/>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45" name="ZoneTexte 44"/>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46" name="Groupe 45"/>
          <p:cNvGrpSpPr/>
          <p:nvPr/>
        </p:nvGrpSpPr>
        <p:grpSpPr>
          <a:xfrm>
            <a:off x="1694705" y="6439045"/>
            <a:ext cx="1440000" cy="276999"/>
            <a:chOff x="1694705" y="6448244"/>
            <a:chExt cx="1440000" cy="276999"/>
          </a:xfrm>
          <a:solidFill>
            <a:srgbClr val="C00000"/>
          </a:solidFill>
        </p:grpSpPr>
        <p:sp>
          <p:nvSpPr>
            <p:cNvPr id="47" name="ZoneTexte 46"/>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49" name="ZoneTexte 48"/>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Tree>
    <p:extLst>
      <p:ext uri="{BB962C8B-B14F-4D97-AF65-F5344CB8AC3E}">
        <p14:creationId xmlns:p14="http://schemas.microsoft.com/office/powerpoint/2010/main" val="29437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2771353" y="2040201"/>
            <a:ext cx="2736751" cy="3314767"/>
            <a:chOff x="6947817" y="862884"/>
            <a:chExt cx="4178474" cy="4704948"/>
          </a:xfrm>
        </p:grpSpPr>
        <p:pic>
          <p:nvPicPr>
            <p:cNvPr id="15" name="Image 14"/>
            <p:cNvPicPr>
              <a:picLocks noChangeAspect="1"/>
            </p:cNvPicPr>
            <p:nvPr/>
          </p:nvPicPr>
          <p:blipFill>
            <a:blip r:embed="rId3">
              <a:extLst>
                <a:ext uri="{BEBA8EAE-BF5A-486C-A8C5-ECC9F3942E4B}">
                  <a14:imgProps xmlns:a14="http://schemas.microsoft.com/office/drawing/2010/main">
                    <a14:imgLayer r:embed="rId4">
                      <a14:imgEffect>
                        <a14:colorTemperature colorTemp="5500"/>
                      </a14:imgEffect>
                      <a14:imgEffect>
                        <a14:saturation sa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47817" y="862884"/>
              <a:ext cx="4178474" cy="4704948"/>
            </a:xfrm>
            <a:prstGeom prst="rect">
              <a:avLst/>
            </a:prstGeom>
          </p:spPr>
        </p:pic>
        <p:cxnSp>
          <p:nvCxnSpPr>
            <p:cNvPr id="16" name="Connecteur droit avec flèche 15"/>
            <p:cNvCxnSpPr/>
            <p:nvPr/>
          </p:nvCxnSpPr>
          <p:spPr>
            <a:xfrm>
              <a:off x="9463825" y="4402428"/>
              <a:ext cx="2147" cy="478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necteur droit avec flèche 16"/>
            <p:cNvCxnSpPr/>
            <p:nvPr/>
          </p:nvCxnSpPr>
          <p:spPr>
            <a:xfrm>
              <a:off x="8446395" y="2689538"/>
              <a:ext cx="2147" cy="478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necteur droit avec flèche 17"/>
            <p:cNvCxnSpPr/>
            <p:nvPr/>
          </p:nvCxnSpPr>
          <p:spPr>
            <a:xfrm flipH="1" flipV="1">
              <a:off x="8822029" y="2794715"/>
              <a:ext cx="268310" cy="236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necteur droit avec flèche 18"/>
            <p:cNvCxnSpPr/>
            <p:nvPr/>
          </p:nvCxnSpPr>
          <p:spPr>
            <a:xfrm>
              <a:off x="8109398" y="3550276"/>
              <a:ext cx="352022" cy="55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Connecteur droit avec flèche 19"/>
            <p:cNvCxnSpPr/>
            <p:nvPr/>
          </p:nvCxnSpPr>
          <p:spPr>
            <a:xfrm>
              <a:off x="9448800" y="3898005"/>
              <a:ext cx="352022" cy="55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Connecteur droit avec flèche 20"/>
            <p:cNvCxnSpPr/>
            <p:nvPr/>
          </p:nvCxnSpPr>
          <p:spPr>
            <a:xfrm flipH="1" flipV="1">
              <a:off x="8796271" y="4700788"/>
              <a:ext cx="268310" cy="236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necteur droit avec flèche 21"/>
            <p:cNvCxnSpPr/>
            <p:nvPr/>
          </p:nvCxnSpPr>
          <p:spPr>
            <a:xfrm flipH="1" flipV="1">
              <a:off x="8433516" y="4119094"/>
              <a:ext cx="15025" cy="4142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Connecteur droit avec flèche 22"/>
            <p:cNvCxnSpPr/>
            <p:nvPr/>
          </p:nvCxnSpPr>
          <p:spPr>
            <a:xfrm flipH="1" flipV="1">
              <a:off x="9450946" y="3011511"/>
              <a:ext cx="15025" cy="4142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 name="Titre 1"/>
          <p:cNvSpPr>
            <a:spLocks noGrp="1"/>
          </p:cNvSpPr>
          <p:nvPr>
            <p:ph type="title"/>
          </p:nvPr>
        </p:nvSpPr>
        <p:spPr/>
        <p:txBody>
          <a:bodyPr/>
          <a:lstStyle/>
          <a:p>
            <a:r>
              <a:rPr lang="fr-FR" dirty="0" smtClean="0"/>
              <a:t>Filtre de Wien - </a:t>
            </a:r>
            <a:r>
              <a:rPr lang="fr-FR" dirty="0"/>
              <a:t>principe &amp; </a:t>
            </a:r>
            <a:r>
              <a:rPr lang="fr-FR" dirty="0" smtClean="0"/>
              <a:t>technologies</a:t>
            </a:r>
            <a:endParaRPr lang="fr-FR" dirty="0"/>
          </a:p>
        </p:txBody>
      </p:sp>
      <p:sp>
        <p:nvSpPr>
          <p:cNvPr id="4" name="Titre 1"/>
          <p:cNvSpPr txBox="1">
            <a:spLocks/>
          </p:cNvSpPr>
          <p:nvPr/>
        </p:nvSpPr>
        <p:spPr>
          <a:xfrm>
            <a:off x="457200" y="274638"/>
            <a:ext cx="8229600" cy="563562"/>
          </a:xfrm>
          <a:prstGeom prst="rect">
            <a:avLst/>
          </a:prstGeom>
        </p:spPr>
        <p:txBody>
          <a:bodyPr vert="horz" lIns="0" tIns="0" rIns="0" bIns="0" rtlCol="0" anchor="ctr" anchorCtr="0">
            <a:normAutofit fontScale="97500"/>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endParaRPr lang="fr-FR" dirty="0"/>
          </a:p>
        </p:txBody>
      </p:sp>
      <p:sp>
        <p:nvSpPr>
          <p:cNvPr id="5" name="ZoneTexte 4"/>
          <p:cNvSpPr txBox="1"/>
          <p:nvPr/>
        </p:nvSpPr>
        <p:spPr>
          <a:xfrm>
            <a:off x="3089809" y="5519474"/>
            <a:ext cx="2589170" cy="369332"/>
          </a:xfrm>
          <a:prstGeom prst="rect">
            <a:avLst/>
          </a:prstGeom>
          <a:noFill/>
        </p:spPr>
        <p:txBody>
          <a:bodyPr wrap="none" rtlCol="0">
            <a:spAutoFit/>
          </a:bodyPr>
          <a:lstStyle/>
          <a:p>
            <a:pPr marL="285750" indent="-285750">
              <a:buFont typeface="Wingdings" panose="05000000000000000000" pitchFamily="2" charset="2"/>
              <a:buChar char="Ø"/>
            </a:pPr>
            <a:r>
              <a:rPr lang="fr-FR" b="1" dirty="0" smtClean="0"/>
              <a:t>mesure temporelle</a:t>
            </a:r>
          </a:p>
        </p:txBody>
      </p:sp>
      <p:pic>
        <p:nvPicPr>
          <p:cNvPr id="6" name="Picture 3"/>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5292080" y="3759101"/>
            <a:ext cx="3960440" cy="260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60566" y="1124744"/>
            <a:ext cx="4572000" cy="1077218"/>
          </a:xfrm>
          <a:prstGeom prst="rect">
            <a:avLst/>
          </a:prstGeom>
        </p:spPr>
        <p:txBody>
          <a:bodyPr>
            <a:spAutoFit/>
          </a:bodyPr>
          <a:lstStyle/>
          <a:p>
            <a:r>
              <a:rPr lang="fr-FR" sz="1600" b="1" dirty="0">
                <a:solidFill>
                  <a:prstClr val="black"/>
                </a:solidFill>
              </a:rPr>
              <a:t>Mesure </a:t>
            </a:r>
            <a:r>
              <a:rPr lang="fr-FR" sz="1600" b="1" dirty="0" smtClean="0">
                <a:solidFill>
                  <a:prstClr val="black"/>
                </a:solidFill>
              </a:rPr>
              <a:t>la pureté du faisceau en </a:t>
            </a:r>
            <a:r>
              <a:rPr lang="fr-FR" sz="1600" b="1" dirty="0">
                <a:solidFill>
                  <a:prstClr val="black"/>
                </a:solidFill>
              </a:rPr>
              <a:t>déterminant </a:t>
            </a:r>
          </a:p>
          <a:p>
            <a:r>
              <a:rPr lang="fr-FR" sz="1600" b="1" dirty="0">
                <a:solidFill>
                  <a:prstClr val="black"/>
                </a:solidFill>
              </a:rPr>
              <a:t>les proportions d’ions H</a:t>
            </a:r>
            <a:r>
              <a:rPr lang="fr-FR" sz="1600" b="1" baseline="30000" dirty="0">
                <a:solidFill>
                  <a:prstClr val="black"/>
                </a:solidFill>
              </a:rPr>
              <a:t>+</a:t>
            </a:r>
            <a:r>
              <a:rPr lang="fr-FR" sz="1600" b="1" dirty="0">
                <a:solidFill>
                  <a:prstClr val="black"/>
                </a:solidFill>
              </a:rPr>
              <a:t>, H</a:t>
            </a:r>
            <a:r>
              <a:rPr lang="fr-FR" sz="1600" b="1" baseline="-25000" dirty="0">
                <a:solidFill>
                  <a:prstClr val="black"/>
                </a:solidFill>
              </a:rPr>
              <a:t>2</a:t>
            </a:r>
            <a:r>
              <a:rPr lang="fr-FR" sz="1600" b="1" baseline="30000" dirty="0">
                <a:solidFill>
                  <a:prstClr val="black"/>
                </a:solidFill>
              </a:rPr>
              <a:t>+</a:t>
            </a:r>
            <a:r>
              <a:rPr lang="fr-FR" sz="1600" b="1" dirty="0">
                <a:solidFill>
                  <a:prstClr val="black"/>
                </a:solidFill>
              </a:rPr>
              <a:t> et H</a:t>
            </a:r>
            <a:r>
              <a:rPr lang="fr-FR" sz="1600" b="1" baseline="-25000" dirty="0">
                <a:solidFill>
                  <a:prstClr val="black"/>
                </a:solidFill>
              </a:rPr>
              <a:t>3</a:t>
            </a:r>
            <a:r>
              <a:rPr lang="fr-FR" sz="1600" b="1" baseline="30000" dirty="0">
                <a:solidFill>
                  <a:prstClr val="black"/>
                </a:solidFill>
              </a:rPr>
              <a:t>+</a:t>
            </a:r>
            <a:r>
              <a:rPr lang="fr-FR" sz="1600" b="1" dirty="0">
                <a:solidFill>
                  <a:prstClr val="black"/>
                </a:solidFill>
              </a:rPr>
              <a:t> </a:t>
            </a:r>
          </a:p>
          <a:p>
            <a:r>
              <a:rPr lang="fr-FR" sz="1600" dirty="0" smtClean="0">
                <a:solidFill>
                  <a:prstClr val="black"/>
                </a:solidFill>
                <a:sym typeface="Wingdings" panose="05000000000000000000" pitchFamily="2" charset="2"/>
              </a:rPr>
              <a:t> </a:t>
            </a:r>
            <a:r>
              <a:rPr lang="fr-FR" sz="1600" dirty="0" smtClean="0">
                <a:solidFill>
                  <a:prstClr val="black"/>
                </a:solidFill>
              </a:rPr>
              <a:t>Filtre de vitesse effectué par couplage de champs magnétique et électrique orthogonaux</a:t>
            </a:r>
            <a:endParaRPr lang="fr-FR" sz="1600" dirty="0">
              <a:solidFill>
                <a:prstClr val="black"/>
              </a:solidFill>
            </a:endParaRPr>
          </a:p>
        </p:txBody>
      </p:sp>
      <p:pic>
        <p:nvPicPr>
          <p:cNvPr id="25"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12307" b="963"/>
          <a:stretch/>
        </p:blipFill>
        <p:spPr bwMode="auto">
          <a:xfrm>
            <a:off x="5454045" y="1124744"/>
            <a:ext cx="3593441" cy="264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6" name="ZoneTexte 25"/>
              <p:cNvSpPr txBox="1"/>
              <p:nvPr/>
            </p:nvSpPr>
            <p:spPr>
              <a:xfrm>
                <a:off x="1191177" y="4251580"/>
                <a:ext cx="913070" cy="4374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i="1" smtClean="0">
                              <a:latin typeface="Cambria Math"/>
                              <a:ea typeface="Cambria Math"/>
                            </a:rPr>
                          </m:ctrlPr>
                        </m:accPr>
                        <m:e>
                          <m:r>
                            <a:rPr lang="fr-FR" sz="2000" b="0" i="1" smtClean="0">
                              <a:latin typeface="Cambria Math"/>
                              <a:ea typeface="Cambria Math"/>
                            </a:rPr>
                            <m:t>𝐸</m:t>
                          </m:r>
                        </m:e>
                      </m:acc>
                      <m:r>
                        <a:rPr lang="fr-FR" sz="2000" i="1" smtClean="0">
                          <a:latin typeface="Cambria Math"/>
                          <a:ea typeface="Cambria Math"/>
                        </a:rPr>
                        <m:t>⊥</m:t>
                      </m:r>
                      <m:acc>
                        <m:accPr>
                          <m:chr m:val="⃗"/>
                          <m:ctrlPr>
                            <a:rPr lang="fr-FR" sz="2000" i="1" smtClean="0">
                              <a:latin typeface="Cambria Math"/>
                              <a:ea typeface="Cambria Math"/>
                            </a:rPr>
                          </m:ctrlPr>
                        </m:accPr>
                        <m:e>
                          <m:r>
                            <a:rPr lang="fr-FR" sz="2000" b="0" i="1" smtClean="0">
                              <a:latin typeface="Cambria Math"/>
                              <a:ea typeface="Cambria Math"/>
                            </a:rPr>
                            <m:t>𝐵</m:t>
                          </m:r>
                        </m:e>
                      </m:acc>
                    </m:oMath>
                  </m:oMathPara>
                </a14:m>
                <a:endParaRPr lang="fr-FR" sz="2000" dirty="0"/>
              </a:p>
            </p:txBody>
          </p:sp>
        </mc:Choice>
        <mc:Fallback xmlns="">
          <p:sp>
            <p:nvSpPr>
              <p:cNvPr id="26" name="ZoneTexte 25"/>
              <p:cNvSpPr txBox="1">
                <a:spLocks noRot="1" noChangeAspect="1" noMove="1" noResize="1" noEditPoints="1" noAdjustHandles="1" noChangeArrowheads="1" noChangeShapeType="1" noTextEdit="1"/>
              </p:cNvSpPr>
              <p:nvPr/>
            </p:nvSpPr>
            <p:spPr>
              <a:xfrm>
                <a:off x="1191177" y="4251580"/>
                <a:ext cx="913070" cy="437492"/>
              </a:xfrm>
              <a:prstGeom prst="rect">
                <a:avLst/>
              </a:prstGeom>
              <a:blipFill rotWithShape="1">
                <a:blip r:embed="rId8"/>
                <a:stretch>
                  <a:fillRect/>
                </a:stretch>
              </a:blipFill>
            </p:spPr>
            <p:txBody>
              <a:bodyPr/>
              <a:lstStyle/>
              <a:p>
                <a:r>
                  <a:rPr lang="fr-FR">
                    <a:noFill/>
                  </a:rPr>
                  <a:t> </a:t>
                </a:r>
              </a:p>
            </p:txBody>
          </p:sp>
        </mc:Fallback>
      </mc:AlternateContent>
      <p:grpSp>
        <p:nvGrpSpPr>
          <p:cNvPr id="7" name="Groupe 6"/>
          <p:cNvGrpSpPr/>
          <p:nvPr/>
        </p:nvGrpSpPr>
        <p:grpSpPr>
          <a:xfrm>
            <a:off x="160566" y="3120321"/>
            <a:ext cx="2929243" cy="2088231"/>
            <a:chOff x="359794" y="3092696"/>
            <a:chExt cx="2730015" cy="1303529"/>
          </a:xfrm>
        </p:grpSpPr>
        <p:cxnSp>
          <p:nvCxnSpPr>
            <p:cNvPr id="28" name="Connecteur droit 27"/>
            <p:cNvCxnSpPr/>
            <p:nvPr/>
          </p:nvCxnSpPr>
          <p:spPr>
            <a:xfrm flipV="1">
              <a:off x="359794" y="3754206"/>
              <a:ext cx="717864" cy="1"/>
            </a:xfrm>
            <a:prstGeom prst="line">
              <a:avLst/>
            </a:prstGeom>
            <a:noFill/>
            <a:ln w="28575" cap="flat" cmpd="sng" algn="ctr">
              <a:solidFill>
                <a:srgbClr val="C00000"/>
              </a:solidFill>
              <a:prstDash val="solid"/>
              <a:headEnd type="none" w="med" len="med"/>
              <a:tailEnd type="arrow" w="med" len="med"/>
            </a:ln>
            <a:effectLst/>
          </p:spPr>
        </p:cxnSp>
        <p:cxnSp>
          <p:nvCxnSpPr>
            <p:cNvPr id="29" name="Connecteur droit 28"/>
            <p:cNvCxnSpPr/>
            <p:nvPr/>
          </p:nvCxnSpPr>
          <p:spPr>
            <a:xfrm flipH="1" flipV="1">
              <a:off x="2790603" y="3728258"/>
              <a:ext cx="254943" cy="128576"/>
            </a:xfrm>
            <a:prstGeom prst="line">
              <a:avLst/>
            </a:prstGeom>
            <a:noFill/>
            <a:ln w="12700" cap="flat" cmpd="sng" algn="ctr">
              <a:solidFill>
                <a:srgbClr val="C00000"/>
              </a:solidFill>
              <a:prstDash val="solid"/>
            </a:ln>
            <a:effectLst/>
          </p:spPr>
        </p:cxnSp>
        <p:sp>
          <p:nvSpPr>
            <p:cNvPr id="30" name="Forme libre 29"/>
            <p:cNvSpPr/>
            <p:nvPr/>
          </p:nvSpPr>
          <p:spPr>
            <a:xfrm rot="345515">
              <a:off x="1607856" y="3469240"/>
              <a:ext cx="1215600" cy="225085"/>
            </a:xfrm>
            <a:custGeom>
              <a:avLst/>
              <a:gdLst>
                <a:gd name="connsiteX0" fmla="*/ 0 w 5144654"/>
                <a:gd name="connsiteY0" fmla="*/ 554207 h 572680"/>
                <a:gd name="connsiteX1" fmla="*/ 2530763 w 5144654"/>
                <a:gd name="connsiteY1" fmla="*/ 25 h 572680"/>
                <a:gd name="connsiteX2" fmla="*/ 5144654 w 5144654"/>
                <a:gd name="connsiteY2" fmla="*/ 572680 h 572680"/>
              </a:gdLst>
              <a:ahLst/>
              <a:cxnLst>
                <a:cxn ang="0">
                  <a:pos x="connsiteX0" y="connsiteY0"/>
                </a:cxn>
                <a:cxn ang="0">
                  <a:pos x="connsiteX1" y="connsiteY1"/>
                </a:cxn>
                <a:cxn ang="0">
                  <a:pos x="connsiteX2" y="connsiteY2"/>
                </a:cxn>
              </a:cxnLst>
              <a:rect l="l" t="t" r="r" b="b"/>
              <a:pathLst>
                <a:path w="5144654" h="572680">
                  <a:moveTo>
                    <a:pt x="0" y="554207"/>
                  </a:moveTo>
                  <a:cubicBezTo>
                    <a:pt x="836660" y="275576"/>
                    <a:pt x="1673321" y="-3054"/>
                    <a:pt x="2530763" y="25"/>
                  </a:cubicBezTo>
                  <a:cubicBezTo>
                    <a:pt x="3388205" y="3104"/>
                    <a:pt x="4684375" y="484934"/>
                    <a:pt x="5144654" y="572680"/>
                  </a:cubicBezTo>
                </a:path>
              </a:pathLst>
            </a:custGeom>
            <a:noFill/>
            <a:ln w="9525" cap="flat" cmpd="sng" algn="ctr">
              <a:solidFill>
                <a:srgbClr val="AC001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grpSp>
          <p:nvGrpSpPr>
            <p:cNvPr id="46" name="Groupe 45"/>
            <p:cNvGrpSpPr/>
            <p:nvPr/>
          </p:nvGrpSpPr>
          <p:grpSpPr>
            <a:xfrm>
              <a:off x="457200" y="3092696"/>
              <a:ext cx="2632609" cy="1303529"/>
              <a:chOff x="1114457" y="4043458"/>
              <a:chExt cx="2632609" cy="1303529"/>
            </a:xfrm>
          </p:grpSpPr>
          <p:cxnSp>
            <p:nvCxnSpPr>
              <p:cNvPr id="47" name="Connecteur droit 46"/>
              <p:cNvCxnSpPr/>
              <p:nvPr/>
            </p:nvCxnSpPr>
            <p:spPr>
              <a:xfrm flipV="1">
                <a:off x="1114457" y="4705316"/>
                <a:ext cx="2632609" cy="1628"/>
              </a:xfrm>
              <a:prstGeom prst="line">
                <a:avLst/>
              </a:prstGeom>
              <a:noFill/>
              <a:ln w="9525" cap="flat" cmpd="sng" algn="ctr">
                <a:solidFill>
                  <a:srgbClr val="4F81BD">
                    <a:shade val="95000"/>
                    <a:satMod val="105000"/>
                  </a:srgbClr>
                </a:solidFill>
                <a:prstDash val="dash"/>
              </a:ln>
              <a:effectLst/>
            </p:spPr>
          </p:cxnSp>
          <p:grpSp>
            <p:nvGrpSpPr>
              <p:cNvPr id="48" name="Groupe 47"/>
              <p:cNvGrpSpPr/>
              <p:nvPr/>
            </p:nvGrpSpPr>
            <p:grpSpPr>
              <a:xfrm>
                <a:off x="1254978" y="4043458"/>
                <a:ext cx="2317066" cy="1303529"/>
                <a:chOff x="1254978" y="4043458"/>
                <a:chExt cx="2317066" cy="1303529"/>
              </a:xfrm>
            </p:grpSpPr>
            <p:grpSp>
              <p:nvGrpSpPr>
                <p:cNvPr id="52" name="Groupe 51"/>
                <p:cNvGrpSpPr/>
                <p:nvPr/>
              </p:nvGrpSpPr>
              <p:grpSpPr>
                <a:xfrm>
                  <a:off x="1467922" y="4085319"/>
                  <a:ext cx="1870258" cy="1239991"/>
                  <a:chOff x="3043988" y="2033337"/>
                  <a:chExt cx="4776538" cy="2093495"/>
                </a:xfrm>
              </p:grpSpPr>
              <p:sp>
                <p:nvSpPr>
                  <p:cNvPr id="57" name="Rectangle à coins arrondis 56"/>
                  <p:cNvSpPr/>
                  <p:nvPr/>
                </p:nvSpPr>
                <p:spPr>
                  <a:xfrm>
                    <a:off x="3043989" y="2033337"/>
                    <a:ext cx="4776537" cy="457200"/>
                  </a:xfrm>
                  <a:prstGeom prst="roundRect">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ea typeface="+mn-ea"/>
                        <a:cs typeface="+mn-cs"/>
                      </a:rPr>
                      <a:t>V+</a:t>
                    </a:r>
                    <a:endParaRPr kumimoji="0" lang="en-US" sz="2400" b="0" i="0" u="none" strike="noStrike" kern="0" cap="none" spc="0" normalizeH="0" baseline="0" noProof="0" dirty="0">
                      <a:ln>
                        <a:noFill/>
                      </a:ln>
                      <a:solidFill>
                        <a:prstClr val="white"/>
                      </a:solidFill>
                      <a:effectLst/>
                      <a:uLnTx/>
                      <a:uFillTx/>
                      <a:ea typeface="+mn-ea"/>
                      <a:cs typeface="+mn-cs"/>
                    </a:endParaRPr>
                  </a:p>
                </p:txBody>
              </p:sp>
              <p:sp>
                <p:nvSpPr>
                  <p:cNvPr id="58" name="Rectangle à coins arrondis 57"/>
                  <p:cNvSpPr/>
                  <p:nvPr/>
                </p:nvSpPr>
                <p:spPr>
                  <a:xfrm>
                    <a:off x="3043988" y="3669632"/>
                    <a:ext cx="4776537" cy="457200"/>
                  </a:xfrm>
                  <a:prstGeom prst="roundRect">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ea typeface="+mn-ea"/>
                        <a:cs typeface="+mn-cs"/>
                      </a:rPr>
                      <a:t>V-</a:t>
                    </a:r>
                    <a:endParaRPr kumimoji="0" lang="en-US" sz="2400" b="0" i="0" u="none" strike="noStrike" kern="0" cap="none" spc="0" normalizeH="0" baseline="0" noProof="0" dirty="0">
                      <a:ln>
                        <a:noFill/>
                      </a:ln>
                      <a:solidFill>
                        <a:prstClr val="white"/>
                      </a:solidFill>
                      <a:effectLst/>
                      <a:uLnTx/>
                      <a:uFillTx/>
                      <a:ea typeface="+mn-ea"/>
                      <a:cs typeface="+mn-cs"/>
                    </a:endParaRPr>
                  </a:p>
                </p:txBody>
              </p:sp>
            </p:grpSp>
            <p:sp>
              <p:nvSpPr>
                <p:cNvPr id="53" name="Organigramme : Entrée manuelle 52"/>
                <p:cNvSpPr/>
                <p:nvPr/>
              </p:nvSpPr>
              <p:spPr>
                <a:xfrm>
                  <a:off x="1254978" y="4753366"/>
                  <a:ext cx="146624" cy="571944"/>
                </a:xfrm>
                <a:prstGeom prst="flowChartManualInput">
                  <a:avLst/>
                </a:prstGeom>
                <a:pattFill prst="ltVert">
                  <a:fgClr>
                    <a:srgbClr val="8064A2"/>
                  </a:fgClr>
                  <a:bgClr>
                    <a:sysClr val="window" lastClr="FFFFFF"/>
                  </a:bgClr>
                </a:patt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sp>
              <p:nvSpPr>
                <p:cNvPr id="54" name="Organigramme : Entrée manuelle 53"/>
                <p:cNvSpPr/>
                <p:nvPr/>
              </p:nvSpPr>
              <p:spPr>
                <a:xfrm flipH="1">
                  <a:off x="3421426" y="4775043"/>
                  <a:ext cx="146624" cy="571944"/>
                </a:xfrm>
                <a:prstGeom prst="flowChartManualInput">
                  <a:avLst/>
                </a:prstGeom>
                <a:pattFill prst="ltHorz">
                  <a:fgClr>
                    <a:srgbClr val="4BACC6"/>
                  </a:fgClr>
                  <a:bgClr>
                    <a:sysClr val="window" lastClr="FFFFFF"/>
                  </a:bgClr>
                </a:patt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sp>
              <p:nvSpPr>
                <p:cNvPr id="55" name="Organigramme : Entrée manuelle 54"/>
                <p:cNvSpPr/>
                <p:nvPr/>
              </p:nvSpPr>
              <p:spPr>
                <a:xfrm flipH="1" flipV="1">
                  <a:off x="3425420" y="4043458"/>
                  <a:ext cx="146624" cy="571944"/>
                </a:xfrm>
                <a:prstGeom prst="flowChartManualInput">
                  <a:avLst/>
                </a:prstGeom>
                <a:pattFill prst="ltHorz">
                  <a:fgClr>
                    <a:srgbClr val="4BACC6"/>
                  </a:fgClr>
                  <a:bgClr>
                    <a:sysClr val="window" lastClr="FFFFFF"/>
                  </a:bgClr>
                </a:patt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sp>
              <p:nvSpPr>
                <p:cNvPr id="56" name="Organigramme : Entrée manuelle 55"/>
                <p:cNvSpPr/>
                <p:nvPr/>
              </p:nvSpPr>
              <p:spPr>
                <a:xfrm flipV="1">
                  <a:off x="1254978" y="4085319"/>
                  <a:ext cx="146624" cy="571944"/>
                </a:xfrm>
                <a:prstGeom prst="flowChartManualInput">
                  <a:avLst/>
                </a:prstGeom>
                <a:pattFill prst="ltVert">
                  <a:fgClr>
                    <a:srgbClr val="8064A2"/>
                  </a:fgClr>
                  <a:bgClr>
                    <a:sysClr val="window" lastClr="FFFFFF"/>
                  </a:bgClr>
                </a:patt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grpSp>
          <p:cxnSp>
            <p:nvCxnSpPr>
              <p:cNvPr id="49" name="Connecteur droit 48"/>
              <p:cNvCxnSpPr/>
              <p:nvPr/>
            </p:nvCxnSpPr>
            <p:spPr>
              <a:xfrm flipV="1">
                <a:off x="3568050" y="4544065"/>
                <a:ext cx="137164" cy="1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3575332" y="4866828"/>
                <a:ext cx="137164" cy="1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3712496" y="4544065"/>
                <a:ext cx="0" cy="32415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65" name="Arc 64"/>
          <p:cNvSpPr/>
          <p:nvPr/>
        </p:nvSpPr>
        <p:spPr>
          <a:xfrm rot="5400000">
            <a:off x="-36037" y="2242545"/>
            <a:ext cx="1843420" cy="2039106"/>
          </a:xfrm>
          <a:prstGeom prst="arc">
            <a:avLst>
              <a:gd name="adj1" fmla="val 17408806"/>
              <a:gd name="adj2" fmla="val 0"/>
            </a:avLst>
          </a:prstGeom>
          <a:ln>
            <a:solidFill>
              <a:srgbClr val="AC00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Arc 26"/>
          <p:cNvSpPr/>
          <p:nvPr/>
        </p:nvSpPr>
        <p:spPr>
          <a:xfrm rot="5400000">
            <a:off x="445076" y="3227713"/>
            <a:ext cx="936104" cy="976084"/>
          </a:xfrm>
          <a:prstGeom prst="arc">
            <a:avLst>
              <a:gd name="adj1" fmla="val 15595968"/>
              <a:gd name="adj2" fmla="val 0"/>
            </a:avLst>
          </a:prstGeom>
          <a:ln>
            <a:solidFill>
              <a:srgbClr val="AC00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Arc 63"/>
          <p:cNvSpPr/>
          <p:nvPr/>
        </p:nvSpPr>
        <p:spPr>
          <a:xfrm rot="5400000">
            <a:off x="216152" y="2826734"/>
            <a:ext cx="1406001" cy="1308146"/>
          </a:xfrm>
          <a:prstGeom prst="arc">
            <a:avLst>
              <a:gd name="adj1" fmla="val 16923376"/>
              <a:gd name="adj2" fmla="val 0"/>
            </a:avLst>
          </a:prstGeom>
          <a:ln>
            <a:solidFill>
              <a:srgbClr val="AC00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7" name="Arc 66"/>
          <p:cNvSpPr/>
          <p:nvPr/>
        </p:nvSpPr>
        <p:spPr>
          <a:xfrm rot="5400000">
            <a:off x="-35485" y="2242545"/>
            <a:ext cx="1843420" cy="2039106"/>
          </a:xfrm>
          <a:prstGeom prst="arc">
            <a:avLst>
              <a:gd name="adj1" fmla="val 19124242"/>
              <a:gd name="adj2" fmla="val 0"/>
            </a:avLst>
          </a:prstGeom>
          <a:ln>
            <a:solidFill>
              <a:srgbClr val="AC00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Rectangle 84"/>
          <p:cNvSpPr/>
          <p:nvPr/>
        </p:nvSpPr>
        <p:spPr>
          <a:xfrm>
            <a:off x="415856" y="2511473"/>
            <a:ext cx="2489686" cy="536840"/>
          </a:xfrm>
          <a:prstGeom prst="rect">
            <a:avLst/>
          </a:prstGeom>
          <a:solidFill>
            <a:srgbClr val="60AC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B</a:t>
            </a:r>
          </a:p>
        </p:txBody>
      </p:sp>
      <p:sp>
        <p:nvSpPr>
          <p:cNvPr id="86" name="Rectangle 85"/>
          <p:cNvSpPr/>
          <p:nvPr/>
        </p:nvSpPr>
        <p:spPr>
          <a:xfrm>
            <a:off x="415856" y="5287879"/>
            <a:ext cx="2489686" cy="536840"/>
          </a:xfrm>
          <a:prstGeom prst="rect">
            <a:avLst/>
          </a:prstGeom>
          <a:solidFill>
            <a:srgbClr val="60AC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B</a:t>
            </a:r>
            <a:endParaRPr lang="fr-FR" b="1" dirty="0"/>
          </a:p>
        </p:txBody>
      </p:sp>
      <p:sp>
        <p:nvSpPr>
          <p:cNvPr id="97"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sp>
        <p:nvSpPr>
          <p:cNvPr id="59" name="Ellipse 58">
            <a:hlinkClick r:id="rId9"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grpSp>
        <p:nvGrpSpPr>
          <p:cNvPr id="60" name="Groupe 59"/>
          <p:cNvGrpSpPr/>
          <p:nvPr/>
        </p:nvGrpSpPr>
        <p:grpSpPr>
          <a:xfrm>
            <a:off x="1694705" y="6439045"/>
            <a:ext cx="5757615" cy="276999"/>
            <a:chOff x="1694705" y="6448244"/>
            <a:chExt cx="5757615" cy="276999"/>
          </a:xfrm>
          <a:solidFill>
            <a:schemeClr val="bg1">
              <a:lumMod val="75000"/>
            </a:schemeClr>
          </a:solidFill>
        </p:grpSpPr>
        <p:sp>
          <p:nvSpPr>
            <p:cNvPr id="61" name="ZoneTexte 60"/>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62" name="ZoneTexte 61"/>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63" name="ZoneTexte 62"/>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66" name="ZoneTexte 65"/>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68" name="ZoneTexte 67"/>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69" name="ZoneTexte 68"/>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70" name="ZoneTexte 69"/>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71" name="Groupe 70"/>
          <p:cNvGrpSpPr/>
          <p:nvPr/>
        </p:nvGrpSpPr>
        <p:grpSpPr>
          <a:xfrm>
            <a:off x="1694705" y="6439045"/>
            <a:ext cx="1800000" cy="276999"/>
            <a:chOff x="1694705" y="6448244"/>
            <a:chExt cx="1800000" cy="276999"/>
          </a:xfrm>
          <a:solidFill>
            <a:srgbClr val="C00000"/>
          </a:solidFill>
        </p:grpSpPr>
        <p:sp>
          <p:nvSpPr>
            <p:cNvPr id="72" name="ZoneTexte 71"/>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73" name="ZoneTexte 72"/>
            <p:cNvSpPr txBox="1"/>
            <p:nvPr/>
          </p:nvSpPr>
          <p:spPr>
            <a:xfrm>
              <a:off x="3134705" y="6448244"/>
              <a:ext cx="36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a:t>
              </a:r>
              <a:endParaRPr lang="fr-FR" sz="1200" dirty="0">
                <a:solidFill>
                  <a:schemeClr val="bg1"/>
                </a:solidFill>
              </a:endParaRPr>
            </a:p>
          </p:txBody>
        </p:sp>
        <p:sp>
          <p:nvSpPr>
            <p:cNvPr id="76" name="ZoneTexte 75"/>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Tree>
    <p:extLst>
      <p:ext uri="{BB962C8B-B14F-4D97-AF65-F5344CB8AC3E}">
        <p14:creationId xmlns:p14="http://schemas.microsoft.com/office/powerpoint/2010/main" val="29437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Filtre de Wien &amp; Doppler - résultats</a:t>
            </a:r>
            <a:endParaRPr lang="fr-FR" dirty="0"/>
          </a:p>
        </p:txBody>
      </p:sp>
      <p:sp>
        <p:nvSpPr>
          <p:cNvPr id="4" name="Titre 1"/>
          <p:cNvSpPr txBox="1">
            <a:spLocks/>
          </p:cNvSpPr>
          <p:nvPr/>
        </p:nvSpPr>
        <p:spPr>
          <a:xfrm>
            <a:off x="457200" y="274638"/>
            <a:ext cx="8229600" cy="563562"/>
          </a:xfrm>
          <a:prstGeom prst="rect">
            <a:avLst/>
          </a:prstGeom>
        </p:spPr>
        <p:txBody>
          <a:bodyPr vert="horz" lIns="0" tIns="0" rIns="0" bIns="0" rtlCol="0" anchor="ctr" anchorCtr="0">
            <a:normAutofit fontScale="97500"/>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endParaRPr lang="fr-F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4824536" cy="388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868144" y="1340768"/>
            <a:ext cx="2880320" cy="4320480"/>
          </a:xfrm>
          <a:prstGeom prst="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sym typeface="Wingdings" panose="05000000000000000000" pitchFamily="2" charset="2"/>
              </a:rPr>
              <a:t>Doppler :</a:t>
            </a:r>
          </a:p>
          <a:p>
            <a:r>
              <a:rPr lang="fr-FR" dirty="0" smtClean="0">
                <a:solidFill>
                  <a:schemeClr val="tx1"/>
                </a:solidFill>
                <a:sym typeface="Wingdings" panose="05000000000000000000" pitchFamily="2" charset="2"/>
              </a:rPr>
              <a:t>   système non interceptif et simple</a:t>
            </a:r>
          </a:p>
          <a:p>
            <a:endParaRPr lang="fr-FR" dirty="0" smtClean="0">
              <a:solidFill>
                <a:schemeClr val="tx1"/>
              </a:solidFill>
              <a:sym typeface="Wingdings" panose="05000000000000000000" pitchFamily="2" charset="2"/>
            </a:endParaRPr>
          </a:p>
          <a:p>
            <a:r>
              <a:rPr lang="fr-FR" b="1" dirty="0" smtClean="0">
                <a:solidFill>
                  <a:schemeClr val="tx1"/>
                </a:solidFill>
                <a:sym typeface="Wingdings" panose="05000000000000000000" pitchFamily="2" charset="2"/>
              </a:rPr>
              <a:t>Filtre de Wien :</a:t>
            </a:r>
          </a:p>
          <a:p>
            <a:r>
              <a:rPr lang="fr-FR" dirty="0" smtClean="0">
                <a:solidFill>
                  <a:schemeClr val="tx1"/>
                </a:solidFill>
                <a:sym typeface="Wingdings" panose="05000000000000000000" pitchFamily="2" charset="2"/>
              </a:rPr>
              <a:t>   mesure tous les éléments du faisceau</a:t>
            </a:r>
          </a:p>
          <a:p>
            <a:r>
              <a:rPr lang="fr-FR" dirty="0" smtClean="0">
                <a:solidFill>
                  <a:schemeClr val="tx1"/>
                </a:solidFill>
                <a:sym typeface="Wingdings" panose="05000000000000000000" pitchFamily="2" charset="2"/>
              </a:rPr>
              <a:t>   mesure temporelle</a:t>
            </a:r>
          </a:p>
          <a:p>
            <a:endParaRPr lang="fr-FR" dirty="0" smtClean="0">
              <a:solidFill>
                <a:schemeClr val="tx1"/>
              </a:solidFill>
              <a:sym typeface="Wingdings" panose="05000000000000000000" pitchFamily="2" charset="2"/>
            </a:endParaRPr>
          </a:p>
          <a:p>
            <a:endParaRPr lang="fr-FR" dirty="0" smtClean="0">
              <a:solidFill>
                <a:schemeClr val="tx1"/>
              </a:solidFill>
              <a:sym typeface="Wingdings" panose="05000000000000000000" pitchFamily="2" charset="2"/>
            </a:endParaRPr>
          </a:p>
          <a:p>
            <a:r>
              <a:rPr lang="fr-FR" dirty="0" smtClean="0">
                <a:solidFill>
                  <a:schemeClr val="tx1"/>
                </a:solidFill>
                <a:sym typeface="Wingdings" panose="05000000000000000000" pitchFamily="2" charset="2"/>
              </a:rPr>
              <a:t> Des mesures de plus en plus proches</a:t>
            </a:r>
            <a:endParaRPr lang="fr-FR" dirty="0">
              <a:solidFill>
                <a:schemeClr val="tx1"/>
              </a:solidFill>
            </a:endParaRPr>
          </a:p>
        </p:txBody>
      </p:sp>
      <p:sp>
        <p:nvSpPr>
          <p:cNvPr id="15"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grpSp>
        <p:nvGrpSpPr>
          <p:cNvPr id="38" name="Groupe 37"/>
          <p:cNvGrpSpPr/>
          <p:nvPr/>
        </p:nvGrpSpPr>
        <p:grpSpPr>
          <a:xfrm>
            <a:off x="1688929" y="6448244"/>
            <a:ext cx="5763391" cy="276999"/>
            <a:chOff x="1688929" y="6448244"/>
            <a:chExt cx="5763391" cy="276999"/>
          </a:xfrm>
          <a:solidFill>
            <a:schemeClr val="bg1">
              <a:lumMod val="75000"/>
            </a:schemeClr>
          </a:solidFill>
        </p:grpSpPr>
        <p:sp>
          <p:nvSpPr>
            <p:cNvPr id="39" name="ZoneTexte 38"/>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40" name="ZoneTexte 39"/>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41" name="ZoneTexte 40"/>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42" name="ZoneTexte 41"/>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43" name="ZoneTexte 42"/>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44" name="ZoneTexte 43"/>
            <p:cNvSpPr txBox="1"/>
            <p:nvPr/>
          </p:nvSpPr>
          <p:spPr>
            <a:xfrm>
              <a:off x="1688929"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45" name="ZoneTexte 44"/>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46" name="Groupe 45"/>
          <p:cNvGrpSpPr/>
          <p:nvPr/>
        </p:nvGrpSpPr>
        <p:grpSpPr>
          <a:xfrm>
            <a:off x="1688929" y="6439045"/>
            <a:ext cx="2165776" cy="276999"/>
            <a:chOff x="1688929" y="6448244"/>
            <a:chExt cx="2165776" cy="276999"/>
          </a:xfrm>
          <a:solidFill>
            <a:srgbClr val="C00000"/>
          </a:solidFill>
        </p:grpSpPr>
        <p:sp>
          <p:nvSpPr>
            <p:cNvPr id="47" name="ZoneTexte 46"/>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48" name="ZoneTexte 47"/>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52" name="ZoneTexte 51"/>
            <p:cNvSpPr txBox="1"/>
            <p:nvPr/>
          </p:nvSpPr>
          <p:spPr>
            <a:xfrm>
              <a:off x="1688929"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
        <p:nvSpPr>
          <p:cNvPr id="19" name="Ellipse 18">
            <a:hlinkClick r:id="rId4"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grpSp>
        <p:nvGrpSpPr>
          <p:cNvPr id="20" name="Groupe 19"/>
          <p:cNvGrpSpPr/>
          <p:nvPr/>
        </p:nvGrpSpPr>
        <p:grpSpPr>
          <a:xfrm>
            <a:off x="1694705" y="6439045"/>
            <a:ext cx="5757615" cy="276999"/>
            <a:chOff x="1694705" y="6448244"/>
            <a:chExt cx="5757615" cy="276999"/>
          </a:xfrm>
          <a:solidFill>
            <a:schemeClr val="bg1">
              <a:lumMod val="75000"/>
            </a:schemeClr>
          </a:solidFill>
        </p:grpSpPr>
        <p:sp>
          <p:nvSpPr>
            <p:cNvPr id="21" name="ZoneTexte 20"/>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22" name="ZoneTexte 21"/>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23" name="ZoneTexte 22"/>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24" name="ZoneTexte 23"/>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25" name="ZoneTexte 24"/>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26" name="ZoneTexte 25"/>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27" name="ZoneTexte 26"/>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28" name="Groupe 27"/>
          <p:cNvGrpSpPr/>
          <p:nvPr/>
        </p:nvGrpSpPr>
        <p:grpSpPr>
          <a:xfrm>
            <a:off x="1694705" y="6439045"/>
            <a:ext cx="2160000" cy="276999"/>
            <a:chOff x="1694705" y="6448244"/>
            <a:chExt cx="2160000" cy="276999"/>
          </a:xfrm>
          <a:solidFill>
            <a:srgbClr val="C00000"/>
          </a:solidFill>
        </p:grpSpPr>
        <p:sp>
          <p:nvSpPr>
            <p:cNvPr id="29" name="ZoneTexte 28"/>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30" name="ZoneTexte 29"/>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33" name="ZoneTexte 32"/>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Tree>
    <p:extLst>
      <p:ext uri="{BB962C8B-B14F-4D97-AF65-F5344CB8AC3E}">
        <p14:creationId xmlns:p14="http://schemas.microsoft.com/office/powerpoint/2010/main" val="2943766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p:cNvSpPr/>
          <p:nvPr/>
        </p:nvSpPr>
        <p:spPr>
          <a:xfrm>
            <a:off x="1283983" y="4921782"/>
            <a:ext cx="2945565" cy="413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EMU – principe &amp; Technologies</a:t>
            </a:r>
            <a:endParaRPr lang="fr-FR" dirty="0"/>
          </a:p>
        </p:txBody>
      </p:sp>
      <p:sp>
        <p:nvSpPr>
          <p:cNvPr id="97" name="Rectangle 96"/>
          <p:cNvSpPr/>
          <p:nvPr/>
        </p:nvSpPr>
        <p:spPr>
          <a:xfrm>
            <a:off x="160565" y="1052736"/>
            <a:ext cx="8755279" cy="584775"/>
          </a:xfrm>
          <a:prstGeom prst="rect">
            <a:avLst/>
          </a:prstGeom>
        </p:spPr>
        <p:txBody>
          <a:bodyPr wrap="square">
            <a:spAutoFit/>
          </a:bodyPr>
          <a:lstStyle/>
          <a:p>
            <a:r>
              <a:rPr lang="fr-FR" sz="1600" b="1" dirty="0">
                <a:solidFill>
                  <a:prstClr val="black"/>
                </a:solidFill>
              </a:rPr>
              <a:t>Mesure l’émittance d’un axe transverse du </a:t>
            </a:r>
            <a:r>
              <a:rPr lang="fr-FR" sz="1600" b="1" dirty="0" smtClean="0">
                <a:solidFill>
                  <a:prstClr val="black"/>
                </a:solidFill>
              </a:rPr>
              <a:t>faisceau</a:t>
            </a:r>
          </a:p>
          <a:p>
            <a:r>
              <a:rPr lang="fr-FR" sz="1600" dirty="0" smtClean="0">
                <a:solidFill>
                  <a:prstClr val="black"/>
                </a:solidFill>
                <a:sym typeface="Wingdings" panose="05000000000000000000" pitchFamily="2" charset="2"/>
              </a:rPr>
              <a:t></a:t>
            </a:r>
            <a:r>
              <a:rPr lang="fr-FR" sz="1600" b="1" dirty="0" smtClean="0">
                <a:solidFill>
                  <a:prstClr val="black"/>
                </a:solidFill>
              </a:rPr>
              <a:t> </a:t>
            </a:r>
            <a:r>
              <a:rPr lang="fr-FR" sz="1600" dirty="0" smtClean="0">
                <a:solidFill>
                  <a:prstClr val="black"/>
                </a:solidFill>
              </a:rPr>
              <a:t>Corrélation de l’angle transverse et de la déflexion électrostatique</a:t>
            </a:r>
            <a:endParaRPr lang="fr-FR" sz="1600" b="1" dirty="0">
              <a:solidFill>
                <a:prstClr val="black"/>
              </a:solidFill>
            </a:endParaRPr>
          </a:p>
        </p:txBody>
      </p:sp>
      <p:cxnSp>
        <p:nvCxnSpPr>
          <p:cNvPr id="115" name="Connecteur droit 114"/>
          <p:cNvCxnSpPr/>
          <p:nvPr/>
        </p:nvCxnSpPr>
        <p:spPr>
          <a:xfrm flipV="1">
            <a:off x="263126" y="2716371"/>
            <a:ext cx="1102870" cy="526775"/>
          </a:xfrm>
          <a:prstGeom prst="line">
            <a:avLst/>
          </a:prstGeom>
          <a:noFill/>
          <a:ln w="28575" cap="flat" cmpd="sng" algn="ctr">
            <a:solidFill>
              <a:srgbClr val="C00000"/>
            </a:solidFill>
            <a:prstDash val="solid"/>
            <a:headEnd type="none" w="med" len="med"/>
            <a:tailEnd type="arrow" w="med" len="med"/>
          </a:ln>
          <a:effectLst/>
        </p:spPr>
      </p:cxnSp>
      <p:cxnSp>
        <p:nvCxnSpPr>
          <p:cNvPr id="116" name="Connecteur droit 115"/>
          <p:cNvCxnSpPr/>
          <p:nvPr/>
        </p:nvCxnSpPr>
        <p:spPr>
          <a:xfrm flipH="1" flipV="1">
            <a:off x="3027388" y="2877274"/>
            <a:ext cx="307341" cy="152200"/>
          </a:xfrm>
          <a:prstGeom prst="line">
            <a:avLst/>
          </a:prstGeom>
          <a:noFill/>
          <a:ln w="12700" cap="flat" cmpd="sng" algn="ctr">
            <a:solidFill>
              <a:srgbClr val="C00000"/>
            </a:solidFill>
            <a:prstDash val="solid"/>
          </a:ln>
          <a:effectLst/>
        </p:spPr>
      </p:cxnSp>
      <p:sp>
        <p:nvSpPr>
          <p:cNvPr id="117" name="Forme libre 116"/>
          <p:cNvSpPr/>
          <p:nvPr/>
        </p:nvSpPr>
        <p:spPr>
          <a:xfrm>
            <a:off x="1039092" y="2546770"/>
            <a:ext cx="2014395" cy="339202"/>
          </a:xfrm>
          <a:custGeom>
            <a:avLst/>
            <a:gdLst>
              <a:gd name="connsiteX0" fmla="*/ 0 w 5144654"/>
              <a:gd name="connsiteY0" fmla="*/ 554207 h 572680"/>
              <a:gd name="connsiteX1" fmla="*/ 2530763 w 5144654"/>
              <a:gd name="connsiteY1" fmla="*/ 25 h 572680"/>
              <a:gd name="connsiteX2" fmla="*/ 5144654 w 5144654"/>
              <a:gd name="connsiteY2" fmla="*/ 572680 h 572680"/>
            </a:gdLst>
            <a:ahLst/>
            <a:cxnLst>
              <a:cxn ang="0">
                <a:pos x="connsiteX0" y="connsiteY0"/>
              </a:cxn>
              <a:cxn ang="0">
                <a:pos x="connsiteX1" y="connsiteY1"/>
              </a:cxn>
              <a:cxn ang="0">
                <a:pos x="connsiteX2" y="connsiteY2"/>
              </a:cxn>
            </a:cxnLst>
            <a:rect l="l" t="t" r="r" b="b"/>
            <a:pathLst>
              <a:path w="5144654" h="572680">
                <a:moveTo>
                  <a:pt x="0" y="554207"/>
                </a:moveTo>
                <a:cubicBezTo>
                  <a:pt x="836660" y="275576"/>
                  <a:pt x="1673321" y="-3054"/>
                  <a:pt x="2530763" y="25"/>
                </a:cubicBezTo>
                <a:cubicBezTo>
                  <a:pt x="3388205" y="3104"/>
                  <a:pt x="4684375" y="484934"/>
                  <a:pt x="5144654" y="572680"/>
                </a:cubicBezTo>
              </a:path>
            </a:pathLst>
          </a:custGeom>
          <a:noFill/>
          <a:ln w="12700" cap="flat" cmpd="sng" algn="ctr">
            <a:solidFill>
              <a:srgbClr val="AC001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sp>
        <p:nvSpPr>
          <p:cNvPr id="133" name="ZoneTexte 132"/>
          <p:cNvSpPr txBox="1"/>
          <p:nvPr/>
        </p:nvSpPr>
        <p:spPr>
          <a:xfrm>
            <a:off x="1783647" y="1977549"/>
            <a:ext cx="40908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+V</a:t>
            </a:r>
          </a:p>
        </p:txBody>
      </p:sp>
      <p:sp>
        <p:nvSpPr>
          <p:cNvPr id="134" name="ZoneTexte 133"/>
          <p:cNvSpPr txBox="1"/>
          <p:nvPr/>
        </p:nvSpPr>
        <p:spPr>
          <a:xfrm>
            <a:off x="1808323" y="3481263"/>
            <a:ext cx="36420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-V</a:t>
            </a:r>
          </a:p>
        </p:txBody>
      </p:sp>
      <p:grpSp>
        <p:nvGrpSpPr>
          <p:cNvPr id="182" name="Groupe 181"/>
          <p:cNvGrpSpPr/>
          <p:nvPr/>
        </p:nvGrpSpPr>
        <p:grpSpPr>
          <a:xfrm>
            <a:off x="894682" y="1601306"/>
            <a:ext cx="2279583" cy="1610339"/>
            <a:chOff x="1263602" y="3429000"/>
            <a:chExt cx="2279583" cy="1610339"/>
          </a:xfrm>
        </p:grpSpPr>
        <p:cxnSp>
          <p:nvCxnSpPr>
            <p:cNvPr id="118" name="Connecteur droit avec flèche 117"/>
            <p:cNvCxnSpPr/>
            <p:nvPr/>
          </p:nvCxnSpPr>
          <p:spPr>
            <a:xfrm>
              <a:off x="2377236" y="4387769"/>
              <a:ext cx="0" cy="651570"/>
            </a:xfrm>
            <a:prstGeom prst="straightConnector1">
              <a:avLst/>
            </a:prstGeom>
            <a:noFill/>
            <a:ln w="9525" cap="flat" cmpd="sng" algn="ctr">
              <a:solidFill>
                <a:srgbClr val="4F81BD">
                  <a:shade val="95000"/>
                  <a:satMod val="105000"/>
                </a:srgbClr>
              </a:solidFill>
              <a:prstDash val="solid"/>
              <a:headEnd type="triangle"/>
              <a:tailEnd type="triangle"/>
            </a:ln>
            <a:effectLst/>
          </p:spPr>
        </p:cxnSp>
        <p:cxnSp>
          <p:nvCxnSpPr>
            <p:cNvPr id="119" name="Connecteur droit avec flèche 118"/>
            <p:cNvCxnSpPr/>
            <p:nvPr/>
          </p:nvCxnSpPr>
          <p:spPr>
            <a:xfrm>
              <a:off x="1400780" y="3823734"/>
              <a:ext cx="66905" cy="0"/>
            </a:xfrm>
            <a:prstGeom prst="straightConnector1">
              <a:avLst/>
            </a:prstGeom>
            <a:noFill/>
            <a:ln w="9525" cap="flat" cmpd="sng" algn="ctr">
              <a:solidFill>
                <a:srgbClr val="4F81BD">
                  <a:shade val="95000"/>
                  <a:satMod val="105000"/>
                </a:srgbClr>
              </a:solidFill>
              <a:prstDash val="solid"/>
              <a:headEnd type="triangle"/>
              <a:tailEnd type="triangle"/>
            </a:ln>
            <a:effectLst/>
          </p:spPr>
        </p:cxnSp>
        <p:cxnSp>
          <p:nvCxnSpPr>
            <p:cNvPr id="120" name="Connecteur droit avec flèche 119"/>
            <p:cNvCxnSpPr/>
            <p:nvPr/>
          </p:nvCxnSpPr>
          <p:spPr>
            <a:xfrm flipV="1">
              <a:off x="1480523" y="3823733"/>
              <a:ext cx="1852314" cy="1"/>
            </a:xfrm>
            <a:prstGeom prst="straightConnector1">
              <a:avLst/>
            </a:prstGeom>
            <a:noFill/>
            <a:ln w="9525" cap="flat" cmpd="sng" algn="ctr">
              <a:solidFill>
                <a:srgbClr val="4F81BD">
                  <a:shade val="95000"/>
                  <a:satMod val="105000"/>
                </a:srgbClr>
              </a:solidFill>
              <a:prstDash val="solid"/>
              <a:headEnd type="triangle"/>
              <a:tailEnd type="triangle"/>
            </a:ln>
            <a:effectLst/>
          </p:spPr>
        </p:cxnSp>
        <p:cxnSp>
          <p:nvCxnSpPr>
            <p:cNvPr id="121" name="Connecteur droit avec flèche 120"/>
            <p:cNvCxnSpPr/>
            <p:nvPr/>
          </p:nvCxnSpPr>
          <p:spPr>
            <a:xfrm>
              <a:off x="3332837" y="3823734"/>
              <a:ext cx="85349" cy="0"/>
            </a:xfrm>
            <a:prstGeom prst="straightConnector1">
              <a:avLst/>
            </a:prstGeom>
            <a:noFill/>
            <a:ln w="9525" cap="flat" cmpd="sng" algn="ctr">
              <a:solidFill>
                <a:srgbClr val="4F81BD">
                  <a:shade val="95000"/>
                  <a:satMod val="105000"/>
                </a:srgbClr>
              </a:solidFill>
              <a:prstDash val="solid"/>
              <a:headEnd type="triangle"/>
              <a:tailEnd type="triangle"/>
            </a:ln>
            <a:effectLst/>
          </p:spPr>
        </p:cxnSp>
        <p:cxnSp>
          <p:nvCxnSpPr>
            <p:cNvPr id="122" name="Connecteur droit 121"/>
            <p:cNvCxnSpPr/>
            <p:nvPr/>
          </p:nvCxnSpPr>
          <p:spPr>
            <a:xfrm flipV="1">
              <a:off x="1400780" y="3697954"/>
              <a:ext cx="822" cy="621627"/>
            </a:xfrm>
            <a:prstGeom prst="line">
              <a:avLst/>
            </a:prstGeom>
            <a:noFill/>
            <a:ln w="9525" cap="flat" cmpd="sng" algn="ctr">
              <a:solidFill>
                <a:srgbClr val="4F81BD">
                  <a:shade val="95000"/>
                  <a:satMod val="105000"/>
                </a:srgbClr>
              </a:solidFill>
              <a:prstDash val="dash"/>
            </a:ln>
            <a:effectLst/>
          </p:spPr>
        </p:cxnSp>
        <p:cxnSp>
          <p:nvCxnSpPr>
            <p:cNvPr id="123" name="Connecteur droit 122"/>
            <p:cNvCxnSpPr/>
            <p:nvPr/>
          </p:nvCxnSpPr>
          <p:spPr>
            <a:xfrm flipV="1">
              <a:off x="1467684" y="3697954"/>
              <a:ext cx="238" cy="629836"/>
            </a:xfrm>
            <a:prstGeom prst="line">
              <a:avLst/>
            </a:prstGeom>
            <a:noFill/>
            <a:ln w="9525" cap="flat" cmpd="sng" algn="ctr">
              <a:solidFill>
                <a:srgbClr val="4F81BD">
                  <a:shade val="95000"/>
                  <a:satMod val="105000"/>
                </a:srgbClr>
              </a:solidFill>
              <a:prstDash val="dash"/>
            </a:ln>
            <a:effectLst/>
          </p:spPr>
        </p:cxnSp>
        <p:cxnSp>
          <p:nvCxnSpPr>
            <p:cNvPr id="124" name="Connecteur droit 123"/>
            <p:cNvCxnSpPr/>
            <p:nvPr/>
          </p:nvCxnSpPr>
          <p:spPr>
            <a:xfrm flipV="1">
              <a:off x="3338180" y="3769962"/>
              <a:ext cx="0" cy="549618"/>
            </a:xfrm>
            <a:prstGeom prst="line">
              <a:avLst/>
            </a:prstGeom>
            <a:noFill/>
            <a:ln w="9525" cap="flat" cmpd="sng" algn="ctr">
              <a:solidFill>
                <a:srgbClr val="4F81BD">
                  <a:shade val="95000"/>
                  <a:satMod val="105000"/>
                </a:srgbClr>
              </a:solidFill>
              <a:prstDash val="dash"/>
            </a:ln>
            <a:effectLst/>
          </p:spPr>
        </p:cxnSp>
        <p:cxnSp>
          <p:nvCxnSpPr>
            <p:cNvPr id="125" name="Connecteur droit 124"/>
            <p:cNvCxnSpPr/>
            <p:nvPr/>
          </p:nvCxnSpPr>
          <p:spPr>
            <a:xfrm flipV="1">
              <a:off x="3418187" y="3769962"/>
              <a:ext cx="3239" cy="549618"/>
            </a:xfrm>
            <a:prstGeom prst="line">
              <a:avLst/>
            </a:prstGeom>
            <a:noFill/>
            <a:ln w="9525" cap="flat" cmpd="sng" algn="ctr">
              <a:solidFill>
                <a:srgbClr val="4F81BD">
                  <a:shade val="95000"/>
                  <a:satMod val="105000"/>
                </a:srgbClr>
              </a:solidFill>
              <a:prstDash val="dash"/>
            </a:ln>
            <a:effectLst/>
          </p:spPr>
        </p:cxnSp>
        <p:sp>
          <p:nvSpPr>
            <p:cNvPr id="126" name="ZoneTexte 125"/>
            <p:cNvSpPr txBox="1"/>
            <p:nvPr/>
          </p:nvSpPr>
          <p:spPr>
            <a:xfrm>
              <a:off x="1263602" y="3429000"/>
              <a:ext cx="31290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L1</a:t>
              </a:r>
            </a:p>
          </p:txBody>
        </p:sp>
        <p:sp>
          <p:nvSpPr>
            <p:cNvPr id="127" name="ZoneTexte 126"/>
            <p:cNvSpPr txBox="1"/>
            <p:nvPr/>
          </p:nvSpPr>
          <p:spPr>
            <a:xfrm>
              <a:off x="2215906" y="3592902"/>
              <a:ext cx="31290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L2</a:t>
              </a:r>
            </a:p>
          </p:txBody>
        </p:sp>
        <p:sp>
          <p:nvSpPr>
            <p:cNvPr id="128" name="ZoneTexte 127"/>
            <p:cNvSpPr txBox="1"/>
            <p:nvPr/>
          </p:nvSpPr>
          <p:spPr>
            <a:xfrm>
              <a:off x="3230279" y="3488293"/>
              <a:ext cx="31290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L3</a:t>
              </a:r>
            </a:p>
          </p:txBody>
        </p:sp>
        <p:sp>
          <p:nvSpPr>
            <p:cNvPr id="135" name="ZoneTexte 134"/>
            <p:cNvSpPr txBox="1"/>
            <p:nvPr/>
          </p:nvSpPr>
          <p:spPr>
            <a:xfrm>
              <a:off x="2357719" y="4483114"/>
              <a:ext cx="248786"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g</a:t>
              </a:r>
            </a:p>
          </p:txBody>
        </p:sp>
      </p:grpSp>
      <p:sp>
        <p:nvSpPr>
          <p:cNvPr id="161" name="ZoneTexte 160"/>
          <p:cNvSpPr txBox="1"/>
          <p:nvPr/>
        </p:nvSpPr>
        <p:spPr>
          <a:xfrm>
            <a:off x="6689508" y="1167616"/>
            <a:ext cx="2226336" cy="2369880"/>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dirty="0" smtClean="0">
                <a:solidFill>
                  <a:prstClr val="black"/>
                </a:solidFill>
              </a:rPr>
              <a:t>Fente</a:t>
            </a:r>
            <a:r>
              <a:rPr kumimoji="0" lang="fr-FR" sz="1400" b="0" i="0" strike="noStrike" kern="0" cap="none" spc="0" normalizeH="0" baseline="0" noProof="0" dirty="0" smtClean="0">
                <a:ln>
                  <a:noFill/>
                </a:ln>
                <a:solidFill>
                  <a:prstClr val="black"/>
                </a:solidFill>
                <a:effectLst/>
                <a:uLnTx/>
                <a:uFillTx/>
              </a:rPr>
              <a:t> : sélectionne un pinceau et arrête le reste du faisceau</a:t>
            </a:r>
          </a:p>
          <a:p>
            <a:r>
              <a:rPr lang="fr-FR" sz="1400" b="1" kern="0" dirty="0">
                <a:solidFill>
                  <a:prstClr val="black"/>
                </a:solidFill>
              </a:rPr>
              <a:t>Plaques électrostatiques déviatrices</a:t>
            </a:r>
            <a:r>
              <a:rPr lang="fr-FR" sz="1400" kern="0" dirty="0">
                <a:solidFill>
                  <a:prstClr val="black"/>
                </a:solidFill>
              </a:rPr>
              <a:t> : </a:t>
            </a:r>
            <a:r>
              <a:rPr lang="fr-FR" sz="1200" kern="0" dirty="0">
                <a:solidFill>
                  <a:prstClr val="black"/>
                </a:solidFill>
              </a:rPr>
              <a:t>Courbe le pinceau de faisceau</a:t>
            </a:r>
          </a:p>
          <a:p>
            <a:r>
              <a:rPr lang="fr-FR" sz="1400" b="1" kern="0" dirty="0" smtClean="0">
                <a:solidFill>
                  <a:prstClr val="black"/>
                </a:solidFill>
              </a:rPr>
              <a:t>Collecteur : </a:t>
            </a:r>
            <a:r>
              <a:rPr lang="fr-FR" sz="1200" kern="0" dirty="0">
                <a:solidFill>
                  <a:prstClr val="black"/>
                </a:solidFill>
              </a:rPr>
              <a:t>Mesure l’intensité du pinceau </a:t>
            </a:r>
            <a:r>
              <a:rPr lang="fr-FR" sz="1200" kern="0" dirty="0" smtClean="0">
                <a:solidFill>
                  <a:prstClr val="black"/>
                </a:solidFill>
              </a:rPr>
              <a:t>défléchi</a:t>
            </a:r>
          </a:p>
          <a:p>
            <a:pPr lvl="0"/>
            <a:r>
              <a:rPr lang="fr-FR" sz="1400" b="1" kern="0" dirty="0">
                <a:solidFill>
                  <a:prstClr val="black"/>
                </a:solidFill>
              </a:rPr>
              <a:t>Système déplacement : </a:t>
            </a:r>
            <a:r>
              <a:rPr lang="fr-FR" sz="1200" kern="0" dirty="0">
                <a:solidFill>
                  <a:prstClr val="black"/>
                </a:solidFill>
              </a:rPr>
              <a:t>Balaye la totalité du </a:t>
            </a:r>
            <a:r>
              <a:rPr lang="fr-FR" sz="1200" kern="0" dirty="0" smtClean="0">
                <a:solidFill>
                  <a:prstClr val="black"/>
                </a:solidFill>
              </a:rPr>
              <a:t>faisceau</a:t>
            </a:r>
            <a:endParaRPr lang="fr-FR" sz="1200" kern="0" dirty="0">
              <a:solidFill>
                <a:prstClr val="black"/>
              </a:solidFill>
            </a:endParaRPr>
          </a:p>
        </p:txBody>
      </p:sp>
      <p:grpSp>
        <p:nvGrpSpPr>
          <p:cNvPr id="207" name="Groupe 206"/>
          <p:cNvGrpSpPr/>
          <p:nvPr/>
        </p:nvGrpSpPr>
        <p:grpSpPr>
          <a:xfrm>
            <a:off x="251520" y="2257625"/>
            <a:ext cx="3126626" cy="1239991"/>
            <a:chOff x="620440" y="4085319"/>
            <a:chExt cx="3126626" cy="1239991"/>
          </a:xfrm>
        </p:grpSpPr>
        <p:cxnSp>
          <p:nvCxnSpPr>
            <p:cNvPr id="104" name="Connecteur droit 103"/>
            <p:cNvCxnSpPr/>
            <p:nvPr/>
          </p:nvCxnSpPr>
          <p:spPr>
            <a:xfrm flipV="1">
              <a:off x="620440" y="4705315"/>
              <a:ext cx="3126626" cy="1629"/>
            </a:xfrm>
            <a:prstGeom prst="line">
              <a:avLst/>
            </a:prstGeom>
            <a:noFill/>
            <a:ln w="9525" cap="flat" cmpd="sng" algn="ctr">
              <a:solidFill>
                <a:srgbClr val="4F81BD">
                  <a:shade val="95000"/>
                  <a:satMod val="105000"/>
                </a:srgbClr>
              </a:solidFill>
              <a:prstDash val="solid"/>
            </a:ln>
            <a:effectLst/>
          </p:spPr>
        </p:cxnSp>
        <p:grpSp>
          <p:nvGrpSpPr>
            <p:cNvPr id="191" name="Groupe 190"/>
            <p:cNvGrpSpPr/>
            <p:nvPr/>
          </p:nvGrpSpPr>
          <p:grpSpPr>
            <a:xfrm>
              <a:off x="1254978" y="4085319"/>
              <a:ext cx="2317066" cy="1239991"/>
              <a:chOff x="1254978" y="4085319"/>
              <a:chExt cx="2317066" cy="1239991"/>
            </a:xfrm>
          </p:grpSpPr>
          <p:grpSp>
            <p:nvGrpSpPr>
              <p:cNvPr id="102" name="Groupe 101"/>
              <p:cNvGrpSpPr/>
              <p:nvPr/>
            </p:nvGrpSpPr>
            <p:grpSpPr>
              <a:xfrm>
                <a:off x="1467922" y="4085319"/>
                <a:ext cx="1870258" cy="1239991"/>
                <a:chOff x="3043988" y="2033337"/>
                <a:chExt cx="4776538" cy="2093495"/>
              </a:xfrm>
            </p:grpSpPr>
            <p:sp>
              <p:nvSpPr>
                <p:cNvPr id="154" name="Rectangle à coins arrondis 153"/>
                <p:cNvSpPr/>
                <p:nvPr/>
              </p:nvSpPr>
              <p:spPr>
                <a:xfrm>
                  <a:off x="3043989" y="2033337"/>
                  <a:ext cx="4776537" cy="457200"/>
                </a:xfrm>
                <a:prstGeom prst="roundRect">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sp>
              <p:nvSpPr>
                <p:cNvPr id="155" name="Rectangle à coins arrondis 154"/>
                <p:cNvSpPr/>
                <p:nvPr/>
              </p:nvSpPr>
              <p:spPr>
                <a:xfrm>
                  <a:off x="3043988" y="3669632"/>
                  <a:ext cx="4776537" cy="457200"/>
                </a:xfrm>
                <a:prstGeom prst="roundRect">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grpSp>
          <p:sp>
            <p:nvSpPr>
              <p:cNvPr id="103" name="Organigramme : Entrée manuelle 102"/>
              <p:cNvSpPr/>
              <p:nvPr/>
            </p:nvSpPr>
            <p:spPr>
              <a:xfrm>
                <a:off x="1254978" y="4753366"/>
                <a:ext cx="146624" cy="571944"/>
              </a:xfrm>
              <a:prstGeom prst="flowChartManualInput">
                <a:avLst/>
              </a:prstGeom>
              <a:pattFill prst="ltVert">
                <a:fgClr>
                  <a:srgbClr val="8064A2"/>
                </a:fgClr>
                <a:bgClr>
                  <a:sysClr val="window" lastClr="FFFFFF"/>
                </a:bgClr>
              </a:patt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sp>
            <p:nvSpPr>
              <p:cNvPr id="105" name="Organigramme : Entrée manuelle 104"/>
              <p:cNvSpPr/>
              <p:nvPr/>
            </p:nvSpPr>
            <p:spPr>
              <a:xfrm flipH="1">
                <a:off x="3421426" y="4753366"/>
                <a:ext cx="146624" cy="571944"/>
              </a:xfrm>
              <a:prstGeom prst="flowChartManualInput">
                <a:avLst/>
              </a:prstGeom>
              <a:pattFill prst="ltHorz">
                <a:fgClr>
                  <a:srgbClr val="4BACC6"/>
                </a:fgClr>
                <a:bgClr>
                  <a:sysClr val="window" lastClr="FFFFFF"/>
                </a:bgClr>
              </a:patt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sp>
            <p:nvSpPr>
              <p:cNvPr id="108" name="Organigramme : Entrée manuelle 107"/>
              <p:cNvSpPr/>
              <p:nvPr/>
            </p:nvSpPr>
            <p:spPr>
              <a:xfrm flipH="1" flipV="1">
                <a:off x="3425420" y="4088577"/>
                <a:ext cx="146624" cy="571944"/>
              </a:xfrm>
              <a:prstGeom prst="flowChartManualInput">
                <a:avLst/>
              </a:prstGeom>
              <a:pattFill prst="ltHorz">
                <a:fgClr>
                  <a:srgbClr val="4BACC6"/>
                </a:fgClr>
                <a:bgClr>
                  <a:sysClr val="window" lastClr="FFFFFF"/>
                </a:bgClr>
              </a:patt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sp>
            <p:nvSpPr>
              <p:cNvPr id="110" name="Organigramme : Entrée manuelle 109"/>
              <p:cNvSpPr/>
              <p:nvPr/>
            </p:nvSpPr>
            <p:spPr>
              <a:xfrm flipV="1">
                <a:off x="1254978" y="4085319"/>
                <a:ext cx="146624" cy="571944"/>
              </a:xfrm>
              <a:prstGeom prst="flowChartManualInput">
                <a:avLst/>
              </a:prstGeom>
              <a:pattFill prst="ltVert">
                <a:fgClr>
                  <a:srgbClr val="8064A2"/>
                </a:fgClr>
                <a:bgClr>
                  <a:sysClr val="window" lastClr="FFFFFF"/>
                </a:bgClr>
              </a:patt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white"/>
                  </a:solidFill>
                  <a:effectLst/>
                  <a:uLnTx/>
                  <a:uFillTx/>
                  <a:ea typeface="+mn-ea"/>
                  <a:cs typeface="+mn-cs"/>
                </a:endParaRPr>
              </a:p>
            </p:txBody>
          </p:sp>
        </p:grpSp>
        <p:cxnSp>
          <p:nvCxnSpPr>
            <p:cNvPr id="199" name="Connecteur droit 198"/>
            <p:cNvCxnSpPr/>
            <p:nvPr/>
          </p:nvCxnSpPr>
          <p:spPr>
            <a:xfrm flipV="1">
              <a:off x="3568050" y="4544065"/>
              <a:ext cx="137164" cy="1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Connecteur droit 200"/>
            <p:cNvCxnSpPr/>
            <p:nvPr/>
          </p:nvCxnSpPr>
          <p:spPr>
            <a:xfrm flipV="1">
              <a:off x="3575332" y="4866828"/>
              <a:ext cx="137164" cy="1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a:off x="3712496" y="4544065"/>
              <a:ext cx="0" cy="32415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mc:AlternateContent xmlns:mc="http://schemas.openxmlformats.org/markup-compatibility/2006" xmlns:a14="http://schemas.microsoft.com/office/drawing/2010/main">
        <mc:Choice Requires="a14">
          <p:sp>
            <p:nvSpPr>
              <p:cNvPr id="210" name="ZoneTexte 209"/>
              <p:cNvSpPr txBox="1"/>
              <p:nvPr/>
            </p:nvSpPr>
            <p:spPr>
              <a:xfrm>
                <a:off x="3602204" y="2655003"/>
                <a:ext cx="2832955" cy="6299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r-FR" sz="1600" b="0" i="1" smtClean="0">
                              <a:latin typeface="Cambria Math"/>
                            </a:rPr>
                          </m:ctrlPr>
                        </m:sSupPr>
                        <m:e>
                          <m:r>
                            <a:rPr lang="fr-FR" sz="1600" b="0" i="1" smtClean="0">
                              <a:latin typeface="Cambria Math"/>
                            </a:rPr>
                            <m:t>𝑦</m:t>
                          </m:r>
                        </m:e>
                        <m:sup>
                          <m:r>
                            <a:rPr lang="fr-FR" sz="1600" b="0" i="1" smtClean="0">
                              <a:latin typeface="Cambria Math"/>
                            </a:rPr>
                            <m:t>′</m:t>
                          </m:r>
                        </m:sup>
                      </m:sSup>
                      <m:r>
                        <a:rPr lang="fr-FR" sz="1600" b="0" i="1" smtClean="0">
                          <a:latin typeface="Cambria Math"/>
                        </a:rPr>
                        <m:t>=</m:t>
                      </m:r>
                      <m:f>
                        <m:fPr>
                          <m:ctrlPr>
                            <a:rPr lang="fr-FR" sz="1600" b="0" i="1" smtClean="0">
                              <a:latin typeface="Cambria Math"/>
                            </a:rPr>
                          </m:ctrlPr>
                        </m:fPr>
                        <m:num>
                          <m:r>
                            <m:rPr>
                              <m:sty m:val="p"/>
                            </m:rPr>
                            <a:rPr lang="el-GR" sz="1600" b="0" i="1" smtClean="0">
                              <a:latin typeface="Cambria Math"/>
                              <a:ea typeface="Cambria Math"/>
                            </a:rPr>
                            <m:t>Δ</m:t>
                          </m:r>
                          <m:r>
                            <a:rPr lang="fr-FR" sz="1600" b="0" i="1" smtClean="0">
                              <a:latin typeface="Cambria Math"/>
                              <a:ea typeface="Cambria Math"/>
                            </a:rPr>
                            <m:t>𝑉</m:t>
                          </m:r>
                          <m:r>
                            <a:rPr lang="fr-FR" sz="1600" b="0" i="1" smtClean="0">
                              <a:latin typeface="Cambria Math"/>
                              <a:ea typeface="Cambria Math"/>
                            </a:rPr>
                            <m:t>(</m:t>
                          </m:r>
                          <m:r>
                            <a:rPr lang="fr-FR" sz="1600" b="0" i="1" smtClean="0">
                              <a:latin typeface="Cambria Math"/>
                              <a:ea typeface="Cambria Math"/>
                            </a:rPr>
                            <m:t>𝐿</m:t>
                          </m:r>
                          <m:r>
                            <a:rPr lang="fr-FR" sz="1600" b="0" i="1" smtClean="0">
                              <a:latin typeface="Cambria Math"/>
                              <a:ea typeface="Cambria Math"/>
                            </a:rPr>
                            <m:t>1+</m:t>
                          </m:r>
                          <m:r>
                            <a:rPr lang="fr-FR" sz="1600" b="0" i="1" smtClean="0">
                              <a:latin typeface="Cambria Math"/>
                              <a:ea typeface="Cambria Math"/>
                            </a:rPr>
                            <m:t>𝐿</m:t>
                          </m:r>
                          <m:r>
                            <a:rPr lang="fr-FR" sz="1600" b="0" i="1" smtClean="0">
                              <a:latin typeface="Cambria Math"/>
                              <a:ea typeface="Cambria Math"/>
                            </a:rPr>
                            <m:t>2+</m:t>
                          </m:r>
                          <m:r>
                            <a:rPr lang="fr-FR" sz="1600" b="0" i="1" smtClean="0">
                              <a:latin typeface="Cambria Math"/>
                              <a:ea typeface="Cambria Math"/>
                            </a:rPr>
                            <m:t>𝐿</m:t>
                          </m:r>
                          <m:r>
                            <a:rPr lang="fr-FR" sz="1600" b="0" i="1" smtClean="0">
                              <a:latin typeface="Cambria Math"/>
                              <a:ea typeface="Cambria Math"/>
                            </a:rPr>
                            <m:t>3−2</m:t>
                          </m:r>
                          <m:r>
                            <a:rPr lang="fr-FR" sz="1600" b="0" i="1" smtClean="0">
                              <a:latin typeface="Cambria Math"/>
                              <a:ea typeface="Cambria Math"/>
                            </a:rPr>
                            <m:t>𝐿</m:t>
                          </m:r>
                          <m:r>
                            <a:rPr lang="fr-FR" sz="1600" b="0" i="1" smtClean="0">
                              <a:latin typeface="Cambria Math"/>
                              <a:ea typeface="Cambria Math"/>
                            </a:rPr>
                            <m:t>1)</m:t>
                          </m:r>
                        </m:num>
                        <m:den>
                          <m:sSub>
                            <m:sSubPr>
                              <m:ctrlPr>
                                <a:rPr lang="fr-FR" sz="1600" b="0" i="1" smtClean="0">
                                  <a:latin typeface="Cambria Math"/>
                                </a:rPr>
                              </m:ctrlPr>
                            </m:sSubPr>
                            <m:e>
                              <m:r>
                                <a:rPr lang="fr-FR" sz="1600" b="0" i="1" smtClean="0">
                                  <a:latin typeface="Cambria Math"/>
                                </a:rPr>
                                <m:t>𝐸</m:t>
                              </m:r>
                            </m:e>
                            <m:sub>
                              <m:r>
                                <a:rPr lang="fr-FR" sz="1600" b="0" i="1" smtClean="0">
                                  <a:latin typeface="Cambria Math"/>
                                </a:rPr>
                                <m:t>𝑝</m:t>
                              </m:r>
                            </m:sub>
                          </m:sSub>
                          <m:r>
                            <a:rPr lang="fr-FR" sz="1600" b="0" i="1" smtClean="0">
                              <a:latin typeface="Cambria Math"/>
                            </a:rPr>
                            <m:t>∗4</m:t>
                          </m:r>
                          <m:r>
                            <a:rPr lang="fr-FR" sz="1600" b="0" i="1" smtClean="0">
                              <a:latin typeface="Cambria Math"/>
                            </a:rPr>
                            <m:t>𝑔</m:t>
                          </m:r>
                        </m:den>
                      </m:f>
                    </m:oMath>
                  </m:oMathPara>
                </a14:m>
                <a:endParaRPr lang="fr-FR" sz="1600" dirty="0"/>
              </a:p>
            </p:txBody>
          </p:sp>
        </mc:Choice>
        <mc:Fallback xmlns="">
          <p:sp>
            <p:nvSpPr>
              <p:cNvPr id="210" name="ZoneTexte 209"/>
              <p:cNvSpPr txBox="1">
                <a:spLocks noRot="1" noChangeAspect="1" noMove="1" noResize="1" noEditPoints="1" noAdjustHandles="1" noChangeArrowheads="1" noChangeShapeType="1" noTextEdit="1"/>
              </p:cNvSpPr>
              <p:nvPr/>
            </p:nvSpPr>
            <p:spPr>
              <a:xfrm>
                <a:off x="3602204" y="2655003"/>
                <a:ext cx="2832955" cy="629981"/>
              </a:xfrm>
              <a:prstGeom prst="rect">
                <a:avLst/>
              </a:prstGeom>
              <a:blipFill rotWithShape="1">
                <a:blip r:embed="rId3"/>
                <a:stretch>
                  <a:fillRect/>
                </a:stretch>
              </a:blipFill>
            </p:spPr>
            <p:txBody>
              <a:bodyPr/>
              <a:lstStyle/>
              <a:p>
                <a:r>
                  <a:rPr lang="fr-FR">
                    <a:noFill/>
                  </a:rPr>
                  <a:t> </a:t>
                </a:r>
              </a:p>
            </p:txBody>
          </p:sp>
        </mc:Fallback>
      </mc:AlternateContent>
      <p:sp>
        <p:nvSpPr>
          <p:cNvPr id="111"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graphicFrame>
        <p:nvGraphicFramePr>
          <p:cNvPr id="112" name="Tableau 111"/>
          <p:cNvGraphicFramePr>
            <a:graphicFrameLocks noGrp="1"/>
          </p:cNvGraphicFramePr>
          <p:nvPr>
            <p:extLst>
              <p:ext uri="{D42A27DB-BD31-4B8C-83A1-F6EECF244321}">
                <p14:modId xmlns:p14="http://schemas.microsoft.com/office/powerpoint/2010/main" val="2941485689"/>
              </p:ext>
            </p:extLst>
          </p:nvPr>
        </p:nvGraphicFramePr>
        <p:xfrm>
          <a:off x="347442" y="4100630"/>
          <a:ext cx="2531239" cy="1157219"/>
        </p:xfrm>
        <a:graphic>
          <a:graphicData uri="http://schemas.openxmlformats.org/drawingml/2006/table">
            <a:tbl>
              <a:tblPr firstRow="1" bandRow="1">
                <a:tableStyleId>{2A488322-F2BA-4B5B-9748-0D474271808F}</a:tableStyleId>
              </a:tblPr>
              <a:tblGrid>
                <a:gridCol w="1568831"/>
                <a:gridCol w="962408"/>
              </a:tblGrid>
              <a:tr h="303779">
                <a:tc>
                  <a:txBody>
                    <a:bodyPr/>
                    <a:lstStyle/>
                    <a:p>
                      <a:pPr algn="l">
                        <a:spcBef>
                          <a:spcPts val="100"/>
                        </a:spcBef>
                        <a:spcAft>
                          <a:spcPts val="100"/>
                        </a:spcAft>
                      </a:pPr>
                      <a:r>
                        <a:rPr lang="fr-FR" sz="1400" kern="800" baseline="0" noProof="0" dirty="0" smtClean="0">
                          <a:effectLst/>
                        </a:rPr>
                        <a:t>Faisceau </a:t>
                      </a:r>
                      <a:r>
                        <a:rPr lang="fr-FR" sz="1400" kern="800" noProof="0" dirty="0" smtClean="0">
                          <a:effectLst/>
                        </a:rPr>
                        <a:t>ESS</a:t>
                      </a:r>
                      <a:endParaRPr lang="fr-FR" sz="1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fr-FR" sz="1400" kern="800" noProof="0" dirty="0" smtClean="0">
                          <a:effectLst/>
                        </a:rPr>
                        <a:t>Valeur</a:t>
                      </a:r>
                      <a:endParaRPr lang="fr-FR" sz="1400" noProof="0" dirty="0">
                        <a:effectLst/>
                        <a:latin typeface="Times New Roman" panose="02020603050405020304" pitchFamily="18" charset="0"/>
                        <a:ea typeface="Times New Roman" panose="02020603050405020304" pitchFamily="18" charset="0"/>
                      </a:endParaRPr>
                    </a:p>
                  </a:txBody>
                  <a:tcPr marL="68580" marR="68580" marT="0" marB="0"/>
                </a:tc>
              </a:tr>
              <a:tr h="186986">
                <a:tc>
                  <a:txBody>
                    <a:bodyPr/>
                    <a:lstStyle/>
                    <a:p>
                      <a:pPr>
                        <a:spcAft>
                          <a:spcPts val="0"/>
                        </a:spcAft>
                      </a:pPr>
                      <a:r>
                        <a:rPr lang="fr-FR" sz="1400" noProof="0" dirty="0" smtClean="0">
                          <a:effectLst/>
                        </a:rPr>
                        <a:t>Energie</a:t>
                      </a:r>
                      <a:endParaRPr lang="fr-FR" sz="1400" noProof="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dirty="0">
                          <a:effectLst/>
                        </a:rPr>
                        <a:t>75 kV</a:t>
                      </a:r>
                      <a:endParaRPr lang="fr-FR"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86986">
                <a:tc>
                  <a:txBody>
                    <a:bodyPr/>
                    <a:lstStyle/>
                    <a:p>
                      <a:pPr>
                        <a:spcAft>
                          <a:spcPts val="0"/>
                        </a:spcAft>
                      </a:pPr>
                      <a:r>
                        <a:rPr lang="fr-FR" sz="1400" noProof="0" dirty="0" smtClean="0">
                          <a:effectLst/>
                        </a:rPr>
                        <a:t>Intensité</a:t>
                      </a:r>
                      <a:endParaRPr lang="fr-FR" sz="1400" noProof="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a:effectLst/>
                        </a:rPr>
                        <a:t>90 mA</a:t>
                      </a:r>
                      <a:endParaRPr lang="fr-FR" sz="14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11890">
                <a:tc>
                  <a:txBody>
                    <a:bodyPr/>
                    <a:lstStyle/>
                    <a:p>
                      <a:pPr>
                        <a:spcAft>
                          <a:spcPts val="0"/>
                        </a:spcAft>
                      </a:pPr>
                      <a:r>
                        <a:rPr lang="fr-FR" sz="1400" noProof="0" dirty="0" smtClean="0">
                          <a:effectLst/>
                        </a:rPr>
                        <a:t>Fréquence</a:t>
                      </a:r>
                      <a:endParaRPr lang="fr-FR" sz="1400" noProof="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dirty="0">
                          <a:effectLst/>
                        </a:rPr>
                        <a:t>14 Hz</a:t>
                      </a:r>
                      <a:endParaRPr lang="fr-FR"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86986">
                <a:tc>
                  <a:txBody>
                    <a:bodyPr/>
                    <a:lstStyle/>
                    <a:p>
                      <a:pPr>
                        <a:spcAft>
                          <a:spcPts val="0"/>
                        </a:spcAft>
                      </a:pPr>
                      <a:r>
                        <a:rPr lang="en-US" sz="1400" dirty="0" smtClean="0">
                          <a:effectLst/>
                        </a:rPr>
                        <a:t>Cycle utile</a:t>
                      </a:r>
                      <a:endParaRPr lang="fr-FR"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dirty="0">
                          <a:effectLst/>
                        </a:rPr>
                        <a:t>10%</a:t>
                      </a:r>
                      <a:endParaRPr lang="fr-FR"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4" name="Rectangle 113"/>
          <p:cNvSpPr/>
          <p:nvPr/>
        </p:nvSpPr>
        <p:spPr>
          <a:xfrm>
            <a:off x="343824" y="5283786"/>
            <a:ext cx="2534858" cy="2520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ym typeface="Wingdings" panose="05000000000000000000" pitchFamily="2" charset="2"/>
              </a:rPr>
              <a:t></a:t>
            </a:r>
            <a:r>
              <a:rPr lang="fr-FR" sz="1400" dirty="0" smtClean="0"/>
              <a:t>7,5kW  Max. = 165W/mm²</a:t>
            </a:r>
          </a:p>
        </p:txBody>
      </p:sp>
      <p:graphicFrame>
        <p:nvGraphicFramePr>
          <p:cNvPr id="129" name="Tableau 128"/>
          <p:cNvGraphicFramePr>
            <a:graphicFrameLocks noGrp="1"/>
          </p:cNvGraphicFramePr>
          <p:nvPr>
            <p:extLst>
              <p:ext uri="{D42A27DB-BD31-4B8C-83A1-F6EECF244321}">
                <p14:modId xmlns:p14="http://schemas.microsoft.com/office/powerpoint/2010/main" val="723021333"/>
              </p:ext>
            </p:extLst>
          </p:nvPr>
        </p:nvGraphicFramePr>
        <p:xfrm>
          <a:off x="6855297" y="4221088"/>
          <a:ext cx="1965175" cy="1411674"/>
        </p:xfrm>
        <a:graphic>
          <a:graphicData uri="http://schemas.openxmlformats.org/drawingml/2006/table">
            <a:tbl>
              <a:tblPr firstRow="1" firstCol="1" bandRow="1">
                <a:tableStyleId>{00A15C55-8517-42AA-B614-E9B94910E393}</a:tableStyleId>
              </a:tblPr>
              <a:tblGrid>
                <a:gridCol w="675529"/>
                <a:gridCol w="1289646"/>
              </a:tblGrid>
              <a:tr h="788538">
                <a:tc>
                  <a:txBody>
                    <a:bodyPr/>
                    <a:lstStyle/>
                    <a:p>
                      <a:pPr>
                        <a:spcAft>
                          <a:spcPts val="0"/>
                        </a:spcAft>
                      </a:pPr>
                      <a:endParaRPr lang="fr-FR" sz="1400" dirty="0">
                        <a:effectLst/>
                        <a:latin typeface="Calibri"/>
                        <a:ea typeface="Calibri"/>
                        <a:cs typeface="Times New Roman"/>
                      </a:endParaRPr>
                    </a:p>
                  </a:txBody>
                  <a:tcPr/>
                </a:tc>
                <a:tc>
                  <a:txBody>
                    <a:bodyPr/>
                    <a:lstStyle/>
                    <a:p>
                      <a:pPr>
                        <a:spcAft>
                          <a:spcPts val="0"/>
                        </a:spcAft>
                      </a:pPr>
                      <a:r>
                        <a:rPr lang="en-US" sz="1400" dirty="0">
                          <a:effectLst/>
                        </a:rPr>
                        <a:t>Dilatation </a:t>
                      </a:r>
                      <a:r>
                        <a:rPr lang="en-US" sz="1400" dirty="0" err="1" smtClean="0">
                          <a:effectLst/>
                        </a:rPr>
                        <a:t>thermique</a:t>
                      </a:r>
                      <a:endParaRPr lang="en-US" sz="1400" dirty="0" smtClean="0">
                        <a:effectLst/>
                      </a:endParaRPr>
                    </a:p>
                    <a:p>
                      <a:pPr>
                        <a:spcAft>
                          <a:spcPts val="0"/>
                        </a:spcAft>
                      </a:pPr>
                      <a:r>
                        <a:rPr lang="en-US" sz="1400" dirty="0" smtClean="0">
                          <a:effectLst/>
                          <a:latin typeface="Calibri"/>
                          <a:ea typeface="Calibri"/>
                          <a:cs typeface="Times New Roman"/>
                        </a:rPr>
                        <a:t>(</a:t>
                      </a:r>
                      <a:r>
                        <a:rPr lang="fr-FR" sz="1400" dirty="0" err="1" smtClean="0">
                          <a:effectLst/>
                        </a:rPr>
                        <a:t>strain</a:t>
                      </a:r>
                      <a:r>
                        <a:rPr lang="fr-FR" sz="1400" dirty="0" smtClean="0">
                          <a:effectLst/>
                        </a:rPr>
                        <a:t>/°C)</a:t>
                      </a:r>
                      <a:endParaRPr lang="fr-FR" sz="1400" dirty="0">
                        <a:effectLst/>
                        <a:latin typeface="Calibri"/>
                        <a:ea typeface="Calibri"/>
                        <a:cs typeface="Times New Roman"/>
                      </a:endParaRPr>
                    </a:p>
                  </a:txBody>
                  <a:tcPr/>
                </a:tc>
              </a:tr>
              <a:tr h="318336">
                <a:tc>
                  <a:txBody>
                    <a:bodyPr/>
                    <a:lstStyle/>
                    <a:p>
                      <a:pPr>
                        <a:spcAft>
                          <a:spcPts val="0"/>
                        </a:spcAft>
                      </a:pPr>
                      <a:r>
                        <a:rPr lang="en-US" sz="1400">
                          <a:effectLst/>
                        </a:rPr>
                        <a:t>W</a:t>
                      </a:r>
                      <a:endParaRPr lang="fr-FR" sz="1400">
                        <a:effectLst/>
                        <a:latin typeface="Calibri"/>
                        <a:ea typeface="Calibri"/>
                        <a:cs typeface="Times New Roman"/>
                      </a:endParaRPr>
                    </a:p>
                  </a:txBody>
                  <a:tcPr/>
                </a:tc>
                <a:tc>
                  <a:txBody>
                    <a:bodyPr/>
                    <a:lstStyle/>
                    <a:p>
                      <a:pPr>
                        <a:spcAft>
                          <a:spcPts val="0"/>
                        </a:spcAft>
                      </a:pPr>
                      <a:r>
                        <a:rPr lang="fr-FR" sz="1400" dirty="0">
                          <a:effectLst/>
                        </a:rPr>
                        <a:t>4.2-4.4 </a:t>
                      </a:r>
                      <a:r>
                        <a:rPr lang="fr-FR" sz="1400" dirty="0" smtClean="0">
                          <a:effectLst/>
                        </a:rPr>
                        <a:t>10</a:t>
                      </a:r>
                      <a:r>
                        <a:rPr lang="fr-FR" sz="1400" baseline="30000" dirty="0" smtClean="0">
                          <a:effectLst/>
                        </a:rPr>
                        <a:t>-6</a:t>
                      </a:r>
                      <a:endParaRPr lang="fr-FR" sz="1400" dirty="0">
                        <a:effectLst/>
                        <a:latin typeface="Calibri"/>
                        <a:ea typeface="Calibri"/>
                        <a:cs typeface="Times New Roman"/>
                      </a:endParaRPr>
                    </a:p>
                  </a:txBody>
                  <a:tcPr>
                    <a:solidFill>
                      <a:srgbClr val="CBDCE9"/>
                    </a:solidFill>
                  </a:tcPr>
                </a:tc>
              </a:tr>
              <a:tr h="297125">
                <a:tc>
                  <a:txBody>
                    <a:bodyPr/>
                    <a:lstStyle/>
                    <a:p>
                      <a:pPr>
                        <a:spcAft>
                          <a:spcPts val="0"/>
                        </a:spcAft>
                      </a:pPr>
                      <a:r>
                        <a:rPr lang="fr-FR" sz="1400" dirty="0">
                          <a:effectLst/>
                        </a:rPr>
                        <a:t>Cu</a:t>
                      </a:r>
                      <a:endParaRPr lang="fr-FR" sz="1400" dirty="0">
                        <a:effectLst/>
                        <a:latin typeface="Calibri"/>
                        <a:ea typeface="Calibri"/>
                        <a:cs typeface="Times New Roman"/>
                      </a:endParaRPr>
                    </a:p>
                  </a:txBody>
                  <a:tcPr/>
                </a:tc>
                <a:tc>
                  <a:txBody>
                    <a:bodyPr/>
                    <a:lstStyle/>
                    <a:p>
                      <a:pPr>
                        <a:spcAft>
                          <a:spcPts val="0"/>
                        </a:spcAft>
                      </a:pPr>
                      <a:r>
                        <a:rPr lang="fr-FR" sz="1400" dirty="0" smtClean="0">
                          <a:effectLst/>
                        </a:rPr>
                        <a:t>16.8-17.3 10</a:t>
                      </a:r>
                      <a:r>
                        <a:rPr lang="fr-FR" sz="1400" baseline="30000" dirty="0" smtClean="0">
                          <a:effectLst/>
                        </a:rPr>
                        <a:t>-6</a:t>
                      </a:r>
                      <a:endParaRPr lang="fr-FR" sz="1400" dirty="0">
                        <a:effectLst/>
                        <a:latin typeface="Calibri"/>
                        <a:ea typeface="Calibri"/>
                        <a:cs typeface="Times New Roman"/>
                      </a:endParaRPr>
                    </a:p>
                  </a:txBody>
                  <a:tcPr/>
                </a:tc>
              </a:tr>
            </a:tbl>
          </a:graphicData>
        </a:graphic>
      </p:graphicFrame>
      <p:graphicFrame>
        <p:nvGraphicFramePr>
          <p:cNvPr id="130" name="Tableau 129"/>
          <p:cNvGraphicFramePr>
            <a:graphicFrameLocks noGrp="1"/>
          </p:cNvGraphicFramePr>
          <p:nvPr>
            <p:extLst>
              <p:ext uri="{D42A27DB-BD31-4B8C-83A1-F6EECF244321}">
                <p14:modId xmlns:p14="http://schemas.microsoft.com/office/powerpoint/2010/main" val="1418402691"/>
              </p:ext>
            </p:extLst>
          </p:nvPr>
        </p:nvGraphicFramePr>
        <p:xfrm>
          <a:off x="6855297" y="5641057"/>
          <a:ext cx="1965175" cy="304800"/>
        </p:xfrm>
        <a:graphic>
          <a:graphicData uri="http://schemas.openxmlformats.org/drawingml/2006/table">
            <a:tbl>
              <a:tblPr firstRow="1" firstCol="1" bandRow="1">
                <a:tableStyleId>{00A15C55-8517-42AA-B614-E9B94910E393}</a:tableStyleId>
              </a:tblPr>
              <a:tblGrid>
                <a:gridCol w="675529"/>
                <a:gridCol w="1289646"/>
              </a:tblGrid>
              <a:tr h="288000">
                <a:tc>
                  <a:txBody>
                    <a:bodyPr/>
                    <a:lstStyle/>
                    <a:p>
                      <a:pPr>
                        <a:spcAft>
                          <a:spcPts val="0"/>
                        </a:spcAft>
                      </a:pPr>
                      <a:r>
                        <a:rPr lang="fr-FR" sz="1400" dirty="0">
                          <a:effectLst/>
                        </a:rPr>
                        <a:t>TZM</a:t>
                      </a:r>
                      <a:endParaRPr lang="fr-FR" sz="1400" dirty="0">
                        <a:effectLst/>
                        <a:latin typeface="Calibri"/>
                        <a:ea typeface="Calibri"/>
                        <a:cs typeface="Times New Roman"/>
                      </a:endParaRPr>
                    </a:p>
                  </a:txBody>
                  <a:tcPr/>
                </a:tc>
                <a:tc>
                  <a:txBody>
                    <a:bodyPr/>
                    <a:lstStyle/>
                    <a:p>
                      <a:pPr>
                        <a:spcAft>
                          <a:spcPts val="0"/>
                        </a:spcAft>
                      </a:pPr>
                      <a:r>
                        <a:rPr lang="fr-FR" sz="1400" dirty="0">
                          <a:solidFill>
                            <a:schemeClr val="tx1"/>
                          </a:solidFill>
                          <a:effectLst/>
                        </a:rPr>
                        <a:t>4.7-5.5 </a:t>
                      </a:r>
                      <a:r>
                        <a:rPr lang="fr-FR" sz="1400" dirty="0" smtClean="0">
                          <a:solidFill>
                            <a:schemeClr val="tx1"/>
                          </a:solidFill>
                          <a:effectLst/>
                        </a:rPr>
                        <a:t>10</a:t>
                      </a:r>
                      <a:r>
                        <a:rPr lang="fr-FR" sz="1400" baseline="30000" dirty="0" smtClean="0">
                          <a:solidFill>
                            <a:schemeClr val="tx1"/>
                          </a:solidFill>
                          <a:effectLst/>
                        </a:rPr>
                        <a:t>-6</a:t>
                      </a:r>
                      <a:endParaRPr lang="fr-FR" sz="1400" dirty="0">
                        <a:solidFill>
                          <a:schemeClr val="tx1"/>
                        </a:solidFill>
                        <a:effectLst/>
                        <a:latin typeface="Calibri"/>
                        <a:ea typeface="Calibri"/>
                        <a:cs typeface="Times New Roman"/>
                      </a:endParaRPr>
                    </a:p>
                  </a:txBody>
                  <a:tcPr>
                    <a:solidFill>
                      <a:srgbClr val="CBDCE9"/>
                    </a:solidFill>
                  </a:tcPr>
                </a:tc>
              </a:tr>
            </a:tbl>
          </a:graphicData>
        </a:graphic>
      </p:graphicFrame>
      <p:sp>
        <p:nvSpPr>
          <p:cNvPr id="131" name="Rectangle 130"/>
          <p:cNvSpPr/>
          <p:nvPr/>
        </p:nvSpPr>
        <p:spPr>
          <a:xfrm>
            <a:off x="353319" y="5652537"/>
            <a:ext cx="2525363" cy="584775"/>
          </a:xfrm>
          <a:prstGeom prst="rect">
            <a:avLst/>
          </a:prstGeom>
        </p:spPr>
        <p:txBody>
          <a:bodyPr wrap="square">
            <a:spAutoFit/>
          </a:bodyPr>
          <a:lstStyle/>
          <a:p>
            <a:pPr marL="285750" indent="-285750">
              <a:buFont typeface="Wingdings" panose="05000000000000000000" pitchFamily="2" charset="2"/>
              <a:buChar char="Ø"/>
            </a:pPr>
            <a:r>
              <a:rPr lang="fr-FR" sz="1600" dirty="0" smtClean="0">
                <a:solidFill>
                  <a:srgbClr val="AC0014"/>
                </a:solidFill>
              </a:rPr>
              <a:t>Grosse densité de puissance à gérer….</a:t>
            </a:r>
          </a:p>
        </p:txBody>
      </p:sp>
      <p:sp>
        <p:nvSpPr>
          <p:cNvPr id="132" name="ZoneTexte 131"/>
          <p:cNvSpPr txBox="1"/>
          <p:nvPr/>
        </p:nvSpPr>
        <p:spPr>
          <a:xfrm>
            <a:off x="2987824" y="4061390"/>
            <a:ext cx="3754426" cy="338554"/>
          </a:xfrm>
          <a:prstGeom prst="rect">
            <a:avLst/>
          </a:prstGeom>
          <a:noFill/>
        </p:spPr>
        <p:txBody>
          <a:bodyPr wrap="none" rtlCol="0">
            <a:spAutoFit/>
          </a:bodyPr>
          <a:lstStyle/>
          <a:p>
            <a:r>
              <a:rPr lang="fr-FR" sz="1600" dirty="0" smtClean="0"/>
              <a:t>? Brasage de Cuivre et de Tungstène ?</a:t>
            </a:r>
            <a:endParaRPr lang="fr-FR" sz="1600" dirty="0"/>
          </a:p>
        </p:txBody>
      </p:sp>
      <p:sp>
        <p:nvSpPr>
          <p:cNvPr id="141" name="ZoneTexte 140"/>
          <p:cNvSpPr txBox="1"/>
          <p:nvPr/>
        </p:nvSpPr>
        <p:spPr>
          <a:xfrm>
            <a:off x="3214940" y="4421430"/>
            <a:ext cx="3527310" cy="1815882"/>
          </a:xfrm>
          <a:prstGeom prst="rect">
            <a:avLst/>
          </a:prstGeom>
          <a:noFill/>
        </p:spPr>
        <p:txBody>
          <a:bodyPr wrap="square" rtlCol="0">
            <a:spAutoFit/>
          </a:bodyPr>
          <a:lstStyle/>
          <a:p>
            <a:pPr marL="285750" indent="-285750">
              <a:buFont typeface="Wingdings" pitchFamily="2" charset="2"/>
              <a:buChar char="à"/>
            </a:pPr>
            <a:r>
              <a:rPr lang="fr-FR" sz="1600" dirty="0" smtClean="0">
                <a:sym typeface="Wingdings" panose="05000000000000000000" pitchFamily="2" charset="2"/>
              </a:rPr>
              <a:t>Bouclier en W + refroidissement par le Cu</a:t>
            </a:r>
          </a:p>
          <a:p>
            <a:pPr marL="285750" indent="-285750">
              <a:buFont typeface="Wingdings" pitchFamily="2" charset="2"/>
              <a:buChar char="à"/>
            </a:pPr>
            <a:r>
              <a:rPr lang="fr-FR" sz="1600" b="1" dirty="0" smtClean="0">
                <a:sym typeface="Wingdings" panose="05000000000000000000" pitchFamily="2" charset="2"/>
              </a:rPr>
              <a:t>Compression Isostatique à Chaud </a:t>
            </a:r>
            <a:r>
              <a:rPr lang="fr-FR" sz="1600" dirty="0" smtClean="0">
                <a:sym typeface="Wingdings" panose="05000000000000000000" pitchFamily="2" charset="2"/>
              </a:rPr>
              <a:t>(CIC 1400bars 920°C) avec boite à eau en inox soudée</a:t>
            </a:r>
          </a:p>
          <a:p>
            <a:pPr marL="285750" indent="-285750">
              <a:buFont typeface="Wingdings" pitchFamily="2" charset="2"/>
              <a:buChar char="à"/>
            </a:pPr>
            <a:r>
              <a:rPr lang="fr-FR" sz="1600" dirty="0" smtClean="0">
                <a:sym typeface="Wingdings" panose="05000000000000000000" pitchFamily="2" charset="2"/>
              </a:rPr>
              <a:t>Remplacement du W par du </a:t>
            </a:r>
            <a:r>
              <a:rPr lang="fr-FR" sz="1600" b="1" dirty="0" smtClean="0">
                <a:sym typeface="Wingdings" panose="05000000000000000000" pitchFamily="2" charset="2"/>
              </a:rPr>
              <a:t>TZM pour les fentes amovibles</a:t>
            </a:r>
            <a:endParaRPr lang="fr-FR" sz="1600" b="1" dirty="0"/>
          </a:p>
        </p:txBody>
      </p:sp>
      <p:cxnSp>
        <p:nvCxnSpPr>
          <p:cNvPr id="142" name="Connecteur droit 141"/>
          <p:cNvCxnSpPr/>
          <p:nvPr/>
        </p:nvCxnSpPr>
        <p:spPr>
          <a:xfrm flipH="1">
            <a:off x="2237585" y="3789040"/>
            <a:ext cx="5135477" cy="0"/>
          </a:xfrm>
          <a:prstGeom prst="line">
            <a:avLst/>
          </a:prstGeom>
          <a:ln>
            <a:solidFill>
              <a:schemeClr val="bg1">
                <a:lumMod val="65000"/>
              </a:schemeClr>
            </a:solidFill>
          </a:ln>
        </p:spPr>
        <p:style>
          <a:lnRef idx="3">
            <a:schemeClr val="accent4"/>
          </a:lnRef>
          <a:fillRef idx="0">
            <a:schemeClr val="accent4"/>
          </a:fillRef>
          <a:effectRef idx="2">
            <a:schemeClr val="accent4"/>
          </a:effectRef>
          <a:fontRef idx="minor">
            <a:schemeClr val="tx1"/>
          </a:fontRef>
        </p:style>
      </p:cxnSp>
      <p:sp>
        <p:nvSpPr>
          <p:cNvPr id="61" name="Ellipse 60">
            <a:hlinkClick r:id="rId4"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grpSp>
        <p:nvGrpSpPr>
          <p:cNvPr id="62" name="Groupe 61"/>
          <p:cNvGrpSpPr/>
          <p:nvPr/>
        </p:nvGrpSpPr>
        <p:grpSpPr>
          <a:xfrm>
            <a:off x="1694705" y="6439045"/>
            <a:ext cx="5757615" cy="276999"/>
            <a:chOff x="1694705" y="6448244"/>
            <a:chExt cx="5757615" cy="276999"/>
          </a:xfrm>
          <a:solidFill>
            <a:schemeClr val="bg1">
              <a:lumMod val="75000"/>
            </a:schemeClr>
          </a:solidFill>
        </p:grpSpPr>
        <p:sp>
          <p:nvSpPr>
            <p:cNvPr id="63" name="ZoneTexte 62"/>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64" name="ZoneTexte 63"/>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65" name="ZoneTexte 64"/>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66" name="ZoneTexte 65"/>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67" name="ZoneTexte 66"/>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68" name="ZoneTexte 67"/>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69" name="ZoneTexte 68"/>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70" name="Groupe 69"/>
          <p:cNvGrpSpPr/>
          <p:nvPr/>
        </p:nvGrpSpPr>
        <p:grpSpPr>
          <a:xfrm>
            <a:off x="1694705" y="6439045"/>
            <a:ext cx="2538000" cy="276999"/>
            <a:chOff x="1694705" y="6448244"/>
            <a:chExt cx="2538000" cy="276999"/>
          </a:xfrm>
          <a:solidFill>
            <a:srgbClr val="C00000"/>
          </a:solidFill>
        </p:grpSpPr>
        <p:sp>
          <p:nvSpPr>
            <p:cNvPr id="71" name="ZoneTexte 70"/>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72" name="ZoneTexte 71"/>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74" name="ZoneTexte 73"/>
            <p:cNvSpPr txBox="1"/>
            <p:nvPr/>
          </p:nvSpPr>
          <p:spPr>
            <a:xfrm>
              <a:off x="3854705" y="6448244"/>
              <a:ext cx="378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a:t>
              </a:r>
              <a:endParaRPr lang="fr-FR" sz="1200" dirty="0">
                <a:solidFill>
                  <a:schemeClr val="bg1"/>
                </a:solidFill>
              </a:endParaRPr>
            </a:p>
          </p:txBody>
        </p:sp>
        <p:sp>
          <p:nvSpPr>
            <p:cNvPr id="75" name="ZoneTexte 74"/>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Tree>
    <p:extLst>
      <p:ext uri="{BB962C8B-B14F-4D97-AF65-F5344CB8AC3E}">
        <p14:creationId xmlns:p14="http://schemas.microsoft.com/office/powerpoint/2010/main" val="274022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700"/>
                                  </p:stCondLst>
                                  <p:childTnLst>
                                    <p:set>
                                      <p:cBhvr>
                                        <p:cTn id="19"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1">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31" grpId="0"/>
      <p:bldP spid="1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EMU – technologies &amp; Résultats</a:t>
            </a:r>
            <a:endParaRPr lang="fr-FR" dirty="0"/>
          </a:p>
        </p:txBody>
      </p:sp>
      <p:grpSp>
        <p:nvGrpSpPr>
          <p:cNvPr id="5" name="Groupe 4"/>
          <p:cNvGrpSpPr/>
          <p:nvPr/>
        </p:nvGrpSpPr>
        <p:grpSpPr>
          <a:xfrm>
            <a:off x="614347" y="1363767"/>
            <a:ext cx="3816758" cy="1912663"/>
            <a:chOff x="309659" y="4659886"/>
            <a:chExt cx="3816758" cy="1912663"/>
          </a:xfrm>
        </p:grpSpPr>
        <p:grpSp>
          <p:nvGrpSpPr>
            <p:cNvPr id="16" name="Groupe 15"/>
            <p:cNvGrpSpPr/>
            <p:nvPr/>
          </p:nvGrpSpPr>
          <p:grpSpPr>
            <a:xfrm>
              <a:off x="309659" y="4659886"/>
              <a:ext cx="3816758" cy="1912663"/>
              <a:chOff x="5714260" y="966194"/>
              <a:chExt cx="4995495" cy="2226349"/>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45330" y="1113486"/>
                <a:ext cx="1794436" cy="1499865"/>
              </a:xfrm>
              <a:prstGeom prst="rect">
                <a:avLst/>
              </a:prstGeom>
            </p:spPr>
          </p:pic>
          <p:grpSp>
            <p:nvGrpSpPr>
              <p:cNvPr id="10" name="Groupe 9"/>
              <p:cNvGrpSpPr/>
              <p:nvPr/>
            </p:nvGrpSpPr>
            <p:grpSpPr>
              <a:xfrm>
                <a:off x="5714260" y="966194"/>
                <a:ext cx="4995495" cy="2226349"/>
                <a:chOff x="20456386" y="14024549"/>
                <a:chExt cx="19205057" cy="5875216"/>
              </a:xfrm>
            </p:grpSpPr>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59227" y="14024549"/>
                  <a:ext cx="6449549" cy="4837165"/>
                </a:xfrm>
                <a:prstGeom prst="rect">
                  <a:avLst/>
                </a:prstGeom>
              </p:spPr>
            </p:pic>
            <p:sp>
              <p:nvSpPr>
                <p:cNvPr id="12" name="ZoneTexte 11"/>
                <p:cNvSpPr txBox="1"/>
                <p:nvPr/>
              </p:nvSpPr>
              <p:spPr>
                <a:xfrm>
                  <a:off x="20456386" y="18481647"/>
                  <a:ext cx="19205057" cy="141811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i="1" dirty="0" smtClean="0"/>
                    <a:t>Echantillonneur </a:t>
                  </a:r>
                  <a:r>
                    <a:rPr lang="fr-FR" sz="1200" i="1" dirty="0"/>
                    <a:t>faisceau &amp; Fentes d’entrée amovibles</a:t>
                  </a:r>
                </a:p>
                <a:p>
                  <a:r>
                    <a:rPr lang="fr-FR" sz="1200" i="1" dirty="0" smtClean="0"/>
                    <a:t> </a:t>
                  </a:r>
                  <a:endParaRPr lang="fr-FR" sz="1200" i="1" dirty="0"/>
                </a:p>
              </p:txBody>
            </p:sp>
          </p:grpSp>
        </p:grpSp>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711638" y="4696106"/>
              <a:ext cx="1441088" cy="1388471"/>
            </a:xfrm>
            <a:prstGeom prst="rect">
              <a:avLst/>
            </a:prstGeom>
          </p:spPr>
        </p:pic>
      </p:grpSp>
      <p:sp>
        <p:nvSpPr>
          <p:cNvPr id="56" name="Espace réservé du pied de page 91"/>
          <p:cNvSpPr>
            <a:spLocks noGrp="1"/>
          </p:cNvSpPr>
          <p:nvPr>
            <p:ph type="ftr" sz="quarter" idx="12"/>
          </p:nvPr>
        </p:nvSpPr>
        <p:spPr>
          <a:xfrm>
            <a:off x="103167" y="6404180"/>
            <a:ext cx="9012638" cy="365125"/>
          </a:xfrm>
        </p:spPr>
        <p:txBody>
          <a:bodyPr/>
          <a:lstStyle/>
          <a:p>
            <a:pPr algn="l"/>
            <a:r>
              <a:rPr lang="fr-FR" dirty="0" smtClean="0"/>
              <a:t>Aurore </a:t>
            </a:r>
            <a:r>
              <a:rPr lang="fr-FR" dirty="0" err="1" smtClean="0"/>
              <a:t>Dumancic</a:t>
            </a:r>
            <a:r>
              <a:rPr lang="fr-FR" dirty="0" smtClean="0"/>
              <a:t>								5/10/2017</a:t>
            </a:r>
            <a:endParaRPr lang="fr-FR" dirty="0"/>
          </a:p>
        </p:txBody>
      </p:sp>
      <p:pic>
        <p:nvPicPr>
          <p:cNvPr id="58" name="Image 57"/>
          <p:cNvPicPr>
            <a:picLocks noChangeAspect="1"/>
          </p:cNvPicPr>
          <p:nvPr/>
        </p:nvPicPr>
        <p:blipFill rotWithShape="1">
          <a:blip r:embed="rId6" cstate="print">
            <a:extLst>
              <a:ext uri="{28A0092B-C50C-407E-A947-70E740481C1C}">
                <a14:useLocalDpi xmlns:a14="http://schemas.microsoft.com/office/drawing/2010/main" val="0"/>
              </a:ext>
            </a:extLst>
          </a:blip>
          <a:srcRect l="9919" t="4636" r="9478" b="3622"/>
          <a:stretch/>
        </p:blipFill>
        <p:spPr>
          <a:xfrm>
            <a:off x="755576" y="3090079"/>
            <a:ext cx="3424249" cy="3003217"/>
          </a:xfrm>
          <a:prstGeom prst="rect">
            <a:avLst/>
          </a:prstGeom>
        </p:spPr>
      </p:pic>
      <p:sp>
        <p:nvSpPr>
          <p:cNvPr id="59" name="Rectangle 58"/>
          <p:cNvSpPr/>
          <p:nvPr/>
        </p:nvSpPr>
        <p:spPr>
          <a:xfrm>
            <a:off x="5292080" y="1412776"/>
            <a:ext cx="3456384" cy="4320480"/>
          </a:xfrm>
          <a:prstGeom prst="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EMU</a:t>
            </a:r>
          </a:p>
          <a:p>
            <a:endParaRPr lang="fr-FR" b="1" dirty="0" smtClean="0">
              <a:solidFill>
                <a:schemeClr val="tx1"/>
              </a:solidFill>
            </a:endParaRPr>
          </a:p>
          <a:p>
            <a:pPr marL="285750" indent="-285750">
              <a:buFont typeface="Wingdings" pitchFamily="2" charset="2"/>
              <a:buChar char="à"/>
            </a:pPr>
            <a:r>
              <a:rPr lang="fr-FR" dirty="0" smtClean="0">
                <a:solidFill>
                  <a:schemeClr val="tx1"/>
                </a:solidFill>
                <a:sym typeface="Wingdings" panose="05000000000000000000" pitchFamily="2" charset="2"/>
              </a:rPr>
              <a:t>Une résolution au millième</a:t>
            </a:r>
          </a:p>
          <a:p>
            <a:endParaRPr lang="fr-FR" dirty="0" smtClean="0">
              <a:solidFill>
                <a:schemeClr val="tx1"/>
              </a:solidFill>
              <a:sym typeface="Wingdings" panose="05000000000000000000" pitchFamily="2" charset="2"/>
            </a:endParaRPr>
          </a:p>
          <a:p>
            <a:pPr marL="285750" indent="-285750">
              <a:buFont typeface="Wingdings" pitchFamily="2" charset="2"/>
              <a:buChar char="à"/>
            </a:pPr>
            <a:r>
              <a:rPr lang="fr-FR" dirty="0" smtClean="0">
                <a:solidFill>
                  <a:schemeClr val="tx1"/>
                </a:solidFill>
                <a:sym typeface="Wingdings" panose="05000000000000000000" pitchFamily="2" charset="2"/>
              </a:rPr>
              <a:t>Un système fonctionnel et testé</a:t>
            </a:r>
          </a:p>
          <a:p>
            <a:pPr marL="285750" indent="-285750">
              <a:buFont typeface="Wingdings" pitchFamily="2" charset="2"/>
              <a:buChar char="à"/>
            </a:pPr>
            <a:endParaRPr lang="fr-FR" dirty="0" smtClean="0">
              <a:solidFill>
                <a:schemeClr val="tx1"/>
              </a:solidFill>
              <a:sym typeface="Wingdings" panose="05000000000000000000" pitchFamily="2" charset="2"/>
            </a:endParaRPr>
          </a:p>
          <a:p>
            <a:pPr marL="285750" indent="-285750">
              <a:buFont typeface="Wingdings" pitchFamily="2" charset="2"/>
              <a:buChar char="à"/>
            </a:pPr>
            <a:r>
              <a:rPr lang="fr-FR" dirty="0" smtClean="0">
                <a:solidFill>
                  <a:schemeClr val="tx1"/>
                </a:solidFill>
                <a:sym typeface="Wingdings" panose="05000000000000000000" pitchFamily="2" charset="2"/>
              </a:rPr>
              <a:t>CIC avec boite à eau soudée</a:t>
            </a:r>
          </a:p>
          <a:p>
            <a:pPr marL="285750" indent="-285750">
              <a:buFont typeface="Wingdings" pitchFamily="2" charset="2"/>
              <a:buChar char="à"/>
            </a:pPr>
            <a:endParaRPr lang="fr-FR" dirty="0" smtClean="0">
              <a:solidFill>
                <a:schemeClr val="tx1"/>
              </a:solidFill>
              <a:sym typeface="Wingdings" panose="05000000000000000000" pitchFamily="2" charset="2"/>
            </a:endParaRPr>
          </a:p>
          <a:p>
            <a:pPr marL="285750" indent="-285750">
              <a:buFont typeface="Wingdings" pitchFamily="2" charset="2"/>
              <a:buChar char="à"/>
            </a:pPr>
            <a:r>
              <a:rPr lang="fr-FR" dirty="0" smtClean="0">
                <a:solidFill>
                  <a:schemeClr val="tx1"/>
                </a:solidFill>
                <a:sym typeface="Wingdings" panose="05000000000000000000" pitchFamily="2" charset="2"/>
              </a:rPr>
              <a:t>Des fentes amovibles :  test du TZM encore peu utilisé</a:t>
            </a:r>
          </a:p>
        </p:txBody>
      </p:sp>
      <p:sp>
        <p:nvSpPr>
          <p:cNvPr id="26" name="Ellipse 25">
            <a:hlinkClick r:id="rId7" action="ppaction://hlinksldjump"/>
          </p:cNvPr>
          <p:cNvSpPr/>
          <p:nvPr/>
        </p:nvSpPr>
        <p:spPr>
          <a:xfrm>
            <a:off x="7685650" y="6428044"/>
            <a:ext cx="288000" cy="28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t>
            </a:r>
            <a:endParaRPr lang="fr-FR" dirty="0">
              <a:solidFill>
                <a:schemeClr val="tx1"/>
              </a:solidFill>
            </a:endParaRPr>
          </a:p>
        </p:txBody>
      </p:sp>
      <p:grpSp>
        <p:nvGrpSpPr>
          <p:cNvPr id="27" name="Groupe 26"/>
          <p:cNvGrpSpPr/>
          <p:nvPr/>
        </p:nvGrpSpPr>
        <p:grpSpPr>
          <a:xfrm>
            <a:off x="1694705" y="6439045"/>
            <a:ext cx="5757615" cy="276999"/>
            <a:chOff x="1694705" y="6448244"/>
            <a:chExt cx="5757615" cy="276999"/>
          </a:xfrm>
          <a:solidFill>
            <a:schemeClr val="bg1">
              <a:lumMod val="75000"/>
            </a:schemeClr>
          </a:solidFill>
        </p:grpSpPr>
        <p:sp>
          <p:nvSpPr>
            <p:cNvPr id="28" name="ZoneTexte 27"/>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t>Doppler</a:t>
              </a:r>
              <a:endParaRPr lang="fr-FR" sz="1200" dirty="0"/>
            </a:p>
          </p:txBody>
        </p:sp>
        <p:sp>
          <p:nvSpPr>
            <p:cNvPr id="29" name="ZoneTexte 28"/>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t>FDW</a:t>
              </a:r>
              <a:endParaRPr lang="fr-FR" sz="1200" dirty="0"/>
            </a:p>
          </p:txBody>
        </p:sp>
        <p:sp>
          <p:nvSpPr>
            <p:cNvPr id="30" name="ZoneTexte 29"/>
            <p:cNvSpPr txBox="1"/>
            <p:nvPr/>
          </p:nvSpPr>
          <p:spPr>
            <a:xfrm>
              <a:off x="4574705" y="6448244"/>
              <a:ext cx="1440000" cy="276999"/>
            </a:xfrm>
            <a:prstGeom prst="rect">
              <a:avLst/>
            </a:prstGeom>
            <a:grpFill/>
            <a:ln w="3175">
              <a:solidFill>
                <a:schemeClr val="tx1"/>
              </a:solidFill>
            </a:ln>
          </p:spPr>
          <p:txBody>
            <a:bodyPr wrap="square" rtlCol="0">
              <a:spAutoFit/>
            </a:bodyPr>
            <a:lstStyle/>
            <a:p>
              <a:r>
                <a:rPr lang="fr-FR" sz="1200" dirty="0" smtClean="0"/>
                <a:t>EMIT4D</a:t>
              </a:r>
              <a:endParaRPr lang="fr-FR" sz="1200" dirty="0"/>
            </a:p>
          </p:txBody>
        </p:sp>
        <p:sp>
          <p:nvSpPr>
            <p:cNvPr id="31" name="ZoneTexte 30"/>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t>EMU</a:t>
              </a:r>
              <a:endParaRPr lang="fr-FR" sz="1200" dirty="0"/>
            </a:p>
          </p:txBody>
        </p:sp>
        <p:sp>
          <p:nvSpPr>
            <p:cNvPr id="32" name="ZoneTexte 31"/>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p>
          </p:txBody>
        </p:sp>
        <p:sp>
          <p:nvSpPr>
            <p:cNvPr id="33" name="ZoneTexte 32"/>
            <p:cNvSpPr txBox="1"/>
            <p:nvPr/>
          </p:nvSpPr>
          <p:spPr>
            <a:xfrm>
              <a:off x="6014705" y="6448244"/>
              <a:ext cx="720000" cy="276999"/>
            </a:xfrm>
            <a:prstGeom prst="rect">
              <a:avLst/>
            </a:prstGeom>
            <a:grpFill/>
            <a:ln w="3175">
              <a:solidFill>
                <a:schemeClr val="tx1"/>
              </a:solidFill>
            </a:ln>
          </p:spPr>
          <p:txBody>
            <a:bodyPr wrap="square" rtlCol="0">
              <a:spAutoFit/>
            </a:bodyPr>
            <a:lstStyle/>
            <a:p>
              <a:r>
                <a:rPr lang="fr-FR" sz="1200" dirty="0" smtClean="0"/>
                <a:t>NPM</a:t>
              </a:r>
              <a:endParaRPr lang="fr-FR" sz="1200" dirty="0"/>
            </a:p>
          </p:txBody>
        </p:sp>
        <p:sp>
          <p:nvSpPr>
            <p:cNvPr id="34" name="ZoneTexte 33"/>
            <p:cNvSpPr txBox="1"/>
            <p:nvPr/>
          </p:nvSpPr>
          <p:spPr>
            <a:xfrm>
              <a:off x="6732320" y="6448244"/>
              <a:ext cx="720000" cy="276999"/>
            </a:xfrm>
            <a:prstGeom prst="rect">
              <a:avLst/>
            </a:prstGeom>
            <a:grpFill/>
            <a:ln w="3175">
              <a:solidFill>
                <a:schemeClr val="tx1"/>
              </a:solidFill>
            </a:ln>
          </p:spPr>
          <p:txBody>
            <a:bodyPr wrap="square" rtlCol="0">
              <a:spAutoFit/>
            </a:bodyPr>
            <a:lstStyle/>
            <a:p>
              <a:endParaRPr lang="fr-FR" sz="1200" dirty="0"/>
            </a:p>
          </p:txBody>
        </p:sp>
      </p:grpSp>
      <p:grpSp>
        <p:nvGrpSpPr>
          <p:cNvPr id="35" name="Groupe 34"/>
          <p:cNvGrpSpPr/>
          <p:nvPr/>
        </p:nvGrpSpPr>
        <p:grpSpPr>
          <a:xfrm>
            <a:off x="1694705" y="6439045"/>
            <a:ext cx="2880000" cy="276999"/>
            <a:chOff x="1694705" y="6448244"/>
            <a:chExt cx="2880000" cy="276999"/>
          </a:xfrm>
          <a:solidFill>
            <a:srgbClr val="C00000"/>
          </a:solidFill>
        </p:grpSpPr>
        <p:sp>
          <p:nvSpPr>
            <p:cNvPr id="36" name="ZoneTexte 35"/>
            <p:cNvSpPr txBox="1"/>
            <p:nvPr/>
          </p:nvSpPr>
          <p:spPr>
            <a:xfrm>
              <a:off x="241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Doppler</a:t>
              </a:r>
              <a:endParaRPr lang="fr-FR" sz="1200" dirty="0">
                <a:solidFill>
                  <a:schemeClr val="bg1"/>
                </a:solidFill>
              </a:endParaRPr>
            </a:p>
          </p:txBody>
        </p:sp>
        <p:sp>
          <p:nvSpPr>
            <p:cNvPr id="37" name="ZoneTexte 36"/>
            <p:cNvSpPr txBox="1"/>
            <p:nvPr/>
          </p:nvSpPr>
          <p:spPr>
            <a:xfrm>
              <a:off x="313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FDW</a:t>
              </a:r>
              <a:endParaRPr lang="fr-FR" sz="1200" dirty="0">
                <a:solidFill>
                  <a:schemeClr val="bg1"/>
                </a:solidFill>
              </a:endParaRPr>
            </a:p>
          </p:txBody>
        </p:sp>
        <p:sp>
          <p:nvSpPr>
            <p:cNvPr id="39" name="ZoneTexte 38"/>
            <p:cNvSpPr txBox="1"/>
            <p:nvPr/>
          </p:nvSpPr>
          <p:spPr>
            <a:xfrm>
              <a:off x="3854705" y="6448244"/>
              <a:ext cx="720000" cy="276999"/>
            </a:xfrm>
            <a:prstGeom prst="rect">
              <a:avLst/>
            </a:prstGeom>
            <a:grpFill/>
            <a:ln w="3175">
              <a:solidFill>
                <a:schemeClr val="tx1"/>
              </a:solidFill>
            </a:ln>
          </p:spPr>
          <p:txBody>
            <a:bodyPr wrap="square" rtlCol="0">
              <a:spAutoFit/>
            </a:bodyPr>
            <a:lstStyle/>
            <a:p>
              <a:r>
                <a:rPr lang="fr-FR" sz="1200" dirty="0" smtClean="0">
                  <a:solidFill>
                    <a:schemeClr val="bg1"/>
                  </a:solidFill>
                </a:rPr>
                <a:t>EMU</a:t>
              </a:r>
              <a:endParaRPr lang="fr-FR" sz="1200" dirty="0">
                <a:solidFill>
                  <a:schemeClr val="bg1"/>
                </a:solidFill>
              </a:endParaRPr>
            </a:p>
          </p:txBody>
        </p:sp>
        <p:sp>
          <p:nvSpPr>
            <p:cNvPr id="40" name="ZoneTexte 39"/>
            <p:cNvSpPr txBox="1"/>
            <p:nvPr/>
          </p:nvSpPr>
          <p:spPr>
            <a:xfrm>
              <a:off x="1694705" y="6448244"/>
              <a:ext cx="720000" cy="276999"/>
            </a:xfrm>
            <a:prstGeom prst="rect">
              <a:avLst/>
            </a:prstGeom>
            <a:grpFill/>
            <a:ln w="3175">
              <a:solidFill>
                <a:schemeClr val="tx1"/>
              </a:solidFill>
            </a:ln>
          </p:spPr>
          <p:txBody>
            <a:bodyPr wrap="square" rtlCol="0">
              <a:spAutoFit/>
            </a:bodyPr>
            <a:lstStyle/>
            <a:p>
              <a:endParaRPr lang="fr-FR" sz="1200" dirty="0">
                <a:solidFill>
                  <a:schemeClr val="bg1"/>
                </a:solidFill>
              </a:endParaRPr>
            </a:p>
          </p:txBody>
        </p:sp>
      </p:grpSp>
      <p:sp>
        <p:nvSpPr>
          <p:cNvPr id="38" name="ZoneTexte 37"/>
          <p:cNvSpPr txBox="1"/>
          <p:nvPr/>
        </p:nvSpPr>
        <p:spPr>
          <a:xfrm>
            <a:off x="1691680" y="6021288"/>
            <a:ext cx="1700953"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i="1" dirty="0" smtClean="0"/>
              <a:t>Résultats EMU ESS</a:t>
            </a:r>
            <a:endParaRPr lang="fr-FR" sz="1200" i="1" dirty="0"/>
          </a:p>
        </p:txBody>
      </p:sp>
    </p:spTree>
    <p:extLst>
      <p:ext uri="{BB962C8B-B14F-4D97-AF65-F5344CB8AC3E}">
        <p14:creationId xmlns:p14="http://schemas.microsoft.com/office/powerpoint/2010/main" val="286529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CEA">
  <a:themeElements>
    <a:clrScheme name="Personnalisé 44">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00"/>
      </a:hlink>
      <a:folHlink>
        <a:srgbClr val="00000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ThèmeCEA</Template>
  <TotalTime>4178</TotalTime>
  <Words>3456</Words>
  <Application>Microsoft Office PowerPoint</Application>
  <PresentationFormat>Affichage à l'écran (4:3)</PresentationFormat>
  <Paragraphs>962</Paragraphs>
  <Slides>21</Slides>
  <Notes>20</Notes>
  <HiddenSlides>4</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ThèmeCEA</vt:lpstr>
      <vt:lpstr>Développement de diagnostics faisceau à l’Irfu </vt:lpstr>
      <vt:lpstr>Grandeurs du faisceau</vt:lpstr>
      <vt:lpstr>Projets - diagnostics à l’Irfu</vt:lpstr>
      <vt:lpstr>Doppler - principe</vt:lpstr>
      <vt:lpstr>Doppler - technologies</vt:lpstr>
      <vt:lpstr>Filtre de Wien - principe &amp; technologies</vt:lpstr>
      <vt:lpstr>Filtre de Wien &amp; Doppler - résultats</vt:lpstr>
      <vt:lpstr>EMU – principe &amp; Technologies</vt:lpstr>
      <vt:lpstr>EMU – technologies &amp; Résultats</vt:lpstr>
      <vt:lpstr>EMU &amp; EMIT4D - différences</vt:lpstr>
      <vt:lpstr>EMIT4D - principe</vt:lpstr>
      <vt:lpstr>EMIT4D - technologies</vt:lpstr>
      <vt:lpstr>EMIT4D - technologies</vt:lpstr>
      <vt:lpstr>NPM - principe</vt:lpstr>
      <vt:lpstr>NPM - technologies</vt:lpstr>
      <vt:lpstr> En Résumé …</vt:lpstr>
      <vt:lpstr>Merci</vt:lpstr>
      <vt:lpstr>Annexes</vt:lpstr>
      <vt:lpstr>Annexes</vt:lpstr>
      <vt:lpstr>EMU - résultats</vt:lpstr>
      <vt:lpstr>Annexes</vt:lpstr>
    </vt:vector>
  </TitlesOfParts>
  <Company>CEA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Développement de diagnostics faisceau à l’Irfu</dc:title>
  <dc:creator>DUMANCIC Aurore</dc:creator>
  <cp:lastModifiedBy>DUMANCIC Aurore</cp:lastModifiedBy>
  <cp:revision>165</cp:revision>
  <dcterms:created xsi:type="dcterms:W3CDTF">2017-09-28T11:37:16Z</dcterms:created>
  <dcterms:modified xsi:type="dcterms:W3CDTF">2017-10-04T22:27:51Z</dcterms:modified>
</cp:coreProperties>
</file>