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892967" y="1151929"/>
            <a:ext cx="7358066" cy="2321720"/>
          </a:xfrm>
          <a:prstGeom prst="rect">
            <a:avLst/>
          </a:prstGeom>
        </p:spPr>
        <p:txBody>
          <a:bodyPr lIns="35717" tIns="35717" rIns="35717" bIns="35717" anchor="b"/>
          <a:lstStyle>
            <a:lvl1pPr defTabSz="410764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892967" y="3536155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64">
              <a:spcBef>
                <a:spcPts val="0"/>
              </a:spcBef>
              <a:buSzTx/>
              <a:buFont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4449267" y="6509742"/>
            <a:ext cx="236537" cy="249237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/>
          <p:nvPr>
            <p:ph type="body" sz="quarter" idx="13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/>
          <p:nvPr>
            <p:ph type="body" sz="half" idx="13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Image"/>
          <p:cNvSpPr/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image" Target="../media/image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aps.ing2.uniroma1.it/alberto/alberto/PIC.html" TargetMode="External"/><Relationship Id="rId3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 Shot 2017-08-24 at 16.42.10.png" descr="Screen Shot 2017-08-24 at 16.42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080" y="-3820"/>
            <a:ext cx="9348879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ERC_acronym.jpg" descr="ERC_acrony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27266" y="5457928"/>
            <a:ext cx="660402" cy="66040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Francesco Massimo1, A.F. Lifschitz1, V. Malka1,2…"/>
          <p:cNvSpPr txBox="1"/>
          <p:nvPr/>
        </p:nvSpPr>
        <p:spPr>
          <a:xfrm>
            <a:off x="240951" y="2740580"/>
            <a:ext cx="8639873" cy="378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spAutoFit/>
          </a:bodyPr>
          <a:lstStyle/>
          <a:p>
            <a:pPr marR="28574" indent="28574" algn="ctr" defTabSz="642937">
              <a:lnSpc>
                <a:spcPct val="120000"/>
              </a:lnSpc>
              <a:defRPr sz="3200">
                <a:solidFill>
                  <a:srgbClr val="FFFFFF"/>
                </a:solidFill>
                <a:uFill>
                  <a:solidFill>
                    <a:srgbClr val="00FD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  <a:r>
              <a:t>Francesco Massimo</a:t>
            </a:r>
            <a:r>
              <a:rPr baseline="31999"/>
              <a:t>1</a:t>
            </a:r>
            <a:r>
              <a:t>, A.F. Lifschitz</a:t>
            </a:r>
            <a:r>
              <a:rPr baseline="31999"/>
              <a:t>1</a:t>
            </a:r>
            <a:r>
              <a:t>, V. Malka</a:t>
            </a:r>
            <a:r>
              <a:rPr baseline="31999"/>
              <a:t>1,2</a:t>
            </a:r>
            <a:endParaRPr baseline="31999"/>
          </a:p>
          <a:p>
            <a:pPr marR="28574" indent="28574" algn="ctr" defTabSz="642937">
              <a:lnSpc>
                <a:spcPct val="120000"/>
              </a:lnSpc>
              <a:defRPr baseline="31999" sz="3200">
                <a:solidFill>
                  <a:srgbClr val="FFFFFF"/>
                </a:solidFill>
                <a:uFill>
                  <a:solidFill>
                    <a:srgbClr val="00FD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R="28574" indent="28574" algn="ctr" defTabSz="642937">
              <a:lnSpc>
                <a:spcPct val="120000"/>
              </a:lnSpc>
              <a:defRPr sz="2400">
                <a:solidFill>
                  <a:srgbClr val="FFFFFF"/>
                </a:solidFill>
                <a:uFill>
                  <a:solidFill>
                    <a:srgbClr val="00FD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pPr>
          </a:p>
          <a:p>
            <a:pPr defTabSz="457200">
              <a:lnSpc>
                <a:spcPts val="3000"/>
              </a:lnSpc>
              <a:spcBef>
                <a:spcPts val="1200"/>
              </a:spcBef>
              <a:defRPr baseline="31999" sz="1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</a:t>
            </a:r>
            <a:r>
              <a:rPr baseline="0"/>
              <a:t>Laboratoire d’Optique Appliquée, ENSTA ParisTech - CNRS UMR7639 - </a:t>
            </a:r>
          </a:p>
          <a:p>
            <a:pPr defTabSz="457200">
              <a:lnSpc>
                <a:spcPts val="3000"/>
              </a:lnSpc>
              <a:spcBef>
                <a:spcPts val="1200"/>
              </a:spcBef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Ecole Polytechnique, Université Paris-Saclay</a:t>
            </a:r>
          </a:p>
          <a:p>
            <a:pPr defTabSz="457200">
              <a:lnSpc>
                <a:spcPts val="3000"/>
              </a:lnSpc>
              <a:spcBef>
                <a:spcPts val="1200"/>
              </a:spcBef>
              <a:defRPr baseline="31999" sz="1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2</a:t>
            </a:r>
            <a:r>
              <a:rPr baseline="0"/>
              <a:t>Department of Physics of Complex Systems, Weizmann Institute of Science </a:t>
            </a:r>
          </a:p>
          <a:p>
            <a:pPr defTabSz="457200">
              <a:lnSpc>
                <a:spcPts val="3500"/>
              </a:lnSpc>
              <a:spcBef>
                <a:spcPts val="1200"/>
              </a:spcBef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</a:p>
        </p:txBody>
      </p:sp>
      <p:pic>
        <p:nvPicPr>
          <p:cNvPr id="133" name="ERC_acronym.jpg" descr="ERC_acrony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9889" y="5719762"/>
            <a:ext cx="464346" cy="46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l="0" t="0" r="249" b="0"/>
          <a:stretch>
            <a:fillRect/>
          </a:stretch>
        </p:blipFill>
        <p:spPr>
          <a:xfrm>
            <a:off x="93760" y="5713571"/>
            <a:ext cx="8934155" cy="94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LogoX.jpg" descr="LogoX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4046" y="5737621"/>
            <a:ext cx="948063" cy="42862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roup"/>
          <p:cNvSpPr txBox="1"/>
          <p:nvPr/>
        </p:nvSpPr>
        <p:spPr>
          <a:xfrm>
            <a:off x="2185400" y="6439321"/>
            <a:ext cx="4773199" cy="26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ctr" defTabSz="410764">
              <a:defRPr sz="900">
                <a:solidFill>
                  <a:srgbClr val="FFFFFF"/>
                </a:solidFill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</a:lstStyle>
          <a:p>
            <a:pPr/>
            <a:r>
              <a:t>Journées Accélérateurs, Roscoff 2017</a:t>
            </a:r>
          </a:p>
        </p:txBody>
      </p:sp>
      <p:sp>
        <p:nvSpPr>
          <p:cNvPr id="137" name="francesco.massimo@ensta-paristech.fr"/>
          <p:cNvSpPr txBox="1"/>
          <p:nvPr/>
        </p:nvSpPr>
        <p:spPr>
          <a:xfrm>
            <a:off x="3113546" y="5564030"/>
            <a:ext cx="2969366" cy="27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300" u="sng">
                <a:solidFill>
                  <a:srgbClr val="FFFFFF"/>
                </a:solidFill>
                <a:uFill>
                  <a:solidFill>
                    <a:srgbClr val="1255C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francesco.massimo@ensta-paristech.fr</a:t>
            </a:r>
          </a:p>
        </p:txBody>
      </p:sp>
      <p:sp>
        <p:nvSpPr>
          <p:cNvPr id="138" name="Codes et techniques pour la modélisation numérique dans le project EuPRAXIA"/>
          <p:cNvSpPr txBox="1"/>
          <p:nvPr/>
        </p:nvSpPr>
        <p:spPr>
          <a:xfrm>
            <a:off x="199796" y="819148"/>
            <a:ext cx="885512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Codes et techniques pour la modélisation numérique dans le project EuPRAXIA</a:t>
            </a:r>
          </a:p>
        </p:txBody>
      </p:sp>
      <p:pic>
        <p:nvPicPr>
          <p:cNvPr id="139" name="EuPRAXIA.png" descr="EuPRAXI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00684" y="4989112"/>
            <a:ext cx="1429018" cy="61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93" name="Screen Shot 2017-09-15 at 14.30.34.png" descr="Screen Shot 2017-09-15 at 14.30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067" y="2078055"/>
            <a:ext cx="4008952" cy="329306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implest domain decomposition"/>
          <p:cNvSpPr txBox="1"/>
          <p:nvPr/>
        </p:nvSpPr>
        <p:spPr>
          <a:xfrm>
            <a:off x="593512" y="1591782"/>
            <a:ext cx="3487152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3A3DC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Simplest domain decomposition</a:t>
            </a:r>
          </a:p>
        </p:txBody>
      </p:sp>
      <p:pic>
        <p:nvPicPr>
          <p:cNvPr id="195" name="Screen Shot 2017-09-15 at 12.30.45.png" descr="Screen Shot 2017-09-15 at 12.30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1688" y="1450825"/>
            <a:ext cx="3126060" cy="483259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Example of Laser Wakefield Electron Acceleration…"/>
          <p:cNvSpPr txBox="1"/>
          <p:nvPr/>
        </p:nvSpPr>
        <p:spPr>
          <a:xfrm>
            <a:off x="3837116" y="6194778"/>
            <a:ext cx="5301183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Example of Laser Wakefield Electron Acceleration </a:t>
            </a:r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full 3D, Photon-Plasma, Niels Bohr Institute</a:t>
            </a:r>
          </a:p>
        </p:txBody>
      </p:sp>
      <p:sp>
        <p:nvSpPr>
          <p:cNvPr id="197" name="Load Imbalance of 40!"/>
          <p:cNvSpPr txBox="1"/>
          <p:nvPr/>
        </p:nvSpPr>
        <p:spPr>
          <a:xfrm>
            <a:off x="5284234" y="1135442"/>
            <a:ext cx="289713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031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Load Imbalance of 40!</a:t>
            </a:r>
          </a:p>
        </p:txBody>
      </p:sp>
      <p:sp>
        <p:nvSpPr>
          <p:cNvPr id="198" name="Line"/>
          <p:cNvSpPr/>
          <p:nvPr/>
        </p:nvSpPr>
        <p:spPr>
          <a:xfrm>
            <a:off x="3966840" y="3559488"/>
            <a:ext cx="919039" cy="2"/>
          </a:xfrm>
          <a:prstGeom prst="line">
            <a:avLst/>
          </a:prstGeom>
          <a:ln w="635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9" name="Basic PIC is not well balanced"/>
          <p:cNvSpPr txBox="1"/>
          <p:nvPr/>
        </p:nvSpPr>
        <p:spPr>
          <a:xfrm>
            <a:off x="611559" y="276678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Basic PIC is not well balanced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02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" name="Software for Matter Interacting with Laser at Extreme Intensities"/>
          <p:cNvSpPr txBox="1"/>
          <p:nvPr/>
        </p:nvSpPr>
        <p:spPr>
          <a:xfrm>
            <a:off x="890023" y="2034994"/>
            <a:ext cx="677975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Software for Matter Interacting with Laser at Extreme Intensities</a:t>
            </a:r>
          </a:p>
        </p:txBody>
      </p:sp>
      <p:pic>
        <p:nvPicPr>
          <p:cNvPr id="204" name="Patch_loadcomparision-eps-converted-to.pdf" descr="Patch_loadcomparision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7729" y="2954633"/>
            <a:ext cx="6624341" cy="380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mileiLogo-horizontal.pdf" descr="smileiLogo-horizont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6534" y="1193398"/>
            <a:ext cx="3050932" cy="92458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Dynamic evolution of MPI domains…"/>
          <p:cNvSpPr txBox="1"/>
          <p:nvPr/>
        </p:nvSpPr>
        <p:spPr>
          <a:xfrm>
            <a:off x="581085" y="101824"/>
            <a:ext cx="792088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Dynamic evolution of MPI domains </a:t>
            </a:r>
          </a:p>
          <a:p>
            <a: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in SMILEI PIC code</a:t>
            </a:r>
          </a:p>
        </p:txBody>
      </p:sp>
      <p:sp>
        <p:nvSpPr>
          <p:cNvPr id="207" name="http://www.maisondelasimulation.fr/smilei/"/>
          <p:cNvSpPr txBox="1"/>
          <p:nvPr/>
        </p:nvSpPr>
        <p:spPr>
          <a:xfrm>
            <a:off x="2026194" y="2494813"/>
            <a:ext cx="475126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http://www.maisondelasimulation.fr/smilei/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10" name="Outline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211" name="Modeling and Simulation for EuPRAXIA Project…"/>
          <p:cNvSpPr txBox="1"/>
          <p:nvPr/>
        </p:nvSpPr>
        <p:spPr>
          <a:xfrm>
            <a:off x="384732" y="1936223"/>
            <a:ext cx="8374537" cy="41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Modeling and Simulation for EuPRAXIA Project </a:t>
            </a: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Basics of PIC simulations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 PIC loop, Parallelization</a:t>
            </a:r>
          </a:p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How can I speed up my simulations?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QSA, Boosted frame, Azimuthal decomposition, Hybrid codes</a:t>
            </a:r>
          </a:p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</a:t>
            </a:r>
          </a:p>
        </p:txBody>
      </p:sp>
      <p:sp>
        <p:nvSpPr>
          <p:cNvPr id="212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15" name="Quasi-Static Codes: how they work"/>
          <p:cNvSpPr txBox="1"/>
          <p:nvPr>
            <p:ph type="title"/>
          </p:nvPr>
        </p:nvSpPr>
        <p:spPr>
          <a:xfrm>
            <a:off x="982471" y="294652"/>
            <a:ext cx="7179059" cy="463429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Quasi-Static Codes: how they work</a:t>
            </a:r>
          </a:p>
        </p:txBody>
      </p:sp>
      <p:sp>
        <p:nvSpPr>
          <p:cNvPr id="216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7" name="Assumption: driver evolution much slower than background plasma evolution,…"/>
          <p:cNvSpPr txBox="1"/>
          <p:nvPr/>
        </p:nvSpPr>
        <p:spPr>
          <a:xfrm>
            <a:off x="464734" y="1133028"/>
            <a:ext cx="8214528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rgbClr val="1616B5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Assumption</a:t>
            </a:r>
            <a:r>
              <a:rPr b="0">
                <a:solidFill>
                  <a:srgbClr val="000000"/>
                </a:solidFill>
              </a:rPr>
              <a:t>: driver evolution much slower than background plasma evolution,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i.e. driver can be considered frozen while plasma electrons pass it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 (Laser diffraction time or betatron period ω</a:t>
            </a:r>
            <a:r>
              <a:rPr baseline="-5998"/>
              <a:t>β</a:t>
            </a:r>
            <a:r>
              <a:rPr baseline="31999"/>
              <a:t>-1</a:t>
            </a:r>
            <a:r>
              <a:t> &gt;&gt; Plasma period ω</a:t>
            </a:r>
            <a:r>
              <a:rPr baseline="-5998"/>
              <a:t>p</a:t>
            </a:r>
            <a:r>
              <a:rPr baseline="31999"/>
              <a:t>-1</a:t>
            </a:r>
            <a:r>
              <a:t>)</a:t>
            </a:r>
          </a:p>
        </p:txBody>
      </p:sp>
      <p:pic>
        <p:nvPicPr>
          <p:cNvPr id="218" name="Screen Shot 2016-05-15 at 19.18.28.png" descr="Screen Shot 2016-05-15 at 19.1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632" y="2237234"/>
            <a:ext cx="1230291" cy="68270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(Comoving variable)"/>
          <p:cNvSpPr txBox="1"/>
          <p:nvPr/>
        </p:nvSpPr>
        <p:spPr>
          <a:xfrm>
            <a:off x="1792610" y="2487147"/>
            <a:ext cx="215517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(Comoving variable)</a:t>
            </a:r>
          </a:p>
        </p:txBody>
      </p:sp>
      <p:sp>
        <p:nvSpPr>
          <p:cNvPr id="220" name="Quasi-Static Loop"/>
          <p:cNvSpPr txBox="1"/>
          <p:nvPr/>
        </p:nvSpPr>
        <p:spPr>
          <a:xfrm>
            <a:off x="3589065" y="2987107"/>
            <a:ext cx="19658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Quasi-Static Loop</a:t>
            </a:r>
          </a:p>
        </p:txBody>
      </p:sp>
      <p:pic>
        <p:nvPicPr>
          <p:cNvPr id="221" name="QSA_loop.pdf" descr="QSA_lo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501" y="3307865"/>
            <a:ext cx="6424999" cy="38680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QSA = neglect τ derivatives for background plasma"/>
          <p:cNvSpPr txBox="1"/>
          <p:nvPr/>
        </p:nvSpPr>
        <p:spPr>
          <a:xfrm>
            <a:off x="1230589" y="2198623"/>
            <a:ext cx="642500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QSA = neglect τ derivatives for background plasma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25" name="Quasi-Static Approximation (QSA):…"/>
          <p:cNvSpPr txBox="1"/>
          <p:nvPr>
            <p:ph type="title"/>
          </p:nvPr>
        </p:nvSpPr>
        <p:spPr>
          <a:xfrm>
            <a:off x="844476" y="128312"/>
            <a:ext cx="7179058" cy="744070"/>
          </a:xfrm>
          <a:prstGeom prst="rect">
            <a:avLst/>
          </a:prstGeom>
        </p:spPr>
        <p:txBody>
          <a:bodyPr/>
          <a:lstStyle/>
          <a:p>
            <a:pPr defTabSz="740662">
              <a:defRPr b="1" sz="2200">
                <a:solidFill>
                  <a:srgbClr val="FFFFFF"/>
                </a:solidFill>
              </a:defRPr>
            </a:pPr>
            <a:r>
              <a:t>Quasi-Static Approximation (QSA): </a:t>
            </a:r>
          </a:p>
          <a:p>
            <a:pPr defTabSz="740662">
              <a:defRPr b="1" sz="2200">
                <a:solidFill>
                  <a:srgbClr val="FFFFFF"/>
                </a:solidFill>
              </a:defRPr>
            </a:pPr>
            <a:r>
              <a:t>comparisons with time - explicit PIC code (VLPL)</a:t>
            </a:r>
          </a:p>
        </p:txBody>
      </p:sp>
      <p:sp>
        <p:nvSpPr>
          <p:cNvPr id="226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Screen Shot 2016-05-15 at 20.03.09.png" descr="Screen Shot 2016-05-15 at 20.03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930" y="1509942"/>
            <a:ext cx="3587116" cy="382382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Quasi-static VLPL"/>
          <p:cNvSpPr txBox="1"/>
          <p:nvPr/>
        </p:nvSpPr>
        <p:spPr>
          <a:xfrm>
            <a:off x="3237930" y="1096632"/>
            <a:ext cx="2576174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solidFill>
                  <a:srgbClr val="4036D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Quasi-static VLPL</a:t>
            </a:r>
          </a:p>
        </p:txBody>
      </p:sp>
      <p:sp>
        <p:nvSpPr>
          <p:cNvPr id="229" name="Time explicit VLPL"/>
          <p:cNvSpPr/>
          <p:nvPr/>
        </p:nvSpPr>
        <p:spPr>
          <a:xfrm>
            <a:off x="3189034" y="5346377"/>
            <a:ext cx="2765930" cy="447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solidFill>
                  <a:srgbClr val="4036D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Time explicit VLPL</a:t>
            </a:r>
          </a:p>
        </p:txBody>
      </p:sp>
      <p:sp>
        <p:nvSpPr>
          <p:cNvPr id="230" name="Rectangle"/>
          <p:cNvSpPr/>
          <p:nvPr/>
        </p:nvSpPr>
        <p:spPr>
          <a:xfrm>
            <a:off x="812799" y="3458417"/>
            <a:ext cx="3444777" cy="1848498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1" name="Rectangle"/>
          <p:cNvSpPr/>
          <p:nvPr/>
        </p:nvSpPr>
        <p:spPr>
          <a:xfrm>
            <a:off x="812799" y="1606619"/>
            <a:ext cx="3444777" cy="1848497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2" name="Adapted from A. Pukhov, in Proceedings of the CAS–CERN Accelerator School: Plasma Wake Acceleration, Geneva, Switzerland, 23–29 November 2014, edited by B. Holzer, CERN-2016-001 (CERN, Geneva, 2016), http://dx.doi.org/10.5170/CERN-2016-001. [pp. 181-206]"/>
          <p:cNvSpPr txBox="1"/>
          <p:nvPr/>
        </p:nvSpPr>
        <p:spPr>
          <a:xfrm>
            <a:off x="746882" y="5803674"/>
            <a:ext cx="7558273" cy="1822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lnSpc>
                <a:spcPts val="3500"/>
              </a:lnSpc>
              <a:spcBef>
                <a:spcPts val="1200"/>
              </a:spcBef>
              <a:defRPr sz="1500">
                <a:latin typeface="+mj-lt"/>
                <a:ea typeface="+mj-ea"/>
                <a:cs typeface="+mj-cs"/>
                <a:sym typeface="Calibri"/>
              </a:defRPr>
            </a:pPr>
            <a:r>
              <a:t>Adapted from </a:t>
            </a:r>
            <a:r>
              <a:rPr b="1"/>
              <a:t>A. Pukhov, in Proceedings of the CAS–CERN Accelerator School: Plasma Wake Acceleration, Geneva, Switzerland, 23–29 November 2014, edited by B. Holzer, CERN-2016-001 (CERN, Geneva, 2016), http://dx.doi.org/10.5170/CERN-2016-001. [pp. 181-206] </a:t>
            </a:r>
          </a:p>
        </p:txBody>
      </p:sp>
      <p:pic>
        <p:nvPicPr>
          <p:cNvPr id="233" name="Screen Shot 2016-05-15 at 21.12.05.png" descr="Screen Shot 2016-05-15 at 21.12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4491" y="1583792"/>
            <a:ext cx="3482878" cy="375232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ectangle"/>
          <p:cNvSpPr/>
          <p:nvPr/>
        </p:nvSpPr>
        <p:spPr>
          <a:xfrm>
            <a:off x="4773541" y="3461606"/>
            <a:ext cx="3444778" cy="1848497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5" name="Rectangle"/>
          <p:cNvSpPr/>
          <p:nvPr/>
        </p:nvSpPr>
        <p:spPr>
          <a:xfrm>
            <a:off x="4773541" y="1609808"/>
            <a:ext cx="3444778" cy="1848498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8" name="Quasi-Static Approximation (QSA): Performances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795527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Quasi-Static Approximation (QSA): Performances</a:t>
            </a:r>
          </a:p>
        </p:txBody>
      </p:sp>
      <p:sp>
        <p:nvSpPr>
          <p:cNvPr id="239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Speed-up"/>
          <p:cNvSpPr txBox="1"/>
          <p:nvPr/>
        </p:nvSpPr>
        <p:spPr>
          <a:xfrm>
            <a:off x="1401652" y="1487954"/>
            <a:ext cx="1268086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14C48B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Speed-up</a:t>
            </a:r>
          </a:p>
        </p:txBody>
      </p:sp>
      <p:sp>
        <p:nvSpPr>
          <p:cNvPr id="241" name="Codes with QSA in EuPRAXIA:"/>
          <p:cNvSpPr txBox="1"/>
          <p:nvPr/>
        </p:nvSpPr>
        <p:spPr>
          <a:xfrm>
            <a:off x="555625" y="4560963"/>
            <a:ext cx="3730504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181783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Codes with QSA in EuPRAXIA:</a:t>
            </a:r>
          </a:p>
        </p:txBody>
      </p:sp>
      <p:sp>
        <p:nvSpPr>
          <p:cNvPr id="242" name="WAKE…"/>
          <p:cNvSpPr txBox="1"/>
          <p:nvPr/>
        </p:nvSpPr>
        <p:spPr>
          <a:xfrm>
            <a:off x="524341" y="4987902"/>
            <a:ext cx="5302426" cy="857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60420" indent="-160420">
              <a:buSzPct val="100000"/>
              <a:buChar char="•"/>
              <a:defRPr b="1">
                <a:solidFill>
                  <a:srgbClr val="16236D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WAKE </a:t>
            </a:r>
          </a:p>
          <a:p>
            <a:pPr defTabSz="457200">
              <a:lnSpc>
                <a:spcPts val="2000"/>
              </a:lnSpc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P. Mora and T. M. Antonsen, </a:t>
            </a:r>
            <a:r>
              <a:rPr i="1"/>
              <a:t>Phys. Rev. </a:t>
            </a:r>
            <a:r>
              <a:t>E 53 R2068 (1996)</a:t>
            </a:r>
          </a:p>
          <a:p>
            <a:pPr defTabSz="457200">
              <a:lnSpc>
                <a:spcPts val="2000"/>
              </a:lnSpc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P. Mora and T. M. Antonsen, </a:t>
            </a:r>
            <a:r>
              <a:rPr i="1"/>
              <a:t>Phys. Plasmas </a:t>
            </a:r>
            <a:r>
              <a:t>4 217 (1997)</a:t>
            </a:r>
          </a:p>
        </p:txBody>
      </p:sp>
      <p:sp>
        <p:nvSpPr>
          <p:cNvPr id="243" name="~(2γdriver)1/2 for PWFA"/>
          <p:cNvSpPr txBox="1"/>
          <p:nvPr/>
        </p:nvSpPr>
        <p:spPr>
          <a:xfrm>
            <a:off x="890780" y="2324877"/>
            <a:ext cx="228982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~(2γ</a:t>
            </a:r>
            <a:r>
              <a:rPr baseline="-5998"/>
              <a:t>driver</a:t>
            </a:r>
            <a:r>
              <a:t>)</a:t>
            </a:r>
            <a:r>
              <a:rPr baseline="31999"/>
              <a:t>1/2 </a:t>
            </a:r>
            <a:r>
              <a:t>for PWFA</a:t>
            </a:r>
            <a:r>
              <a:rPr baseline="31999"/>
              <a:t> </a:t>
            </a:r>
          </a:p>
        </p:txBody>
      </p:sp>
      <p:sp>
        <p:nvSpPr>
          <p:cNvPr id="244" name="~(λp/λ0)2 for LWFA"/>
          <p:cNvSpPr txBox="1"/>
          <p:nvPr/>
        </p:nvSpPr>
        <p:spPr>
          <a:xfrm>
            <a:off x="1051682" y="2894283"/>
            <a:ext cx="1968025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~(λ</a:t>
            </a:r>
            <a:r>
              <a:rPr baseline="-5998"/>
              <a:t>p</a:t>
            </a:r>
            <a:r>
              <a:t>/λ</a:t>
            </a:r>
            <a:r>
              <a:rPr baseline="-5998"/>
              <a:t>0</a:t>
            </a:r>
            <a:r>
              <a:t>)</a:t>
            </a:r>
            <a:r>
              <a:rPr baseline="31999"/>
              <a:t>2 </a:t>
            </a:r>
            <a:r>
              <a:t>for LWFA</a:t>
            </a:r>
            <a:r>
              <a:rPr baseline="31999"/>
              <a:t> </a:t>
            </a:r>
          </a:p>
        </p:txBody>
      </p:sp>
      <p:sp>
        <p:nvSpPr>
          <p:cNvPr id="245" name="Disadvantages…"/>
          <p:cNvSpPr txBox="1"/>
          <p:nvPr/>
        </p:nvSpPr>
        <p:spPr>
          <a:xfrm>
            <a:off x="4020777" y="1487953"/>
            <a:ext cx="4967658" cy="259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100">
                <a:solidFill>
                  <a:srgbClr val="FB045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       Disadvantages</a:t>
            </a:r>
          </a:p>
          <a:p>
            <a:pPr>
              <a:defRPr b="1" sz="2100">
                <a:solidFill>
                  <a:srgbClr val="2E167E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210551" indent="-210551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Radiation is not included (only envelope model for laser)</a:t>
            </a:r>
          </a:p>
          <a:p>
            <a:pPr marL="210551" indent="-210551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Injection, trapping, wave breaking are not reproduced</a:t>
            </a:r>
          </a:p>
          <a:p>
            <a:pPr marL="210551" indent="-210551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Sharp longitudinal variations in initial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   plasma density violate QSA assumptions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   ( τ derivatives are no more negligible)</a:t>
            </a:r>
          </a:p>
        </p:txBody>
      </p:sp>
      <p:sp>
        <p:nvSpPr>
          <p:cNvPr id="246" name="HiPACE…"/>
          <p:cNvSpPr txBox="1"/>
          <p:nvPr/>
        </p:nvSpPr>
        <p:spPr>
          <a:xfrm>
            <a:off x="524341" y="5795841"/>
            <a:ext cx="5898948" cy="603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60420" indent="-160420">
              <a:buSzPct val="100000"/>
              <a:buChar char="•"/>
              <a:defRPr b="1">
                <a:solidFill>
                  <a:srgbClr val="16236D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HiPACE</a:t>
            </a:r>
          </a:p>
          <a:p>
            <a:pPr defTabSz="457200">
              <a:lnSpc>
                <a:spcPts val="2000"/>
              </a:lnSpc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T. Mehrling et al,Plasma Phys. Control. Fusion 56 (2014) 084012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49" name="Speedup with Lorentz Boosted Frame simulations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786383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Speedup with Lorentz Boosted Frame simulations </a:t>
            </a:r>
          </a:p>
        </p:txBody>
      </p:sp>
      <p:sp>
        <p:nvSpPr>
          <p:cNvPr id="250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1" name="J.-L. Vay, Phys. Rev. Lett. 98 (2007) 130405"/>
          <p:cNvSpPr txBox="1"/>
          <p:nvPr/>
        </p:nvSpPr>
        <p:spPr>
          <a:xfrm>
            <a:off x="527751" y="2015475"/>
            <a:ext cx="4845021" cy="5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ts val="38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J.-L. Vay, </a:t>
            </a:r>
            <a:r>
              <a:rPr i="1"/>
              <a:t>Phys. Rev. Lett. </a:t>
            </a:r>
            <a:r>
              <a:t>98 (2007) 130405</a:t>
            </a:r>
          </a:p>
        </p:txBody>
      </p:sp>
      <p:sp>
        <p:nvSpPr>
          <p:cNvPr id="252" name="In a boosted frame moving with relativistic factor γboost…"/>
          <p:cNvSpPr txBox="1"/>
          <p:nvPr/>
        </p:nvSpPr>
        <p:spPr>
          <a:xfrm>
            <a:off x="518945" y="1132785"/>
            <a:ext cx="8309310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In a boosted frame moving with relativistic factor γ</a:t>
            </a:r>
            <a:r>
              <a:rPr baseline="-5998"/>
              <a:t>boost</a:t>
            </a:r>
          </a:p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the driver is stretched by γ</a:t>
            </a:r>
            <a:r>
              <a:rPr baseline="-5998"/>
              <a:t>boost </a:t>
            </a:r>
            <a:r>
              <a:t>(coarser grid cell size possible)</a:t>
            </a:r>
          </a:p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the plasma channel is compressed by factor γ</a:t>
            </a:r>
            <a:r>
              <a:rPr baseline="-5998"/>
              <a:t>boost </a:t>
            </a:r>
            <a:r>
              <a:t>(smaller distance to travel)</a:t>
            </a:r>
          </a:p>
        </p:txBody>
      </p:sp>
      <p:sp>
        <p:nvSpPr>
          <p:cNvPr id="253" name="Total theoretical speedup ~ γ2boost"/>
          <p:cNvSpPr txBox="1"/>
          <p:nvPr/>
        </p:nvSpPr>
        <p:spPr>
          <a:xfrm>
            <a:off x="3418123" y="4339673"/>
            <a:ext cx="378436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rgbClr val="18378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Total theoretical speedup ~ γ</a:t>
            </a:r>
            <a:r>
              <a:rPr baseline="31999"/>
              <a:t>2</a:t>
            </a:r>
            <a:r>
              <a:rPr baseline="-5998"/>
              <a:t>boost</a:t>
            </a:r>
            <a:r>
              <a:t> </a:t>
            </a:r>
          </a:p>
        </p:txBody>
      </p:sp>
      <p:pic>
        <p:nvPicPr>
          <p:cNvPr id="254" name="Boosted_pulse.pdf" descr="Boosted_pul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180" y="2542563"/>
            <a:ext cx="5089851" cy="388877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ode with Boosted frame in EuPRAXIA: WARP"/>
          <p:cNvSpPr txBox="1"/>
          <p:nvPr/>
        </p:nvSpPr>
        <p:spPr>
          <a:xfrm>
            <a:off x="657981" y="6359842"/>
            <a:ext cx="498622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16236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Code with Boosted frame in EuPRAXIA: WARP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creen Shot 2016-05-15 at 16.35.46.png" descr="Screen Shot 2016-05-15 at 16.35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062" y="1689999"/>
            <a:ext cx="4161238" cy="306194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59" name="Speedup through Azimuthal Fourier decomposition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758951">
              <a:defRPr b="1" sz="2300">
                <a:solidFill>
                  <a:srgbClr val="FFFFFF"/>
                </a:solidFill>
              </a:defRPr>
            </a:lvl1pPr>
          </a:lstStyle>
          <a:p>
            <a:pPr/>
            <a:r>
              <a:t>Speedup through Azimuthal Fourier decomposition</a:t>
            </a:r>
          </a:p>
        </p:txBody>
      </p:sp>
      <p:sp>
        <p:nvSpPr>
          <p:cNvPr id="260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791" y="1689999"/>
            <a:ext cx="5330034" cy="271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275" y="2766947"/>
            <a:ext cx="3609975" cy="81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200" y="3701400"/>
            <a:ext cx="3971925" cy="71437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Cylindrical coordinates are used for the fields:"/>
          <p:cNvSpPr txBox="1"/>
          <p:nvPr/>
        </p:nvSpPr>
        <p:spPr>
          <a:xfrm>
            <a:off x="88624" y="1241914"/>
            <a:ext cx="506467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Cylindrical coordinates are used for the fields:</a:t>
            </a:r>
          </a:p>
        </p:txBody>
      </p:sp>
      <p:sp>
        <p:nvSpPr>
          <p:cNvPr id="265" name="Fourier decomposition is used…"/>
          <p:cNvSpPr txBox="1"/>
          <p:nvPr/>
        </p:nvSpPr>
        <p:spPr>
          <a:xfrm>
            <a:off x="111881" y="2153804"/>
            <a:ext cx="3480101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Fourier decomposition is used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  in the azimuthal coordinate</a:t>
            </a:r>
          </a:p>
        </p:txBody>
      </p:sp>
      <p:sp>
        <p:nvSpPr>
          <p:cNvPr id="266" name="Often for LWFA only few azimuthal modes are needed…"/>
          <p:cNvSpPr txBox="1"/>
          <p:nvPr/>
        </p:nvSpPr>
        <p:spPr>
          <a:xfrm>
            <a:off x="146066" y="4600590"/>
            <a:ext cx="8969179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Often for LWFA only few azimuthal modes are needed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Neglecting all but the first N modes, cost is approximately equal to N 2D simulations</a:t>
            </a:r>
          </a:p>
        </p:txBody>
      </p:sp>
      <p:sp>
        <p:nvSpPr>
          <p:cNvPr id="267" name="First code implementing Azimuthal Fourier decomposition:"/>
          <p:cNvSpPr txBox="1"/>
          <p:nvPr/>
        </p:nvSpPr>
        <p:spPr>
          <a:xfrm>
            <a:off x="264281" y="5556020"/>
            <a:ext cx="647725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16236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First code implementing Azimuthal Fourier decomposition: </a:t>
            </a:r>
          </a:p>
        </p:txBody>
      </p:sp>
      <p:sp>
        <p:nvSpPr>
          <p:cNvPr id="268" name="CALDER-CIRC…"/>
          <p:cNvSpPr txBox="1"/>
          <p:nvPr/>
        </p:nvSpPr>
        <p:spPr>
          <a:xfrm>
            <a:off x="249802" y="5901849"/>
            <a:ext cx="8969183" cy="81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10000"/>
              </a:lnSpc>
              <a:defRPr b="1" sz="1600">
                <a:solidFill>
                  <a:srgbClr val="16236D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CALDER-CIRC</a:t>
            </a:r>
          </a:p>
          <a:p>
            <a:pPr>
              <a:lnSpc>
                <a:spcPct val="110000"/>
              </a:lnSpc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X. Davoine et al. “New Algorithms for Cylindrical PIC code” (1st EAAC - 2013)</a:t>
            </a:r>
          </a:p>
          <a:p>
            <a:pPr>
              <a:lnSpc>
                <a:spcPct val="110000"/>
              </a:lnSpc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A. Lifschitz et al, Journal of Computational Physics 228 (2009)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1" name="Azimuthal Fourier decomposition:…"/>
          <p:cNvSpPr txBox="1"/>
          <p:nvPr>
            <p:ph type="title"/>
          </p:nvPr>
        </p:nvSpPr>
        <p:spPr>
          <a:xfrm>
            <a:off x="755576" y="147510"/>
            <a:ext cx="7179058" cy="737573"/>
          </a:xfrm>
          <a:prstGeom prst="rect">
            <a:avLst/>
          </a:prstGeom>
        </p:spPr>
        <p:txBody>
          <a:bodyPr/>
          <a:lstStyle/>
          <a:p>
            <a:pPr defTabSz="704087">
              <a:defRPr b="1" sz="2100">
                <a:solidFill>
                  <a:srgbClr val="FFFFFF"/>
                </a:solidFill>
              </a:defRPr>
            </a:pPr>
            <a:r>
              <a:t>Azimuthal Fourier decomposition:</a:t>
            </a:r>
          </a:p>
          <a:p>
            <a:pPr defTabSz="704087">
              <a:defRPr b="1" sz="2100">
                <a:solidFill>
                  <a:srgbClr val="FFFFFF"/>
                </a:solidFill>
              </a:defRPr>
            </a:pPr>
            <a:r>
              <a:t> much faster than full 3D code </a:t>
            </a:r>
          </a:p>
        </p:txBody>
      </p:sp>
      <p:sp>
        <p:nvSpPr>
          <p:cNvPr id="272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7575" y="1331912"/>
            <a:ext cx="3805238" cy="247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787" y="3925887"/>
            <a:ext cx="3868738" cy="254952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ctangle"/>
          <p:cNvSpPr/>
          <p:nvPr/>
        </p:nvSpPr>
        <p:spPr>
          <a:xfrm>
            <a:off x="6994525" y="4598987"/>
            <a:ext cx="1411288" cy="522289"/>
          </a:xfrm>
          <a:prstGeom prst="rect">
            <a:avLst/>
          </a:prstGeom>
          <a:solidFill>
            <a:srgbClr val="3DA404"/>
          </a:solidFill>
          <a:ln>
            <a:solidFill>
              <a:srgbClr val="70BC1F"/>
            </a:solidFill>
          </a:ln>
          <a:effectLst>
            <a:outerShdw sx="100000" sy="100000" kx="0" ky="0" algn="b" rotWithShape="0" blurRad="38100" dist="23000" dir="5400000">
              <a:srgbClr val="808080">
                <a:alpha val="34997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6" name="50x faster"/>
          <p:cNvSpPr txBox="1"/>
          <p:nvPr/>
        </p:nvSpPr>
        <p:spPr>
          <a:xfrm>
            <a:off x="7023100" y="4667249"/>
            <a:ext cx="1339850" cy="66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187325" indent="-187325" algn="ctr">
              <a:spcBef>
                <a:spcPts val="4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50x faster</a:t>
            </a:r>
          </a:p>
        </p:txBody>
      </p:sp>
      <p:sp>
        <p:nvSpPr>
          <p:cNvPr id="277" name="Rectangle"/>
          <p:cNvSpPr/>
          <p:nvPr/>
        </p:nvSpPr>
        <p:spPr>
          <a:xfrm>
            <a:off x="508000" y="1701006"/>
            <a:ext cx="3455988" cy="1909764"/>
          </a:xfrm>
          <a:prstGeom prst="rect">
            <a:avLst/>
          </a:prstGeom>
          <a:solidFill>
            <a:srgbClr val="01CF28">
              <a:alpha val="1411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8" name="Rectangle"/>
          <p:cNvSpPr/>
          <p:nvPr/>
        </p:nvSpPr>
        <p:spPr>
          <a:xfrm>
            <a:off x="508000" y="1378742"/>
            <a:ext cx="3455988" cy="360365"/>
          </a:xfrm>
          <a:prstGeom prst="rect">
            <a:avLst/>
          </a:prstGeom>
          <a:solidFill>
            <a:srgbClr val="3DA40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9" name="Laser and plasma parameters"/>
          <p:cNvSpPr txBox="1"/>
          <p:nvPr/>
        </p:nvSpPr>
        <p:spPr>
          <a:xfrm>
            <a:off x="614362" y="1429542"/>
            <a:ext cx="342106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4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Laser and plasma parameters</a:t>
            </a:r>
          </a:p>
        </p:txBody>
      </p:sp>
      <p:sp>
        <p:nvSpPr>
          <p:cNvPr id="280" name="λ0 = 0.8 μm…"/>
          <p:cNvSpPr txBox="1"/>
          <p:nvPr/>
        </p:nvSpPr>
        <p:spPr>
          <a:xfrm>
            <a:off x="796924" y="1901031"/>
            <a:ext cx="2446340" cy="1441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107950" indent="-107950">
              <a:spcBef>
                <a:spcPts val="600"/>
              </a:spcBef>
              <a:buSzPct val="900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λ</a:t>
            </a:r>
            <a:r>
              <a:rPr baseline="-5998"/>
              <a:t>0</a:t>
            </a:r>
            <a:r>
              <a:t> = 0.8 μm</a:t>
            </a:r>
          </a:p>
          <a:p>
            <a:pPr lvl="1" marL="107950" indent="-107950">
              <a:spcBef>
                <a:spcPts val="600"/>
              </a:spcBef>
              <a:buSzPct val="900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τ</a:t>
            </a:r>
            <a:r>
              <a:rPr baseline="-5998"/>
              <a:t>0</a:t>
            </a:r>
            <a:r>
              <a:t> = 30 fs</a:t>
            </a:r>
          </a:p>
          <a:p>
            <a:pPr lvl="1" marL="107950" indent="-107950">
              <a:spcBef>
                <a:spcPts val="600"/>
              </a:spcBef>
              <a:buSzPct val="900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w</a:t>
            </a:r>
            <a:r>
              <a:rPr baseline="-5998"/>
              <a:t>0</a:t>
            </a:r>
            <a:r>
              <a:t> = 9 μm </a:t>
            </a:r>
          </a:p>
          <a:p>
            <a:pPr lvl="1" marL="107950" indent="-107950">
              <a:spcBef>
                <a:spcPts val="600"/>
              </a:spcBef>
              <a:buSzPct val="900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  <a:r>
              <a:rPr baseline="-5998"/>
              <a:t>0</a:t>
            </a:r>
            <a:r>
              <a:t> = 5</a:t>
            </a:r>
          </a:p>
          <a:p>
            <a:pPr lvl="1" marL="107950" indent="-107950">
              <a:spcBef>
                <a:spcPts val="600"/>
              </a:spcBef>
              <a:buSzPct val="90000"/>
              <a:buFont typeface="Arial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ne = 0.007 nc</a:t>
            </a:r>
          </a:p>
        </p:txBody>
      </p:sp>
      <p:sp>
        <p:nvSpPr>
          <p:cNvPr id="281" name="Images from X. Davoine et al. “New Algorithms for Cylindrical PIC code”…"/>
          <p:cNvSpPr txBox="1"/>
          <p:nvPr/>
        </p:nvSpPr>
        <p:spPr>
          <a:xfrm>
            <a:off x="427603" y="4885849"/>
            <a:ext cx="3206240" cy="131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Images from X. Davoine et al. “New Algorithms for Cylindrical PIC code” </a:t>
            </a:r>
          </a:p>
          <a:p>
            <a:pPr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(1st EAAC - 2013)</a:t>
            </a:r>
          </a:p>
          <a:p>
            <a:pPr>
              <a:defRPr sz="14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A. Lifschitz et al, Journal of Computational Physics 228 (2009)</a:t>
            </a:r>
          </a:p>
        </p:txBody>
      </p:sp>
      <p:sp>
        <p:nvSpPr>
          <p:cNvPr id="282" name="CALDER-CIRC:…"/>
          <p:cNvSpPr txBox="1"/>
          <p:nvPr/>
        </p:nvSpPr>
        <p:spPr>
          <a:xfrm>
            <a:off x="454781" y="4103187"/>
            <a:ext cx="3111454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700">
                <a:solidFill>
                  <a:srgbClr val="171C7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CALDER-CIRC: </a:t>
            </a:r>
          </a:p>
          <a:p>
            <a:pPr>
              <a:defRPr b="1" sz="1700">
                <a:solidFill>
                  <a:srgbClr val="171C7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12h on 6 processors for 1 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85" name="Speedup through Hybrid kinetic - fluid codes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Speedup through Hybrid kinetic - fluid codes</a:t>
            </a:r>
          </a:p>
        </p:txBody>
      </p:sp>
      <p:sp>
        <p:nvSpPr>
          <p:cNvPr id="286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7" name="Hybrid code in EuPRAXIA:"/>
          <p:cNvSpPr txBox="1"/>
          <p:nvPr/>
        </p:nvSpPr>
        <p:spPr>
          <a:xfrm>
            <a:off x="454781" y="4358945"/>
            <a:ext cx="291632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1528C5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Hybrid code in EuPRAXIA: </a:t>
            </a:r>
          </a:p>
        </p:txBody>
      </p:sp>
      <p:sp>
        <p:nvSpPr>
          <p:cNvPr id="288" name="Hybrid code = Beam Particles / Laser + Fluid Plasma Electron Background"/>
          <p:cNvSpPr txBox="1"/>
          <p:nvPr/>
        </p:nvSpPr>
        <p:spPr>
          <a:xfrm>
            <a:off x="370059" y="2137475"/>
            <a:ext cx="836382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900">
                <a:solidFill>
                  <a:srgbClr val="534AA7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Hybrid code</a:t>
            </a:r>
            <a:r>
              <a:rPr>
                <a:solidFill>
                  <a:srgbClr val="000000"/>
                </a:solidFill>
              </a:rPr>
              <a:t> = Beam Particles / Laser </a:t>
            </a:r>
            <a:r>
              <a:rPr b="0">
                <a:solidFill>
                  <a:srgbClr val="000000"/>
                </a:solidFill>
              </a:rPr>
              <a:t>+</a:t>
            </a:r>
            <a:r>
              <a:rPr>
                <a:solidFill>
                  <a:srgbClr val="000000"/>
                </a:solidFill>
              </a:rPr>
              <a:t> Fluid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Plasma Electron Background</a:t>
            </a:r>
          </a:p>
        </p:txBody>
      </p:sp>
      <p:sp>
        <p:nvSpPr>
          <p:cNvPr id="289" name="Architect (time explicit, electron PWFA)…"/>
          <p:cNvSpPr txBox="1"/>
          <p:nvPr/>
        </p:nvSpPr>
        <p:spPr>
          <a:xfrm>
            <a:off x="399722" y="4930361"/>
            <a:ext cx="8598556" cy="231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420" indent="-160420">
              <a:buSzPct val="100000"/>
              <a:buChar char="•"/>
              <a:defRPr b="1">
                <a:solidFill>
                  <a:srgbClr val="1719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Architect (time explicit, electron PWFA)</a:t>
            </a:r>
          </a:p>
          <a:p>
            <a:pPr>
              <a:defRPr b="1">
                <a:solidFill>
                  <a:srgbClr val="28156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00789" indent="-300789" defTabSz="457200">
              <a:lnSpc>
                <a:spcPts val="3600"/>
              </a:lnSpc>
              <a:spcBef>
                <a:spcPts val="1600"/>
              </a:spcBef>
              <a:buSzPct val="100000"/>
              <a:buAutoNum type="alphaUcPeriod" startAt="1"/>
              <a:tabLst>
                <a:tab pos="139700" algn="l"/>
                <a:tab pos="457200" algn="l"/>
              </a:tabLst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Marocchino et al., </a:t>
            </a:r>
            <a:r>
              <a:rPr i="1"/>
              <a:t>Nucl. Instr. and Meth. A 829 (2016) 386–391</a:t>
            </a:r>
            <a:endParaRPr>
              <a:solidFill>
                <a:srgbClr val="0000FF"/>
              </a:solidFill>
            </a:endParaRPr>
          </a:p>
          <a:p>
            <a:pPr marL="457200" indent="-457200" defTabSz="457200">
              <a:lnSpc>
                <a:spcPts val="3600"/>
              </a:lnSpc>
              <a:spcBef>
                <a:spcPts val="1600"/>
              </a:spcBef>
              <a:tabLst>
                <a:tab pos="139700" algn="l"/>
                <a:tab pos="457200" algn="l"/>
              </a:tabLst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F. Massimo et al., J</a:t>
            </a:r>
            <a:r>
              <a:rPr i="1"/>
              <a:t>ournal of Computational Physics 327 (2016) 841–850</a:t>
            </a:r>
          </a:p>
          <a:p>
            <a:pPr marL="457200" indent="-457200" defTabSz="457200">
              <a:lnSpc>
                <a:spcPct val="9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 sz="1500">
                <a:latin typeface="+mj-lt"/>
                <a:ea typeface="+mj-ea"/>
                <a:cs typeface="+mj-cs"/>
                <a:sym typeface="Calibri"/>
              </a:defRPr>
            </a:pPr>
            <a:r>
              <a:t>A.Marocchino, F. Massimo,</a:t>
            </a:r>
            <a:r>
              <a:rPr>
                <a:solidFill>
                  <a:srgbClr val="090309"/>
                </a:solidFill>
              </a:rPr>
              <a:t> http://dx.doi.org/10.5281/zenodo.49572, (2016)</a:t>
            </a:r>
          </a:p>
        </p:txBody>
      </p:sp>
      <p:sp>
        <p:nvSpPr>
          <p:cNvPr id="290" name="Most cumbersome PIC routines:…"/>
          <p:cNvSpPr txBox="1"/>
          <p:nvPr/>
        </p:nvSpPr>
        <p:spPr>
          <a:xfrm>
            <a:off x="289682" y="1168386"/>
            <a:ext cx="7392655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700">
                <a:solidFill>
                  <a:srgbClr val="321DB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Most cumbersome PIC routines:</a:t>
            </a:r>
            <a:r>
              <a:rPr b="0">
                <a:solidFill>
                  <a:srgbClr val="000000"/>
                </a:solidFill>
              </a:rPr>
              <a:t> </a:t>
            </a:r>
          </a:p>
          <a:p>
            <a:pPr marL="180472" indent="-180472">
              <a:buSzPct val="100000"/>
              <a:buChar char="•"/>
              <a:defRPr sz="1700">
                <a:latin typeface="+mj-lt"/>
                <a:ea typeface="+mj-ea"/>
                <a:cs typeface="+mj-cs"/>
                <a:sym typeface="Calibri"/>
              </a:defRPr>
            </a:pPr>
            <a:r>
              <a:t>Particle Push, </a:t>
            </a:r>
          </a:p>
          <a:p>
            <a:pPr marL="180472" indent="-180472">
              <a:buSzPct val="100000"/>
              <a:buChar char="•"/>
              <a:defRPr sz="1700">
                <a:latin typeface="+mj-lt"/>
                <a:ea typeface="+mj-ea"/>
                <a:cs typeface="+mj-cs"/>
                <a:sym typeface="Calibri"/>
              </a:defRPr>
            </a:pPr>
            <a:r>
              <a:t>Particle Charge deposition, Computation of Forces on Particles from grid </a:t>
            </a:r>
          </a:p>
        </p:txBody>
      </p:sp>
      <p:sp>
        <p:nvSpPr>
          <p:cNvPr id="291" name="Background advance reduces to solve fluid equations on grid (dramatic speedup)…"/>
          <p:cNvSpPr txBox="1"/>
          <p:nvPr/>
        </p:nvSpPr>
        <p:spPr>
          <a:xfrm>
            <a:off x="536607" y="3002278"/>
            <a:ext cx="8324785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z="1700">
                <a:solidFill>
                  <a:srgbClr val="4230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Background advance reduces to solve fluid equations on grid (dramatic speedup)</a:t>
            </a:r>
          </a:p>
          <a:p>
            <a:pPr algn="ctr">
              <a:defRPr b="1" sz="1700">
                <a:solidFill>
                  <a:srgbClr val="FF000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Disadvantages:</a:t>
            </a:r>
            <a:r>
              <a:rPr b="0"/>
              <a:t> </a:t>
            </a:r>
            <a:r>
              <a:t>kinetic effects, highly nonlinear regimes cannot be simulated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2" name="Outline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143" name="Modeling and Simulation for EuPRAXIA Project…"/>
          <p:cNvSpPr txBox="1"/>
          <p:nvPr/>
        </p:nvSpPr>
        <p:spPr>
          <a:xfrm>
            <a:off x="384732" y="1936223"/>
            <a:ext cx="8374537" cy="421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Modeling and Simulation for EuPRAXIA Project </a:t>
            </a: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Basics of PIC simulations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Basic PIC loop, Parallelization</a:t>
            </a:r>
          </a:p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How can I speed up my simulations?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QSA, Boosted frame, Azimuthal decomposition, Hybrid codes</a:t>
            </a: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</a:t>
            </a:r>
          </a:p>
        </p:txBody>
      </p:sp>
      <p:sp>
        <p:nvSpPr>
          <p:cNvPr id="144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19.png" descr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1613" y="1464904"/>
            <a:ext cx="4700774" cy="478759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Beam Particles + Fluid Plasma Electron Background"/>
          <p:cNvSpPr txBox="1"/>
          <p:nvPr/>
        </p:nvSpPr>
        <p:spPr>
          <a:xfrm>
            <a:off x="1641002" y="1120550"/>
            <a:ext cx="6246843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FF339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Beam Particles </a:t>
            </a:r>
            <a:r>
              <a:rPr b="0">
                <a:solidFill>
                  <a:srgbClr val="000000"/>
                </a:solidFill>
              </a:rPr>
              <a:t>+</a:t>
            </a:r>
            <a:r>
              <a:rPr>
                <a:solidFill>
                  <a:srgbClr val="EEECE1"/>
                </a:solidFill>
              </a:rPr>
              <a:t> </a:t>
            </a:r>
            <a:r>
              <a:rPr>
                <a:solidFill>
                  <a:srgbClr val="0126DF"/>
                </a:solidFill>
              </a:rPr>
              <a:t>Fluid</a:t>
            </a:r>
            <a:r>
              <a:rPr b="0">
                <a:solidFill>
                  <a:srgbClr val="0126DF"/>
                </a:solidFill>
              </a:rPr>
              <a:t> </a:t>
            </a:r>
            <a:r>
              <a:rPr>
                <a:solidFill>
                  <a:srgbClr val="0126DF"/>
                </a:solidFill>
              </a:rPr>
              <a:t>Plasma Electron Background</a:t>
            </a:r>
          </a:p>
        </p:txBody>
      </p:sp>
      <p:sp>
        <p:nvSpPr>
          <p:cNvPr id="295" name="Rectangle"/>
          <p:cNvSpPr/>
          <p:nvPr/>
        </p:nvSpPr>
        <p:spPr>
          <a:xfrm>
            <a:off x="-1" y="-27384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96" name="Example of hybrid code: Architect Loop"/>
          <p:cNvSpPr txBox="1"/>
          <p:nvPr>
            <p:ph type="title"/>
          </p:nvPr>
        </p:nvSpPr>
        <p:spPr>
          <a:xfrm>
            <a:off x="1292411" y="163138"/>
            <a:ext cx="6591225" cy="616824"/>
          </a:xfrm>
          <a:prstGeom prst="rect">
            <a:avLst/>
          </a:prstGeom>
        </p:spPr>
        <p:txBody>
          <a:bodyPr/>
          <a:lstStyle>
            <a:lvl1pPr defTabSz="896111"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Example of hybrid code: Architect Loop</a:t>
            </a:r>
          </a:p>
        </p:txBody>
      </p:sp>
      <p:sp>
        <p:nvSpPr>
          <p:cNvPr id="297" name="code download: http://dx.doi.org/10.5281/zenodo.49572"/>
          <p:cNvSpPr txBox="1"/>
          <p:nvPr/>
        </p:nvSpPr>
        <p:spPr>
          <a:xfrm>
            <a:off x="1751122" y="6365709"/>
            <a:ext cx="5450739" cy="338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ct val="4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code download:</a:t>
            </a:r>
            <a:r>
              <a:rPr>
                <a:latin typeface="Times"/>
                <a:ea typeface="Times"/>
                <a:cs typeface="Times"/>
                <a:sym typeface="Times"/>
              </a:rPr>
              <a:t> </a:t>
            </a:r>
            <a:r>
              <a:rPr>
                <a:solidFill>
                  <a:srgbClr val="1817F3"/>
                </a:solidFill>
              </a:rPr>
              <a:t>http://dx.doi.org/10.5281/zenodo.49572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reen Shot 2016-05-15 at 16.42.50.png" descr="Screen Shot 2016-05-15 at 16.42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78" y="2192495"/>
            <a:ext cx="4600481" cy="360582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ext"/>
          <p:cNvSpPr txBox="1"/>
          <p:nvPr/>
        </p:nvSpPr>
        <p:spPr>
          <a:xfrm>
            <a:off x="5164397" y="810072"/>
            <a:ext cx="141210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5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01" name="2D Architect simulation…"/>
          <p:cNvSpPr txBox="1"/>
          <p:nvPr/>
        </p:nvSpPr>
        <p:spPr>
          <a:xfrm>
            <a:off x="5291659" y="1624867"/>
            <a:ext cx="2858925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17427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2D Architect</a:t>
            </a:r>
            <a:r>
              <a:rPr b="0">
                <a:solidFill>
                  <a:srgbClr val="000000"/>
                </a:solidFill>
              </a:rPr>
              <a:t> simulation</a:t>
            </a:r>
          </a:p>
          <a:p>
            <a:pPr algn="ctr">
              <a:defRPr b="1">
                <a:solidFill>
                  <a:srgbClr val="18277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 hour run time (1 cpu)</a:t>
            </a:r>
          </a:p>
        </p:txBody>
      </p:sp>
      <p:sp>
        <p:nvSpPr>
          <p:cNvPr id="302" name="3D ALaDyn simulation…"/>
          <p:cNvSpPr txBox="1"/>
          <p:nvPr/>
        </p:nvSpPr>
        <p:spPr>
          <a:xfrm>
            <a:off x="1040499" y="1624867"/>
            <a:ext cx="2547163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177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3D ALaDyn</a:t>
            </a:r>
            <a:r>
              <a:rPr b="0">
                <a:solidFill>
                  <a:srgbClr val="00206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simulation</a:t>
            </a:r>
          </a:p>
          <a:p>
            <a:pPr algn="ctr">
              <a:defRPr b="1">
                <a:solidFill>
                  <a:srgbClr val="177246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4 kh-cores run time</a:t>
            </a:r>
          </a:p>
        </p:txBody>
      </p:sp>
      <p:sp>
        <p:nvSpPr>
          <p:cNvPr id="303" name="Rectangle"/>
          <p:cNvSpPr/>
          <p:nvPr/>
        </p:nvSpPr>
        <p:spPr>
          <a:xfrm>
            <a:off x="-1" y="-27384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4" name="Architect: Comparison against 3D PIC code ALaDyn"/>
          <p:cNvSpPr txBox="1"/>
          <p:nvPr>
            <p:ph type="title"/>
          </p:nvPr>
        </p:nvSpPr>
        <p:spPr>
          <a:xfrm>
            <a:off x="708161" y="287236"/>
            <a:ext cx="7727678" cy="746359"/>
          </a:xfrm>
          <a:prstGeom prst="rect">
            <a:avLst/>
          </a:prstGeom>
        </p:spPr>
        <p:txBody>
          <a:bodyPr/>
          <a:lstStyle/>
          <a:p>
            <a:pPr defTabSz="740662">
              <a:defRPr b="1" sz="2200">
                <a:solidFill>
                  <a:srgbClr val="FFFFFF"/>
                </a:solidFill>
              </a:defRPr>
            </a:pPr>
            <a:r>
              <a:t>Architect: Comparison against 3D PIC code ALaDyn </a:t>
            </a:r>
            <a:br/>
          </a:p>
        </p:txBody>
      </p:sp>
      <p:sp>
        <p:nvSpPr>
          <p:cNvPr id="305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Screen Shot 2016-05-15 at 16.43.04.png" descr="Screen Shot 2016-05-15 at 16.43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0167" y="2361382"/>
            <a:ext cx="4401906" cy="313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16-05-15 at 16.43.14.png" descr="Screen Shot 2016-05-15 at 16.43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6677" y="5410200"/>
            <a:ext cx="625023" cy="26924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omparison after 1 mm of propagation in the plasma"/>
          <p:cNvSpPr/>
          <p:nvPr/>
        </p:nvSpPr>
        <p:spPr>
          <a:xfrm>
            <a:off x="1703645" y="1143810"/>
            <a:ext cx="5835014" cy="3708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Comparison after 1 mm of propagation in the plasma</a:t>
            </a:r>
          </a:p>
        </p:txBody>
      </p:sp>
      <p:sp>
        <p:nvSpPr>
          <p:cNvPr id="309" name="Rectangle"/>
          <p:cNvSpPr/>
          <p:nvPr/>
        </p:nvSpPr>
        <p:spPr>
          <a:xfrm>
            <a:off x="61317" y="2260363"/>
            <a:ext cx="3271838" cy="2692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10" name="ALaDyn v1.0.0-beta, S. Sinigardi, A. Marocchino, P. Londrillo, A. Sgattoni,…"/>
          <p:cNvSpPr txBox="1"/>
          <p:nvPr/>
        </p:nvSpPr>
        <p:spPr>
          <a:xfrm>
            <a:off x="241532" y="5745957"/>
            <a:ext cx="8115855" cy="134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solidFill>
                  <a:srgbClr val="0E0C2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ALaDyn v1.0.0-beta, S. Sinigardi, A. Marocchino, P. Londrillo, A. Sgattoni, </a:t>
            </a:r>
          </a:p>
          <a:p>
            <a:pPr marL="457200" indent="-457200" defTabSz="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solidFill>
                  <a:srgbClr val="0E0C2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http://dx.doi.org/10.5281/ zenodo.49553 (2016)</a:t>
            </a:r>
            <a:r>
              <a:rPr>
                <a:latin typeface="Times"/>
                <a:ea typeface="Times"/>
                <a:cs typeface="Times"/>
                <a:sym typeface="Times"/>
              </a:rPr>
              <a:t>.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457200" indent="-457200" defTabSz="457200">
              <a:lnSpc>
                <a:spcPts val="3900"/>
              </a:lnSpc>
              <a:spcBef>
                <a:spcPts val="1600"/>
              </a:spcBef>
              <a:tabLst>
                <a:tab pos="139700" algn="l"/>
                <a:tab pos="457200" algn="l"/>
              </a:tabLst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F. Massimo et al., J</a:t>
            </a:r>
            <a:r>
              <a:rPr i="1"/>
              <a:t>ournal of Computational Physics 327 (2016) 841–850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"/>
          <p:cNvSpPr/>
          <p:nvPr/>
        </p:nvSpPr>
        <p:spPr>
          <a:xfrm>
            <a:off x="-1" y="0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13" name="Text"/>
          <p:cNvSpPr txBox="1"/>
          <p:nvPr/>
        </p:nvSpPr>
        <p:spPr>
          <a:xfrm>
            <a:off x="5164397" y="810069"/>
            <a:ext cx="141210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5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14" name="PIC codes are essential tools to investigate various regimes of plasma acceleration…"/>
          <p:cNvSpPr txBox="1"/>
          <p:nvPr/>
        </p:nvSpPr>
        <p:spPr>
          <a:xfrm>
            <a:off x="199910" y="1730274"/>
            <a:ext cx="8782958" cy="360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PIC codes are essential tools to investigate various regimes of plasma acceleration</a:t>
            </a:r>
          </a:p>
          <a:p>
            <a:pPr marL="342900" indent="-342900">
              <a:lnSpc>
                <a:spcPct val="1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Huge amounts of operations in PIC codes slow down the simulation </a:t>
            </a:r>
          </a:p>
          <a:p>
            <a:pPr marL="342900" indent="-342900">
              <a:lnSpc>
                <a:spcPct val="1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Various “tricks” and reduced models can be used to speed up simulations, as QSA, Boosted Frame, Azimuthal decomposition, Hybrid kinetic-fluid codes</a:t>
            </a:r>
          </a:p>
          <a:p>
            <a:pPr marL="342900" indent="-342900">
              <a:lnSpc>
                <a:spcPct val="1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Advantages of the various solutions must be weighted with the physics they lose</a:t>
            </a:r>
          </a:p>
          <a:p>
            <a:pPr marL="342900" indent="-342900">
              <a:lnSpc>
                <a:spcPct val="1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Various codes used in EuPRAXIA to address different needs</a:t>
            </a:r>
          </a:p>
        </p:txBody>
      </p:sp>
      <p:sp>
        <p:nvSpPr>
          <p:cNvPr id="315" name="Summary"/>
          <p:cNvSpPr txBox="1"/>
          <p:nvPr>
            <p:ph type="title"/>
          </p:nvPr>
        </p:nvSpPr>
        <p:spPr>
          <a:xfrm>
            <a:off x="774963" y="147880"/>
            <a:ext cx="7632852" cy="616824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316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"/>
          <p:cNvSpPr/>
          <p:nvPr/>
        </p:nvSpPr>
        <p:spPr>
          <a:xfrm>
            <a:off x="-1" y="0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19" name="Text"/>
          <p:cNvSpPr txBox="1"/>
          <p:nvPr/>
        </p:nvSpPr>
        <p:spPr>
          <a:xfrm>
            <a:off x="5164397" y="810069"/>
            <a:ext cx="141210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5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20" name="References"/>
          <p:cNvSpPr txBox="1"/>
          <p:nvPr>
            <p:ph type="title"/>
          </p:nvPr>
        </p:nvSpPr>
        <p:spPr>
          <a:xfrm>
            <a:off x="774963" y="147880"/>
            <a:ext cx="7632852" cy="616824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sp>
        <p:nvSpPr>
          <p:cNvPr id="321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2" name="Screen Shot 2017-09-13 at 14.20.03.png" descr="Screen Shot 2017-09-13 at 14.2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459" y="1719990"/>
            <a:ext cx="7281127" cy="366144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EuPRAXIA MILESTONE: M2.3 - Simulation Tools"/>
          <p:cNvSpPr txBox="1"/>
          <p:nvPr/>
        </p:nvSpPr>
        <p:spPr>
          <a:xfrm>
            <a:off x="772282" y="5844316"/>
            <a:ext cx="67130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EuPRAXIA MILESTONE: M2.3 - Simulation Tools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creen Shot 2017-08-24 at 16.42.10.png" descr="Screen Shot 2017-08-24 at 16.42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080" y="-3820"/>
            <a:ext cx="9348879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ERC_acronym.jpg" descr="ERC_acrony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27266" y="5457928"/>
            <a:ext cx="660402" cy="66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ERC_acronym.jpg" descr="ERC_acrony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9889" y="5719762"/>
            <a:ext cx="464346" cy="46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l="0" t="0" r="249" b="0"/>
          <a:stretch>
            <a:fillRect/>
          </a:stretch>
        </p:blipFill>
        <p:spPr>
          <a:xfrm>
            <a:off x="93760" y="5713571"/>
            <a:ext cx="8934155" cy="94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LogoX.jpg" descr="LogoX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4046" y="5737621"/>
            <a:ext cx="948063" cy="42862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Acknowledgements"/>
          <p:cNvSpPr txBox="1"/>
          <p:nvPr/>
        </p:nvSpPr>
        <p:spPr>
          <a:xfrm>
            <a:off x="144436" y="184148"/>
            <a:ext cx="885512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Acknowledgements</a:t>
            </a:r>
          </a:p>
        </p:txBody>
      </p:sp>
      <p:pic>
        <p:nvPicPr>
          <p:cNvPr id="331" name="EuPRAXIA.png" descr="EuPRAXI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78369" y="5103412"/>
            <a:ext cx="1429018" cy="61357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Work funded by by the European Union’s Horizon 2020 research and innovation programme under grant agreement EuPRAXIA No. 653782 and X- Five ERC project, contract No. 339128"/>
          <p:cNvSpPr txBox="1"/>
          <p:nvPr/>
        </p:nvSpPr>
        <p:spPr>
          <a:xfrm>
            <a:off x="683710" y="958849"/>
            <a:ext cx="7754354" cy="227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lnSpc>
                <a:spcPts val="4400"/>
              </a:lnSpc>
              <a:spcBef>
                <a:spcPts val="1200"/>
              </a:spcBef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Work funded by by the European Union’s Horizon 2020 research and innovation programme under grant agreement EuPRAXIA No. 653782 and X- Five ERC project, contract No. 339128 </a:t>
            </a:r>
          </a:p>
        </p:txBody>
      </p:sp>
      <p:sp>
        <p:nvSpPr>
          <p:cNvPr id="333" name="Journées Accélérateurs, Roscoff 2017"/>
          <p:cNvSpPr txBox="1"/>
          <p:nvPr/>
        </p:nvSpPr>
        <p:spPr>
          <a:xfrm>
            <a:off x="2240759" y="6401220"/>
            <a:ext cx="4773200" cy="26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ctr" defTabSz="410764">
              <a:defRPr sz="900">
                <a:solidFill>
                  <a:srgbClr val="FFFFFF"/>
                </a:solidFill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</a:lstStyle>
          <a:p>
            <a:pPr/>
            <a:r>
              <a:t>Journées Accélérateurs, Roscoff 2017</a:t>
            </a:r>
          </a:p>
        </p:txBody>
      </p:sp>
      <p:sp>
        <p:nvSpPr>
          <p:cNvPr id="334" name="Special thanks to A. Marocchino (SPARC_LAB), A. Beck (LLR), A. Mosnier (CEA, Irfu)"/>
          <p:cNvSpPr txBox="1"/>
          <p:nvPr/>
        </p:nvSpPr>
        <p:spPr>
          <a:xfrm>
            <a:off x="683710" y="2344060"/>
            <a:ext cx="7754354" cy="1159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lnSpc>
                <a:spcPts val="4400"/>
              </a:lnSpc>
              <a:spcBef>
                <a:spcPts val="1200"/>
              </a:spcBef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Special thanks to A. Marocchino (SPARC_LAB), A. Beck (LLR), A. Mosnier (CEA, Irfu)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23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7" name="Title 1"/>
          <p:cNvSpPr txBox="1"/>
          <p:nvPr>
            <p:ph type="title"/>
          </p:nvPr>
        </p:nvSpPr>
        <p:spPr>
          <a:xfrm>
            <a:off x="723397" y="301274"/>
            <a:ext cx="7179058" cy="463431"/>
          </a:xfrm>
          <a:prstGeom prst="rect">
            <a:avLst/>
          </a:prstGeom>
        </p:spPr>
        <p:txBody>
          <a:bodyPr/>
          <a:lstStyle>
            <a:lvl1pPr defTabSz="749808"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Various Characteristic Scales in Plasma Acceleration</a:t>
            </a:r>
          </a:p>
        </p:txBody>
      </p:sp>
      <p:grpSp>
        <p:nvGrpSpPr>
          <p:cNvPr id="340" name="Rectangle 18"/>
          <p:cNvGrpSpPr/>
          <p:nvPr/>
        </p:nvGrpSpPr>
        <p:grpSpPr>
          <a:xfrm>
            <a:off x="2560995" y="1773490"/>
            <a:ext cx="2601421" cy="910699"/>
            <a:chOff x="-1" y="0"/>
            <a:chExt cx="2601419" cy="910697"/>
          </a:xfrm>
        </p:grpSpPr>
        <p:sp>
          <p:nvSpPr>
            <p:cNvPr id="338" name="Rectangle"/>
            <p:cNvSpPr/>
            <p:nvPr/>
          </p:nvSpPr>
          <p:spPr>
            <a:xfrm>
              <a:off x="-2" y="0"/>
              <a:ext cx="2601421" cy="910698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9" name="Text"/>
            <p:cNvSpPr txBox="1"/>
            <p:nvPr/>
          </p:nvSpPr>
          <p:spPr>
            <a:xfrm>
              <a:off x="-2" y="0"/>
              <a:ext cx="2601421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43" name="TextBox 19"/>
          <p:cNvGrpSpPr/>
          <p:nvPr/>
        </p:nvGrpSpPr>
        <p:grpSpPr>
          <a:xfrm>
            <a:off x="2682954" y="2708917"/>
            <a:ext cx="3922109" cy="449935"/>
            <a:chOff x="0" y="-1"/>
            <a:chExt cx="3922107" cy="449934"/>
          </a:xfrm>
        </p:grpSpPr>
        <p:sp>
          <p:nvSpPr>
            <p:cNvPr id="341" name="Rectangle"/>
            <p:cNvSpPr/>
            <p:nvPr/>
          </p:nvSpPr>
          <p:spPr>
            <a:xfrm>
              <a:off x="-1" y="-2"/>
              <a:ext cx="3922108" cy="449935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42" name="Text"/>
            <p:cNvSpPr txBox="1"/>
            <p:nvPr/>
          </p:nvSpPr>
          <p:spPr>
            <a:xfrm>
              <a:off x="-1" y="-2"/>
              <a:ext cx="3922108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44" name="TextBox 20"/>
          <p:cNvSpPr txBox="1"/>
          <p:nvPr/>
        </p:nvSpPr>
        <p:spPr>
          <a:xfrm>
            <a:off x="467543" y="2749219"/>
            <a:ext cx="396044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Accelerating field:</a:t>
            </a:r>
          </a:p>
        </p:txBody>
      </p:sp>
      <p:grpSp>
        <p:nvGrpSpPr>
          <p:cNvPr id="347" name="TextBox 4"/>
          <p:cNvGrpSpPr/>
          <p:nvPr/>
        </p:nvGrpSpPr>
        <p:grpSpPr>
          <a:xfrm>
            <a:off x="2987823" y="3350013"/>
            <a:ext cx="3254547" cy="1041442"/>
            <a:chOff x="0" y="0"/>
            <a:chExt cx="3254545" cy="1041441"/>
          </a:xfrm>
        </p:grpSpPr>
        <p:sp>
          <p:nvSpPr>
            <p:cNvPr id="345" name="Rectangle"/>
            <p:cNvSpPr/>
            <p:nvPr/>
          </p:nvSpPr>
          <p:spPr>
            <a:xfrm>
              <a:off x="-1" y="-1"/>
              <a:ext cx="3254547" cy="1041442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46" name="Text"/>
            <p:cNvSpPr txBox="1"/>
            <p:nvPr/>
          </p:nvSpPr>
          <p:spPr>
            <a:xfrm>
              <a:off x="-1" y="-1"/>
              <a:ext cx="3254547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50" name="TextBox 21"/>
          <p:cNvGrpSpPr/>
          <p:nvPr/>
        </p:nvGrpSpPr>
        <p:grpSpPr>
          <a:xfrm>
            <a:off x="378642" y="4221088"/>
            <a:ext cx="5849488" cy="673264"/>
            <a:chOff x="0" y="0"/>
            <a:chExt cx="5849487" cy="673263"/>
          </a:xfrm>
        </p:grpSpPr>
        <p:sp>
          <p:nvSpPr>
            <p:cNvPr id="348" name="Rectangle"/>
            <p:cNvSpPr/>
            <p:nvPr/>
          </p:nvSpPr>
          <p:spPr>
            <a:xfrm>
              <a:off x="-1" y="-1"/>
              <a:ext cx="5849488" cy="67326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49" name="Text"/>
            <p:cNvSpPr txBox="1"/>
            <p:nvPr/>
          </p:nvSpPr>
          <p:spPr>
            <a:xfrm>
              <a:off x="-1" y="0"/>
              <a:ext cx="5849488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51" name="TextBox 22"/>
          <p:cNvSpPr txBox="1"/>
          <p:nvPr/>
        </p:nvSpPr>
        <p:spPr>
          <a:xfrm>
            <a:off x="464542" y="3566038"/>
            <a:ext cx="3960442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Plasma wavelength:</a:t>
            </a:r>
          </a:p>
        </p:txBody>
      </p:sp>
      <p:sp>
        <p:nvSpPr>
          <p:cNvPr id="352" name="For small perturbations of the electron equilibrium density n0, the electron plasma wave frequency is:"/>
          <p:cNvSpPr txBox="1"/>
          <p:nvPr/>
        </p:nvSpPr>
        <p:spPr>
          <a:xfrm>
            <a:off x="492881" y="1370330"/>
            <a:ext cx="8704545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For small perturbations of the electron equilibrium density n</a:t>
            </a:r>
            <a:r>
              <a:rPr baseline="-5998"/>
              <a:t>0</a:t>
            </a:r>
            <a:r>
              <a:t>, the electron plasma wave frequency is:</a:t>
            </a:r>
          </a:p>
        </p:txBody>
      </p:sp>
      <p:sp>
        <p:nvSpPr>
          <p:cNvPr id="353" name="TextBox 20"/>
          <p:cNvSpPr txBox="1"/>
          <p:nvPr/>
        </p:nvSpPr>
        <p:spPr>
          <a:xfrm>
            <a:off x="467542" y="5289219"/>
            <a:ext cx="490847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Typical accelerating lengths:  </a:t>
            </a:r>
            <a:r>
              <a:rPr b="0"/>
              <a:t>mm, few cm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6" name="Basic parallelisation is not well balanced"/>
          <p:cNvSpPr txBox="1"/>
          <p:nvPr/>
        </p:nvSpPr>
        <p:spPr>
          <a:xfrm>
            <a:off x="581085" y="305025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Basic parallelisation is not well balanced</a:t>
            </a:r>
          </a:p>
        </p:txBody>
      </p:sp>
      <p:sp>
        <p:nvSpPr>
          <p:cNvPr id="357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8" name="Screen Shot 2017-09-15 at 12.30.45.png" descr="Screen Shot 2017-09-15 at 12.30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472" y="1374013"/>
            <a:ext cx="3408797" cy="526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Example of Laser Wakefield Electron Acceleration in full 3D, Photon-Plasma, Niels Bohr Institute."/>
          <p:cNvSpPr txBox="1"/>
          <p:nvPr/>
        </p:nvSpPr>
        <p:spPr>
          <a:xfrm>
            <a:off x="4135723" y="1744978"/>
            <a:ext cx="4994994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Example of Laser Wakefield Electron Acceleration in full 3D, Photon-Plasma, Niels Bohr Institute.</a:t>
            </a:r>
          </a:p>
        </p:txBody>
      </p:sp>
      <p:sp>
        <p:nvSpPr>
          <p:cNvPr id="360" name="2048 BG/Q nodes.…"/>
          <p:cNvSpPr txBox="1"/>
          <p:nvPr/>
        </p:nvSpPr>
        <p:spPr>
          <a:xfrm>
            <a:off x="4103576" y="3669326"/>
            <a:ext cx="3611609" cy="142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2048 BG/Q nodes.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16X16X64 MPI processes.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8 openMP threads.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Standard domain decomposition. </a:t>
            </a:r>
          </a:p>
          <a:p>
            <a:pPr>
              <a:defRPr b="1">
                <a:solidFill>
                  <a:srgbClr val="FF03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Imbalance of 40.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63" name="Speedup with Quasi-Static Approximation (QSA)"/>
          <p:cNvSpPr txBox="1"/>
          <p:nvPr>
            <p:ph type="title"/>
          </p:nvPr>
        </p:nvSpPr>
        <p:spPr>
          <a:xfrm>
            <a:off x="982471" y="294652"/>
            <a:ext cx="7179059" cy="463429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Speedup with Quasi-Static Approximation (QSA)</a:t>
            </a:r>
          </a:p>
        </p:txBody>
      </p:sp>
      <p:sp>
        <p:nvSpPr>
          <p:cNvPr id="364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5" name="Assumption: driver evolution much slower than background plasma evolution,…"/>
          <p:cNvSpPr txBox="1"/>
          <p:nvPr/>
        </p:nvSpPr>
        <p:spPr>
          <a:xfrm>
            <a:off x="301254" y="1425513"/>
            <a:ext cx="8214527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rgbClr val="1616B5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Assumption</a:t>
            </a:r>
            <a:r>
              <a:rPr b="0">
                <a:solidFill>
                  <a:srgbClr val="000000"/>
                </a:solidFill>
              </a:rPr>
              <a:t>: driver evolution much slower than background plasma evolution,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i.e. driver can be considered frozen while plasma electrons pass it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(Laser diffraction time or betatron period ω</a:t>
            </a:r>
            <a:r>
              <a:rPr baseline="-5998"/>
              <a:t>β</a:t>
            </a:r>
            <a:r>
              <a:rPr baseline="31999"/>
              <a:t>-1</a:t>
            </a:r>
            <a:r>
              <a:t> &gt;&gt; Plasma period ω</a:t>
            </a:r>
            <a:r>
              <a:rPr baseline="-5998"/>
              <a:t>p</a:t>
            </a:r>
            <a:r>
              <a:rPr baseline="31999"/>
              <a:t>-1</a:t>
            </a:r>
            <a:r>
              <a:t>)</a:t>
            </a:r>
          </a:p>
        </p:txBody>
      </p:sp>
      <p:pic>
        <p:nvPicPr>
          <p:cNvPr id="366" name="Screen Shot 2016-05-15 at 19.18.28.png" descr="Screen Shot 2016-05-15 at 19.1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732" y="3478527"/>
            <a:ext cx="1489911" cy="826773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(Comoving variable)"/>
          <p:cNvSpPr txBox="1"/>
          <p:nvPr/>
        </p:nvSpPr>
        <p:spPr>
          <a:xfrm>
            <a:off x="1752731" y="3891913"/>
            <a:ext cx="2155176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(Comoving variable)</a:t>
            </a:r>
          </a:p>
        </p:txBody>
      </p:sp>
      <p:sp>
        <p:nvSpPr>
          <p:cNvPr id="368" name="Introducing new variables:"/>
          <p:cNvSpPr txBox="1"/>
          <p:nvPr/>
        </p:nvSpPr>
        <p:spPr>
          <a:xfrm>
            <a:off x="343018" y="3058764"/>
            <a:ext cx="289355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Introducing new variables: </a:t>
            </a:r>
          </a:p>
        </p:txBody>
      </p:sp>
      <p:sp>
        <p:nvSpPr>
          <p:cNvPr id="369" name="QSA: neglect τ derivatives…"/>
          <p:cNvSpPr txBox="1"/>
          <p:nvPr/>
        </p:nvSpPr>
        <p:spPr>
          <a:xfrm>
            <a:off x="5307329" y="3345152"/>
            <a:ext cx="3167804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QSA: neglect τ derivatives </a:t>
            </a:r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with respect to ζ derivatives </a:t>
            </a:r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for background plasma </a:t>
            </a:r>
          </a:p>
        </p:txBody>
      </p:sp>
      <p:sp>
        <p:nvSpPr>
          <p:cNvPr id="370" name="Line"/>
          <p:cNvSpPr/>
          <p:nvPr/>
        </p:nvSpPr>
        <p:spPr>
          <a:xfrm>
            <a:off x="4335140" y="3790922"/>
            <a:ext cx="919039" cy="2"/>
          </a:xfrm>
          <a:prstGeom prst="line">
            <a:avLst/>
          </a:prstGeom>
          <a:ln w="635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1" name="In QSA the τ dependance in the fields and plasma quantities disappears…"/>
          <p:cNvSpPr txBox="1"/>
          <p:nvPr/>
        </p:nvSpPr>
        <p:spPr>
          <a:xfrm>
            <a:off x="342050" y="4871089"/>
            <a:ext cx="8494027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In QSA the τ dependance in the fields and plasma quantities disappears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Plasma quantities at each iteration depend only on the distance from the driver 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4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5" name="LWFA: intrinsically 3D problem"/>
          <p:cNvSpPr txBox="1"/>
          <p:nvPr/>
        </p:nvSpPr>
        <p:spPr>
          <a:xfrm>
            <a:off x="581085" y="336775"/>
            <a:ext cx="7920881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3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LWFA: intrinsically 3D problem</a:t>
            </a:r>
          </a:p>
        </p:txBody>
      </p:sp>
      <p:sp>
        <p:nvSpPr>
          <p:cNvPr id="376" name="Image from:…"/>
          <p:cNvSpPr txBox="1"/>
          <p:nvPr/>
        </p:nvSpPr>
        <p:spPr>
          <a:xfrm>
            <a:off x="183129" y="5688329"/>
            <a:ext cx="6062697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rgbClr val="161B6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Image from:</a:t>
            </a:r>
          </a:p>
          <a:p>
            <a:pPr>
              <a:defRPr b="1">
                <a:solidFill>
                  <a:srgbClr val="161B6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X. Davoine et al., Physics of Plasmas </a:t>
            </a:r>
            <a:r>
              <a:rPr>
                <a:solidFill>
                  <a:srgbClr val="000000"/>
                </a:solidFill>
              </a:rPr>
              <a:t>15, 113102 (2008)</a:t>
            </a:r>
          </a:p>
        </p:txBody>
      </p:sp>
      <p:pic>
        <p:nvPicPr>
          <p:cNvPr id="377" name="Screen Shot 2017-09-13 at 15.54.25.png" descr="Screen Shot 2017-09-13 at 15.54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073" y="1942357"/>
            <a:ext cx="4443189" cy="346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 Shot 2017-09-13 at 15.53.49.png" descr="Screen Shot 2017-09-13 at 15.53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4553" y="1917056"/>
            <a:ext cx="4724403" cy="346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81" name="Anti-Cherenkov scheme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Anti-Cherenkov scheme</a:t>
            </a:r>
          </a:p>
        </p:txBody>
      </p:sp>
      <p:sp>
        <p:nvSpPr>
          <p:cNvPr id="382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3" name="R. Lehe et al., “Numerical growth of emittance in simulations of laser-wakefield acceleration”, PRSTAB 16, 021301 (2013)"/>
          <p:cNvSpPr txBox="1"/>
          <p:nvPr/>
        </p:nvSpPr>
        <p:spPr>
          <a:xfrm>
            <a:off x="286406" y="1953656"/>
            <a:ext cx="8949398" cy="61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R. Lehe et al., “Numerical growth of emittance in simulations of laser-wakefield acceleration”, PRSTAB</a:t>
            </a:r>
            <a:r>
              <a:rPr i="1"/>
              <a:t> </a:t>
            </a:r>
            <a:r>
              <a:t>16, 021301 (2013) </a:t>
            </a:r>
          </a:p>
        </p:txBody>
      </p:sp>
      <p:pic>
        <p:nvPicPr>
          <p:cNvPr id="384" name="Screen Shot 2017-06-07 at 09.50.18.png" descr="Screen Shot 2017-06-07 at 09.50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9358" y="2553000"/>
            <a:ext cx="4835316" cy="429015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Anticherenkov off"/>
          <p:cNvSpPr txBox="1"/>
          <p:nvPr/>
        </p:nvSpPr>
        <p:spPr>
          <a:xfrm>
            <a:off x="5907490" y="3255846"/>
            <a:ext cx="267588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solidFill>
                  <a:srgbClr val="17239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Anticherenkov off</a:t>
            </a:r>
          </a:p>
        </p:txBody>
      </p:sp>
      <p:sp>
        <p:nvSpPr>
          <p:cNvPr id="386" name="Anticherenkov on"/>
          <p:cNvSpPr txBox="1"/>
          <p:nvPr/>
        </p:nvSpPr>
        <p:spPr>
          <a:xfrm>
            <a:off x="5930188" y="5143117"/>
            <a:ext cx="2630496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solidFill>
                  <a:srgbClr val="17239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Anticherenkov on</a:t>
            </a:r>
          </a:p>
        </p:txBody>
      </p:sp>
      <p:sp>
        <p:nvSpPr>
          <p:cNvPr id="387" name="Numerical dispersion in standard PIC codes (e.g. FDTD scheme) slows down radiation,…"/>
          <p:cNvSpPr txBox="1"/>
          <p:nvPr/>
        </p:nvSpPr>
        <p:spPr>
          <a:xfrm>
            <a:off x="242015" y="1190775"/>
            <a:ext cx="9038179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Numerical dispersion in standard PIC codes (e.g. FDTD scheme) slows down radiation, </a:t>
            </a:r>
          </a:p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radiation deflects particles, generated current induces more radiation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7" name="Outline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148" name="Modeling and Simulation for EuPRAXIA Project…"/>
          <p:cNvSpPr txBox="1"/>
          <p:nvPr/>
        </p:nvSpPr>
        <p:spPr>
          <a:xfrm>
            <a:off x="384732" y="1936223"/>
            <a:ext cx="8374537" cy="373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Modeling and Simulation for EuPRAXIA Project </a:t>
            </a: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Basics of PIC simulations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 PIC loop, Parallelization</a:t>
            </a:r>
          </a:p>
          <a:p>
            <a:pPr>
              <a:lnSpc>
                <a:spcPct val="150000"/>
              </a:lnSpc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How can I speed up my simulations?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QSA, Boosted frame, Azimuthal decomposition, Hybrid codes</a:t>
            </a:r>
          </a:p>
          <a:p>
            <a:pPr>
              <a:lnSpc>
                <a:spcPct val="150000"/>
              </a:lnSpc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</a:t>
            </a:r>
          </a:p>
        </p:txBody>
      </p:sp>
      <p:sp>
        <p:nvSpPr>
          <p:cNvPr id="149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17.png" descr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208" y="1768062"/>
            <a:ext cx="3938956" cy="283859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Beam Particles + Fluid Plasma Electron Background"/>
          <p:cNvSpPr txBox="1"/>
          <p:nvPr/>
        </p:nvSpPr>
        <p:spPr>
          <a:xfrm>
            <a:off x="301871" y="1110198"/>
            <a:ext cx="6815933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FF339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Beam Particles </a:t>
            </a:r>
            <a:r>
              <a:rPr b="0">
                <a:solidFill>
                  <a:srgbClr val="000000"/>
                </a:solidFill>
              </a:rPr>
              <a:t>+</a:t>
            </a:r>
            <a:r>
              <a:rPr>
                <a:solidFill>
                  <a:srgbClr val="EEECE1"/>
                </a:solidFill>
              </a:rPr>
              <a:t> </a:t>
            </a:r>
            <a:r>
              <a:rPr>
                <a:solidFill>
                  <a:srgbClr val="0126DF"/>
                </a:solidFill>
              </a:rPr>
              <a:t>Fluid</a:t>
            </a:r>
            <a:r>
              <a:rPr b="0">
                <a:solidFill>
                  <a:srgbClr val="0126DF"/>
                </a:solidFill>
              </a:rPr>
              <a:t> </a:t>
            </a:r>
            <a:r>
              <a:rPr>
                <a:solidFill>
                  <a:srgbClr val="0126DF"/>
                </a:solidFill>
              </a:rPr>
              <a:t>Plasma Electron Background</a:t>
            </a:r>
          </a:p>
        </p:txBody>
      </p:sp>
      <p:pic>
        <p:nvPicPr>
          <p:cNvPr id="391" name="image18.png" descr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4883" y="1711051"/>
            <a:ext cx="3536558" cy="2807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tangle"/>
          <p:cNvSpPr/>
          <p:nvPr/>
        </p:nvSpPr>
        <p:spPr>
          <a:xfrm>
            <a:off x="-1" y="-27384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93" name="Example of hybrid code: Architect"/>
          <p:cNvSpPr txBox="1"/>
          <p:nvPr>
            <p:ph type="title"/>
          </p:nvPr>
        </p:nvSpPr>
        <p:spPr>
          <a:xfrm>
            <a:off x="1292411" y="163138"/>
            <a:ext cx="6591225" cy="616824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Example of hybrid code: Architect</a:t>
            </a:r>
          </a:p>
        </p:txBody>
      </p:sp>
      <p:sp>
        <p:nvSpPr>
          <p:cNvPr id="394" name="Beam particles move in 3D-3V space…"/>
          <p:cNvSpPr txBox="1"/>
          <p:nvPr/>
        </p:nvSpPr>
        <p:spPr>
          <a:xfrm>
            <a:off x="349052" y="4766090"/>
            <a:ext cx="8648742" cy="1490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Beam particles move in 3D-3V space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EM fields and fluid integration in moving window, no quasi-static approximation</a:t>
            </a: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•"/>
              <a:defRPr b="1" sz="160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cylindrical symmetry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assumed for fluid and electromagnetic fields (Z, X, X&gt;0)</a:t>
            </a: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Only X&gt;0 domain is considered in the fluid and electromagnetic field equations</a:t>
            </a: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•"/>
              <a:defRPr b="1" sz="1600">
                <a:solidFill>
                  <a:srgbClr val="17346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No need for parallelization</a:t>
            </a:r>
            <a:r>
              <a:rPr b="0">
                <a:solidFill>
                  <a:srgbClr val="000000"/>
                </a:solidFill>
              </a:rPr>
              <a:t> for typical SPARC_LAB simulations</a:t>
            </a:r>
          </a:p>
        </p:txBody>
      </p:sp>
      <p:sp>
        <p:nvSpPr>
          <p:cNvPr id="395" name="X"/>
          <p:cNvSpPr txBox="1"/>
          <p:nvPr/>
        </p:nvSpPr>
        <p:spPr>
          <a:xfrm>
            <a:off x="5029572" y="1582316"/>
            <a:ext cx="231387" cy="3581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96" name="Δx"/>
          <p:cNvSpPr txBox="1"/>
          <p:nvPr/>
        </p:nvSpPr>
        <p:spPr>
          <a:xfrm>
            <a:off x="8149652" y="2374402"/>
            <a:ext cx="552328" cy="375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x</a:t>
            </a:r>
          </a:p>
        </p:txBody>
      </p:sp>
      <p:sp>
        <p:nvSpPr>
          <p:cNvPr id="397" name="Δz"/>
          <p:cNvSpPr txBox="1"/>
          <p:nvPr/>
        </p:nvSpPr>
        <p:spPr>
          <a:xfrm>
            <a:off x="7597326" y="1795122"/>
            <a:ext cx="552328" cy="375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z</a:t>
            </a:r>
          </a:p>
        </p:txBody>
      </p:sp>
      <p:sp>
        <p:nvSpPr>
          <p:cNvPr id="398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9" name="Architect: first release, A. Marocchino, F. Massimo, http://dx.doi.org/10.5281/zenodo.49572 (2016)."/>
          <p:cNvSpPr txBox="1"/>
          <p:nvPr/>
        </p:nvSpPr>
        <p:spPr>
          <a:xfrm>
            <a:off x="379521" y="6416509"/>
            <a:ext cx="6481090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ct val="4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100">
                <a:latin typeface="+mj-lt"/>
                <a:ea typeface="+mj-ea"/>
                <a:cs typeface="+mj-cs"/>
                <a:sym typeface="Calibri"/>
              </a:defRPr>
            </a:pPr>
            <a:r>
              <a:t>Architect: first release, A. Marocchino, F. Massimo, </a:t>
            </a:r>
            <a:r>
              <a:rPr>
                <a:solidFill>
                  <a:srgbClr val="1817F3"/>
                </a:solidFill>
              </a:rPr>
              <a:t>http://dx.doi.org/10.5281/zenodo.49572</a:t>
            </a:r>
            <a:r>
              <a:t> (2016).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creen Shot 2016-05-15 at 16.42.50.png" descr="Screen Shot 2016-05-15 at 16.42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78" y="2831388"/>
            <a:ext cx="4394007" cy="340853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"/>
          <p:cNvSpPr txBox="1"/>
          <p:nvPr/>
        </p:nvSpPr>
        <p:spPr>
          <a:xfrm>
            <a:off x="5164397" y="810072"/>
            <a:ext cx="141210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5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403" name="Rectangle"/>
          <p:cNvSpPr/>
          <p:nvPr/>
        </p:nvSpPr>
        <p:spPr>
          <a:xfrm>
            <a:off x="8028384" y="5733257"/>
            <a:ext cx="914402" cy="43205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4" name="Q   = 180 pC…"/>
          <p:cNvSpPr txBox="1"/>
          <p:nvPr/>
        </p:nvSpPr>
        <p:spPr>
          <a:xfrm>
            <a:off x="533415" y="1087513"/>
            <a:ext cx="3165233" cy="172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Q   = 180 pC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285750" indent="-285750">
              <a:buSzPct val="100000"/>
              <a:buChar char="▪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s</a:t>
            </a:r>
            <a:r>
              <a:rPr baseline="-27375">
                <a:latin typeface="+mj-lt"/>
                <a:ea typeface="+mj-ea"/>
                <a:cs typeface="+mj-cs"/>
                <a:sym typeface="Calibri"/>
              </a:rPr>
              <a:t>x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 = 9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m, </a:t>
            </a:r>
            <a:r>
              <a:t>s</a:t>
            </a:r>
            <a:r>
              <a:rPr baseline="-27375">
                <a:latin typeface="+mj-lt"/>
                <a:ea typeface="+mj-ea"/>
                <a:cs typeface="+mj-cs"/>
                <a:sym typeface="Calibri"/>
              </a:rPr>
              <a:t>z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= 50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85750" indent="-285750"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E</a:t>
            </a:r>
            <a:r>
              <a:rPr baseline="-27375"/>
              <a:t>0</a:t>
            </a:r>
            <a:r>
              <a:t>  = 100 MeV</a:t>
            </a:r>
          </a:p>
          <a:p>
            <a:pPr marL="285750" indent="-285750">
              <a:buSzPct val="100000"/>
              <a:buChar char="▪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e</a:t>
            </a:r>
            <a:r>
              <a:rPr baseline="-27375">
                <a:latin typeface="+mj-lt"/>
                <a:ea typeface="+mj-ea"/>
                <a:cs typeface="+mj-cs"/>
                <a:sym typeface="Calibri"/>
              </a:rPr>
              <a:t>x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 = 1 mm-mrad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85750" indent="-285750">
              <a:buSzPct val="100000"/>
              <a:buChar char="▪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Dg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/</a:t>
            </a:r>
            <a:r>
              <a:t>g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= 0.1%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85750" indent="-285750"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n</a:t>
            </a:r>
            <a:r>
              <a:rPr baseline="-27375"/>
              <a:t>0       </a:t>
            </a:r>
            <a:r>
              <a:t>= 10</a:t>
            </a:r>
            <a:r>
              <a:rPr baseline="29750"/>
              <a:t>16 </a:t>
            </a:r>
            <a:r>
              <a:t>cm</a:t>
            </a:r>
            <a:r>
              <a:rPr baseline="29750"/>
              <a:t>-3</a:t>
            </a:r>
            <a:r>
              <a:t> </a:t>
            </a:r>
          </a:p>
        </p:txBody>
      </p:sp>
      <p:sp>
        <p:nvSpPr>
          <p:cNvPr id="405" name="2D Architect simulation…"/>
          <p:cNvSpPr txBox="1"/>
          <p:nvPr/>
        </p:nvSpPr>
        <p:spPr>
          <a:xfrm>
            <a:off x="6175355" y="1081081"/>
            <a:ext cx="2858926" cy="182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600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2D Architect</a:t>
            </a:r>
            <a:r>
              <a:rPr b="0">
                <a:solidFill>
                  <a:srgbClr val="000000"/>
                </a:solidFill>
              </a:rPr>
              <a:t> simulation</a:t>
            </a:r>
          </a:p>
          <a:p>
            <a:pPr marL="285750" indent="-285750">
              <a:buSzPct val="100000"/>
              <a:buFont typeface="Arial"/>
              <a:buChar char="•"/>
              <a:defRPr b="1" sz="1600">
                <a:solidFill>
                  <a:srgbClr val="FE010C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 hour run time (1 cpu)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250 cells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15 kparticles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t = 0.2 fs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r = 0.4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z = 1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</a:t>
            </a:r>
          </a:p>
        </p:txBody>
      </p:sp>
      <p:sp>
        <p:nvSpPr>
          <p:cNvPr id="406" name="3D ALaDyn simulation…"/>
          <p:cNvSpPr txBox="1"/>
          <p:nvPr/>
        </p:nvSpPr>
        <p:spPr>
          <a:xfrm>
            <a:off x="3459269" y="1062031"/>
            <a:ext cx="2547163" cy="182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60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3D ALaDyn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simulation</a:t>
            </a:r>
          </a:p>
          <a:p>
            <a:pPr marL="285750" indent="-285750">
              <a:buSzPct val="100000"/>
              <a:buFont typeface="Arial"/>
              <a:buChar char="•"/>
              <a:defRPr b="1" sz="1600">
                <a:solidFill>
                  <a:srgbClr val="FC041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4 kh-cores run time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106 Mcells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850 Mparticles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t = 0.23 fs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x = 0.4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85750" indent="-285750">
              <a:buSzPct val="100000"/>
              <a:buFont typeface="Arial"/>
              <a:buChar char="•"/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z = 1 </a:t>
            </a:r>
            <a:r>
              <a:t>m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m</a:t>
            </a:r>
          </a:p>
        </p:txBody>
      </p:sp>
      <p:sp>
        <p:nvSpPr>
          <p:cNvPr id="407" name="Rectangle"/>
          <p:cNvSpPr/>
          <p:nvPr/>
        </p:nvSpPr>
        <p:spPr>
          <a:xfrm>
            <a:off x="-1" y="-27384"/>
            <a:ext cx="9148244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8" name="Architect: Comparison against 3D PIC code ALaDyn"/>
          <p:cNvSpPr txBox="1"/>
          <p:nvPr>
            <p:ph type="title"/>
          </p:nvPr>
        </p:nvSpPr>
        <p:spPr>
          <a:xfrm>
            <a:off x="708161" y="287236"/>
            <a:ext cx="7727678" cy="746359"/>
          </a:xfrm>
          <a:prstGeom prst="rect">
            <a:avLst/>
          </a:prstGeom>
        </p:spPr>
        <p:txBody>
          <a:bodyPr/>
          <a:lstStyle/>
          <a:p>
            <a:pPr defTabSz="740662">
              <a:defRPr b="1" sz="2200">
                <a:solidFill>
                  <a:srgbClr val="FFFFFF"/>
                </a:solidFill>
              </a:defRPr>
            </a:pPr>
            <a:r>
              <a:t>Architect: Comparison against 3D PIC code ALaDyn </a:t>
            </a:r>
            <a:br/>
          </a:p>
        </p:txBody>
      </p:sp>
      <p:sp>
        <p:nvSpPr>
          <p:cNvPr id="409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Screen Shot 2016-05-15 at 16.43.04.png" descr="Screen Shot 2016-05-15 at 16.43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9307" y="2970021"/>
            <a:ext cx="4303627" cy="306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Screen Shot 2016-05-15 at 16.43.14.png" descr="Screen Shot 2016-05-15 at 16.43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7477" y="5867400"/>
            <a:ext cx="625023" cy="26924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Comparison after 1 mm of propagation in the plasma"/>
          <p:cNvSpPr/>
          <p:nvPr/>
        </p:nvSpPr>
        <p:spPr>
          <a:xfrm>
            <a:off x="1815341" y="2805988"/>
            <a:ext cx="5835014" cy="3708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Comparison after 1 mm of propagation in the plasma</a:t>
            </a:r>
          </a:p>
        </p:txBody>
      </p:sp>
      <p:sp>
        <p:nvSpPr>
          <p:cNvPr id="413" name="Rectangle"/>
          <p:cNvSpPr/>
          <p:nvPr/>
        </p:nvSpPr>
        <p:spPr>
          <a:xfrm>
            <a:off x="124817" y="2856788"/>
            <a:ext cx="939801" cy="2692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14" name="ALaDyn v1.0.0-beta, S. Sinigardi, A. Marocchino, P. Londrillo, A. Sgattoni, http://dx.doi.org/10.5281/ zenodo.49553 (2016)."/>
          <p:cNvSpPr txBox="1"/>
          <p:nvPr/>
        </p:nvSpPr>
        <p:spPr>
          <a:xfrm>
            <a:off x="343067" y="6094631"/>
            <a:ext cx="8457862" cy="49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ct val="4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ALaDyn v1.0.0-beta, S. Sinigardi, A. Marocchino, P. Londrillo, A. Sgattoni, </a:t>
            </a:r>
            <a:r>
              <a:rPr>
                <a:solidFill>
                  <a:srgbClr val="0433FF"/>
                </a:solidFill>
              </a:rPr>
              <a:t>http://dx.doi.org/10.5281/ zenodo.49553 </a:t>
            </a:r>
            <a:r>
              <a:t>(2016)</a:t>
            </a:r>
            <a:r>
              <a:rPr>
                <a:latin typeface="Times"/>
                <a:ea typeface="Times"/>
                <a:cs typeface="Times"/>
                <a:sym typeface="Times"/>
              </a:rPr>
              <a:t>. </a:t>
            </a:r>
          </a:p>
        </p:txBody>
      </p:sp>
      <p:sp>
        <p:nvSpPr>
          <p:cNvPr id="415" name="Architect: first release, A. Marocchino, F. Massimo, http://dx.doi.org/10.5281/zenodo.49572 (2016)."/>
          <p:cNvSpPr txBox="1"/>
          <p:nvPr/>
        </p:nvSpPr>
        <p:spPr>
          <a:xfrm>
            <a:off x="392221" y="6467056"/>
            <a:ext cx="6481090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defTabSz="457200">
              <a:lnSpc>
                <a:spcPct val="4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100">
                <a:latin typeface="+mj-lt"/>
                <a:ea typeface="+mj-ea"/>
                <a:cs typeface="+mj-cs"/>
                <a:sym typeface="Calibri"/>
              </a:defRPr>
            </a:pPr>
            <a:r>
              <a:t>Architect: first release, A. Marocchino, F. Massimo, </a:t>
            </a:r>
            <a:r>
              <a:rPr>
                <a:solidFill>
                  <a:srgbClr val="1817F3"/>
                </a:solidFill>
              </a:rPr>
              <a:t>http://dx.doi.org/10.5281/zenodo.49572</a:t>
            </a:r>
            <a:r>
              <a:t> (2016). </a:t>
            </a:r>
          </a:p>
        </p:txBody>
      </p:sp>
      <p:pic>
        <p:nvPicPr>
          <p:cNvPr id="416" name="Screen Shot 2016-05-15 at 16.43.04.png" descr="Screen Shot 2016-05-15 at 16.43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6307" y="3097021"/>
            <a:ext cx="4303627" cy="3062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19" name="SMILEI Speedup"/>
          <p:cNvSpPr txBox="1"/>
          <p:nvPr/>
        </p:nvSpPr>
        <p:spPr>
          <a:xfrm>
            <a:off x="581085" y="305025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SMILEI Speedup</a:t>
            </a:r>
          </a:p>
        </p:txBody>
      </p:sp>
      <p:sp>
        <p:nvSpPr>
          <p:cNvPr id="420" name="Slide Number"/>
          <p:cNvSpPr txBox="1"/>
          <p:nvPr>
            <p:ph type="sldNum" sz="quarter" idx="4294967295"/>
          </p:nvPr>
        </p:nvSpPr>
        <p:spPr>
          <a:xfrm>
            <a:off x="8422817" y="6404292"/>
            <a:ext cx="263981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Software for Matter Interacting with Laser at Extreme Intensities"/>
          <p:cNvSpPr txBox="1"/>
          <p:nvPr/>
        </p:nvSpPr>
        <p:spPr>
          <a:xfrm>
            <a:off x="1151649" y="2134179"/>
            <a:ext cx="677975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Software for Matter Interacting with Laser at Extreme Intensities</a:t>
            </a:r>
          </a:p>
        </p:txBody>
      </p:sp>
      <p:pic>
        <p:nvPicPr>
          <p:cNvPr id="422" name="DLB_balancing-eps-converted-to.pdf" descr="DLB_balancing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265" y="2965716"/>
            <a:ext cx="7659470" cy="382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mileiLogo-horizontal.pdf" descr="smileiLogo-horizont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6534" y="1193398"/>
            <a:ext cx="3050932" cy="924585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MPI × OpenMP"/>
          <p:cNvSpPr txBox="1"/>
          <p:nvPr/>
        </p:nvSpPr>
        <p:spPr>
          <a:xfrm>
            <a:off x="1632459" y="2703828"/>
            <a:ext cx="153567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MPI × OpenMP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3241823" y="-1"/>
            <a:ext cx="5902178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2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EuPRAXIA Project"/>
          <p:cNvSpPr txBox="1"/>
          <p:nvPr/>
        </p:nvSpPr>
        <p:spPr>
          <a:xfrm>
            <a:off x="2105085" y="309198"/>
            <a:ext cx="7920882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3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EuPRAXIA Project</a:t>
            </a:r>
          </a:p>
        </p:txBody>
      </p:sp>
      <p:sp>
        <p:nvSpPr>
          <p:cNvPr id="154" name="P. A. Walker et al.,…"/>
          <p:cNvSpPr txBox="1"/>
          <p:nvPr/>
        </p:nvSpPr>
        <p:spPr>
          <a:xfrm>
            <a:off x="3467482" y="5337583"/>
            <a:ext cx="4647959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P. A. Walker et al., </a:t>
            </a:r>
          </a:p>
          <a:p>
            <a:pPr>
              <a:defRPr b="1" i="1">
                <a:latin typeface="+mj-lt"/>
                <a:ea typeface="+mj-ea"/>
                <a:cs typeface="+mj-cs"/>
                <a:sym typeface="Calibri"/>
              </a:defRPr>
            </a:pPr>
            <a:r>
              <a:t>Horizon 2020 EuPRAXIA design study</a:t>
            </a:r>
            <a:r>
              <a:rPr i="0"/>
              <a:t>,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J. Phys.: Conf. Ser. 874 (2017) 012029 </a:t>
            </a:r>
          </a:p>
        </p:txBody>
      </p:sp>
      <p:sp>
        <p:nvSpPr>
          <p:cNvPr id="155" name="European Plasma Research Accelerator…"/>
          <p:cNvSpPr txBox="1"/>
          <p:nvPr/>
        </p:nvSpPr>
        <p:spPr>
          <a:xfrm>
            <a:off x="3590965" y="2064870"/>
            <a:ext cx="4400993" cy="179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457200" indent="-457200" algn="ctr" defTabSz="457200">
              <a:lnSpc>
                <a:spcPts val="38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European Plasma Research Accelerator </a:t>
            </a:r>
          </a:p>
          <a:p>
            <a:pPr marL="457200" indent="-457200" algn="ctr" defTabSz="457200">
              <a:lnSpc>
                <a:spcPts val="38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with eXcellence In Applications</a:t>
            </a:r>
          </a:p>
          <a:p>
            <a:pPr marL="457200" indent="-457200" algn="ctr" defTabSz="457200">
              <a:lnSpc>
                <a:spcPts val="38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  <a:r>
              <a:rPr>
                <a:solidFill>
                  <a:srgbClr val="0000FF"/>
                </a:solidFill>
              </a:rPr>
              <a:t>http://www.eupraxia-project.eu</a:t>
            </a:r>
            <a:r>
              <a:t> </a:t>
            </a:r>
          </a:p>
        </p:txBody>
      </p:sp>
      <p:pic>
        <p:nvPicPr>
          <p:cNvPr id="156" name="EuPRAXIA.png" descr="EuPRAX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9462" y="3623804"/>
            <a:ext cx="2786283" cy="119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 Shot 2017-09-15 at 17.09.41.png" descr="Screen Shot 2017-09-15 at 17.09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887" y="167225"/>
            <a:ext cx="2928742" cy="652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60" name="Outline"/>
          <p:cNvSpPr txBox="1"/>
          <p:nvPr>
            <p:ph type="title"/>
          </p:nvPr>
        </p:nvSpPr>
        <p:spPr>
          <a:xfrm>
            <a:off x="755576" y="294652"/>
            <a:ext cx="7179058" cy="463430"/>
          </a:xfrm>
          <a:prstGeom prst="rect">
            <a:avLst/>
          </a:prstGeom>
        </p:spPr>
        <p:txBody>
          <a:bodyPr/>
          <a:lstStyle>
            <a:lvl1pPr defTabSz="813816"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161" name="Modeling and Simulation for EuPRAXIA Project…"/>
          <p:cNvSpPr txBox="1"/>
          <p:nvPr/>
        </p:nvSpPr>
        <p:spPr>
          <a:xfrm>
            <a:off x="384732" y="1936223"/>
            <a:ext cx="8374537" cy="41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Modeling and Simulation for EuPRAXIA Project </a:t>
            </a: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060054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Basics of PIC simulations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Basic PIC loop, Parallelization</a:t>
            </a:r>
          </a:p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How can I speed up my simulations?</a:t>
            </a:r>
          </a:p>
          <a:p>
            <a:pPr lvl="1" marL="742950" indent="-285750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QSA, Boosted frame, Azimuthal decomposition, Hybrid codes</a:t>
            </a:r>
          </a:p>
          <a:p>
            <a:pPr>
              <a:lnSpc>
                <a:spcPct val="150000"/>
              </a:lnSpc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342900" indent="-342900">
              <a:lnSpc>
                <a:spcPct val="150000"/>
              </a:lnSpc>
              <a:buSzPct val="100000"/>
              <a:buChar char="▪"/>
              <a:defRPr b="1"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</a:t>
            </a:r>
          </a:p>
        </p:txBody>
      </p:sp>
      <p:sp>
        <p:nvSpPr>
          <p:cNvPr id="162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65" name="Laser wakefield excitation"/>
          <p:cNvSpPr txBox="1"/>
          <p:nvPr/>
        </p:nvSpPr>
        <p:spPr>
          <a:xfrm>
            <a:off x="581085" y="305025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Laser wakefield excitation</a:t>
            </a:r>
          </a:p>
        </p:txBody>
      </p:sp>
      <p:sp>
        <p:nvSpPr>
          <p:cNvPr id="166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mov_wake.mov" descr="mov_wak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9698" y="1305056"/>
            <a:ext cx="6963657" cy="5222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0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70" name="Basic Particle in Cell (PIC) Loop"/>
          <p:cNvSpPr txBox="1"/>
          <p:nvPr/>
        </p:nvSpPr>
        <p:spPr>
          <a:xfrm>
            <a:off x="581085" y="305025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Basic Particle in Cell (PIC) Loop</a:t>
            </a:r>
          </a:p>
        </p:txBody>
      </p:sp>
      <p:sp>
        <p:nvSpPr>
          <p:cNvPr id="171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" name="Plasma = computational macroparticles moved by E. M. fields they induce on a grid"/>
          <p:cNvSpPr txBox="1"/>
          <p:nvPr/>
        </p:nvSpPr>
        <p:spPr>
          <a:xfrm>
            <a:off x="777888" y="1179000"/>
            <a:ext cx="7984802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Plasma = </a:t>
            </a:r>
            <a:r>
              <a:rPr b="1">
                <a:solidFill>
                  <a:srgbClr val="FC0603"/>
                </a:solidFill>
              </a:rPr>
              <a:t>computational macroparticles</a:t>
            </a:r>
            <a:r>
              <a:rPr b="1">
                <a:solidFill>
                  <a:srgbClr val="7030A0"/>
                </a:solidFill>
              </a:rPr>
              <a:t> </a:t>
            </a:r>
            <a:r>
              <a:t>moved by </a:t>
            </a:r>
            <a:r>
              <a:rPr b="1"/>
              <a:t>E. M. fields</a:t>
            </a:r>
            <a:r>
              <a:t> they induce on a grid</a:t>
            </a:r>
          </a:p>
        </p:txBody>
      </p:sp>
      <p:sp>
        <p:nvSpPr>
          <p:cNvPr id="173" name="C. K. Birdsall, A. B. Langdon, Plasma Physics Via Computer Simulation"/>
          <p:cNvSpPr txBox="1"/>
          <p:nvPr/>
        </p:nvSpPr>
        <p:spPr>
          <a:xfrm>
            <a:off x="1511654" y="1449042"/>
            <a:ext cx="6312783" cy="49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lnSpc>
                <a:spcPts val="36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b="1" sz="15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C. K. Birdsall, A. B. Langdon, Plasma Physics Via Computer Simulation</a:t>
            </a:r>
          </a:p>
        </p:txBody>
      </p:sp>
      <p:sp>
        <p:nvSpPr>
          <p:cNvPr id="174" name="download a Python 1D PIC code by A. Marocchino: http://gaps.ing2.uniroma1.it/alberto/alberto/PIC.html"/>
          <p:cNvSpPr txBox="1"/>
          <p:nvPr/>
        </p:nvSpPr>
        <p:spPr>
          <a:xfrm>
            <a:off x="563486" y="6374129"/>
            <a:ext cx="8214770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>
                <a:latin typeface="+mj-lt"/>
                <a:ea typeface="+mj-ea"/>
                <a:cs typeface="+mj-cs"/>
                <a:sym typeface="Calibri"/>
              </a:defRPr>
            </a:pPr>
            <a:r>
              <a:t>download a Python 1D PIC code by A. Marocchino: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http://gaps.ing2.uniroma1.it/alberto/alberto/PIC.html</a:t>
            </a:r>
          </a:p>
        </p:txBody>
      </p:sp>
      <p:pic>
        <p:nvPicPr>
          <p:cNvPr id="175" name="Screen Shot 2017-10-04 at 18.52.30.png" descr="Screen Shot 2017-10-04 at 18.52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848" y="2132769"/>
            <a:ext cx="5825354" cy="3988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0" y="-1"/>
            <a:ext cx="9144000" cy="1052738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78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List of PIC codes in EuPRAXIA"/>
          <p:cNvSpPr txBox="1"/>
          <p:nvPr/>
        </p:nvSpPr>
        <p:spPr>
          <a:xfrm>
            <a:off x="581085" y="336775"/>
            <a:ext cx="7920881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3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List of PIC codes in EuPRAXIA </a:t>
            </a:r>
          </a:p>
        </p:txBody>
      </p:sp>
      <p:pic>
        <p:nvPicPr>
          <p:cNvPr id="180" name="Screen Shot 2017-10-02 at 16.13.39.png" descr="Screen Shot 2017-10-02 at 16.13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39" y="1584305"/>
            <a:ext cx="8912722" cy="4288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"/>
          <p:cNvSpPr/>
          <p:nvPr/>
        </p:nvSpPr>
        <p:spPr>
          <a:xfrm>
            <a:off x="0" y="0"/>
            <a:ext cx="9144000" cy="1051200"/>
          </a:xfrm>
          <a:prstGeom prst="rect">
            <a:avLst/>
          </a:prstGeom>
          <a:solidFill>
            <a:srgbClr val="06005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83" name="PIC codes must be parallelized"/>
          <p:cNvSpPr txBox="1"/>
          <p:nvPr/>
        </p:nvSpPr>
        <p:spPr>
          <a:xfrm>
            <a:off x="581085" y="305025"/>
            <a:ext cx="792088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PIC codes must be parallelized</a:t>
            </a:r>
          </a:p>
        </p:txBody>
      </p:sp>
      <p:sp>
        <p:nvSpPr>
          <p:cNvPr id="184" name="Slide Number"/>
          <p:cNvSpPr txBox="1"/>
          <p:nvPr>
            <p:ph type="sldNum" sz="quarter" idx="4294967295"/>
          </p:nvPr>
        </p:nvSpPr>
        <p:spPr>
          <a:xfrm>
            <a:off x="8502739" y="6404292"/>
            <a:ext cx="184059" cy="2692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5" name="3D simulations are HEAVY"/>
          <p:cNvSpPr txBox="1"/>
          <p:nvPr/>
        </p:nvSpPr>
        <p:spPr>
          <a:xfrm>
            <a:off x="600491" y="1342378"/>
            <a:ext cx="3848654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400">
                <a:solidFill>
                  <a:srgbClr val="150BF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3D simulations are HEAVY </a:t>
            </a:r>
          </a:p>
        </p:txBody>
      </p:sp>
      <p:pic>
        <p:nvPicPr>
          <p:cNvPr id="186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2080596"/>
            <a:ext cx="4714560" cy="353592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3D simulation of PWFA with ALaDyn code"/>
          <p:cNvSpPr txBox="1"/>
          <p:nvPr/>
        </p:nvSpPr>
        <p:spPr>
          <a:xfrm>
            <a:off x="226181" y="5806092"/>
            <a:ext cx="426280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3D simulation of PWFA with ALaDyn code</a:t>
            </a:r>
          </a:p>
        </p:txBody>
      </p:sp>
      <p:sp>
        <p:nvSpPr>
          <p:cNvPr id="188" name="PWFA simulations…"/>
          <p:cNvSpPr txBox="1"/>
          <p:nvPr/>
        </p:nvSpPr>
        <p:spPr>
          <a:xfrm>
            <a:off x="5121642" y="2969596"/>
            <a:ext cx="4127074" cy="2491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PWFA simulations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106 Mcells, 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8 particles per cell = 850 Mparticles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solidFill>
                  <a:srgbClr val="FC041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4 kh-cores run time = 170 days</a:t>
            </a:r>
          </a:p>
          <a:p>
            <a:pPr>
              <a:defRPr b="1">
                <a:solidFill>
                  <a:srgbClr val="FC0419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LWFA sims are even longer </a:t>
            </a:r>
          </a:p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need to sample the laser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wavelength</a:t>
            </a:r>
          </a:p>
          <a:p>
            <a:pPr marL="180472" indent="-180472">
              <a:buSzPct val="100000"/>
              <a:buChar char="•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centuries of simulation time</a:t>
            </a:r>
          </a:p>
        </p:txBody>
      </p:sp>
      <p:sp>
        <p:nvSpPr>
          <p:cNvPr id="189" name="With no parallelisation…"/>
          <p:cNvSpPr txBox="1"/>
          <p:nvPr/>
        </p:nvSpPr>
        <p:spPr>
          <a:xfrm>
            <a:off x="5115681" y="2113000"/>
            <a:ext cx="3635424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With no parallelisation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and infinite memory:</a:t>
            </a:r>
          </a:p>
        </p:txBody>
      </p:sp>
      <p:sp>
        <p:nvSpPr>
          <p:cNvPr id="190" name="Line"/>
          <p:cNvSpPr/>
          <p:nvPr/>
        </p:nvSpPr>
        <p:spPr>
          <a:xfrm flipH="1">
            <a:off x="4116260" y="3962855"/>
            <a:ext cx="911481" cy="2"/>
          </a:xfrm>
          <a:prstGeom prst="line">
            <a:avLst/>
          </a:prstGeom>
          <a:ln w="50800">
            <a:solidFill>
              <a:srgbClr val="FF471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