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8"/>
  </p:notesMasterIdLst>
  <p:sldIdLst>
    <p:sldId id="283" r:id="rId2"/>
    <p:sldId id="261" r:id="rId3"/>
    <p:sldId id="264" r:id="rId4"/>
    <p:sldId id="265" r:id="rId5"/>
    <p:sldId id="279" r:id="rId6"/>
    <p:sldId id="278" r:id="rId7"/>
    <p:sldId id="266" r:id="rId8"/>
    <p:sldId id="270" r:id="rId9"/>
    <p:sldId id="280" r:id="rId10"/>
    <p:sldId id="268" r:id="rId11"/>
    <p:sldId id="296" r:id="rId12"/>
    <p:sldId id="272" r:id="rId13"/>
    <p:sldId id="273" r:id="rId14"/>
    <p:sldId id="286" r:id="rId15"/>
    <p:sldId id="281" r:id="rId16"/>
    <p:sldId id="274" r:id="rId17"/>
    <p:sldId id="297" r:id="rId18"/>
    <p:sldId id="282" r:id="rId19"/>
    <p:sldId id="271" r:id="rId20"/>
    <p:sldId id="275" r:id="rId21"/>
    <p:sldId id="300" r:id="rId22"/>
    <p:sldId id="298" r:id="rId23"/>
    <p:sldId id="277" r:id="rId24"/>
    <p:sldId id="287" r:id="rId25"/>
    <p:sldId id="276" r:id="rId26"/>
    <p:sldId id="289" r:id="rId27"/>
  </p:sldIdLst>
  <p:sldSz cx="9144000" cy="6858000" type="screen4x3"/>
  <p:notesSz cx="6797675"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FF"/>
    <a:srgbClr val="00B050"/>
    <a:srgbClr val="FF99FF"/>
    <a:srgbClr val="FFFF66"/>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60" autoAdjust="0"/>
  </p:normalViewPr>
  <p:slideViewPr>
    <p:cSldViewPr snapToGrid="0">
      <p:cViewPr>
        <p:scale>
          <a:sx n="72" d="100"/>
          <a:sy n="72" d="100"/>
        </p:scale>
        <p:origin x="-994" y="-1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61CAB6F4-50A3-4696-AF3E-1C0DE97809D9}" type="datetimeFigureOut">
              <a:rPr lang="fr-FR" smtClean="0"/>
              <a:pPr/>
              <a:t>02/10/2017</a:t>
            </a:fld>
            <a:endParaRPr lang="fr-FR"/>
          </a:p>
        </p:txBody>
      </p:sp>
      <p:sp>
        <p:nvSpPr>
          <p:cNvPr id="4" name="Espace réservé de l'image des diapositives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295A885F-DFF0-45BB-BEEB-896DB0FD80F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Picture 2" descr="Afficher l'image d'origine"/>
          <p:cNvPicPr>
            <a:picLocks noChangeAspect="1" noChangeArrowheads="1"/>
          </p:cNvPicPr>
          <p:nvPr userDrawn="1"/>
        </p:nvPicPr>
        <p:blipFill>
          <a:blip r:embed="rId2" cstate="print"/>
          <a:srcRect/>
          <a:stretch>
            <a:fillRect/>
          </a:stretch>
        </p:blipFill>
        <p:spPr bwMode="auto">
          <a:xfrm>
            <a:off x="179512" y="151316"/>
            <a:ext cx="936104" cy="936104"/>
          </a:xfrm>
          <a:prstGeom prst="rect">
            <a:avLst/>
          </a:prstGeom>
          <a:noFill/>
        </p:spPr>
      </p:pic>
      <p:pic>
        <p:nvPicPr>
          <p:cNvPr id="7" name="Picture 4" descr="Aller à l'accueil"/>
          <p:cNvPicPr>
            <a:picLocks noChangeAspect="1" noChangeArrowheads="1"/>
          </p:cNvPicPr>
          <p:nvPr userDrawn="1"/>
        </p:nvPicPr>
        <p:blipFill>
          <a:blip r:embed="rId3" cstate="print"/>
          <a:srcRect/>
          <a:stretch>
            <a:fillRect/>
          </a:stretch>
        </p:blipFill>
        <p:spPr bwMode="auto">
          <a:xfrm>
            <a:off x="7992425" y="116632"/>
            <a:ext cx="972063" cy="919362"/>
          </a:xfrm>
          <a:prstGeom prst="rect">
            <a:avLst/>
          </a:prstGeom>
          <a:noFill/>
        </p:spPr>
      </p:pic>
      <p:sp>
        <p:nvSpPr>
          <p:cNvPr id="17" name="Rectangle 16"/>
          <p:cNvSpPr/>
          <p:nvPr userDrawn="1"/>
        </p:nvSpPr>
        <p:spPr>
          <a:xfrm>
            <a:off x="417227" y="6401191"/>
            <a:ext cx="1389804"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Patricia Duchesne</a:t>
            </a:r>
            <a:endParaRPr kumimoji="0" lang="fr-FR" sz="12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18" name="Espace réservé de la date 17"/>
          <p:cNvSpPr>
            <a:spLocks noGrp="1"/>
          </p:cNvSpPr>
          <p:nvPr>
            <p:ph type="dt" sz="half" idx="10"/>
          </p:nvPr>
        </p:nvSpPr>
        <p:spPr>
          <a:xfrm>
            <a:off x="0" y="5975350"/>
            <a:ext cx="2133600" cy="365125"/>
          </a:xfrm>
        </p:spPr>
        <p:txBody>
          <a:bodyPr/>
          <a:lstStyle/>
          <a:p>
            <a:fld id="{817FB3F9-BF30-436E-BE67-D62FA6E6393D}" type="datetimeFigureOut">
              <a:rPr lang="fr-FR" smtClean="0"/>
              <a:pPr/>
              <a:t>02/10/2017</a:t>
            </a:fld>
            <a:endParaRPr lang="fr-FR" dirty="0"/>
          </a:p>
        </p:txBody>
      </p:sp>
      <p:sp>
        <p:nvSpPr>
          <p:cNvPr id="19" name="Espace réservé du numéro de diapositive 18"/>
          <p:cNvSpPr>
            <a:spLocks noGrp="1"/>
          </p:cNvSpPr>
          <p:nvPr>
            <p:ph type="sldNum" sz="quarter" idx="11"/>
          </p:nvPr>
        </p:nvSpPr>
        <p:spPr>
          <a:xfrm>
            <a:off x="6564085" y="5812064"/>
            <a:ext cx="2133600" cy="365125"/>
          </a:xfrm>
        </p:spPr>
        <p:txBody>
          <a:bodyPr/>
          <a:lstStyle/>
          <a:p>
            <a:fld id="{B1466897-7D3B-4A70-9564-12B1A29F48D9}" type="slidenum">
              <a:rPr lang="fr-FR" smtClean="0"/>
              <a:pPr/>
              <a:t>‹N°›</a:t>
            </a:fld>
            <a:endParaRPr lang="fr-FR" dirty="0"/>
          </a:p>
        </p:txBody>
      </p:sp>
      <p:sp>
        <p:nvSpPr>
          <p:cNvPr id="20" name="Espace réservé du pied de page 19"/>
          <p:cNvSpPr>
            <a:spLocks noGrp="1"/>
          </p:cNvSpPr>
          <p:nvPr>
            <p:ph type="ftr" sz="quarter" idx="12"/>
          </p:nvPr>
        </p:nvSpPr>
        <p:spPr/>
        <p:txBody>
          <a:bodyPr/>
          <a:lstStyle/>
          <a:p>
            <a:endParaRPr lang="fr-FR"/>
          </a:p>
        </p:txBody>
      </p:sp>
      <p:sp>
        <p:nvSpPr>
          <p:cNvPr id="21" name="Rectangle 20"/>
          <p:cNvSpPr/>
          <p:nvPr userDrawn="1"/>
        </p:nvSpPr>
        <p:spPr>
          <a:xfrm>
            <a:off x="7257094" y="6401191"/>
            <a:ext cx="131722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03 Octobre 2017</a:t>
            </a:r>
            <a:endParaRPr kumimoji="0" lang="fr-FR" sz="12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2" name="Rectangle 17"/>
          <p:cNvSpPr>
            <a:spLocks noChangeArrowheads="1"/>
          </p:cNvSpPr>
          <p:nvPr userDrawn="1"/>
        </p:nvSpPr>
        <p:spPr bwMode="auto">
          <a:xfrm>
            <a:off x="25400" y="44450"/>
            <a:ext cx="184150" cy="366713"/>
          </a:xfrm>
          <a:prstGeom prst="rect">
            <a:avLst/>
          </a:prstGeom>
          <a:noFill/>
          <a:ln w="9525">
            <a:noFill/>
            <a:miter lim="800000"/>
            <a:headEnd/>
            <a:tailEnd/>
          </a:ln>
        </p:spPr>
        <p:txBody>
          <a:bodyPr wrap="none" anchor="ctr">
            <a:spAutoFit/>
          </a:bodyPr>
          <a:lstStyle/>
          <a:p>
            <a:pPr>
              <a:defRPr/>
            </a:pPr>
            <a:endParaRPr lang="fr-FR" u="none">
              <a:latin typeface="Calibri" pitchFamily="34" charset="0"/>
            </a:endParaRPr>
          </a:p>
        </p:txBody>
      </p:sp>
      <p:sp>
        <p:nvSpPr>
          <p:cNvPr id="4" name="Rectangle 22"/>
          <p:cNvSpPr>
            <a:spLocks noChangeArrowheads="1"/>
          </p:cNvSpPr>
          <p:nvPr userDrawn="1"/>
        </p:nvSpPr>
        <p:spPr bwMode="auto">
          <a:xfrm>
            <a:off x="449263" y="1371600"/>
            <a:ext cx="9144000" cy="0"/>
          </a:xfrm>
          <a:prstGeom prst="rect">
            <a:avLst/>
          </a:prstGeom>
          <a:noFill/>
          <a:ln w="9525">
            <a:noFill/>
            <a:miter lim="800000"/>
            <a:headEnd/>
            <a:tailEnd/>
          </a:ln>
        </p:spPr>
        <p:txBody>
          <a:bodyPr wrap="none" anchor="ctr">
            <a:spAutoFit/>
          </a:bodyPr>
          <a:lstStyle/>
          <a:p>
            <a:pPr indent="449263">
              <a:defRPr/>
            </a:pPr>
            <a:r>
              <a:rPr lang="fr-FR" u="none">
                <a:solidFill>
                  <a:srgbClr val="000000"/>
                </a:solidFill>
              </a:rPr>
              <a:t/>
            </a:r>
            <a:br>
              <a:rPr lang="fr-FR" u="none">
                <a:solidFill>
                  <a:srgbClr val="000000"/>
                </a:solidFill>
              </a:rPr>
            </a:br>
            <a:endParaRPr lang="fr-FR" u="none">
              <a:solidFill>
                <a:srgbClr val="000000"/>
              </a:solidFill>
            </a:endParaRPr>
          </a:p>
          <a:p>
            <a:pPr indent="449263" eaLnBrk="0" hangingPunct="0">
              <a:defRPr/>
            </a:pPr>
            <a:endParaRPr lang="fr-FR" u="none">
              <a:solidFill>
                <a:srgbClr val="000000"/>
              </a:solidFill>
            </a:endParaRPr>
          </a:p>
        </p:txBody>
      </p:sp>
      <p:sp>
        <p:nvSpPr>
          <p:cNvPr id="5" name="Rectangle 24"/>
          <p:cNvSpPr>
            <a:spLocks noChangeArrowheads="1"/>
          </p:cNvSpPr>
          <p:nvPr userDrawn="1"/>
        </p:nvSpPr>
        <p:spPr bwMode="auto">
          <a:xfrm>
            <a:off x="0" y="1371600"/>
            <a:ext cx="9144000" cy="0"/>
          </a:xfrm>
          <a:prstGeom prst="rect">
            <a:avLst/>
          </a:prstGeom>
          <a:noFill/>
          <a:ln w="9525">
            <a:noFill/>
            <a:miter lim="800000"/>
            <a:headEnd/>
            <a:tailEnd/>
          </a:ln>
        </p:spPr>
        <p:txBody>
          <a:bodyPr wrap="none" anchor="ctr">
            <a:spAutoFit/>
          </a:bodyPr>
          <a:lstStyle/>
          <a:p>
            <a:pPr>
              <a:defRPr/>
            </a:pPr>
            <a:endParaRPr lang="fr-FR" u="none"/>
          </a:p>
        </p:txBody>
      </p:sp>
      <p:sp>
        <p:nvSpPr>
          <p:cNvPr id="8" name="ZoneTexte 34"/>
          <p:cNvSpPr txBox="1">
            <a:spLocks noChangeArrowheads="1"/>
          </p:cNvSpPr>
          <p:nvPr userDrawn="1"/>
        </p:nvSpPr>
        <p:spPr bwMode="auto">
          <a:xfrm>
            <a:off x="8289925" y="6613525"/>
            <a:ext cx="787400" cy="244475"/>
          </a:xfrm>
          <a:prstGeom prst="rect">
            <a:avLst/>
          </a:prstGeom>
          <a:noFill/>
          <a:ln w="9525">
            <a:noFill/>
            <a:miter lim="800000"/>
            <a:headEnd/>
            <a:tailEnd/>
          </a:ln>
        </p:spPr>
        <p:txBody>
          <a:bodyPr>
            <a:spAutoFit/>
          </a:bodyPr>
          <a:lstStyle/>
          <a:p>
            <a:pPr algn="r">
              <a:defRPr/>
            </a:pPr>
            <a:r>
              <a:rPr lang="fr-FR" sz="1000" b="1" u="none" dirty="0">
                <a:solidFill>
                  <a:schemeClr val="bg1">
                    <a:lumMod val="50000"/>
                  </a:schemeClr>
                </a:solidFill>
                <a:latin typeface="Calibri" pitchFamily="34" charset="0"/>
              </a:rPr>
              <a:t>P. </a:t>
            </a:r>
            <a:fld id="{B879421D-6B74-4BB9-8D5A-154CF5A71D4B}" type="slidenum">
              <a:rPr lang="fr-FR" sz="1000" b="1" u="none">
                <a:solidFill>
                  <a:schemeClr val="bg1">
                    <a:lumMod val="50000"/>
                  </a:schemeClr>
                </a:solidFill>
                <a:latin typeface="Calibri" pitchFamily="34" charset="0"/>
              </a:rPr>
              <a:pPr algn="r">
                <a:defRPr/>
              </a:pPr>
              <a:t>‹N°›</a:t>
            </a:fld>
            <a:endParaRPr lang="fr-FR" sz="1000" b="1" u="none" dirty="0">
              <a:solidFill>
                <a:schemeClr val="bg1">
                  <a:lumMod val="50000"/>
                </a:schemeClr>
              </a:solidFill>
              <a:latin typeface="Calibri" pitchFamily="34" charset="0"/>
            </a:endParaRPr>
          </a:p>
        </p:txBody>
      </p:sp>
      <p:sp>
        <p:nvSpPr>
          <p:cNvPr id="14" name="Rectangle 23"/>
          <p:cNvSpPr>
            <a:spLocks noGrp="1" noChangeArrowheads="1"/>
          </p:cNvSpPr>
          <p:nvPr>
            <p:ph type="ftr" sz="quarter" idx="3"/>
          </p:nvPr>
        </p:nvSpPr>
        <p:spPr>
          <a:xfrm>
            <a:off x="3169276" y="6583680"/>
            <a:ext cx="2895600" cy="274320"/>
          </a:xfrm>
          <a:prstGeom prst="rect">
            <a:avLst/>
          </a:prstGeom>
        </p:spPr>
        <p:txBody>
          <a:bodyPr/>
          <a:lstStyle>
            <a:lvl1pPr algn="ctr">
              <a:defRPr sz="1200">
                <a:solidFill>
                  <a:schemeClr val="bg1">
                    <a:lumMod val="50000"/>
                  </a:schemeClr>
                </a:solidFill>
              </a:defRPr>
            </a:lvl1pPr>
          </a:lstStyle>
          <a:p>
            <a:pPr>
              <a:defRPr/>
            </a:pPr>
            <a:r>
              <a:rPr lang="fr-FR" dirty="0" smtClean="0"/>
              <a:t>AG DA 2017</a:t>
            </a:r>
            <a:endParaRPr lang="fr-FR" dirty="0"/>
          </a:p>
        </p:txBody>
      </p:sp>
      <p:cxnSp>
        <p:nvCxnSpPr>
          <p:cNvPr id="21" name="Connecteur droit 20"/>
          <p:cNvCxnSpPr/>
          <p:nvPr userDrawn="1"/>
        </p:nvCxnSpPr>
        <p:spPr>
          <a:xfrm rot="10800000">
            <a:off x="1691680" y="548679"/>
            <a:ext cx="73448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22" descr="New_LogoIPN_600px.jpg"/>
          <p:cNvPicPr>
            <a:picLocks noChangeAspect="1"/>
          </p:cNvPicPr>
          <p:nvPr userDrawn="1"/>
        </p:nvPicPr>
        <p:blipFill>
          <a:blip r:embed="rId2" cstate="screen">
            <a:clrChange>
              <a:clrFrom>
                <a:srgbClr val="FFFFFF"/>
              </a:clrFrom>
              <a:clrTo>
                <a:srgbClr val="FFFFFF">
                  <a:alpha val="0"/>
                </a:srgbClr>
              </a:clrTo>
            </a:clrChange>
          </a:blip>
          <a:srcRect/>
          <a:stretch>
            <a:fillRect/>
          </a:stretch>
        </p:blipFill>
        <p:spPr bwMode="auto">
          <a:xfrm>
            <a:off x="18011" y="17956"/>
            <a:ext cx="1109114" cy="686894"/>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Diapositive de titre">
    <p:spTree>
      <p:nvGrpSpPr>
        <p:cNvPr id="1" name=""/>
        <p:cNvGrpSpPr/>
        <p:nvPr/>
      </p:nvGrpSpPr>
      <p:grpSpPr>
        <a:xfrm>
          <a:off x="0" y="0"/>
          <a:ext cx="0" cy="0"/>
          <a:chOff x="0" y="0"/>
          <a:chExt cx="0" cy="0"/>
        </a:xfrm>
      </p:grpSpPr>
      <p:sp>
        <p:nvSpPr>
          <p:cNvPr id="2" name="Rectangle 17"/>
          <p:cNvSpPr>
            <a:spLocks noChangeArrowheads="1"/>
          </p:cNvSpPr>
          <p:nvPr userDrawn="1"/>
        </p:nvSpPr>
        <p:spPr bwMode="auto">
          <a:xfrm>
            <a:off x="25400" y="44450"/>
            <a:ext cx="184150" cy="366713"/>
          </a:xfrm>
          <a:prstGeom prst="rect">
            <a:avLst/>
          </a:prstGeom>
          <a:noFill/>
          <a:ln w="9525">
            <a:noFill/>
            <a:miter lim="800000"/>
            <a:headEnd/>
            <a:tailEnd/>
          </a:ln>
        </p:spPr>
        <p:txBody>
          <a:bodyPr wrap="none" anchor="ctr">
            <a:spAutoFit/>
          </a:bodyPr>
          <a:lstStyle/>
          <a:p>
            <a:pPr>
              <a:defRPr/>
            </a:pPr>
            <a:endParaRPr lang="fr-FR" u="none">
              <a:latin typeface="Calibri" pitchFamily="34" charset="0"/>
            </a:endParaRPr>
          </a:p>
        </p:txBody>
      </p:sp>
      <p:sp>
        <p:nvSpPr>
          <p:cNvPr id="4" name="Rectangle 22"/>
          <p:cNvSpPr>
            <a:spLocks noChangeArrowheads="1"/>
          </p:cNvSpPr>
          <p:nvPr userDrawn="1"/>
        </p:nvSpPr>
        <p:spPr bwMode="auto">
          <a:xfrm>
            <a:off x="449263" y="1371600"/>
            <a:ext cx="9144000" cy="0"/>
          </a:xfrm>
          <a:prstGeom prst="rect">
            <a:avLst/>
          </a:prstGeom>
          <a:noFill/>
          <a:ln w="9525">
            <a:noFill/>
            <a:miter lim="800000"/>
            <a:headEnd/>
            <a:tailEnd/>
          </a:ln>
        </p:spPr>
        <p:txBody>
          <a:bodyPr wrap="none" anchor="ctr">
            <a:spAutoFit/>
          </a:bodyPr>
          <a:lstStyle/>
          <a:p>
            <a:pPr indent="449263">
              <a:defRPr/>
            </a:pPr>
            <a:r>
              <a:rPr lang="fr-FR" u="none">
                <a:solidFill>
                  <a:srgbClr val="000000"/>
                </a:solidFill>
              </a:rPr>
              <a:t/>
            </a:r>
            <a:br>
              <a:rPr lang="fr-FR" u="none">
                <a:solidFill>
                  <a:srgbClr val="000000"/>
                </a:solidFill>
              </a:rPr>
            </a:br>
            <a:endParaRPr lang="fr-FR" u="none">
              <a:solidFill>
                <a:srgbClr val="000000"/>
              </a:solidFill>
            </a:endParaRPr>
          </a:p>
          <a:p>
            <a:pPr indent="449263" eaLnBrk="0" hangingPunct="0">
              <a:defRPr/>
            </a:pPr>
            <a:endParaRPr lang="fr-FR" u="none">
              <a:solidFill>
                <a:srgbClr val="000000"/>
              </a:solidFill>
            </a:endParaRPr>
          </a:p>
        </p:txBody>
      </p:sp>
      <p:sp>
        <p:nvSpPr>
          <p:cNvPr id="5" name="Rectangle 24"/>
          <p:cNvSpPr>
            <a:spLocks noChangeArrowheads="1"/>
          </p:cNvSpPr>
          <p:nvPr userDrawn="1"/>
        </p:nvSpPr>
        <p:spPr bwMode="auto">
          <a:xfrm>
            <a:off x="0" y="1371600"/>
            <a:ext cx="9144000" cy="0"/>
          </a:xfrm>
          <a:prstGeom prst="rect">
            <a:avLst/>
          </a:prstGeom>
          <a:noFill/>
          <a:ln w="9525">
            <a:noFill/>
            <a:miter lim="800000"/>
            <a:headEnd/>
            <a:tailEnd/>
          </a:ln>
        </p:spPr>
        <p:txBody>
          <a:bodyPr wrap="none" anchor="ctr">
            <a:spAutoFit/>
          </a:bodyPr>
          <a:lstStyle/>
          <a:p>
            <a:pPr>
              <a:defRPr/>
            </a:pPr>
            <a:endParaRPr lang="fr-FR" u="none"/>
          </a:p>
        </p:txBody>
      </p:sp>
      <p:sp>
        <p:nvSpPr>
          <p:cNvPr id="8" name="ZoneTexte 34"/>
          <p:cNvSpPr txBox="1">
            <a:spLocks noChangeArrowheads="1"/>
          </p:cNvSpPr>
          <p:nvPr userDrawn="1"/>
        </p:nvSpPr>
        <p:spPr bwMode="auto">
          <a:xfrm>
            <a:off x="8289925" y="6613525"/>
            <a:ext cx="787400" cy="244475"/>
          </a:xfrm>
          <a:prstGeom prst="rect">
            <a:avLst/>
          </a:prstGeom>
          <a:noFill/>
          <a:ln w="9525">
            <a:noFill/>
            <a:miter lim="800000"/>
            <a:headEnd/>
            <a:tailEnd/>
          </a:ln>
        </p:spPr>
        <p:txBody>
          <a:bodyPr>
            <a:spAutoFit/>
          </a:bodyPr>
          <a:lstStyle/>
          <a:p>
            <a:pPr algn="r">
              <a:defRPr/>
            </a:pPr>
            <a:r>
              <a:rPr lang="fr-FR" sz="1000" b="1" u="none" dirty="0">
                <a:solidFill>
                  <a:schemeClr val="bg1">
                    <a:lumMod val="50000"/>
                  </a:schemeClr>
                </a:solidFill>
                <a:latin typeface="Calibri" pitchFamily="34" charset="0"/>
              </a:rPr>
              <a:t>P. </a:t>
            </a:r>
            <a:fld id="{B879421D-6B74-4BB9-8D5A-154CF5A71D4B}" type="slidenum">
              <a:rPr lang="fr-FR" sz="1000" b="1" u="none">
                <a:solidFill>
                  <a:schemeClr val="bg1">
                    <a:lumMod val="50000"/>
                  </a:schemeClr>
                </a:solidFill>
                <a:latin typeface="Calibri" pitchFamily="34" charset="0"/>
              </a:rPr>
              <a:pPr algn="r">
                <a:defRPr/>
              </a:pPr>
              <a:t>‹N°›</a:t>
            </a:fld>
            <a:endParaRPr lang="fr-FR" sz="1000" b="1" u="none" dirty="0">
              <a:solidFill>
                <a:schemeClr val="bg1">
                  <a:lumMod val="50000"/>
                </a:schemeClr>
              </a:solidFill>
              <a:latin typeface="Calibri" pitchFamily="34" charset="0"/>
            </a:endParaRPr>
          </a:p>
        </p:txBody>
      </p:sp>
      <p:sp>
        <p:nvSpPr>
          <p:cNvPr id="14" name="Rectangle 23"/>
          <p:cNvSpPr>
            <a:spLocks noGrp="1" noChangeArrowheads="1"/>
          </p:cNvSpPr>
          <p:nvPr>
            <p:ph type="ftr" sz="quarter" idx="3"/>
          </p:nvPr>
        </p:nvSpPr>
        <p:spPr>
          <a:xfrm>
            <a:off x="3169276" y="6583680"/>
            <a:ext cx="2895600" cy="274320"/>
          </a:xfrm>
          <a:prstGeom prst="rect">
            <a:avLst/>
          </a:prstGeom>
        </p:spPr>
        <p:txBody>
          <a:bodyPr/>
          <a:lstStyle>
            <a:lvl1pPr algn="ctr">
              <a:defRPr sz="1200">
                <a:solidFill>
                  <a:schemeClr val="bg1">
                    <a:lumMod val="50000"/>
                  </a:schemeClr>
                </a:solidFill>
              </a:defRPr>
            </a:lvl1pPr>
          </a:lstStyle>
          <a:p>
            <a:pPr>
              <a:defRPr/>
            </a:pPr>
            <a:r>
              <a:rPr lang="fr-FR" dirty="0" smtClean="0"/>
              <a:t>AG DA 2017</a:t>
            </a:r>
            <a:endParaRPr lang="fr-FR" dirty="0"/>
          </a:p>
        </p:txBody>
      </p:sp>
      <p:pic>
        <p:nvPicPr>
          <p:cNvPr id="9" name="Image 22" descr="New_LogoIPN_600px.jpg"/>
          <p:cNvPicPr>
            <a:picLocks noChangeAspect="1"/>
          </p:cNvPicPr>
          <p:nvPr userDrawn="1"/>
        </p:nvPicPr>
        <p:blipFill>
          <a:blip r:embed="rId2" cstate="screen">
            <a:clrChange>
              <a:clrFrom>
                <a:srgbClr val="FFFFFF"/>
              </a:clrFrom>
              <a:clrTo>
                <a:srgbClr val="FFFFFF">
                  <a:alpha val="0"/>
                </a:srgbClr>
              </a:clrTo>
            </a:clrChange>
          </a:blip>
          <a:srcRect/>
          <a:stretch>
            <a:fillRect/>
          </a:stretch>
        </p:blipFill>
        <p:spPr bwMode="auto">
          <a:xfrm>
            <a:off x="18011" y="17956"/>
            <a:ext cx="1109114" cy="686894"/>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sposition personnalisée">
    <p:bg>
      <p:bgPr>
        <a:gradFill>
          <a:gsLst>
            <a:gs pos="50000">
              <a:schemeClr val="bg1"/>
            </a:gs>
            <a:gs pos="100000">
              <a:schemeClr val="bg1">
                <a:lumMod val="75000"/>
              </a:schemeClr>
            </a:gs>
          </a:gsLst>
          <a:lin ang="5400000" scaled="1"/>
        </a:gradFill>
        <a:effectLst/>
      </p:bgPr>
    </p:bg>
    <p:spTree>
      <p:nvGrpSpPr>
        <p:cNvPr id="1" name=""/>
        <p:cNvGrpSpPr/>
        <p:nvPr/>
      </p:nvGrpSpPr>
      <p:grpSpPr>
        <a:xfrm>
          <a:off x="0" y="0"/>
          <a:ext cx="0" cy="0"/>
          <a:chOff x="0" y="0"/>
          <a:chExt cx="0" cy="0"/>
        </a:xfrm>
      </p:grpSpPr>
      <p:sp>
        <p:nvSpPr>
          <p:cNvPr id="18" name="Espace réservé de la date 17"/>
          <p:cNvSpPr>
            <a:spLocks noGrp="1"/>
          </p:cNvSpPr>
          <p:nvPr>
            <p:ph type="dt" sz="half" idx="10"/>
          </p:nvPr>
        </p:nvSpPr>
        <p:spPr>
          <a:xfrm>
            <a:off x="0" y="6381334"/>
            <a:ext cx="2133600" cy="365125"/>
          </a:xfrm>
          <a:prstGeom prst="rect">
            <a:avLst/>
          </a:prstGeom>
        </p:spPr>
        <p:txBody>
          <a:bodyPr lIns="91411" tIns="45706" rIns="91411" bIns="45706"/>
          <a:lstStyle/>
          <a:p>
            <a:fld id="{A6D8C21D-0CBB-4BB6-AEF1-CD1EAB300175}" type="datetime1">
              <a:rPr lang="fr-FR" smtClean="0"/>
              <a:pPr/>
              <a:t>02/10/2017</a:t>
            </a:fld>
            <a:endParaRPr lang="fr-FR" dirty="0"/>
          </a:p>
        </p:txBody>
      </p:sp>
      <p:sp>
        <p:nvSpPr>
          <p:cNvPr id="19" name="Espace réservé du numéro de diapositive 18"/>
          <p:cNvSpPr>
            <a:spLocks noGrp="1"/>
          </p:cNvSpPr>
          <p:nvPr>
            <p:ph type="sldNum" sz="quarter" idx="11"/>
          </p:nvPr>
        </p:nvSpPr>
        <p:spPr>
          <a:xfrm>
            <a:off x="7010400" y="6492881"/>
            <a:ext cx="2133600" cy="365125"/>
          </a:xfrm>
          <a:prstGeom prst="rect">
            <a:avLst/>
          </a:prstGeom>
        </p:spPr>
        <p:txBody>
          <a:bodyPr lIns="91411" tIns="45706" rIns="91411" bIns="45706"/>
          <a:lstStyle/>
          <a:p>
            <a:fld id="{B1466897-7D3B-4A70-9564-12B1A29F48D9}" type="slidenum">
              <a:rPr lang="fr-FR" smtClean="0"/>
              <a:pPr/>
              <a:t>‹N°›</a:t>
            </a:fld>
            <a:endParaRPr lang="fr-FR" dirty="0"/>
          </a:p>
        </p:txBody>
      </p:sp>
      <p:sp>
        <p:nvSpPr>
          <p:cNvPr id="20" name="Espace réservé du pied de page 19"/>
          <p:cNvSpPr>
            <a:spLocks noGrp="1"/>
          </p:cNvSpPr>
          <p:nvPr>
            <p:ph type="ftr" sz="quarter" idx="12"/>
          </p:nvPr>
        </p:nvSpPr>
        <p:spPr>
          <a:xfrm>
            <a:off x="3124201" y="6356356"/>
            <a:ext cx="2895600" cy="365125"/>
          </a:xfrm>
          <a:prstGeom prst="rect">
            <a:avLst/>
          </a:prstGeom>
        </p:spPr>
        <p:txBody>
          <a:bodyPr lIns="91411" tIns="45706" rIns="91411" bIns="45706"/>
          <a:lstStyle/>
          <a:p>
            <a:endParaRPr lang="fr-FR"/>
          </a:p>
        </p:txBody>
      </p:sp>
      <p:cxnSp>
        <p:nvCxnSpPr>
          <p:cNvPr id="6" name="Connecteur droit 5"/>
          <p:cNvCxnSpPr/>
          <p:nvPr userDrawn="1"/>
        </p:nvCxnSpPr>
        <p:spPr>
          <a:xfrm rot="10800000">
            <a:off x="0" y="542925"/>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93866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FB3F9-BF30-436E-BE67-D62FA6E6393D}" type="datetimeFigureOut">
              <a:rPr lang="fr-FR" smtClean="0"/>
              <a:pPr/>
              <a:t>02/10/2017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66897-7D3B-4A70-9564-12B1A29F48D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0" r:id="rId2"/>
    <p:sldLayoutId id="2147483661" r:id="rId3"/>
    <p:sldLayoutId id="2147483663"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1.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6.jpe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5.jpe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6.jpeg"/><Relationship Id="rId9" Type="http://schemas.openxmlformats.org/officeDocument/2006/relationships/image" Target="../media/image5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0" y="5848290"/>
            <a:ext cx="9144000" cy="369332"/>
          </a:xfrm>
          <a:prstGeom prst="rect">
            <a:avLst/>
          </a:prstGeom>
          <a:noFill/>
        </p:spPr>
        <p:txBody>
          <a:bodyPr wrap="square" rtlCol="0">
            <a:spAutoFit/>
          </a:bodyPr>
          <a:lstStyle/>
          <a:p>
            <a:pPr algn="ctr"/>
            <a:r>
              <a:rPr lang="fr-FR" b="1" i="1" dirty="0" smtClean="0">
                <a:latin typeface="Tahoma" pitchFamily="34" charset="0"/>
                <a:ea typeface="Tahoma" pitchFamily="34" charset="0"/>
                <a:cs typeface="Tahoma" pitchFamily="34" charset="0"/>
              </a:rPr>
              <a:t>Les journées accélérateurs - ROSCOFF 2017</a:t>
            </a:r>
          </a:p>
        </p:txBody>
      </p:sp>
      <p:pic>
        <p:nvPicPr>
          <p:cNvPr id="7" name="Image 2" descr="Description : Description : C:\sb\P2IO_2015_PE\ipn-orsay.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2770" y="4118903"/>
            <a:ext cx="1503363" cy="882650"/>
          </a:xfrm>
          <a:prstGeom prst="rect">
            <a:avLst/>
          </a:prstGeom>
          <a:noFill/>
          <a:ln w="9525">
            <a:noFill/>
            <a:miter lim="800000"/>
            <a:headEnd/>
            <a:tailEnd/>
          </a:ln>
        </p:spPr>
      </p:pic>
      <p:pic>
        <p:nvPicPr>
          <p:cNvPr id="8" name="Picture 11" descr="Description : Description : l-coul-30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10504" y="4118903"/>
            <a:ext cx="1293812" cy="841375"/>
          </a:xfrm>
          <a:prstGeom prst="rect">
            <a:avLst/>
          </a:prstGeom>
          <a:noFill/>
          <a:ln w="9525">
            <a:noFill/>
            <a:miter lim="800000"/>
            <a:headEnd/>
            <a:tailEnd/>
          </a:ln>
        </p:spPr>
      </p:pic>
      <p:sp>
        <p:nvSpPr>
          <p:cNvPr id="10" name="Rectangle 5"/>
          <p:cNvSpPr>
            <a:spLocks noChangeArrowheads="1"/>
          </p:cNvSpPr>
          <p:nvPr/>
        </p:nvSpPr>
        <p:spPr bwMode="auto">
          <a:xfrm>
            <a:off x="962161" y="4564564"/>
            <a:ext cx="2435347" cy="461665"/>
          </a:xfrm>
          <a:prstGeom prst="rect">
            <a:avLst/>
          </a:prstGeom>
          <a:noFill/>
          <a:ln w="9525">
            <a:noFill/>
            <a:miter lim="800000"/>
            <a:headEnd/>
            <a:tailEnd/>
          </a:ln>
        </p:spPr>
        <p:txBody>
          <a:bodyPr wrap="none">
            <a:spAutoFit/>
          </a:bodyPr>
          <a:lstStyle/>
          <a:p>
            <a:pPr algn="ctr" eaLnBrk="1" hangingPunct="1"/>
            <a:r>
              <a:rPr lang="fr-FR" sz="1200" i="1" dirty="0">
                <a:latin typeface="Tahoma" pitchFamily="34" charset="0"/>
                <a:ea typeface="Tahoma" pitchFamily="34" charset="0"/>
                <a:cs typeface="Tahoma" pitchFamily="34" charset="0"/>
              </a:rPr>
              <a:t>Imagerie et Modélisation </a:t>
            </a:r>
          </a:p>
          <a:p>
            <a:pPr algn="ctr" eaLnBrk="1" hangingPunct="1"/>
            <a:r>
              <a:rPr lang="fr-FR" sz="1200" i="1" dirty="0">
                <a:latin typeface="Tahoma" pitchFamily="34" charset="0"/>
                <a:ea typeface="Tahoma" pitchFamily="34" charset="0"/>
                <a:cs typeface="Tahoma" pitchFamily="34" charset="0"/>
              </a:rPr>
              <a:t>en Neurobiologie et Cancérologie</a:t>
            </a:r>
            <a:endParaRPr lang="fr-FR" sz="1200" dirty="0">
              <a:latin typeface="Tahoma" pitchFamily="34" charset="0"/>
              <a:ea typeface="Tahoma" pitchFamily="34" charset="0"/>
              <a:cs typeface="Tahoma" pitchFamily="34" charset="0"/>
            </a:endParaRPr>
          </a:p>
        </p:txBody>
      </p:sp>
      <p:sp>
        <p:nvSpPr>
          <p:cNvPr id="19458" name="AutoShape 2" descr="Résultat de recherche d'images pour &quot;imnc&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9460" name="Picture 4" descr="Afficher l'image d'origin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76856" y="4118903"/>
            <a:ext cx="2486024" cy="531400"/>
          </a:xfrm>
          <a:prstGeom prst="rect">
            <a:avLst/>
          </a:prstGeom>
          <a:noFill/>
        </p:spPr>
      </p:pic>
      <p:sp>
        <p:nvSpPr>
          <p:cNvPr id="18" name="ZoneTexte 17"/>
          <p:cNvSpPr txBox="1"/>
          <p:nvPr/>
        </p:nvSpPr>
        <p:spPr>
          <a:xfrm>
            <a:off x="0" y="1188509"/>
            <a:ext cx="9144000" cy="1015663"/>
          </a:xfrm>
          <a:prstGeom prst="rect">
            <a:avLst/>
          </a:prstGeom>
          <a:noFill/>
        </p:spPr>
        <p:txBody>
          <a:bodyPr wrap="square" rtlCol="0">
            <a:spAutoFit/>
          </a:bodyPr>
          <a:lstStyle/>
          <a:p>
            <a:pPr marL="0" lvl="1" algn="ctr"/>
            <a:r>
              <a:rPr lang="fr-FR" sz="3600" b="1" dirty="0" smtClean="0">
                <a:latin typeface="Tahoma" pitchFamily="34" charset="0"/>
                <a:ea typeface="Tahoma" pitchFamily="34" charset="0"/>
                <a:cs typeface="Tahoma" pitchFamily="34" charset="0"/>
              </a:rPr>
              <a:t>PRAE</a:t>
            </a:r>
          </a:p>
          <a:p>
            <a:pPr marL="0" lvl="1" algn="ctr"/>
            <a:r>
              <a:rPr lang="en-US" sz="2400" b="1" dirty="0" smtClean="0">
                <a:latin typeface="Tahoma" pitchFamily="34" charset="0"/>
                <a:ea typeface="Tahoma" pitchFamily="34" charset="0"/>
                <a:cs typeface="Tahoma" pitchFamily="34" charset="0"/>
              </a:rPr>
              <a:t>P</a:t>
            </a:r>
            <a:r>
              <a:rPr lang="en-US" sz="2400" dirty="0" smtClean="0">
                <a:latin typeface="Tahoma" pitchFamily="34" charset="0"/>
                <a:ea typeface="Tahoma" pitchFamily="34" charset="0"/>
                <a:cs typeface="Tahoma" pitchFamily="34" charset="0"/>
              </a:rPr>
              <a:t>latform for </a:t>
            </a:r>
            <a:r>
              <a:rPr lang="en-US" sz="2400" b="1" dirty="0" smtClean="0">
                <a:latin typeface="Tahoma" pitchFamily="34" charset="0"/>
                <a:ea typeface="Tahoma" pitchFamily="34" charset="0"/>
                <a:cs typeface="Tahoma" pitchFamily="34" charset="0"/>
              </a:rPr>
              <a:t>R</a:t>
            </a:r>
            <a:r>
              <a:rPr lang="en-US" sz="2400" dirty="0" smtClean="0">
                <a:latin typeface="Tahoma" pitchFamily="34" charset="0"/>
                <a:ea typeface="Tahoma" pitchFamily="34" charset="0"/>
                <a:cs typeface="Tahoma" pitchFamily="34" charset="0"/>
              </a:rPr>
              <a:t>esearch and </a:t>
            </a:r>
            <a:r>
              <a:rPr lang="en-US" sz="2400" b="1" dirty="0" smtClean="0">
                <a:latin typeface="Tahoma" pitchFamily="34" charset="0"/>
                <a:ea typeface="Tahoma" pitchFamily="34" charset="0"/>
                <a:cs typeface="Tahoma" pitchFamily="34" charset="0"/>
              </a:rPr>
              <a:t>A</a:t>
            </a:r>
            <a:r>
              <a:rPr lang="en-US" sz="2400" dirty="0" smtClean="0">
                <a:latin typeface="Tahoma" pitchFamily="34" charset="0"/>
                <a:ea typeface="Tahoma" pitchFamily="34" charset="0"/>
                <a:cs typeface="Tahoma" pitchFamily="34" charset="0"/>
              </a:rPr>
              <a:t>pplications with </a:t>
            </a:r>
            <a:r>
              <a:rPr lang="en-US" sz="2400" b="1" dirty="0" smtClean="0">
                <a:latin typeface="Tahoma" pitchFamily="34" charset="0"/>
                <a:ea typeface="Tahoma" pitchFamily="34" charset="0"/>
                <a:cs typeface="Tahoma" pitchFamily="34" charset="0"/>
              </a:rPr>
              <a:t>E</a:t>
            </a:r>
            <a:r>
              <a:rPr lang="en-US" sz="2400" dirty="0" smtClean="0">
                <a:latin typeface="Tahoma" pitchFamily="34" charset="0"/>
                <a:ea typeface="Tahoma" pitchFamily="34" charset="0"/>
                <a:cs typeface="Tahoma" pitchFamily="34" charset="0"/>
              </a:rPr>
              <a:t>lectrons</a:t>
            </a:r>
          </a:p>
        </p:txBody>
      </p:sp>
      <p:sp>
        <p:nvSpPr>
          <p:cNvPr id="19" name="Rectangle 18"/>
          <p:cNvSpPr/>
          <p:nvPr/>
        </p:nvSpPr>
        <p:spPr>
          <a:xfrm>
            <a:off x="-1" y="2393089"/>
            <a:ext cx="9144001" cy="646331"/>
          </a:xfrm>
          <a:prstGeom prst="rect">
            <a:avLst/>
          </a:prstGeom>
        </p:spPr>
        <p:txBody>
          <a:bodyPr wrap="square">
            <a:spAutoFit/>
          </a:bodyPr>
          <a:lstStyle/>
          <a:p>
            <a:pPr marL="266700" lvl="1" indent="-266700" algn="ctr"/>
            <a:r>
              <a:rPr lang="fr-FR" sz="3600" b="1" dirty="0" smtClean="0">
                <a:latin typeface="Tahoma" pitchFamily="34" charset="0"/>
                <a:ea typeface="Tahoma" pitchFamily="34" charset="0"/>
                <a:cs typeface="Tahoma" pitchFamily="34" charset="0"/>
              </a:rPr>
              <a:t>Installation pluridisciplinaire à ORSAY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91681" y="90666"/>
            <a:ext cx="3985219"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PHYSIQUE NUCLEAIRE</a:t>
            </a:r>
          </a:p>
        </p:txBody>
      </p:sp>
      <p:sp>
        <p:nvSpPr>
          <p:cNvPr id="3" name="Rectangle 2"/>
          <p:cNvSpPr/>
          <p:nvPr/>
        </p:nvSpPr>
        <p:spPr>
          <a:xfrm>
            <a:off x="2318654" y="673945"/>
            <a:ext cx="4089838" cy="461665"/>
          </a:xfrm>
          <a:prstGeom prst="rect">
            <a:avLst/>
          </a:prstGeom>
          <a:solidFill>
            <a:schemeClr val="accent3"/>
          </a:solidFill>
          <a:ln>
            <a:solidFill>
              <a:schemeClr val="tx1"/>
            </a:solidFill>
          </a:ln>
        </p:spPr>
        <p:txBody>
          <a:bodyPr wrap="none">
            <a:spAutoFit/>
          </a:bodyPr>
          <a:lstStyle/>
          <a:p>
            <a:pPr marL="266700" indent="-266700"/>
            <a:r>
              <a:rPr lang="fr-FR" sz="2400" b="1" dirty="0" smtClean="0"/>
              <a:t>Expérience Physique Nucléaire</a:t>
            </a:r>
            <a:endParaRPr lang="fr-FR" b="1" dirty="0" smtClean="0"/>
          </a:p>
        </p:txBody>
      </p:sp>
      <p:grpSp>
        <p:nvGrpSpPr>
          <p:cNvPr id="37" name="Groupe 36"/>
          <p:cNvGrpSpPr/>
          <p:nvPr/>
        </p:nvGrpSpPr>
        <p:grpSpPr>
          <a:xfrm>
            <a:off x="3581400" y="4357690"/>
            <a:ext cx="5562600" cy="2254795"/>
            <a:chOff x="3581400" y="4357690"/>
            <a:chExt cx="5562600" cy="2254795"/>
          </a:xfrm>
        </p:grpSpPr>
        <p:sp>
          <p:nvSpPr>
            <p:cNvPr id="29" name="Rectangle 28"/>
            <p:cNvSpPr/>
            <p:nvPr/>
          </p:nvSpPr>
          <p:spPr>
            <a:xfrm>
              <a:off x="4235114" y="5966154"/>
              <a:ext cx="3463833" cy="646331"/>
            </a:xfrm>
            <a:prstGeom prst="rect">
              <a:avLst/>
            </a:prstGeom>
          </p:spPr>
          <p:txBody>
            <a:bodyPr wrap="none">
              <a:spAutoFit/>
            </a:bodyPr>
            <a:lstStyle/>
            <a:p>
              <a:r>
                <a:rPr lang="fr-FR" dirty="0" smtClean="0">
                  <a:ea typeface="Symbol" pitchFamily="18" charset="2"/>
                  <a:cs typeface="Symbol" pitchFamily="18" charset="2"/>
                </a:rPr>
                <a:t>Résolution angulaire : </a:t>
              </a:r>
              <a:r>
                <a:rPr lang="el-GR" dirty="0" smtClean="0">
                  <a:ea typeface="Symbol" pitchFamily="18" charset="2"/>
                  <a:cs typeface="Symbol" pitchFamily="18" charset="2"/>
                </a:rPr>
                <a:t>Δθ</a:t>
              </a:r>
              <a:r>
                <a:rPr lang="en-US" dirty="0" smtClean="0">
                  <a:ea typeface="Comic Sans MS" pitchFamily="66" charset="0"/>
                  <a:cs typeface="Comic Sans MS" pitchFamily="66" charset="0"/>
                </a:rPr>
                <a:t> &lt; 1 </a:t>
              </a:r>
              <a:r>
                <a:rPr lang="en-US" dirty="0" err="1" smtClean="0">
                  <a:ea typeface="Comic Sans MS" pitchFamily="66" charset="0"/>
                  <a:cs typeface="Comic Sans MS" pitchFamily="66" charset="0"/>
                </a:rPr>
                <a:t>mrad</a:t>
              </a:r>
              <a:r>
                <a:rPr lang="en-US" dirty="0" smtClean="0">
                  <a:ea typeface="Comic Sans MS" pitchFamily="66" charset="0"/>
                  <a:cs typeface="Comic Sans MS" pitchFamily="66" charset="0"/>
                </a:rPr>
                <a:t> </a:t>
              </a:r>
            </a:p>
            <a:p>
              <a:r>
                <a:rPr lang="en-US" dirty="0" err="1" smtClean="0">
                  <a:ea typeface="Symbol" pitchFamily="18" charset="2"/>
                  <a:cs typeface="Symbol" pitchFamily="18" charset="2"/>
                </a:rPr>
                <a:t>Précision</a:t>
              </a:r>
              <a:r>
                <a:rPr lang="en-US" dirty="0" smtClean="0">
                  <a:ea typeface="Symbol" pitchFamily="18" charset="2"/>
                  <a:cs typeface="Symbol" pitchFamily="18" charset="2"/>
                </a:rPr>
                <a:t> en </a:t>
              </a:r>
              <a:r>
                <a:rPr lang="en-US" dirty="0" err="1" smtClean="0">
                  <a:ea typeface="Symbol" pitchFamily="18" charset="2"/>
                  <a:cs typeface="Symbol" pitchFamily="18" charset="2"/>
                </a:rPr>
                <a:t>énergie</a:t>
              </a:r>
              <a:r>
                <a:rPr lang="en-US" dirty="0" smtClean="0">
                  <a:ea typeface="Symbol" pitchFamily="18" charset="2"/>
                  <a:cs typeface="Symbol" pitchFamily="18" charset="2"/>
                </a:rPr>
                <a:t> : </a:t>
              </a:r>
              <a:r>
                <a:rPr lang="el-GR" dirty="0" smtClean="0">
                  <a:ea typeface="Symbol" pitchFamily="18" charset="2"/>
                  <a:cs typeface="Symbol" pitchFamily="18" charset="2"/>
                </a:rPr>
                <a:t>Δ</a:t>
              </a:r>
              <a:r>
                <a:rPr lang="en-US" dirty="0" smtClean="0">
                  <a:ea typeface="Comic Sans MS" pitchFamily="66" charset="0"/>
                  <a:cs typeface="Comic Sans MS" pitchFamily="66" charset="0"/>
                </a:rPr>
                <a:t>E/E = 10</a:t>
              </a:r>
              <a:r>
                <a:rPr lang="en-US" baseline="30000" dirty="0" smtClean="0">
                  <a:ea typeface="Comic Sans MS" pitchFamily="66" charset="0"/>
                  <a:cs typeface="Comic Sans MS" pitchFamily="66" charset="0"/>
                </a:rPr>
                <a:t>-3</a:t>
              </a:r>
              <a:endParaRPr lang="fr-FR" dirty="0"/>
            </a:p>
          </p:txBody>
        </p:sp>
        <p:sp>
          <p:nvSpPr>
            <p:cNvPr id="30" name="Rectangle 29"/>
            <p:cNvSpPr/>
            <p:nvPr/>
          </p:nvSpPr>
          <p:spPr>
            <a:xfrm>
              <a:off x="3581400" y="4357690"/>
              <a:ext cx="5562600" cy="1615827"/>
            </a:xfrm>
            <a:prstGeom prst="rect">
              <a:avLst/>
            </a:prstGeom>
          </p:spPr>
          <p:txBody>
            <a:bodyPr wrap="square">
              <a:spAutoFit/>
            </a:bodyPr>
            <a:lstStyle/>
            <a:p>
              <a:r>
                <a:rPr lang="fr-FR" b="1" kern="0" dirty="0" smtClean="0">
                  <a:latin typeface="Calibri" pitchFamily="34" charset="0"/>
                  <a:cs typeface="Calibri" pitchFamily="34" charset="0"/>
                </a:rPr>
                <a:t>Dispositif </a:t>
              </a:r>
              <a:r>
                <a:rPr lang="fr-FR" b="1" kern="0" dirty="0" err="1" smtClean="0">
                  <a:latin typeface="Calibri" pitchFamily="34" charset="0"/>
                  <a:cs typeface="Calibri" pitchFamily="34" charset="0"/>
                </a:rPr>
                <a:t>ProRad</a:t>
              </a:r>
              <a:r>
                <a:rPr lang="fr-FR" b="1" kern="0" dirty="0" smtClean="0">
                  <a:latin typeface="Calibri" pitchFamily="34" charset="0"/>
                  <a:cs typeface="Calibri" pitchFamily="34" charset="0"/>
                </a:rPr>
                <a:t> :</a:t>
              </a:r>
            </a:p>
            <a:p>
              <a:pPr marL="174625" indent="-174625">
                <a:lnSpc>
                  <a:spcPct val="150000"/>
                </a:lnSpc>
                <a:buFont typeface="Wingdings" pitchFamily="2" charset="2"/>
                <a:buChar char="q"/>
              </a:pPr>
              <a:r>
                <a:rPr lang="fr-FR" kern="0" dirty="0" smtClean="0">
                  <a:latin typeface="Calibri" pitchFamily="34" charset="0"/>
                  <a:cs typeface="Calibri" pitchFamily="34" charset="0"/>
                </a:rPr>
                <a:t> Cible hydrogène solide</a:t>
              </a:r>
            </a:p>
            <a:p>
              <a:pPr marL="174625" indent="-174625">
                <a:lnSpc>
                  <a:spcPct val="150000"/>
                </a:lnSpc>
                <a:buFont typeface="Wingdings" pitchFamily="2" charset="2"/>
                <a:buChar char="q"/>
              </a:pPr>
              <a:r>
                <a:rPr lang="fr-FR" kern="0" dirty="0" smtClean="0">
                  <a:latin typeface="Calibri" pitchFamily="34" charset="0"/>
                  <a:cs typeface="Calibri" pitchFamily="34" charset="0"/>
                </a:rPr>
                <a:t> Détecteur</a:t>
              </a:r>
            </a:p>
            <a:p>
              <a:pPr marL="174625" indent="-174625">
                <a:lnSpc>
                  <a:spcPct val="150000"/>
                </a:lnSpc>
                <a:buFont typeface="Wingdings" pitchFamily="2" charset="2"/>
                <a:buChar char="q"/>
              </a:pPr>
              <a:r>
                <a:rPr lang="fr-FR" kern="0" dirty="0" smtClean="0">
                  <a:latin typeface="Calibri" pitchFamily="34" charset="0"/>
                  <a:cs typeface="Calibri" pitchFamily="34" charset="0"/>
                </a:rPr>
                <a:t> Equipements de contrôle et de mesure du faisceau</a:t>
              </a:r>
              <a:endParaRPr lang="fr-FR" dirty="0">
                <a:latin typeface="Calibri" pitchFamily="34" charset="0"/>
                <a:cs typeface="Calibri" pitchFamily="34" charset="0"/>
              </a:endParaRPr>
            </a:p>
          </p:txBody>
        </p:sp>
      </p:grpSp>
      <p:grpSp>
        <p:nvGrpSpPr>
          <p:cNvPr id="32" name="Groupe 31"/>
          <p:cNvGrpSpPr/>
          <p:nvPr/>
        </p:nvGrpSpPr>
        <p:grpSpPr>
          <a:xfrm>
            <a:off x="0" y="1632871"/>
            <a:ext cx="9144000" cy="1794185"/>
            <a:chOff x="0" y="1121229"/>
            <a:chExt cx="9144000" cy="1794185"/>
          </a:xfrm>
        </p:grpSpPr>
        <p:sp>
          <p:nvSpPr>
            <p:cNvPr id="9" name="ZoneTexte 8"/>
            <p:cNvSpPr txBox="1"/>
            <p:nvPr/>
          </p:nvSpPr>
          <p:spPr>
            <a:xfrm>
              <a:off x="1132115" y="1142999"/>
              <a:ext cx="8011885" cy="369332"/>
            </a:xfrm>
            <a:prstGeom prst="rect">
              <a:avLst/>
            </a:prstGeom>
            <a:noFill/>
          </p:spPr>
          <p:txBody>
            <a:bodyPr wrap="square" rtlCol="0">
              <a:spAutoFit/>
            </a:bodyPr>
            <a:lstStyle/>
            <a:p>
              <a:r>
                <a:rPr lang="fr-FR" dirty="0" smtClean="0"/>
                <a:t>Ecart important de la valeur du rayon du proton mesuré par différentes techniques</a:t>
              </a:r>
            </a:p>
          </p:txBody>
        </p:sp>
        <p:sp>
          <p:nvSpPr>
            <p:cNvPr id="12" name="ZoneTexte 11"/>
            <p:cNvSpPr txBox="1"/>
            <p:nvPr/>
          </p:nvSpPr>
          <p:spPr>
            <a:xfrm>
              <a:off x="2347553" y="1574696"/>
              <a:ext cx="2659897" cy="369332"/>
            </a:xfrm>
            <a:prstGeom prst="rect">
              <a:avLst/>
            </a:prstGeom>
            <a:noFill/>
            <a:ln w="38100">
              <a:solidFill>
                <a:srgbClr val="FF0000"/>
              </a:solidFill>
            </a:ln>
          </p:spPr>
          <p:txBody>
            <a:bodyPr wrap="square" rtlCol="0">
              <a:spAutoFit/>
            </a:bodyPr>
            <a:lstStyle/>
            <a:p>
              <a:r>
                <a:rPr lang="en-US" b="1" dirty="0" err="1" smtClean="0"/>
                <a:t>r</a:t>
              </a:r>
              <a:r>
                <a:rPr lang="en-US" b="1" baseline="-25000" dirty="0" err="1" smtClean="0"/>
                <a:t>p</a:t>
              </a:r>
              <a:r>
                <a:rPr lang="en-US" b="1" dirty="0" smtClean="0"/>
                <a:t> = 0.84184±0.00067 fm</a:t>
              </a:r>
              <a:endParaRPr lang="en-US" b="1" dirty="0"/>
            </a:p>
          </p:txBody>
        </p:sp>
        <p:sp>
          <p:nvSpPr>
            <p:cNvPr id="13" name="ZoneTexte 12"/>
            <p:cNvSpPr txBox="1"/>
            <p:nvPr/>
          </p:nvSpPr>
          <p:spPr>
            <a:xfrm>
              <a:off x="5251849" y="1577711"/>
              <a:ext cx="2662087" cy="369332"/>
            </a:xfrm>
            <a:prstGeom prst="rect">
              <a:avLst/>
            </a:prstGeom>
            <a:noFill/>
            <a:ln w="38100">
              <a:solidFill>
                <a:srgbClr val="000099"/>
              </a:solidFill>
            </a:ln>
          </p:spPr>
          <p:txBody>
            <a:bodyPr wrap="square" rtlCol="0">
              <a:spAutoFit/>
            </a:bodyPr>
            <a:lstStyle/>
            <a:p>
              <a:r>
                <a:rPr lang="en-US" b="1" dirty="0" err="1" smtClean="0"/>
                <a:t>r</a:t>
              </a:r>
              <a:r>
                <a:rPr lang="en-US" b="1" baseline="-25000" dirty="0" err="1" smtClean="0"/>
                <a:t>p</a:t>
              </a:r>
              <a:r>
                <a:rPr lang="en-US" b="1" dirty="0" smtClean="0"/>
                <a:t> = 0.87900±0.00800 fm</a:t>
              </a:r>
              <a:endParaRPr lang="en-US" b="1" dirty="0"/>
            </a:p>
          </p:txBody>
        </p:sp>
        <p:sp>
          <p:nvSpPr>
            <p:cNvPr id="14" name="ZoneTexte 13"/>
            <p:cNvSpPr txBox="1"/>
            <p:nvPr/>
          </p:nvSpPr>
          <p:spPr>
            <a:xfrm>
              <a:off x="7032172" y="1981200"/>
              <a:ext cx="1774371" cy="276999"/>
            </a:xfrm>
            <a:prstGeom prst="rect">
              <a:avLst/>
            </a:prstGeom>
            <a:noFill/>
          </p:spPr>
          <p:txBody>
            <a:bodyPr wrap="square" rtlCol="0">
              <a:spAutoFit/>
            </a:bodyPr>
            <a:lstStyle/>
            <a:p>
              <a:r>
                <a:rPr lang="fr-FR" sz="1200" i="1" dirty="0" err="1" smtClean="0"/>
                <a:t>fm</a:t>
              </a:r>
              <a:r>
                <a:rPr lang="fr-FR" sz="1200" i="1" dirty="0" smtClean="0"/>
                <a:t>: </a:t>
              </a:r>
              <a:r>
                <a:rPr lang="fr-FR" sz="1200" i="1" dirty="0" err="1" smtClean="0"/>
                <a:t>femtomètre</a:t>
              </a:r>
              <a:r>
                <a:rPr lang="fr-FR" sz="1200" i="1" dirty="0" smtClean="0"/>
                <a:t> (10</a:t>
              </a:r>
              <a:r>
                <a:rPr lang="fr-FR" sz="1200" i="1" baseline="30000" dirty="0" smtClean="0"/>
                <a:t>-15</a:t>
              </a:r>
              <a:r>
                <a:rPr lang="fr-FR" sz="1200" i="1" dirty="0" smtClean="0"/>
                <a:t>m)</a:t>
              </a:r>
              <a:endParaRPr lang="fr-FR" sz="1200" i="1" dirty="0"/>
            </a:p>
          </p:txBody>
        </p:sp>
        <p:sp>
          <p:nvSpPr>
            <p:cNvPr id="15" name="ZoneTexte 14"/>
            <p:cNvSpPr txBox="1"/>
            <p:nvPr/>
          </p:nvSpPr>
          <p:spPr>
            <a:xfrm>
              <a:off x="2111829" y="1992084"/>
              <a:ext cx="5159828" cy="923330"/>
            </a:xfrm>
            <a:prstGeom prst="rect">
              <a:avLst/>
            </a:prstGeom>
            <a:noFill/>
          </p:spPr>
          <p:txBody>
            <a:bodyPr wrap="square" rtlCol="0">
              <a:spAutoFit/>
            </a:bodyPr>
            <a:lstStyle/>
            <a:p>
              <a:pPr>
                <a:tabLst>
                  <a:tab pos="1077913" algn="l"/>
                </a:tabLst>
              </a:pPr>
              <a:r>
                <a:rPr lang="fr-FR" dirty="0" smtClean="0">
                  <a:sym typeface="Wingdings" pitchFamily="2" charset="2"/>
                </a:rPr>
                <a:t>Pourquoi :	Incertitudes des mesures ?</a:t>
              </a:r>
            </a:p>
            <a:p>
              <a:pPr>
                <a:tabLst>
                  <a:tab pos="1077913" algn="l"/>
                </a:tabLst>
              </a:pPr>
              <a:r>
                <a:rPr lang="fr-FR" dirty="0" smtClean="0">
                  <a:sym typeface="Wingdings" pitchFamily="2" charset="2"/>
                </a:rPr>
                <a:t>	Physique au-delà du modèle standard ?</a:t>
              </a:r>
            </a:p>
            <a:p>
              <a:r>
                <a:rPr lang="fr-FR" dirty="0" smtClean="0">
                  <a:sym typeface="Wingdings"/>
                </a:rPr>
                <a:t></a:t>
              </a:r>
              <a:r>
                <a:rPr lang="fr-FR" dirty="0" smtClean="0">
                  <a:sym typeface="Wingdings" pitchFamily="2" charset="2"/>
                </a:rPr>
                <a:t> Besoin de nouvelles données</a:t>
              </a:r>
              <a:endParaRPr lang="fr-FR" dirty="0"/>
            </a:p>
          </p:txBody>
        </p:sp>
        <p:sp>
          <p:nvSpPr>
            <p:cNvPr id="31" name="ZoneTexte 30"/>
            <p:cNvSpPr txBox="1"/>
            <p:nvPr/>
          </p:nvSpPr>
          <p:spPr>
            <a:xfrm>
              <a:off x="0" y="1121229"/>
              <a:ext cx="1338943" cy="369332"/>
            </a:xfrm>
            <a:prstGeom prst="rect">
              <a:avLst/>
            </a:prstGeom>
            <a:noFill/>
          </p:spPr>
          <p:txBody>
            <a:bodyPr wrap="square" rtlCol="0">
              <a:spAutoFit/>
            </a:bodyPr>
            <a:lstStyle/>
            <a:p>
              <a:r>
                <a:rPr lang="fr-FR" b="1" dirty="0" smtClean="0"/>
                <a:t>Contexte :</a:t>
              </a:r>
              <a:endParaRPr lang="fr-FR" b="1" dirty="0"/>
            </a:p>
          </p:txBody>
        </p:sp>
      </p:grpSp>
      <p:grpSp>
        <p:nvGrpSpPr>
          <p:cNvPr id="36" name="Groupe 35"/>
          <p:cNvGrpSpPr/>
          <p:nvPr/>
        </p:nvGrpSpPr>
        <p:grpSpPr>
          <a:xfrm>
            <a:off x="0" y="3534677"/>
            <a:ext cx="9111342" cy="830997"/>
            <a:chOff x="0" y="3534677"/>
            <a:chExt cx="9111342" cy="830997"/>
          </a:xfrm>
        </p:grpSpPr>
        <p:sp>
          <p:nvSpPr>
            <p:cNvPr id="28" name="Text Box 6"/>
            <p:cNvSpPr txBox="1">
              <a:spLocks noChangeArrowheads="1"/>
            </p:cNvSpPr>
            <p:nvPr/>
          </p:nvSpPr>
          <p:spPr bwMode="auto">
            <a:xfrm>
              <a:off x="2013857" y="3534677"/>
              <a:ext cx="7097485"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Clr>
                  <a:srgbClr val="D60093"/>
                </a:buClr>
                <a:defRPr/>
              </a:pPr>
              <a:r>
                <a:rPr lang="fr-FR" sz="1600" dirty="0" smtClean="0">
                  <a:cs typeface="+mn-cs"/>
                </a:rPr>
                <a:t>Mesurer le rayon de charge du proton à partir du facteur de forme électrique G</a:t>
              </a:r>
              <a:r>
                <a:rPr lang="fr-FR" sz="1600" baseline="-25000" dirty="0" smtClean="0">
                  <a:cs typeface="+mn-cs"/>
                </a:rPr>
                <a:t>E</a:t>
              </a:r>
              <a:r>
                <a:rPr lang="fr-FR" sz="1600" dirty="0" smtClean="0">
                  <a:cs typeface="+mn-cs"/>
                </a:rPr>
                <a:t>(Q</a:t>
              </a:r>
              <a:r>
                <a:rPr lang="fr-FR" sz="1600" baseline="30000" dirty="0" smtClean="0">
                  <a:cs typeface="+mn-cs"/>
                </a:rPr>
                <a:t>2</a:t>
              </a:r>
              <a:r>
                <a:rPr lang="fr-FR" sz="1600" dirty="0" smtClean="0">
                  <a:cs typeface="+mn-cs"/>
                </a:rPr>
                <a:t>) dans le domaine inexploré des très petits transferts d’énergie </a:t>
              </a:r>
              <a:r>
                <a:rPr lang="fr-FR" sz="1600" dirty="0" smtClean="0"/>
                <a:t>10</a:t>
              </a:r>
              <a:r>
                <a:rPr lang="fr-FR" sz="1600" baseline="30000" dirty="0" smtClean="0"/>
                <a:t>-5</a:t>
              </a:r>
              <a:r>
                <a:rPr lang="fr-FR" sz="1600" dirty="0" smtClean="0"/>
                <a:t>-10</a:t>
              </a:r>
              <a:r>
                <a:rPr lang="fr-FR" sz="1600" baseline="30000" dirty="0" smtClean="0"/>
                <a:t>-4</a:t>
              </a:r>
              <a:r>
                <a:rPr lang="fr-FR" sz="1600" dirty="0" smtClean="0"/>
                <a:t> (</a:t>
              </a:r>
              <a:r>
                <a:rPr lang="fr-FR" sz="1600" dirty="0" err="1" smtClean="0"/>
                <a:t>GeV</a:t>
              </a:r>
              <a:r>
                <a:rPr lang="fr-FR" sz="1600" dirty="0" smtClean="0"/>
                <a:t>/c</a:t>
              </a:r>
              <a:r>
                <a:rPr lang="fr-FR" sz="1600" baseline="30000" dirty="0" smtClean="0"/>
                <a:t>2</a:t>
              </a:r>
              <a:r>
                <a:rPr lang="fr-FR" sz="1600" dirty="0" smtClean="0"/>
                <a:t>)</a:t>
              </a:r>
              <a:r>
                <a:rPr lang="fr-FR" sz="1600" baseline="30000" dirty="0" smtClean="0"/>
                <a:t>2</a:t>
              </a:r>
              <a:r>
                <a:rPr lang="fr-FR" sz="1600" dirty="0" smtClean="0">
                  <a:cs typeface="+mn-cs"/>
                </a:rPr>
                <a:t>.</a:t>
              </a:r>
              <a:endParaRPr lang="fr-FR" sz="1600" dirty="0">
                <a:cs typeface="+mn-cs"/>
              </a:endParaRPr>
            </a:p>
          </p:txBody>
        </p:sp>
        <p:sp>
          <p:nvSpPr>
            <p:cNvPr id="33" name="ZoneTexte 32"/>
            <p:cNvSpPr txBox="1"/>
            <p:nvPr/>
          </p:nvSpPr>
          <p:spPr>
            <a:xfrm>
              <a:off x="0" y="3537857"/>
              <a:ext cx="2198913" cy="369332"/>
            </a:xfrm>
            <a:prstGeom prst="rect">
              <a:avLst/>
            </a:prstGeom>
            <a:noFill/>
          </p:spPr>
          <p:txBody>
            <a:bodyPr wrap="square" rtlCol="0">
              <a:spAutoFit/>
            </a:bodyPr>
            <a:lstStyle/>
            <a:p>
              <a:r>
                <a:rPr lang="fr-FR" b="1" dirty="0" smtClean="0"/>
                <a:t>Méthode sur PRAE :</a:t>
              </a:r>
              <a:endParaRPr lang="fr-FR" b="1" dirty="0"/>
            </a:p>
          </p:txBody>
        </p:sp>
      </p:grpSp>
      <p:sp>
        <p:nvSpPr>
          <p:cNvPr id="35" name="Rectangle 34"/>
          <p:cNvSpPr/>
          <p:nvPr/>
        </p:nvSpPr>
        <p:spPr>
          <a:xfrm>
            <a:off x="2198911" y="1121619"/>
            <a:ext cx="4159600" cy="461665"/>
          </a:xfrm>
          <a:prstGeom prst="rect">
            <a:avLst/>
          </a:prstGeom>
        </p:spPr>
        <p:txBody>
          <a:bodyPr wrap="none">
            <a:spAutoFit/>
          </a:bodyPr>
          <a:lstStyle/>
          <a:p>
            <a:pPr marL="266700" indent="-266700"/>
            <a:r>
              <a:rPr lang="fr-FR" sz="2400" b="1" dirty="0" smtClean="0">
                <a:sym typeface="Symbol"/>
              </a:rPr>
              <a:t> </a:t>
            </a:r>
            <a:r>
              <a:rPr lang="fr-FR" b="1" dirty="0" smtClean="0"/>
              <a:t>Mesure du rayon de charge du proton</a:t>
            </a:r>
          </a:p>
        </p:txBody>
      </p:sp>
      <p:pic>
        <p:nvPicPr>
          <p:cNvPr id="4" name="Picture 2"/>
          <p:cNvPicPr>
            <a:picLocks noChangeAspect="1" noChangeArrowheads="1"/>
          </p:cNvPicPr>
          <p:nvPr/>
        </p:nvPicPr>
        <p:blipFill>
          <a:blip r:embed="rId2" cstate="print"/>
          <a:srcRect/>
          <a:stretch>
            <a:fillRect/>
          </a:stretch>
        </p:blipFill>
        <p:spPr bwMode="auto">
          <a:xfrm>
            <a:off x="144381" y="4315326"/>
            <a:ext cx="3513221" cy="2398294"/>
          </a:xfrm>
          <a:prstGeom prst="rect">
            <a:avLst/>
          </a:prstGeom>
          <a:noFill/>
          <a:ln w="9525">
            <a:noFill/>
            <a:miter lim="800000"/>
            <a:headEnd/>
            <a:tailEnd/>
          </a:ln>
        </p:spPr>
      </p:pic>
      <p:pic>
        <p:nvPicPr>
          <p:cNvPr id="19" name="Image 2" descr="Description : Description : C:\sb\P2IO_2015_PE\ipn-orsay.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82575" y="743330"/>
            <a:ext cx="636481" cy="302175"/>
          </a:xfrm>
          <a:prstGeom prst="rect">
            <a:avLst/>
          </a:prstGeom>
          <a:noFill/>
          <a:ln w="9525">
            <a:noFill/>
            <a:miter lim="800000"/>
            <a:headEnd/>
            <a:tailEnd/>
          </a:ln>
        </p:spPr>
      </p:pic>
      <p:grpSp>
        <p:nvGrpSpPr>
          <p:cNvPr id="20" name="Groupe 12"/>
          <p:cNvGrpSpPr>
            <a:grpSpLocks noChangeAspect="1"/>
          </p:cNvGrpSpPr>
          <p:nvPr/>
        </p:nvGrpSpPr>
        <p:grpSpPr bwMode="auto">
          <a:xfrm rot="992369">
            <a:off x="586398" y="2040754"/>
            <a:ext cx="1245394" cy="1394619"/>
            <a:chOff x="909382" y="2340436"/>
            <a:chExt cx="3977391" cy="3750184"/>
          </a:xfrm>
        </p:grpSpPr>
        <p:pic>
          <p:nvPicPr>
            <p:cNvPr id="21" name="Image 11" descr="Nature1013.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05565">
              <a:off x="2671190" y="2340436"/>
              <a:ext cx="2215583" cy="28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Image 2"/>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323228">
              <a:off x="909382" y="3267975"/>
              <a:ext cx="2138368" cy="2822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7010400" y="6492875"/>
            <a:ext cx="2133600" cy="365125"/>
          </a:xfrm>
        </p:spPr>
        <p:txBody>
          <a:bodyPr/>
          <a:lstStyle/>
          <a:p>
            <a:fld id="{B1466897-7D3B-4A70-9564-12B1A29F48D9}" type="slidenum">
              <a:rPr lang="fr-FR" smtClean="0"/>
              <a:pPr/>
              <a:t>11</a:t>
            </a:fld>
            <a:endParaRPr lang="fr-FR" dirty="0"/>
          </a:p>
        </p:txBody>
      </p:sp>
      <p:sp>
        <p:nvSpPr>
          <p:cNvPr id="10" name="ZoneTexte 9"/>
          <p:cNvSpPr txBox="1"/>
          <p:nvPr/>
        </p:nvSpPr>
        <p:spPr>
          <a:xfrm>
            <a:off x="1" y="772886"/>
            <a:ext cx="4572000" cy="338554"/>
          </a:xfrm>
          <a:prstGeom prst="rect">
            <a:avLst/>
          </a:prstGeom>
          <a:noFill/>
        </p:spPr>
        <p:txBody>
          <a:bodyPr wrap="square" rtlCol="0">
            <a:spAutoFit/>
          </a:bodyPr>
          <a:lstStyle/>
          <a:p>
            <a:r>
              <a:rPr lang="fr-FR" sz="1600" b="1" u="sng" dirty="0" smtClean="0">
                <a:ea typeface="Tahoma" pitchFamily="34" charset="0"/>
                <a:cs typeface="Tahoma" pitchFamily="34" charset="0"/>
              </a:rPr>
              <a:t>Appel à proposition ANR 2017 : France-Allemagne</a:t>
            </a:r>
            <a:endParaRPr lang="fr-FR" sz="1600" b="1" u="sng" dirty="0">
              <a:ea typeface="Tahoma" pitchFamily="34" charset="0"/>
              <a:cs typeface="Tahoma" pitchFamily="34" charset="0"/>
            </a:endParaRPr>
          </a:p>
        </p:txBody>
      </p:sp>
      <p:sp>
        <p:nvSpPr>
          <p:cNvPr id="42" name="ZoneTexte 41"/>
          <p:cNvSpPr txBox="1"/>
          <p:nvPr/>
        </p:nvSpPr>
        <p:spPr>
          <a:xfrm>
            <a:off x="0" y="1056118"/>
            <a:ext cx="9361714" cy="400110"/>
          </a:xfrm>
          <a:prstGeom prst="rect">
            <a:avLst/>
          </a:prstGeom>
          <a:noFill/>
        </p:spPr>
        <p:txBody>
          <a:bodyPr wrap="square" rtlCol="0">
            <a:spAutoFit/>
          </a:bodyPr>
          <a:lstStyle/>
          <a:p>
            <a:r>
              <a:rPr lang="fr-FR" sz="2000" b="1" dirty="0" smtClean="0"/>
              <a:t>Développement &amp; construction d’équipements accélérateurs spécifiques pour </a:t>
            </a:r>
            <a:r>
              <a:rPr lang="fr-FR" sz="2000" b="1" dirty="0" err="1" smtClean="0"/>
              <a:t>ProRad</a:t>
            </a:r>
            <a:endParaRPr lang="fr-FR" sz="2000" b="1" dirty="0"/>
          </a:p>
        </p:txBody>
      </p:sp>
      <p:sp>
        <p:nvSpPr>
          <p:cNvPr id="8" name="ZoneTexte 7"/>
          <p:cNvSpPr txBox="1"/>
          <p:nvPr/>
        </p:nvSpPr>
        <p:spPr>
          <a:xfrm>
            <a:off x="15759" y="1772816"/>
            <a:ext cx="8876721" cy="1077218"/>
          </a:xfrm>
          <a:prstGeom prst="rect">
            <a:avLst/>
          </a:prstGeom>
          <a:noFill/>
        </p:spPr>
        <p:txBody>
          <a:bodyPr wrap="square" rtlCol="0">
            <a:spAutoFit/>
          </a:bodyPr>
          <a:lstStyle/>
          <a:p>
            <a:r>
              <a:rPr lang="fr-FR" b="1" dirty="0" smtClean="0"/>
              <a:t>Lot 1 </a:t>
            </a:r>
            <a:r>
              <a:rPr lang="fr-FR" dirty="0" smtClean="0"/>
              <a:t>: Système de compression d’énergie</a:t>
            </a:r>
            <a:endParaRPr lang="fr-FR" i="1" dirty="0" smtClean="0"/>
          </a:p>
          <a:p>
            <a:endParaRPr lang="fr-FR" sz="1000" i="1" dirty="0" smtClean="0"/>
          </a:p>
          <a:p>
            <a:pPr algn="just"/>
            <a:r>
              <a:rPr lang="fr-FR" dirty="0" smtClean="0"/>
              <a:t>Design, optimisation, construction, installation, démarrage et exploitation d’un système permettant de réduire la dispersion en énergie du faisceau à </a:t>
            </a:r>
            <a:r>
              <a:rPr lang="fr-FR" b="1" dirty="0" smtClean="0">
                <a:solidFill>
                  <a:srgbClr val="0000FF"/>
                </a:solidFill>
              </a:rPr>
              <a:t>5×10</a:t>
            </a:r>
            <a:r>
              <a:rPr lang="fr-FR" b="1" baseline="30000" dirty="0" smtClean="0">
                <a:solidFill>
                  <a:srgbClr val="0000FF"/>
                </a:solidFill>
              </a:rPr>
              <a:t>-4</a:t>
            </a:r>
            <a:endParaRPr lang="fr-FR" b="1" dirty="0">
              <a:solidFill>
                <a:srgbClr val="0000FF"/>
              </a:solidFill>
            </a:endParaRPr>
          </a:p>
        </p:txBody>
      </p:sp>
      <p:sp>
        <p:nvSpPr>
          <p:cNvPr id="15" name="ZoneTexte 14"/>
          <p:cNvSpPr txBox="1"/>
          <p:nvPr/>
        </p:nvSpPr>
        <p:spPr>
          <a:xfrm>
            <a:off x="10492" y="3429000"/>
            <a:ext cx="9133508" cy="1077218"/>
          </a:xfrm>
          <a:prstGeom prst="rect">
            <a:avLst/>
          </a:prstGeom>
          <a:noFill/>
        </p:spPr>
        <p:txBody>
          <a:bodyPr wrap="square" rtlCol="0">
            <a:spAutoFit/>
          </a:bodyPr>
          <a:lstStyle/>
          <a:p>
            <a:r>
              <a:rPr lang="fr-FR" b="1" dirty="0" smtClean="0"/>
              <a:t>Lot 2 </a:t>
            </a:r>
            <a:r>
              <a:rPr lang="fr-FR" dirty="0" smtClean="0"/>
              <a:t>: Dispositif pour la mesure de l’énergie du faisceau</a:t>
            </a:r>
            <a:endParaRPr lang="fr-FR" i="1" dirty="0" smtClean="0"/>
          </a:p>
          <a:p>
            <a:endParaRPr lang="fr-FR" sz="1000" dirty="0"/>
          </a:p>
          <a:p>
            <a:pPr algn="just"/>
            <a:r>
              <a:rPr lang="fr-FR" dirty="0" smtClean="0"/>
              <a:t>Design, optimisation, construction, installation, démarrage et exploitation d’un dispositif permettant de mesurer l’énergie du faisceau avec une précision de </a:t>
            </a:r>
            <a:r>
              <a:rPr lang="fr-FR" b="1" dirty="0" smtClean="0">
                <a:solidFill>
                  <a:srgbClr val="0000FF"/>
                </a:solidFill>
              </a:rPr>
              <a:t>5×10</a:t>
            </a:r>
            <a:r>
              <a:rPr lang="fr-FR" b="1" baseline="30000" dirty="0" smtClean="0">
                <a:solidFill>
                  <a:srgbClr val="0000FF"/>
                </a:solidFill>
              </a:rPr>
              <a:t>-4</a:t>
            </a:r>
            <a:endParaRPr lang="fr-FR" dirty="0"/>
          </a:p>
        </p:txBody>
      </p:sp>
      <p:sp>
        <p:nvSpPr>
          <p:cNvPr id="16" name="ZoneTexte 15"/>
          <p:cNvSpPr txBox="1"/>
          <p:nvPr/>
        </p:nvSpPr>
        <p:spPr>
          <a:xfrm>
            <a:off x="36778" y="5016078"/>
            <a:ext cx="9122990" cy="800219"/>
          </a:xfrm>
          <a:prstGeom prst="rect">
            <a:avLst/>
          </a:prstGeom>
          <a:noFill/>
        </p:spPr>
        <p:txBody>
          <a:bodyPr wrap="square" rtlCol="0">
            <a:spAutoFit/>
          </a:bodyPr>
          <a:lstStyle/>
          <a:p>
            <a:r>
              <a:rPr lang="fr-FR" b="1" dirty="0" smtClean="0"/>
              <a:t>Lot 3 </a:t>
            </a:r>
            <a:r>
              <a:rPr lang="fr-FR" dirty="0" smtClean="0"/>
              <a:t>: Cible d’hydrogène</a:t>
            </a:r>
            <a:endParaRPr lang="fr-FR" i="1" dirty="0" smtClean="0"/>
          </a:p>
          <a:p>
            <a:endParaRPr lang="fr-FR" sz="1000" dirty="0"/>
          </a:p>
          <a:p>
            <a:pPr algn="just"/>
            <a:r>
              <a:rPr lang="fr-FR" dirty="0" smtClean="0"/>
              <a:t>Développement d’une cible d’hydrogène solide sous forme de filament de </a:t>
            </a:r>
            <a:r>
              <a:rPr lang="fr-FR" b="1" dirty="0" smtClean="0">
                <a:solidFill>
                  <a:srgbClr val="0000FF"/>
                </a:solidFill>
              </a:rPr>
              <a:t>15 µm</a:t>
            </a:r>
            <a:r>
              <a:rPr lang="fr-FR" dirty="0" smtClean="0"/>
              <a:t> de diamètre</a:t>
            </a:r>
            <a:endParaRPr lang="fr-FR" dirty="0"/>
          </a:p>
        </p:txBody>
      </p:sp>
      <p:sp>
        <p:nvSpPr>
          <p:cNvPr id="9" name="ZoneTexte 8"/>
          <p:cNvSpPr txBox="1"/>
          <p:nvPr/>
        </p:nvSpPr>
        <p:spPr>
          <a:xfrm>
            <a:off x="1691681" y="90666"/>
            <a:ext cx="3985219"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PHYSIQUE NUCLEAIRE</a:t>
            </a:r>
          </a:p>
        </p:txBody>
      </p:sp>
    </p:spTree>
    <p:extLst>
      <p:ext uri="{BB962C8B-B14F-4D97-AF65-F5344CB8AC3E}">
        <p14:creationId xmlns="" xmlns:p14="http://schemas.microsoft.com/office/powerpoint/2010/main" val="3609131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67904" y="1561836"/>
            <a:ext cx="5299596" cy="400110"/>
          </a:xfrm>
          <a:prstGeom prst="rect">
            <a:avLst/>
          </a:prstGeom>
          <a:noFill/>
        </p:spPr>
        <p:txBody>
          <a:bodyPr wrap="square" rtlCol="0">
            <a:spAutoFit/>
          </a:bodyPr>
          <a:lstStyle/>
          <a:p>
            <a:r>
              <a:rPr lang="fr-FR" sz="2000" b="1" dirty="0" smtClean="0"/>
              <a:t>Cible Hydrogène solide sans fenêtre à vide</a:t>
            </a:r>
            <a:endParaRPr lang="fr-FR" sz="2000" b="1" dirty="0"/>
          </a:p>
        </p:txBody>
      </p:sp>
      <p:sp>
        <p:nvSpPr>
          <p:cNvPr id="5" name="ZoneTexte 11"/>
          <p:cNvSpPr txBox="1">
            <a:spLocks noChangeArrowheads="1"/>
          </p:cNvSpPr>
          <p:nvPr/>
        </p:nvSpPr>
        <p:spPr bwMode="auto">
          <a:xfrm>
            <a:off x="3497409" y="2419443"/>
            <a:ext cx="5646591" cy="584775"/>
          </a:xfrm>
          <a:prstGeom prst="rect">
            <a:avLst/>
          </a:prstGeom>
          <a:noFill/>
          <a:ln w="9525">
            <a:noFill/>
            <a:miter lim="800000"/>
            <a:headEnd/>
            <a:tailEnd/>
          </a:ln>
        </p:spPr>
        <p:txBody>
          <a:bodyPr wrap="square">
            <a:spAutoFit/>
          </a:bodyPr>
          <a:lstStyle/>
          <a:p>
            <a:pPr algn="ctr"/>
            <a:r>
              <a:rPr lang="en-US" sz="1600" i="1" dirty="0" smtClean="0"/>
              <a:t>Proposition ANR bi-</a:t>
            </a:r>
            <a:r>
              <a:rPr lang="en-US" sz="1600" i="1" dirty="0" err="1" smtClean="0"/>
              <a:t>nationale</a:t>
            </a:r>
            <a:r>
              <a:rPr lang="en-US" sz="1600" i="1" dirty="0" smtClean="0"/>
              <a:t> avec </a:t>
            </a:r>
            <a:r>
              <a:rPr lang="fr-FR" sz="1600" i="1" dirty="0" smtClean="0"/>
              <a:t>GSI &amp; J.W. </a:t>
            </a:r>
            <a:r>
              <a:rPr lang="en-US" sz="1600" i="1" dirty="0" err="1" smtClean="0"/>
              <a:t>l’Université</a:t>
            </a:r>
            <a:r>
              <a:rPr lang="en-US" sz="1600" i="1" dirty="0" smtClean="0"/>
              <a:t> Goethe de Frankfort </a:t>
            </a:r>
            <a:endParaRPr lang="fr-FR" dirty="0"/>
          </a:p>
        </p:txBody>
      </p:sp>
      <p:pic>
        <p:nvPicPr>
          <p:cNvPr id="6" name="Picture 2" descr="\\VBOXSVR\Bureau\drop.png"/>
          <p:cNvPicPr>
            <a:picLocks noChangeAspect="1" noChangeArrowheads="1"/>
          </p:cNvPicPr>
          <p:nvPr/>
        </p:nvPicPr>
        <p:blipFill>
          <a:blip r:embed="rId2" cstate="print"/>
          <a:srcRect/>
          <a:stretch>
            <a:fillRect/>
          </a:stretch>
        </p:blipFill>
        <p:spPr bwMode="auto">
          <a:xfrm>
            <a:off x="4346951" y="2962141"/>
            <a:ext cx="3698875" cy="1525588"/>
          </a:xfrm>
          <a:prstGeom prst="rect">
            <a:avLst/>
          </a:prstGeom>
          <a:noFill/>
          <a:ln w="9525">
            <a:noFill/>
            <a:miter lim="800000"/>
            <a:headEnd/>
            <a:tailEnd/>
          </a:ln>
        </p:spPr>
      </p:pic>
      <p:pic>
        <p:nvPicPr>
          <p:cNvPr id="7" name="Image 7"/>
          <p:cNvPicPr>
            <a:picLocks noChangeAspect="1"/>
          </p:cNvPicPr>
          <p:nvPr/>
        </p:nvPicPr>
        <p:blipFill>
          <a:blip r:embed="rId3" cstate="print"/>
          <a:srcRect/>
          <a:stretch>
            <a:fillRect/>
          </a:stretch>
        </p:blipFill>
        <p:spPr bwMode="auto">
          <a:xfrm>
            <a:off x="874541" y="2743435"/>
            <a:ext cx="1901825" cy="3387725"/>
          </a:xfrm>
          <a:prstGeom prst="rect">
            <a:avLst/>
          </a:prstGeom>
          <a:noFill/>
          <a:ln w="9525">
            <a:noFill/>
            <a:miter lim="800000"/>
            <a:headEnd/>
            <a:tailEnd/>
          </a:ln>
        </p:spPr>
      </p:pic>
      <p:sp>
        <p:nvSpPr>
          <p:cNvPr id="8" name="Rectangle 8"/>
          <p:cNvSpPr>
            <a:spLocks noChangeArrowheads="1"/>
          </p:cNvSpPr>
          <p:nvPr/>
        </p:nvSpPr>
        <p:spPr bwMode="auto">
          <a:xfrm>
            <a:off x="1214719" y="2202097"/>
            <a:ext cx="927100" cy="276225"/>
          </a:xfrm>
          <a:prstGeom prst="rect">
            <a:avLst/>
          </a:prstGeom>
          <a:noFill/>
          <a:ln w="19050">
            <a:solidFill>
              <a:srgbClr val="808080"/>
            </a:solidFill>
            <a:miter lim="800000"/>
            <a:headEnd/>
            <a:tailEnd/>
          </a:ln>
        </p:spPr>
        <p:txBody>
          <a:bodyPr wrap="none">
            <a:spAutoFit/>
          </a:bodyPr>
          <a:lstStyle/>
          <a:p>
            <a:pPr algn="ctr"/>
            <a:r>
              <a:rPr lang="en-US" sz="1200" b="1" dirty="0" err="1">
                <a:latin typeface="Microsoft Sans Serif" pitchFamily="34" charset="0"/>
                <a:cs typeface="Microsoft Sans Serif" pitchFamily="34" charset="0"/>
              </a:rPr>
              <a:t>CHyMENE</a:t>
            </a:r>
            <a:endParaRPr lang="fr-FR" sz="1200" b="1" dirty="0">
              <a:latin typeface="Microsoft Sans Serif" pitchFamily="34" charset="0"/>
              <a:cs typeface="Microsoft Sans Serif" pitchFamily="34" charset="0"/>
            </a:endParaRPr>
          </a:p>
        </p:txBody>
      </p:sp>
      <p:sp>
        <p:nvSpPr>
          <p:cNvPr id="9" name="Rectangle 10"/>
          <p:cNvSpPr>
            <a:spLocks noChangeArrowheads="1"/>
          </p:cNvSpPr>
          <p:nvPr/>
        </p:nvSpPr>
        <p:spPr bwMode="auto">
          <a:xfrm>
            <a:off x="5465109" y="2177689"/>
            <a:ext cx="1258678" cy="276999"/>
          </a:xfrm>
          <a:prstGeom prst="rect">
            <a:avLst/>
          </a:prstGeom>
          <a:noFill/>
          <a:ln w="19050">
            <a:solidFill>
              <a:srgbClr val="808080"/>
            </a:solidFill>
            <a:miter lim="800000"/>
            <a:headEnd/>
            <a:tailEnd/>
          </a:ln>
        </p:spPr>
        <p:txBody>
          <a:bodyPr wrap="none">
            <a:spAutoFit/>
          </a:bodyPr>
          <a:lstStyle/>
          <a:p>
            <a:pPr algn="ctr"/>
            <a:r>
              <a:rPr lang="en-US" sz="1200" b="1" dirty="0">
                <a:latin typeface="Microsoft Sans Serif" pitchFamily="34" charset="0"/>
                <a:cs typeface="Microsoft Sans Serif" pitchFamily="34" charset="0"/>
              </a:rPr>
              <a:t>Droplet </a:t>
            </a:r>
            <a:r>
              <a:rPr lang="en-US" sz="1200" b="1" dirty="0" smtClean="0">
                <a:latin typeface="Microsoft Sans Serif" pitchFamily="34" charset="0"/>
                <a:cs typeface="Microsoft Sans Serif" pitchFamily="34" charset="0"/>
              </a:rPr>
              <a:t>Stream </a:t>
            </a:r>
            <a:endParaRPr lang="fr-FR" sz="1200" b="1" dirty="0">
              <a:latin typeface="Microsoft Sans Serif" pitchFamily="34" charset="0"/>
              <a:cs typeface="Microsoft Sans Serif" pitchFamily="34" charset="0"/>
            </a:endParaRPr>
          </a:p>
        </p:txBody>
      </p:sp>
      <p:sp>
        <p:nvSpPr>
          <p:cNvPr id="10" name="ZoneTexte 9"/>
          <p:cNvSpPr txBox="1"/>
          <p:nvPr/>
        </p:nvSpPr>
        <p:spPr>
          <a:xfrm>
            <a:off x="4291161" y="4439197"/>
            <a:ext cx="4214813" cy="276225"/>
          </a:xfrm>
          <a:prstGeom prst="rect">
            <a:avLst/>
          </a:prstGeom>
          <a:noFill/>
        </p:spPr>
        <p:txBody>
          <a:bodyPr wrap="none">
            <a:spAutoFit/>
          </a:bodyPr>
          <a:lstStyle/>
          <a:p>
            <a:pPr>
              <a:defRPr/>
            </a:pPr>
            <a:r>
              <a:rPr lang="en-US" sz="1200" dirty="0">
                <a:solidFill>
                  <a:schemeClr val="tx1">
                    <a:lumMod val="75000"/>
                    <a:lumOff val="25000"/>
                  </a:schemeClr>
                </a:solidFill>
              </a:rPr>
              <a:t>R.A.  Costa </a:t>
            </a:r>
            <a:r>
              <a:rPr lang="en-US" sz="1200" dirty="0" err="1">
                <a:solidFill>
                  <a:schemeClr val="tx1">
                    <a:lumMod val="75000"/>
                    <a:lumOff val="25000"/>
                  </a:schemeClr>
                </a:solidFill>
              </a:rPr>
              <a:t>Fraga</a:t>
            </a:r>
            <a:r>
              <a:rPr lang="en-US" sz="1200" dirty="0">
                <a:solidFill>
                  <a:schemeClr val="tx1">
                    <a:lumMod val="75000"/>
                    <a:lumOff val="25000"/>
                  </a:schemeClr>
                </a:solidFill>
              </a:rPr>
              <a:t> et al. Rev. </a:t>
            </a:r>
            <a:r>
              <a:rPr lang="en-US" sz="1200" dirty="0" err="1">
                <a:solidFill>
                  <a:schemeClr val="tx1">
                    <a:lumMod val="75000"/>
                    <a:lumOff val="25000"/>
                  </a:schemeClr>
                </a:solidFill>
              </a:rPr>
              <a:t>Sci</a:t>
            </a:r>
            <a:r>
              <a:rPr lang="en-US" sz="1200" dirty="0">
                <a:solidFill>
                  <a:schemeClr val="tx1">
                    <a:lumMod val="75000"/>
                    <a:lumOff val="25000"/>
                  </a:schemeClr>
                </a:solidFill>
              </a:rPr>
              <a:t>, Inst. 83 (2012) 025102</a:t>
            </a:r>
            <a:endParaRPr lang="fr-FR" sz="1200" dirty="0">
              <a:solidFill>
                <a:schemeClr val="tx1">
                  <a:lumMod val="75000"/>
                  <a:lumOff val="25000"/>
                </a:schemeClr>
              </a:solidFill>
            </a:endParaRPr>
          </a:p>
        </p:txBody>
      </p:sp>
      <p:sp>
        <p:nvSpPr>
          <p:cNvPr id="11" name="ZoneTexte 10"/>
          <p:cNvSpPr txBox="1"/>
          <p:nvPr/>
        </p:nvSpPr>
        <p:spPr>
          <a:xfrm>
            <a:off x="66504" y="2457685"/>
            <a:ext cx="3822700" cy="276225"/>
          </a:xfrm>
          <a:prstGeom prst="rect">
            <a:avLst/>
          </a:prstGeom>
          <a:noFill/>
        </p:spPr>
        <p:txBody>
          <a:bodyPr wrap="none">
            <a:spAutoFit/>
          </a:bodyPr>
          <a:lstStyle/>
          <a:p>
            <a:pPr>
              <a:defRPr/>
            </a:pPr>
            <a:r>
              <a:rPr lang="en-US" sz="1200" dirty="0">
                <a:solidFill>
                  <a:schemeClr val="tx1">
                    <a:lumMod val="75000"/>
                    <a:lumOff val="25000"/>
                  </a:schemeClr>
                </a:solidFill>
              </a:rPr>
              <a:t>J.-M. </a:t>
            </a:r>
            <a:r>
              <a:rPr lang="en-US" sz="1200" dirty="0" err="1">
                <a:solidFill>
                  <a:schemeClr val="tx1">
                    <a:lumMod val="75000"/>
                    <a:lumOff val="25000"/>
                  </a:schemeClr>
                </a:solidFill>
              </a:rPr>
              <a:t>Gheller</a:t>
            </a:r>
            <a:r>
              <a:rPr lang="en-US" sz="1200" dirty="0">
                <a:solidFill>
                  <a:schemeClr val="tx1">
                    <a:lumMod val="75000"/>
                    <a:lumOff val="25000"/>
                  </a:schemeClr>
                </a:solidFill>
              </a:rPr>
              <a:t> et al. AIP Conf. Proc. 1573 (2014) 58</a:t>
            </a:r>
            <a:endParaRPr lang="fr-FR" sz="1200" dirty="0">
              <a:solidFill>
                <a:schemeClr val="tx1">
                  <a:lumMod val="75000"/>
                  <a:lumOff val="25000"/>
                </a:schemeClr>
              </a:solidFill>
            </a:endParaRPr>
          </a:p>
        </p:txBody>
      </p:sp>
      <p:pic>
        <p:nvPicPr>
          <p:cNvPr id="13" name="Image 2" descr="Description : Description : C:\sb\P2IO_2015_PE\ipn-orsay.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57100" y="1635505"/>
            <a:ext cx="636481" cy="302175"/>
          </a:xfrm>
          <a:prstGeom prst="rect">
            <a:avLst/>
          </a:prstGeom>
          <a:noFill/>
          <a:ln w="9525">
            <a:noFill/>
            <a:miter lim="800000"/>
            <a:headEnd/>
            <a:tailEnd/>
          </a:ln>
        </p:spPr>
      </p:pic>
      <p:sp>
        <p:nvSpPr>
          <p:cNvPr id="17" name="Rectangle 16"/>
          <p:cNvSpPr/>
          <p:nvPr/>
        </p:nvSpPr>
        <p:spPr>
          <a:xfrm>
            <a:off x="2242454" y="664420"/>
            <a:ext cx="4089838" cy="461665"/>
          </a:xfrm>
          <a:prstGeom prst="rect">
            <a:avLst/>
          </a:prstGeom>
          <a:solidFill>
            <a:schemeClr val="accent3"/>
          </a:solidFill>
          <a:ln>
            <a:solidFill>
              <a:schemeClr val="tx1"/>
            </a:solidFill>
          </a:ln>
        </p:spPr>
        <p:txBody>
          <a:bodyPr wrap="none">
            <a:spAutoFit/>
          </a:bodyPr>
          <a:lstStyle/>
          <a:p>
            <a:pPr marL="266700" indent="-266700"/>
            <a:r>
              <a:rPr lang="fr-FR" sz="2400" b="1" dirty="0" smtClean="0"/>
              <a:t>Expérience Physique Nucléaire</a:t>
            </a:r>
            <a:endParaRPr lang="fr-FR" b="1" dirty="0" smtClean="0"/>
          </a:p>
        </p:txBody>
      </p:sp>
      <p:sp>
        <p:nvSpPr>
          <p:cNvPr id="16" name="ZoneTexte 15"/>
          <p:cNvSpPr txBox="1"/>
          <p:nvPr/>
        </p:nvSpPr>
        <p:spPr>
          <a:xfrm>
            <a:off x="1691681" y="90666"/>
            <a:ext cx="3985219"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PHYSIQUE NUCLEAIRE</a:t>
            </a:r>
          </a:p>
        </p:txBody>
      </p:sp>
      <p:pic>
        <p:nvPicPr>
          <p:cNvPr id="15" name="Image 14" descr="../Sans%20titre.pn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695699" y="4749800"/>
            <a:ext cx="4646197" cy="91193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047999" y="1295399"/>
            <a:ext cx="1230086" cy="369332"/>
          </a:xfrm>
          <a:prstGeom prst="rect">
            <a:avLst/>
          </a:prstGeom>
          <a:noFill/>
        </p:spPr>
        <p:txBody>
          <a:bodyPr wrap="square" rtlCol="0">
            <a:spAutoFit/>
          </a:bodyPr>
          <a:lstStyle/>
          <a:p>
            <a:r>
              <a:rPr lang="fr-FR" b="1" dirty="0" smtClean="0"/>
              <a:t>Détecteur</a:t>
            </a:r>
            <a:endParaRPr lang="fr-FR" b="1" dirty="0"/>
          </a:p>
        </p:txBody>
      </p:sp>
      <p:sp>
        <p:nvSpPr>
          <p:cNvPr id="14" name="ZoneTexte 5"/>
          <p:cNvSpPr txBox="1">
            <a:spLocks noChangeArrowheads="1"/>
          </p:cNvSpPr>
          <p:nvPr/>
        </p:nvSpPr>
        <p:spPr bwMode="auto">
          <a:xfrm>
            <a:off x="0" y="1720047"/>
            <a:ext cx="8502316" cy="1061829"/>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fr-FR" sz="1800" dirty="0" smtClean="0"/>
              <a:t>Etudes conceptuelles </a:t>
            </a:r>
            <a:r>
              <a:rPr lang="fr-FR" dirty="0" smtClean="0"/>
              <a:t>avec GEANT4 and FLUKA du détecteur contenant </a:t>
            </a:r>
            <a:r>
              <a:rPr lang="fr-FR" sz="1800" dirty="0" smtClean="0"/>
              <a:t>28 cellules de détection constituées chacune d’un détecteur de position et d’un cristal BGO</a:t>
            </a:r>
          </a:p>
          <a:p>
            <a:pPr marL="285750" indent="-285750">
              <a:lnSpc>
                <a:spcPct val="150000"/>
              </a:lnSpc>
              <a:buFont typeface="Wingdings" pitchFamily="2" charset="2"/>
              <a:buChar char="Ø"/>
            </a:pPr>
            <a:r>
              <a:rPr lang="fr-FR" sz="1800" dirty="0" smtClean="0"/>
              <a:t>Etudes </a:t>
            </a:r>
            <a:r>
              <a:rPr lang="fr-FR" dirty="0" smtClean="0"/>
              <a:t>du design mécanique en cours</a:t>
            </a:r>
            <a:r>
              <a:rPr lang="fr-FR" sz="1800" dirty="0" smtClean="0"/>
              <a:t> </a:t>
            </a:r>
            <a:endParaRPr lang="fr-FR" sz="1800" dirty="0"/>
          </a:p>
        </p:txBody>
      </p:sp>
      <p:pic>
        <p:nvPicPr>
          <p:cNvPr id="16" name="Image 2" descr="Description : Description : C:\sb\P2IO_2015_PE\ipn-orsay.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07238" y="1313421"/>
            <a:ext cx="636481" cy="302175"/>
          </a:xfrm>
          <a:prstGeom prst="rect">
            <a:avLst/>
          </a:prstGeom>
          <a:noFill/>
          <a:ln w="9525">
            <a:noFill/>
            <a:miter lim="800000"/>
            <a:headEnd/>
            <a:tailEnd/>
          </a:ln>
        </p:spPr>
      </p:pic>
      <p:sp>
        <p:nvSpPr>
          <p:cNvPr id="20" name="Rectangle 19"/>
          <p:cNvSpPr/>
          <p:nvPr/>
        </p:nvSpPr>
        <p:spPr>
          <a:xfrm>
            <a:off x="2242454" y="664420"/>
            <a:ext cx="4089838" cy="461665"/>
          </a:xfrm>
          <a:prstGeom prst="rect">
            <a:avLst/>
          </a:prstGeom>
          <a:solidFill>
            <a:schemeClr val="accent3"/>
          </a:solidFill>
          <a:ln>
            <a:solidFill>
              <a:schemeClr val="tx1"/>
            </a:solidFill>
          </a:ln>
        </p:spPr>
        <p:txBody>
          <a:bodyPr wrap="none">
            <a:spAutoFit/>
          </a:bodyPr>
          <a:lstStyle/>
          <a:p>
            <a:pPr marL="266700" indent="-266700"/>
            <a:r>
              <a:rPr lang="fr-FR" sz="2400" b="1" dirty="0" smtClean="0"/>
              <a:t>Expérience Physique Nucléaire</a:t>
            </a:r>
            <a:endParaRPr lang="fr-FR" b="1" dirty="0" smtClean="0"/>
          </a:p>
        </p:txBody>
      </p:sp>
      <p:sp>
        <p:nvSpPr>
          <p:cNvPr id="24" name="ZoneTexte 23"/>
          <p:cNvSpPr txBox="1"/>
          <p:nvPr/>
        </p:nvSpPr>
        <p:spPr>
          <a:xfrm>
            <a:off x="1691681" y="90666"/>
            <a:ext cx="3985219"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PHYSIQUE NUCLEAIRE</a:t>
            </a:r>
          </a:p>
        </p:txBody>
      </p:sp>
      <p:grpSp>
        <p:nvGrpSpPr>
          <p:cNvPr id="17" name="Groupe 16"/>
          <p:cNvGrpSpPr/>
          <p:nvPr/>
        </p:nvGrpSpPr>
        <p:grpSpPr>
          <a:xfrm>
            <a:off x="99302" y="2941155"/>
            <a:ext cx="4401913" cy="3444324"/>
            <a:chOff x="3573775" y="2132182"/>
            <a:chExt cx="5026547" cy="3976179"/>
          </a:xfrm>
        </p:grpSpPr>
        <p:pic>
          <p:nvPicPr>
            <p:cNvPr id="18" name="Image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p:blipFill>
          <p:spPr>
            <a:xfrm>
              <a:off x="4586970" y="2583613"/>
              <a:ext cx="4013352" cy="3524748"/>
            </a:xfrm>
            <a:prstGeom prst="rect">
              <a:avLst/>
            </a:prstGeom>
          </p:spPr>
        </p:pic>
        <p:cxnSp>
          <p:nvCxnSpPr>
            <p:cNvPr id="26" name="Connecteur droit avec flèche 25"/>
            <p:cNvCxnSpPr/>
            <p:nvPr/>
          </p:nvCxnSpPr>
          <p:spPr>
            <a:xfrm flipV="1">
              <a:off x="3891962" y="4312782"/>
              <a:ext cx="681663" cy="149374"/>
            </a:xfrm>
            <a:prstGeom prst="straightConnector1">
              <a:avLst/>
            </a:prstGeom>
            <a:ln w="3810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27" name="Rectangle 5"/>
            <p:cNvSpPr txBox="1">
              <a:spLocks noChangeArrowheads="1"/>
            </p:cNvSpPr>
            <p:nvPr/>
          </p:nvSpPr>
          <p:spPr>
            <a:xfrm rot="20770888">
              <a:off x="3573775" y="4054438"/>
              <a:ext cx="1024775" cy="232548"/>
            </a:xfrm>
            <a:prstGeom prst="rect">
              <a:avLst/>
            </a:prstGeom>
            <a:noFill/>
          </p:spPr>
          <p:txBody>
            <a:bodyPr/>
            <a:lstStyle/>
            <a:p>
              <a:pPr marL="3175" indent="-3175" algn="ctr">
                <a:spcBef>
                  <a:spcPct val="50000"/>
                </a:spcBef>
                <a:defRPr/>
              </a:pPr>
              <a:r>
                <a:rPr lang="fr-FR" sz="1000" b="1" dirty="0" smtClean="0">
                  <a:solidFill>
                    <a:srgbClr val="FF0000"/>
                  </a:solidFill>
                  <a:latin typeface="Calibri"/>
                  <a:cs typeface="Calibri"/>
                </a:rPr>
                <a:t>Faisceau e</a:t>
              </a:r>
              <a:r>
                <a:rPr lang="fr-FR" sz="1000" b="1" baseline="30000" dirty="0" smtClean="0">
                  <a:solidFill>
                    <a:srgbClr val="FF0000"/>
                  </a:solidFill>
                  <a:latin typeface="Calibri"/>
                  <a:cs typeface="Calibri"/>
                </a:rPr>
                <a:t>-</a:t>
              </a:r>
              <a:endParaRPr lang="fr-FR" sz="1000" b="1" baseline="30000" dirty="0">
                <a:solidFill>
                  <a:srgbClr val="FF0000"/>
                </a:solidFill>
                <a:latin typeface="Calibri"/>
                <a:cs typeface="Calibri"/>
              </a:endParaRPr>
            </a:p>
          </p:txBody>
        </p:sp>
        <p:cxnSp>
          <p:nvCxnSpPr>
            <p:cNvPr id="29" name="Connecteur droit avec flèche 28"/>
            <p:cNvCxnSpPr/>
            <p:nvPr/>
          </p:nvCxnSpPr>
          <p:spPr>
            <a:xfrm flipV="1">
              <a:off x="5776731" y="3309378"/>
              <a:ext cx="1302310" cy="702394"/>
            </a:xfrm>
            <a:prstGeom prst="straightConnector1">
              <a:avLst/>
            </a:prstGeom>
            <a:ln w="63500">
              <a:solidFill>
                <a:schemeClr val="accent3"/>
              </a:solidFill>
              <a:prstDash val="sysDash"/>
              <a:headEnd type="none"/>
              <a:tailEnd type="arrow"/>
            </a:ln>
          </p:spPr>
          <p:style>
            <a:lnRef idx="1">
              <a:schemeClr val="dk1"/>
            </a:lnRef>
            <a:fillRef idx="0">
              <a:schemeClr val="dk1"/>
            </a:fillRef>
            <a:effectRef idx="0">
              <a:schemeClr val="dk1"/>
            </a:effectRef>
            <a:fontRef idx="minor">
              <a:schemeClr val="tx1"/>
            </a:fontRef>
          </p:style>
        </p:cxnSp>
        <p:cxnSp>
          <p:nvCxnSpPr>
            <p:cNvPr id="30" name="Connecteur droit avec flèche 29"/>
            <p:cNvCxnSpPr/>
            <p:nvPr/>
          </p:nvCxnSpPr>
          <p:spPr>
            <a:xfrm>
              <a:off x="5776731" y="4011772"/>
              <a:ext cx="1435133" cy="114034"/>
            </a:xfrm>
            <a:prstGeom prst="straightConnector1">
              <a:avLst/>
            </a:prstGeom>
            <a:ln w="63500">
              <a:solidFill>
                <a:schemeClr val="accent3"/>
              </a:solidFill>
              <a:prstDash val="sysDash"/>
              <a:headEnd type="none"/>
              <a:tailEnd type="arrow"/>
            </a:ln>
          </p:spPr>
          <p:style>
            <a:lnRef idx="1">
              <a:schemeClr val="dk1"/>
            </a:lnRef>
            <a:fillRef idx="0">
              <a:schemeClr val="dk1"/>
            </a:fillRef>
            <a:effectRef idx="0">
              <a:schemeClr val="dk1"/>
            </a:effectRef>
            <a:fontRef idx="minor">
              <a:schemeClr val="tx1"/>
            </a:fontRef>
          </p:style>
        </p:cxnSp>
        <p:cxnSp>
          <p:nvCxnSpPr>
            <p:cNvPr id="31" name="Connecteur droit avec flèche 30"/>
            <p:cNvCxnSpPr/>
            <p:nvPr/>
          </p:nvCxnSpPr>
          <p:spPr>
            <a:xfrm flipV="1">
              <a:off x="5776731" y="3660575"/>
              <a:ext cx="1554310" cy="351196"/>
            </a:xfrm>
            <a:prstGeom prst="straightConnector1">
              <a:avLst/>
            </a:prstGeom>
            <a:ln w="63500">
              <a:solidFill>
                <a:schemeClr val="accent3"/>
              </a:solidFill>
              <a:prstDash val="sysDash"/>
              <a:headEnd type="none"/>
              <a:tailEnd type="arrow"/>
            </a:ln>
          </p:spPr>
          <p:style>
            <a:lnRef idx="1">
              <a:schemeClr val="dk1"/>
            </a:lnRef>
            <a:fillRef idx="0">
              <a:schemeClr val="dk1"/>
            </a:fillRef>
            <a:effectRef idx="0">
              <a:schemeClr val="dk1"/>
            </a:effectRef>
            <a:fontRef idx="minor">
              <a:schemeClr val="tx1"/>
            </a:fontRef>
          </p:style>
        </p:cxnSp>
        <p:sp>
          <p:nvSpPr>
            <p:cNvPr id="33" name="Rectangle 5"/>
            <p:cNvSpPr txBox="1">
              <a:spLocks noChangeArrowheads="1"/>
            </p:cNvSpPr>
            <p:nvPr/>
          </p:nvSpPr>
          <p:spPr>
            <a:xfrm rot="19922150">
              <a:off x="6036329" y="3422022"/>
              <a:ext cx="756641" cy="231344"/>
            </a:xfrm>
            <a:prstGeom prst="rect">
              <a:avLst/>
            </a:prstGeom>
            <a:noFill/>
          </p:spPr>
          <p:txBody>
            <a:bodyPr/>
            <a:lstStyle/>
            <a:p>
              <a:pPr marL="3175" indent="-3175" algn="ctr">
                <a:spcBef>
                  <a:spcPct val="50000"/>
                </a:spcBef>
                <a:defRPr/>
              </a:pPr>
              <a:r>
                <a:rPr lang="fr-FR" sz="1000" b="1" dirty="0" smtClean="0">
                  <a:latin typeface="Calibri"/>
                  <a:cs typeface="Calibri"/>
                </a:rPr>
                <a:t>Particules</a:t>
              </a:r>
              <a:endParaRPr lang="fr-FR" sz="1000" b="1" dirty="0">
                <a:latin typeface="Calibri"/>
                <a:cs typeface="Calibri"/>
              </a:endParaRPr>
            </a:p>
          </p:txBody>
        </p:sp>
        <p:sp>
          <p:nvSpPr>
            <p:cNvPr id="34" name="Rectangle 5"/>
            <p:cNvSpPr txBox="1">
              <a:spLocks noChangeArrowheads="1"/>
            </p:cNvSpPr>
            <p:nvPr/>
          </p:nvSpPr>
          <p:spPr>
            <a:xfrm>
              <a:off x="6010132" y="2705849"/>
              <a:ext cx="835508" cy="216996"/>
            </a:xfrm>
            <a:prstGeom prst="rect">
              <a:avLst/>
            </a:prstGeom>
            <a:noFill/>
          </p:spPr>
          <p:txBody>
            <a:bodyPr/>
            <a:lstStyle/>
            <a:p>
              <a:pPr marL="3175" indent="-3175" algn="ctr">
                <a:spcBef>
                  <a:spcPct val="50000"/>
                </a:spcBef>
                <a:defRPr/>
              </a:pPr>
              <a:r>
                <a:rPr lang="fr-FR" sz="1000" b="1" dirty="0">
                  <a:latin typeface="Calibri"/>
                  <a:cs typeface="Calibri"/>
                </a:rPr>
                <a:t>Blindage</a:t>
              </a:r>
            </a:p>
          </p:txBody>
        </p:sp>
        <p:cxnSp>
          <p:nvCxnSpPr>
            <p:cNvPr id="35" name="Connecteur droit avec flèche 34"/>
            <p:cNvCxnSpPr>
              <a:endCxn id="34" idx="2"/>
            </p:cNvCxnSpPr>
            <p:nvPr/>
          </p:nvCxnSpPr>
          <p:spPr>
            <a:xfrm flipH="1" flipV="1">
              <a:off x="6427886" y="2922845"/>
              <a:ext cx="417754" cy="386533"/>
            </a:xfrm>
            <a:prstGeom prst="straightConnector1">
              <a:avLst/>
            </a:prstGeom>
            <a:ln w="25400">
              <a:solidFill>
                <a:schemeClr val="tx1"/>
              </a:solidFill>
              <a:headEnd type="arrow"/>
              <a:tailEnd type="non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rot="16200000" flipV="1">
              <a:off x="4740791" y="3353954"/>
              <a:ext cx="617622" cy="104276"/>
            </a:xfrm>
            <a:prstGeom prst="straightConnector1">
              <a:avLst/>
            </a:prstGeom>
            <a:ln w="25400">
              <a:solidFill>
                <a:schemeClr val="tx1"/>
              </a:solidFill>
              <a:headEnd type="arrow"/>
              <a:tailEnd type="none"/>
            </a:ln>
          </p:spPr>
          <p:style>
            <a:lnRef idx="1">
              <a:schemeClr val="dk1"/>
            </a:lnRef>
            <a:fillRef idx="0">
              <a:schemeClr val="dk1"/>
            </a:fillRef>
            <a:effectRef idx="0">
              <a:schemeClr val="dk1"/>
            </a:effectRef>
            <a:fontRef idx="minor">
              <a:schemeClr val="tx1"/>
            </a:fontRef>
          </p:style>
        </p:cxnSp>
        <p:sp>
          <p:nvSpPr>
            <p:cNvPr id="44" name="Rectangle 5"/>
            <p:cNvSpPr txBox="1">
              <a:spLocks noChangeArrowheads="1"/>
            </p:cNvSpPr>
            <p:nvPr/>
          </p:nvSpPr>
          <p:spPr>
            <a:xfrm>
              <a:off x="6133365" y="2133809"/>
              <a:ext cx="1173901" cy="349672"/>
            </a:xfrm>
            <a:prstGeom prst="rect">
              <a:avLst/>
            </a:prstGeom>
            <a:noFill/>
          </p:spPr>
          <p:txBody>
            <a:bodyPr/>
            <a:lstStyle/>
            <a:p>
              <a:pPr marL="3175" indent="-3175" algn="ctr">
                <a:spcBef>
                  <a:spcPct val="50000"/>
                </a:spcBef>
                <a:defRPr/>
              </a:pPr>
              <a:r>
                <a:rPr lang="fr-FR" sz="1000" b="1" dirty="0" smtClean="0">
                  <a:latin typeface="Calibri"/>
                  <a:cs typeface="Calibri"/>
                </a:rPr>
                <a:t>Chambre </a:t>
              </a:r>
              <a:r>
                <a:rPr lang="fr-FR" sz="1000" b="1" dirty="0">
                  <a:latin typeface="Calibri"/>
                  <a:cs typeface="Calibri"/>
                </a:rPr>
                <a:t>instrumentale</a:t>
              </a:r>
            </a:p>
          </p:txBody>
        </p:sp>
        <p:cxnSp>
          <p:nvCxnSpPr>
            <p:cNvPr id="45" name="Connecteur droit avec flèche 44"/>
            <p:cNvCxnSpPr/>
            <p:nvPr/>
          </p:nvCxnSpPr>
          <p:spPr>
            <a:xfrm rot="16200000" flipV="1">
              <a:off x="6555216" y="2614350"/>
              <a:ext cx="486918" cy="185452"/>
            </a:xfrm>
            <a:prstGeom prst="straightConnector1">
              <a:avLst/>
            </a:prstGeom>
            <a:ln w="25400">
              <a:solidFill>
                <a:schemeClr val="tx1"/>
              </a:solidFill>
              <a:headEnd type="arrow"/>
              <a:tailEnd type="none"/>
            </a:ln>
          </p:spPr>
          <p:style>
            <a:lnRef idx="1">
              <a:schemeClr val="dk1"/>
            </a:lnRef>
            <a:fillRef idx="0">
              <a:schemeClr val="dk1"/>
            </a:fillRef>
            <a:effectRef idx="0">
              <a:schemeClr val="dk1"/>
            </a:effectRef>
            <a:fontRef idx="minor">
              <a:schemeClr val="tx1"/>
            </a:fontRef>
          </p:style>
        </p:cxnSp>
        <p:sp>
          <p:nvSpPr>
            <p:cNvPr id="46" name="Rectangle 5"/>
            <p:cNvSpPr txBox="1">
              <a:spLocks noChangeArrowheads="1"/>
            </p:cNvSpPr>
            <p:nvPr/>
          </p:nvSpPr>
          <p:spPr>
            <a:xfrm>
              <a:off x="7363125" y="2132182"/>
              <a:ext cx="1015772" cy="290017"/>
            </a:xfrm>
            <a:prstGeom prst="rect">
              <a:avLst/>
            </a:prstGeom>
            <a:noFill/>
          </p:spPr>
          <p:txBody>
            <a:bodyPr/>
            <a:lstStyle/>
            <a:p>
              <a:pPr marL="3175" indent="-3175" algn="ctr">
                <a:spcBef>
                  <a:spcPct val="50000"/>
                </a:spcBef>
                <a:defRPr/>
              </a:pPr>
              <a:r>
                <a:rPr lang="fr-FR" sz="1000" b="1" dirty="0" smtClean="0">
                  <a:latin typeface="Calibri"/>
                  <a:cs typeface="Calibri"/>
                </a:rPr>
                <a:t>Détecteurs</a:t>
              </a:r>
              <a:endParaRPr lang="fr-FR" sz="1000" b="1" dirty="0">
                <a:latin typeface="Calibri"/>
                <a:cs typeface="Calibri"/>
              </a:endParaRPr>
            </a:p>
          </p:txBody>
        </p:sp>
        <p:cxnSp>
          <p:nvCxnSpPr>
            <p:cNvPr id="47" name="Connecteur droit avec flèche 46"/>
            <p:cNvCxnSpPr/>
            <p:nvPr/>
          </p:nvCxnSpPr>
          <p:spPr>
            <a:xfrm rot="5400000" flipH="1" flipV="1">
              <a:off x="7121362" y="2528918"/>
              <a:ext cx="660538" cy="241181"/>
            </a:xfrm>
            <a:prstGeom prst="straightConnector1">
              <a:avLst/>
            </a:prstGeom>
            <a:ln w="25400">
              <a:solidFill>
                <a:schemeClr val="tx1"/>
              </a:solidFill>
              <a:headEnd type="arrow"/>
              <a:tailEnd type="none"/>
            </a:ln>
          </p:spPr>
          <p:style>
            <a:lnRef idx="1">
              <a:schemeClr val="dk1"/>
            </a:lnRef>
            <a:fillRef idx="0">
              <a:schemeClr val="dk1"/>
            </a:fillRef>
            <a:effectRef idx="0">
              <a:schemeClr val="dk1"/>
            </a:effectRef>
            <a:fontRef idx="minor">
              <a:schemeClr val="tx1"/>
            </a:fontRef>
          </p:style>
        </p:cxnSp>
      </p:grpSp>
      <p:grpSp>
        <p:nvGrpSpPr>
          <p:cNvPr id="73" name="Groupe 72"/>
          <p:cNvGrpSpPr/>
          <p:nvPr/>
        </p:nvGrpSpPr>
        <p:grpSpPr>
          <a:xfrm>
            <a:off x="5470357" y="2827464"/>
            <a:ext cx="2204039" cy="3565316"/>
            <a:chOff x="938463" y="2570789"/>
            <a:chExt cx="2204039" cy="3565316"/>
          </a:xfrm>
        </p:grpSpPr>
        <p:pic>
          <p:nvPicPr>
            <p:cNvPr id="74" name="Image 7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p:blipFill>
          <p:spPr>
            <a:xfrm>
              <a:off x="938463" y="2570789"/>
              <a:ext cx="2204039" cy="3565316"/>
            </a:xfrm>
            <a:prstGeom prst="rect">
              <a:avLst/>
            </a:prstGeom>
          </p:spPr>
        </p:pic>
        <p:sp>
          <p:nvSpPr>
            <p:cNvPr id="77" name="Rectangle 5"/>
            <p:cNvSpPr txBox="1">
              <a:spLocks noChangeArrowheads="1"/>
            </p:cNvSpPr>
            <p:nvPr/>
          </p:nvSpPr>
          <p:spPr>
            <a:xfrm>
              <a:off x="1381254" y="3398963"/>
              <a:ext cx="1296144" cy="406608"/>
            </a:xfrm>
            <a:prstGeom prst="rect">
              <a:avLst/>
            </a:prstGeom>
            <a:noFill/>
          </p:spPr>
          <p:txBody>
            <a:bodyPr/>
            <a:lstStyle/>
            <a:p>
              <a:pPr marL="3175" indent="-3175" algn="ctr">
                <a:spcBef>
                  <a:spcPct val="50000"/>
                </a:spcBef>
                <a:defRPr/>
              </a:pPr>
              <a:r>
                <a:rPr lang="fr-FR" sz="1000" b="1" dirty="0" smtClean="0">
                  <a:latin typeface="Calibri"/>
                  <a:cs typeface="Calibri"/>
                </a:rPr>
                <a:t>Cible </a:t>
              </a:r>
              <a:r>
                <a:rPr lang="fr-FR" sz="1000" b="1" dirty="0">
                  <a:cs typeface="Calibri"/>
                </a:rPr>
                <a:t>d’hydrogène </a:t>
              </a:r>
              <a:r>
                <a:rPr lang="fr-FR" sz="1000" b="1" dirty="0" err="1">
                  <a:cs typeface="Calibri"/>
                </a:rPr>
                <a:t>Chymène</a:t>
              </a:r>
              <a:endParaRPr lang="fr-FR" sz="1000" b="1" dirty="0" smtClean="0">
                <a:latin typeface="Calibri"/>
                <a:cs typeface="Calibri"/>
              </a:endParaRPr>
            </a:p>
          </p:txBody>
        </p:sp>
      </p:grpSp>
      <p:sp>
        <p:nvSpPr>
          <p:cNvPr id="93" name="Rectangle 5"/>
          <p:cNvSpPr txBox="1">
            <a:spLocks noChangeArrowheads="1"/>
          </p:cNvSpPr>
          <p:nvPr/>
        </p:nvSpPr>
        <p:spPr>
          <a:xfrm>
            <a:off x="488121" y="3376779"/>
            <a:ext cx="1220364" cy="473326"/>
          </a:xfrm>
          <a:prstGeom prst="rect">
            <a:avLst/>
          </a:prstGeom>
          <a:noFill/>
        </p:spPr>
        <p:txBody>
          <a:bodyPr/>
          <a:lstStyle/>
          <a:p>
            <a:pPr marL="3175" indent="-3175" algn="ctr">
              <a:spcBef>
                <a:spcPct val="50000"/>
              </a:spcBef>
              <a:defRPr/>
            </a:pPr>
            <a:r>
              <a:rPr lang="fr-FR" sz="1000" b="1" dirty="0" smtClean="0">
                <a:latin typeface="Calibri"/>
                <a:cs typeface="Calibri"/>
              </a:rPr>
              <a:t>Cible jet hydrogène (Frankfort)</a:t>
            </a:r>
          </a:p>
        </p:txBody>
      </p:sp>
      <p:sp>
        <p:nvSpPr>
          <p:cNvPr id="28" name="ZoneTexte 27"/>
          <p:cNvSpPr txBox="1"/>
          <p:nvPr/>
        </p:nvSpPr>
        <p:spPr>
          <a:xfrm>
            <a:off x="2276475" y="6362700"/>
            <a:ext cx="2228850" cy="307777"/>
          </a:xfrm>
          <a:prstGeom prst="rect">
            <a:avLst/>
          </a:prstGeom>
          <a:noFill/>
        </p:spPr>
        <p:txBody>
          <a:bodyPr wrap="square" rtlCol="0">
            <a:spAutoFit/>
          </a:bodyPr>
          <a:lstStyle/>
          <a:p>
            <a:pPr algn="r"/>
            <a:r>
              <a:rPr lang="fr-FR" sz="1400" i="1" dirty="0" smtClean="0"/>
              <a:t>Conception C. Le Gaillard</a:t>
            </a:r>
            <a:endParaRPr lang="fr-FR" sz="14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556084" y="1295399"/>
            <a:ext cx="5141495" cy="369332"/>
          </a:xfrm>
          <a:prstGeom prst="rect">
            <a:avLst/>
          </a:prstGeom>
          <a:noFill/>
        </p:spPr>
        <p:txBody>
          <a:bodyPr wrap="square" rtlCol="0">
            <a:spAutoFit/>
          </a:bodyPr>
          <a:lstStyle/>
          <a:p>
            <a:r>
              <a:rPr lang="fr-FR" b="1" dirty="0" smtClean="0"/>
              <a:t>Equipements de contrôle et de mesure du faisceau</a:t>
            </a:r>
            <a:endParaRPr lang="fr-FR" b="1" dirty="0"/>
          </a:p>
        </p:txBody>
      </p:sp>
      <p:pic>
        <p:nvPicPr>
          <p:cNvPr id="16" name="Image 2" descr="Description : Description : C:\sb\P2IO_2015_PE\ipn-orsay.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21048" y="1321443"/>
            <a:ext cx="636481" cy="302175"/>
          </a:xfrm>
          <a:prstGeom prst="rect">
            <a:avLst/>
          </a:prstGeom>
          <a:noFill/>
          <a:ln w="9525">
            <a:noFill/>
            <a:miter lim="800000"/>
            <a:headEnd/>
            <a:tailEnd/>
          </a:ln>
        </p:spPr>
      </p:pic>
      <p:sp>
        <p:nvSpPr>
          <p:cNvPr id="20" name="Rectangle 19"/>
          <p:cNvSpPr/>
          <p:nvPr/>
        </p:nvSpPr>
        <p:spPr>
          <a:xfrm>
            <a:off x="2242454" y="664420"/>
            <a:ext cx="4089838" cy="461665"/>
          </a:xfrm>
          <a:prstGeom prst="rect">
            <a:avLst/>
          </a:prstGeom>
          <a:solidFill>
            <a:schemeClr val="accent3"/>
          </a:solidFill>
          <a:ln>
            <a:solidFill>
              <a:schemeClr val="tx1"/>
            </a:solidFill>
          </a:ln>
        </p:spPr>
        <p:txBody>
          <a:bodyPr wrap="none">
            <a:spAutoFit/>
          </a:bodyPr>
          <a:lstStyle/>
          <a:p>
            <a:pPr marL="266700" indent="-266700"/>
            <a:r>
              <a:rPr lang="fr-FR" sz="2400" b="1" dirty="0" smtClean="0"/>
              <a:t>Expérience Physique Nucléaire</a:t>
            </a:r>
            <a:endParaRPr lang="fr-FR" b="1" dirty="0" smtClean="0"/>
          </a:p>
        </p:txBody>
      </p:sp>
      <p:sp>
        <p:nvSpPr>
          <p:cNvPr id="24" name="ZoneTexte 23"/>
          <p:cNvSpPr txBox="1"/>
          <p:nvPr/>
        </p:nvSpPr>
        <p:spPr>
          <a:xfrm>
            <a:off x="1691681" y="90666"/>
            <a:ext cx="3985219"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PHYSIQUE NUCLEAIRE</a:t>
            </a:r>
          </a:p>
        </p:txBody>
      </p:sp>
      <p:sp>
        <p:nvSpPr>
          <p:cNvPr id="28" name="Rectangle 27"/>
          <p:cNvSpPr/>
          <p:nvPr/>
        </p:nvSpPr>
        <p:spPr>
          <a:xfrm>
            <a:off x="192505" y="1777481"/>
            <a:ext cx="8951495" cy="1107996"/>
          </a:xfrm>
          <a:prstGeom prst="rect">
            <a:avLst/>
          </a:prstGeom>
        </p:spPr>
        <p:txBody>
          <a:bodyPr wrap="square">
            <a:spAutoFit/>
          </a:bodyPr>
          <a:lstStyle/>
          <a:p>
            <a:r>
              <a:rPr lang="fr-FR" b="1" dirty="0" smtClean="0"/>
              <a:t>Système de compression d’énergie (ECS) :</a:t>
            </a:r>
          </a:p>
          <a:p>
            <a:pPr lvl="1" indent="-192088">
              <a:buFont typeface="Wingdings" pitchFamily="2" charset="2"/>
              <a:buChar char="Ø"/>
            </a:pPr>
            <a:r>
              <a:rPr lang="fr-FR" sz="1600" dirty="0" smtClean="0"/>
              <a:t> Chicane magnétique avec 4 dipôles identiques, couplée avec une structure RF ou une structure passive dont la forme génère un champ lors du passage du faisceau permettant de comprimer le faisceau et de réduire sa dispersion.</a:t>
            </a:r>
          </a:p>
        </p:txBody>
      </p:sp>
      <p:pic>
        <p:nvPicPr>
          <p:cNvPr id="36" name="Image 35" descr="../Concept.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30949" y="4189228"/>
            <a:ext cx="3413051" cy="2232493"/>
          </a:xfrm>
          <a:prstGeom prst="rect">
            <a:avLst/>
          </a:prstGeom>
          <a:noFill/>
          <a:ln>
            <a:noFill/>
          </a:ln>
        </p:spPr>
      </p:pic>
      <p:sp>
        <p:nvSpPr>
          <p:cNvPr id="39" name="Rectangle 38"/>
          <p:cNvSpPr/>
          <p:nvPr/>
        </p:nvSpPr>
        <p:spPr>
          <a:xfrm>
            <a:off x="0" y="3707270"/>
            <a:ext cx="5699051" cy="2954655"/>
          </a:xfrm>
          <a:prstGeom prst="rect">
            <a:avLst/>
          </a:prstGeom>
        </p:spPr>
        <p:txBody>
          <a:bodyPr wrap="square">
            <a:spAutoFit/>
          </a:bodyPr>
          <a:lstStyle/>
          <a:p>
            <a:r>
              <a:rPr lang="fr-FR" b="1" dirty="0" smtClean="0"/>
              <a:t>Mesure de l’énergie du faisceau </a:t>
            </a:r>
            <a:r>
              <a:rPr lang="fr-FR" dirty="0" smtClean="0"/>
              <a:t>(technique utilisée à JLAB - projet ARC) :</a:t>
            </a:r>
          </a:p>
          <a:p>
            <a:r>
              <a:rPr lang="fr-FR" sz="1600" dirty="0" smtClean="0"/>
              <a:t>==&gt; Par la mesure de la déviation du faisceau dans un champ magnétique connu</a:t>
            </a:r>
          </a:p>
          <a:p>
            <a:endParaRPr lang="fr-FR" dirty="0" smtClean="0"/>
          </a:p>
          <a:p>
            <a:r>
              <a:rPr lang="fr-FR" sz="1600" dirty="0" smtClean="0"/>
              <a:t>Faisceau dévié par un spectromètre dans une ligne de mesure spécifique.</a:t>
            </a:r>
          </a:p>
          <a:p>
            <a:pPr lvl="1" indent="-192088" algn="just">
              <a:buFont typeface="Wingdings" pitchFamily="2" charset="2"/>
              <a:buChar char="Ø"/>
            </a:pPr>
            <a:r>
              <a:rPr lang="fr-FR" sz="1600" dirty="0" smtClean="0"/>
              <a:t> Mesure précise de l’intégrale du champ à l’aide d’un aimant de référence identique à celui en ligne</a:t>
            </a:r>
          </a:p>
          <a:p>
            <a:pPr lvl="1" indent="-192088" algn="just">
              <a:buFont typeface="Wingdings" pitchFamily="2" charset="2"/>
              <a:buChar char="Ø"/>
            </a:pPr>
            <a:r>
              <a:rPr lang="fr-FR" sz="1600" dirty="0" smtClean="0"/>
              <a:t> Connaissance de la trajectoire du faisceau à l’entrée et à la sortie du spectromètre à l’aide de moniteurs de position</a:t>
            </a:r>
          </a:p>
        </p:txBody>
      </p:sp>
      <p:pic>
        <p:nvPicPr>
          <p:cNvPr id="40" name="Picture 11" descr="Description : Description : l-coul-3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40628" y="1338570"/>
            <a:ext cx="553401" cy="291009"/>
          </a:xfrm>
          <a:prstGeom prst="rect">
            <a:avLst/>
          </a:prstGeom>
          <a:noFill/>
          <a:ln w="9525">
            <a:noFill/>
            <a:miter lim="800000"/>
            <a:headEnd/>
            <a:tailEnd/>
          </a:ln>
        </p:spPr>
      </p:pic>
      <p:grpSp>
        <p:nvGrpSpPr>
          <p:cNvPr id="43" name="Groupe 42"/>
          <p:cNvGrpSpPr/>
          <p:nvPr/>
        </p:nvGrpSpPr>
        <p:grpSpPr>
          <a:xfrm>
            <a:off x="1955038" y="2562149"/>
            <a:ext cx="5514467" cy="1371151"/>
            <a:chOff x="800390" y="2373709"/>
            <a:chExt cx="5514467" cy="1371151"/>
          </a:xfrm>
        </p:grpSpPr>
        <p:grpSp>
          <p:nvGrpSpPr>
            <p:cNvPr id="17" name="Groupe 66"/>
            <p:cNvGrpSpPr>
              <a:grpSpLocks noChangeAspect="1"/>
            </p:cNvGrpSpPr>
            <p:nvPr/>
          </p:nvGrpSpPr>
          <p:grpSpPr>
            <a:xfrm>
              <a:off x="800390" y="2373709"/>
              <a:ext cx="5514467" cy="1371151"/>
              <a:chOff x="643524" y="1768787"/>
              <a:chExt cx="7255877" cy="1804146"/>
            </a:xfrm>
          </p:grpSpPr>
          <p:pic>
            <p:nvPicPr>
              <p:cNvPr id="25" name="Image 24" descr="Implantation PRAE3.jpg"/>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643524" y="2082800"/>
                <a:ext cx="7255877" cy="1490133"/>
              </a:xfrm>
              <a:prstGeom prst="rect">
                <a:avLst/>
              </a:prstGeom>
            </p:spPr>
          </p:pic>
          <p:sp>
            <p:nvSpPr>
              <p:cNvPr id="31" name="Rectangle 30"/>
              <p:cNvSpPr/>
              <p:nvPr/>
            </p:nvSpPr>
            <p:spPr>
              <a:xfrm rot="2700000">
                <a:off x="6699008" y="1768820"/>
                <a:ext cx="144000" cy="143933"/>
              </a:xfrm>
              <a:prstGeom prst="rect">
                <a:avLst/>
              </a:prstGeom>
              <a:solidFill>
                <a:srgbClr val="CC00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32" name="Rectangle 31"/>
              <p:cNvSpPr/>
              <p:nvPr/>
            </p:nvSpPr>
            <p:spPr>
              <a:xfrm rot="18900000" flipV="1">
                <a:off x="6042048" y="2147149"/>
                <a:ext cx="792000" cy="36000"/>
              </a:xfrm>
              <a:prstGeom prst="rect">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rot="2700000">
                <a:off x="6067324" y="2065379"/>
                <a:ext cx="324000" cy="57600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Ellipse 20"/>
            <p:cNvSpPr/>
            <p:nvPr/>
          </p:nvSpPr>
          <p:spPr>
            <a:xfrm>
              <a:off x="2796179" y="3059459"/>
              <a:ext cx="746160" cy="47324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3641421" y="3364461"/>
              <a:ext cx="684689" cy="276999"/>
            </a:xfrm>
            <a:prstGeom prst="rect">
              <a:avLst/>
            </a:prstGeom>
            <a:noFill/>
          </p:spPr>
          <p:txBody>
            <a:bodyPr wrap="square" rtlCol="0">
              <a:spAutoFit/>
            </a:bodyPr>
            <a:lstStyle/>
            <a:p>
              <a:pPr algn="ctr"/>
              <a:r>
                <a:rPr lang="fr-FR" sz="1200" b="1" dirty="0" smtClean="0"/>
                <a:t>ECS</a:t>
              </a:r>
              <a:endParaRPr lang="fr-FR" sz="1200" b="1" dirty="0"/>
            </a:p>
          </p:txBody>
        </p:sp>
        <p:cxnSp>
          <p:nvCxnSpPr>
            <p:cNvPr id="23" name="Connecteur droit avec flèche 22"/>
            <p:cNvCxnSpPr/>
            <p:nvPr/>
          </p:nvCxnSpPr>
          <p:spPr>
            <a:xfrm rot="10800000">
              <a:off x="3503922" y="3442448"/>
              <a:ext cx="290573" cy="6147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027" name="Picture 3"/>
          <p:cNvPicPr>
            <a:picLocks noChangeAspect="1" noChangeArrowheads="1"/>
          </p:cNvPicPr>
          <p:nvPr/>
        </p:nvPicPr>
        <p:blipFill>
          <a:blip r:embed="rId6" cstate="print"/>
          <a:srcRect/>
          <a:stretch>
            <a:fillRect/>
          </a:stretch>
        </p:blipFill>
        <p:spPr bwMode="auto">
          <a:xfrm>
            <a:off x="2137141" y="4595044"/>
            <a:ext cx="2232099" cy="4525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95300" y="1948905"/>
            <a:ext cx="9010649" cy="3170099"/>
          </a:xfrm>
          <a:prstGeom prst="rect">
            <a:avLst/>
          </a:prstGeom>
          <a:noFill/>
        </p:spPr>
        <p:txBody>
          <a:bodyPr wrap="square" rtlCol="0">
            <a:spAutoFit/>
          </a:bodyPr>
          <a:lstStyle/>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ACCELERATEUR et R&amp;D INSTRUMENTATION FAISCEAU</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PHYSIQUE NUCLEAIRE</a:t>
            </a:r>
          </a:p>
          <a:p>
            <a:pPr>
              <a:lnSpc>
                <a:spcPct val="200000"/>
              </a:lnSpc>
              <a:buFont typeface="Wingdings" pitchFamily="2" charset="2"/>
              <a:buChar char="q"/>
            </a:pPr>
            <a:r>
              <a:rPr lang="fr-FR" sz="2000" b="1" cap="all" dirty="0" smtClean="0">
                <a:latin typeface="Tahoma" pitchFamily="34" charset="0"/>
                <a:ea typeface="Tahoma" pitchFamily="34" charset="0"/>
                <a:cs typeface="Tahoma" pitchFamily="34" charset="0"/>
              </a:rPr>
              <a:t> AXE R&amp;D DETECTEURS</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RADIOBIOLOGIE</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INFRASTRUCTURE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91681" y="90666"/>
            <a:ext cx="7452320"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R&amp;D DETECTEURS</a:t>
            </a:r>
          </a:p>
        </p:txBody>
      </p:sp>
      <p:pic>
        <p:nvPicPr>
          <p:cNvPr id="5" name="Picture 11" descr="Description : Description : l-coul-30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75757" y="147944"/>
            <a:ext cx="553401" cy="291009"/>
          </a:xfrm>
          <a:prstGeom prst="rect">
            <a:avLst/>
          </a:prstGeom>
          <a:noFill/>
          <a:ln w="9525">
            <a:noFill/>
            <a:miter lim="800000"/>
            <a:headEnd/>
            <a:tailEnd/>
          </a:ln>
        </p:spPr>
      </p:pic>
      <p:pic>
        <p:nvPicPr>
          <p:cNvPr id="6" name="Image 2" descr="Description : Description : C:\sb\P2IO_2015_PE\ipn-orsay.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57610" y="129599"/>
            <a:ext cx="636481" cy="302175"/>
          </a:xfrm>
          <a:prstGeom prst="rect">
            <a:avLst/>
          </a:prstGeom>
          <a:noFill/>
          <a:ln w="9525">
            <a:noFill/>
            <a:miter lim="800000"/>
            <a:headEnd/>
            <a:tailEnd/>
          </a:ln>
        </p:spPr>
      </p:pic>
      <p:sp>
        <p:nvSpPr>
          <p:cNvPr id="13" name="Rectangle 12"/>
          <p:cNvSpPr/>
          <p:nvPr/>
        </p:nvSpPr>
        <p:spPr>
          <a:xfrm>
            <a:off x="1264554" y="677120"/>
            <a:ext cx="3694601" cy="461665"/>
          </a:xfrm>
          <a:prstGeom prst="rect">
            <a:avLst/>
          </a:prstGeom>
          <a:solidFill>
            <a:schemeClr val="tx2">
              <a:lumMod val="40000"/>
              <a:lumOff val="60000"/>
            </a:schemeClr>
          </a:solidFill>
          <a:ln>
            <a:solidFill>
              <a:schemeClr val="tx1"/>
            </a:solidFill>
          </a:ln>
        </p:spPr>
        <p:txBody>
          <a:bodyPr wrap="none">
            <a:spAutoFit/>
          </a:bodyPr>
          <a:lstStyle/>
          <a:p>
            <a:pPr marL="266700" indent="-266700"/>
            <a:r>
              <a:rPr lang="fr-FR" sz="2400" b="1" dirty="0" smtClean="0"/>
              <a:t>Expérience R&amp;D Détecteurs</a:t>
            </a:r>
            <a:endParaRPr lang="fr-FR" b="1" dirty="0" smtClean="0"/>
          </a:p>
        </p:txBody>
      </p:sp>
      <p:grpSp>
        <p:nvGrpSpPr>
          <p:cNvPr id="22" name="Groupe 21"/>
          <p:cNvGrpSpPr/>
          <p:nvPr/>
        </p:nvGrpSpPr>
        <p:grpSpPr>
          <a:xfrm>
            <a:off x="206694" y="1755447"/>
            <a:ext cx="5959204" cy="3118139"/>
            <a:chOff x="-459376" y="2005478"/>
            <a:chExt cx="5959204" cy="3118139"/>
          </a:xfrm>
        </p:grpSpPr>
        <p:grpSp>
          <p:nvGrpSpPr>
            <p:cNvPr id="20" name="Groupe 19"/>
            <p:cNvGrpSpPr/>
            <p:nvPr/>
          </p:nvGrpSpPr>
          <p:grpSpPr>
            <a:xfrm>
              <a:off x="-459376" y="2005478"/>
              <a:ext cx="5959204" cy="3088707"/>
              <a:chOff x="-459376" y="2005478"/>
              <a:chExt cx="5959204" cy="3088707"/>
            </a:xfrm>
          </p:grpSpPr>
          <p:pic>
            <p:nvPicPr>
              <p:cNvPr id="4" name="Image 1"/>
              <p:cNvPicPr>
                <a:picLocks noChangeAspect="1"/>
              </p:cNvPicPr>
              <p:nvPr/>
            </p:nvPicPr>
            <p:blipFill>
              <a:blip r:embed="rId4" cstate="print"/>
              <a:srcRect/>
              <a:stretch>
                <a:fillRect/>
              </a:stretch>
            </p:blipFill>
            <p:spPr bwMode="auto">
              <a:xfrm>
                <a:off x="1349922" y="2005478"/>
                <a:ext cx="4149906" cy="3088707"/>
              </a:xfrm>
              <a:prstGeom prst="rect">
                <a:avLst/>
              </a:prstGeom>
              <a:noFill/>
              <a:ln w="9525">
                <a:noFill/>
                <a:miter lim="800000"/>
                <a:headEnd/>
                <a:tailEnd/>
              </a:ln>
            </p:spPr>
          </p:pic>
          <p:sp>
            <p:nvSpPr>
              <p:cNvPr id="7" name="ZoneTexte 6"/>
              <p:cNvSpPr txBox="1"/>
              <p:nvPr/>
            </p:nvSpPr>
            <p:spPr>
              <a:xfrm>
                <a:off x="-459376" y="2240281"/>
                <a:ext cx="2482078" cy="1569660"/>
              </a:xfrm>
              <a:prstGeom prst="rect">
                <a:avLst/>
              </a:prstGeom>
              <a:noFill/>
            </p:spPr>
            <p:txBody>
              <a:bodyPr wrap="square" rtlCol="0">
                <a:spAutoFit/>
              </a:bodyPr>
              <a:lstStyle/>
              <a:p>
                <a:pPr marL="174625" indent="-174625">
                  <a:buFont typeface="Wingdings" pitchFamily="2" charset="2"/>
                  <a:buChar char="§"/>
                </a:pPr>
                <a:r>
                  <a:rPr lang="fr-FR" sz="1600" dirty="0" smtClean="0"/>
                  <a:t>Instruments caractérisation du faisceau</a:t>
                </a:r>
              </a:p>
              <a:p>
                <a:pPr marL="174625" indent="-174625">
                  <a:buFont typeface="Wingdings" pitchFamily="2" charset="2"/>
                  <a:buChar char="§"/>
                </a:pPr>
                <a:r>
                  <a:rPr lang="fr-FR" sz="1600" dirty="0" smtClean="0"/>
                  <a:t>Système d’acquisition (DAQ) : outils NARVAL + ENX</a:t>
                </a:r>
              </a:p>
            </p:txBody>
          </p:sp>
        </p:grpSp>
        <p:sp>
          <p:nvSpPr>
            <p:cNvPr id="18" name="ZoneTexte 17"/>
            <p:cNvSpPr txBox="1"/>
            <p:nvPr/>
          </p:nvSpPr>
          <p:spPr>
            <a:xfrm>
              <a:off x="3085760" y="4815840"/>
              <a:ext cx="2228850" cy="307777"/>
            </a:xfrm>
            <a:prstGeom prst="rect">
              <a:avLst/>
            </a:prstGeom>
            <a:noFill/>
          </p:spPr>
          <p:txBody>
            <a:bodyPr wrap="square" rtlCol="0">
              <a:spAutoFit/>
            </a:bodyPr>
            <a:lstStyle/>
            <a:p>
              <a:pPr algn="r"/>
              <a:r>
                <a:rPr lang="fr-FR" sz="1400" i="1" dirty="0" smtClean="0"/>
                <a:t>Conception C. Le Gaillard</a:t>
              </a:r>
              <a:endParaRPr lang="fr-FR" sz="1400" i="1" dirty="0"/>
            </a:p>
          </p:txBody>
        </p:sp>
      </p:grpSp>
      <p:grpSp>
        <p:nvGrpSpPr>
          <p:cNvPr id="57" name="Groupe 56"/>
          <p:cNvGrpSpPr/>
          <p:nvPr/>
        </p:nvGrpSpPr>
        <p:grpSpPr>
          <a:xfrm>
            <a:off x="68263" y="3746500"/>
            <a:ext cx="2438400" cy="3049588"/>
            <a:chOff x="68263" y="3746500"/>
            <a:chExt cx="2438400" cy="3049588"/>
          </a:xfrm>
        </p:grpSpPr>
        <p:pic>
          <p:nvPicPr>
            <p:cNvPr id="58" name="Image 32"/>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31914" y="6092825"/>
              <a:ext cx="1081087"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 name="Rectangle 58"/>
            <p:cNvSpPr/>
            <p:nvPr/>
          </p:nvSpPr>
          <p:spPr>
            <a:xfrm>
              <a:off x="115888" y="3746500"/>
              <a:ext cx="2333398" cy="3049588"/>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defRPr/>
              </a:pPr>
              <a:endParaRPr lang="fr-FR">
                <a:latin typeface="+mj-lt"/>
              </a:endParaRPr>
            </a:p>
          </p:txBody>
        </p:sp>
        <p:sp>
          <p:nvSpPr>
            <p:cNvPr id="60" name="Rectangle 53"/>
            <p:cNvSpPr>
              <a:spLocks noChangeArrowheads="1"/>
            </p:cNvSpPr>
            <p:nvPr/>
          </p:nvSpPr>
          <p:spPr bwMode="auto">
            <a:xfrm>
              <a:off x="179394" y="3789369"/>
              <a:ext cx="2162175" cy="319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1" tIns="45706" rIns="91411" bIns="45706">
              <a:spAutoFit/>
            </a:bodyPr>
            <a:lstStyle/>
            <a:p>
              <a:pPr marL="0" lvl="1" algn="ctr"/>
              <a:r>
                <a:rPr lang="en-US" sz="1400" b="1" dirty="0">
                  <a:solidFill>
                    <a:srgbClr val="0000FF"/>
                  </a:solidFill>
                  <a:latin typeface="+mj-lt"/>
                </a:rPr>
                <a:t>DAQ + slow control</a:t>
              </a:r>
            </a:p>
          </p:txBody>
        </p:sp>
        <p:sp>
          <p:nvSpPr>
            <p:cNvPr id="61" name="ZoneTexte 54"/>
            <p:cNvSpPr txBox="1">
              <a:spLocks noChangeArrowheads="1"/>
            </p:cNvSpPr>
            <p:nvPr/>
          </p:nvSpPr>
          <p:spPr bwMode="auto">
            <a:xfrm>
              <a:off x="68263" y="4076702"/>
              <a:ext cx="2438400" cy="1087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1" tIns="45706" rIns="91411" bIns="45706">
              <a:spAutoFit/>
            </a:bodyPr>
            <a:lstStyle>
              <a:lvl1pPr marL="171450" indent="-171450">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spcBef>
                  <a:spcPts val="400"/>
                </a:spcBef>
              </a:pPr>
              <a:r>
                <a:rPr lang="fr-FR" sz="1200" dirty="0">
                  <a:latin typeface="+mj-lt"/>
                </a:rPr>
                <a:t>60 user </a:t>
              </a:r>
              <a:r>
                <a:rPr lang="fr-FR" sz="1200" dirty="0" err="1">
                  <a:latin typeface="+mj-lt"/>
                </a:rPr>
                <a:t>digitization</a:t>
              </a:r>
              <a:r>
                <a:rPr lang="fr-FR" sz="1200" dirty="0">
                  <a:latin typeface="+mj-lt"/>
                </a:rPr>
                <a:t> </a:t>
              </a:r>
              <a:r>
                <a:rPr lang="fr-FR" sz="1200" dirty="0" err="1">
                  <a:latin typeface="+mj-lt"/>
                </a:rPr>
                <a:t>signals</a:t>
              </a:r>
              <a:r>
                <a:rPr lang="fr-FR" sz="1200" dirty="0">
                  <a:latin typeface="+mj-lt"/>
                </a:rPr>
                <a:t> (</a:t>
              </a:r>
              <a:r>
                <a:rPr lang="fr-FR" sz="1200" dirty="0" err="1">
                  <a:latin typeface="+mj-lt"/>
                </a:rPr>
                <a:t>WaveCatcher</a:t>
              </a:r>
              <a:r>
                <a:rPr lang="fr-FR" sz="1200" dirty="0">
                  <a:latin typeface="+mj-lt"/>
                </a:rPr>
                <a:t>)</a:t>
              </a:r>
            </a:p>
            <a:p>
              <a:pPr>
                <a:spcBef>
                  <a:spcPts val="400"/>
                </a:spcBef>
              </a:pPr>
              <a:r>
                <a:rPr lang="fr-FR" sz="1200" dirty="0">
                  <a:latin typeface="+mj-lt"/>
                </a:rPr>
                <a:t>DCOD = NARVAL + </a:t>
              </a:r>
              <a:r>
                <a:rPr lang="fr-FR" sz="1400" dirty="0">
                  <a:latin typeface="+mj-lt"/>
                </a:rPr>
                <a:t>ENX</a:t>
              </a:r>
            </a:p>
            <a:p>
              <a:pPr>
                <a:spcBef>
                  <a:spcPts val="400"/>
                </a:spcBef>
                <a:buFont typeface="Wingdings" charset="0"/>
                <a:buChar char="q"/>
              </a:pPr>
              <a:endParaRPr lang="fr-FR" dirty="0">
                <a:latin typeface="+mj-lt"/>
              </a:endParaRPr>
            </a:p>
          </p:txBody>
        </p:sp>
        <p:pic>
          <p:nvPicPr>
            <p:cNvPr id="62"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38113" y="4868863"/>
              <a:ext cx="2184400" cy="1211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3" name="Rectangle 5"/>
            <p:cNvSpPr>
              <a:spLocks noChangeArrowheads="1"/>
            </p:cNvSpPr>
            <p:nvPr/>
          </p:nvSpPr>
          <p:spPr bwMode="auto">
            <a:xfrm>
              <a:off x="74614" y="6237290"/>
              <a:ext cx="1569129" cy="553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11" tIns="45706" rIns="91411" bIns="45706">
              <a:spAutoFit/>
            </a:bodyPr>
            <a:lstStyle/>
            <a:p>
              <a:pPr eaLnBrk="1" hangingPunct="1"/>
              <a:r>
                <a:rPr lang="fr-FR" sz="1000" i="1" dirty="0">
                  <a:latin typeface="+mj-lt"/>
                  <a:cs typeface="Times New Roman" charset="0"/>
                </a:rPr>
                <a:t>Centre de Sciences Nucléaires et                     de Sciences de la Matière</a:t>
              </a:r>
              <a:endParaRPr lang="fr-FR" sz="1000" dirty="0">
                <a:latin typeface="+mj-lt"/>
              </a:endParaRPr>
            </a:p>
          </p:txBody>
        </p:sp>
        <p:sp>
          <p:nvSpPr>
            <p:cNvPr id="64" name="Rectangle 1"/>
            <p:cNvSpPr>
              <a:spLocks noChangeArrowheads="1"/>
            </p:cNvSpPr>
            <p:nvPr/>
          </p:nvSpPr>
          <p:spPr bwMode="auto">
            <a:xfrm>
              <a:off x="97442" y="6049787"/>
              <a:ext cx="1281126" cy="276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1" tIns="45706" rIns="91411" bIns="45706">
              <a:spAutoFit/>
            </a:bodyPr>
            <a:lstStyle/>
            <a:p>
              <a:pPr algn="ctr"/>
              <a:r>
                <a:rPr lang="en-GB" sz="1200" dirty="0">
                  <a:latin typeface="+mj-lt"/>
                </a:rPr>
                <a:t>Participation </a:t>
              </a:r>
              <a:r>
                <a:rPr lang="en-GB" sz="1200" dirty="0" smtClean="0">
                  <a:latin typeface="+mj-lt"/>
                </a:rPr>
                <a:t>de : </a:t>
              </a:r>
              <a:endParaRPr lang="en-GB" sz="1200" dirty="0">
                <a:latin typeface="+mj-lt"/>
              </a:endParaRPr>
            </a:p>
          </p:txBody>
        </p:sp>
      </p:grpSp>
      <p:grpSp>
        <p:nvGrpSpPr>
          <p:cNvPr id="70" name="Groupe 69"/>
          <p:cNvGrpSpPr/>
          <p:nvPr/>
        </p:nvGrpSpPr>
        <p:grpSpPr>
          <a:xfrm>
            <a:off x="2449286" y="4815532"/>
            <a:ext cx="3614057" cy="2018951"/>
            <a:chOff x="2449286" y="4706672"/>
            <a:chExt cx="3614057" cy="2018951"/>
          </a:xfrm>
        </p:grpSpPr>
        <p:sp>
          <p:nvSpPr>
            <p:cNvPr id="43" name="Rectangle 18"/>
            <p:cNvSpPr>
              <a:spLocks noChangeArrowheads="1"/>
            </p:cNvSpPr>
            <p:nvPr/>
          </p:nvSpPr>
          <p:spPr bwMode="auto">
            <a:xfrm>
              <a:off x="2872254" y="4706672"/>
              <a:ext cx="2737870" cy="307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1" tIns="45706" rIns="91411" bIns="45706">
              <a:spAutoFit/>
            </a:bodyPr>
            <a:lstStyle/>
            <a:p>
              <a:pPr marL="0" lvl="1" algn="ctr"/>
              <a:r>
                <a:rPr lang="en-US" sz="1400" b="1" dirty="0" smtClean="0">
                  <a:solidFill>
                    <a:srgbClr val="0000FF"/>
                  </a:solidFill>
                </a:rPr>
                <a:t>Calorimeter </a:t>
              </a:r>
              <a:r>
                <a:rPr lang="en-US" sz="1400" b="1" dirty="0">
                  <a:solidFill>
                    <a:srgbClr val="0000FF"/>
                  </a:solidFill>
                </a:rPr>
                <a:t>for energy monitoring</a:t>
              </a:r>
            </a:p>
          </p:txBody>
        </p:sp>
        <p:sp>
          <p:nvSpPr>
            <p:cNvPr id="44" name="ZoneTexte 22"/>
            <p:cNvSpPr txBox="1">
              <a:spLocks noChangeArrowheads="1"/>
            </p:cNvSpPr>
            <p:nvPr/>
          </p:nvSpPr>
          <p:spPr bwMode="auto">
            <a:xfrm>
              <a:off x="2449286" y="4915813"/>
              <a:ext cx="3614057" cy="276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11" tIns="45706" rIns="91411" bIns="45706">
              <a:spAutoFit/>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fr-FR" sz="1200" dirty="0" smtClean="0">
                  <a:latin typeface="+mn-lt"/>
                </a:rPr>
                <a:t>Cristaux BGO répartis dans une géométrie compacte</a:t>
              </a:r>
              <a:endParaRPr lang="fr-FR" sz="1200" dirty="0">
                <a:latin typeface="+mn-lt"/>
              </a:endParaRPr>
            </a:p>
          </p:txBody>
        </p:sp>
        <p:sp>
          <p:nvSpPr>
            <p:cNvPr id="45" name="ZoneTexte 23"/>
            <p:cNvSpPr txBox="1">
              <a:spLocks noChangeArrowheads="1"/>
            </p:cNvSpPr>
            <p:nvPr/>
          </p:nvSpPr>
          <p:spPr bwMode="auto">
            <a:xfrm>
              <a:off x="3052762" y="6448652"/>
              <a:ext cx="2205038" cy="276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11" tIns="45706" rIns="91411" bIns="45706">
              <a:spAutoFit/>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fr-FR" sz="1200" i="1" dirty="0" smtClean="0">
                  <a:latin typeface="+mn-lt"/>
                </a:rPr>
                <a:t>Calorimètre réalisé à l’IPNO</a:t>
              </a:r>
              <a:endParaRPr lang="fr-FR" sz="1200" i="1" dirty="0">
                <a:latin typeface="+mn-lt"/>
              </a:endParaRPr>
            </a:p>
          </p:txBody>
        </p:sp>
        <p:grpSp>
          <p:nvGrpSpPr>
            <p:cNvPr id="56" name="Groupe 55"/>
            <p:cNvGrpSpPr/>
            <p:nvPr/>
          </p:nvGrpSpPr>
          <p:grpSpPr>
            <a:xfrm>
              <a:off x="2608268" y="5167539"/>
              <a:ext cx="3304197" cy="1295400"/>
              <a:chOff x="106368" y="5129439"/>
              <a:chExt cx="3304197" cy="1295400"/>
            </a:xfrm>
          </p:grpSpPr>
          <p:pic>
            <p:nvPicPr>
              <p:cNvPr id="46" name="Image 24"/>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06368" y="5129439"/>
                <a:ext cx="1381125"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Image 25"/>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497015" y="5130799"/>
                <a:ext cx="1913550" cy="1287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5" name="Rectangle 64"/>
            <p:cNvSpPr/>
            <p:nvPr/>
          </p:nvSpPr>
          <p:spPr>
            <a:xfrm>
              <a:off x="2553788" y="4757054"/>
              <a:ext cx="3377111" cy="192314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8" name="Groupe 67"/>
          <p:cNvGrpSpPr/>
          <p:nvPr/>
        </p:nvGrpSpPr>
        <p:grpSpPr>
          <a:xfrm>
            <a:off x="6108700" y="569553"/>
            <a:ext cx="2880000" cy="2199047"/>
            <a:chOff x="6108700" y="569553"/>
            <a:chExt cx="2880000" cy="2199047"/>
          </a:xfrm>
        </p:grpSpPr>
        <p:sp>
          <p:nvSpPr>
            <p:cNvPr id="52" name="Rectangle 14"/>
            <p:cNvSpPr>
              <a:spLocks noChangeArrowheads="1"/>
            </p:cNvSpPr>
            <p:nvPr/>
          </p:nvSpPr>
          <p:spPr bwMode="auto">
            <a:xfrm>
              <a:off x="6167802" y="569553"/>
              <a:ext cx="2808287" cy="523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1" tIns="45706" rIns="91411" bIns="45706">
              <a:spAutoFit/>
            </a:bodyPr>
            <a:lstStyle/>
            <a:p>
              <a:pPr algn="ctr"/>
              <a:r>
                <a:rPr lang="en-US" sz="1400" b="1" dirty="0" err="1" smtClean="0">
                  <a:solidFill>
                    <a:srgbClr val="0000FF"/>
                  </a:solidFill>
                </a:rPr>
                <a:t>Timepix</a:t>
              </a:r>
              <a:r>
                <a:rPr lang="en-US" sz="1400" b="1" dirty="0" smtClean="0">
                  <a:solidFill>
                    <a:srgbClr val="0000FF"/>
                  </a:solidFill>
                </a:rPr>
                <a:t> </a:t>
              </a:r>
              <a:r>
                <a:rPr lang="en-US" sz="1400" b="1" dirty="0">
                  <a:solidFill>
                    <a:srgbClr val="0000FF"/>
                  </a:solidFill>
                </a:rPr>
                <a:t>detector for precision spot measurement</a:t>
              </a:r>
              <a:endParaRPr lang="fr-FR" sz="1400" b="1" dirty="0">
                <a:solidFill>
                  <a:srgbClr val="0000FF"/>
                </a:solidFill>
              </a:endParaRPr>
            </a:p>
          </p:txBody>
        </p:sp>
        <p:grpSp>
          <p:nvGrpSpPr>
            <p:cNvPr id="53" name="Groupe 15"/>
            <p:cNvGrpSpPr>
              <a:grpSpLocks/>
            </p:cNvGrpSpPr>
            <p:nvPr/>
          </p:nvGrpSpPr>
          <p:grpSpPr bwMode="auto">
            <a:xfrm>
              <a:off x="6227763" y="1069975"/>
              <a:ext cx="2728912" cy="1639888"/>
              <a:chOff x="827584" y="934147"/>
              <a:chExt cx="2879554" cy="1640130"/>
            </a:xfrm>
          </p:grpSpPr>
          <p:pic>
            <p:nvPicPr>
              <p:cNvPr id="54" name="Image 17"/>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27584" y="934147"/>
                <a:ext cx="1246638" cy="1640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Image 18"/>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191246" y="1114846"/>
                <a:ext cx="1515892" cy="1416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6" name="Rectangle 65"/>
            <p:cNvSpPr/>
            <p:nvPr/>
          </p:nvSpPr>
          <p:spPr>
            <a:xfrm>
              <a:off x="6108700" y="596900"/>
              <a:ext cx="2880000" cy="21717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9" name="Groupe 68"/>
          <p:cNvGrpSpPr/>
          <p:nvPr/>
        </p:nvGrpSpPr>
        <p:grpSpPr>
          <a:xfrm>
            <a:off x="6106886" y="2772137"/>
            <a:ext cx="2880000" cy="3798480"/>
            <a:chOff x="6106886" y="2772137"/>
            <a:chExt cx="2880000" cy="3798480"/>
          </a:xfrm>
        </p:grpSpPr>
        <p:pic>
          <p:nvPicPr>
            <p:cNvPr id="48" name="Image 6"/>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138863" y="3523706"/>
              <a:ext cx="2751137" cy="120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ZoneTexte 7"/>
            <p:cNvSpPr txBox="1">
              <a:spLocks noChangeArrowheads="1"/>
            </p:cNvSpPr>
            <p:nvPr/>
          </p:nvSpPr>
          <p:spPr bwMode="auto">
            <a:xfrm>
              <a:off x="6175019" y="3168831"/>
              <a:ext cx="2805696" cy="38777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11" tIns="45706" rIns="91411" bIns="45706">
              <a:spAutoFit/>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nSpc>
                  <a:spcPct val="80000"/>
                </a:lnSpc>
              </a:pPr>
              <a:r>
                <a:rPr lang="fr-FR" sz="1200" dirty="0">
                  <a:latin typeface="+mj-lt"/>
                </a:rPr>
                <a:t>2 </a:t>
              </a:r>
              <a:r>
                <a:rPr lang="fr-FR" sz="1200" dirty="0" smtClean="0">
                  <a:latin typeface="+mj-lt"/>
                </a:rPr>
                <a:t>compteurs </a:t>
              </a:r>
              <a:r>
                <a:rPr lang="fr-FR" sz="1200" dirty="0" err="1">
                  <a:latin typeface="+mj-lt"/>
                </a:rPr>
                <a:t>Cherenkov</a:t>
              </a:r>
              <a:r>
                <a:rPr lang="fr-FR" sz="1200" dirty="0">
                  <a:latin typeface="+mj-lt"/>
                </a:rPr>
                <a:t> </a:t>
              </a:r>
              <a:r>
                <a:rPr lang="fr-FR" sz="1200" dirty="0" smtClean="0">
                  <a:latin typeface="+mj-lt"/>
                </a:rPr>
                <a:t>(</a:t>
              </a:r>
              <a:r>
                <a:rPr lang="fr-FR" sz="1200" dirty="0">
                  <a:latin typeface="+mj-lt"/>
                </a:rPr>
                <a:t>LAL) </a:t>
              </a:r>
              <a:r>
                <a:rPr lang="fr-FR" sz="1200" dirty="0" smtClean="0">
                  <a:latin typeface="+mj-lt"/>
                </a:rPr>
                <a:t>testés à </a:t>
              </a:r>
              <a:r>
                <a:rPr lang="fr-FR" sz="1200" dirty="0">
                  <a:latin typeface="+mj-lt"/>
                </a:rPr>
                <a:t>BTF (Frascati); </a:t>
              </a:r>
              <a:r>
                <a:rPr lang="fr-FR" sz="1200" dirty="0" smtClean="0">
                  <a:latin typeface="+mj-lt"/>
                </a:rPr>
                <a:t>installés sur le SPS </a:t>
              </a:r>
              <a:r>
                <a:rPr lang="fr-FR" sz="1200" dirty="0">
                  <a:latin typeface="+mj-lt"/>
                </a:rPr>
                <a:t>(CERN</a:t>
              </a:r>
              <a:r>
                <a:rPr lang="fr-FR" sz="1200" dirty="0" smtClean="0">
                  <a:latin typeface="+mj-lt"/>
                </a:rPr>
                <a:t>)</a:t>
              </a:r>
              <a:endParaRPr lang="fr-FR" sz="1200" dirty="0">
                <a:latin typeface="+mj-lt"/>
              </a:endParaRPr>
            </a:p>
          </p:txBody>
        </p:sp>
        <p:sp>
          <p:nvSpPr>
            <p:cNvPr id="50" name="Rectangle 5"/>
            <p:cNvSpPr>
              <a:spLocks noChangeArrowheads="1"/>
            </p:cNvSpPr>
            <p:nvPr/>
          </p:nvSpPr>
          <p:spPr bwMode="auto">
            <a:xfrm>
              <a:off x="6289761" y="2772137"/>
              <a:ext cx="2475412" cy="441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11" tIns="45706" rIns="91411" bIns="45706">
              <a:spAutoFit/>
            </a:bodyPr>
            <a:lstStyle/>
            <a:p>
              <a:pPr marL="0" lvl="1" algn="ctr">
                <a:lnSpc>
                  <a:spcPct val="80000"/>
                </a:lnSpc>
              </a:pPr>
              <a:r>
                <a:rPr lang="en-US" sz="1400" b="1" dirty="0">
                  <a:solidFill>
                    <a:srgbClr val="0000FF"/>
                  </a:solidFill>
                </a:rPr>
                <a:t>Cherenkov quartz counter for intensity monitoring</a:t>
              </a:r>
            </a:p>
          </p:txBody>
        </p:sp>
        <p:pic>
          <p:nvPicPr>
            <p:cNvPr id="51" name="Image 53"/>
            <p:cNvPicPr>
              <a:picLocks noChangeAspect="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223229" y="4741681"/>
              <a:ext cx="2622550" cy="175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 name="Rectangle 66"/>
            <p:cNvSpPr/>
            <p:nvPr/>
          </p:nvSpPr>
          <p:spPr>
            <a:xfrm>
              <a:off x="6106886" y="2775493"/>
              <a:ext cx="2880000" cy="37951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p:cNvSpPr/>
          <p:nvPr/>
        </p:nvSpPr>
        <p:spPr>
          <a:xfrm>
            <a:off x="1" y="1132505"/>
            <a:ext cx="5956299" cy="738664"/>
          </a:xfrm>
          <a:prstGeom prst="rect">
            <a:avLst/>
          </a:prstGeom>
        </p:spPr>
        <p:txBody>
          <a:bodyPr wrap="square">
            <a:spAutoFit/>
          </a:bodyPr>
          <a:lstStyle/>
          <a:p>
            <a:pPr marL="266700" indent="-266700"/>
            <a:r>
              <a:rPr lang="fr-FR" sz="2400" b="1" dirty="0" smtClean="0">
                <a:sym typeface="Symbol"/>
              </a:rPr>
              <a:t> </a:t>
            </a:r>
            <a:r>
              <a:rPr lang="fr-FR" b="1" kern="0" dirty="0" smtClean="0">
                <a:cs typeface="Calibri" pitchFamily="34" charset="0"/>
              </a:rPr>
              <a:t>Plateforme de test performante pour caract</a:t>
            </a:r>
            <a:r>
              <a:rPr lang="fr-FR" b="1" dirty="0" smtClean="0">
                <a:cs typeface="Calibri" pitchFamily="34" charset="0"/>
              </a:rPr>
              <a:t>é</a:t>
            </a:r>
            <a:r>
              <a:rPr lang="fr-FR" b="1" kern="0" dirty="0" smtClean="0">
                <a:cs typeface="Calibri" pitchFamily="34" charset="0"/>
              </a:rPr>
              <a:t>riser la r</a:t>
            </a:r>
            <a:r>
              <a:rPr lang="fr-FR" b="1" dirty="0" smtClean="0">
                <a:cs typeface="Calibri" pitchFamily="34" charset="0"/>
              </a:rPr>
              <a:t>é</a:t>
            </a:r>
            <a:r>
              <a:rPr lang="fr-FR" b="1" kern="0" dirty="0" smtClean="0">
                <a:cs typeface="Calibri" pitchFamily="34" charset="0"/>
              </a:rPr>
              <a:t>ponse en temps et en charge de d</a:t>
            </a:r>
            <a:r>
              <a:rPr lang="fr-FR" b="1" dirty="0" smtClean="0">
                <a:cs typeface="Calibri" pitchFamily="34" charset="0"/>
              </a:rPr>
              <a:t>é</a:t>
            </a:r>
            <a:r>
              <a:rPr lang="fr-FR" b="1" kern="0" dirty="0" smtClean="0">
                <a:cs typeface="Calibri" pitchFamily="34" charset="0"/>
              </a:rPr>
              <a:t>tecteurs</a:t>
            </a:r>
            <a:r>
              <a:rPr lang="fr-FR" sz="1600" b="1" kern="0" dirty="0" smtClean="0">
                <a:cs typeface="Calibri" pitchFamily="34" charset="0"/>
              </a:rPr>
              <a:t> </a:t>
            </a:r>
            <a:endParaRPr lang="fr-FR"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62159" y="2900130"/>
            <a:ext cx="3895725" cy="270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ZoneTexte 1"/>
          <p:cNvSpPr txBox="1"/>
          <p:nvPr/>
        </p:nvSpPr>
        <p:spPr>
          <a:xfrm>
            <a:off x="1691681" y="90666"/>
            <a:ext cx="7452320"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R&amp;D DETECTEURS</a:t>
            </a:r>
          </a:p>
        </p:txBody>
      </p:sp>
      <p:pic>
        <p:nvPicPr>
          <p:cNvPr id="5" name="Picture 11" descr="Description : Description : l-coul-30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5757" y="147944"/>
            <a:ext cx="553401" cy="291009"/>
          </a:xfrm>
          <a:prstGeom prst="rect">
            <a:avLst/>
          </a:prstGeom>
          <a:noFill/>
          <a:ln w="9525">
            <a:noFill/>
            <a:miter lim="800000"/>
            <a:headEnd/>
            <a:tailEnd/>
          </a:ln>
        </p:spPr>
      </p:pic>
      <p:pic>
        <p:nvPicPr>
          <p:cNvPr id="6" name="Image 2" descr="Description : Description : C:\sb\P2IO_2015_PE\ipn-orsay.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57610" y="129599"/>
            <a:ext cx="636481" cy="302175"/>
          </a:xfrm>
          <a:prstGeom prst="rect">
            <a:avLst/>
          </a:prstGeom>
          <a:noFill/>
          <a:ln w="9525">
            <a:noFill/>
            <a:miter lim="800000"/>
            <a:headEnd/>
            <a:tailEnd/>
          </a:ln>
        </p:spPr>
      </p:pic>
      <p:sp>
        <p:nvSpPr>
          <p:cNvPr id="13" name="Rectangle 12"/>
          <p:cNvSpPr/>
          <p:nvPr/>
        </p:nvSpPr>
        <p:spPr>
          <a:xfrm>
            <a:off x="2242454" y="664420"/>
            <a:ext cx="3694601" cy="461665"/>
          </a:xfrm>
          <a:prstGeom prst="rect">
            <a:avLst/>
          </a:prstGeom>
          <a:solidFill>
            <a:schemeClr val="tx2">
              <a:lumMod val="40000"/>
              <a:lumOff val="60000"/>
            </a:schemeClr>
          </a:solidFill>
          <a:ln>
            <a:solidFill>
              <a:schemeClr val="tx1"/>
            </a:solidFill>
          </a:ln>
        </p:spPr>
        <p:txBody>
          <a:bodyPr wrap="none">
            <a:spAutoFit/>
          </a:bodyPr>
          <a:lstStyle/>
          <a:p>
            <a:pPr marL="266700" indent="-266700"/>
            <a:r>
              <a:rPr lang="fr-FR" sz="2400" b="1" dirty="0" smtClean="0"/>
              <a:t>Expérience R&amp;D Détecteurs</a:t>
            </a:r>
            <a:endParaRPr lang="fr-FR" b="1" dirty="0" smtClean="0"/>
          </a:p>
        </p:txBody>
      </p:sp>
      <p:grpSp>
        <p:nvGrpSpPr>
          <p:cNvPr id="3" name="Groupe 20"/>
          <p:cNvGrpSpPr/>
          <p:nvPr/>
        </p:nvGrpSpPr>
        <p:grpSpPr>
          <a:xfrm>
            <a:off x="123839" y="1965832"/>
            <a:ext cx="8795653" cy="3725003"/>
            <a:chOff x="174173" y="4264415"/>
            <a:chExt cx="8795653" cy="3725003"/>
          </a:xfrm>
        </p:grpSpPr>
        <p:pic>
          <p:nvPicPr>
            <p:cNvPr id="8" name="Picture 2" descr="C:\sb\LEETECH\Meetings\leetech_20140603\20140522_131217_resized.jpg"/>
            <p:cNvPicPr>
              <a:picLocks noChangeAspect="1" noChangeArrowheads="1"/>
            </p:cNvPicPr>
            <p:nvPr/>
          </p:nvPicPr>
          <p:blipFill>
            <a:blip r:embed="rId5" cstate="print"/>
            <a:srcRect/>
            <a:stretch>
              <a:fillRect/>
            </a:stretch>
          </p:blipFill>
          <p:spPr bwMode="auto">
            <a:xfrm>
              <a:off x="819343" y="5866100"/>
              <a:ext cx="2829867" cy="2123318"/>
            </a:xfrm>
            <a:prstGeom prst="rect">
              <a:avLst/>
            </a:prstGeom>
            <a:noFill/>
            <a:ln w="9525">
              <a:noFill/>
              <a:miter lim="800000"/>
              <a:headEnd/>
              <a:tailEnd/>
            </a:ln>
          </p:spPr>
        </p:pic>
        <p:grpSp>
          <p:nvGrpSpPr>
            <p:cNvPr id="9" name="Groupe 18"/>
            <p:cNvGrpSpPr/>
            <p:nvPr/>
          </p:nvGrpSpPr>
          <p:grpSpPr>
            <a:xfrm>
              <a:off x="8577940" y="5773923"/>
              <a:ext cx="391886" cy="381000"/>
              <a:chOff x="8545283" y="5458237"/>
              <a:chExt cx="391886" cy="381000"/>
            </a:xfrm>
          </p:grpSpPr>
          <p:sp>
            <p:nvSpPr>
              <p:cNvPr id="15" name="Flèche droite 14"/>
              <p:cNvSpPr/>
              <p:nvPr/>
            </p:nvSpPr>
            <p:spPr>
              <a:xfrm flipH="1">
                <a:off x="8577942" y="5730379"/>
                <a:ext cx="326571" cy="1088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6" name="ZoneTexte 15"/>
              <p:cNvSpPr txBox="1"/>
              <p:nvPr/>
            </p:nvSpPr>
            <p:spPr>
              <a:xfrm>
                <a:off x="8545283" y="5458237"/>
                <a:ext cx="391886" cy="369332"/>
              </a:xfrm>
              <a:prstGeom prst="rect">
                <a:avLst/>
              </a:prstGeom>
              <a:noFill/>
            </p:spPr>
            <p:txBody>
              <a:bodyPr wrap="square" rtlCol="0">
                <a:spAutoFit/>
              </a:bodyPr>
              <a:lstStyle/>
              <a:p>
                <a:r>
                  <a:rPr lang="fr-FR" b="1" dirty="0" smtClean="0">
                    <a:solidFill>
                      <a:srgbClr val="C00000"/>
                    </a:solidFill>
                  </a:rPr>
                  <a:t>e-</a:t>
                </a:r>
                <a:endParaRPr lang="fr-FR" b="1" dirty="0">
                  <a:solidFill>
                    <a:srgbClr val="C00000"/>
                  </a:solidFill>
                </a:endParaRPr>
              </a:p>
            </p:txBody>
          </p:sp>
        </p:grpSp>
        <p:sp>
          <p:nvSpPr>
            <p:cNvPr id="17" name="ZoneTexte 16"/>
            <p:cNvSpPr txBox="1"/>
            <p:nvPr/>
          </p:nvSpPr>
          <p:spPr>
            <a:xfrm>
              <a:off x="174173" y="4264415"/>
              <a:ext cx="4245427" cy="1338828"/>
            </a:xfrm>
            <a:prstGeom prst="rect">
              <a:avLst/>
            </a:prstGeom>
            <a:noFill/>
          </p:spPr>
          <p:txBody>
            <a:bodyPr wrap="square" rtlCol="0">
              <a:spAutoFit/>
            </a:bodyPr>
            <a:lstStyle/>
            <a:p>
              <a:pPr>
                <a:lnSpc>
                  <a:spcPct val="150000"/>
                </a:lnSpc>
                <a:buFont typeface="Wingdings" pitchFamily="2" charset="2"/>
                <a:buChar char="q"/>
              </a:pPr>
              <a:r>
                <a:rPr lang="fr-FR" b="1" dirty="0" smtClean="0"/>
                <a:t> Phase B :</a:t>
              </a:r>
            </a:p>
            <a:p>
              <a:pPr marL="174625" indent="-174625">
                <a:buFont typeface="Wingdings" pitchFamily="2" charset="2"/>
                <a:buChar char="§"/>
              </a:pPr>
              <a:r>
                <a:rPr lang="fr-FR" dirty="0" smtClean="0"/>
                <a:t>Ajout d’un spectromètre type </a:t>
              </a:r>
              <a:r>
                <a:rPr lang="fr-FR" b="1" dirty="0" smtClean="0"/>
                <a:t>LEETECH </a:t>
              </a:r>
              <a:r>
                <a:rPr lang="fr-FR" dirty="0" smtClean="0"/>
                <a:t>pour le test de détecteurs avec un faisceau de plus faible intensité.</a:t>
              </a:r>
            </a:p>
          </p:txBody>
        </p:sp>
      </p:grpSp>
      <p:sp>
        <p:nvSpPr>
          <p:cNvPr id="21" name="ZoneTexte 20"/>
          <p:cNvSpPr txBox="1"/>
          <p:nvPr/>
        </p:nvSpPr>
        <p:spPr>
          <a:xfrm>
            <a:off x="3322040" y="5897461"/>
            <a:ext cx="1736521" cy="369332"/>
          </a:xfrm>
          <a:prstGeom prst="rect">
            <a:avLst/>
          </a:prstGeom>
          <a:noFill/>
        </p:spPr>
        <p:txBody>
          <a:bodyPr wrap="square" rtlCol="0">
            <a:spAutoFit/>
          </a:bodyPr>
          <a:lstStyle/>
          <a:p>
            <a:r>
              <a:rPr lang="fr-FR" b="1" dirty="0" smtClean="0"/>
              <a:t>Spectromètre</a:t>
            </a:r>
            <a:endParaRPr lang="fr-FR" b="1" dirty="0"/>
          </a:p>
        </p:txBody>
      </p:sp>
      <p:cxnSp>
        <p:nvCxnSpPr>
          <p:cNvPr id="23" name="Connecteur droit avec flèche 22"/>
          <p:cNvCxnSpPr>
            <a:stCxn id="21" idx="0"/>
          </p:cNvCxnSpPr>
          <p:nvPr/>
        </p:nvCxnSpPr>
        <p:spPr>
          <a:xfrm rot="5400000" flipH="1" flipV="1">
            <a:off x="3856838" y="4964186"/>
            <a:ext cx="1266738" cy="599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90550" y="1948905"/>
            <a:ext cx="8553449" cy="3170099"/>
          </a:xfrm>
          <a:prstGeom prst="rect">
            <a:avLst/>
          </a:prstGeom>
          <a:noFill/>
        </p:spPr>
        <p:txBody>
          <a:bodyPr wrap="square" rtlCol="0">
            <a:spAutoFit/>
          </a:bodyPr>
          <a:lstStyle/>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ACCELERATEUR et R&amp;D INSTRUMENTATION FAISCEAU</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PHYSIQUE NUCLEAIRE</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R&amp;D DETECTEURS</a:t>
            </a:r>
          </a:p>
          <a:p>
            <a:pPr>
              <a:lnSpc>
                <a:spcPct val="200000"/>
              </a:lnSpc>
              <a:buFont typeface="Wingdings" pitchFamily="2" charset="2"/>
              <a:buChar char="q"/>
            </a:pPr>
            <a:r>
              <a:rPr lang="fr-FR" sz="2000" b="1" cap="all" dirty="0" smtClean="0">
                <a:latin typeface="Tahoma" pitchFamily="34" charset="0"/>
                <a:ea typeface="Tahoma" pitchFamily="34" charset="0"/>
                <a:cs typeface="Tahoma" pitchFamily="34" charset="0"/>
              </a:rPr>
              <a:t> AXE RADIOBIOLOGIE</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INFRASTRUCTURE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ccueil"/>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03958" y="184676"/>
            <a:ext cx="920385" cy="188678"/>
          </a:xfrm>
          <a:prstGeom prst="rect">
            <a:avLst/>
          </a:prstGeom>
          <a:noFill/>
        </p:spPr>
      </p:pic>
      <p:sp>
        <p:nvSpPr>
          <p:cNvPr id="3" name="ZoneTexte 2"/>
          <p:cNvSpPr txBox="1"/>
          <p:nvPr/>
        </p:nvSpPr>
        <p:spPr>
          <a:xfrm>
            <a:off x="1691681" y="101552"/>
            <a:ext cx="4730890"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RADIOBIOLOGIE</a:t>
            </a:r>
          </a:p>
        </p:txBody>
      </p:sp>
      <p:sp>
        <p:nvSpPr>
          <p:cNvPr id="5" name="Rectangle 4"/>
          <p:cNvSpPr/>
          <p:nvPr/>
        </p:nvSpPr>
        <p:spPr>
          <a:xfrm>
            <a:off x="382549" y="1132504"/>
            <a:ext cx="8363252" cy="369332"/>
          </a:xfrm>
          <a:prstGeom prst="rect">
            <a:avLst/>
          </a:prstGeom>
        </p:spPr>
        <p:txBody>
          <a:bodyPr wrap="none">
            <a:spAutoFit/>
          </a:bodyPr>
          <a:lstStyle/>
          <a:p>
            <a:pPr marL="266700" indent="-266700"/>
            <a:r>
              <a:rPr lang="fr-FR" b="1" dirty="0" smtClean="0">
                <a:sym typeface="Symbol"/>
              </a:rPr>
              <a:t> </a:t>
            </a:r>
            <a:r>
              <a:rPr lang="fr-FR" b="1" dirty="0" smtClean="0"/>
              <a:t>Mesurer le potentiel biologique d’une nouvelle approche de radiothérapie : </a:t>
            </a:r>
            <a:r>
              <a:rPr lang="fr-FR" b="1" dirty="0" err="1" smtClean="0"/>
              <a:t>eHGRT</a:t>
            </a:r>
            <a:endParaRPr lang="fr-FR" b="1" dirty="0" smtClean="0"/>
          </a:p>
        </p:txBody>
      </p:sp>
      <p:grpSp>
        <p:nvGrpSpPr>
          <p:cNvPr id="7" name="Groupe 6"/>
          <p:cNvGrpSpPr/>
          <p:nvPr/>
        </p:nvGrpSpPr>
        <p:grpSpPr>
          <a:xfrm>
            <a:off x="0" y="3360996"/>
            <a:ext cx="8961037" cy="2597150"/>
            <a:chOff x="23813" y="1195388"/>
            <a:chExt cx="8961037" cy="2597150"/>
          </a:xfrm>
        </p:grpSpPr>
        <p:sp>
          <p:nvSpPr>
            <p:cNvPr id="8" name="Rectangle 9"/>
            <p:cNvSpPr>
              <a:spLocks noChangeArrowheads="1"/>
            </p:cNvSpPr>
            <p:nvPr/>
          </p:nvSpPr>
          <p:spPr bwMode="auto">
            <a:xfrm>
              <a:off x="157163" y="1447800"/>
              <a:ext cx="1889125" cy="584775"/>
            </a:xfrm>
            <a:prstGeom prst="rect">
              <a:avLst/>
            </a:prstGeom>
            <a:noFill/>
            <a:ln w="9525">
              <a:noFill/>
              <a:miter lim="800000"/>
              <a:headEnd/>
              <a:tailEnd/>
            </a:ln>
          </p:spPr>
          <p:txBody>
            <a:bodyPr>
              <a:spAutoFit/>
            </a:bodyPr>
            <a:lstStyle/>
            <a:p>
              <a:pPr algn="r"/>
              <a:r>
                <a:rPr lang="fr-FR" sz="1600" smtClean="0"/>
                <a:t>Electrons de haute énergie (VHEE)</a:t>
              </a:r>
              <a:endParaRPr lang="fr-FR" sz="1600"/>
            </a:p>
          </p:txBody>
        </p:sp>
        <p:sp>
          <p:nvSpPr>
            <p:cNvPr id="9" name="Rectangle 10"/>
            <p:cNvSpPr>
              <a:spLocks noChangeArrowheads="1"/>
            </p:cNvSpPr>
            <p:nvPr/>
          </p:nvSpPr>
          <p:spPr bwMode="auto">
            <a:xfrm>
              <a:off x="23813" y="2884488"/>
              <a:ext cx="2155825" cy="830997"/>
            </a:xfrm>
            <a:prstGeom prst="rect">
              <a:avLst/>
            </a:prstGeom>
            <a:noFill/>
            <a:ln w="9525">
              <a:noFill/>
              <a:miter lim="800000"/>
              <a:headEnd/>
              <a:tailEnd/>
            </a:ln>
          </p:spPr>
          <p:txBody>
            <a:bodyPr>
              <a:spAutoFit/>
            </a:bodyPr>
            <a:lstStyle/>
            <a:p>
              <a:pPr algn="r"/>
              <a:r>
                <a:rPr lang="fr-FR" sz="1600" smtClean="0"/>
                <a:t>Fractionnement spatial de la dose avec des mini-faisceaux (MBRT)</a:t>
              </a:r>
              <a:endParaRPr lang="fr-FR" sz="1600"/>
            </a:p>
          </p:txBody>
        </p:sp>
        <p:sp>
          <p:nvSpPr>
            <p:cNvPr id="10" name="Rectangle 12"/>
            <p:cNvSpPr>
              <a:spLocks noChangeArrowheads="1"/>
            </p:cNvSpPr>
            <p:nvPr/>
          </p:nvSpPr>
          <p:spPr bwMode="auto">
            <a:xfrm>
              <a:off x="5312963" y="2065538"/>
              <a:ext cx="3671887" cy="584775"/>
            </a:xfrm>
            <a:prstGeom prst="rect">
              <a:avLst/>
            </a:prstGeom>
            <a:noFill/>
            <a:ln w="9525">
              <a:noFill/>
              <a:miter lim="800000"/>
              <a:headEnd/>
              <a:tailEnd/>
            </a:ln>
          </p:spPr>
          <p:txBody>
            <a:bodyPr>
              <a:spAutoFit/>
            </a:bodyPr>
            <a:lstStyle/>
            <a:p>
              <a:r>
                <a:rPr lang="fr-FR" sz="1600" b="1" smtClean="0"/>
                <a:t>eHGRT</a:t>
              </a:r>
              <a:r>
                <a:rPr lang="fr-FR" sz="1600" smtClean="0"/>
                <a:t>: Thérapie en grille avec des électrons de haute énergie</a:t>
              </a:r>
            </a:p>
          </p:txBody>
        </p:sp>
        <p:sp>
          <p:nvSpPr>
            <p:cNvPr id="11" name="Rectangle 14"/>
            <p:cNvSpPr>
              <a:spLocks noChangeArrowheads="1"/>
            </p:cNvSpPr>
            <p:nvPr/>
          </p:nvSpPr>
          <p:spPr bwMode="auto">
            <a:xfrm>
              <a:off x="4116389" y="3156404"/>
              <a:ext cx="4444386" cy="523220"/>
            </a:xfrm>
            <a:prstGeom prst="rect">
              <a:avLst/>
            </a:prstGeom>
            <a:noFill/>
            <a:ln w="9525">
              <a:noFill/>
              <a:miter lim="800000"/>
              <a:headEnd/>
              <a:tailEnd/>
            </a:ln>
          </p:spPr>
          <p:txBody>
            <a:bodyPr wrap="square">
              <a:spAutoFit/>
            </a:bodyPr>
            <a:lstStyle/>
            <a:p>
              <a:r>
                <a:rPr lang="en-US" sz="1400" i="1" dirty="0" smtClean="0"/>
                <a:t>Etude </a:t>
              </a:r>
              <a:r>
                <a:rPr lang="en-US" sz="1400" i="1" dirty="0" err="1" smtClean="0"/>
                <a:t>dosimétrique</a:t>
              </a:r>
              <a:r>
                <a:rPr lang="en-US" sz="1400" i="1" dirty="0" smtClean="0"/>
                <a:t> du concept </a:t>
              </a:r>
              <a:r>
                <a:rPr lang="en-US" sz="1400" i="1" dirty="0" err="1" smtClean="0"/>
                <a:t>sous</a:t>
              </a:r>
              <a:r>
                <a:rPr lang="en-US" sz="1400" i="1" dirty="0" smtClean="0"/>
                <a:t> </a:t>
              </a:r>
              <a:r>
                <a:rPr lang="en-US" sz="1400" i="1" dirty="0"/>
                <a:t>Monte Carlo </a:t>
              </a:r>
              <a:r>
                <a:rPr lang="en-US" sz="1400" i="1" dirty="0" smtClean="0"/>
                <a:t>: </a:t>
              </a:r>
              <a:r>
                <a:rPr lang="en-US" sz="1400" i="1" dirty="0"/>
                <a:t>Martinez and </a:t>
              </a:r>
              <a:r>
                <a:rPr lang="en-US" sz="1400" i="1" dirty="0" err="1"/>
                <a:t>Prezado</a:t>
              </a:r>
              <a:r>
                <a:rPr lang="en-US" sz="1400" i="1" dirty="0"/>
                <a:t>, Med. Phys. 2015</a:t>
              </a:r>
            </a:p>
          </p:txBody>
        </p:sp>
        <p:pic>
          <p:nvPicPr>
            <p:cNvPr id="12" name="Image 1"/>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284413" y="1195388"/>
              <a:ext cx="1433512" cy="2597150"/>
            </a:xfrm>
            <a:prstGeom prst="rect">
              <a:avLst/>
            </a:prstGeom>
            <a:noFill/>
            <a:ln w="9525">
              <a:noFill/>
              <a:miter lim="800000"/>
              <a:headEnd/>
              <a:tailEnd/>
            </a:ln>
          </p:spPr>
        </p:pic>
        <p:pic>
          <p:nvPicPr>
            <p:cNvPr id="13" name="Image 4"/>
            <p:cNvPicPr>
              <a:picLocks noChangeAspect="1"/>
            </p:cNvPicPr>
            <p:nvPr/>
          </p:nvPicPr>
          <p:blipFill>
            <a:blip r:embed="rId4" cstate="print"/>
            <a:srcRect/>
            <a:stretch>
              <a:fillRect/>
            </a:stretch>
          </p:blipFill>
          <p:spPr bwMode="auto">
            <a:xfrm>
              <a:off x="3989388" y="1839913"/>
              <a:ext cx="1250950" cy="1233487"/>
            </a:xfrm>
            <a:prstGeom prst="rect">
              <a:avLst/>
            </a:prstGeom>
            <a:noFill/>
            <a:ln w="9525">
              <a:noFill/>
              <a:miter lim="800000"/>
              <a:headEnd/>
              <a:tailEnd/>
            </a:ln>
          </p:spPr>
        </p:pic>
      </p:grpSp>
      <p:pic>
        <p:nvPicPr>
          <p:cNvPr id="14" name="Picture 11" descr="Description : Description : l-coul-3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369082" y="160190"/>
            <a:ext cx="553401" cy="291009"/>
          </a:xfrm>
          <a:prstGeom prst="rect">
            <a:avLst/>
          </a:prstGeom>
          <a:noFill/>
          <a:ln w="9525">
            <a:noFill/>
            <a:miter lim="800000"/>
            <a:headEnd/>
            <a:tailEnd/>
          </a:ln>
        </p:spPr>
      </p:pic>
      <p:pic>
        <p:nvPicPr>
          <p:cNvPr id="15" name="Image 2" descr="Description : Description : C:\sb\P2IO_2015_PE\ipn-orsay.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50935" y="141845"/>
            <a:ext cx="636481" cy="302175"/>
          </a:xfrm>
          <a:prstGeom prst="rect">
            <a:avLst/>
          </a:prstGeom>
          <a:noFill/>
          <a:ln w="9525">
            <a:noFill/>
            <a:miter lim="800000"/>
            <a:headEnd/>
            <a:tailEnd/>
          </a:ln>
        </p:spPr>
      </p:pic>
      <p:sp>
        <p:nvSpPr>
          <p:cNvPr id="16" name="Rectangle 15"/>
          <p:cNvSpPr/>
          <p:nvPr/>
        </p:nvSpPr>
        <p:spPr>
          <a:xfrm>
            <a:off x="2242454" y="664420"/>
            <a:ext cx="3408305" cy="461665"/>
          </a:xfrm>
          <a:prstGeom prst="rect">
            <a:avLst/>
          </a:prstGeom>
          <a:solidFill>
            <a:schemeClr val="accent2">
              <a:lumMod val="60000"/>
              <a:lumOff val="40000"/>
            </a:schemeClr>
          </a:solidFill>
          <a:ln>
            <a:solidFill>
              <a:schemeClr val="tx1"/>
            </a:solidFill>
          </a:ln>
        </p:spPr>
        <p:txBody>
          <a:bodyPr wrap="none">
            <a:spAutoFit/>
          </a:bodyPr>
          <a:lstStyle/>
          <a:p>
            <a:pPr marL="266700" indent="-266700"/>
            <a:r>
              <a:rPr lang="fr-FR" sz="2400" b="1" dirty="0" smtClean="0"/>
              <a:t>Expérience Radiobiologie</a:t>
            </a:r>
            <a:endParaRPr lang="fr-FR" b="1" dirty="0" smtClean="0"/>
          </a:p>
        </p:txBody>
      </p:sp>
      <p:grpSp>
        <p:nvGrpSpPr>
          <p:cNvPr id="20" name="Groupe 19"/>
          <p:cNvGrpSpPr/>
          <p:nvPr/>
        </p:nvGrpSpPr>
        <p:grpSpPr>
          <a:xfrm>
            <a:off x="0" y="1632871"/>
            <a:ext cx="8937171" cy="924881"/>
            <a:chOff x="0" y="1632871"/>
            <a:chExt cx="8937171" cy="924881"/>
          </a:xfrm>
        </p:grpSpPr>
        <p:sp>
          <p:nvSpPr>
            <p:cNvPr id="6" name="ZoneTexte 5"/>
            <p:cNvSpPr txBox="1"/>
            <p:nvPr/>
          </p:nvSpPr>
          <p:spPr>
            <a:xfrm>
              <a:off x="1088572" y="1654629"/>
              <a:ext cx="7848599" cy="646331"/>
            </a:xfrm>
            <a:prstGeom prst="rect">
              <a:avLst/>
            </a:prstGeom>
            <a:noFill/>
          </p:spPr>
          <p:txBody>
            <a:bodyPr wrap="square" rtlCol="0">
              <a:spAutoFit/>
            </a:bodyPr>
            <a:lstStyle/>
            <a:p>
              <a:r>
                <a:rPr lang="fr-FR" dirty="0" smtClean="0"/>
                <a:t>A ce jour, la dose maximale délivrée sur une tumeur est limitée par la dose tolérée par les tissus sains environnants. </a:t>
              </a:r>
              <a:endParaRPr lang="fr-FR" dirty="0"/>
            </a:p>
          </p:txBody>
        </p:sp>
        <p:sp>
          <p:nvSpPr>
            <p:cNvPr id="17" name="ZoneTexte 16"/>
            <p:cNvSpPr txBox="1"/>
            <p:nvPr/>
          </p:nvSpPr>
          <p:spPr>
            <a:xfrm>
              <a:off x="0" y="1632871"/>
              <a:ext cx="1338943" cy="369332"/>
            </a:xfrm>
            <a:prstGeom prst="rect">
              <a:avLst/>
            </a:prstGeom>
            <a:noFill/>
          </p:spPr>
          <p:txBody>
            <a:bodyPr wrap="square" rtlCol="0">
              <a:spAutoFit/>
            </a:bodyPr>
            <a:lstStyle/>
            <a:p>
              <a:r>
                <a:rPr lang="fr-FR" b="1" dirty="0" smtClean="0"/>
                <a:t>Contexte :</a:t>
              </a:r>
              <a:endParaRPr lang="fr-FR" b="1" dirty="0"/>
            </a:p>
          </p:txBody>
        </p:sp>
        <p:sp>
          <p:nvSpPr>
            <p:cNvPr id="18" name="Rectangle 17"/>
            <p:cNvSpPr/>
            <p:nvPr/>
          </p:nvSpPr>
          <p:spPr>
            <a:xfrm>
              <a:off x="1203136" y="2188420"/>
              <a:ext cx="5361917" cy="369332"/>
            </a:xfrm>
            <a:prstGeom prst="rect">
              <a:avLst/>
            </a:prstGeom>
          </p:spPr>
          <p:txBody>
            <a:bodyPr wrap="none">
              <a:spAutoFit/>
            </a:bodyPr>
            <a:lstStyle/>
            <a:p>
              <a:r>
                <a:rPr lang="fr-FR" dirty="0" smtClean="0">
                  <a:sym typeface="Wingdings"/>
                </a:rPr>
                <a:t></a:t>
              </a:r>
              <a:r>
                <a:rPr lang="fr-FR" dirty="0" smtClean="0">
                  <a:sym typeface="Wingdings" pitchFamily="2" charset="2"/>
                </a:rPr>
                <a:t> Recherche de nouvelles approches en radiothérapie </a:t>
              </a:r>
              <a:endParaRPr lang="fr-FR" dirty="0"/>
            </a:p>
          </p:txBody>
        </p:sp>
      </p:grpSp>
      <p:grpSp>
        <p:nvGrpSpPr>
          <p:cNvPr id="21" name="Groupe 20"/>
          <p:cNvGrpSpPr/>
          <p:nvPr/>
        </p:nvGrpSpPr>
        <p:grpSpPr>
          <a:xfrm>
            <a:off x="0" y="2645228"/>
            <a:ext cx="9274628" cy="617116"/>
            <a:chOff x="0" y="2645228"/>
            <a:chExt cx="9274628" cy="617116"/>
          </a:xfrm>
        </p:grpSpPr>
        <p:sp>
          <p:nvSpPr>
            <p:cNvPr id="4" name="ZoneTexte 3"/>
            <p:cNvSpPr txBox="1"/>
            <p:nvPr/>
          </p:nvSpPr>
          <p:spPr>
            <a:xfrm>
              <a:off x="0" y="2645228"/>
              <a:ext cx="2079171" cy="369332"/>
            </a:xfrm>
            <a:prstGeom prst="rect">
              <a:avLst/>
            </a:prstGeom>
            <a:noFill/>
          </p:spPr>
          <p:txBody>
            <a:bodyPr wrap="square" rtlCol="0">
              <a:spAutoFit/>
            </a:bodyPr>
            <a:lstStyle/>
            <a:p>
              <a:r>
                <a:rPr lang="fr-FR" b="1" dirty="0" smtClean="0"/>
                <a:t>Méthode sur PRAE</a:t>
              </a:r>
              <a:r>
                <a:rPr lang="fr-FR" dirty="0" smtClean="0"/>
                <a:t> :</a:t>
              </a:r>
            </a:p>
          </p:txBody>
        </p:sp>
        <p:sp>
          <p:nvSpPr>
            <p:cNvPr id="19" name="Rectangle 18"/>
            <p:cNvSpPr/>
            <p:nvPr/>
          </p:nvSpPr>
          <p:spPr>
            <a:xfrm>
              <a:off x="10871" y="2923790"/>
              <a:ext cx="9263757" cy="338554"/>
            </a:xfrm>
            <a:prstGeom prst="rect">
              <a:avLst/>
            </a:prstGeom>
          </p:spPr>
          <p:txBody>
            <a:bodyPr wrap="square">
              <a:spAutoFit/>
            </a:bodyPr>
            <a:lstStyle/>
            <a:p>
              <a:r>
                <a:rPr lang="fr-FR" sz="1600" dirty="0" smtClean="0">
                  <a:solidFill>
                    <a:prstClr val="black"/>
                  </a:solidFill>
                </a:rPr>
                <a:t>Combiner  l’utilisation d’électrons énergétiques avec la thérapie en grille (fractionnement spatiale de la dose)</a:t>
              </a:r>
            </a:p>
          </p:txBody>
        </p:sp>
      </p:grpSp>
      <p:sp>
        <p:nvSpPr>
          <p:cNvPr id="22" name="Rectangle 21"/>
          <p:cNvSpPr/>
          <p:nvPr/>
        </p:nvSpPr>
        <p:spPr>
          <a:xfrm>
            <a:off x="0" y="6076877"/>
            <a:ext cx="9144000" cy="523220"/>
          </a:xfrm>
          <a:prstGeom prst="rect">
            <a:avLst/>
          </a:prstGeom>
        </p:spPr>
        <p:txBody>
          <a:bodyPr wrap="square">
            <a:spAutoFit/>
          </a:bodyPr>
          <a:lstStyle/>
          <a:p>
            <a:pPr lvl="1" indent="-185738">
              <a:buFont typeface="Wingdings" pitchFamily="2" charset="2"/>
              <a:buChar char="Ø"/>
            </a:pPr>
            <a:r>
              <a:rPr lang="fr-FR" sz="1400" dirty="0" smtClean="0"/>
              <a:t>Energie du faisceau d’e- &gt; 50 MeV pour augmenter la profondeur de pénétration et réduire la dispersion latérale</a:t>
            </a:r>
          </a:p>
          <a:p>
            <a:pPr lvl="1" indent="-185738">
              <a:buFont typeface="Wingdings" pitchFamily="2" charset="2"/>
              <a:buChar char="Ø"/>
            </a:pPr>
            <a:r>
              <a:rPr lang="fr-FR" sz="1400" dirty="0" smtClean="0"/>
              <a:t>Mini-faisceaux (&lt;500 µm) pour augmenter la dose tolérée par les tissus sains environnants.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74796" y="188640"/>
            <a:ext cx="7469205"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LE PROJET PRAE</a:t>
            </a:r>
          </a:p>
        </p:txBody>
      </p:sp>
      <p:sp>
        <p:nvSpPr>
          <p:cNvPr id="23" name="Rectangle 22"/>
          <p:cNvSpPr/>
          <p:nvPr/>
        </p:nvSpPr>
        <p:spPr>
          <a:xfrm>
            <a:off x="0" y="735449"/>
            <a:ext cx="9144000" cy="1200329"/>
          </a:xfrm>
          <a:prstGeom prst="rect">
            <a:avLst/>
          </a:prstGeom>
        </p:spPr>
        <p:txBody>
          <a:bodyPr wrap="square">
            <a:spAutoFit/>
          </a:bodyPr>
          <a:lstStyle/>
          <a:p>
            <a:pPr marL="266700" indent="-266700">
              <a:buFont typeface="Wingdings" pitchFamily="2" charset="2"/>
              <a:buChar char="q"/>
            </a:pPr>
            <a:r>
              <a:rPr lang="fr-FR" b="1" dirty="0" smtClean="0">
                <a:ea typeface="Tahoma" pitchFamily="34" charset="0"/>
                <a:cs typeface="Tahoma" pitchFamily="34" charset="0"/>
              </a:rPr>
              <a:t>PRAE </a:t>
            </a:r>
            <a:endParaRPr lang="fr-FR" sz="1000" b="1" dirty="0" smtClean="0">
              <a:ea typeface="Tahoma" pitchFamily="34" charset="0"/>
              <a:cs typeface="Tahoma" pitchFamily="34" charset="0"/>
            </a:endParaRPr>
          </a:p>
          <a:p>
            <a:pPr marL="723900" lvl="1" indent="-266700">
              <a:buFont typeface="Wingdings" pitchFamily="2" charset="2"/>
              <a:buChar char="§"/>
            </a:pPr>
            <a:r>
              <a:rPr lang="fr-FR" dirty="0" smtClean="0"/>
              <a:t>Installation pluridisciplinaire de R&amp;D à ORSAY</a:t>
            </a:r>
            <a:r>
              <a:rPr lang="fr-FR" b="1" dirty="0" smtClean="0"/>
              <a:t> </a:t>
            </a:r>
            <a:r>
              <a:rPr lang="fr-FR" dirty="0" smtClean="0"/>
              <a:t>autour d’un accélérateur d’électrons</a:t>
            </a:r>
          </a:p>
          <a:p>
            <a:pPr marL="723900" lvl="1" indent="-266700">
              <a:buFont typeface="Wingdings" pitchFamily="2" charset="2"/>
              <a:buChar char="§"/>
              <a:tabLst>
                <a:tab pos="3136900" algn="l"/>
              </a:tabLst>
            </a:pPr>
            <a:r>
              <a:rPr lang="fr-FR" dirty="0" smtClean="0"/>
              <a:t>Porté par 3 laboratoires	: </a:t>
            </a:r>
            <a:r>
              <a:rPr lang="fr-FR" b="1" dirty="0" smtClean="0"/>
              <a:t>LAL, IPNO, IMNC</a:t>
            </a:r>
          </a:p>
          <a:p>
            <a:pPr marL="723900" lvl="1" indent="-266700">
              <a:buFont typeface="Wingdings" pitchFamily="2" charset="2"/>
              <a:buChar char="§"/>
              <a:tabLst>
                <a:tab pos="3136900" algn="l"/>
              </a:tabLst>
            </a:pPr>
            <a:r>
              <a:rPr lang="fr-FR" dirty="0" smtClean="0"/>
              <a:t>Responsable scientifique	: </a:t>
            </a:r>
            <a:r>
              <a:rPr lang="fr-FR" dirty="0" err="1" smtClean="0"/>
              <a:t>Sergey</a:t>
            </a:r>
            <a:r>
              <a:rPr lang="fr-FR" dirty="0" smtClean="0"/>
              <a:t> </a:t>
            </a:r>
            <a:r>
              <a:rPr lang="fr-FR" dirty="0" err="1" smtClean="0"/>
              <a:t>Barsuk</a:t>
            </a:r>
            <a:r>
              <a:rPr lang="fr-FR" dirty="0" smtClean="0"/>
              <a:t> (LAL)</a:t>
            </a:r>
          </a:p>
        </p:txBody>
      </p:sp>
      <p:grpSp>
        <p:nvGrpSpPr>
          <p:cNvPr id="67" name="Groupe 66"/>
          <p:cNvGrpSpPr/>
          <p:nvPr/>
        </p:nvGrpSpPr>
        <p:grpSpPr>
          <a:xfrm>
            <a:off x="0" y="5024678"/>
            <a:ext cx="6751674" cy="1833322"/>
            <a:chOff x="0" y="5290503"/>
            <a:chExt cx="6751674" cy="1833322"/>
          </a:xfrm>
        </p:grpSpPr>
        <p:grpSp>
          <p:nvGrpSpPr>
            <p:cNvPr id="15" name="Groupe 14"/>
            <p:cNvGrpSpPr/>
            <p:nvPr/>
          </p:nvGrpSpPr>
          <p:grpSpPr>
            <a:xfrm>
              <a:off x="4640564" y="5589629"/>
              <a:ext cx="2062379" cy="568427"/>
              <a:chOff x="8666454" y="5196333"/>
              <a:chExt cx="3127628" cy="756565"/>
            </a:xfrm>
          </p:grpSpPr>
          <p:pic>
            <p:nvPicPr>
              <p:cNvPr id="7" name="Image 12"/>
              <p:cNvPicPr>
                <a:picLocks noChangeAspect="1" noChangeArrowheads="1"/>
              </p:cNvPicPr>
              <p:nvPr/>
            </p:nvPicPr>
            <p:blipFill>
              <a:blip r:embed="rId2" cstate="print"/>
              <a:srcRect/>
              <a:stretch>
                <a:fillRect/>
              </a:stretch>
            </p:blipFill>
            <p:spPr bwMode="auto">
              <a:xfrm>
                <a:off x="10630985" y="5196333"/>
                <a:ext cx="1163097" cy="419029"/>
              </a:xfrm>
              <a:prstGeom prst="rect">
                <a:avLst/>
              </a:prstGeom>
              <a:noFill/>
              <a:ln w="9525">
                <a:noFill/>
                <a:miter lim="800000"/>
                <a:headEnd/>
                <a:tailEnd/>
              </a:ln>
            </p:spPr>
          </p:pic>
          <p:pic>
            <p:nvPicPr>
              <p:cNvPr id="8" name="Picture 2" descr="\\VBOXSVR\Bureau\IDF_QUADRI.eps"/>
              <p:cNvPicPr>
                <a:picLocks noChangeAspect="1" noChangeArrowheads="1"/>
              </p:cNvPicPr>
              <p:nvPr/>
            </p:nvPicPr>
            <p:blipFill>
              <a:blip r:embed="rId3" cstate="print"/>
              <a:srcRect/>
              <a:stretch>
                <a:fillRect/>
              </a:stretch>
            </p:blipFill>
            <p:spPr bwMode="auto">
              <a:xfrm>
                <a:off x="8666454" y="5654512"/>
                <a:ext cx="1859174" cy="298386"/>
              </a:xfrm>
              <a:prstGeom prst="rect">
                <a:avLst/>
              </a:prstGeom>
              <a:noFill/>
            </p:spPr>
          </p:pic>
        </p:grpSp>
        <p:sp>
          <p:nvSpPr>
            <p:cNvPr id="24" name="Rectangle 23"/>
            <p:cNvSpPr/>
            <p:nvPr/>
          </p:nvSpPr>
          <p:spPr>
            <a:xfrm>
              <a:off x="0" y="5290503"/>
              <a:ext cx="6751674" cy="1833322"/>
            </a:xfrm>
            <a:prstGeom prst="rect">
              <a:avLst/>
            </a:prstGeom>
          </p:spPr>
          <p:txBody>
            <a:bodyPr wrap="square">
              <a:spAutoFit/>
            </a:bodyPr>
            <a:lstStyle/>
            <a:p>
              <a:pPr marL="285750" indent="-285750">
                <a:lnSpc>
                  <a:spcPct val="105000"/>
                </a:lnSpc>
                <a:spcBef>
                  <a:spcPts val="400"/>
                </a:spcBef>
                <a:buFont typeface="Wingdings" pitchFamily="2" charset="2"/>
                <a:buChar char="q"/>
              </a:pPr>
              <a:r>
                <a:rPr lang="fr-FR" b="1" dirty="0" smtClean="0">
                  <a:solidFill>
                    <a:srgbClr val="000000"/>
                  </a:solidFill>
                  <a:ea typeface="MS PGothic" pitchFamily="34" charset="-128"/>
                </a:rPr>
                <a:t>FINANCEMENTS</a:t>
              </a:r>
            </a:p>
            <a:p>
              <a:pPr marL="712788" indent="-266700">
                <a:buFont typeface="Wingdings" pitchFamily="2" charset="2"/>
                <a:buChar char="§"/>
                <a:tabLst>
                  <a:tab pos="2870200" algn="l"/>
                </a:tabLst>
              </a:pPr>
              <a:r>
                <a:rPr lang="fr-FR" dirty="0" err="1" smtClean="0"/>
                <a:t>Labex</a:t>
              </a:r>
              <a:r>
                <a:rPr lang="fr-FR" dirty="0" smtClean="0"/>
                <a:t> P2IO	: Equipements, 3 ans </a:t>
              </a:r>
              <a:r>
                <a:rPr lang="fr-FR" dirty="0" err="1" smtClean="0"/>
                <a:t>PostDoc</a:t>
              </a:r>
              <a:endParaRPr lang="fr-FR" dirty="0" smtClean="0"/>
            </a:p>
            <a:p>
              <a:pPr marL="712788" indent="-266700">
                <a:buFont typeface="Wingdings" pitchFamily="2" charset="2"/>
                <a:buChar char="§"/>
                <a:tabLst>
                  <a:tab pos="2870200" algn="l"/>
                </a:tabLst>
              </a:pPr>
              <a:r>
                <a:rPr lang="fr-FR" dirty="0" smtClean="0"/>
                <a:t>SESAME Ile de France	: Equipements</a:t>
              </a:r>
            </a:p>
            <a:p>
              <a:pPr marL="712788" indent="-266700">
                <a:buFont typeface="Wingdings" pitchFamily="2" charset="2"/>
                <a:buChar char="§"/>
                <a:tabLst>
                  <a:tab pos="2870200" algn="l"/>
                </a:tabLst>
              </a:pPr>
              <a:r>
                <a:rPr lang="fr-FR" dirty="0" smtClean="0"/>
                <a:t>CNRS	: 1 an </a:t>
              </a:r>
              <a:r>
                <a:rPr lang="fr-FR" dirty="0" err="1" smtClean="0"/>
                <a:t>PostDoc</a:t>
              </a:r>
              <a:endParaRPr lang="fr-FR" dirty="0" smtClean="0"/>
            </a:p>
            <a:p>
              <a:pPr marL="712788" indent="-266700">
                <a:buFont typeface="Wingdings" pitchFamily="2" charset="2"/>
                <a:buChar char="§"/>
                <a:tabLst>
                  <a:tab pos="2870200" algn="l"/>
                </a:tabLst>
              </a:pPr>
              <a:r>
                <a:rPr lang="fr-FR" dirty="0" smtClean="0"/>
                <a:t>CPER	: Infrastructure</a:t>
              </a:r>
            </a:p>
            <a:p>
              <a:pPr marL="285750" indent="-285750">
                <a:lnSpc>
                  <a:spcPct val="105000"/>
                </a:lnSpc>
                <a:spcBef>
                  <a:spcPts val="400"/>
                </a:spcBef>
                <a:buFont typeface="Wingdings" pitchFamily="2" charset="2"/>
                <a:buChar char="q"/>
              </a:pPr>
              <a:endParaRPr lang="fr-FR" dirty="0" smtClean="0">
                <a:solidFill>
                  <a:srgbClr val="000000"/>
                </a:solidFill>
                <a:ea typeface="MS PGothic" pitchFamily="34" charset="-128"/>
              </a:endParaRPr>
            </a:p>
          </p:txBody>
        </p:sp>
      </p:grpSp>
      <p:sp>
        <p:nvSpPr>
          <p:cNvPr id="57" name="ZoneTexte 56"/>
          <p:cNvSpPr txBox="1"/>
          <p:nvPr/>
        </p:nvSpPr>
        <p:spPr>
          <a:xfrm>
            <a:off x="0" y="3499429"/>
            <a:ext cx="7602279" cy="1477328"/>
          </a:xfrm>
          <a:prstGeom prst="rect">
            <a:avLst/>
          </a:prstGeom>
          <a:noFill/>
        </p:spPr>
        <p:txBody>
          <a:bodyPr wrap="square" rtlCol="0">
            <a:spAutoFit/>
          </a:bodyPr>
          <a:lstStyle/>
          <a:p>
            <a:pPr marL="266700" lvl="1" indent="-266700">
              <a:buFont typeface="Wingdings" pitchFamily="2" charset="2"/>
              <a:buChar char="q"/>
            </a:pPr>
            <a:r>
              <a:rPr lang="fr-FR" b="1" dirty="0" smtClean="0">
                <a:ea typeface="Tahoma" pitchFamily="34" charset="0"/>
                <a:cs typeface="Tahoma" pitchFamily="34" charset="0"/>
              </a:rPr>
              <a:t>4 AXES DE DEVELOPPEMENT</a:t>
            </a:r>
            <a:endParaRPr lang="fr-FR" sz="1000" b="1" dirty="0" smtClean="0">
              <a:ea typeface="Tahoma" pitchFamily="34" charset="0"/>
              <a:cs typeface="Tahoma" pitchFamily="34" charset="0"/>
            </a:endParaRPr>
          </a:p>
          <a:p>
            <a:pPr marL="723900" lvl="1" indent="-266700">
              <a:buFont typeface="Wingdings" pitchFamily="2" charset="2"/>
              <a:buChar char="§"/>
              <a:tabLst>
                <a:tab pos="2605088" algn="l"/>
              </a:tabLst>
            </a:pPr>
            <a:r>
              <a:rPr lang="fr-FR" b="1" dirty="0" smtClean="0"/>
              <a:t>Accélérateur</a:t>
            </a:r>
            <a:r>
              <a:rPr lang="fr-FR" dirty="0" smtClean="0"/>
              <a:t>	: </a:t>
            </a:r>
            <a:r>
              <a:rPr lang="fr-FR" dirty="0" err="1" smtClean="0"/>
              <a:t>Angelès</a:t>
            </a:r>
            <a:r>
              <a:rPr lang="fr-FR" dirty="0" smtClean="0"/>
              <a:t> Faus-Golfe (LAL)</a:t>
            </a:r>
          </a:p>
          <a:p>
            <a:pPr marL="723900" lvl="1" indent="-266700">
              <a:buFont typeface="Wingdings" pitchFamily="2" charset="2"/>
              <a:buChar char="§"/>
              <a:tabLst>
                <a:tab pos="2605088" algn="l"/>
              </a:tabLst>
            </a:pPr>
            <a:r>
              <a:rPr lang="fr-FR" b="1" dirty="0" smtClean="0"/>
              <a:t>Physique nucléaire	</a:t>
            </a:r>
            <a:r>
              <a:rPr lang="fr-FR" dirty="0" smtClean="0"/>
              <a:t>: Eric </a:t>
            </a:r>
            <a:r>
              <a:rPr lang="fr-FR" dirty="0" err="1" smtClean="0"/>
              <a:t>Voutier</a:t>
            </a:r>
            <a:r>
              <a:rPr lang="fr-FR" dirty="0" smtClean="0"/>
              <a:t> (IPNO)</a:t>
            </a:r>
          </a:p>
          <a:p>
            <a:pPr marL="723900" lvl="1" indent="-266700">
              <a:buFont typeface="Wingdings" pitchFamily="2" charset="2"/>
              <a:buChar char="§"/>
              <a:tabLst>
                <a:tab pos="2605088" algn="l"/>
              </a:tabLst>
            </a:pPr>
            <a:r>
              <a:rPr lang="fr-FR" b="1" dirty="0" smtClean="0"/>
              <a:t>R&amp;D Détecteurs	</a:t>
            </a:r>
            <a:r>
              <a:rPr lang="fr-FR" dirty="0" smtClean="0"/>
              <a:t>: Bernard </a:t>
            </a:r>
            <a:r>
              <a:rPr lang="fr-FR" dirty="0" err="1" smtClean="0"/>
              <a:t>Génolini</a:t>
            </a:r>
            <a:r>
              <a:rPr lang="fr-FR" dirty="0" smtClean="0"/>
              <a:t> (IPNO)</a:t>
            </a:r>
          </a:p>
          <a:p>
            <a:pPr marL="723900" lvl="1" indent="-266700">
              <a:buFont typeface="Wingdings" pitchFamily="2" charset="2"/>
              <a:buChar char="§"/>
              <a:tabLst>
                <a:tab pos="2605088" algn="l"/>
              </a:tabLst>
            </a:pPr>
            <a:r>
              <a:rPr lang="fr-FR" b="1" dirty="0" smtClean="0"/>
              <a:t>Radiobiologie</a:t>
            </a:r>
            <a:r>
              <a:rPr lang="fr-FR" dirty="0" smtClean="0"/>
              <a:t>	: Yolanda </a:t>
            </a:r>
            <a:r>
              <a:rPr lang="fr-FR" dirty="0" err="1" smtClean="0"/>
              <a:t>Prezado</a:t>
            </a:r>
            <a:r>
              <a:rPr lang="fr-FR" dirty="0" smtClean="0"/>
              <a:t> (IMNC)</a:t>
            </a:r>
          </a:p>
        </p:txBody>
      </p:sp>
      <p:sp>
        <p:nvSpPr>
          <p:cNvPr id="65" name="Rectangle 64"/>
          <p:cNvSpPr/>
          <p:nvPr/>
        </p:nvSpPr>
        <p:spPr>
          <a:xfrm>
            <a:off x="-1" y="2212567"/>
            <a:ext cx="6156251" cy="923330"/>
          </a:xfrm>
          <a:prstGeom prst="rect">
            <a:avLst/>
          </a:prstGeom>
        </p:spPr>
        <p:txBody>
          <a:bodyPr wrap="square">
            <a:spAutoFit/>
          </a:bodyPr>
          <a:lstStyle/>
          <a:p>
            <a:pPr marL="266618" lvl="1" indent="-266618">
              <a:buFont typeface="Wingdings" pitchFamily="2" charset="2"/>
              <a:buChar char="q"/>
            </a:pPr>
            <a:r>
              <a:rPr lang="fr-FR" b="1" dirty="0" smtClean="0">
                <a:ea typeface="Tahoma" pitchFamily="34" charset="0"/>
                <a:cs typeface="Tahoma" pitchFamily="34" charset="0"/>
              </a:rPr>
              <a:t>PHASES</a:t>
            </a:r>
            <a:endParaRPr lang="fr-FR" sz="1000" b="1" dirty="0" smtClean="0">
              <a:ea typeface="Tahoma" pitchFamily="34" charset="0"/>
              <a:cs typeface="Tahoma" pitchFamily="34" charset="0"/>
            </a:endParaRPr>
          </a:p>
          <a:p>
            <a:pPr marL="711200" lvl="2" indent="-265113">
              <a:buFont typeface="Wingdings" pitchFamily="2" charset="2"/>
              <a:buChar char="§"/>
              <a:tabLst>
                <a:tab pos="3232150" algn="l"/>
              </a:tabLst>
            </a:pPr>
            <a:r>
              <a:rPr lang="fr-FR" b="1" dirty="0" smtClean="0"/>
              <a:t> Phase A </a:t>
            </a:r>
            <a:r>
              <a:rPr lang="fr-FR" dirty="0" smtClean="0"/>
              <a:t>(2016-2020)	: </a:t>
            </a:r>
            <a:r>
              <a:rPr lang="fr-FR" dirty="0" smtClean="0">
                <a:sym typeface="Wingdings" pitchFamily="2" charset="2"/>
              </a:rPr>
              <a:t> 70 MeV </a:t>
            </a:r>
            <a:endParaRPr lang="fr-FR" dirty="0" smtClean="0"/>
          </a:p>
          <a:p>
            <a:pPr marL="711200" lvl="2" indent="-265113">
              <a:buFont typeface="Wingdings" pitchFamily="2" charset="2"/>
              <a:buChar char="§"/>
              <a:tabLst>
                <a:tab pos="3232150" algn="l"/>
              </a:tabLst>
            </a:pPr>
            <a:r>
              <a:rPr lang="fr-FR" b="1" dirty="0" smtClean="0"/>
              <a:t> Phase B</a:t>
            </a:r>
            <a:r>
              <a:rPr lang="fr-FR" dirty="0" smtClean="0"/>
              <a:t> (à partir de 2020)	: </a:t>
            </a:r>
            <a:r>
              <a:rPr lang="fr-FR" dirty="0" smtClean="0">
                <a:sym typeface="Wingdings" pitchFamily="2" charset="2"/>
              </a:rPr>
              <a:t>140 MeV</a:t>
            </a:r>
            <a:endParaRPr lang="fr-FR" dirty="0">
              <a:sym typeface="Wingdings" pitchFamily="2" charset="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4554"/>
            <a:ext cx="9144000" cy="1308050"/>
          </a:xfrm>
          <a:prstGeom prst="rect">
            <a:avLst/>
          </a:prstGeom>
        </p:spPr>
        <p:txBody>
          <a:bodyPr wrap="square">
            <a:spAutoFit/>
          </a:bodyPr>
          <a:lstStyle/>
          <a:p>
            <a:pPr marL="357188" lvl="1" indent="-285750">
              <a:spcBef>
                <a:spcPts val="600"/>
              </a:spcBef>
              <a:defRPr/>
            </a:pPr>
            <a:r>
              <a:rPr lang="fr-FR" sz="1600" b="1" dirty="0" smtClean="0"/>
              <a:t>Objectif</a:t>
            </a:r>
            <a:r>
              <a:rPr lang="fr-FR" sz="1600" dirty="0" smtClean="0"/>
              <a:t> : Quantifier le potentiel biologique de la technique </a:t>
            </a:r>
            <a:r>
              <a:rPr lang="fr-FR" sz="1600" dirty="0" err="1" smtClean="0"/>
              <a:t>eHGRT</a:t>
            </a:r>
            <a:endParaRPr lang="fr-FR" sz="1600" dirty="0" smtClean="0"/>
          </a:p>
          <a:p>
            <a:pPr marL="357188" lvl="1" indent="-285750">
              <a:spcBef>
                <a:spcPts val="600"/>
              </a:spcBef>
              <a:buFont typeface="Wingdings" pitchFamily="2" charset="2"/>
              <a:buChar char="Ø"/>
              <a:defRPr/>
            </a:pPr>
            <a:r>
              <a:rPr lang="fr-FR" sz="1600" dirty="0" smtClean="0"/>
              <a:t>Simulation de dosimétrie avec Monte Carlo : caractéristiques du faisceau pour l’</a:t>
            </a:r>
            <a:r>
              <a:rPr lang="fr-FR" sz="1600" dirty="0" err="1" smtClean="0"/>
              <a:t>eHGRT</a:t>
            </a:r>
            <a:endParaRPr lang="fr-FR" sz="1600" dirty="0" smtClean="0"/>
          </a:p>
          <a:p>
            <a:pPr marL="357188" lvl="1" indent="-285750">
              <a:spcBef>
                <a:spcPts val="600"/>
              </a:spcBef>
              <a:buFont typeface="Wingdings" pitchFamily="2" charset="2"/>
              <a:buChar char="Ø"/>
              <a:defRPr/>
            </a:pPr>
            <a:r>
              <a:rPr lang="fr-FR" sz="1600" dirty="0" smtClean="0"/>
              <a:t>Dosimétrie expérimentale avec films  </a:t>
            </a:r>
            <a:r>
              <a:rPr lang="fr-FR" sz="1600" dirty="0" err="1" smtClean="0"/>
              <a:t>Gafchromics</a:t>
            </a:r>
            <a:r>
              <a:rPr lang="fr-FR" sz="1600" dirty="0" smtClean="0"/>
              <a:t> et détecteurs diamants </a:t>
            </a:r>
          </a:p>
          <a:p>
            <a:pPr marL="357188" lvl="1" indent="-285750">
              <a:spcBef>
                <a:spcPts val="600"/>
              </a:spcBef>
              <a:defRPr/>
            </a:pPr>
            <a:r>
              <a:rPr lang="fr-FR" sz="1600" dirty="0" smtClean="0"/>
              <a:t>Phase ultérieure : Etudes </a:t>
            </a:r>
            <a:r>
              <a:rPr lang="fr-FR" sz="1600" dirty="0" err="1" smtClean="0"/>
              <a:t>radiobiologiques</a:t>
            </a:r>
            <a:r>
              <a:rPr lang="fr-FR" sz="1600" dirty="0" smtClean="0"/>
              <a:t> in vivo pour valider un gain sur la résistance des tissus sains</a:t>
            </a:r>
          </a:p>
        </p:txBody>
      </p:sp>
      <p:sp>
        <p:nvSpPr>
          <p:cNvPr id="10" name="Rectangle 9"/>
          <p:cNvSpPr/>
          <p:nvPr/>
        </p:nvSpPr>
        <p:spPr>
          <a:xfrm>
            <a:off x="2242454" y="664420"/>
            <a:ext cx="3408305" cy="461665"/>
          </a:xfrm>
          <a:prstGeom prst="rect">
            <a:avLst/>
          </a:prstGeom>
          <a:solidFill>
            <a:schemeClr val="accent2">
              <a:lumMod val="60000"/>
              <a:lumOff val="40000"/>
            </a:schemeClr>
          </a:solidFill>
          <a:ln>
            <a:solidFill>
              <a:schemeClr val="tx1"/>
            </a:solidFill>
          </a:ln>
        </p:spPr>
        <p:txBody>
          <a:bodyPr wrap="none">
            <a:spAutoFit/>
          </a:bodyPr>
          <a:lstStyle/>
          <a:p>
            <a:pPr marL="266700" indent="-266700"/>
            <a:r>
              <a:rPr lang="fr-FR" sz="2400" b="1" dirty="0" smtClean="0"/>
              <a:t>Expérience Radiobiologie</a:t>
            </a:r>
            <a:endParaRPr lang="fr-FR" b="1" dirty="0" smtClean="0"/>
          </a:p>
        </p:txBody>
      </p:sp>
      <p:pic>
        <p:nvPicPr>
          <p:cNvPr id="13" name="Picture 2" descr="Accueil"/>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03958" y="184676"/>
            <a:ext cx="920385" cy="188678"/>
          </a:xfrm>
          <a:prstGeom prst="rect">
            <a:avLst/>
          </a:prstGeom>
          <a:noFill/>
        </p:spPr>
      </p:pic>
      <p:sp>
        <p:nvSpPr>
          <p:cNvPr id="14" name="ZoneTexte 13"/>
          <p:cNvSpPr txBox="1"/>
          <p:nvPr/>
        </p:nvSpPr>
        <p:spPr>
          <a:xfrm>
            <a:off x="1691681" y="101552"/>
            <a:ext cx="4730890"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RADIOBIOLOGIE</a:t>
            </a:r>
          </a:p>
        </p:txBody>
      </p:sp>
      <p:pic>
        <p:nvPicPr>
          <p:cNvPr id="15" name="Picture 11" descr="Description : Description : l-coul-30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69082" y="160190"/>
            <a:ext cx="553401" cy="291009"/>
          </a:xfrm>
          <a:prstGeom prst="rect">
            <a:avLst/>
          </a:prstGeom>
          <a:noFill/>
          <a:ln w="9525">
            <a:noFill/>
            <a:miter lim="800000"/>
            <a:headEnd/>
            <a:tailEnd/>
          </a:ln>
        </p:spPr>
      </p:pic>
      <p:pic>
        <p:nvPicPr>
          <p:cNvPr id="16" name="Image 2" descr="Description : Description : C:\sb\P2IO_2015_PE\ipn-orsay.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50935" y="141845"/>
            <a:ext cx="636481" cy="302175"/>
          </a:xfrm>
          <a:prstGeom prst="rect">
            <a:avLst/>
          </a:prstGeom>
          <a:noFill/>
          <a:ln w="9525">
            <a:noFill/>
            <a:miter lim="800000"/>
            <a:headEnd/>
            <a:tailEnd/>
          </a:ln>
        </p:spPr>
      </p:pic>
      <p:pic>
        <p:nvPicPr>
          <p:cNvPr id="22" name="Image 21"/>
          <p:cNvPicPr>
            <a:picLocks noChangeAspect="1"/>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a:xfrm>
            <a:off x="176465" y="3180165"/>
            <a:ext cx="4029274" cy="1151203"/>
          </a:xfrm>
          <a:prstGeom prst="rect">
            <a:avLst/>
          </a:prstGeom>
        </p:spPr>
      </p:pic>
      <p:pic>
        <p:nvPicPr>
          <p:cNvPr id="23" name="Image 22"/>
          <p:cNvPicPr>
            <a:picLocks noChangeAspect="1"/>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a:xfrm>
            <a:off x="187159" y="5015632"/>
            <a:ext cx="3842084" cy="1152626"/>
          </a:xfrm>
          <a:prstGeom prst="rect">
            <a:avLst/>
          </a:prstGeom>
        </p:spPr>
      </p:pic>
      <p:pic>
        <p:nvPicPr>
          <p:cNvPr id="24" name="Image 23"/>
          <p:cNvPicPr>
            <a:picLocks noChangeAspect="1"/>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r="-2648"/>
          <a:stretch>
            <a:fillRect/>
          </a:stretch>
        </p:blipFill>
        <p:spPr>
          <a:xfrm>
            <a:off x="388535" y="4379504"/>
            <a:ext cx="4058471" cy="643409"/>
          </a:xfrm>
          <a:prstGeom prst="rect">
            <a:avLst/>
          </a:prstGeom>
        </p:spPr>
      </p:pic>
      <p:pic>
        <p:nvPicPr>
          <p:cNvPr id="25" name="Image 24"/>
          <p:cNvPicPr>
            <a:picLocks noChangeAspect="1"/>
          </p:cNvPicPr>
          <p:nvPr/>
        </p:nvPicPr>
        <p:blipFill>
          <a:blip r:embed="rId8"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r="-1753"/>
          <a:stretch>
            <a:fillRect/>
          </a:stretch>
        </p:blipFill>
        <p:spPr>
          <a:xfrm>
            <a:off x="469900" y="6027527"/>
            <a:ext cx="2227848" cy="830473"/>
          </a:xfrm>
          <a:prstGeom prst="rect">
            <a:avLst/>
          </a:prstGeom>
        </p:spPr>
      </p:pic>
      <p:sp>
        <p:nvSpPr>
          <p:cNvPr id="26" name="Rectangle 25"/>
          <p:cNvSpPr/>
          <p:nvPr/>
        </p:nvSpPr>
        <p:spPr>
          <a:xfrm>
            <a:off x="0" y="2892745"/>
            <a:ext cx="3565335" cy="307777"/>
          </a:xfrm>
          <a:prstGeom prst="rect">
            <a:avLst/>
          </a:prstGeom>
        </p:spPr>
        <p:txBody>
          <a:bodyPr wrap="none">
            <a:spAutoFit/>
          </a:bodyPr>
          <a:lstStyle/>
          <a:p>
            <a:pPr>
              <a:buFont typeface="Courier New" pitchFamily="49" charset="0"/>
              <a:buChar char="o"/>
            </a:pPr>
            <a:r>
              <a:rPr lang="fr-FR" sz="1400" b="1" u="sng" dirty="0" smtClean="0"/>
              <a:t> Caractérisation du spot en micro faisceaux :</a:t>
            </a:r>
            <a:endParaRPr lang="fr-FR" sz="1400" u="sng" dirty="0"/>
          </a:p>
        </p:txBody>
      </p:sp>
      <p:sp>
        <p:nvSpPr>
          <p:cNvPr id="27" name="Rectangle 26"/>
          <p:cNvSpPr/>
          <p:nvPr/>
        </p:nvSpPr>
        <p:spPr>
          <a:xfrm>
            <a:off x="0" y="4902686"/>
            <a:ext cx="1365054" cy="307777"/>
          </a:xfrm>
          <a:prstGeom prst="rect">
            <a:avLst/>
          </a:prstGeom>
        </p:spPr>
        <p:txBody>
          <a:bodyPr wrap="none">
            <a:spAutoFit/>
          </a:bodyPr>
          <a:lstStyle/>
          <a:p>
            <a:pPr>
              <a:buFont typeface="Courier New" pitchFamily="49" charset="0"/>
              <a:buChar char="o"/>
            </a:pPr>
            <a:r>
              <a:rPr lang="fr-FR" sz="1400" b="1" u="sng" dirty="0" smtClean="0"/>
              <a:t> Spot scanning</a:t>
            </a:r>
            <a:endParaRPr lang="fr-FR" sz="1400" u="sng" dirty="0"/>
          </a:p>
        </p:txBody>
      </p:sp>
      <p:sp>
        <p:nvSpPr>
          <p:cNvPr id="19" name="ZoneTexte 18"/>
          <p:cNvSpPr txBox="1"/>
          <p:nvPr/>
        </p:nvSpPr>
        <p:spPr>
          <a:xfrm>
            <a:off x="6286499" y="6296025"/>
            <a:ext cx="1666875" cy="307777"/>
          </a:xfrm>
          <a:prstGeom prst="rect">
            <a:avLst/>
          </a:prstGeom>
          <a:noFill/>
        </p:spPr>
        <p:txBody>
          <a:bodyPr wrap="square" rtlCol="0">
            <a:spAutoFit/>
          </a:bodyPr>
          <a:lstStyle/>
          <a:p>
            <a:pPr algn="r"/>
            <a:r>
              <a:rPr lang="fr-FR" sz="1400" i="1" dirty="0" smtClean="0"/>
              <a:t>Conception S. </a:t>
            </a:r>
            <a:r>
              <a:rPr lang="fr-FR" sz="1400" i="1" dirty="0" err="1" smtClean="0"/>
              <a:t>Blivet</a:t>
            </a:r>
            <a:endParaRPr lang="fr-FR" sz="1400" i="1" dirty="0"/>
          </a:p>
        </p:txBody>
      </p:sp>
      <p:sp>
        <p:nvSpPr>
          <p:cNvPr id="28" name="ZoneTexte 27"/>
          <p:cNvSpPr txBox="1"/>
          <p:nvPr/>
        </p:nvSpPr>
        <p:spPr>
          <a:xfrm>
            <a:off x="2755900" y="6375401"/>
            <a:ext cx="1676400" cy="307777"/>
          </a:xfrm>
          <a:prstGeom prst="rect">
            <a:avLst/>
          </a:prstGeom>
          <a:noFill/>
        </p:spPr>
        <p:txBody>
          <a:bodyPr wrap="square" rtlCol="0">
            <a:spAutoFit/>
          </a:bodyPr>
          <a:lstStyle/>
          <a:p>
            <a:r>
              <a:rPr lang="fr-FR" sz="1400" i="1" dirty="0" smtClean="0"/>
              <a:t>Données R. Delorme</a:t>
            </a:r>
            <a:endParaRPr lang="fr-FR" sz="1400" i="1" dirty="0"/>
          </a:p>
        </p:txBody>
      </p:sp>
      <p:grpSp>
        <p:nvGrpSpPr>
          <p:cNvPr id="29" name="Groupe 34"/>
          <p:cNvGrpSpPr>
            <a:grpSpLocks noChangeAspect="1"/>
          </p:cNvGrpSpPr>
          <p:nvPr/>
        </p:nvGrpSpPr>
        <p:grpSpPr>
          <a:xfrm>
            <a:off x="4776429" y="3088804"/>
            <a:ext cx="4367571" cy="3126620"/>
            <a:chOff x="1539095" y="955879"/>
            <a:chExt cx="6957060" cy="5126876"/>
          </a:xfrm>
        </p:grpSpPr>
        <p:pic>
          <p:nvPicPr>
            <p:cNvPr id="30" name="Espace réservé du contenu 3" descr="2.jpg"/>
            <p:cNvPicPr>
              <a:picLocks noChangeAspect="1"/>
            </p:cNvPicPr>
            <p:nvPr/>
          </p:nvPicPr>
          <p:blipFill>
            <a:blip r:embed="rId9" cstate="print">
              <a:clrChange>
                <a:clrFrom>
                  <a:srgbClr val="FFFFFF"/>
                </a:clrFrom>
                <a:clrTo>
                  <a:srgbClr val="FFFFFF">
                    <a:alpha val="0"/>
                  </a:srgbClr>
                </a:clrTo>
              </a:clrChange>
            </a:blip>
            <a:stretch>
              <a:fillRect/>
            </a:stretch>
          </p:blipFill>
          <p:spPr>
            <a:xfrm>
              <a:off x="2555776" y="1556792"/>
              <a:ext cx="5223672" cy="4525963"/>
            </a:xfrm>
            <a:prstGeom prst="rect">
              <a:avLst/>
            </a:prstGeom>
          </p:spPr>
        </p:pic>
        <p:sp>
          <p:nvSpPr>
            <p:cNvPr id="31" name="ZoneTexte 30"/>
            <p:cNvSpPr txBox="1"/>
            <p:nvPr/>
          </p:nvSpPr>
          <p:spPr>
            <a:xfrm>
              <a:off x="1539095" y="955879"/>
              <a:ext cx="2092824" cy="757015"/>
            </a:xfrm>
            <a:prstGeom prst="rect">
              <a:avLst/>
            </a:prstGeom>
            <a:noFill/>
          </p:spPr>
          <p:txBody>
            <a:bodyPr wrap="square" rtlCol="0">
              <a:spAutoFit/>
            </a:bodyPr>
            <a:lstStyle/>
            <a:p>
              <a:pPr eaLnBrk="1" fontAlgn="auto" hangingPunct="1">
                <a:spcBef>
                  <a:spcPts val="0"/>
                </a:spcBef>
                <a:spcAft>
                  <a:spcPts val="0"/>
                </a:spcAft>
              </a:pPr>
              <a:r>
                <a:rPr lang="fr-FR" sz="1200" dirty="0" smtClean="0">
                  <a:solidFill>
                    <a:prstClr val="black"/>
                  </a:solidFill>
                  <a:latin typeface="Calibri"/>
                  <a:ea typeface="+mn-ea"/>
                </a:rPr>
                <a:t>Fantôme avec films </a:t>
              </a:r>
              <a:r>
                <a:rPr lang="fr-FR" sz="1200" dirty="0" err="1" smtClean="0">
                  <a:solidFill>
                    <a:prstClr val="black"/>
                  </a:solidFill>
                  <a:latin typeface="Calibri"/>
                  <a:ea typeface="+mn-ea"/>
                </a:rPr>
                <a:t>gafchromics</a:t>
              </a:r>
              <a:r>
                <a:rPr lang="fr-FR" sz="1200" dirty="0" smtClean="0">
                  <a:solidFill>
                    <a:prstClr val="black"/>
                  </a:solidFill>
                  <a:latin typeface="Calibri"/>
                  <a:ea typeface="+mn-ea"/>
                </a:rPr>
                <a:t> </a:t>
              </a:r>
              <a:endParaRPr lang="fr-FR" sz="1200" dirty="0">
                <a:solidFill>
                  <a:prstClr val="black"/>
                </a:solidFill>
                <a:latin typeface="Calibri"/>
                <a:ea typeface="+mn-ea"/>
              </a:endParaRPr>
            </a:p>
          </p:txBody>
        </p:sp>
        <p:cxnSp>
          <p:nvCxnSpPr>
            <p:cNvPr id="32" name="Connecteur droit avec flèche 31"/>
            <p:cNvCxnSpPr/>
            <p:nvPr/>
          </p:nvCxnSpPr>
          <p:spPr>
            <a:xfrm>
              <a:off x="3347864" y="1628800"/>
              <a:ext cx="432048" cy="36004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6028112" y="1274620"/>
              <a:ext cx="2241206" cy="757015"/>
            </a:xfrm>
            <a:prstGeom prst="rect">
              <a:avLst/>
            </a:prstGeom>
            <a:noFill/>
          </p:spPr>
          <p:txBody>
            <a:bodyPr wrap="square" rtlCol="0">
              <a:spAutoFit/>
            </a:bodyPr>
            <a:lstStyle/>
            <a:p>
              <a:pPr eaLnBrk="1" fontAlgn="auto" hangingPunct="1">
                <a:spcBef>
                  <a:spcPts val="0"/>
                </a:spcBef>
                <a:spcAft>
                  <a:spcPts val="0"/>
                </a:spcAft>
              </a:pPr>
              <a:r>
                <a:rPr lang="fr-FR" sz="1200" dirty="0" smtClean="0">
                  <a:solidFill>
                    <a:prstClr val="black"/>
                  </a:solidFill>
                  <a:latin typeface="Calibri"/>
                  <a:ea typeface="+mn-ea"/>
                </a:rPr>
                <a:t>Table de translation motorisée XY </a:t>
              </a:r>
              <a:endParaRPr lang="fr-FR" sz="1200" dirty="0">
                <a:solidFill>
                  <a:prstClr val="black"/>
                </a:solidFill>
                <a:latin typeface="Calibri"/>
                <a:ea typeface="+mn-ea"/>
              </a:endParaRPr>
            </a:p>
          </p:txBody>
        </p:sp>
        <p:cxnSp>
          <p:nvCxnSpPr>
            <p:cNvPr id="34" name="Connecteur droit avec flèche 33"/>
            <p:cNvCxnSpPr/>
            <p:nvPr/>
          </p:nvCxnSpPr>
          <p:spPr>
            <a:xfrm rot="10800000" flipV="1">
              <a:off x="4788024" y="1635368"/>
              <a:ext cx="1202468" cy="64150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7028200" y="3130247"/>
              <a:ext cx="1467955" cy="1059821"/>
            </a:xfrm>
            <a:prstGeom prst="rect">
              <a:avLst/>
            </a:prstGeom>
            <a:noFill/>
          </p:spPr>
          <p:txBody>
            <a:bodyPr wrap="square" rtlCol="0">
              <a:spAutoFit/>
            </a:bodyPr>
            <a:lstStyle/>
            <a:p>
              <a:pPr eaLnBrk="1" fontAlgn="auto" hangingPunct="1">
                <a:spcBef>
                  <a:spcPts val="0"/>
                </a:spcBef>
                <a:spcAft>
                  <a:spcPts val="0"/>
                </a:spcAft>
              </a:pPr>
              <a:r>
                <a:rPr lang="fr-FR" sz="1200" dirty="0" smtClean="0">
                  <a:solidFill>
                    <a:prstClr val="black"/>
                  </a:solidFill>
                  <a:latin typeface="Calibri"/>
                  <a:ea typeface="+mn-ea"/>
                </a:rPr>
                <a:t>Table de translation motorisée</a:t>
              </a:r>
              <a:endParaRPr lang="fr-FR" sz="1200" dirty="0">
                <a:solidFill>
                  <a:prstClr val="black"/>
                </a:solidFill>
                <a:latin typeface="Calibri"/>
                <a:ea typeface="+mn-ea"/>
              </a:endParaRPr>
            </a:p>
          </p:txBody>
        </p:sp>
        <p:cxnSp>
          <p:nvCxnSpPr>
            <p:cNvPr id="36" name="Connecteur droit avec flèche 35"/>
            <p:cNvCxnSpPr>
              <a:stCxn id="35" idx="1"/>
            </p:cNvCxnSpPr>
            <p:nvPr/>
          </p:nvCxnSpPr>
          <p:spPr>
            <a:xfrm rot="10800000">
              <a:off x="5833794" y="3646066"/>
              <a:ext cx="1194406" cy="1409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Forme libre 36"/>
            <p:cNvSpPr/>
            <p:nvPr/>
          </p:nvSpPr>
          <p:spPr>
            <a:xfrm>
              <a:off x="5000462" y="3166437"/>
              <a:ext cx="1760873" cy="1201782"/>
            </a:xfrm>
            <a:custGeom>
              <a:avLst/>
              <a:gdLst>
                <a:gd name="connsiteX0" fmla="*/ 0 w 1760873"/>
                <a:gd name="connsiteY0" fmla="*/ 57476 h 1201782"/>
                <a:gd name="connsiteX1" fmla="*/ 88827 w 1760873"/>
                <a:gd name="connsiteY1" fmla="*/ 0 h 1201782"/>
                <a:gd name="connsiteX2" fmla="*/ 1760873 w 1760873"/>
                <a:gd name="connsiteY2" fmla="*/ 956201 h 1201782"/>
                <a:gd name="connsiteX3" fmla="*/ 1760873 w 1760873"/>
                <a:gd name="connsiteY3" fmla="*/ 1081604 h 1201782"/>
                <a:gd name="connsiteX4" fmla="*/ 1567543 w 1760873"/>
                <a:gd name="connsiteY4" fmla="*/ 1201782 h 1201782"/>
                <a:gd name="connsiteX5" fmla="*/ 1321961 w 1760873"/>
                <a:gd name="connsiteY5" fmla="*/ 1050253 h 1201782"/>
                <a:gd name="connsiteX6" fmla="*/ 1321961 w 1760873"/>
                <a:gd name="connsiteY6" fmla="*/ 950976 h 1201782"/>
                <a:gd name="connsiteX7" fmla="*/ 1353312 w 1760873"/>
                <a:gd name="connsiteY7" fmla="*/ 935300 h 1201782"/>
                <a:gd name="connsiteX8" fmla="*/ 0 w 1760873"/>
                <a:gd name="connsiteY8" fmla="*/ 156754 h 12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873" h="1201782">
                  <a:moveTo>
                    <a:pt x="0" y="57476"/>
                  </a:moveTo>
                  <a:lnTo>
                    <a:pt x="88827" y="0"/>
                  </a:lnTo>
                  <a:lnTo>
                    <a:pt x="1760873" y="956201"/>
                  </a:lnTo>
                  <a:lnTo>
                    <a:pt x="1760873" y="1081604"/>
                  </a:lnTo>
                  <a:lnTo>
                    <a:pt x="1567543" y="1201782"/>
                  </a:lnTo>
                  <a:lnTo>
                    <a:pt x="1321961" y="1050253"/>
                  </a:lnTo>
                  <a:lnTo>
                    <a:pt x="1321961" y="950976"/>
                  </a:lnTo>
                  <a:lnTo>
                    <a:pt x="1353312" y="935300"/>
                  </a:lnTo>
                  <a:lnTo>
                    <a:pt x="0" y="156754"/>
                  </a:lnTo>
                </a:path>
              </a:pathLst>
            </a:custGeom>
            <a:solidFill>
              <a:srgbClr val="953735">
                <a:alpha val="5019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fr-FR" sz="1200">
                <a:solidFill>
                  <a:prstClr val="black"/>
                </a:solidFill>
                <a:latin typeface="Calibri"/>
              </a:endParaRPr>
            </a:p>
          </p:txBody>
        </p:sp>
        <p:sp>
          <p:nvSpPr>
            <p:cNvPr id="38" name="Forme libre 37"/>
            <p:cNvSpPr/>
            <p:nvPr/>
          </p:nvSpPr>
          <p:spPr>
            <a:xfrm>
              <a:off x="3203013" y="2157984"/>
              <a:ext cx="1567542" cy="1217458"/>
            </a:xfrm>
            <a:custGeom>
              <a:avLst/>
              <a:gdLst>
                <a:gd name="connsiteX0" fmla="*/ 10450 w 1567542"/>
                <a:gd name="connsiteY0" fmla="*/ 266482 h 1217458"/>
                <a:gd name="connsiteX1" fmla="*/ 459812 w 1567542"/>
                <a:gd name="connsiteY1" fmla="*/ 0 h 1217458"/>
                <a:gd name="connsiteX2" fmla="*/ 454587 w 1567542"/>
                <a:gd name="connsiteY2" fmla="*/ 219456 h 1217458"/>
                <a:gd name="connsiteX3" fmla="*/ 287382 w 1567542"/>
                <a:gd name="connsiteY3" fmla="*/ 313509 h 1217458"/>
                <a:gd name="connsiteX4" fmla="*/ 1567542 w 1567542"/>
                <a:gd name="connsiteY4" fmla="*/ 1055479 h 1217458"/>
                <a:gd name="connsiteX5" fmla="*/ 1567542 w 1567542"/>
                <a:gd name="connsiteY5" fmla="*/ 1170432 h 1217458"/>
                <a:gd name="connsiteX6" fmla="*/ 1478715 w 1567542"/>
                <a:gd name="connsiteY6" fmla="*/ 1217458 h 1217458"/>
                <a:gd name="connsiteX7" fmla="*/ 0 w 1567542"/>
                <a:gd name="connsiteY7" fmla="*/ 370985 h 1217458"/>
                <a:gd name="connsiteX8" fmla="*/ 10450 w 1567542"/>
                <a:gd name="connsiteY8" fmla="*/ 266482 h 121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542" h="1217458">
                  <a:moveTo>
                    <a:pt x="10450" y="266482"/>
                  </a:moveTo>
                  <a:lnTo>
                    <a:pt x="459812" y="0"/>
                  </a:lnTo>
                  <a:lnTo>
                    <a:pt x="454587" y="219456"/>
                  </a:lnTo>
                  <a:lnTo>
                    <a:pt x="287382" y="313509"/>
                  </a:lnTo>
                  <a:lnTo>
                    <a:pt x="1567542" y="1055479"/>
                  </a:lnTo>
                  <a:lnTo>
                    <a:pt x="1567542" y="1170432"/>
                  </a:lnTo>
                  <a:lnTo>
                    <a:pt x="1478715" y="1217458"/>
                  </a:lnTo>
                  <a:lnTo>
                    <a:pt x="0" y="370985"/>
                  </a:lnTo>
                  <a:lnTo>
                    <a:pt x="10450" y="266482"/>
                  </a:lnTo>
                  <a:close/>
                </a:path>
              </a:pathLst>
            </a:cu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fr-FR" sz="1200">
                <a:solidFill>
                  <a:prstClr val="white"/>
                </a:solidFill>
                <a:latin typeface="Calibri"/>
              </a:endParaRPr>
            </a:p>
          </p:txBody>
        </p:sp>
        <p:sp>
          <p:nvSpPr>
            <p:cNvPr id="39" name="Forme libre 38"/>
            <p:cNvSpPr/>
            <p:nvPr/>
          </p:nvSpPr>
          <p:spPr>
            <a:xfrm>
              <a:off x="4660827" y="2508069"/>
              <a:ext cx="752421" cy="788996"/>
            </a:xfrm>
            <a:custGeom>
              <a:avLst/>
              <a:gdLst>
                <a:gd name="connsiteX0" fmla="*/ 177655 w 752421"/>
                <a:gd name="connsiteY0" fmla="*/ 0 h 788996"/>
                <a:gd name="connsiteX1" fmla="*/ 752421 w 752421"/>
                <a:gd name="connsiteY1" fmla="*/ 339634 h 788996"/>
                <a:gd name="connsiteX2" fmla="*/ 752421 w 752421"/>
                <a:gd name="connsiteY2" fmla="*/ 454587 h 788996"/>
                <a:gd name="connsiteX3" fmla="*/ 668819 w 752421"/>
                <a:gd name="connsiteY3" fmla="*/ 496388 h 788996"/>
                <a:gd name="connsiteX4" fmla="*/ 637468 w 752421"/>
                <a:gd name="connsiteY4" fmla="*/ 496388 h 788996"/>
                <a:gd name="connsiteX5" fmla="*/ 114954 w 752421"/>
                <a:gd name="connsiteY5" fmla="*/ 788996 h 788996"/>
                <a:gd name="connsiteX6" fmla="*/ 0 w 752421"/>
                <a:gd name="connsiteY6" fmla="*/ 642692 h 788996"/>
                <a:gd name="connsiteX7" fmla="*/ 120179 w 752421"/>
                <a:gd name="connsiteY7" fmla="*/ 559090 h 788996"/>
                <a:gd name="connsiteX8" fmla="*/ 229907 w 752421"/>
                <a:gd name="connsiteY8" fmla="*/ 616566 h 788996"/>
                <a:gd name="connsiteX9" fmla="*/ 454588 w 752421"/>
                <a:gd name="connsiteY9" fmla="*/ 496388 h 788996"/>
                <a:gd name="connsiteX10" fmla="*/ 459813 w 752421"/>
                <a:gd name="connsiteY10" fmla="*/ 418011 h 788996"/>
                <a:gd name="connsiteX11" fmla="*/ 418012 w 752421"/>
                <a:gd name="connsiteY11" fmla="*/ 391885 h 788996"/>
                <a:gd name="connsiteX12" fmla="*/ 465038 w 752421"/>
                <a:gd name="connsiteY12" fmla="*/ 365760 h 788996"/>
                <a:gd name="connsiteX13" fmla="*/ 303059 w 752421"/>
                <a:gd name="connsiteY13" fmla="*/ 287382 h 788996"/>
                <a:gd name="connsiteX14" fmla="*/ 261258 w 752421"/>
                <a:gd name="connsiteY14" fmla="*/ 303058 h 788996"/>
                <a:gd name="connsiteX15" fmla="*/ 224682 w 752421"/>
                <a:gd name="connsiteY15" fmla="*/ 271707 h 788996"/>
                <a:gd name="connsiteX16" fmla="*/ 177655 w 752421"/>
                <a:gd name="connsiteY16" fmla="*/ 0 h 78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2421" h="788996">
                  <a:moveTo>
                    <a:pt x="177655" y="0"/>
                  </a:moveTo>
                  <a:lnTo>
                    <a:pt x="752421" y="339634"/>
                  </a:lnTo>
                  <a:lnTo>
                    <a:pt x="752421" y="454587"/>
                  </a:lnTo>
                  <a:lnTo>
                    <a:pt x="668819" y="496388"/>
                  </a:lnTo>
                  <a:lnTo>
                    <a:pt x="637468" y="496388"/>
                  </a:lnTo>
                  <a:lnTo>
                    <a:pt x="114954" y="788996"/>
                  </a:lnTo>
                  <a:lnTo>
                    <a:pt x="0" y="642692"/>
                  </a:lnTo>
                  <a:lnTo>
                    <a:pt x="120179" y="559090"/>
                  </a:lnTo>
                  <a:lnTo>
                    <a:pt x="229907" y="616566"/>
                  </a:lnTo>
                  <a:lnTo>
                    <a:pt x="454588" y="496388"/>
                  </a:lnTo>
                  <a:lnTo>
                    <a:pt x="459813" y="418011"/>
                  </a:lnTo>
                  <a:lnTo>
                    <a:pt x="418012" y="391885"/>
                  </a:lnTo>
                  <a:lnTo>
                    <a:pt x="465038" y="365760"/>
                  </a:lnTo>
                  <a:lnTo>
                    <a:pt x="303059" y="287382"/>
                  </a:lnTo>
                  <a:lnTo>
                    <a:pt x="261258" y="303058"/>
                  </a:lnTo>
                  <a:lnTo>
                    <a:pt x="224682" y="271707"/>
                  </a:lnTo>
                  <a:lnTo>
                    <a:pt x="177655" y="0"/>
                  </a:lnTo>
                  <a:close/>
                </a:path>
              </a:pathLst>
            </a:cu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fr-FR" sz="1200">
                <a:solidFill>
                  <a:prstClr val="white"/>
                </a:solidFill>
                <a:latin typeface="Calibri"/>
              </a:endParaRPr>
            </a:p>
          </p:txBody>
        </p:sp>
        <p:sp>
          <p:nvSpPr>
            <p:cNvPr id="40" name="Forme libre 39"/>
            <p:cNvSpPr/>
            <p:nvPr/>
          </p:nvSpPr>
          <p:spPr>
            <a:xfrm>
              <a:off x="3997234" y="2696174"/>
              <a:ext cx="313509" cy="188105"/>
            </a:xfrm>
            <a:custGeom>
              <a:avLst/>
              <a:gdLst>
                <a:gd name="connsiteX0" fmla="*/ 135854 w 313509"/>
                <a:gd name="connsiteY0" fmla="*/ 0 h 188105"/>
                <a:gd name="connsiteX1" fmla="*/ 0 w 313509"/>
                <a:gd name="connsiteY1" fmla="*/ 78377 h 188105"/>
                <a:gd name="connsiteX2" fmla="*/ 188105 w 313509"/>
                <a:gd name="connsiteY2" fmla="*/ 188105 h 188105"/>
                <a:gd name="connsiteX3" fmla="*/ 313509 w 313509"/>
                <a:gd name="connsiteY3" fmla="*/ 109728 h 188105"/>
                <a:gd name="connsiteX4" fmla="*/ 135854 w 313509"/>
                <a:gd name="connsiteY4" fmla="*/ 0 h 18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9" h="188105">
                  <a:moveTo>
                    <a:pt x="135854" y="0"/>
                  </a:moveTo>
                  <a:lnTo>
                    <a:pt x="0" y="78377"/>
                  </a:lnTo>
                  <a:lnTo>
                    <a:pt x="188105" y="188105"/>
                  </a:lnTo>
                  <a:lnTo>
                    <a:pt x="313509" y="109728"/>
                  </a:lnTo>
                  <a:lnTo>
                    <a:pt x="135854" y="0"/>
                  </a:lnTo>
                  <a:close/>
                </a:path>
              </a:pathLst>
            </a:cu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fr-FR" sz="1200">
                <a:solidFill>
                  <a:prstClr val="white"/>
                </a:solidFill>
                <a:latin typeface="Calibri"/>
              </a:endParaRPr>
            </a:p>
          </p:txBody>
        </p:sp>
        <p:sp>
          <p:nvSpPr>
            <p:cNvPr id="41" name="Forme libre 40"/>
            <p:cNvSpPr/>
            <p:nvPr/>
          </p:nvSpPr>
          <p:spPr>
            <a:xfrm>
              <a:off x="4320543" y="2884286"/>
              <a:ext cx="313509" cy="188105"/>
            </a:xfrm>
            <a:custGeom>
              <a:avLst/>
              <a:gdLst>
                <a:gd name="connsiteX0" fmla="*/ 135854 w 313509"/>
                <a:gd name="connsiteY0" fmla="*/ 0 h 188105"/>
                <a:gd name="connsiteX1" fmla="*/ 0 w 313509"/>
                <a:gd name="connsiteY1" fmla="*/ 78377 h 188105"/>
                <a:gd name="connsiteX2" fmla="*/ 188105 w 313509"/>
                <a:gd name="connsiteY2" fmla="*/ 188105 h 188105"/>
                <a:gd name="connsiteX3" fmla="*/ 313509 w 313509"/>
                <a:gd name="connsiteY3" fmla="*/ 109728 h 188105"/>
                <a:gd name="connsiteX4" fmla="*/ 135854 w 313509"/>
                <a:gd name="connsiteY4" fmla="*/ 0 h 18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9" h="188105">
                  <a:moveTo>
                    <a:pt x="135854" y="0"/>
                  </a:moveTo>
                  <a:lnTo>
                    <a:pt x="0" y="78377"/>
                  </a:lnTo>
                  <a:lnTo>
                    <a:pt x="188105" y="188105"/>
                  </a:lnTo>
                  <a:lnTo>
                    <a:pt x="313509" y="109728"/>
                  </a:lnTo>
                  <a:lnTo>
                    <a:pt x="135854" y="0"/>
                  </a:lnTo>
                  <a:close/>
                </a:path>
              </a:pathLst>
            </a:cu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fr-FR" sz="1200">
                <a:solidFill>
                  <a:prstClr val="white"/>
                </a:solidFill>
                <a:latin typeface="Calibri"/>
              </a:endParaRPr>
            </a:p>
          </p:txBody>
        </p:sp>
        <p:sp>
          <p:nvSpPr>
            <p:cNvPr id="42" name="Forme libre 41"/>
            <p:cNvSpPr/>
            <p:nvPr/>
          </p:nvSpPr>
          <p:spPr>
            <a:xfrm>
              <a:off x="3715077" y="2142309"/>
              <a:ext cx="177654" cy="198555"/>
            </a:xfrm>
            <a:custGeom>
              <a:avLst/>
              <a:gdLst>
                <a:gd name="connsiteX0" fmla="*/ 0 w 177654"/>
                <a:gd name="connsiteY0" fmla="*/ 0 h 198555"/>
                <a:gd name="connsiteX1" fmla="*/ 5225 w 177654"/>
                <a:gd name="connsiteY1" fmla="*/ 198555 h 198555"/>
                <a:gd name="connsiteX2" fmla="*/ 177654 w 177654"/>
                <a:gd name="connsiteY2" fmla="*/ 104502 h 198555"/>
                <a:gd name="connsiteX3" fmla="*/ 0 w 177654"/>
                <a:gd name="connsiteY3" fmla="*/ 0 h 198555"/>
              </a:gdLst>
              <a:ahLst/>
              <a:cxnLst>
                <a:cxn ang="0">
                  <a:pos x="connsiteX0" y="connsiteY0"/>
                </a:cxn>
                <a:cxn ang="0">
                  <a:pos x="connsiteX1" y="connsiteY1"/>
                </a:cxn>
                <a:cxn ang="0">
                  <a:pos x="connsiteX2" y="connsiteY2"/>
                </a:cxn>
                <a:cxn ang="0">
                  <a:pos x="connsiteX3" y="connsiteY3"/>
                </a:cxn>
              </a:cxnLst>
              <a:rect l="l" t="t" r="r" b="b"/>
              <a:pathLst>
                <a:path w="177654" h="198555">
                  <a:moveTo>
                    <a:pt x="0" y="0"/>
                  </a:moveTo>
                  <a:lnTo>
                    <a:pt x="5225" y="198555"/>
                  </a:lnTo>
                  <a:lnTo>
                    <a:pt x="177654" y="104502"/>
                  </a:lnTo>
                  <a:lnTo>
                    <a:pt x="0" y="0"/>
                  </a:lnTo>
                  <a:close/>
                </a:path>
              </a:pathLst>
            </a:cu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fr-FR" sz="1200">
                <a:solidFill>
                  <a:prstClr val="white"/>
                </a:solidFill>
                <a:latin typeface="Calibri"/>
              </a:endParaRPr>
            </a:p>
          </p:txBody>
        </p:sp>
        <p:sp>
          <p:nvSpPr>
            <p:cNvPr id="43" name="Forme libre 42"/>
            <p:cNvSpPr/>
            <p:nvPr/>
          </p:nvSpPr>
          <p:spPr>
            <a:xfrm>
              <a:off x="3777778" y="1990779"/>
              <a:ext cx="261257" cy="193331"/>
            </a:xfrm>
            <a:custGeom>
              <a:avLst/>
              <a:gdLst>
                <a:gd name="connsiteX0" fmla="*/ 0 w 261257"/>
                <a:gd name="connsiteY0" fmla="*/ 99278 h 193331"/>
                <a:gd name="connsiteX1" fmla="*/ 0 w 261257"/>
                <a:gd name="connsiteY1" fmla="*/ 99278 h 193331"/>
                <a:gd name="connsiteX2" fmla="*/ 172430 w 261257"/>
                <a:gd name="connsiteY2" fmla="*/ 0 h 193331"/>
                <a:gd name="connsiteX3" fmla="*/ 261257 w 261257"/>
                <a:gd name="connsiteY3" fmla="*/ 52252 h 193331"/>
                <a:gd name="connsiteX4" fmla="*/ 250807 w 261257"/>
                <a:gd name="connsiteY4" fmla="*/ 193331 h 193331"/>
                <a:gd name="connsiteX5" fmla="*/ 130629 w 261257"/>
                <a:gd name="connsiteY5" fmla="*/ 182880 h 193331"/>
                <a:gd name="connsiteX6" fmla="*/ 0 w 261257"/>
                <a:gd name="connsiteY6" fmla="*/ 99278 h 19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57" h="193331">
                  <a:moveTo>
                    <a:pt x="0" y="99278"/>
                  </a:moveTo>
                  <a:lnTo>
                    <a:pt x="0" y="99278"/>
                  </a:lnTo>
                  <a:lnTo>
                    <a:pt x="172430" y="0"/>
                  </a:lnTo>
                  <a:lnTo>
                    <a:pt x="261257" y="52252"/>
                  </a:lnTo>
                  <a:lnTo>
                    <a:pt x="250807" y="193331"/>
                  </a:lnTo>
                  <a:lnTo>
                    <a:pt x="130629" y="182880"/>
                  </a:lnTo>
                  <a:lnTo>
                    <a:pt x="0" y="99278"/>
                  </a:lnTo>
                  <a:close/>
                </a:path>
              </a:pathLst>
            </a:cu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fr-FR" sz="1200">
                <a:solidFill>
                  <a:prstClr val="white"/>
                </a:solidFill>
                <a:latin typeface="Calibri"/>
              </a:endParaRPr>
            </a:p>
          </p:txBody>
        </p:sp>
        <p:cxnSp>
          <p:nvCxnSpPr>
            <p:cNvPr id="46" name="Connecteur droit avec flèche 45"/>
            <p:cNvCxnSpPr/>
            <p:nvPr/>
          </p:nvCxnSpPr>
          <p:spPr>
            <a:xfrm flipV="1">
              <a:off x="3158067" y="2362200"/>
              <a:ext cx="687102" cy="38172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2061120" y="2515252"/>
              <a:ext cx="1203542" cy="454209"/>
            </a:xfrm>
            <a:prstGeom prst="rect">
              <a:avLst/>
            </a:prstGeom>
            <a:noFill/>
          </p:spPr>
          <p:txBody>
            <a:bodyPr wrap="square" rtlCol="0">
              <a:spAutoFit/>
            </a:bodyPr>
            <a:lstStyle/>
            <a:p>
              <a:pPr algn="ctr" eaLnBrk="1" fontAlgn="auto" hangingPunct="1">
                <a:spcBef>
                  <a:spcPts val="0"/>
                </a:spcBef>
                <a:spcAft>
                  <a:spcPts val="0"/>
                </a:spcAft>
              </a:pPr>
              <a:r>
                <a:rPr lang="fr-FR" sz="1200" b="1" i="1" dirty="0" smtClean="0">
                  <a:solidFill>
                    <a:srgbClr val="FF0000"/>
                  </a:solidFill>
                  <a:latin typeface="Calibri"/>
                  <a:ea typeface="+mn-ea"/>
                </a:rPr>
                <a:t>Faisceau </a:t>
              </a:r>
              <a:endParaRPr lang="fr-FR" sz="1200" b="1" i="1" dirty="0">
                <a:solidFill>
                  <a:srgbClr val="FF0000"/>
                </a:solidFill>
                <a:latin typeface="Calibri"/>
                <a:ea typeface="+mn-ea"/>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90550" y="1948905"/>
            <a:ext cx="8553449" cy="3170099"/>
          </a:xfrm>
          <a:prstGeom prst="rect">
            <a:avLst/>
          </a:prstGeom>
          <a:noFill/>
        </p:spPr>
        <p:txBody>
          <a:bodyPr wrap="square" rtlCol="0">
            <a:spAutoFit/>
          </a:bodyPr>
          <a:lstStyle/>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ACCELERATEUR et R&amp;D INSTRUMENTATION FAISCEAU</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PHYSIQUE NUCLEAIRE</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R&amp;D DETECTEURS</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RADIOBIOLOGIE</a:t>
            </a:r>
          </a:p>
          <a:p>
            <a:pPr>
              <a:lnSpc>
                <a:spcPct val="200000"/>
              </a:lnSpc>
              <a:buFont typeface="Wingdings" pitchFamily="2" charset="2"/>
              <a:buChar char="q"/>
            </a:pPr>
            <a:r>
              <a:rPr lang="fr-FR" sz="2000" b="1" cap="all" dirty="0" smtClean="0">
                <a:latin typeface="Tahoma" pitchFamily="34" charset="0"/>
                <a:ea typeface="Tahoma" pitchFamily="34" charset="0"/>
                <a:cs typeface="Tahoma" pitchFamily="34" charset="0"/>
              </a:rPr>
              <a:t> INFRASTRUCTURE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B1466897-7D3B-4A70-9564-12B1A29F48D9}" type="slidenum">
              <a:rPr lang="fr-FR" smtClean="0"/>
              <a:pPr/>
              <a:t>22</a:t>
            </a:fld>
            <a:endParaRPr lang="fr-FR" dirty="0"/>
          </a:p>
        </p:txBody>
      </p:sp>
      <p:sp>
        <p:nvSpPr>
          <p:cNvPr id="21" name="ZoneTexte 20"/>
          <p:cNvSpPr txBox="1"/>
          <p:nvPr/>
        </p:nvSpPr>
        <p:spPr>
          <a:xfrm>
            <a:off x="1691680" y="112439"/>
            <a:ext cx="4973815"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INFRASTRUCTURE</a:t>
            </a:r>
          </a:p>
        </p:txBody>
      </p:sp>
      <p:pic>
        <p:nvPicPr>
          <p:cNvPr id="22" name="Picture 11" descr="Description : Description : l-coul-30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43765" y="149447"/>
            <a:ext cx="553401" cy="291009"/>
          </a:xfrm>
          <a:prstGeom prst="rect">
            <a:avLst/>
          </a:prstGeom>
          <a:noFill/>
          <a:ln w="9525">
            <a:noFill/>
            <a:miter lim="800000"/>
            <a:headEnd/>
            <a:tailEnd/>
          </a:ln>
        </p:spPr>
      </p:pic>
      <p:pic>
        <p:nvPicPr>
          <p:cNvPr id="23" name="Image 2" descr="Description : Description : C:\sb\P2IO_2015_PE\ipn-orsay.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51647" y="131102"/>
            <a:ext cx="636481" cy="302175"/>
          </a:xfrm>
          <a:prstGeom prst="rect">
            <a:avLst/>
          </a:prstGeom>
          <a:noFill/>
          <a:ln w="9525">
            <a:noFill/>
            <a:miter lim="800000"/>
            <a:headEnd/>
            <a:tailEnd/>
          </a:ln>
        </p:spPr>
      </p:pic>
      <p:grpSp>
        <p:nvGrpSpPr>
          <p:cNvPr id="24" name="Groupe 19"/>
          <p:cNvGrpSpPr>
            <a:grpSpLocks noChangeAspect="1"/>
          </p:cNvGrpSpPr>
          <p:nvPr/>
        </p:nvGrpSpPr>
        <p:grpSpPr>
          <a:xfrm>
            <a:off x="1882588" y="1337103"/>
            <a:ext cx="5487762" cy="3073366"/>
            <a:chOff x="395536" y="1700808"/>
            <a:chExt cx="7956376" cy="4392488"/>
          </a:xfrm>
        </p:grpSpPr>
        <p:pic>
          <p:nvPicPr>
            <p:cNvPr id="26" name="Image 25" descr="chapeau4.png"/>
            <p:cNvPicPr>
              <a:picLocks noChangeAspect="1"/>
            </p:cNvPicPr>
            <p:nvPr/>
          </p:nvPicPr>
          <p:blipFill>
            <a:blip r:embed="rId4" cstate="screen"/>
            <a:srcRect/>
            <a:stretch>
              <a:fillRect/>
            </a:stretch>
          </p:blipFill>
          <p:spPr>
            <a:xfrm rot="10800000">
              <a:off x="395536" y="1700808"/>
              <a:ext cx="7956376" cy="4392488"/>
            </a:xfrm>
            <a:prstGeom prst="rect">
              <a:avLst/>
            </a:prstGeom>
          </p:spPr>
        </p:pic>
        <p:sp>
          <p:nvSpPr>
            <p:cNvPr id="28" name="ZoneTexte 27"/>
            <p:cNvSpPr txBox="1"/>
            <p:nvPr/>
          </p:nvSpPr>
          <p:spPr>
            <a:xfrm>
              <a:off x="3419870" y="2564905"/>
              <a:ext cx="2245177" cy="439878"/>
            </a:xfrm>
            <a:prstGeom prst="rect">
              <a:avLst/>
            </a:prstGeom>
            <a:noFill/>
          </p:spPr>
          <p:txBody>
            <a:bodyPr wrap="square" rtlCol="0">
              <a:spAutoFit/>
            </a:bodyPr>
            <a:lstStyle/>
            <a:p>
              <a:r>
                <a:rPr lang="fr-FR" sz="1400" b="1" dirty="0" smtClean="0"/>
                <a:t>HALL SUPER ACO</a:t>
              </a:r>
              <a:endParaRPr lang="fr-FR" sz="1400" b="1" dirty="0"/>
            </a:p>
          </p:txBody>
        </p:sp>
        <p:sp>
          <p:nvSpPr>
            <p:cNvPr id="29" name="ZoneTexte 28"/>
            <p:cNvSpPr txBox="1"/>
            <p:nvPr/>
          </p:nvSpPr>
          <p:spPr>
            <a:xfrm>
              <a:off x="1691680" y="4005064"/>
              <a:ext cx="1080121" cy="372695"/>
            </a:xfrm>
            <a:prstGeom prst="rect">
              <a:avLst/>
            </a:prstGeom>
            <a:noFill/>
          </p:spPr>
          <p:txBody>
            <a:bodyPr wrap="square" rtlCol="0">
              <a:spAutoFit/>
            </a:bodyPr>
            <a:lstStyle/>
            <a:p>
              <a:pPr algn="ctr"/>
              <a:r>
                <a:rPr lang="fr-FR" sz="1400" b="1" dirty="0" smtClean="0"/>
                <a:t>IGLOO</a:t>
              </a:r>
              <a:endParaRPr lang="fr-FR" sz="1400" b="1" dirty="0"/>
            </a:p>
          </p:txBody>
        </p:sp>
        <p:sp>
          <p:nvSpPr>
            <p:cNvPr id="30" name="ZoneTexte 29"/>
            <p:cNvSpPr txBox="1"/>
            <p:nvPr/>
          </p:nvSpPr>
          <p:spPr>
            <a:xfrm>
              <a:off x="2771800" y="4908350"/>
              <a:ext cx="1728192" cy="747792"/>
            </a:xfrm>
            <a:prstGeom prst="rect">
              <a:avLst/>
            </a:prstGeom>
            <a:noFill/>
          </p:spPr>
          <p:txBody>
            <a:bodyPr wrap="square" rtlCol="0">
              <a:spAutoFit/>
            </a:bodyPr>
            <a:lstStyle/>
            <a:p>
              <a:pPr algn="ctr"/>
              <a:r>
                <a:rPr lang="fr-FR" sz="1400" b="1" dirty="0" smtClean="0"/>
                <a:t>SCIENCES ACO</a:t>
              </a:r>
              <a:endParaRPr lang="fr-FR" sz="1400" b="1" dirty="0"/>
            </a:p>
          </p:txBody>
        </p:sp>
      </p:grpSp>
      <p:sp>
        <p:nvSpPr>
          <p:cNvPr id="31" name="ZoneTexte 30"/>
          <p:cNvSpPr txBox="1"/>
          <p:nvPr/>
        </p:nvSpPr>
        <p:spPr>
          <a:xfrm>
            <a:off x="0" y="4334232"/>
            <a:ext cx="8974952" cy="2523768"/>
          </a:xfrm>
          <a:prstGeom prst="rect">
            <a:avLst/>
          </a:prstGeom>
          <a:noFill/>
        </p:spPr>
        <p:txBody>
          <a:bodyPr wrap="square" rtlCol="0">
            <a:spAutoFit/>
          </a:bodyPr>
          <a:lstStyle/>
          <a:p>
            <a:r>
              <a:rPr lang="fr-FR" b="1" dirty="0" smtClean="0"/>
              <a:t>Site :</a:t>
            </a:r>
          </a:p>
          <a:p>
            <a:pPr lvl="1" indent="-188913">
              <a:buFont typeface="Arial" pitchFamily="34" charset="0"/>
              <a:buChar char="•"/>
            </a:pPr>
            <a:r>
              <a:rPr lang="fr-FR" sz="1600" dirty="0" smtClean="0"/>
              <a:t>Ancien site d’une INB ==&gt; Zone radio-protégée</a:t>
            </a:r>
          </a:p>
          <a:p>
            <a:pPr lvl="1" indent="-188913">
              <a:buFont typeface="Arial" pitchFamily="34" charset="0"/>
              <a:buChar char="•"/>
            </a:pPr>
            <a:r>
              <a:rPr lang="fr-FR" sz="1600" dirty="0" smtClean="0"/>
              <a:t>Zone enclavée ==&gt; Difficultés d’accès en raison des installations existantes</a:t>
            </a:r>
          </a:p>
          <a:p>
            <a:pPr lvl="1" indent="-188913">
              <a:buFont typeface="Arial" pitchFamily="34" charset="0"/>
              <a:buChar char="•"/>
            </a:pPr>
            <a:r>
              <a:rPr lang="fr-FR" sz="1600" dirty="0" smtClean="0"/>
              <a:t>Bâtiment datant des années 50 ==&gt; Travaux de réhabilitation (étanchéité, électricité, …)</a:t>
            </a:r>
          </a:p>
          <a:p>
            <a:pPr lvl="1" indent="-188913">
              <a:buFont typeface="Arial" pitchFamily="34" charset="0"/>
              <a:buChar char="•"/>
            </a:pPr>
            <a:endParaRPr lang="fr-FR" sz="1000" dirty="0" smtClean="0"/>
          </a:p>
          <a:p>
            <a:pPr lvl="2" indent="-188913"/>
            <a:r>
              <a:rPr lang="fr-FR" b="1" dirty="0" smtClean="0"/>
              <a:t>Objectifs :</a:t>
            </a:r>
          </a:p>
          <a:p>
            <a:pPr marL="1636713" lvl="3" indent="-265113">
              <a:buFont typeface="Wingdings" pitchFamily="2" charset="2"/>
              <a:buChar char="Ø"/>
            </a:pPr>
            <a:r>
              <a:rPr lang="fr-FR" sz="1600" dirty="0" smtClean="0"/>
              <a:t>Répondre aux besoins des scientifiques</a:t>
            </a:r>
          </a:p>
          <a:p>
            <a:pPr marL="1636713" lvl="3" indent="-265113">
              <a:buFont typeface="Wingdings" pitchFamily="2" charset="2"/>
              <a:buChar char="Ø"/>
            </a:pPr>
            <a:r>
              <a:rPr lang="fr-FR" sz="1600" dirty="0" smtClean="0"/>
              <a:t>Avoir un accès pratique</a:t>
            </a:r>
          </a:p>
          <a:p>
            <a:pPr marL="1636713" lvl="3" indent="-265113">
              <a:buFont typeface="Wingdings" pitchFamily="2" charset="2"/>
              <a:buChar char="Ø"/>
            </a:pPr>
            <a:r>
              <a:rPr lang="fr-FR" sz="1600" dirty="0" smtClean="0"/>
              <a:t>Avoir une installation regroupée</a:t>
            </a:r>
          </a:p>
          <a:p>
            <a:pPr marL="1636713" lvl="3" indent="-265113">
              <a:buFont typeface="Wingdings" pitchFamily="2" charset="2"/>
              <a:buChar char="Ø"/>
            </a:pPr>
            <a:r>
              <a:rPr lang="fr-FR" sz="1600" dirty="0" smtClean="0"/>
              <a:t>Constituer une plateforme pour recevoir les équipements annexes</a:t>
            </a:r>
          </a:p>
        </p:txBody>
      </p:sp>
      <p:sp>
        <p:nvSpPr>
          <p:cNvPr id="33" name="Rectangle 32"/>
          <p:cNvSpPr/>
          <p:nvPr/>
        </p:nvSpPr>
        <p:spPr>
          <a:xfrm>
            <a:off x="0" y="638949"/>
            <a:ext cx="9144000" cy="615553"/>
          </a:xfrm>
          <a:prstGeom prst="rect">
            <a:avLst/>
          </a:prstGeom>
        </p:spPr>
        <p:txBody>
          <a:bodyPr wrap="square">
            <a:spAutoFit/>
          </a:bodyPr>
          <a:lstStyle/>
          <a:p>
            <a:r>
              <a:rPr lang="fr-FR" b="1" dirty="0" smtClean="0"/>
              <a:t>Infrastructure :</a:t>
            </a:r>
          </a:p>
          <a:p>
            <a:pPr lvl="1"/>
            <a:r>
              <a:rPr lang="fr-FR" sz="1600" dirty="0" smtClean="0"/>
              <a:t>Besoins en bâtiment, électricité, refroidissement , traitement de l’air, radioprotection ...</a:t>
            </a:r>
          </a:p>
        </p:txBody>
      </p:sp>
    </p:spTree>
    <p:extLst>
      <p:ext uri="{BB962C8B-B14F-4D97-AF65-F5344CB8AC3E}">
        <p14:creationId xmlns="" xmlns:p14="http://schemas.microsoft.com/office/powerpoint/2010/main" val="1159146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0842" y="846791"/>
            <a:ext cx="8369970" cy="1938992"/>
          </a:xfrm>
          <a:prstGeom prst="rect">
            <a:avLst/>
          </a:prstGeom>
          <a:noFill/>
        </p:spPr>
        <p:txBody>
          <a:bodyPr wrap="square" rtlCol="0">
            <a:spAutoFit/>
          </a:bodyPr>
          <a:lstStyle/>
          <a:p>
            <a:r>
              <a:rPr lang="fr-FR" b="1" dirty="0" smtClean="0"/>
              <a:t>Travaux à réaliser :</a:t>
            </a:r>
          </a:p>
          <a:p>
            <a:endParaRPr lang="fr-FR" b="1" dirty="0" smtClean="0"/>
          </a:p>
          <a:p>
            <a:pPr marL="265113" indent="-265113">
              <a:spcAft>
                <a:spcPts val="1200"/>
              </a:spcAft>
              <a:buFont typeface="Wingdings" pitchFamily="2" charset="2"/>
              <a:buChar char="Ø"/>
            </a:pPr>
            <a:r>
              <a:rPr lang="fr-FR" sz="1600" b="1" dirty="0" smtClean="0">
                <a:latin typeface="Calibri" pitchFamily="34" charset="0"/>
                <a:ea typeface="Times New Roman" pitchFamily="18" charset="0"/>
                <a:cs typeface="Calibri" pitchFamily="34" charset="0"/>
              </a:rPr>
              <a:t>Réhabilitation et aménagement</a:t>
            </a:r>
            <a:r>
              <a:rPr lang="fr-FR" sz="1600" dirty="0" smtClean="0">
                <a:latin typeface="Calibri" pitchFamily="34" charset="0"/>
                <a:ea typeface="Times New Roman" pitchFamily="18" charset="0"/>
                <a:cs typeface="Calibri" pitchFamily="34" charset="0"/>
              </a:rPr>
              <a:t> de la zone d’implantation de la machine.</a:t>
            </a:r>
          </a:p>
          <a:p>
            <a:pPr marL="265113" indent="-265113">
              <a:spcAft>
                <a:spcPts val="1200"/>
              </a:spcAft>
              <a:buFont typeface="Wingdings" pitchFamily="2" charset="2"/>
              <a:buChar char="Ø"/>
            </a:pPr>
            <a:r>
              <a:rPr lang="fr-FR" sz="1600" b="1" dirty="0" smtClean="0">
                <a:latin typeface="Calibri" pitchFamily="34" charset="0"/>
                <a:ea typeface="Times New Roman" pitchFamily="18" charset="0"/>
                <a:cs typeface="Calibri" pitchFamily="34" charset="0"/>
              </a:rPr>
              <a:t>Création d’une extension</a:t>
            </a:r>
            <a:r>
              <a:rPr lang="fr-FR" sz="1600" dirty="0" smtClean="0">
                <a:latin typeface="Calibri" pitchFamily="34" charset="0"/>
                <a:ea typeface="Times New Roman" pitchFamily="18" charset="0"/>
                <a:cs typeface="Calibri" pitchFamily="34" charset="0"/>
              </a:rPr>
              <a:t> du bâtiment pour les équipements techniques, la salle de contrôle et la salle de préparation </a:t>
            </a:r>
            <a:r>
              <a:rPr lang="fr-FR" sz="1600" dirty="0" err="1" smtClean="0">
                <a:latin typeface="Calibri" pitchFamily="34" charset="0"/>
                <a:ea typeface="Times New Roman" pitchFamily="18" charset="0"/>
                <a:cs typeface="Calibri" pitchFamily="34" charset="0"/>
              </a:rPr>
              <a:t>radiobiologique</a:t>
            </a:r>
            <a:r>
              <a:rPr lang="fr-FR" sz="1600" dirty="0" smtClean="0">
                <a:latin typeface="Calibri" pitchFamily="34" charset="0"/>
                <a:ea typeface="Times New Roman" pitchFamily="18" charset="0"/>
                <a:cs typeface="Calibri" pitchFamily="34" charset="0"/>
              </a:rPr>
              <a:t>.</a:t>
            </a:r>
          </a:p>
          <a:p>
            <a:pPr marL="265113" indent="-265113">
              <a:buFont typeface="Wingdings" pitchFamily="2" charset="2"/>
              <a:buChar char="Ø"/>
            </a:pPr>
            <a:r>
              <a:rPr lang="fr-FR" sz="1600" b="1" dirty="0" smtClean="0">
                <a:latin typeface="Calibri" pitchFamily="34" charset="0"/>
                <a:ea typeface="Times New Roman" pitchFamily="18" charset="0"/>
                <a:cs typeface="Calibri" pitchFamily="34" charset="0"/>
              </a:rPr>
              <a:t>Réalisation des infrastructures techniques </a:t>
            </a:r>
            <a:r>
              <a:rPr lang="fr-FR" sz="1600" dirty="0" smtClean="0">
                <a:latin typeface="Calibri" pitchFamily="34" charset="0"/>
                <a:ea typeface="Times New Roman" pitchFamily="18" charset="0"/>
                <a:cs typeface="Calibri" pitchFamily="34" charset="0"/>
              </a:rPr>
              <a:t>nécessaires au fonctionnement de la machine.</a:t>
            </a:r>
          </a:p>
        </p:txBody>
      </p:sp>
      <p:sp>
        <p:nvSpPr>
          <p:cNvPr id="24" name="ZoneTexte 23"/>
          <p:cNvSpPr txBox="1"/>
          <p:nvPr/>
        </p:nvSpPr>
        <p:spPr>
          <a:xfrm>
            <a:off x="1691680" y="112439"/>
            <a:ext cx="4973815"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INFRASTRUCTURE</a:t>
            </a:r>
          </a:p>
        </p:txBody>
      </p:sp>
      <p:pic>
        <p:nvPicPr>
          <p:cNvPr id="25" name="Picture 11" descr="Description : Description : l-coul-30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43765" y="149447"/>
            <a:ext cx="553401" cy="291009"/>
          </a:xfrm>
          <a:prstGeom prst="rect">
            <a:avLst/>
          </a:prstGeom>
          <a:noFill/>
          <a:ln w="9525">
            <a:noFill/>
            <a:miter lim="800000"/>
            <a:headEnd/>
            <a:tailEnd/>
          </a:ln>
        </p:spPr>
      </p:pic>
      <p:pic>
        <p:nvPicPr>
          <p:cNvPr id="26" name="Image 2" descr="Description : Description : C:\sb\P2IO_2015_PE\ipn-orsay.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51647" y="131102"/>
            <a:ext cx="636481" cy="302175"/>
          </a:xfrm>
          <a:prstGeom prst="rect">
            <a:avLst/>
          </a:prstGeom>
          <a:noFill/>
          <a:ln w="9525">
            <a:noFill/>
            <a:miter lim="800000"/>
            <a:headEnd/>
            <a:tailEnd/>
          </a:ln>
        </p:spPr>
      </p:pic>
      <p:pic>
        <p:nvPicPr>
          <p:cNvPr id="12295" name="Picture 7"/>
          <p:cNvPicPr>
            <a:picLocks noChangeAspect="1" noChangeArrowheads="1"/>
          </p:cNvPicPr>
          <p:nvPr/>
        </p:nvPicPr>
        <p:blipFill>
          <a:blip r:embed="rId4" cstate="print"/>
          <a:srcRect/>
          <a:stretch>
            <a:fillRect/>
          </a:stretch>
        </p:blipFill>
        <p:spPr bwMode="auto">
          <a:xfrm>
            <a:off x="5666840" y="2879558"/>
            <a:ext cx="3321589" cy="3128211"/>
          </a:xfrm>
          <a:prstGeom prst="rect">
            <a:avLst/>
          </a:prstGeom>
          <a:noFill/>
          <a:ln w="9525">
            <a:noFill/>
            <a:miter lim="800000"/>
            <a:headEnd/>
            <a:tailEnd/>
          </a:ln>
          <a:effectLst/>
        </p:spPr>
      </p:pic>
      <p:grpSp>
        <p:nvGrpSpPr>
          <p:cNvPr id="59" name="Groupe 6"/>
          <p:cNvGrpSpPr>
            <a:grpSpLocks noChangeAspect="1"/>
          </p:cNvGrpSpPr>
          <p:nvPr/>
        </p:nvGrpSpPr>
        <p:grpSpPr>
          <a:xfrm>
            <a:off x="144379" y="3120190"/>
            <a:ext cx="5454316" cy="2683283"/>
            <a:chOff x="0" y="188640"/>
            <a:chExt cx="9367733" cy="4608512"/>
          </a:xfrm>
        </p:grpSpPr>
        <p:pic>
          <p:nvPicPr>
            <p:cNvPr id="60" name="Image 59" descr="vue_ens5.png"/>
            <p:cNvPicPr>
              <a:picLocks noChangeAspect="1"/>
            </p:cNvPicPr>
            <p:nvPr/>
          </p:nvPicPr>
          <p:blipFill>
            <a:blip r:embed="rId5" cstate="print">
              <a:clrChange>
                <a:clrFrom>
                  <a:srgbClr val="FEFEFE"/>
                </a:clrFrom>
                <a:clrTo>
                  <a:srgbClr val="FEFEFE">
                    <a:alpha val="0"/>
                  </a:srgbClr>
                </a:clrTo>
              </a:clrChange>
            </a:blip>
            <a:srcRect/>
            <a:stretch>
              <a:fillRect/>
            </a:stretch>
          </p:blipFill>
          <p:spPr>
            <a:xfrm>
              <a:off x="0" y="188640"/>
              <a:ext cx="9144000" cy="4608512"/>
            </a:xfrm>
            <a:prstGeom prst="rect">
              <a:avLst/>
            </a:prstGeom>
          </p:spPr>
        </p:pic>
        <p:sp>
          <p:nvSpPr>
            <p:cNvPr id="61" name="ZoneTexte 60"/>
            <p:cNvSpPr txBox="1"/>
            <p:nvPr/>
          </p:nvSpPr>
          <p:spPr>
            <a:xfrm>
              <a:off x="6130355" y="1628800"/>
              <a:ext cx="1177951" cy="475743"/>
            </a:xfrm>
            <a:prstGeom prst="rect">
              <a:avLst/>
            </a:prstGeom>
            <a:noFill/>
          </p:spPr>
          <p:txBody>
            <a:bodyPr wrap="square" rtlCol="0">
              <a:spAutoFit/>
            </a:bodyPr>
            <a:lstStyle/>
            <a:p>
              <a:r>
                <a:rPr lang="fr-FR" sz="1200" i="1" dirty="0" smtClean="0"/>
                <a:t>PRAE</a:t>
              </a:r>
              <a:endParaRPr lang="fr-FR" sz="1200" i="1" dirty="0"/>
            </a:p>
          </p:txBody>
        </p:sp>
        <p:sp>
          <p:nvSpPr>
            <p:cNvPr id="62" name="ZoneTexte 61"/>
            <p:cNvSpPr txBox="1"/>
            <p:nvPr/>
          </p:nvSpPr>
          <p:spPr>
            <a:xfrm>
              <a:off x="2631230" y="1556793"/>
              <a:ext cx="1292696" cy="475743"/>
            </a:xfrm>
            <a:prstGeom prst="rect">
              <a:avLst/>
            </a:prstGeom>
            <a:noFill/>
          </p:spPr>
          <p:txBody>
            <a:bodyPr wrap="square" rtlCol="0">
              <a:spAutoFit/>
            </a:bodyPr>
            <a:lstStyle/>
            <a:p>
              <a:r>
                <a:rPr lang="fr-FR" sz="1200" i="1" dirty="0" err="1" smtClean="0"/>
                <a:t>ThomX</a:t>
              </a:r>
              <a:endParaRPr lang="fr-FR" sz="1200" i="1" dirty="0"/>
            </a:p>
          </p:txBody>
        </p:sp>
        <p:sp>
          <p:nvSpPr>
            <p:cNvPr id="63" name="ZoneTexte 62"/>
            <p:cNvSpPr txBox="1"/>
            <p:nvPr/>
          </p:nvSpPr>
          <p:spPr>
            <a:xfrm>
              <a:off x="4435897" y="1556793"/>
              <a:ext cx="1793552" cy="475743"/>
            </a:xfrm>
            <a:prstGeom prst="rect">
              <a:avLst/>
            </a:prstGeom>
            <a:noFill/>
          </p:spPr>
          <p:txBody>
            <a:bodyPr wrap="square" rtlCol="0">
              <a:spAutoFit/>
            </a:bodyPr>
            <a:lstStyle/>
            <a:p>
              <a:r>
                <a:rPr lang="fr-FR" sz="1200" i="1" dirty="0" smtClean="0"/>
                <a:t>Andromède</a:t>
              </a:r>
              <a:endParaRPr lang="fr-FR" sz="1200" i="1" dirty="0"/>
            </a:p>
          </p:txBody>
        </p:sp>
        <p:sp>
          <p:nvSpPr>
            <p:cNvPr id="64" name="ZoneTexte 63"/>
            <p:cNvSpPr txBox="1"/>
            <p:nvPr/>
          </p:nvSpPr>
          <p:spPr>
            <a:xfrm>
              <a:off x="6116577" y="2348880"/>
              <a:ext cx="1479760" cy="475743"/>
            </a:xfrm>
            <a:prstGeom prst="rect">
              <a:avLst/>
            </a:prstGeom>
            <a:noFill/>
          </p:spPr>
          <p:txBody>
            <a:bodyPr wrap="square" rtlCol="0">
              <a:spAutoFit/>
            </a:bodyPr>
            <a:lstStyle/>
            <a:p>
              <a:r>
                <a:rPr lang="fr-FR" sz="1200" b="1" dirty="0" smtClean="0"/>
                <a:t>Hall PRAE</a:t>
              </a:r>
              <a:endParaRPr lang="fr-FR" sz="1200" b="1" dirty="0"/>
            </a:p>
          </p:txBody>
        </p:sp>
        <p:sp>
          <p:nvSpPr>
            <p:cNvPr id="65" name="ZoneTexte 64"/>
            <p:cNvSpPr txBox="1"/>
            <p:nvPr/>
          </p:nvSpPr>
          <p:spPr>
            <a:xfrm>
              <a:off x="7094142" y="3352599"/>
              <a:ext cx="1440160" cy="792905"/>
            </a:xfrm>
            <a:prstGeom prst="rect">
              <a:avLst/>
            </a:prstGeom>
            <a:noFill/>
          </p:spPr>
          <p:txBody>
            <a:bodyPr wrap="square" rtlCol="0">
              <a:spAutoFit/>
            </a:bodyPr>
            <a:lstStyle/>
            <a:p>
              <a:pPr algn="ctr"/>
              <a:r>
                <a:rPr lang="fr-FR" sz="1200" b="1" dirty="0" smtClean="0"/>
                <a:t>Sciences ACO</a:t>
              </a:r>
              <a:endParaRPr lang="fr-FR" sz="1200" b="1" dirty="0"/>
            </a:p>
          </p:txBody>
        </p:sp>
        <p:sp>
          <p:nvSpPr>
            <p:cNvPr id="66" name="ZoneTexte 65"/>
            <p:cNvSpPr txBox="1"/>
            <p:nvPr/>
          </p:nvSpPr>
          <p:spPr>
            <a:xfrm>
              <a:off x="5703296" y="764703"/>
              <a:ext cx="2328157" cy="475743"/>
            </a:xfrm>
            <a:prstGeom prst="rect">
              <a:avLst/>
            </a:prstGeom>
            <a:noFill/>
          </p:spPr>
          <p:txBody>
            <a:bodyPr wrap="square" rtlCol="0">
              <a:spAutoFit/>
            </a:bodyPr>
            <a:lstStyle/>
            <a:p>
              <a:r>
                <a:rPr lang="fr-FR" sz="1200" b="1" dirty="0" smtClean="0"/>
                <a:t>Hall Super-ACO</a:t>
              </a:r>
              <a:endParaRPr lang="fr-FR" sz="1200" b="1" dirty="0"/>
            </a:p>
          </p:txBody>
        </p:sp>
        <p:sp>
          <p:nvSpPr>
            <p:cNvPr id="67" name="ZoneTexte 66"/>
            <p:cNvSpPr txBox="1"/>
            <p:nvPr/>
          </p:nvSpPr>
          <p:spPr>
            <a:xfrm>
              <a:off x="7812360" y="908720"/>
              <a:ext cx="1555373" cy="475743"/>
            </a:xfrm>
            <a:prstGeom prst="rect">
              <a:avLst/>
            </a:prstGeom>
            <a:noFill/>
          </p:spPr>
          <p:txBody>
            <a:bodyPr wrap="square" rtlCol="0">
              <a:spAutoFit/>
            </a:bodyPr>
            <a:lstStyle/>
            <a:p>
              <a:r>
                <a:rPr lang="fr-FR" sz="1200" b="1" dirty="0" smtClean="0"/>
                <a:t>Hall </a:t>
              </a:r>
              <a:r>
                <a:rPr lang="fr-FR" sz="1200" b="1" dirty="0" err="1" smtClean="0"/>
                <a:t>Linac</a:t>
              </a:r>
              <a:endParaRPr lang="fr-FR" sz="1200" b="1" dirty="0"/>
            </a:p>
          </p:txBody>
        </p:sp>
        <p:sp>
          <p:nvSpPr>
            <p:cNvPr id="68" name="ZoneTexte 67"/>
            <p:cNvSpPr txBox="1"/>
            <p:nvPr/>
          </p:nvSpPr>
          <p:spPr>
            <a:xfrm>
              <a:off x="3851919" y="1196752"/>
              <a:ext cx="1934033" cy="475743"/>
            </a:xfrm>
            <a:prstGeom prst="rect">
              <a:avLst/>
            </a:prstGeom>
            <a:noFill/>
          </p:spPr>
          <p:txBody>
            <a:bodyPr wrap="square" rtlCol="0">
              <a:spAutoFit/>
            </a:bodyPr>
            <a:lstStyle/>
            <a:p>
              <a:r>
                <a:rPr lang="fr-FR" sz="1200" b="1" dirty="0" smtClean="0"/>
                <a:t>IGLOO</a:t>
              </a:r>
              <a:endParaRPr lang="fr-FR" sz="1200" b="1" dirty="0"/>
            </a:p>
          </p:txBody>
        </p:sp>
      </p:grpSp>
      <p:sp>
        <p:nvSpPr>
          <p:cNvPr id="17" name="ZoneTexte 16"/>
          <p:cNvSpPr txBox="1"/>
          <p:nvPr/>
        </p:nvSpPr>
        <p:spPr>
          <a:xfrm>
            <a:off x="723014" y="6145619"/>
            <a:ext cx="5571460" cy="369332"/>
          </a:xfrm>
          <a:prstGeom prst="rect">
            <a:avLst/>
          </a:prstGeom>
          <a:noFill/>
        </p:spPr>
        <p:txBody>
          <a:bodyPr wrap="square" rtlCol="0">
            <a:spAutoFit/>
          </a:bodyPr>
          <a:lstStyle/>
          <a:p>
            <a:r>
              <a:rPr lang="fr-FR" dirty="0" smtClean="0"/>
              <a:t>==&gt; Etude de programmation des travaux en cours </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91680" y="112439"/>
            <a:ext cx="4973815"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PLANNING : Phase A – 70 MeV</a:t>
            </a:r>
          </a:p>
        </p:txBody>
      </p:sp>
      <p:sp>
        <p:nvSpPr>
          <p:cNvPr id="24" name="Rectangle 23"/>
          <p:cNvSpPr/>
          <p:nvPr/>
        </p:nvSpPr>
        <p:spPr>
          <a:xfrm>
            <a:off x="6562725" y="3629026"/>
            <a:ext cx="895350" cy="16192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1" name="Rectangle 20"/>
          <p:cNvSpPr/>
          <p:nvPr/>
        </p:nvSpPr>
        <p:spPr>
          <a:xfrm>
            <a:off x="5972175" y="3390901"/>
            <a:ext cx="895350" cy="16192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graphicFrame>
        <p:nvGraphicFramePr>
          <p:cNvPr id="22" name="Tableau 21"/>
          <p:cNvGraphicFramePr>
            <a:graphicFrameLocks noGrp="1"/>
          </p:cNvGraphicFramePr>
          <p:nvPr/>
        </p:nvGraphicFramePr>
        <p:xfrm>
          <a:off x="337336" y="1453278"/>
          <a:ext cx="7848600" cy="3338514"/>
        </p:xfrm>
        <a:graphic>
          <a:graphicData uri="http://schemas.openxmlformats.org/drawingml/2006/table">
            <a:tbl>
              <a:tblPr firstRow="1" bandRow="1"/>
              <a:tblGrid>
                <a:gridCol w="3078276"/>
                <a:gridCol w="602272"/>
                <a:gridCol w="602272"/>
                <a:gridCol w="602272"/>
                <a:gridCol w="602272"/>
                <a:gridCol w="602272"/>
                <a:gridCol w="591677"/>
                <a:gridCol w="612866"/>
                <a:gridCol w="554421"/>
              </a:tblGrid>
              <a:tr h="370946">
                <a:tc>
                  <a:txBody>
                    <a:bodyPr/>
                    <a:lstStyle>
                      <a:defPPr>
                        <a:defRPr lang="fr-FR"/>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fr-FR" sz="1400" b="0" dirty="0" err="1" smtClean="0">
                          <a:solidFill>
                            <a:schemeClr val="tx1"/>
                          </a:solidFill>
                        </a:rPr>
                        <a:t>Year</a:t>
                      </a:r>
                      <a:r>
                        <a:rPr lang="fr-FR" sz="1400" b="0" dirty="0" smtClean="0">
                          <a:solidFill>
                            <a:schemeClr val="tx1"/>
                          </a:solidFill>
                        </a:rPr>
                        <a:t> </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defPPr>
                        <a:defRPr lang="fr-FR"/>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400" b="0" dirty="0" smtClean="0">
                          <a:solidFill>
                            <a:schemeClr val="tx1"/>
                          </a:solidFill>
                        </a:rPr>
                        <a:t>2017</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a:endParaRPr lang="fr-FR" sz="1400" b="0" dirty="0">
                        <a:solidFill>
                          <a:schemeClr val="tx1"/>
                        </a:solidFill>
                      </a:endParaRPr>
                    </a:p>
                  </a:txBody>
                  <a:tcPr/>
                </a:tc>
                <a:tc gridSpan="2">
                  <a:txBody>
                    <a:bodyPr/>
                    <a:lstStyle>
                      <a:defPPr>
                        <a:defRPr lang="fr-FR"/>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400" b="0" dirty="0" smtClean="0">
                          <a:solidFill>
                            <a:schemeClr val="tx1"/>
                          </a:solidFill>
                        </a:rPr>
                        <a:t>2018</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a:endParaRPr lang="fr-FR" sz="1400" b="0" dirty="0">
                        <a:solidFill>
                          <a:schemeClr val="tx1"/>
                        </a:solidFill>
                      </a:endParaRPr>
                    </a:p>
                  </a:txBody>
                  <a:tcPr/>
                </a:tc>
                <a:tc gridSpan="2">
                  <a:txBody>
                    <a:bodyPr/>
                    <a:lstStyle>
                      <a:defPPr>
                        <a:defRPr lang="fr-FR"/>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400" b="0" dirty="0" smtClean="0">
                          <a:solidFill>
                            <a:schemeClr val="tx1"/>
                          </a:solidFill>
                        </a:rPr>
                        <a:t>2019</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a:endParaRPr lang="fr-FR" sz="1400" b="0" dirty="0">
                        <a:solidFill>
                          <a:schemeClr val="tx1"/>
                        </a:solidFill>
                      </a:endParaRPr>
                    </a:p>
                  </a:txBody>
                  <a:tcPr/>
                </a:tc>
                <a:tc gridSpan="2">
                  <a:txBody>
                    <a:bodyPr/>
                    <a:lstStyle>
                      <a:defPPr>
                        <a:defRPr lang="fr-FR"/>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400" b="0" dirty="0" smtClean="0">
                          <a:solidFill>
                            <a:schemeClr val="tx1"/>
                          </a:solidFill>
                        </a:rPr>
                        <a:t>2020</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946">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fr-FR" sz="1400" b="0" dirty="0" err="1" smtClean="0">
                          <a:solidFill>
                            <a:schemeClr val="tx1"/>
                          </a:solidFill>
                        </a:rPr>
                        <a:t>Semester</a:t>
                      </a:r>
                      <a:r>
                        <a:rPr lang="fr-FR" sz="1400" b="0" dirty="0" smtClean="0">
                          <a:solidFill>
                            <a:schemeClr val="tx1"/>
                          </a:solidFill>
                        </a:rPr>
                        <a:t> </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400" b="0" dirty="0" smtClean="0">
                          <a:solidFill>
                            <a:schemeClr val="tx1"/>
                          </a:solidFill>
                        </a:rPr>
                        <a:t>1</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400" b="0" dirty="0" smtClean="0">
                          <a:solidFill>
                            <a:schemeClr val="tx1"/>
                          </a:solidFill>
                        </a:rPr>
                        <a:t>2</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400" b="0" dirty="0" smtClean="0">
                          <a:solidFill>
                            <a:schemeClr val="tx1"/>
                          </a:solidFill>
                        </a:rPr>
                        <a:t>1</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400" b="0" dirty="0" smtClean="0">
                          <a:solidFill>
                            <a:schemeClr val="tx1"/>
                          </a:solidFill>
                        </a:rPr>
                        <a:t>2</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400" b="0" dirty="0" smtClean="0">
                          <a:solidFill>
                            <a:schemeClr val="tx1"/>
                          </a:solidFill>
                        </a:rPr>
                        <a:t>1</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400" b="0" dirty="0" smtClean="0">
                          <a:solidFill>
                            <a:schemeClr val="tx1"/>
                          </a:solidFill>
                        </a:rPr>
                        <a:t>2</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400" b="0" dirty="0" smtClean="0">
                          <a:solidFill>
                            <a:schemeClr val="tx1"/>
                          </a:solidFill>
                        </a:rPr>
                        <a:t>1</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fr-FR" sz="1400" b="0" dirty="0" smtClean="0">
                          <a:solidFill>
                            <a:schemeClr val="tx1"/>
                          </a:solidFill>
                        </a:rPr>
                        <a:t>2</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r>
              <a:tr h="370946">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400" b="0" dirty="0" smtClean="0">
                          <a:solidFill>
                            <a:schemeClr val="tx1"/>
                          </a:solidFill>
                        </a:rPr>
                        <a:t>Infrastructure</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946">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400" b="0" dirty="0" smtClean="0">
                          <a:solidFill>
                            <a:schemeClr val="tx1"/>
                          </a:solidFill>
                        </a:rPr>
                        <a:t>Design, Fabrication, </a:t>
                      </a:r>
                      <a:r>
                        <a:rPr lang="fr-FR" sz="1400" b="0" dirty="0" err="1" smtClean="0">
                          <a:solidFill>
                            <a:schemeClr val="tx1"/>
                          </a:solidFill>
                        </a:rPr>
                        <a:t>Procur</a:t>
                      </a:r>
                      <a:r>
                        <a:rPr lang="fr-FR" sz="1400" b="0" dirty="0" smtClean="0">
                          <a:solidFill>
                            <a:schemeClr val="tx1"/>
                          </a:solidFill>
                        </a:rPr>
                        <a:t>.</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946">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400" b="0" dirty="0" smtClean="0">
                          <a:solidFill>
                            <a:schemeClr val="tx1"/>
                          </a:solidFill>
                        </a:rPr>
                        <a:t>Component</a:t>
                      </a:r>
                      <a:r>
                        <a:rPr lang="fr-FR" sz="1400" b="0" baseline="0" dirty="0" smtClean="0">
                          <a:solidFill>
                            <a:schemeClr val="tx1"/>
                          </a:solidFill>
                        </a:rPr>
                        <a:t> t</a:t>
                      </a:r>
                      <a:r>
                        <a:rPr lang="fr-FR" sz="1400" b="0" dirty="0" smtClean="0">
                          <a:solidFill>
                            <a:schemeClr val="tx1"/>
                          </a:solidFill>
                        </a:rPr>
                        <a:t>ests</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r>
              <a:tr h="370946">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400" b="0" dirty="0" err="1" smtClean="0">
                          <a:solidFill>
                            <a:schemeClr val="tx1"/>
                          </a:solidFill>
                        </a:rPr>
                        <a:t>E</a:t>
                      </a:r>
                      <a:r>
                        <a:rPr lang="fr-FR" sz="1400" b="0" baseline="0" dirty="0" err="1" smtClean="0">
                          <a:solidFill>
                            <a:schemeClr val="tx1"/>
                          </a:solidFill>
                        </a:rPr>
                        <a:t>xperimental</a:t>
                      </a:r>
                      <a:r>
                        <a:rPr lang="fr-FR" sz="1400" b="0" baseline="0" dirty="0" smtClean="0">
                          <a:solidFill>
                            <a:schemeClr val="tx1"/>
                          </a:solidFill>
                        </a:rPr>
                        <a:t> setups</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r>
              <a:tr h="370946">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400" b="0" dirty="0" smtClean="0">
                          <a:solidFill>
                            <a:schemeClr val="tx1"/>
                          </a:solidFill>
                        </a:rPr>
                        <a:t>Installation </a:t>
                      </a:r>
                      <a:r>
                        <a:rPr lang="fr-FR" sz="1400" b="0" dirty="0" err="1" smtClean="0">
                          <a:solidFill>
                            <a:schemeClr val="tx1"/>
                          </a:solidFill>
                        </a:rPr>
                        <a:t>at</a:t>
                      </a:r>
                      <a:r>
                        <a:rPr lang="fr-FR" sz="1400" b="0" dirty="0" smtClean="0">
                          <a:solidFill>
                            <a:schemeClr val="tx1"/>
                          </a:solidFill>
                        </a:rPr>
                        <a:t> PRAE</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r>
              <a:tr h="370946">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400" b="0" dirty="0" smtClean="0">
                          <a:solidFill>
                            <a:schemeClr val="tx1"/>
                          </a:solidFill>
                        </a:rPr>
                        <a:t>PRAE </a:t>
                      </a:r>
                      <a:r>
                        <a:rPr lang="fr-FR" sz="1400" b="0" dirty="0" err="1" smtClean="0">
                          <a:solidFill>
                            <a:schemeClr val="tx1"/>
                          </a:solidFill>
                        </a:rPr>
                        <a:t>commissioning</a:t>
                      </a:r>
                      <a:r>
                        <a:rPr lang="fr-FR" sz="1400" b="0" dirty="0" smtClean="0">
                          <a:solidFill>
                            <a:schemeClr val="tx1"/>
                          </a:solidFill>
                        </a:rPr>
                        <a:t>,</a:t>
                      </a:r>
                      <a:r>
                        <a:rPr lang="fr-FR" sz="1400" b="0" baseline="0" dirty="0" smtClean="0">
                          <a:solidFill>
                            <a:schemeClr val="tx1"/>
                          </a:solidFill>
                        </a:rPr>
                        <a:t> 70 MeV</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946">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400" b="0" dirty="0" smtClean="0">
                          <a:solidFill>
                            <a:schemeClr val="tx1"/>
                          </a:solidFill>
                        </a:rPr>
                        <a:t>TDR </a:t>
                      </a:r>
                      <a:r>
                        <a:rPr lang="fr-FR" sz="1400" b="0" dirty="0" err="1" smtClean="0">
                          <a:solidFill>
                            <a:schemeClr val="tx1"/>
                          </a:solidFill>
                        </a:rPr>
                        <a:t>chapters</a:t>
                      </a:r>
                      <a:r>
                        <a:rPr lang="fr-FR" sz="1400" b="0" dirty="0" smtClean="0">
                          <a:solidFill>
                            <a:schemeClr val="tx1"/>
                          </a:solidFill>
                        </a:rPr>
                        <a:t> </a:t>
                      </a:r>
                      <a:r>
                        <a:rPr lang="fr-FR" sz="1400" b="0" dirty="0" err="1" smtClean="0">
                          <a:solidFill>
                            <a:schemeClr val="tx1"/>
                          </a:solidFill>
                        </a:rPr>
                        <a:t>ready</a:t>
                      </a:r>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fr-FR"/>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p>
                      <a:endParaRPr lang="fr-FR" sz="1400" b="0" dirty="0">
                        <a:solidFill>
                          <a:schemeClr val="tx1"/>
                        </a:solidFill>
                      </a:endParaRPr>
                    </a:p>
                  </a:txBody>
                  <a:tcPr marL="91438" marR="91438"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25" name="Connecteur droit 17"/>
          <p:cNvCxnSpPr>
            <a:cxnSpLocks noChangeShapeType="1"/>
          </p:cNvCxnSpPr>
          <p:nvPr/>
        </p:nvCxnSpPr>
        <p:spPr bwMode="auto">
          <a:xfrm rot="5400000">
            <a:off x="5614974" y="3845065"/>
            <a:ext cx="4035705" cy="0"/>
          </a:xfrm>
          <a:prstGeom prst="line">
            <a:avLst/>
          </a:prstGeom>
          <a:noFill/>
          <a:ln w="25400">
            <a:solidFill>
              <a:srgbClr val="FF0000"/>
            </a:solidFill>
            <a:prstDash val="lgDash"/>
            <a:round/>
            <a:headEnd/>
            <a:tailEnd/>
          </a:ln>
          <a:extLst>
            <a:ext uri="{909E8E84-426E-40dd-AFC4-6F175D3DCCD1}">
              <a14:hiddenFill xmlns="" xmlns:a14="http://schemas.microsoft.com/office/drawing/2010/main">
                <a:noFill/>
              </a14:hiddenFill>
            </a:ext>
          </a:extLst>
        </p:spPr>
      </p:cxnSp>
      <p:sp>
        <p:nvSpPr>
          <p:cNvPr id="30" name="Rectangle 19"/>
          <p:cNvSpPr>
            <a:spLocks noChangeArrowheads="1"/>
          </p:cNvSpPr>
          <p:nvPr/>
        </p:nvSpPr>
        <p:spPr bwMode="auto">
          <a:xfrm>
            <a:off x="7634611" y="5579430"/>
            <a:ext cx="110966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1" tIns="45706" rIns="91411" bIns="45706">
            <a:spAutoFit/>
          </a:bodyPr>
          <a:lstStyle/>
          <a:p>
            <a:r>
              <a:rPr lang="fr-FR" sz="1600" dirty="0"/>
              <a:t>PRAE v1</a:t>
            </a:r>
          </a:p>
        </p:txBody>
      </p:sp>
      <p:sp>
        <p:nvSpPr>
          <p:cNvPr id="31" name="Rectangle 20"/>
          <p:cNvSpPr>
            <a:spLocks noChangeArrowheads="1"/>
          </p:cNvSpPr>
          <p:nvPr/>
        </p:nvSpPr>
        <p:spPr bwMode="auto">
          <a:xfrm>
            <a:off x="5812992" y="5575075"/>
            <a:ext cx="183262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11" tIns="45706" rIns="91411" bIns="45706">
            <a:spAutoFit/>
          </a:bodyPr>
          <a:lstStyle/>
          <a:p>
            <a:r>
              <a:rPr lang="fr-FR" sz="1600" dirty="0"/>
              <a:t>PRAE </a:t>
            </a:r>
            <a:r>
              <a:rPr lang="fr-FR" sz="1600" dirty="0" smtClean="0"/>
              <a:t>opérationnel </a:t>
            </a:r>
            <a:r>
              <a:rPr lang="fr-FR" sz="1600" dirty="0"/>
              <a:t>:</a:t>
            </a:r>
          </a:p>
        </p:txBody>
      </p:sp>
      <p:sp>
        <p:nvSpPr>
          <p:cNvPr id="32" name="Flèche droite 18"/>
          <p:cNvSpPr>
            <a:spLocks noChangeArrowheads="1"/>
          </p:cNvSpPr>
          <p:nvPr/>
        </p:nvSpPr>
        <p:spPr bwMode="auto">
          <a:xfrm>
            <a:off x="7632572" y="5504816"/>
            <a:ext cx="979488" cy="484188"/>
          </a:xfrm>
          <a:prstGeom prst="rightArrow">
            <a:avLst>
              <a:gd name="adj1" fmla="val 50000"/>
              <a:gd name="adj2" fmla="val 50105"/>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lIns="91411" tIns="45706" rIns="91411" bIns="45706"/>
          <a:lstStyle/>
          <a:p>
            <a:pPr algn="r" eaLnBrk="1" hangingPunct="1"/>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p:cNvSpPr txBox="1"/>
          <p:nvPr/>
        </p:nvSpPr>
        <p:spPr>
          <a:xfrm>
            <a:off x="1691681" y="101552"/>
            <a:ext cx="4730890"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CONCLUSION</a:t>
            </a:r>
          </a:p>
        </p:txBody>
      </p:sp>
      <p:sp>
        <p:nvSpPr>
          <p:cNvPr id="12" name="Rectangle 11"/>
          <p:cNvSpPr/>
          <p:nvPr/>
        </p:nvSpPr>
        <p:spPr>
          <a:xfrm>
            <a:off x="207825" y="784319"/>
            <a:ext cx="8927867" cy="402546"/>
          </a:xfrm>
          <a:prstGeom prst="rect">
            <a:avLst/>
          </a:prstGeom>
        </p:spPr>
        <p:txBody>
          <a:bodyPr wrap="square">
            <a:spAutoFit/>
          </a:bodyPr>
          <a:lstStyle/>
          <a:p>
            <a:pPr marL="357188" indent="-357188">
              <a:lnSpc>
                <a:spcPct val="120000"/>
              </a:lnSpc>
              <a:spcBef>
                <a:spcPts val="600"/>
              </a:spcBef>
              <a:buFont typeface="Wingdings" panose="05000000000000000000" pitchFamily="2" charset="2"/>
              <a:buChar char="q"/>
              <a:defRPr/>
            </a:pPr>
            <a:endParaRPr lang="fr-FR" altLang="fr-FR" dirty="0" smtClean="0"/>
          </a:p>
        </p:txBody>
      </p:sp>
      <p:sp>
        <p:nvSpPr>
          <p:cNvPr id="20" name="Rectangle 19"/>
          <p:cNvSpPr/>
          <p:nvPr/>
        </p:nvSpPr>
        <p:spPr>
          <a:xfrm>
            <a:off x="-5" y="809680"/>
            <a:ext cx="8761233" cy="3108543"/>
          </a:xfrm>
          <a:prstGeom prst="rect">
            <a:avLst/>
          </a:prstGeom>
        </p:spPr>
        <p:txBody>
          <a:bodyPr wrap="square">
            <a:spAutoFit/>
          </a:bodyPr>
          <a:lstStyle/>
          <a:p>
            <a:pPr marL="357188" indent="-357188" algn="just">
              <a:spcAft>
                <a:spcPts val="1200"/>
              </a:spcAft>
              <a:defRPr/>
            </a:pPr>
            <a:r>
              <a:rPr lang="fr-FR" altLang="fr-FR" b="1" dirty="0" smtClean="0"/>
              <a:t>En résumé :</a:t>
            </a:r>
          </a:p>
          <a:p>
            <a:pPr marL="814388" lvl="1" indent="-357188" algn="just">
              <a:spcAft>
                <a:spcPts val="1200"/>
              </a:spcAft>
              <a:buFont typeface="Wingdings" panose="05000000000000000000" pitchFamily="2" charset="2"/>
              <a:buChar char="q"/>
              <a:defRPr/>
            </a:pPr>
            <a:r>
              <a:rPr lang="fr-FR" altLang="fr-FR" sz="1600" dirty="0" smtClean="0"/>
              <a:t>Nouveau projet scientifique pour la recherche et ses applications, basé sur l’expertise de trois laboratoires IMNC – LAL – IPNO.</a:t>
            </a:r>
          </a:p>
          <a:p>
            <a:pPr marL="814388" lvl="1" indent="-357188" algn="just">
              <a:spcAft>
                <a:spcPts val="1200"/>
              </a:spcAft>
              <a:buFont typeface="Wingdings" panose="05000000000000000000" pitchFamily="2" charset="2"/>
              <a:buChar char="q"/>
              <a:defRPr/>
            </a:pPr>
            <a:r>
              <a:rPr lang="fr-FR" altLang="fr-FR" sz="1600" dirty="0" smtClean="0"/>
              <a:t>Construction d’un site multidisciplinaire à Orsay (</a:t>
            </a:r>
            <a:r>
              <a:rPr lang="fr-FR" sz="1600" dirty="0" smtClean="0"/>
              <a:t>Physique nucléaire, Radiobiologie, R&amp;D Instrumentation, Accélérateurs de particules) autour d’un accélérateur d’électrons de hautes performances.</a:t>
            </a:r>
          </a:p>
          <a:p>
            <a:pPr marL="814388" lvl="1" indent="-357188" algn="just">
              <a:spcAft>
                <a:spcPts val="1200"/>
              </a:spcAft>
              <a:buFont typeface="Wingdings" panose="05000000000000000000" pitchFamily="2" charset="2"/>
              <a:buChar char="q"/>
              <a:defRPr/>
            </a:pPr>
            <a:r>
              <a:rPr lang="fr-FR" altLang="fr-FR" sz="1600" dirty="0" smtClean="0" bmk="_Toc250646125">
                <a:cs typeface="Calibri" pitchFamily="34" charset="0"/>
              </a:rPr>
              <a:t>Outil local de technologie avancée pour l’enseignement et la formation.</a:t>
            </a:r>
            <a:endParaRPr lang="fr-FR" altLang="fr-FR" sz="1600" dirty="0" smtClean="0"/>
          </a:p>
          <a:p>
            <a:pPr marL="814388" lvl="1" indent="-357188" algn="just">
              <a:spcAft>
                <a:spcPts val="1200"/>
              </a:spcAft>
              <a:buFont typeface="Wingdings" panose="05000000000000000000" pitchFamily="2" charset="2"/>
              <a:buChar char="q"/>
              <a:defRPr/>
            </a:pPr>
            <a:r>
              <a:rPr lang="fr-FR" altLang="fr-FR" sz="1600" dirty="0" smtClean="0"/>
              <a:t>Plus de 80% du projet financé en termes d’équipement. </a:t>
            </a:r>
          </a:p>
          <a:p>
            <a:pPr marL="814388" lvl="1" indent="-357188" algn="just">
              <a:spcAft>
                <a:spcPts val="1200"/>
              </a:spcAft>
              <a:buFont typeface="Wingdings" panose="05000000000000000000" pitchFamily="2" charset="2"/>
              <a:buChar char="q"/>
              <a:defRPr/>
            </a:pPr>
            <a:r>
              <a:rPr lang="fr-FR" sz="1600" dirty="0" smtClean="0"/>
              <a:t>Réalisation de </a:t>
            </a:r>
            <a:r>
              <a:rPr lang="fr-FR" altLang="fr-FR" sz="1600" dirty="0" smtClean="0"/>
              <a:t>mesures scientifiques d’importance avec PRAE Phase A.</a:t>
            </a:r>
            <a:endParaRPr lang="fr-FR" sz="1600" dirty="0" smtClean="0"/>
          </a:p>
        </p:txBody>
      </p:sp>
      <p:sp>
        <p:nvSpPr>
          <p:cNvPr id="5" name="ZoneTexte 4"/>
          <p:cNvSpPr txBox="1">
            <a:spLocks noChangeArrowheads="1"/>
          </p:cNvSpPr>
          <p:nvPr/>
        </p:nvSpPr>
        <p:spPr bwMode="auto">
          <a:xfrm>
            <a:off x="0" y="4091371"/>
            <a:ext cx="9144000" cy="2354491"/>
          </a:xfrm>
          <a:prstGeom prst="rect">
            <a:avLst/>
          </a:prstGeom>
          <a:noFill/>
          <a:ln w="9525">
            <a:noFill/>
            <a:miter lim="800000"/>
            <a:headEnd/>
            <a:tailEnd/>
          </a:ln>
        </p:spPr>
        <p:txBody>
          <a:bodyPr wrap="square">
            <a:spAutoFit/>
          </a:bodyPr>
          <a:lstStyle/>
          <a:p>
            <a:pPr marL="342900" indent="-342900">
              <a:lnSpc>
                <a:spcPct val="150000"/>
              </a:lnSpc>
            </a:pPr>
            <a:r>
              <a:rPr lang="fr-FR" sz="1800" b="1" dirty="0" smtClean="0"/>
              <a:t>Partenaires :</a:t>
            </a:r>
          </a:p>
          <a:p>
            <a:pPr marL="800100" lvl="1" indent="-342900">
              <a:lnSpc>
                <a:spcPct val="150000"/>
              </a:lnSpc>
              <a:buFont typeface="Wingdings" pitchFamily="2" charset="2"/>
              <a:buChar char="q"/>
            </a:pPr>
            <a:r>
              <a:rPr lang="fr-FR" sz="1600" dirty="0" smtClean="0"/>
              <a:t>Participation du CSNSM pour l’axe instrumentation (système d’acquisition)</a:t>
            </a:r>
          </a:p>
          <a:p>
            <a:pPr marL="800100" lvl="1" indent="-342900">
              <a:lnSpc>
                <a:spcPct val="150000"/>
              </a:lnSpc>
              <a:buFont typeface="Wingdings" pitchFamily="2" charset="2"/>
              <a:buChar char="q"/>
            </a:pPr>
            <a:r>
              <a:rPr lang="fr-FR" sz="1600" dirty="0" smtClean="0"/>
              <a:t>Participation du CPO (Institut Curie) en tant qu’expert </a:t>
            </a:r>
          </a:p>
          <a:p>
            <a:pPr marL="800100" lvl="1" indent="-342900">
              <a:lnSpc>
                <a:spcPct val="150000"/>
              </a:lnSpc>
              <a:buFont typeface="Wingdings" pitchFamily="2" charset="2"/>
              <a:buChar char="q"/>
            </a:pPr>
            <a:r>
              <a:rPr lang="fr-FR" sz="1600" dirty="0" smtClean="0"/>
              <a:t>Collaboration avec l’Université Goethe de Frankfort pour la cible </a:t>
            </a:r>
            <a:r>
              <a:rPr lang="fr-FR" sz="1600" dirty="0" err="1" smtClean="0"/>
              <a:t>ProRad</a:t>
            </a:r>
            <a:r>
              <a:rPr lang="fr-FR" sz="1600" dirty="0" smtClean="0"/>
              <a:t> (ANR)</a:t>
            </a:r>
          </a:p>
          <a:p>
            <a:pPr marL="800100" lvl="1" indent="-342900">
              <a:lnSpc>
                <a:spcPct val="150000"/>
              </a:lnSpc>
              <a:buFont typeface="Wingdings" pitchFamily="2" charset="2"/>
              <a:buChar char="q"/>
            </a:pPr>
            <a:r>
              <a:rPr lang="fr-FR" sz="1600" dirty="0" smtClean="0"/>
              <a:t>Prêt d’équipements du SLAC-JLAB et du CERN</a:t>
            </a:r>
          </a:p>
          <a:p>
            <a:pPr marL="800100" lvl="1" indent="-342900">
              <a:lnSpc>
                <a:spcPct val="150000"/>
              </a:lnSpc>
              <a:buFont typeface="Wingdings" pitchFamily="2" charset="2"/>
              <a:buChar char="q"/>
            </a:pPr>
            <a:r>
              <a:rPr lang="fr-FR" sz="1600" dirty="0" smtClean="0"/>
              <a:t>Collaboration IDEATE (LIA) France – Ukraine.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373914"/>
            <a:ext cx="9144001" cy="646331"/>
          </a:xfrm>
          <a:prstGeom prst="rect">
            <a:avLst/>
          </a:prstGeom>
        </p:spPr>
        <p:txBody>
          <a:bodyPr wrap="square">
            <a:spAutoFit/>
          </a:bodyPr>
          <a:lstStyle/>
          <a:p>
            <a:pPr marL="266700" lvl="1" indent="-266700" algn="ctr"/>
            <a:r>
              <a:rPr lang="fr-FR" sz="3600" b="1" dirty="0" smtClean="0">
                <a:latin typeface="Tahoma" pitchFamily="34" charset="0"/>
                <a:ea typeface="Tahoma" pitchFamily="34" charset="0"/>
                <a:cs typeface="Tahoma" pitchFamily="34" charset="0"/>
              </a:rPr>
              <a:t>MERCI POUR VOTRE ATTENTION</a:t>
            </a:r>
          </a:p>
        </p:txBody>
      </p:sp>
      <p:sp>
        <p:nvSpPr>
          <p:cNvPr id="4" name="Rectangle 13"/>
          <p:cNvSpPr>
            <a:spLocks noChangeArrowheads="1"/>
          </p:cNvSpPr>
          <p:nvPr/>
        </p:nvSpPr>
        <p:spPr bwMode="auto">
          <a:xfrm>
            <a:off x="457200" y="3003501"/>
            <a:ext cx="8277225"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just">
              <a:defRPr/>
            </a:pPr>
            <a:r>
              <a:rPr lang="en-US" sz="1600" b="1" i="1" dirty="0" smtClean="0">
                <a:latin typeface="+mj-lt"/>
                <a:ea typeface="Times New Roman" panose="02020603050405020304" pitchFamily="18" charset="0"/>
              </a:rPr>
              <a:t>Collaboration PRAE :</a:t>
            </a:r>
          </a:p>
          <a:p>
            <a:pPr algn="just">
              <a:defRPr/>
            </a:pPr>
            <a:r>
              <a:rPr lang="en-US" sz="1600" dirty="0" smtClean="0">
                <a:latin typeface="+mj-lt"/>
                <a:ea typeface="Times New Roman" panose="02020603050405020304" pitchFamily="18" charset="0"/>
              </a:rPr>
              <a:t>P</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Ausset</a:t>
            </a:r>
            <a:r>
              <a:rPr lang="en-US" sz="1600" dirty="0" smtClean="0">
                <a:latin typeface="+mj-lt"/>
                <a:ea typeface="Times New Roman" panose="02020603050405020304" pitchFamily="18" charset="0"/>
              </a:rPr>
              <a:t>, M</a:t>
            </a:r>
            <a:r>
              <a:rPr lang="en-US" sz="1600" dirty="0">
                <a:latin typeface="+mj-lt"/>
                <a:ea typeface="Times New Roman" panose="02020603050405020304" pitchFamily="18" charset="0"/>
              </a:rPr>
              <a:t>. Ben </a:t>
            </a:r>
            <a:r>
              <a:rPr lang="en-US" sz="1600" dirty="0" err="1">
                <a:latin typeface="+mj-lt"/>
                <a:ea typeface="Times New Roman" panose="02020603050405020304" pitchFamily="18" charset="0"/>
              </a:rPr>
              <a:t>Abdillah</a:t>
            </a:r>
            <a:r>
              <a:rPr lang="en-US" sz="1600" dirty="0">
                <a:latin typeface="+mj-lt"/>
                <a:ea typeface="Times New Roman" panose="02020603050405020304" pitchFamily="18" charset="0"/>
              </a:rPr>
              <a:t>, </a:t>
            </a:r>
            <a:r>
              <a:rPr lang="en-US" sz="1600" dirty="0" smtClean="0">
                <a:ea typeface="Times New Roman" panose="02020603050405020304" pitchFamily="18" charset="0"/>
              </a:rPr>
              <a:t>S. </a:t>
            </a:r>
            <a:r>
              <a:rPr lang="en-US" sz="1600" dirty="0" err="1" smtClean="0">
                <a:ea typeface="Times New Roman" panose="02020603050405020304" pitchFamily="18" charset="0"/>
              </a:rPr>
              <a:t>Barsuk</a:t>
            </a:r>
            <a:r>
              <a:rPr lang="en-US" sz="1600" dirty="0" smtClean="0">
                <a:ea typeface="Times New Roman" panose="02020603050405020304" pitchFamily="18" charset="0"/>
              </a:rPr>
              <a:t>, </a:t>
            </a:r>
            <a:r>
              <a:rPr lang="en-US" sz="1600" dirty="0" smtClean="0">
                <a:latin typeface="+mj-lt"/>
                <a:ea typeface="Times New Roman" panose="02020603050405020304" pitchFamily="18" charset="0"/>
              </a:rPr>
              <a:t>L</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Berthier</a:t>
            </a:r>
            <a:r>
              <a:rPr lang="en-US" sz="1600" dirty="0">
                <a:latin typeface="+mj-lt"/>
                <a:ea typeface="Times New Roman" panose="02020603050405020304" pitchFamily="18" charset="0"/>
              </a:rPr>
              <a:t>, </a:t>
            </a:r>
            <a:r>
              <a:rPr lang="en-US" sz="1600" dirty="0" smtClean="0">
                <a:latin typeface="+mj-lt"/>
                <a:ea typeface="Times New Roman" panose="02020603050405020304" pitchFamily="18" charset="0"/>
              </a:rPr>
              <a:t>J</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Bettane</a:t>
            </a:r>
            <a:r>
              <a:rPr lang="en-US" sz="1600" dirty="0">
                <a:latin typeface="+mj-lt"/>
                <a:ea typeface="Times New Roman" panose="02020603050405020304" pitchFamily="18" charset="0"/>
              </a:rPr>
              <a:t>, S. </a:t>
            </a:r>
            <a:r>
              <a:rPr lang="en-US" sz="1600" dirty="0" err="1">
                <a:latin typeface="+mj-lt"/>
                <a:ea typeface="Times New Roman" panose="02020603050405020304" pitchFamily="18" charset="0"/>
              </a:rPr>
              <a:t>Blivet</a:t>
            </a:r>
            <a:r>
              <a:rPr lang="en-US" sz="1600" dirty="0">
                <a:latin typeface="+mj-lt"/>
                <a:ea typeface="Times New Roman" panose="02020603050405020304" pitchFamily="18" charset="0"/>
              </a:rPr>
              <a:t>, </a:t>
            </a:r>
            <a:r>
              <a:rPr lang="en-US" sz="1600" dirty="0" smtClean="0">
                <a:latin typeface="+mj-lt"/>
                <a:ea typeface="Times New Roman" panose="02020603050405020304" pitchFamily="18" charset="0"/>
              </a:rPr>
              <a:t>B. </a:t>
            </a:r>
            <a:r>
              <a:rPr lang="en-US" sz="1600" dirty="0" err="1" smtClean="0">
                <a:latin typeface="+mj-lt"/>
                <a:ea typeface="Times New Roman" panose="02020603050405020304" pitchFamily="18" charset="0"/>
              </a:rPr>
              <a:t>Brogo</a:t>
            </a:r>
            <a:r>
              <a:rPr lang="en-US" sz="1600" dirty="0" smtClean="0">
                <a:latin typeface="+mj-lt"/>
                <a:ea typeface="Times New Roman" panose="02020603050405020304" pitchFamily="18" charset="0"/>
              </a:rPr>
              <a:t>, J</a:t>
            </a:r>
            <a:r>
              <a:rPr lang="en-US" sz="1600" dirty="0">
                <a:latin typeface="+mj-lt"/>
                <a:ea typeface="Times New Roman" panose="02020603050405020304" pitchFamily="18" charset="0"/>
              </a:rPr>
              <a:t>.-S. </a:t>
            </a:r>
            <a:r>
              <a:rPr lang="en-US" sz="1600" dirty="0" err="1">
                <a:latin typeface="+mj-lt"/>
                <a:ea typeface="Times New Roman" panose="02020603050405020304" pitchFamily="18" charset="0"/>
              </a:rPr>
              <a:t>Bousson</a:t>
            </a:r>
            <a:r>
              <a:rPr lang="en-US" sz="1600" dirty="0">
                <a:latin typeface="+mj-lt"/>
                <a:ea typeface="Times New Roman" panose="02020603050405020304" pitchFamily="18" charset="0"/>
              </a:rPr>
              <a:t>, L. </a:t>
            </a:r>
            <a:r>
              <a:rPr lang="en-US" sz="1600" dirty="0" err="1" smtClean="0">
                <a:latin typeface="+mj-lt"/>
                <a:ea typeface="Times New Roman" panose="02020603050405020304" pitchFamily="18" charset="0"/>
              </a:rPr>
              <a:t>Burmistrov</a:t>
            </a:r>
            <a:r>
              <a:rPr lang="en-US" sz="1600" dirty="0" smtClean="0">
                <a:latin typeface="+mj-lt"/>
                <a:ea typeface="Times New Roman" panose="02020603050405020304" pitchFamily="18" charset="0"/>
              </a:rPr>
              <a:t>, F</a:t>
            </a:r>
            <a:r>
              <a:rPr lang="en-US" sz="1600" dirty="0">
                <a:latin typeface="+mj-lt"/>
                <a:ea typeface="Times New Roman" panose="02020603050405020304" pitchFamily="18" charset="0"/>
              </a:rPr>
              <a:t>. Campos, V. </a:t>
            </a:r>
            <a:r>
              <a:rPr lang="en-US" sz="1600" dirty="0" err="1">
                <a:latin typeface="+mj-lt"/>
                <a:ea typeface="Times New Roman" panose="02020603050405020304" pitchFamily="18" charset="0"/>
              </a:rPr>
              <a:t>Chaumat</a:t>
            </a:r>
            <a:r>
              <a:rPr lang="en-US" sz="1600" dirty="0">
                <a:latin typeface="+mj-lt"/>
                <a:ea typeface="Times New Roman" panose="02020603050405020304" pitchFamily="18" charset="0"/>
              </a:rPr>
              <a:t>, J.-L. </a:t>
            </a:r>
            <a:r>
              <a:rPr lang="en-US" sz="1600" dirty="0" err="1">
                <a:latin typeface="+mj-lt"/>
                <a:ea typeface="Times New Roman" panose="02020603050405020304" pitchFamily="18" charset="0"/>
              </a:rPr>
              <a:t>Coacolo</a:t>
            </a:r>
            <a:r>
              <a:rPr lang="en-US" sz="1600" dirty="0">
                <a:latin typeface="+mj-lt"/>
                <a:ea typeface="Times New Roman" panose="02020603050405020304" pitchFamily="18" charset="0"/>
              </a:rPr>
              <a:t>, R. Delorme, N. </a:t>
            </a:r>
            <a:r>
              <a:rPr lang="en-US" sz="1600" dirty="0" err="1">
                <a:latin typeface="+mj-lt"/>
                <a:ea typeface="Times New Roman" panose="02020603050405020304" pitchFamily="18" charset="0"/>
              </a:rPr>
              <a:t>Dosme</a:t>
            </a:r>
            <a:r>
              <a:rPr lang="en-US" sz="1600" dirty="0">
                <a:latin typeface="+mj-lt"/>
                <a:ea typeface="Times New Roman" panose="02020603050405020304" pitchFamily="18" charset="0"/>
              </a:rPr>
              <a:t>, D. </a:t>
            </a:r>
            <a:r>
              <a:rPr lang="en-US" sz="1600" dirty="0" err="1">
                <a:latin typeface="+mj-lt"/>
                <a:ea typeface="Times New Roman" panose="02020603050405020304" pitchFamily="18" charset="0"/>
              </a:rPr>
              <a:t>Douillet</a:t>
            </a:r>
            <a:r>
              <a:rPr lang="en-US" sz="1600" dirty="0">
                <a:latin typeface="+mj-lt"/>
                <a:ea typeface="Times New Roman" panose="02020603050405020304" pitchFamily="18" charset="0"/>
              </a:rPr>
              <a:t>, R. </a:t>
            </a:r>
            <a:r>
              <a:rPr lang="en-US" sz="1600" dirty="0" err="1">
                <a:latin typeface="+mj-lt"/>
                <a:ea typeface="Times New Roman" panose="02020603050405020304" pitchFamily="18" charset="0"/>
              </a:rPr>
              <a:t>Dupré</a:t>
            </a:r>
            <a:r>
              <a:rPr lang="en-US" sz="1600" dirty="0">
                <a:latin typeface="+mj-lt"/>
                <a:ea typeface="Times New Roman" panose="02020603050405020304" pitchFamily="18" charset="0"/>
              </a:rPr>
              <a:t>, P. Duchesne, N. El </a:t>
            </a:r>
            <a:r>
              <a:rPr lang="en-US" sz="1600" dirty="0" err="1">
                <a:latin typeface="+mj-lt"/>
                <a:ea typeface="Times New Roman" panose="02020603050405020304" pitchFamily="18" charset="0"/>
              </a:rPr>
              <a:t>Kamchi</a:t>
            </a:r>
            <a:r>
              <a:rPr lang="en-US" sz="1600" dirty="0">
                <a:latin typeface="+mj-lt"/>
                <a:ea typeface="Times New Roman" panose="02020603050405020304" pitchFamily="18" charset="0"/>
              </a:rPr>
              <a:t>, M. El </a:t>
            </a:r>
            <a:r>
              <a:rPr lang="en-US" sz="1600" dirty="0" err="1">
                <a:latin typeface="+mj-lt"/>
                <a:ea typeface="Times New Roman" panose="02020603050405020304" pitchFamily="18" charset="0"/>
              </a:rPr>
              <a:t>Khaldi</a:t>
            </a:r>
            <a:r>
              <a:rPr lang="en-US" sz="1600" dirty="0">
                <a:latin typeface="+mj-lt"/>
                <a:ea typeface="Times New Roman" panose="02020603050405020304" pitchFamily="18" charset="0"/>
              </a:rPr>
              <a:t>, A. </a:t>
            </a:r>
            <a:r>
              <a:rPr lang="en-US" sz="1600" dirty="0" err="1">
                <a:latin typeface="+mj-lt"/>
                <a:ea typeface="Times New Roman" panose="02020603050405020304" pitchFamily="18" charset="0"/>
              </a:rPr>
              <a:t>Faus-Golfe</a:t>
            </a:r>
            <a:r>
              <a:rPr lang="en-US" sz="1600" dirty="0">
                <a:latin typeface="+mj-lt"/>
                <a:ea typeface="Times New Roman" panose="02020603050405020304" pitchFamily="18" charset="0"/>
              </a:rPr>
              <a:t>, L. </a:t>
            </a:r>
            <a:r>
              <a:rPr lang="en-US" sz="1600" dirty="0" err="1">
                <a:latin typeface="+mj-lt"/>
                <a:ea typeface="Times New Roman" panose="02020603050405020304" pitchFamily="18" charset="0"/>
              </a:rPr>
              <a:t>Garolfi</a:t>
            </a:r>
            <a:r>
              <a:rPr lang="en-US" sz="1600" dirty="0">
                <a:latin typeface="+mj-lt"/>
                <a:ea typeface="Times New Roman" panose="02020603050405020304" pitchFamily="18" charset="0"/>
              </a:rPr>
              <a:t>, B. </a:t>
            </a:r>
            <a:r>
              <a:rPr lang="en-US" sz="1600" dirty="0" err="1">
                <a:latin typeface="+mj-lt"/>
                <a:ea typeface="Times New Roman" panose="02020603050405020304" pitchFamily="18" charset="0"/>
              </a:rPr>
              <a:t>Genolini</a:t>
            </a:r>
            <a:r>
              <a:rPr lang="en-US" sz="1600" dirty="0">
                <a:latin typeface="+mj-lt"/>
                <a:ea typeface="Times New Roman" panose="02020603050405020304" pitchFamily="18" charset="0"/>
              </a:rPr>
              <a:t>, A. </a:t>
            </a:r>
            <a:r>
              <a:rPr lang="en-US" sz="1600" dirty="0" err="1">
                <a:latin typeface="+mj-lt"/>
                <a:ea typeface="Times New Roman" panose="02020603050405020304" pitchFamily="18" charset="0"/>
              </a:rPr>
              <a:t>Gonnin</a:t>
            </a:r>
            <a:r>
              <a:rPr lang="en-US" sz="1600" dirty="0">
                <a:latin typeface="+mj-lt"/>
                <a:ea typeface="Times New Roman" panose="02020603050405020304" pitchFamily="18" charset="0"/>
              </a:rPr>
              <a:t>, X. Grave, M. </a:t>
            </a:r>
            <a:r>
              <a:rPr lang="en-US" sz="1600" dirty="0" err="1">
                <a:latin typeface="+mj-lt"/>
                <a:ea typeface="Times New Roman" panose="02020603050405020304" pitchFamily="18" charset="0"/>
              </a:rPr>
              <a:t>Guidal</a:t>
            </a:r>
            <a:r>
              <a:rPr lang="en-US" sz="1600" dirty="0">
                <a:latin typeface="+mj-lt"/>
                <a:ea typeface="Times New Roman" panose="02020603050405020304" pitchFamily="18" charset="0"/>
              </a:rPr>
              <a:t>, H. </a:t>
            </a:r>
            <a:r>
              <a:rPr lang="en-US" sz="1600" dirty="0" err="1">
                <a:latin typeface="+mj-lt"/>
                <a:ea typeface="Times New Roman" panose="02020603050405020304" pitchFamily="18" charset="0"/>
              </a:rPr>
              <a:t>Guler</a:t>
            </a:r>
            <a:r>
              <a:rPr lang="en-US" sz="1600" dirty="0">
                <a:latin typeface="+mj-lt"/>
                <a:ea typeface="Times New Roman" panose="02020603050405020304" pitchFamily="18" charset="0"/>
              </a:rPr>
              <a:t>, P. </a:t>
            </a:r>
            <a:r>
              <a:rPr lang="en-US" sz="1600" dirty="0" err="1">
                <a:latin typeface="+mj-lt"/>
                <a:ea typeface="Times New Roman" panose="02020603050405020304" pitchFamily="18" charset="0"/>
              </a:rPr>
              <a:t>Halin</a:t>
            </a:r>
            <a:r>
              <a:rPr lang="en-US" sz="1600" dirty="0">
                <a:latin typeface="+mj-lt"/>
                <a:ea typeface="Times New Roman" panose="02020603050405020304" pitchFamily="18" charset="0"/>
              </a:rPr>
              <a:t>, G. </a:t>
            </a:r>
            <a:r>
              <a:rPr lang="en-US" sz="1600" dirty="0" smtClean="0">
                <a:latin typeface="+mj-lt"/>
                <a:ea typeface="Times New Roman" panose="02020603050405020304" pitchFamily="18" charset="0"/>
              </a:rPr>
              <a:t>Hull, M</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Imre</a:t>
            </a:r>
            <a:r>
              <a:rPr lang="en-US" sz="1600" dirty="0">
                <a:latin typeface="+mj-lt"/>
                <a:ea typeface="Times New Roman" panose="02020603050405020304" pitchFamily="18" charset="0"/>
              </a:rPr>
              <a:t>, M. </a:t>
            </a:r>
            <a:r>
              <a:rPr lang="en-US" sz="1600" dirty="0" err="1">
                <a:latin typeface="+mj-lt"/>
                <a:ea typeface="Times New Roman" panose="02020603050405020304" pitchFamily="18" charset="0"/>
              </a:rPr>
              <a:t>Josselin</a:t>
            </a:r>
            <a:r>
              <a:rPr lang="en-US" sz="1600" dirty="0">
                <a:latin typeface="+mj-lt"/>
                <a:ea typeface="Times New Roman" panose="02020603050405020304" pitchFamily="18" charset="0"/>
              </a:rPr>
              <a:t>, M. </a:t>
            </a:r>
            <a:r>
              <a:rPr lang="en-US" sz="1600" dirty="0" err="1">
                <a:latin typeface="+mj-lt"/>
                <a:ea typeface="Times New Roman" panose="02020603050405020304" pitchFamily="18" charset="0"/>
              </a:rPr>
              <a:t>Juchaux</a:t>
            </a:r>
            <a:r>
              <a:rPr lang="en-US" sz="1600" dirty="0">
                <a:latin typeface="+mj-lt"/>
                <a:ea typeface="Times New Roman" panose="02020603050405020304" pitchFamily="18" charset="0"/>
              </a:rPr>
              <a:t>, W. </a:t>
            </a:r>
            <a:r>
              <a:rPr lang="en-US" sz="1600" dirty="0" err="1">
                <a:latin typeface="+mj-lt"/>
                <a:ea typeface="Times New Roman" panose="02020603050405020304" pitchFamily="18" charset="0"/>
              </a:rPr>
              <a:t>Kaabi</a:t>
            </a:r>
            <a:r>
              <a:rPr lang="en-US" sz="1600" dirty="0">
                <a:latin typeface="+mj-lt"/>
                <a:ea typeface="Times New Roman" panose="02020603050405020304" pitchFamily="18" charset="0"/>
              </a:rPr>
              <a:t>, R. </a:t>
            </a:r>
            <a:r>
              <a:rPr lang="en-US" sz="1600" dirty="0" err="1">
                <a:latin typeface="+mj-lt"/>
                <a:ea typeface="Times New Roman" panose="02020603050405020304" pitchFamily="18" charset="0"/>
              </a:rPr>
              <a:t>Kunne</a:t>
            </a:r>
            <a:r>
              <a:rPr lang="en-US" sz="1600" dirty="0">
                <a:latin typeface="+mj-lt"/>
                <a:ea typeface="Times New Roman" panose="02020603050405020304" pitchFamily="18" charset="0"/>
              </a:rPr>
              <a:t>, M. </a:t>
            </a:r>
            <a:r>
              <a:rPr lang="en-US" sz="1600" dirty="0" err="1">
                <a:latin typeface="+mj-lt"/>
                <a:ea typeface="Times New Roman" panose="02020603050405020304" pitchFamily="18" charset="0"/>
              </a:rPr>
              <a:t>Langlet</a:t>
            </a:r>
            <a:r>
              <a:rPr lang="en-US" sz="1600" dirty="0">
                <a:latin typeface="+mj-lt"/>
                <a:ea typeface="Times New Roman" panose="02020603050405020304" pitchFamily="18" charset="0"/>
              </a:rPr>
              <a:t>, P. </a:t>
            </a:r>
            <a:r>
              <a:rPr lang="en-US" sz="1600" dirty="0" err="1">
                <a:latin typeface="+mj-lt"/>
                <a:ea typeface="Times New Roman" panose="02020603050405020304" pitchFamily="18" charset="0"/>
              </a:rPr>
              <a:t>Laniece</a:t>
            </a:r>
            <a:r>
              <a:rPr lang="en-US" sz="1600" dirty="0">
                <a:latin typeface="+mj-lt"/>
                <a:ea typeface="Times New Roman" panose="02020603050405020304" pitchFamily="18" charset="0"/>
              </a:rPr>
              <a:t>, F. Lefebvre, C. Le </a:t>
            </a:r>
            <a:r>
              <a:rPr lang="en-US" sz="1600" dirty="0" smtClean="0">
                <a:latin typeface="+mj-lt"/>
                <a:ea typeface="Times New Roman" panose="02020603050405020304" pitchFamily="18" charset="0"/>
              </a:rPr>
              <a:t>Galliard, E</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Legay</a:t>
            </a:r>
            <a:r>
              <a:rPr lang="en-US" sz="1600" dirty="0">
                <a:latin typeface="+mj-lt"/>
                <a:ea typeface="Times New Roman" panose="02020603050405020304" pitchFamily="18" charset="0"/>
              </a:rPr>
              <a:t>, P. </a:t>
            </a:r>
            <a:r>
              <a:rPr lang="en-US" sz="1600" dirty="0" err="1">
                <a:latin typeface="+mj-lt"/>
                <a:ea typeface="Times New Roman" panose="02020603050405020304" pitchFamily="18" charset="0"/>
              </a:rPr>
              <a:t>Lepercq</a:t>
            </a:r>
            <a:r>
              <a:rPr lang="en-US" sz="1600" dirty="0">
                <a:latin typeface="+mj-lt"/>
                <a:ea typeface="Times New Roman" panose="02020603050405020304" pitchFamily="18" charset="0"/>
              </a:rPr>
              <a:t>, C. </a:t>
            </a:r>
            <a:r>
              <a:rPr lang="en-US" sz="1600" dirty="0" err="1">
                <a:latin typeface="+mj-lt"/>
                <a:ea typeface="Times New Roman" panose="02020603050405020304" pitchFamily="18" charset="0"/>
              </a:rPr>
              <a:t>Magueur</a:t>
            </a:r>
            <a:r>
              <a:rPr lang="en-US" sz="1600" dirty="0">
                <a:latin typeface="+mj-lt"/>
                <a:ea typeface="Times New Roman" panose="02020603050405020304" pitchFamily="18" charset="0"/>
              </a:rPr>
              <a:t>, B. </a:t>
            </a:r>
            <a:r>
              <a:rPr lang="en-US" sz="1600" dirty="0" err="1">
                <a:latin typeface="+mj-lt"/>
                <a:ea typeface="Times New Roman" panose="02020603050405020304" pitchFamily="18" charset="0"/>
              </a:rPr>
              <a:t>Mansoux</a:t>
            </a:r>
            <a:r>
              <a:rPr lang="en-US" sz="1600" dirty="0">
                <a:latin typeface="+mj-lt"/>
                <a:ea typeface="Times New Roman" panose="02020603050405020304" pitchFamily="18" charset="0"/>
              </a:rPr>
              <a:t>, D. </a:t>
            </a:r>
            <a:r>
              <a:rPr lang="en-US" sz="1600" dirty="0" err="1">
                <a:latin typeface="+mj-lt"/>
                <a:ea typeface="Times New Roman" panose="02020603050405020304" pitchFamily="18" charset="0"/>
              </a:rPr>
              <a:t>Marchand</a:t>
            </a:r>
            <a:r>
              <a:rPr lang="en-US" sz="1600" dirty="0">
                <a:latin typeface="+mj-lt"/>
                <a:ea typeface="Times New Roman" panose="02020603050405020304" pitchFamily="18" charset="0"/>
              </a:rPr>
              <a:t>, A. Maroni, B. </a:t>
            </a:r>
            <a:r>
              <a:rPr lang="en-US" sz="1600" dirty="0" err="1">
                <a:latin typeface="+mj-lt"/>
                <a:ea typeface="Times New Roman" panose="02020603050405020304" pitchFamily="18" charset="0"/>
              </a:rPr>
              <a:t>Mathon</a:t>
            </a:r>
            <a:r>
              <a:rPr lang="en-US" sz="1600" dirty="0">
                <a:latin typeface="+mj-lt"/>
                <a:ea typeface="Times New Roman" panose="02020603050405020304" pitchFamily="18" charset="0"/>
              </a:rPr>
              <a:t>, B. Mercier, H. </a:t>
            </a:r>
            <a:r>
              <a:rPr lang="en-US" sz="1600" dirty="0" err="1" smtClean="0">
                <a:latin typeface="+mj-lt"/>
                <a:ea typeface="Times New Roman" panose="02020603050405020304" pitchFamily="18" charset="0"/>
              </a:rPr>
              <a:t>Monard</a:t>
            </a:r>
            <a:r>
              <a:rPr lang="en-US" sz="1600" dirty="0" smtClean="0">
                <a:latin typeface="+mj-lt"/>
                <a:ea typeface="Times New Roman" panose="02020603050405020304" pitchFamily="18" charset="0"/>
              </a:rPr>
              <a:t>, C</a:t>
            </a:r>
            <a:r>
              <a:rPr lang="en-US" sz="1600" dirty="0">
                <a:latin typeface="+mj-lt"/>
                <a:ea typeface="Times New Roman" panose="02020603050405020304" pitchFamily="18" charset="0"/>
              </a:rPr>
              <a:t>. Muñoz Camacho, T. Nguyen </a:t>
            </a:r>
            <a:r>
              <a:rPr lang="en-US" sz="1600" dirty="0" err="1">
                <a:latin typeface="+mj-lt"/>
                <a:ea typeface="Times New Roman" panose="02020603050405020304" pitchFamily="18" charset="0"/>
              </a:rPr>
              <a:t>Trung</a:t>
            </a:r>
            <a:r>
              <a:rPr lang="en-US" sz="1600" dirty="0">
                <a:latin typeface="+mj-lt"/>
                <a:ea typeface="Times New Roman" panose="02020603050405020304" pitchFamily="18" charset="0"/>
              </a:rPr>
              <a:t>, S. </a:t>
            </a:r>
            <a:r>
              <a:rPr lang="en-US" sz="1600" dirty="0" err="1">
                <a:latin typeface="+mj-lt"/>
                <a:ea typeface="Times New Roman" panose="02020603050405020304" pitchFamily="18" charset="0"/>
              </a:rPr>
              <a:t>Niccolai</a:t>
            </a:r>
            <a:r>
              <a:rPr lang="en-US" sz="1600" dirty="0">
                <a:latin typeface="+mj-lt"/>
                <a:ea typeface="Times New Roman" panose="02020603050405020304" pitchFamily="18" charset="0"/>
              </a:rPr>
              <a:t>, M. </a:t>
            </a:r>
            <a:r>
              <a:rPr lang="en-US" sz="1600" dirty="0" err="1">
                <a:latin typeface="+mj-lt"/>
                <a:ea typeface="Times New Roman" panose="02020603050405020304" pitchFamily="18" charset="0"/>
              </a:rPr>
              <a:t>Omeich</a:t>
            </a:r>
            <a:r>
              <a:rPr lang="en-US" sz="1600" dirty="0">
                <a:latin typeface="+mj-lt"/>
                <a:ea typeface="Times New Roman" panose="02020603050405020304" pitchFamily="18" charset="0"/>
              </a:rPr>
              <a:t>, Y. </a:t>
            </a:r>
            <a:r>
              <a:rPr lang="en-US" sz="1600" dirty="0" err="1">
                <a:latin typeface="+mj-lt"/>
                <a:ea typeface="Times New Roman" panose="02020603050405020304" pitchFamily="18" charset="0"/>
              </a:rPr>
              <a:t>Peinaud</a:t>
            </a:r>
            <a:r>
              <a:rPr lang="en-US" sz="1600" dirty="0">
                <a:latin typeface="+mj-lt"/>
                <a:ea typeface="Times New Roman" panose="02020603050405020304" pitchFamily="18" charset="0"/>
              </a:rPr>
              <a:t>, L. Pinot, Y. </a:t>
            </a:r>
            <a:r>
              <a:rPr lang="en-US" sz="1600" dirty="0" err="1">
                <a:latin typeface="+mj-lt"/>
                <a:ea typeface="Times New Roman" panose="02020603050405020304" pitchFamily="18" charset="0"/>
              </a:rPr>
              <a:t>Prezado</a:t>
            </a:r>
            <a:r>
              <a:rPr lang="en-US" sz="1600" dirty="0">
                <a:latin typeface="+mj-lt"/>
                <a:ea typeface="Times New Roman" panose="02020603050405020304" pitchFamily="18" charset="0"/>
              </a:rPr>
              <a:t>, K. </a:t>
            </a:r>
            <a:r>
              <a:rPr lang="en-US" sz="1600" dirty="0" err="1" smtClean="0">
                <a:latin typeface="+mj-lt"/>
                <a:ea typeface="Times New Roman" panose="02020603050405020304" pitchFamily="18" charset="0"/>
              </a:rPr>
              <a:t>Pressard</a:t>
            </a:r>
            <a:r>
              <a:rPr lang="en-US" sz="1600" dirty="0" smtClean="0">
                <a:latin typeface="+mj-lt"/>
                <a:ea typeface="Times New Roman" panose="02020603050405020304" pitchFamily="18" charset="0"/>
              </a:rPr>
              <a:t>, V</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Puill</a:t>
            </a:r>
            <a:r>
              <a:rPr lang="en-US" sz="1600" dirty="0">
                <a:latin typeface="+mj-lt"/>
                <a:ea typeface="Times New Roman" panose="02020603050405020304" pitchFamily="18" charset="0"/>
              </a:rPr>
              <a:t>, B. </a:t>
            </a:r>
            <a:r>
              <a:rPr lang="en-US" sz="1600" dirty="0" err="1">
                <a:latin typeface="+mj-lt"/>
                <a:ea typeface="Times New Roman" panose="02020603050405020304" pitchFamily="18" charset="0"/>
              </a:rPr>
              <a:t>Ramstein</a:t>
            </a:r>
            <a:r>
              <a:rPr lang="en-US" sz="1600" dirty="0">
                <a:latin typeface="+mj-lt"/>
                <a:ea typeface="Times New Roman" panose="02020603050405020304" pitchFamily="18" charset="0"/>
              </a:rPr>
              <a:t>, A. Said, A. </a:t>
            </a:r>
            <a:r>
              <a:rPr lang="en-US" sz="1600" dirty="0" err="1">
                <a:latin typeface="+mj-lt"/>
                <a:ea typeface="Times New Roman" panose="02020603050405020304" pitchFamily="18" charset="0"/>
              </a:rPr>
              <a:t>Semsoum</a:t>
            </a:r>
            <a:r>
              <a:rPr lang="en-US" sz="1600" dirty="0">
                <a:latin typeface="+mj-lt"/>
                <a:ea typeface="Times New Roman" panose="02020603050405020304" pitchFamily="18" charset="0"/>
              </a:rPr>
              <a:t>, A. </a:t>
            </a:r>
            <a:r>
              <a:rPr lang="en-US" sz="1600" dirty="0" err="1">
                <a:latin typeface="+mj-lt"/>
                <a:ea typeface="Times New Roman" panose="02020603050405020304" pitchFamily="18" charset="0"/>
              </a:rPr>
              <a:t>Stocchi</a:t>
            </a:r>
            <a:r>
              <a:rPr lang="en-US" sz="1600" dirty="0">
                <a:latin typeface="+mj-lt"/>
                <a:ea typeface="Times New Roman" panose="02020603050405020304" pitchFamily="18" charset="0"/>
              </a:rPr>
              <a:t>, C. Sylvia, C. </a:t>
            </a:r>
            <a:r>
              <a:rPr lang="en-US" sz="1600" dirty="0" err="1">
                <a:latin typeface="+mj-lt"/>
                <a:ea typeface="Times New Roman" panose="02020603050405020304" pitchFamily="18" charset="0"/>
              </a:rPr>
              <a:t>Vallerand</a:t>
            </a:r>
            <a:r>
              <a:rPr lang="en-US" sz="1600" dirty="0">
                <a:latin typeface="+mj-lt"/>
                <a:ea typeface="Times New Roman" panose="02020603050405020304" pitchFamily="18" charset="0"/>
              </a:rPr>
              <a:t>, M.A. </a:t>
            </a:r>
            <a:r>
              <a:rPr lang="en-US" sz="1600" dirty="0" err="1">
                <a:latin typeface="+mj-lt"/>
                <a:ea typeface="Times New Roman" panose="02020603050405020304" pitchFamily="18" charset="0"/>
              </a:rPr>
              <a:t>Verdier</a:t>
            </a:r>
            <a:r>
              <a:rPr lang="en-US" sz="1600" dirty="0">
                <a:latin typeface="+mj-lt"/>
                <a:ea typeface="Times New Roman" panose="02020603050405020304" pitchFamily="18" charset="0"/>
              </a:rPr>
              <a:t>, O. </a:t>
            </a:r>
            <a:r>
              <a:rPr lang="en-US" sz="1600" dirty="0" err="1">
                <a:latin typeface="+mj-lt"/>
                <a:ea typeface="Times New Roman" panose="02020603050405020304" pitchFamily="18" charset="0"/>
              </a:rPr>
              <a:t>Vitez</a:t>
            </a:r>
            <a:r>
              <a:rPr lang="en-US" sz="1600" dirty="0">
                <a:latin typeface="+mj-lt"/>
                <a:ea typeface="Times New Roman" panose="02020603050405020304" pitchFamily="18" charset="0"/>
              </a:rPr>
              <a:t>, E. </a:t>
            </a:r>
            <a:r>
              <a:rPr lang="en-US" sz="1600" dirty="0" err="1">
                <a:latin typeface="+mj-lt"/>
                <a:ea typeface="Times New Roman" panose="02020603050405020304" pitchFamily="18" charset="0"/>
              </a:rPr>
              <a:t>Voutier</a:t>
            </a:r>
            <a:r>
              <a:rPr lang="en-US" sz="1600" dirty="0">
                <a:latin typeface="+mj-lt"/>
                <a:ea typeface="Times New Roman" panose="02020603050405020304" pitchFamily="18" charset="0"/>
              </a:rPr>
              <a:t>, J. van de </a:t>
            </a:r>
            <a:r>
              <a:rPr lang="en-US" sz="1600" dirty="0" err="1">
                <a:latin typeface="+mj-lt"/>
                <a:ea typeface="Times New Roman" panose="02020603050405020304" pitchFamily="18" charset="0"/>
              </a:rPr>
              <a:t>Wiele</a:t>
            </a:r>
            <a:r>
              <a:rPr lang="en-US" sz="1600" dirty="0">
                <a:latin typeface="+mj-lt"/>
                <a:ea typeface="Times New Roman" panose="02020603050405020304" pitchFamily="18" charset="0"/>
              </a:rPr>
              <a:t>, S. </a:t>
            </a:r>
            <a:r>
              <a:rPr lang="en-US" sz="1600" dirty="0" err="1">
                <a:latin typeface="+mj-lt"/>
                <a:ea typeface="Times New Roman" panose="02020603050405020304" pitchFamily="18" charset="0"/>
              </a:rPr>
              <a:t>Wurth</a:t>
            </a:r>
            <a:endParaRPr lang="fr-FR" sz="16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e 50"/>
          <p:cNvGrpSpPr/>
          <p:nvPr/>
        </p:nvGrpSpPr>
        <p:grpSpPr>
          <a:xfrm>
            <a:off x="480060" y="2388422"/>
            <a:ext cx="7749540" cy="3555178"/>
            <a:chOff x="68580" y="2357942"/>
            <a:chExt cx="8999220" cy="4103818"/>
          </a:xfrm>
        </p:grpSpPr>
        <p:grpSp>
          <p:nvGrpSpPr>
            <p:cNvPr id="49" name="Groupe 48"/>
            <p:cNvGrpSpPr/>
            <p:nvPr/>
          </p:nvGrpSpPr>
          <p:grpSpPr>
            <a:xfrm>
              <a:off x="68580" y="2357942"/>
              <a:ext cx="8999220" cy="4103818"/>
              <a:chOff x="248194" y="2457002"/>
              <a:chExt cx="8640960" cy="3888432"/>
            </a:xfrm>
          </p:grpSpPr>
          <p:grpSp>
            <p:nvGrpSpPr>
              <p:cNvPr id="16" name="Groupe 10"/>
              <p:cNvGrpSpPr/>
              <p:nvPr/>
            </p:nvGrpSpPr>
            <p:grpSpPr>
              <a:xfrm rot="10800000">
                <a:off x="248194" y="2457002"/>
                <a:ext cx="8640960" cy="3888432"/>
                <a:chOff x="251520" y="1700808"/>
                <a:chExt cx="8640960" cy="3888432"/>
              </a:xfrm>
            </p:grpSpPr>
            <p:pic>
              <p:nvPicPr>
                <p:cNvPr id="17" name="Image 16" descr="vue2.bmp"/>
                <p:cNvPicPr>
                  <a:picLocks noChangeAspect="1"/>
                </p:cNvPicPr>
                <p:nvPr/>
              </p:nvPicPr>
              <p:blipFill>
                <a:blip r:embed="rId2" cstate="print"/>
                <a:srcRect/>
                <a:stretch>
                  <a:fillRect/>
                </a:stretch>
              </p:blipFill>
              <p:spPr>
                <a:xfrm>
                  <a:off x="251520" y="1700808"/>
                  <a:ext cx="8640960" cy="3888432"/>
                </a:xfrm>
                <a:prstGeom prst="rect">
                  <a:avLst/>
                </a:prstGeom>
              </p:spPr>
            </p:pic>
            <p:sp>
              <p:nvSpPr>
                <p:cNvPr id="19" name="ZoneTexte 18"/>
                <p:cNvSpPr txBox="1"/>
                <p:nvPr/>
              </p:nvSpPr>
              <p:spPr>
                <a:xfrm rot="10800000">
                  <a:off x="7023247" y="3256134"/>
                  <a:ext cx="717107" cy="336627"/>
                </a:xfrm>
                <a:prstGeom prst="rect">
                  <a:avLst/>
                </a:prstGeom>
                <a:solidFill>
                  <a:srgbClr val="7030A0"/>
                </a:solidFill>
              </p:spPr>
              <p:txBody>
                <a:bodyPr wrap="square" rtlCol="0">
                  <a:spAutoFit/>
                </a:bodyPr>
                <a:lstStyle/>
                <a:p>
                  <a:pPr algn="ctr"/>
                  <a:r>
                    <a:rPr lang="fr-FR" sz="1400" b="1" dirty="0" smtClean="0">
                      <a:solidFill>
                        <a:schemeClr val="bg1"/>
                      </a:solidFill>
                    </a:rPr>
                    <a:t>IPNO</a:t>
                  </a:r>
                  <a:endParaRPr lang="fr-FR" sz="1400" b="1" dirty="0">
                    <a:solidFill>
                      <a:schemeClr val="bg1"/>
                    </a:solidFill>
                  </a:endParaRPr>
                </a:p>
              </p:txBody>
            </p:sp>
            <p:sp>
              <p:nvSpPr>
                <p:cNvPr id="23" name="ZoneTexte 22"/>
                <p:cNvSpPr txBox="1"/>
                <p:nvPr/>
              </p:nvSpPr>
              <p:spPr>
                <a:xfrm rot="10800000">
                  <a:off x="2242430" y="2748596"/>
                  <a:ext cx="504056" cy="307777"/>
                </a:xfrm>
                <a:prstGeom prst="rect">
                  <a:avLst/>
                </a:prstGeom>
                <a:solidFill>
                  <a:schemeClr val="accent1">
                    <a:lumMod val="75000"/>
                  </a:schemeClr>
                </a:solidFill>
              </p:spPr>
              <p:txBody>
                <a:bodyPr wrap="square" rtlCol="0">
                  <a:spAutoFit/>
                </a:bodyPr>
                <a:lstStyle/>
                <a:p>
                  <a:pPr algn="ctr"/>
                  <a:r>
                    <a:rPr lang="fr-FR" sz="1400" b="1" dirty="0" smtClean="0">
                      <a:solidFill>
                        <a:schemeClr val="bg1"/>
                      </a:solidFill>
                    </a:rPr>
                    <a:t>LAL</a:t>
                  </a:r>
                  <a:endParaRPr lang="fr-FR" sz="1400" b="1" dirty="0">
                    <a:solidFill>
                      <a:schemeClr val="bg1"/>
                    </a:solidFill>
                  </a:endParaRPr>
                </a:p>
              </p:txBody>
            </p:sp>
            <p:sp>
              <p:nvSpPr>
                <p:cNvPr id="24" name="ZoneTexte 23"/>
                <p:cNvSpPr txBox="1"/>
                <p:nvPr/>
              </p:nvSpPr>
              <p:spPr>
                <a:xfrm rot="10800000">
                  <a:off x="3644404" y="2912244"/>
                  <a:ext cx="792088" cy="307777"/>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IGLOO</a:t>
                  </a:r>
                  <a:endParaRPr lang="fr-FR" sz="1400" b="1" dirty="0">
                    <a:effectLst>
                      <a:outerShdw blurRad="38100" dist="38100" dir="2700000" algn="tl">
                        <a:srgbClr val="000000">
                          <a:alpha val="43137"/>
                        </a:srgbClr>
                      </a:outerShdw>
                    </a:effectLst>
                  </a:endParaRPr>
                </a:p>
              </p:txBody>
            </p:sp>
          </p:grpSp>
          <p:sp>
            <p:nvSpPr>
              <p:cNvPr id="25" name="ZoneTexte 24"/>
              <p:cNvSpPr txBox="1"/>
              <p:nvPr/>
            </p:nvSpPr>
            <p:spPr>
              <a:xfrm>
                <a:off x="2147081" y="5846853"/>
                <a:ext cx="667061" cy="336627"/>
              </a:xfrm>
              <a:prstGeom prst="rect">
                <a:avLst/>
              </a:prstGeom>
              <a:solidFill>
                <a:srgbClr val="7030A0"/>
              </a:solidFill>
            </p:spPr>
            <p:txBody>
              <a:bodyPr wrap="square" rtlCol="0">
                <a:spAutoFit/>
              </a:bodyPr>
              <a:lstStyle/>
              <a:p>
                <a:pPr algn="ctr"/>
                <a:r>
                  <a:rPr lang="fr-FR" sz="1400" b="1" dirty="0" smtClean="0">
                    <a:solidFill>
                      <a:schemeClr val="bg1"/>
                    </a:solidFill>
                  </a:rPr>
                  <a:t>IPNO</a:t>
                </a:r>
                <a:endParaRPr lang="fr-FR" sz="1400" b="1" dirty="0">
                  <a:solidFill>
                    <a:schemeClr val="bg1"/>
                  </a:solidFill>
                </a:endParaRPr>
              </a:p>
            </p:txBody>
          </p:sp>
          <p:sp>
            <p:nvSpPr>
              <p:cNvPr id="26" name="ZoneTexte 25"/>
              <p:cNvSpPr txBox="1"/>
              <p:nvPr/>
            </p:nvSpPr>
            <p:spPr>
              <a:xfrm>
                <a:off x="964892" y="3168967"/>
                <a:ext cx="702221" cy="336627"/>
              </a:xfrm>
              <a:prstGeom prst="rect">
                <a:avLst/>
              </a:prstGeom>
              <a:solidFill>
                <a:srgbClr val="7030A0"/>
              </a:solidFill>
            </p:spPr>
            <p:txBody>
              <a:bodyPr wrap="square" rtlCol="0">
                <a:spAutoFit/>
              </a:bodyPr>
              <a:lstStyle/>
              <a:p>
                <a:pPr algn="ctr"/>
                <a:r>
                  <a:rPr lang="fr-FR" sz="1400" b="1" dirty="0" smtClean="0">
                    <a:solidFill>
                      <a:schemeClr val="bg1"/>
                    </a:solidFill>
                  </a:rPr>
                  <a:t>IPNO</a:t>
                </a:r>
                <a:endParaRPr lang="fr-FR" sz="1400" b="1" dirty="0">
                  <a:solidFill>
                    <a:schemeClr val="bg1"/>
                  </a:solidFill>
                </a:endParaRPr>
              </a:p>
            </p:txBody>
          </p:sp>
          <p:sp>
            <p:nvSpPr>
              <p:cNvPr id="27" name="ZoneTexte 26"/>
              <p:cNvSpPr txBox="1"/>
              <p:nvPr/>
            </p:nvSpPr>
            <p:spPr>
              <a:xfrm>
                <a:off x="3377165" y="2707412"/>
                <a:ext cx="694461" cy="336627"/>
              </a:xfrm>
              <a:prstGeom prst="rect">
                <a:avLst/>
              </a:prstGeom>
              <a:solidFill>
                <a:srgbClr val="7030A0"/>
              </a:solidFill>
            </p:spPr>
            <p:txBody>
              <a:bodyPr wrap="square" rtlCol="0">
                <a:spAutoFit/>
              </a:bodyPr>
              <a:lstStyle/>
              <a:p>
                <a:pPr algn="ctr"/>
                <a:r>
                  <a:rPr lang="fr-FR" sz="1400" b="1" dirty="0" smtClean="0">
                    <a:solidFill>
                      <a:schemeClr val="bg1"/>
                    </a:solidFill>
                  </a:rPr>
                  <a:t>IPNO</a:t>
                </a:r>
                <a:endParaRPr lang="fr-FR" sz="1400" b="1" dirty="0">
                  <a:solidFill>
                    <a:schemeClr val="bg1"/>
                  </a:solidFill>
                </a:endParaRPr>
              </a:p>
            </p:txBody>
          </p:sp>
          <p:sp>
            <p:nvSpPr>
              <p:cNvPr id="28" name="ZoneTexte 27"/>
              <p:cNvSpPr txBox="1"/>
              <p:nvPr/>
            </p:nvSpPr>
            <p:spPr>
              <a:xfrm>
                <a:off x="4495720" y="5710505"/>
                <a:ext cx="504056" cy="307777"/>
              </a:xfrm>
              <a:prstGeom prst="rect">
                <a:avLst/>
              </a:prstGeom>
              <a:solidFill>
                <a:schemeClr val="accent1">
                  <a:lumMod val="75000"/>
                </a:schemeClr>
              </a:solidFill>
            </p:spPr>
            <p:txBody>
              <a:bodyPr wrap="square" rtlCol="0">
                <a:spAutoFit/>
              </a:bodyPr>
              <a:lstStyle/>
              <a:p>
                <a:pPr algn="ctr"/>
                <a:r>
                  <a:rPr lang="fr-FR" sz="1400" b="1" dirty="0" smtClean="0">
                    <a:solidFill>
                      <a:schemeClr val="bg1"/>
                    </a:solidFill>
                  </a:rPr>
                  <a:t>LAL</a:t>
                </a:r>
                <a:endParaRPr lang="fr-FR" sz="1400" b="1" dirty="0">
                  <a:solidFill>
                    <a:schemeClr val="bg1"/>
                  </a:solidFill>
                </a:endParaRPr>
              </a:p>
            </p:txBody>
          </p:sp>
          <p:sp>
            <p:nvSpPr>
              <p:cNvPr id="29" name="ZoneTexte 28"/>
              <p:cNvSpPr txBox="1"/>
              <p:nvPr/>
            </p:nvSpPr>
            <p:spPr>
              <a:xfrm>
                <a:off x="6274446" y="5706151"/>
                <a:ext cx="504056" cy="307777"/>
              </a:xfrm>
              <a:prstGeom prst="rect">
                <a:avLst/>
              </a:prstGeom>
              <a:solidFill>
                <a:schemeClr val="accent1">
                  <a:lumMod val="75000"/>
                </a:schemeClr>
              </a:solidFill>
            </p:spPr>
            <p:txBody>
              <a:bodyPr wrap="square" rtlCol="0">
                <a:spAutoFit/>
              </a:bodyPr>
              <a:lstStyle/>
              <a:p>
                <a:pPr algn="ctr"/>
                <a:r>
                  <a:rPr lang="fr-FR" sz="1400" b="1" dirty="0" smtClean="0">
                    <a:solidFill>
                      <a:schemeClr val="bg1"/>
                    </a:solidFill>
                  </a:rPr>
                  <a:t>LAL</a:t>
                </a:r>
                <a:endParaRPr lang="fr-FR" sz="1400" b="1" dirty="0">
                  <a:solidFill>
                    <a:schemeClr val="bg1"/>
                  </a:solidFill>
                </a:endParaRPr>
              </a:p>
            </p:txBody>
          </p:sp>
        </p:grpSp>
        <p:sp>
          <p:nvSpPr>
            <p:cNvPr id="50" name="ZoneTexte 49"/>
            <p:cNvSpPr txBox="1"/>
            <p:nvPr/>
          </p:nvSpPr>
          <p:spPr>
            <a:xfrm>
              <a:off x="5709114" y="4798980"/>
              <a:ext cx="650956" cy="355274"/>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201</a:t>
              </a:r>
              <a:endParaRPr lang="fr-FR" sz="1400" b="1" dirty="0">
                <a:effectLst>
                  <a:outerShdw blurRad="38100" dist="38100" dir="2700000" algn="tl">
                    <a:srgbClr val="000000">
                      <a:alpha val="43137"/>
                    </a:srgbClr>
                  </a:outerShdw>
                </a:effectLst>
              </a:endParaRPr>
            </a:p>
          </p:txBody>
        </p:sp>
      </p:grpSp>
      <p:grpSp>
        <p:nvGrpSpPr>
          <p:cNvPr id="52" name="Groupe 51"/>
          <p:cNvGrpSpPr/>
          <p:nvPr/>
        </p:nvGrpSpPr>
        <p:grpSpPr>
          <a:xfrm>
            <a:off x="448728" y="2172091"/>
            <a:ext cx="7780872" cy="4534853"/>
            <a:chOff x="448728" y="2172091"/>
            <a:chExt cx="7780872" cy="4534853"/>
          </a:xfrm>
        </p:grpSpPr>
        <p:grpSp>
          <p:nvGrpSpPr>
            <p:cNvPr id="33" name="Groupe 9"/>
            <p:cNvGrpSpPr>
              <a:grpSpLocks noChangeAspect="1"/>
            </p:cNvGrpSpPr>
            <p:nvPr/>
          </p:nvGrpSpPr>
          <p:grpSpPr>
            <a:xfrm rot="10800000">
              <a:off x="448728" y="2172091"/>
              <a:ext cx="7780872" cy="4534853"/>
              <a:chOff x="907222" y="1452217"/>
              <a:chExt cx="7376138" cy="4298965"/>
            </a:xfrm>
          </p:grpSpPr>
          <p:pic>
            <p:nvPicPr>
              <p:cNvPr id="37" name="Image 36" descr="vue1.png"/>
              <p:cNvPicPr>
                <a:picLocks noChangeAspect="1"/>
              </p:cNvPicPr>
              <p:nvPr/>
            </p:nvPicPr>
            <p:blipFill>
              <a:blip r:embed="rId3" cstate="email"/>
              <a:srcRect/>
              <a:stretch>
                <a:fillRect/>
              </a:stretch>
            </p:blipFill>
            <p:spPr>
              <a:xfrm>
                <a:off x="907222" y="1452217"/>
                <a:ext cx="7376138" cy="4298965"/>
              </a:xfrm>
              <a:prstGeom prst="rect">
                <a:avLst/>
              </a:prstGeom>
            </p:spPr>
          </p:pic>
          <p:sp>
            <p:nvSpPr>
              <p:cNvPr id="38" name="ZoneTexte 37"/>
              <p:cNvSpPr txBox="1"/>
              <p:nvPr/>
            </p:nvSpPr>
            <p:spPr>
              <a:xfrm rot="10800000">
                <a:off x="6386127" y="2855410"/>
                <a:ext cx="1674077" cy="1081872"/>
              </a:xfrm>
              <a:prstGeom prst="rect">
                <a:avLst/>
              </a:prstGeom>
              <a:noFill/>
            </p:spPr>
            <p:txBody>
              <a:bodyPr wrap="square" rtlCol="0">
                <a:spAutoFit/>
              </a:bodyPr>
              <a:lstStyle/>
              <a:p>
                <a:pPr algn="ctr"/>
                <a:r>
                  <a:rPr lang="fr-FR" sz="2000" b="1" dirty="0" smtClean="0">
                    <a:effectLst>
                      <a:outerShdw blurRad="38100" dist="38100" dir="2700000" algn="tl">
                        <a:srgbClr val="000000">
                          <a:alpha val="43137"/>
                        </a:srgbClr>
                      </a:outerShdw>
                    </a:effectLst>
                  </a:rPr>
                  <a:t>IGLOO</a:t>
                </a:r>
              </a:p>
              <a:p>
                <a:pPr algn="ctr"/>
                <a:r>
                  <a:rPr lang="fr-FR" sz="2000" b="1" i="1" dirty="0" err="1" smtClean="0">
                    <a:solidFill>
                      <a:srgbClr val="0000FF"/>
                    </a:solidFill>
                    <a:effectLst>
                      <a:outerShdw blurRad="38100" dist="38100" dir="2700000" algn="tl">
                        <a:srgbClr val="000000">
                          <a:alpha val="43137"/>
                        </a:srgbClr>
                      </a:outerShdw>
                    </a:effectLst>
                  </a:rPr>
                  <a:t>ThomX</a:t>
                </a:r>
                <a:endParaRPr lang="fr-FR" sz="2000" b="1" i="1" dirty="0" smtClean="0">
                  <a:solidFill>
                    <a:srgbClr val="0000FF"/>
                  </a:solidFill>
                  <a:effectLst>
                    <a:outerShdw blurRad="38100" dist="38100" dir="2700000" algn="tl">
                      <a:srgbClr val="000000">
                        <a:alpha val="43137"/>
                      </a:srgbClr>
                    </a:outerShdw>
                  </a:effectLst>
                </a:endParaRPr>
              </a:p>
              <a:p>
                <a:pPr algn="ctr"/>
                <a:r>
                  <a:rPr lang="fr-FR" sz="2000" b="1" i="1" dirty="0" smtClean="0">
                    <a:solidFill>
                      <a:srgbClr val="0000FF"/>
                    </a:solidFill>
                    <a:effectLst>
                      <a:outerShdw blurRad="38100" dist="38100" dir="2700000" algn="tl">
                        <a:srgbClr val="000000">
                          <a:alpha val="43137"/>
                        </a:srgbClr>
                      </a:outerShdw>
                    </a:effectLst>
                  </a:rPr>
                  <a:t>Andromède</a:t>
                </a:r>
                <a:endParaRPr lang="fr-FR" sz="2000" b="1" i="1" dirty="0">
                  <a:solidFill>
                    <a:srgbClr val="0000FF"/>
                  </a:solidFill>
                  <a:effectLst>
                    <a:outerShdw blurRad="38100" dist="38100" dir="2700000" algn="tl">
                      <a:srgbClr val="000000">
                        <a:alpha val="43137"/>
                      </a:srgbClr>
                    </a:outerShdw>
                  </a:effectLst>
                </a:endParaRPr>
              </a:p>
            </p:txBody>
          </p:sp>
          <p:sp>
            <p:nvSpPr>
              <p:cNvPr id="39" name="ZoneTexte 38"/>
              <p:cNvSpPr txBox="1"/>
              <p:nvPr/>
            </p:nvSpPr>
            <p:spPr>
              <a:xfrm rot="10800000">
                <a:off x="3779912" y="4616600"/>
                <a:ext cx="2520280" cy="426192"/>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HALL SUPER-ACO</a:t>
                </a:r>
                <a:endParaRPr lang="fr-FR" sz="2000" b="1" dirty="0">
                  <a:effectLst>
                    <a:outerShdw blurRad="38100" dist="38100" dir="2700000" algn="tl">
                      <a:srgbClr val="000000">
                        <a:alpha val="43137"/>
                      </a:srgbClr>
                    </a:outerShdw>
                  </a:effectLst>
                </a:endParaRPr>
              </a:p>
            </p:txBody>
          </p:sp>
          <p:sp>
            <p:nvSpPr>
              <p:cNvPr id="40" name="ZoneTexte 39"/>
              <p:cNvSpPr txBox="1"/>
              <p:nvPr/>
            </p:nvSpPr>
            <p:spPr>
              <a:xfrm rot="10800000">
                <a:off x="2270311" y="3373396"/>
                <a:ext cx="840893" cy="393408"/>
              </a:xfrm>
              <a:prstGeom prst="rect">
                <a:avLst/>
              </a:prstGeom>
              <a:noFill/>
            </p:spPr>
            <p:txBody>
              <a:bodyPr wrap="square" rtlCol="0">
                <a:spAutoFit/>
              </a:bodyPr>
              <a:lstStyle/>
              <a:p>
                <a:r>
                  <a:rPr lang="fr-FR" sz="2400" b="1" dirty="0" smtClean="0">
                    <a:effectLst>
                      <a:outerShdw blurRad="38100" dist="38100" dir="2700000" algn="tl">
                        <a:srgbClr val="000000">
                          <a:alpha val="43137"/>
                        </a:srgbClr>
                      </a:outerShdw>
                    </a:effectLst>
                  </a:rPr>
                  <a:t>201</a:t>
                </a:r>
                <a:endParaRPr lang="fr-FR" sz="2400" b="1" dirty="0">
                  <a:effectLst>
                    <a:outerShdw blurRad="38100" dist="38100" dir="2700000" algn="tl">
                      <a:srgbClr val="000000">
                        <a:alpha val="43137"/>
                      </a:srgbClr>
                    </a:outerShdw>
                  </a:effectLst>
                </a:endParaRPr>
              </a:p>
            </p:txBody>
          </p:sp>
          <p:sp>
            <p:nvSpPr>
              <p:cNvPr id="41" name="ZoneTexte 40"/>
              <p:cNvSpPr txBox="1"/>
              <p:nvPr/>
            </p:nvSpPr>
            <p:spPr>
              <a:xfrm rot="10800000">
                <a:off x="1059518" y="1813886"/>
                <a:ext cx="1259661" cy="320944"/>
              </a:xfrm>
              <a:prstGeom prst="rect">
                <a:avLst/>
              </a:prstGeom>
              <a:noFill/>
            </p:spPr>
            <p:txBody>
              <a:bodyPr wrap="square" rtlCol="0">
                <a:spAutoFit/>
              </a:bodyPr>
              <a:lstStyle/>
              <a:p>
                <a:r>
                  <a:rPr lang="fr-FR" sz="1600" b="1" dirty="0" smtClean="0"/>
                  <a:t>Entrée LAL</a:t>
                </a:r>
                <a:endParaRPr lang="fr-FR" sz="1600" b="1" dirty="0"/>
              </a:p>
            </p:txBody>
          </p:sp>
        </p:grpSp>
        <p:sp>
          <p:nvSpPr>
            <p:cNvPr id="32" name="ZoneTexte 31"/>
            <p:cNvSpPr txBox="1"/>
            <p:nvPr/>
          </p:nvSpPr>
          <p:spPr>
            <a:xfrm>
              <a:off x="2131672" y="5667437"/>
              <a:ext cx="2658570" cy="449578"/>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SCIENCES ACO</a:t>
              </a:r>
              <a:endParaRPr lang="fr-FR" sz="2000" b="1" dirty="0">
                <a:effectLst>
                  <a:outerShdw blurRad="38100" dist="38100" dir="2700000" algn="tl">
                    <a:srgbClr val="000000">
                      <a:alpha val="43137"/>
                    </a:srgbClr>
                  </a:outerShdw>
                </a:effectLst>
              </a:endParaRPr>
            </a:p>
          </p:txBody>
        </p:sp>
      </p:grpSp>
      <p:sp>
        <p:nvSpPr>
          <p:cNvPr id="10" name="ZoneTexte 9"/>
          <p:cNvSpPr txBox="1"/>
          <p:nvPr/>
        </p:nvSpPr>
        <p:spPr>
          <a:xfrm>
            <a:off x="1674796" y="188640"/>
            <a:ext cx="7469205"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LE SITE</a:t>
            </a:r>
          </a:p>
        </p:txBody>
      </p:sp>
      <p:sp>
        <p:nvSpPr>
          <p:cNvPr id="12" name="ZoneTexte 11"/>
          <p:cNvSpPr txBox="1"/>
          <p:nvPr/>
        </p:nvSpPr>
        <p:spPr>
          <a:xfrm>
            <a:off x="0" y="768416"/>
            <a:ext cx="9144000" cy="1277273"/>
          </a:xfrm>
          <a:prstGeom prst="rect">
            <a:avLst/>
          </a:prstGeom>
          <a:noFill/>
        </p:spPr>
        <p:txBody>
          <a:bodyPr wrap="square" rtlCol="0">
            <a:spAutoFit/>
          </a:bodyPr>
          <a:lstStyle/>
          <a:p>
            <a:pPr marL="265113" indent="-265113">
              <a:spcAft>
                <a:spcPts val="600"/>
              </a:spcAft>
              <a:buFont typeface="Wingdings" pitchFamily="2" charset="2"/>
              <a:buChar char="Ø"/>
            </a:pPr>
            <a:r>
              <a:rPr lang="fr-FR" dirty="0" smtClean="0"/>
              <a:t>Sur le campus d’Orsay, bâtiment 201 de l’Université Paris-Sud, dans une zone ayant abritée l’ancien accélérateur linéaire du LAL : « Chapeau de gendarme »</a:t>
            </a:r>
          </a:p>
          <a:p>
            <a:pPr marL="265113" indent="-265113">
              <a:spcAft>
                <a:spcPts val="600"/>
              </a:spcAft>
              <a:buFont typeface="Wingdings" pitchFamily="2" charset="2"/>
              <a:buChar char="Ø"/>
            </a:pPr>
            <a:r>
              <a:rPr lang="fr-FR" dirty="0" smtClean="0"/>
              <a:t>Proche des installations </a:t>
            </a:r>
            <a:r>
              <a:rPr lang="fr-FR" dirty="0" err="1" smtClean="0"/>
              <a:t>ThomX</a:t>
            </a:r>
            <a:r>
              <a:rPr lang="fr-FR" dirty="0" smtClean="0"/>
              <a:t> (Source de rayons X très intense et compacte) et Andromède (Instrument d’analyse par spectrométrie de masse de nano-objets sur une surface)</a:t>
            </a:r>
          </a:p>
        </p:txBody>
      </p:sp>
      <p:grpSp>
        <p:nvGrpSpPr>
          <p:cNvPr id="34" name="Groupe 15"/>
          <p:cNvGrpSpPr>
            <a:grpSpLocks noChangeAspect="1"/>
          </p:cNvGrpSpPr>
          <p:nvPr/>
        </p:nvGrpSpPr>
        <p:grpSpPr>
          <a:xfrm rot="10800000">
            <a:off x="2082183" y="3805768"/>
            <a:ext cx="3648071" cy="955468"/>
            <a:chOff x="3294825" y="3294702"/>
            <a:chExt cx="3458313" cy="905768"/>
          </a:xfrm>
        </p:grpSpPr>
        <p:sp>
          <p:nvSpPr>
            <p:cNvPr id="35" name="Forme libre 34"/>
            <p:cNvSpPr>
              <a:spLocks noChangeAspect="1"/>
            </p:cNvSpPr>
            <p:nvPr/>
          </p:nvSpPr>
          <p:spPr>
            <a:xfrm>
              <a:off x="3294825" y="3294702"/>
              <a:ext cx="3242653" cy="905768"/>
            </a:xfrm>
            <a:custGeom>
              <a:avLst/>
              <a:gdLst>
                <a:gd name="connsiteX0" fmla="*/ 0 w 7720641"/>
                <a:gd name="connsiteY0" fmla="*/ 1362974 h 2156604"/>
                <a:gd name="connsiteX1" fmla="*/ 8626 w 7720641"/>
                <a:gd name="connsiteY1" fmla="*/ 879895 h 2156604"/>
                <a:gd name="connsiteX2" fmla="*/ 785004 w 7720641"/>
                <a:gd name="connsiteY2" fmla="*/ 871268 h 2156604"/>
                <a:gd name="connsiteX3" fmla="*/ 802256 w 7720641"/>
                <a:gd name="connsiteY3" fmla="*/ 672861 h 2156604"/>
                <a:gd name="connsiteX4" fmla="*/ 1233577 w 7720641"/>
                <a:gd name="connsiteY4" fmla="*/ 681487 h 2156604"/>
                <a:gd name="connsiteX5" fmla="*/ 1526875 w 7720641"/>
                <a:gd name="connsiteY5" fmla="*/ 508959 h 2156604"/>
                <a:gd name="connsiteX6" fmla="*/ 1673524 w 7720641"/>
                <a:gd name="connsiteY6" fmla="*/ 759125 h 2156604"/>
                <a:gd name="connsiteX7" fmla="*/ 1250830 w 7720641"/>
                <a:gd name="connsiteY7" fmla="*/ 1000664 h 2156604"/>
                <a:gd name="connsiteX8" fmla="*/ 4511615 w 7720641"/>
                <a:gd name="connsiteY8" fmla="*/ 1000664 h 2156604"/>
                <a:gd name="connsiteX9" fmla="*/ 4520241 w 7720641"/>
                <a:gd name="connsiteY9" fmla="*/ 629729 h 2156604"/>
                <a:gd name="connsiteX10" fmla="*/ 6124755 w 7720641"/>
                <a:gd name="connsiteY10" fmla="*/ 612476 h 2156604"/>
                <a:gd name="connsiteX11" fmla="*/ 7272068 w 7720641"/>
                <a:gd name="connsiteY11" fmla="*/ 0 h 2156604"/>
                <a:gd name="connsiteX12" fmla="*/ 7306573 w 7720641"/>
                <a:gd name="connsiteY12" fmla="*/ 483080 h 2156604"/>
                <a:gd name="connsiteX13" fmla="*/ 7461849 w 7720641"/>
                <a:gd name="connsiteY13" fmla="*/ 940280 h 2156604"/>
                <a:gd name="connsiteX14" fmla="*/ 7720641 w 7720641"/>
                <a:gd name="connsiteY14" fmla="*/ 1302589 h 2156604"/>
                <a:gd name="connsiteX15" fmla="*/ 1811547 w 7720641"/>
                <a:gd name="connsiteY15" fmla="*/ 1311215 h 2156604"/>
                <a:gd name="connsiteX16" fmla="*/ 2199736 w 7720641"/>
                <a:gd name="connsiteY16" fmla="*/ 1526876 h 2156604"/>
                <a:gd name="connsiteX17" fmla="*/ 2838090 w 7720641"/>
                <a:gd name="connsiteY17" fmla="*/ 1535502 h 2156604"/>
                <a:gd name="connsiteX18" fmla="*/ 2838090 w 7720641"/>
                <a:gd name="connsiteY18" fmla="*/ 2156604 h 2156604"/>
                <a:gd name="connsiteX19" fmla="*/ 2320505 w 7720641"/>
                <a:gd name="connsiteY19" fmla="*/ 2156604 h 2156604"/>
                <a:gd name="connsiteX20" fmla="*/ 2329132 w 7720641"/>
                <a:gd name="connsiteY20" fmla="*/ 1966823 h 2156604"/>
                <a:gd name="connsiteX21" fmla="*/ 1837426 w 7720641"/>
                <a:gd name="connsiteY21" fmla="*/ 1708031 h 2156604"/>
                <a:gd name="connsiteX22" fmla="*/ 1268083 w 7720641"/>
                <a:gd name="connsiteY22" fmla="*/ 1716657 h 2156604"/>
                <a:gd name="connsiteX23" fmla="*/ 1276709 w 7720641"/>
                <a:gd name="connsiteY23" fmla="*/ 1371600 h 2156604"/>
                <a:gd name="connsiteX24" fmla="*/ 0 w 7720641"/>
                <a:gd name="connsiteY24" fmla="*/ 1362974 h 2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0641" h="2156604">
                  <a:moveTo>
                    <a:pt x="0" y="1362974"/>
                  </a:moveTo>
                  <a:lnTo>
                    <a:pt x="8626" y="879895"/>
                  </a:lnTo>
                  <a:lnTo>
                    <a:pt x="785004" y="871268"/>
                  </a:lnTo>
                  <a:lnTo>
                    <a:pt x="802256" y="672861"/>
                  </a:lnTo>
                  <a:lnTo>
                    <a:pt x="1233577" y="681487"/>
                  </a:lnTo>
                  <a:lnTo>
                    <a:pt x="1526875" y="508959"/>
                  </a:lnTo>
                  <a:lnTo>
                    <a:pt x="1673524" y="759125"/>
                  </a:lnTo>
                  <a:lnTo>
                    <a:pt x="1250830" y="1000664"/>
                  </a:lnTo>
                  <a:lnTo>
                    <a:pt x="4511615" y="1000664"/>
                  </a:lnTo>
                  <a:lnTo>
                    <a:pt x="4520241" y="629729"/>
                  </a:lnTo>
                  <a:lnTo>
                    <a:pt x="6124755" y="612476"/>
                  </a:lnTo>
                  <a:lnTo>
                    <a:pt x="7272068" y="0"/>
                  </a:lnTo>
                  <a:lnTo>
                    <a:pt x="7306573" y="483080"/>
                  </a:lnTo>
                  <a:lnTo>
                    <a:pt x="7461849" y="940280"/>
                  </a:lnTo>
                  <a:lnTo>
                    <a:pt x="7720641" y="1302589"/>
                  </a:lnTo>
                  <a:lnTo>
                    <a:pt x="1811547" y="1311215"/>
                  </a:lnTo>
                  <a:lnTo>
                    <a:pt x="2199736" y="1526876"/>
                  </a:lnTo>
                  <a:lnTo>
                    <a:pt x="2838090" y="1535502"/>
                  </a:lnTo>
                  <a:lnTo>
                    <a:pt x="2838090" y="2156604"/>
                  </a:lnTo>
                  <a:lnTo>
                    <a:pt x="2320505" y="2156604"/>
                  </a:lnTo>
                  <a:lnTo>
                    <a:pt x="2329132" y="1966823"/>
                  </a:lnTo>
                  <a:lnTo>
                    <a:pt x="1837426" y="1708031"/>
                  </a:lnTo>
                  <a:lnTo>
                    <a:pt x="1268083" y="1716657"/>
                  </a:lnTo>
                  <a:lnTo>
                    <a:pt x="1276709" y="1371600"/>
                  </a:lnTo>
                  <a:lnTo>
                    <a:pt x="0" y="1362974"/>
                  </a:lnTo>
                  <a:close/>
                </a:path>
              </a:pathLst>
            </a:custGeom>
            <a:solidFill>
              <a:srgbClr val="00B050">
                <a:alpha val="50196"/>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ZoneTexte 35"/>
            <p:cNvSpPr txBox="1"/>
            <p:nvPr/>
          </p:nvSpPr>
          <p:spPr>
            <a:xfrm rot="10800000">
              <a:off x="4009978" y="3528954"/>
              <a:ext cx="2743160" cy="671064"/>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Chapeau de gendarme</a:t>
              </a:r>
            </a:p>
            <a:p>
              <a:pPr>
                <a:tabLst>
                  <a:tab pos="542925" algn="l"/>
                </a:tabLst>
              </a:pPr>
              <a:r>
                <a:rPr lang="en-US" sz="2000" b="1" i="1" dirty="0" smtClean="0">
                  <a:solidFill>
                    <a:srgbClr val="0000FF"/>
                  </a:solidFill>
                  <a:effectLst>
                    <a:outerShdw blurRad="38100" dist="38100" dir="2700000" algn="tl">
                      <a:srgbClr val="000000">
                        <a:alpha val="43137"/>
                      </a:srgbClr>
                    </a:outerShdw>
                  </a:effectLst>
                </a:rPr>
                <a:t>	PRAE</a:t>
              </a:r>
              <a:endParaRPr lang="en-US" sz="2000" b="1" i="1" dirty="0">
                <a:solidFill>
                  <a:srgbClr val="0000FF"/>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heckerboard(across)">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50166" y="983411"/>
            <a:ext cx="8729932" cy="4203978"/>
            <a:chOff x="250166" y="983411"/>
            <a:chExt cx="8729932" cy="4203978"/>
          </a:xfrm>
        </p:grpSpPr>
        <p:pic>
          <p:nvPicPr>
            <p:cNvPr id="3" name="Picture 4"/>
            <p:cNvPicPr>
              <a:picLocks noChangeAspect="1" noChangeArrowheads="1"/>
            </p:cNvPicPr>
            <p:nvPr/>
          </p:nvPicPr>
          <p:blipFill>
            <a:blip r:embed="rId2"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250166" y="983411"/>
              <a:ext cx="8729932" cy="3959524"/>
            </a:xfrm>
            <a:prstGeom prst="rect">
              <a:avLst/>
            </a:prstGeom>
            <a:noFill/>
            <a:ln w="9525">
              <a:noFill/>
              <a:miter lim="800000"/>
              <a:headEnd/>
              <a:tailEnd/>
            </a:ln>
          </p:spPr>
        </p:pic>
        <p:sp>
          <p:nvSpPr>
            <p:cNvPr id="4" name="Forme libre 3"/>
            <p:cNvSpPr/>
            <p:nvPr/>
          </p:nvSpPr>
          <p:spPr>
            <a:xfrm>
              <a:off x="465827" y="2242868"/>
              <a:ext cx="7720641" cy="2156604"/>
            </a:xfrm>
            <a:custGeom>
              <a:avLst/>
              <a:gdLst>
                <a:gd name="connsiteX0" fmla="*/ 0 w 7720641"/>
                <a:gd name="connsiteY0" fmla="*/ 1362974 h 2156604"/>
                <a:gd name="connsiteX1" fmla="*/ 8626 w 7720641"/>
                <a:gd name="connsiteY1" fmla="*/ 879895 h 2156604"/>
                <a:gd name="connsiteX2" fmla="*/ 785004 w 7720641"/>
                <a:gd name="connsiteY2" fmla="*/ 871268 h 2156604"/>
                <a:gd name="connsiteX3" fmla="*/ 802256 w 7720641"/>
                <a:gd name="connsiteY3" fmla="*/ 672861 h 2156604"/>
                <a:gd name="connsiteX4" fmla="*/ 1233577 w 7720641"/>
                <a:gd name="connsiteY4" fmla="*/ 681487 h 2156604"/>
                <a:gd name="connsiteX5" fmla="*/ 1526875 w 7720641"/>
                <a:gd name="connsiteY5" fmla="*/ 508959 h 2156604"/>
                <a:gd name="connsiteX6" fmla="*/ 1673524 w 7720641"/>
                <a:gd name="connsiteY6" fmla="*/ 759125 h 2156604"/>
                <a:gd name="connsiteX7" fmla="*/ 1250830 w 7720641"/>
                <a:gd name="connsiteY7" fmla="*/ 1000664 h 2156604"/>
                <a:gd name="connsiteX8" fmla="*/ 4511615 w 7720641"/>
                <a:gd name="connsiteY8" fmla="*/ 1000664 h 2156604"/>
                <a:gd name="connsiteX9" fmla="*/ 4520241 w 7720641"/>
                <a:gd name="connsiteY9" fmla="*/ 629729 h 2156604"/>
                <a:gd name="connsiteX10" fmla="*/ 6124755 w 7720641"/>
                <a:gd name="connsiteY10" fmla="*/ 612476 h 2156604"/>
                <a:gd name="connsiteX11" fmla="*/ 7272068 w 7720641"/>
                <a:gd name="connsiteY11" fmla="*/ 0 h 2156604"/>
                <a:gd name="connsiteX12" fmla="*/ 7306573 w 7720641"/>
                <a:gd name="connsiteY12" fmla="*/ 483080 h 2156604"/>
                <a:gd name="connsiteX13" fmla="*/ 7461849 w 7720641"/>
                <a:gd name="connsiteY13" fmla="*/ 940280 h 2156604"/>
                <a:gd name="connsiteX14" fmla="*/ 7720641 w 7720641"/>
                <a:gd name="connsiteY14" fmla="*/ 1302589 h 2156604"/>
                <a:gd name="connsiteX15" fmla="*/ 1811547 w 7720641"/>
                <a:gd name="connsiteY15" fmla="*/ 1311215 h 2156604"/>
                <a:gd name="connsiteX16" fmla="*/ 2199736 w 7720641"/>
                <a:gd name="connsiteY16" fmla="*/ 1526876 h 2156604"/>
                <a:gd name="connsiteX17" fmla="*/ 2838090 w 7720641"/>
                <a:gd name="connsiteY17" fmla="*/ 1535502 h 2156604"/>
                <a:gd name="connsiteX18" fmla="*/ 2838090 w 7720641"/>
                <a:gd name="connsiteY18" fmla="*/ 2156604 h 2156604"/>
                <a:gd name="connsiteX19" fmla="*/ 2320505 w 7720641"/>
                <a:gd name="connsiteY19" fmla="*/ 2156604 h 2156604"/>
                <a:gd name="connsiteX20" fmla="*/ 2329132 w 7720641"/>
                <a:gd name="connsiteY20" fmla="*/ 1966823 h 2156604"/>
                <a:gd name="connsiteX21" fmla="*/ 1837426 w 7720641"/>
                <a:gd name="connsiteY21" fmla="*/ 1708031 h 2156604"/>
                <a:gd name="connsiteX22" fmla="*/ 1268083 w 7720641"/>
                <a:gd name="connsiteY22" fmla="*/ 1716657 h 2156604"/>
                <a:gd name="connsiteX23" fmla="*/ 1276709 w 7720641"/>
                <a:gd name="connsiteY23" fmla="*/ 1371600 h 2156604"/>
                <a:gd name="connsiteX24" fmla="*/ 0 w 7720641"/>
                <a:gd name="connsiteY24" fmla="*/ 1362974 h 2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0641" h="2156604">
                  <a:moveTo>
                    <a:pt x="0" y="1362974"/>
                  </a:moveTo>
                  <a:lnTo>
                    <a:pt x="8626" y="879895"/>
                  </a:lnTo>
                  <a:lnTo>
                    <a:pt x="785004" y="871268"/>
                  </a:lnTo>
                  <a:lnTo>
                    <a:pt x="802256" y="672861"/>
                  </a:lnTo>
                  <a:lnTo>
                    <a:pt x="1233577" y="681487"/>
                  </a:lnTo>
                  <a:lnTo>
                    <a:pt x="1526875" y="508959"/>
                  </a:lnTo>
                  <a:lnTo>
                    <a:pt x="1673524" y="759125"/>
                  </a:lnTo>
                  <a:lnTo>
                    <a:pt x="1250830" y="1000664"/>
                  </a:lnTo>
                  <a:lnTo>
                    <a:pt x="4511615" y="1000664"/>
                  </a:lnTo>
                  <a:lnTo>
                    <a:pt x="4520241" y="629729"/>
                  </a:lnTo>
                  <a:lnTo>
                    <a:pt x="6124755" y="612476"/>
                  </a:lnTo>
                  <a:lnTo>
                    <a:pt x="7272068" y="0"/>
                  </a:lnTo>
                  <a:lnTo>
                    <a:pt x="7306573" y="483080"/>
                  </a:lnTo>
                  <a:lnTo>
                    <a:pt x="7461849" y="940280"/>
                  </a:lnTo>
                  <a:lnTo>
                    <a:pt x="7720641" y="1302589"/>
                  </a:lnTo>
                  <a:lnTo>
                    <a:pt x="1811547" y="1311215"/>
                  </a:lnTo>
                  <a:lnTo>
                    <a:pt x="2199736" y="1526876"/>
                  </a:lnTo>
                  <a:lnTo>
                    <a:pt x="2838090" y="1535502"/>
                  </a:lnTo>
                  <a:lnTo>
                    <a:pt x="2838090" y="2156604"/>
                  </a:lnTo>
                  <a:lnTo>
                    <a:pt x="2320505" y="2156604"/>
                  </a:lnTo>
                  <a:lnTo>
                    <a:pt x="2329132" y="1966823"/>
                  </a:lnTo>
                  <a:lnTo>
                    <a:pt x="1837426" y="1708031"/>
                  </a:lnTo>
                  <a:lnTo>
                    <a:pt x="1268083" y="1716657"/>
                  </a:lnTo>
                  <a:lnTo>
                    <a:pt x="1276709" y="1371600"/>
                  </a:lnTo>
                  <a:lnTo>
                    <a:pt x="0" y="1362974"/>
                  </a:lnTo>
                  <a:close/>
                </a:path>
              </a:pathLst>
            </a:custGeom>
            <a:solidFill>
              <a:srgbClr val="00B050">
                <a:alpha val="49804"/>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4572000" y="4941168"/>
              <a:ext cx="2087593" cy="246221"/>
            </a:xfrm>
            <a:prstGeom prst="rect">
              <a:avLst/>
            </a:prstGeom>
            <a:noFill/>
          </p:spPr>
          <p:txBody>
            <a:bodyPr wrap="square" rtlCol="0">
              <a:spAutoFit/>
            </a:bodyPr>
            <a:lstStyle/>
            <a:p>
              <a:pPr algn="ctr"/>
              <a:r>
                <a:rPr lang="en-US" sz="1000" b="1" dirty="0" smtClean="0"/>
                <a:t>HALL SUPER-ACO</a:t>
              </a:r>
              <a:endParaRPr lang="en-US" sz="1000" b="1" dirty="0"/>
            </a:p>
          </p:txBody>
        </p:sp>
        <p:sp>
          <p:nvSpPr>
            <p:cNvPr id="6" name="ZoneTexte 5"/>
            <p:cNvSpPr txBox="1"/>
            <p:nvPr/>
          </p:nvSpPr>
          <p:spPr>
            <a:xfrm>
              <a:off x="5940152" y="1628800"/>
              <a:ext cx="1318455" cy="246221"/>
            </a:xfrm>
            <a:prstGeom prst="rect">
              <a:avLst/>
            </a:prstGeom>
            <a:noFill/>
          </p:spPr>
          <p:txBody>
            <a:bodyPr wrap="square" rtlCol="0">
              <a:spAutoFit/>
            </a:bodyPr>
            <a:lstStyle/>
            <a:p>
              <a:pPr algn="ctr"/>
              <a:r>
                <a:rPr lang="en-US" sz="1000" b="1" dirty="0" smtClean="0"/>
                <a:t>SCIENCES ACO</a:t>
              </a:r>
              <a:endParaRPr lang="en-US" sz="1000" b="1" dirty="0"/>
            </a:p>
          </p:txBody>
        </p:sp>
        <p:sp>
          <p:nvSpPr>
            <p:cNvPr id="7" name="ZoneTexte 6"/>
            <p:cNvSpPr txBox="1"/>
            <p:nvPr/>
          </p:nvSpPr>
          <p:spPr>
            <a:xfrm>
              <a:off x="4283968" y="1916832"/>
              <a:ext cx="1182305" cy="400110"/>
            </a:xfrm>
            <a:prstGeom prst="rect">
              <a:avLst/>
            </a:prstGeom>
            <a:noFill/>
          </p:spPr>
          <p:txBody>
            <a:bodyPr wrap="square" rtlCol="0">
              <a:spAutoFit/>
            </a:bodyPr>
            <a:lstStyle/>
            <a:p>
              <a:pPr algn="ctr"/>
              <a:r>
                <a:rPr lang="en-US" sz="1000" dirty="0" smtClean="0"/>
                <a:t>Salle P. MARIN </a:t>
              </a:r>
            </a:p>
            <a:p>
              <a:pPr algn="ctr"/>
              <a:r>
                <a:rPr lang="en-US" sz="1000" dirty="0" smtClean="0"/>
                <a:t>ACO</a:t>
              </a:r>
              <a:endParaRPr lang="en-US" sz="1000" dirty="0"/>
            </a:p>
          </p:txBody>
        </p:sp>
      </p:grpSp>
      <p:cxnSp>
        <p:nvCxnSpPr>
          <p:cNvPr id="29" name="Connecteur droit avec flèche 28"/>
          <p:cNvCxnSpPr/>
          <p:nvPr/>
        </p:nvCxnSpPr>
        <p:spPr>
          <a:xfrm>
            <a:off x="5004048" y="4365104"/>
            <a:ext cx="3168352" cy="1588"/>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6300192" y="4293096"/>
            <a:ext cx="792088" cy="369332"/>
          </a:xfrm>
          <a:prstGeom prst="rect">
            <a:avLst/>
          </a:prstGeom>
          <a:noFill/>
        </p:spPr>
        <p:txBody>
          <a:bodyPr wrap="square" rtlCol="0">
            <a:spAutoFit/>
          </a:bodyPr>
          <a:lstStyle/>
          <a:p>
            <a:r>
              <a:rPr lang="fr-FR" dirty="0" smtClean="0"/>
              <a:t>29m</a:t>
            </a:r>
            <a:endParaRPr lang="fr-FR" dirty="0"/>
          </a:p>
        </p:txBody>
      </p:sp>
      <p:cxnSp>
        <p:nvCxnSpPr>
          <p:cNvPr id="31" name="Connecteur droit avec flèche 30"/>
          <p:cNvCxnSpPr/>
          <p:nvPr/>
        </p:nvCxnSpPr>
        <p:spPr>
          <a:xfrm>
            <a:off x="3419872" y="4366692"/>
            <a:ext cx="1584176" cy="1588"/>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851920" y="4293096"/>
            <a:ext cx="792088" cy="369332"/>
          </a:xfrm>
          <a:prstGeom prst="rect">
            <a:avLst/>
          </a:prstGeom>
          <a:noFill/>
        </p:spPr>
        <p:txBody>
          <a:bodyPr wrap="square" rtlCol="0">
            <a:spAutoFit/>
          </a:bodyPr>
          <a:lstStyle/>
          <a:p>
            <a:r>
              <a:rPr lang="fr-FR" dirty="0" smtClean="0"/>
              <a:t>16m</a:t>
            </a:r>
            <a:endParaRPr lang="fr-FR" dirty="0"/>
          </a:p>
        </p:txBody>
      </p:sp>
      <p:sp>
        <p:nvSpPr>
          <p:cNvPr id="35" name="ZoneTexte 34"/>
          <p:cNvSpPr txBox="1"/>
          <p:nvPr/>
        </p:nvSpPr>
        <p:spPr>
          <a:xfrm>
            <a:off x="1674796" y="188640"/>
            <a:ext cx="7469205"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LE SITE</a:t>
            </a:r>
          </a:p>
        </p:txBody>
      </p:sp>
      <p:grpSp>
        <p:nvGrpSpPr>
          <p:cNvPr id="48" name="Groupe 47"/>
          <p:cNvGrpSpPr/>
          <p:nvPr/>
        </p:nvGrpSpPr>
        <p:grpSpPr>
          <a:xfrm>
            <a:off x="5386850" y="3304074"/>
            <a:ext cx="999210" cy="442740"/>
            <a:chOff x="3468518" y="3382975"/>
            <a:chExt cx="999210" cy="442740"/>
          </a:xfrm>
        </p:grpSpPr>
        <p:grpSp>
          <p:nvGrpSpPr>
            <p:cNvPr id="39" name="Groupe 38"/>
            <p:cNvGrpSpPr/>
            <p:nvPr/>
          </p:nvGrpSpPr>
          <p:grpSpPr>
            <a:xfrm>
              <a:off x="3729541" y="3382975"/>
              <a:ext cx="738187" cy="142875"/>
              <a:chOff x="3560440" y="3389238"/>
              <a:chExt cx="738187" cy="142875"/>
            </a:xfrm>
          </p:grpSpPr>
          <p:cxnSp>
            <p:nvCxnSpPr>
              <p:cNvPr id="21" name="Connecteur droit 20"/>
              <p:cNvCxnSpPr/>
              <p:nvPr/>
            </p:nvCxnSpPr>
            <p:spPr>
              <a:xfrm>
                <a:off x="3684265" y="3462263"/>
                <a:ext cx="614362" cy="3175"/>
              </a:xfrm>
              <a:prstGeom prst="line">
                <a:avLst/>
              </a:prstGeom>
              <a:ln w="3810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23" name="Ellipse 22"/>
              <p:cNvSpPr/>
              <p:nvPr/>
            </p:nvSpPr>
            <p:spPr>
              <a:xfrm>
                <a:off x="3560440" y="3389238"/>
                <a:ext cx="141287" cy="142875"/>
              </a:xfrm>
              <a:prstGeom prst="ellipse">
                <a:avLst/>
              </a:prstGeom>
              <a:noFill/>
              <a:ln w="412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r-FR"/>
              </a:p>
            </p:txBody>
          </p:sp>
        </p:grpSp>
        <p:sp>
          <p:nvSpPr>
            <p:cNvPr id="24" name="Rectangle 20"/>
            <p:cNvSpPr>
              <a:spLocks noChangeArrowheads="1"/>
            </p:cNvSpPr>
            <p:nvPr/>
          </p:nvSpPr>
          <p:spPr bwMode="auto">
            <a:xfrm>
              <a:off x="3468518" y="3584415"/>
              <a:ext cx="684213" cy="241300"/>
            </a:xfrm>
            <a:prstGeom prst="rect">
              <a:avLst/>
            </a:prstGeom>
            <a:solidFill>
              <a:schemeClr val="tx2">
                <a:lumMod val="20000"/>
                <a:lumOff val="80000"/>
              </a:schemeClr>
            </a:solidFill>
            <a:ln w="19050">
              <a:solidFill>
                <a:srgbClr val="0000FF"/>
              </a:solidFill>
              <a:miter lim="800000"/>
              <a:headEnd/>
              <a:tailEnd/>
            </a:ln>
          </p:spPr>
          <p:txBody>
            <a:bodyPr wrap="none">
              <a:spAutoFit/>
            </a:bodyPr>
            <a:lstStyle/>
            <a:p>
              <a:pPr eaLnBrk="1" hangingPunct="1">
                <a:lnSpc>
                  <a:spcPct val="80000"/>
                </a:lnSpc>
              </a:pPr>
              <a:r>
                <a:rPr lang="fr-FR" sz="1200" b="1" dirty="0"/>
                <a:t>RF gun</a:t>
              </a:r>
            </a:p>
          </p:txBody>
        </p:sp>
      </p:grpSp>
      <p:grpSp>
        <p:nvGrpSpPr>
          <p:cNvPr id="43" name="Groupe 42"/>
          <p:cNvGrpSpPr/>
          <p:nvPr/>
        </p:nvGrpSpPr>
        <p:grpSpPr>
          <a:xfrm>
            <a:off x="1719943" y="5442857"/>
            <a:ext cx="3124201" cy="761215"/>
            <a:chOff x="1719943" y="5442857"/>
            <a:chExt cx="3124201" cy="761215"/>
          </a:xfrm>
        </p:grpSpPr>
        <p:cxnSp>
          <p:nvCxnSpPr>
            <p:cNvPr id="37" name="Connecteur droit 36"/>
            <p:cNvCxnSpPr/>
            <p:nvPr/>
          </p:nvCxnSpPr>
          <p:spPr>
            <a:xfrm>
              <a:off x="1719943" y="5638800"/>
              <a:ext cx="642257"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2536372" y="5442857"/>
              <a:ext cx="2286000" cy="369332"/>
            </a:xfrm>
            <a:prstGeom prst="rect">
              <a:avLst/>
            </a:prstGeom>
            <a:noFill/>
          </p:spPr>
          <p:txBody>
            <a:bodyPr wrap="square" rtlCol="0">
              <a:spAutoFit/>
            </a:bodyPr>
            <a:lstStyle/>
            <a:p>
              <a:r>
                <a:rPr lang="fr-FR" dirty="0" smtClean="0">
                  <a:solidFill>
                    <a:srgbClr val="0000FF"/>
                  </a:solidFill>
                </a:rPr>
                <a:t>Accélérateur phase A</a:t>
              </a:r>
              <a:endParaRPr lang="fr-FR" dirty="0">
                <a:solidFill>
                  <a:srgbClr val="0000FF"/>
                </a:solidFill>
              </a:endParaRPr>
            </a:p>
          </p:txBody>
        </p:sp>
        <p:sp>
          <p:nvSpPr>
            <p:cNvPr id="40" name="ZoneTexte 39"/>
            <p:cNvSpPr txBox="1"/>
            <p:nvPr/>
          </p:nvSpPr>
          <p:spPr>
            <a:xfrm>
              <a:off x="2558144" y="5834740"/>
              <a:ext cx="2286000" cy="369332"/>
            </a:xfrm>
            <a:prstGeom prst="rect">
              <a:avLst/>
            </a:prstGeom>
            <a:noFill/>
          </p:spPr>
          <p:txBody>
            <a:bodyPr wrap="square" rtlCol="0">
              <a:spAutoFit/>
            </a:bodyPr>
            <a:lstStyle/>
            <a:p>
              <a:r>
                <a:rPr lang="fr-FR" dirty="0" smtClean="0">
                  <a:solidFill>
                    <a:srgbClr val="0000FF"/>
                  </a:solidFill>
                </a:rPr>
                <a:t>Accélérateur phase B</a:t>
              </a:r>
              <a:endParaRPr lang="fr-FR" dirty="0">
                <a:solidFill>
                  <a:srgbClr val="0000FF"/>
                </a:solidFill>
              </a:endParaRPr>
            </a:p>
          </p:txBody>
        </p:sp>
        <p:cxnSp>
          <p:nvCxnSpPr>
            <p:cNvPr id="41" name="Connecteur droit 40"/>
            <p:cNvCxnSpPr/>
            <p:nvPr/>
          </p:nvCxnSpPr>
          <p:spPr>
            <a:xfrm>
              <a:off x="1719943" y="6063343"/>
              <a:ext cx="642257" cy="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grpSp>
      <p:sp>
        <p:nvSpPr>
          <p:cNvPr id="11" name="Arc 10"/>
          <p:cNvSpPr/>
          <p:nvPr/>
        </p:nvSpPr>
        <p:spPr>
          <a:xfrm rot="21021349" flipV="1">
            <a:off x="4471777" y="1147122"/>
            <a:ext cx="3248025" cy="2236709"/>
          </a:xfrm>
          <a:prstGeom prst="arc">
            <a:avLst>
              <a:gd name="adj1" fmla="val 16200000"/>
              <a:gd name="adj2" fmla="val 18719322"/>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fr-FR"/>
          </a:p>
        </p:txBody>
      </p:sp>
      <p:sp>
        <p:nvSpPr>
          <p:cNvPr id="22" name="Ellipse 21"/>
          <p:cNvSpPr/>
          <p:nvPr/>
        </p:nvSpPr>
        <p:spPr>
          <a:xfrm>
            <a:off x="5647705" y="3300252"/>
            <a:ext cx="141287" cy="142875"/>
          </a:xfrm>
          <a:prstGeom prst="ellipse">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r-FR"/>
          </a:p>
        </p:txBody>
      </p:sp>
      <p:cxnSp>
        <p:nvCxnSpPr>
          <p:cNvPr id="10" name="Connecteur droit 9"/>
          <p:cNvCxnSpPr/>
          <p:nvPr/>
        </p:nvCxnSpPr>
        <p:spPr>
          <a:xfrm flipV="1">
            <a:off x="5769942" y="3373277"/>
            <a:ext cx="1548000" cy="79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2"/>
          <p:cNvSpPr>
            <a:spLocks noChangeArrowheads="1"/>
          </p:cNvSpPr>
          <p:nvPr/>
        </p:nvSpPr>
        <p:spPr bwMode="auto">
          <a:xfrm>
            <a:off x="5648474" y="2940708"/>
            <a:ext cx="1004528" cy="391517"/>
          </a:xfrm>
          <a:prstGeom prst="rect">
            <a:avLst/>
          </a:prstGeom>
          <a:noFill/>
          <a:ln w="9525">
            <a:noFill/>
            <a:miter lim="800000"/>
            <a:headEnd/>
            <a:tailEnd/>
          </a:ln>
        </p:spPr>
        <p:txBody>
          <a:bodyPr wrap="square">
            <a:spAutoFit/>
          </a:bodyPr>
          <a:lstStyle/>
          <a:p>
            <a:pPr algn="ctr" eaLnBrk="1" hangingPunct="1">
              <a:lnSpc>
                <a:spcPct val="80000"/>
              </a:lnSpc>
            </a:pPr>
            <a:r>
              <a:rPr lang="fr-FR" sz="1200" b="1" i="1" dirty="0" smtClean="0"/>
              <a:t>Section accélératrice</a:t>
            </a:r>
            <a:endParaRPr lang="fr-FR" sz="1200" b="1" i="1" dirty="0"/>
          </a:p>
        </p:txBody>
      </p:sp>
      <p:sp>
        <p:nvSpPr>
          <p:cNvPr id="42" name="Rectangle 13"/>
          <p:cNvSpPr>
            <a:spLocks noChangeArrowheads="1"/>
          </p:cNvSpPr>
          <p:nvPr/>
        </p:nvSpPr>
        <p:spPr bwMode="auto">
          <a:xfrm>
            <a:off x="6955791" y="3153744"/>
            <a:ext cx="1084060" cy="240066"/>
          </a:xfrm>
          <a:prstGeom prst="rect">
            <a:avLst/>
          </a:prstGeom>
          <a:solidFill>
            <a:schemeClr val="accent2">
              <a:lumMod val="60000"/>
              <a:lumOff val="40000"/>
            </a:schemeClr>
          </a:solidFill>
          <a:ln w="9525">
            <a:solidFill>
              <a:schemeClr val="accent3">
                <a:lumMod val="50000"/>
              </a:schemeClr>
            </a:solidFill>
            <a:miter lim="800000"/>
            <a:headEnd/>
            <a:tailEnd/>
          </a:ln>
        </p:spPr>
        <p:txBody>
          <a:bodyPr wrap="square">
            <a:spAutoFit/>
          </a:bodyPr>
          <a:lstStyle/>
          <a:p>
            <a:pPr eaLnBrk="1" hangingPunct="1">
              <a:lnSpc>
                <a:spcPct val="80000"/>
              </a:lnSpc>
            </a:pPr>
            <a:r>
              <a:rPr lang="fr-FR" sz="1200" b="1" dirty="0" smtClean="0"/>
              <a:t>Radiobiologie</a:t>
            </a:r>
            <a:endParaRPr lang="fr-FR" sz="1200" b="1" dirty="0"/>
          </a:p>
        </p:txBody>
      </p:sp>
      <p:sp>
        <p:nvSpPr>
          <p:cNvPr id="20" name="Rectangle 14"/>
          <p:cNvSpPr>
            <a:spLocks noChangeArrowheads="1"/>
          </p:cNvSpPr>
          <p:nvPr/>
        </p:nvSpPr>
        <p:spPr bwMode="auto">
          <a:xfrm>
            <a:off x="6750064" y="3339550"/>
            <a:ext cx="1385247" cy="240066"/>
          </a:xfrm>
          <a:prstGeom prst="rect">
            <a:avLst/>
          </a:prstGeom>
          <a:solidFill>
            <a:schemeClr val="accent3">
              <a:lumMod val="60000"/>
              <a:lumOff val="40000"/>
            </a:schemeClr>
          </a:solidFill>
          <a:ln w="9525">
            <a:solidFill>
              <a:schemeClr val="accent3">
                <a:lumMod val="50000"/>
              </a:schemeClr>
            </a:solidFill>
            <a:miter lim="800000"/>
            <a:headEnd/>
            <a:tailEnd/>
          </a:ln>
        </p:spPr>
        <p:txBody>
          <a:bodyPr wrap="square">
            <a:spAutoFit/>
          </a:bodyPr>
          <a:lstStyle/>
          <a:p>
            <a:pPr eaLnBrk="1" hangingPunct="1">
              <a:lnSpc>
                <a:spcPct val="80000"/>
              </a:lnSpc>
            </a:pPr>
            <a:r>
              <a:rPr lang="fr-FR" sz="1200" b="1" dirty="0" smtClean="0"/>
              <a:t>Physique nucléaire</a:t>
            </a:r>
            <a:endParaRPr lang="fr-FR" sz="1200" b="1" dirty="0"/>
          </a:p>
        </p:txBody>
      </p:sp>
      <p:sp>
        <p:nvSpPr>
          <p:cNvPr id="19" name="Rectangle 13"/>
          <p:cNvSpPr>
            <a:spLocks noChangeArrowheads="1"/>
          </p:cNvSpPr>
          <p:nvPr/>
        </p:nvSpPr>
        <p:spPr bwMode="auto">
          <a:xfrm>
            <a:off x="6487029" y="2820413"/>
            <a:ext cx="1182275" cy="240066"/>
          </a:xfrm>
          <a:prstGeom prst="rect">
            <a:avLst/>
          </a:prstGeom>
          <a:solidFill>
            <a:schemeClr val="accent1">
              <a:lumMod val="60000"/>
              <a:lumOff val="40000"/>
            </a:schemeClr>
          </a:solidFill>
          <a:ln w="9525">
            <a:solidFill>
              <a:schemeClr val="accent3">
                <a:lumMod val="50000"/>
              </a:schemeClr>
            </a:solidFill>
            <a:miter lim="800000"/>
            <a:headEnd/>
            <a:tailEnd/>
          </a:ln>
        </p:spPr>
        <p:txBody>
          <a:bodyPr wrap="square">
            <a:spAutoFit/>
          </a:bodyPr>
          <a:lstStyle/>
          <a:p>
            <a:pPr eaLnBrk="1" hangingPunct="1">
              <a:lnSpc>
                <a:spcPct val="80000"/>
              </a:lnSpc>
            </a:pPr>
            <a:r>
              <a:rPr lang="fr-FR" sz="1200" b="1" dirty="0" smtClean="0"/>
              <a:t>R&amp;D détecteurs</a:t>
            </a:r>
            <a:endParaRPr lang="fr-FR" sz="1200" b="1" dirty="0"/>
          </a:p>
        </p:txBody>
      </p:sp>
      <p:pic>
        <p:nvPicPr>
          <p:cNvPr id="32" name="Image 1"/>
          <p:cNvPicPr>
            <a:picLocks noChangeAspect="1"/>
          </p:cNvPicPr>
          <p:nvPr/>
        </p:nvPicPr>
        <p:blipFill>
          <a:blip r:embed="rId3" cstate="print"/>
          <a:srcRect/>
          <a:stretch>
            <a:fillRect/>
          </a:stretch>
        </p:blipFill>
        <p:spPr bwMode="auto">
          <a:xfrm>
            <a:off x="9246850" y="1526827"/>
            <a:ext cx="4529138" cy="3397250"/>
          </a:xfrm>
          <a:prstGeom prst="rect">
            <a:avLst/>
          </a:prstGeom>
          <a:noFill/>
          <a:ln w="9525">
            <a:noFill/>
            <a:miter lim="800000"/>
            <a:headEnd/>
            <a:tailEnd/>
          </a:ln>
        </p:spPr>
      </p:pic>
      <p:pic>
        <p:nvPicPr>
          <p:cNvPr id="34" name="Image 13"/>
          <p:cNvPicPr>
            <a:picLocks noChangeAspect="1"/>
          </p:cNvPicPr>
          <p:nvPr/>
        </p:nvPicPr>
        <p:blipFill>
          <a:blip r:embed="rId4" cstate="print"/>
          <a:srcRect/>
          <a:stretch>
            <a:fillRect/>
          </a:stretch>
        </p:blipFill>
        <p:spPr bwMode="auto">
          <a:xfrm>
            <a:off x="-4636453" y="1516027"/>
            <a:ext cx="4518025" cy="3387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decel="50000" fill="hold" nodeType="clickEffect">
                                  <p:stCondLst>
                                    <p:cond delay="0"/>
                                  </p:stCondLst>
                                  <p:childTnLst>
                                    <p:animMotion origin="layout" path="M 6.11111E-6 8.14815E-6 L -0.07187 8.14815E-6 " pathEditMode="relative" ptsTypes="AA">
                                      <p:cBhvr>
                                        <p:cTn id="12" dur="500" fill="hold"/>
                                        <p:tgtEl>
                                          <p:spTgt spid="48"/>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fill="hold" nodeType="clickEffect">
                                  <p:stCondLst>
                                    <p:cond delay="0"/>
                                  </p:stCondLst>
                                  <p:childTnLst>
                                    <p:animMotion origin="layout" path="M -4.16667E-6 -3.95096E-6 L -0.50312 -3.95096E-6 " pathEditMode="relative" rAng="0" ptsTypes="AA">
                                      <p:cBhvr>
                                        <p:cTn id="16" dur="500" fill="hold"/>
                                        <p:tgtEl>
                                          <p:spTgt spid="32"/>
                                        </p:tgtEl>
                                        <p:attrNameLst>
                                          <p:attrName>ppt_x</p:attrName>
                                          <p:attrName>ppt_y</p:attrName>
                                        </p:attrNameLst>
                                      </p:cBhvr>
                                      <p:rCtr x="-252"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fill="hold" nodeType="clickEffect">
                                  <p:stCondLst>
                                    <p:cond delay="0"/>
                                  </p:stCondLst>
                                  <p:childTnLst>
                                    <p:animMotion origin="layout" path="M -5.55556E-7 -7.4254E-7 L 0.50833 -7.4254E-7 " pathEditMode="relative" rAng="0" ptsTypes="AA">
                                      <p:cBhvr>
                                        <p:cTn id="20" dur="500" fill="hold"/>
                                        <p:tgtEl>
                                          <p:spTgt spid="34"/>
                                        </p:tgtEl>
                                        <p:attrNameLst>
                                          <p:attrName>ppt_x</p:attrName>
                                          <p:attrName>ppt_y</p:attrName>
                                        </p:attrNameLst>
                                      </p:cBhvr>
                                      <p:rCtr x="25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47675" y="1948905"/>
            <a:ext cx="8696325" cy="3170099"/>
          </a:xfrm>
          <a:prstGeom prst="rect">
            <a:avLst/>
          </a:prstGeom>
          <a:noFill/>
        </p:spPr>
        <p:txBody>
          <a:bodyPr wrap="square" rtlCol="0">
            <a:spAutoFit/>
          </a:bodyPr>
          <a:lstStyle/>
          <a:p>
            <a:pPr>
              <a:lnSpc>
                <a:spcPct val="200000"/>
              </a:lnSpc>
              <a:buFont typeface="Wingdings" pitchFamily="2" charset="2"/>
              <a:buChar char="q"/>
            </a:pPr>
            <a:r>
              <a:rPr lang="fr-FR" sz="2000" b="1" cap="all" dirty="0" smtClean="0">
                <a:latin typeface="Tahoma" pitchFamily="34" charset="0"/>
                <a:ea typeface="Tahoma" pitchFamily="34" charset="0"/>
                <a:cs typeface="Tahoma" pitchFamily="34" charset="0"/>
              </a:rPr>
              <a:t> AXE ACCELERATEUR et R&amp;D INSTRUMENTATION FAISCEAU</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PHYSIQUE NUCLEAIRE</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R&amp;D DETECTEURS</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RADIOBIOLOGIE</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INFRASTRUCTURE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8"/>
          <p:cNvGraphicFramePr>
            <a:graphicFrameLocks noGrp="1"/>
          </p:cNvGraphicFramePr>
          <p:nvPr/>
        </p:nvGraphicFramePr>
        <p:xfrm>
          <a:off x="161925" y="2525058"/>
          <a:ext cx="3971925" cy="2410898"/>
        </p:xfrm>
        <a:graphic>
          <a:graphicData uri="http://schemas.openxmlformats.org/drawingml/2006/table">
            <a:tbl>
              <a:tblPr firstRow="1" bandRow="1">
                <a:tableStyleId>{17292A2E-F333-43FB-9621-5CBBE7FDCDCB}</a:tableStyleId>
              </a:tblPr>
              <a:tblGrid>
                <a:gridCol w="2476500"/>
                <a:gridCol w="1495425"/>
              </a:tblGrid>
              <a:tr h="295590">
                <a:tc>
                  <a:txBody>
                    <a:bodyPr/>
                    <a:lstStyle/>
                    <a:p>
                      <a:pPr algn="ctr"/>
                      <a:r>
                        <a:rPr lang="fr-FR" sz="1600" noProof="0" dirty="0" smtClean="0"/>
                        <a:t>Paramètres du faisceau</a:t>
                      </a:r>
                      <a:endParaRPr lang="fr-FR" sz="1600" noProof="0" dirty="0">
                        <a:solidFill>
                          <a:schemeClr val="tx1"/>
                        </a:solidFill>
                      </a:endParaRPr>
                    </a:p>
                  </a:txBody>
                  <a:tcPr marL="71995" marR="7199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dirty="0" smtClean="0"/>
                        <a:t>Phase A (B)</a:t>
                      </a:r>
                      <a:endParaRPr lang="fr-FR" sz="1600" noProof="0" dirty="0" smtClean="0">
                        <a:solidFill>
                          <a:schemeClr val="tx1"/>
                        </a:solidFill>
                      </a:endParaRPr>
                    </a:p>
                  </a:txBody>
                  <a:tcPr marL="71995" marR="71995" marT="0" marB="0" anchor="ctr"/>
                </a:tc>
              </a:tr>
              <a:tr h="260863">
                <a:tc>
                  <a:txBody>
                    <a:bodyPr/>
                    <a:lstStyle/>
                    <a:p>
                      <a:pPr algn="just">
                        <a:spcBef>
                          <a:spcPts val="200"/>
                        </a:spcBef>
                        <a:spcAft>
                          <a:spcPts val="200"/>
                        </a:spcAft>
                      </a:pPr>
                      <a:r>
                        <a:rPr lang="fr-FR" sz="1200" noProof="0" dirty="0" smtClean="0">
                          <a:effectLst/>
                        </a:rPr>
                        <a:t>Energie,</a:t>
                      </a:r>
                      <a:r>
                        <a:rPr lang="fr-FR" sz="1200" baseline="0" noProof="0" dirty="0" smtClean="0">
                          <a:effectLst/>
                        </a:rPr>
                        <a:t> </a:t>
                      </a:r>
                      <a:r>
                        <a:rPr lang="fr-FR" sz="1200" noProof="0" dirty="0" smtClean="0">
                          <a:effectLst/>
                        </a:rPr>
                        <a:t>MeV</a:t>
                      </a:r>
                      <a:endParaRPr lang="fr-FR" sz="1200" noProof="0" dirty="0">
                        <a:solidFill>
                          <a:schemeClr val="tx1"/>
                        </a:solidFill>
                        <a:effectLst/>
                        <a:latin typeface="Times New Roman"/>
                        <a:ea typeface="Times New Roman"/>
                      </a:endParaRPr>
                    </a:p>
                  </a:txBody>
                  <a:tcPr marL="71995" marR="71995" marT="0" marB="0" anchor="ctr"/>
                </a:tc>
                <a:tc>
                  <a:txBody>
                    <a:bodyPr/>
                    <a:lstStyle/>
                    <a:p>
                      <a:pPr algn="just">
                        <a:spcBef>
                          <a:spcPts val="200"/>
                        </a:spcBef>
                        <a:spcAft>
                          <a:spcPts val="200"/>
                        </a:spcAft>
                      </a:pPr>
                      <a:r>
                        <a:rPr lang="fr-FR" sz="1200" noProof="0" dirty="0" smtClean="0">
                          <a:effectLst/>
                        </a:rPr>
                        <a:t>50-70 (100-140)</a:t>
                      </a:r>
                      <a:endParaRPr lang="fr-FR" sz="1200" b="1" noProof="0" dirty="0">
                        <a:solidFill>
                          <a:schemeClr val="tx1"/>
                        </a:solidFill>
                        <a:effectLst/>
                        <a:latin typeface="Times New Roman"/>
                        <a:ea typeface="Times New Roman"/>
                      </a:endParaRPr>
                    </a:p>
                  </a:txBody>
                  <a:tcPr marL="71995" marR="71995" marT="0" marB="0" anchor="ctr"/>
                </a:tc>
              </a:tr>
              <a:tr h="260863">
                <a:tc>
                  <a:txBody>
                    <a:bodyPr/>
                    <a:lstStyle/>
                    <a:p>
                      <a:pPr algn="just">
                        <a:spcBef>
                          <a:spcPts val="200"/>
                        </a:spcBef>
                        <a:spcAft>
                          <a:spcPts val="200"/>
                        </a:spcAft>
                      </a:pPr>
                      <a:r>
                        <a:rPr lang="fr-FR" sz="1200" noProof="0" dirty="0" smtClean="0">
                          <a:effectLst/>
                        </a:rPr>
                        <a:t>Charge (variable), </a:t>
                      </a:r>
                      <a:r>
                        <a:rPr lang="fr-FR" sz="1200" noProof="0" dirty="0" err="1" smtClean="0">
                          <a:effectLst/>
                        </a:rPr>
                        <a:t>nC</a:t>
                      </a:r>
                      <a:endParaRPr lang="fr-FR" sz="1200" noProof="0" dirty="0">
                        <a:solidFill>
                          <a:schemeClr val="tx1"/>
                        </a:solidFill>
                        <a:effectLst/>
                        <a:latin typeface="Times New Roman"/>
                        <a:ea typeface="Times New Roman"/>
                      </a:endParaRPr>
                    </a:p>
                  </a:txBody>
                  <a:tcPr marL="71995" marR="71995" marT="0" marB="0" anchor="ctr"/>
                </a:tc>
                <a:tc>
                  <a:txBody>
                    <a:bodyPr/>
                    <a:lstStyle/>
                    <a:p>
                      <a:pPr algn="just">
                        <a:spcBef>
                          <a:spcPts val="200"/>
                        </a:spcBef>
                        <a:spcAft>
                          <a:spcPts val="200"/>
                        </a:spcAft>
                      </a:pPr>
                      <a:r>
                        <a:rPr lang="fr-FR" sz="1200" noProof="0" dirty="0" smtClean="0">
                          <a:effectLst/>
                        </a:rPr>
                        <a:t>0.00005 – 2</a:t>
                      </a:r>
                      <a:endParaRPr lang="fr-FR" sz="1200" b="1" noProof="0" dirty="0">
                        <a:solidFill>
                          <a:schemeClr val="tx1"/>
                        </a:solidFill>
                        <a:effectLst/>
                        <a:latin typeface="Times New Roman"/>
                        <a:ea typeface="Times New Roman"/>
                      </a:endParaRPr>
                    </a:p>
                  </a:txBody>
                  <a:tcPr marL="71995" marR="71995" marT="0" marB="0" anchor="ctr"/>
                </a:tc>
              </a:tr>
              <a:tr h="260863">
                <a:tc>
                  <a:txBody>
                    <a:bodyPr/>
                    <a:lstStyle/>
                    <a:p>
                      <a:pPr algn="just">
                        <a:spcBef>
                          <a:spcPts val="200"/>
                        </a:spcBef>
                        <a:spcAft>
                          <a:spcPts val="200"/>
                        </a:spcAft>
                      </a:pPr>
                      <a:r>
                        <a:rPr lang="fr-FR" sz="1200" noProof="0" dirty="0" err="1" smtClean="0">
                          <a:effectLst/>
                        </a:rPr>
                        <a:t>Emittance</a:t>
                      </a:r>
                      <a:r>
                        <a:rPr lang="fr-FR" sz="1200" noProof="0" dirty="0" smtClean="0">
                          <a:effectLst/>
                        </a:rPr>
                        <a:t> normalisée, </a:t>
                      </a:r>
                      <a:r>
                        <a:rPr lang="fr-FR" sz="1200" noProof="0" dirty="0" err="1" smtClean="0">
                          <a:effectLst/>
                        </a:rPr>
                        <a:t>mm.mrad</a:t>
                      </a:r>
                      <a:r>
                        <a:rPr lang="fr-FR" sz="1200" noProof="0" dirty="0" smtClean="0">
                          <a:effectLst/>
                        </a:rPr>
                        <a:t> </a:t>
                      </a:r>
                      <a:endParaRPr lang="fr-FR" sz="1200" noProof="0" dirty="0">
                        <a:solidFill>
                          <a:schemeClr val="tx1"/>
                        </a:solidFill>
                        <a:effectLst/>
                        <a:latin typeface="Times New Roman"/>
                        <a:ea typeface="Times New Roman"/>
                      </a:endParaRPr>
                    </a:p>
                  </a:txBody>
                  <a:tcPr marL="71995" marR="71995" marT="0" marB="0" anchor="ctr"/>
                </a:tc>
                <a:tc>
                  <a:txBody>
                    <a:bodyPr/>
                    <a:lstStyle/>
                    <a:p>
                      <a:pPr algn="just">
                        <a:spcBef>
                          <a:spcPts val="200"/>
                        </a:spcBef>
                        <a:spcAft>
                          <a:spcPts val="200"/>
                        </a:spcAft>
                      </a:pPr>
                      <a:r>
                        <a:rPr lang="fr-FR" sz="1200" noProof="0" dirty="0" smtClean="0">
                          <a:effectLst/>
                        </a:rPr>
                        <a:t>3-10</a:t>
                      </a:r>
                      <a:endParaRPr lang="fr-FR" sz="1200" b="1" noProof="0" dirty="0">
                        <a:solidFill>
                          <a:srgbClr val="FF0000"/>
                        </a:solidFill>
                        <a:effectLst/>
                        <a:latin typeface="Times New Roman"/>
                        <a:ea typeface="Times New Roman"/>
                      </a:endParaRPr>
                    </a:p>
                  </a:txBody>
                  <a:tcPr marL="71995" marR="71995" marT="0" marB="0" anchor="ctr"/>
                </a:tc>
              </a:tr>
              <a:tr h="260863">
                <a:tc>
                  <a:txBody>
                    <a:bodyPr/>
                    <a:lstStyle/>
                    <a:p>
                      <a:pPr algn="just">
                        <a:spcBef>
                          <a:spcPts val="200"/>
                        </a:spcBef>
                        <a:spcAft>
                          <a:spcPts val="200"/>
                        </a:spcAft>
                      </a:pPr>
                      <a:r>
                        <a:rPr lang="fr-FR" sz="1200" noProof="0" dirty="0" smtClean="0">
                          <a:effectLst/>
                        </a:rPr>
                        <a:t>Fréquence RF, GHz</a:t>
                      </a:r>
                      <a:endParaRPr lang="fr-FR" sz="1200" noProof="0" dirty="0">
                        <a:solidFill>
                          <a:schemeClr val="tx1"/>
                        </a:solidFill>
                        <a:effectLst/>
                        <a:latin typeface="Times New Roman"/>
                        <a:ea typeface="Times New Roman"/>
                      </a:endParaRPr>
                    </a:p>
                  </a:txBody>
                  <a:tcPr marL="71995" marR="71995" marT="0" marB="0" anchor="ctr"/>
                </a:tc>
                <a:tc>
                  <a:txBody>
                    <a:bodyPr/>
                    <a:lstStyle/>
                    <a:p>
                      <a:pPr algn="just">
                        <a:spcBef>
                          <a:spcPts val="200"/>
                        </a:spcBef>
                        <a:spcAft>
                          <a:spcPts val="200"/>
                        </a:spcAft>
                      </a:pPr>
                      <a:r>
                        <a:rPr lang="fr-FR" sz="1200" noProof="0" dirty="0" smtClean="0">
                          <a:effectLst/>
                        </a:rPr>
                        <a:t>3.0</a:t>
                      </a:r>
                      <a:endParaRPr lang="fr-FR" sz="1200" b="1" noProof="0" dirty="0">
                        <a:solidFill>
                          <a:schemeClr val="tx1"/>
                        </a:solidFill>
                        <a:effectLst/>
                        <a:latin typeface="Times New Roman"/>
                        <a:ea typeface="Times New Roman"/>
                      </a:endParaRPr>
                    </a:p>
                  </a:txBody>
                  <a:tcPr marL="71995" marR="71995" marT="0" marB="0" anchor="ctr"/>
                </a:tc>
              </a:tr>
              <a:tr h="260863">
                <a:tc>
                  <a:txBody>
                    <a:bodyPr/>
                    <a:lstStyle/>
                    <a:p>
                      <a:pPr algn="just">
                        <a:spcBef>
                          <a:spcPts val="200"/>
                        </a:spcBef>
                        <a:spcAft>
                          <a:spcPts val="200"/>
                        </a:spcAft>
                      </a:pPr>
                      <a:r>
                        <a:rPr lang="fr-FR" sz="1200" noProof="0" dirty="0" smtClean="0">
                          <a:effectLst/>
                        </a:rPr>
                        <a:t>Fréquence de répétition, Hz</a:t>
                      </a:r>
                      <a:endParaRPr lang="fr-FR" sz="1200" noProof="0" dirty="0">
                        <a:solidFill>
                          <a:schemeClr val="tx1"/>
                        </a:solidFill>
                        <a:effectLst/>
                        <a:latin typeface="Times New Roman"/>
                        <a:ea typeface="Times New Roman"/>
                      </a:endParaRPr>
                    </a:p>
                  </a:txBody>
                  <a:tcPr marL="71995" marR="71995" marT="0" marB="0" anchor="ctr"/>
                </a:tc>
                <a:tc>
                  <a:txBody>
                    <a:bodyPr/>
                    <a:lstStyle/>
                    <a:p>
                      <a:pPr algn="just">
                        <a:spcBef>
                          <a:spcPts val="200"/>
                        </a:spcBef>
                        <a:spcAft>
                          <a:spcPts val="200"/>
                        </a:spcAft>
                      </a:pPr>
                      <a:r>
                        <a:rPr lang="fr-FR" sz="1200" noProof="0" dirty="0" smtClean="0">
                          <a:effectLst/>
                        </a:rPr>
                        <a:t>50</a:t>
                      </a:r>
                      <a:endParaRPr lang="fr-FR" sz="1200" b="1" noProof="0" dirty="0">
                        <a:solidFill>
                          <a:srgbClr val="FF0000"/>
                        </a:solidFill>
                        <a:effectLst/>
                        <a:latin typeface="Times New Roman"/>
                        <a:ea typeface="Times New Roman"/>
                      </a:endParaRPr>
                    </a:p>
                  </a:txBody>
                  <a:tcPr marL="71995" marR="71995" marT="0" marB="0" anchor="ctr"/>
                </a:tc>
              </a:tr>
              <a:tr h="270331">
                <a:tc>
                  <a:txBody>
                    <a:bodyPr/>
                    <a:lstStyle/>
                    <a:p>
                      <a:pPr algn="just">
                        <a:spcBef>
                          <a:spcPts val="200"/>
                        </a:spcBef>
                        <a:spcAft>
                          <a:spcPts val="200"/>
                        </a:spcAft>
                      </a:pPr>
                      <a:r>
                        <a:rPr lang="fr-FR" sz="1200" noProof="0" smtClean="0">
                          <a:effectLst/>
                        </a:rPr>
                        <a:t>Longueur de paquet, rms (ps) </a:t>
                      </a:r>
                      <a:endParaRPr lang="fr-FR" sz="1200" noProof="0">
                        <a:solidFill>
                          <a:schemeClr val="tx1"/>
                        </a:solidFill>
                        <a:effectLst/>
                        <a:latin typeface="Times New Roman"/>
                        <a:ea typeface="Times New Roman"/>
                      </a:endParaRPr>
                    </a:p>
                  </a:txBody>
                  <a:tcPr marL="71995" marR="71995" marT="0" marB="0" anchor="ctr"/>
                </a:tc>
                <a:tc>
                  <a:txBody>
                    <a:bodyPr/>
                    <a:lstStyle/>
                    <a:p>
                      <a:pPr algn="just">
                        <a:spcBef>
                          <a:spcPts val="200"/>
                        </a:spcBef>
                        <a:spcAft>
                          <a:spcPts val="200"/>
                        </a:spcAft>
                      </a:pPr>
                      <a:r>
                        <a:rPr lang="fr-FR" sz="1200" noProof="0" dirty="0" smtClean="0">
                          <a:effectLst/>
                        </a:rPr>
                        <a:t>&lt; 10</a:t>
                      </a:r>
                      <a:endParaRPr lang="fr-FR" sz="1200" b="1" noProof="0" dirty="0">
                        <a:solidFill>
                          <a:srgbClr val="FF0000"/>
                        </a:solidFill>
                        <a:effectLst/>
                        <a:latin typeface="Times New Roman"/>
                        <a:ea typeface="Times New Roman"/>
                      </a:endParaRPr>
                    </a:p>
                  </a:txBody>
                  <a:tcPr marL="71995" marR="71995" marT="0" marB="0" anchor="ctr"/>
                </a:tc>
              </a:tr>
              <a:tr h="270331">
                <a:tc>
                  <a:txBody>
                    <a:bodyPr/>
                    <a:lstStyle/>
                    <a:p>
                      <a:pPr algn="just">
                        <a:spcBef>
                          <a:spcPts val="200"/>
                        </a:spcBef>
                        <a:spcAft>
                          <a:spcPts val="200"/>
                        </a:spcAft>
                      </a:pPr>
                      <a:r>
                        <a:rPr lang="fr-FR" sz="1200" noProof="0" dirty="0" smtClean="0">
                          <a:effectLst/>
                        </a:rPr>
                        <a:t>Dispersion en énergie, </a:t>
                      </a:r>
                      <a:r>
                        <a:rPr lang="fr-FR" sz="1200" noProof="0" dirty="0" err="1" smtClean="0">
                          <a:effectLst/>
                        </a:rPr>
                        <a:t>rms</a:t>
                      </a:r>
                      <a:r>
                        <a:rPr lang="fr-FR" sz="1200" noProof="0" dirty="0" smtClean="0">
                          <a:effectLst/>
                        </a:rPr>
                        <a:t> (%)</a:t>
                      </a:r>
                      <a:endParaRPr lang="fr-FR" sz="1200" noProof="0" dirty="0">
                        <a:solidFill>
                          <a:schemeClr val="tx1"/>
                        </a:solidFill>
                        <a:effectLst/>
                        <a:latin typeface="Times New Roman"/>
                        <a:ea typeface="Times New Roman"/>
                      </a:endParaRPr>
                    </a:p>
                  </a:txBody>
                  <a:tcPr marL="71995" marR="71995" marT="0" marB="0" anchor="ctr"/>
                </a:tc>
                <a:tc>
                  <a:txBody>
                    <a:bodyPr/>
                    <a:lstStyle/>
                    <a:p>
                      <a:pPr algn="just">
                        <a:spcBef>
                          <a:spcPts val="200"/>
                        </a:spcBef>
                        <a:spcAft>
                          <a:spcPts val="200"/>
                        </a:spcAft>
                      </a:pPr>
                      <a:r>
                        <a:rPr lang="fr-FR" sz="1200" noProof="0" dirty="0" smtClean="0">
                          <a:effectLst/>
                        </a:rPr>
                        <a:t>&lt; 0.2</a:t>
                      </a:r>
                      <a:endParaRPr lang="fr-FR" sz="1200" b="1" noProof="0" dirty="0">
                        <a:solidFill>
                          <a:srgbClr val="FF0000"/>
                        </a:solidFill>
                        <a:effectLst/>
                        <a:latin typeface="Times New Roman"/>
                        <a:ea typeface="Times New Roman"/>
                      </a:endParaRPr>
                    </a:p>
                  </a:txBody>
                  <a:tcPr marL="71995" marR="71995" marT="0" marB="0" anchor="ctr"/>
                </a:tc>
              </a:tr>
              <a:tr h="270331">
                <a:tc>
                  <a:txBody>
                    <a:bodyPr/>
                    <a:lstStyle/>
                    <a:p>
                      <a:pPr algn="just">
                        <a:spcBef>
                          <a:spcPts val="200"/>
                        </a:spcBef>
                        <a:spcAft>
                          <a:spcPts val="200"/>
                        </a:spcAft>
                      </a:pPr>
                      <a:r>
                        <a:rPr lang="fr-FR" sz="1200" noProof="0" dirty="0" smtClean="0">
                          <a:effectLst/>
                        </a:rPr>
                        <a:t>Nombre de paquets </a:t>
                      </a:r>
                      <a:endParaRPr lang="fr-FR" sz="1200" noProof="0" dirty="0">
                        <a:solidFill>
                          <a:schemeClr val="tx1"/>
                        </a:solidFill>
                        <a:effectLst/>
                        <a:latin typeface="Times New Roman"/>
                        <a:ea typeface="Times New Roman"/>
                      </a:endParaRPr>
                    </a:p>
                  </a:txBody>
                  <a:tcPr marL="71995" marR="71995" marT="0" marB="0" anchor="ctr"/>
                </a:tc>
                <a:tc>
                  <a:txBody>
                    <a:bodyPr/>
                    <a:lstStyle/>
                    <a:p>
                      <a:pPr algn="just">
                        <a:spcBef>
                          <a:spcPts val="200"/>
                        </a:spcBef>
                        <a:spcAft>
                          <a:spcPts val="200"/>
                        </a:spcAft>
                      </a:pPr>
                      <a:r>
                        <a:rPr lang="fr-FR" sz="1200" noProof="0" dirty="0" smtClean="0">
                          <a:effectLst/>
                        </a:rPr>
                        <a:t>1</a:t>
                      </a:r>
                      <a:endParaRPr lang="fr-FR" sz="1200" b="1" noProof="0" dirty="0">
                        <a:solidFill>
                          <a:schemeClr val="tx1"/>
                        </a:solidFill>
                        <a:effectLst/>
                        <a:latin typeface="Times New Roman"/>
                        <a:ea typeface="Times New Roman"/>
                      </a:endParaRPr>
                    </a:p>
                  </a:txBody>
                  <a:tcPr marL="71995" marR="71995" marT="0" marB="0" anchor="ctr"/>
                </a:tc>
              </a:tr>
            </a:tbl>
          </a:graphicData>
        </a:graphic>
      </p:graphicFrame>
      <p:pic>
        <p:nvPicPr>
          <p:cNvPr id="67" name="Image 66" descr="lignes1.png"/>
          <p:cNvPicPr>
            <a:picLocks noChangeAspect="1"/>
          </p:cNvPicPr>
          <p:nvPr/>
        </p:nvPicPr>
        <p:blipFill>
          <a:blip r:embed="rId2" cstate="print">
            <a:clrChange>
              <a:clrFrom>
                <a:srgbClr val="FEFEFE"/>
              </a:clrFrom>
              <a:clrTo>
                <a:srgbClr val="FEFEFE">
                  <a:alpha val="0"/>
                </a:srgbClr>
              </a:clrTo>
            </a:clrChange>
          </a:blip>
          <a:srcRect t="10688" b="8433"/>
          <a:stretch>
            <a:fillRect/>
          </a:stretch>
        </p:blipFill>
        <p:spPr>
          <a:xfrm>
            <a:off x="1342515" y="3067740"/>
            <a:ext cx="7657106" cy="3164619"/>
          </a:xfrm>
          <a:prstGeom prst="rect">
            <a:avLst/>
          </a:prstGeom>
        </p:spPr>
      </p:pic>
      <p:sp>
        <p:nvSpPr>
          <p:cNvPr id="2" name="ZoneTexte 1"/>
          <p:cNvSpPr txBox="1"/>
          <p:nvPr/>
        </p:nvSpPr>
        <p:spPr>
          <a:xfrm>
            <a:off x="1691680" y="112439"/>
            <a:ext cx="2794595"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ACCELERATEUR</a:t>
            </a:r>
          </a:p>
        </p:txBody>
      </p:sp>
      <p:pic>
        <p:nvPicPr>
          <p:cNvPr id="3" name="Picture 11" descr="Description : Description : l-coul-30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9911" y="166993"/>
            <a:ext cx="553401" cy="291009"/>
          </a:xfrm>
          <a:prstGeom prst="rect">
            <a:avLst/>
          </a:prstGeom>
          <a:noFill/>
          <a:ln w="9525">
            <a:noFill/>
            <a:miter lim="800000"/>
            <a:headEnd/>
            <a:tailEnd/>
          </a:ln>
        </p:spPr>
      </p:pic>
      <p:pic>
        <p:nvPicPr>
          <p:cNvPr id="4" name="Image 2" descr="Description : Description : C:\sb\P2IO_2015_PE\ipn-orsay.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97793" y="148648"/>
            <a:ext cx="636481" cy="302175"/>
          </a:xfrm>
          <a:prstGeom prst="rect">
            <a:avLst/>
          </a:prstGeom>
          <a:noFill/>
          <a:ln w="9525">
            <a:noFill/>
            <a:miter lim="800000"/>
            <a:headEnd/>
            <a:tailEnd/>
          </a:ln>
        </p:spPr>
      </p:pic>
      <p:grpSp>
        <p:nvGrpSpPr>
          <p:cNvPr id="34" name="Groupe 33"/>
          <p:cNvGrpSpPr/>
          <p:nvPr/>
        </p:nvGrpSpPr>
        <p:grpSpPr>
          <a:xfrm>
            <a:off x="312821" y="521369"/>
            <a:ext cx="8670758" cy="1725047"/>
            <a:chOff x="473242" y="577516"/>
            <a:chExt cx="8670758" cy="1725047"/>
          </a:xfrm>
        </p:grpSpPr>
        <p:pic>
          <p:nvPicPr>
            <p:cNvPr id="30" name="Image 29" descr="vue_lignes.png"/>
            <p:cNvPicPr>
              <a:picLocks noChangeAspect="1"/>
            </p:cNvPicPr>
            <p:nvPr/>
          </p:nvPicPr>
          <p:blipFill>
            <a:blip r:embed="rId5" cstate="print">
              <a:clrChange>
                <a:clrFrom>
                  <a:srgbClr val="FEFEFE"/>
                </a:clrFrom>
                <a:clrTo>
                  <a:srgbClr val="FEFEFE">
                    <a:alpha val="0"/>
                  </a:srgbClr>
                </a:clrTo>
              </a:clrChange>
            </a:blip>
            <a:srcRect l="1930" t="17005" r="4035"/>
            <a:stretch>
              <a:fillRect/>
            </a:stretch>
          </p:blipFill>
          <p:spPr>
            <a:xfrm>
              <a:off x="545431" y="577516"/>
              <a:ext cx="8598569" cy="1725047"/>
            </a:xfrm>
            <a:prstGeom prst="rect">
              <a:avLst/>
            </a:prstGeom>
          </p:spPr>
        </p:pic>
        <p:sp>
          <p:nvSpPr>
            <p:cNvPr id="9" name="ZoneTexte 8"/>
            <p:cNvSpPr txBox="1"/>
            <p:nvPr/>
          </p:nvSpPr>
          <p:spPr>
            <a:xfrm>
              <a:off x="473242" y="1117074"/>
              <a:ext cx="684000" cy="276999"/>
            </a:xfrm>
            <a:prstGeom prst="rect">
              <a:avLst/>
            </a:prstGeom>
            <a:solidFill>
              <a:srgbClr val="3333CC"/>
            </a:solidFill>
            <a:ln>
              <a:noFill/>
            </a:ln>
          </p:spPr>
          <p:txBody>
            <a:bodyPr wrap="square" rtlCol="0">
              <a:spAutoFit/>
            </a:bodyPr>
            <a:lstStyle/>
            <a:p>
              <a:pPr algn="ctr">
                <a:spcBef>
                  <a:spcPts val="1200"/>
                </a:spcBef>
                <a:spcAft>
                  <a:spcPts val="1200"/>
                </a:spcAft>
              </a:pPr>
              <a:r>
                <a:rPr lang="fr-FR" sz="1200" b="1" dirty="0" smtClean="0">
                  <a:solidFill>
                    <a:schemeClr val="bg1"/>
                  </a:solidFill>
                </a:rPr>
                <a:t>RF GUN</a:t>
              </a:r>
              <a:endParaRPr lang="fr-FR" sz="1200" b="1" dirty="0">
                <a:solidFill>
                  <a:schemeClr val="bg1"/>
                </a:solidFill>
              </a:endParaRPr>
            </a:p>
          </p:txBody>
        </p:sp>
        <p:sp>
          <p:nvSpPr>
            <p:cNvPr id="10" name="ZoneTexte 9"/>
            <p:cNvSpPr txBox="1"/>
            <p:nvPr/>
          </p:nvSpPr>
          <p:spPr>
            <a:xfrm>
              <a:off x="1454803" y="1117075"/>
              <a:ext cx="684000" cy="276999"/>
            </a:xfrm>
            <a:prstGeom prst="rect">
              <a:avLst/>
            </a:prstGeom>
            <a:solidFill>
              <a:srgbClr val="3333CC"/>
            </a:solidFill>
            <a:ln>
              <a:noFill/>
            </a:ln>
          </p:spPr>
          <p:txBody>
            <a:bodyPr wrap="square" rtlCol="0">
              <a:spAutoFit/>
            </a:bodyPr>
            <a:lstStyle/>
            <a:p>
              <a:pPr algn="ctr">
                <a:spcBef>
                  <a:spcPts val="1200"/>
                </a:spcBef>
                <a:spcAft>
                  <a:spcPts val="1200"/>
                </a:spcAft>
              </a:pPr>
              <a:r>
                <a:rPr lang="fr-FR" sz="1200" b="1" dirty="0" smtClean="0">
                  <a:solidFill>
                    <a:schemeClr val="bg1"/>
                  </a:solidFill>
                </a:rPr>
                <a:t>LINAC 1</a:t>
              </a:r>
              <a:endParaRPr lang="fr-FR" sz="1200" b="1" dirty="0">
                <a:solidFill>
                  <a:schemeClr val="bg1"/>
                </a:solidFill>
              </a:endParaRPr>
            </a:p>
          </p:txBody>
        </p:sp>
        <p:sp>
          <p:nvSpPr>
            <p:cNvPr id="11" name="ZoneTexte 10"/>
            <p:cNvSpPr txBox="1"/>
            <p:nvPr/>
          </p:nvSpPr>
          <p:spPr>
            <a:xfrm>
              <a:off x="2613676" y="1117074"/>
              <a:ext cx="684000" cy="276999"/>
            </a:xfrm>
            <a:prstGeom prst="rect">
              <a:avLst/>
            </a:prstGeom>
            <a:solidFill>
              <a:srgbClr val="3333CC"/>
            </a:solidFill>
            <a:ln>
              <a:noFill/>
            </a:ln>
          </p:spPr>
          <p:txBody>
            <a:bodyPr wrap="square" rtlCol="0">
              <a:spAutoFit/>
            </a:bodyPr>
            <a:lstStyle/>
            <a:p>
              <a:pPr algn="ctr">
                <a:spcBef>
                  <a:spcPts val="1200"/>
                </a:spcBef>
                <a:spcAft>
                  <a:spcPts val="1200"/>
                </a:spcAft>
              </a:pPr>
              <a:r>
                <a:rPr lang="fr-FR" sz="1200" b="1" dirty="0" smtClean="0">
                  <a:solidFill>
                    <a:schemeClr val="bg1"/>
                  </a:solidFill>
                </a:rPr>
                <a:t>LINAC 2</a:t>
              </a:r>
              <a:endParaRPr lang="fr-FR" sz="1200" b="1" dirty="0">
                <a:solidFill>
                  <a:schemeClr val="bg1"/>
                </a:solidFill>
              </a:endParaRPr>
            </a:p>
          </p:txBody>
        </p:sp>
        <p:sp>
          <p:nvSpPr>
            <p:cNvPr id="12" name="ZoneTexte 11"/>
            <p:cNvSpPr txBox="1"/>
            <p:nvPr/>
          </p:nvSpPr>
          <p:spPr>
            <a:xfrm>
              <a:off x="4231667" y="1109053"/>
              <a:ext cx="1656000" cy="276999"/>
            </a:xfrm>
            <a:prstGeom prst="rect">
              <a:avLst/>
            </a:prstGeom>
            <a:solidFill>
              <a:srgbClr val="3333CC"/>
            </a:solidFill>
            <a:ln>
              <a:noFill/>
            </a:ln>
          </p:spPr>
          <p:txBody>
            <a:bodyPr wrap="square" rtlCol="0">
              <a:spAutoFit/>
            </a:bodyPr>
            <a:lstStyle/>
            <a:p>
              <a:pPr algn="ctr">
                <a:spcBef>
                  <a:spcPts val="1200"/>
                </a:spcBef>
                <a:spcAft>
                  <a:spcPts val="1200"/>
                </a:spcAft>
              </a:pPr>
              <a:r>
                <a:rPr lang="fr-FR" sz="1200" b="1" dirty="0" smtClean="0">
                  <a:solidFill>
                    <a:schemeClr val="bg1"/>
                  </a:solidFill>
                </a:rPr>
                <a:t>LIGNE DE TRANSPORT</a:t>
              </a:r>
              <a:endParaRPr lang="fr-FR" sz="1200" b="1" dirty="0">
                <a:solidFill>
                  <a:schemeClr val="bg1"/>
                </a:solidFill>
              </a:endParaRPr>
            </a:p>
          </p:txBody>
        </p:sp>
        <p:sp>
          <p:nvSpPr>
            <p:cNvPr id="13" name="Flèche vers le haut 12"/>
            <p:cNvSpPr/>
            <p:nvPr/>
          </p:nvSpPr>
          <p:spPr>
            <a:xfrm>
              <a:off x="1110702" y="1771387"/>
              <a:ext cx="174848" cy="180000"/>
            </a:xfrm>
            <a:prstGeom prst="upArrow">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ZoneTexte 13"/>
            <p:cNvSpPr txBox="1"/>
            <p:nvPr/>
          </p:nvSpPr>
          <p:spPr>
            <a:xfrm>
              <a:off x="866118" y="1917996"/>
              <a:ext cx="593714" cy="276999"/>
            </a:xfrm>
            <a:prstGeom prst="rect">
              <a:avLst/>
            </a:prstGeom>
            <a:noFill/>
          </p:spPr>
          <p:txBody>
            <a:bodyPr wrap="square" rtlCol="0">
              <a:spAutoFit/>
            </a:bodyPr>
            <a:lstStyle/>
            <a:p>
              <a:r>
                <a:rPr lang="fr-FR" sz="1200" dirty="0" smtClean="0">
                  <a:solidFill>
                    <a:srgbClr val="C00000"/>
                  </a:solidFill>
                </a:rPr>
                <a:t>5 MeV</a:t>
              </a:r>
              <a:endParaRPr lang="fr-FR" sz="1200" dirty="0">
                <a:solidFill>
                  <a:srgbClr val="C00000"/>
                </a:solidFill>
              </a:endParaRPr>
            </a:p>
          </p:txBody>
        </p:sp>
        <p:sp>
          <p:nvSpPr>
            <p:cNvPr id="15" name="Flèche vers le haut 14"/>
            <p:cNvSpPr/>
            <p:nvPr/>
          </p:nvSpPr>
          <p:spPr>
            <a:xfrm>
              <a:off x="2265892" y="1779408"/>
              <a:ext cx="174848" cy="180000"/>
            </a:xfrm>
            <a:prstGeom prst="upArrow">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6" name="ZoneTexte 15"/>
            <p:cNvSpPr txBox="1"/>
            <p:nvPr/>
          </p:nvSpPr>
          <p:spPr>
            <a:xfrm>
              <a:off x="2044867" y="1922064"/>
              <a:ext cx="738438" cy="276999"/>
            </a:xfrm>
            <a:prstGeom prst="rect">
              <a:avLst/>
            </a:prstGeom>
            <a:noFill/>
          </p:spPr>
          <p:txBody>
            <a:bodyPr wrap="square" rtlCol="0">
              <a:spAutoFit/>
            </a:bodyPr>
            <a:lstStyle/>
            <a:p>
              <a:pPr algn="ctr"/>
              <a:r>
                <a:rPr lang="fr-FR" sz="1200" dirty="0" smtClean="0">
                  <a:solidFill>
                    <a:srgbClr val="C00000"/>
                  </a:solidFill>
                </a:rPr>
                <a:t>70 MeV</a:t>
              </a:r>
            </a:p>
          </p:txBody>
        </p:sp>
        <p:sp>
          <p:nvSpPr>
            <p:cNvPr id="17" name="Flèche vers le haut 16"/>
            <p:cNvSpPr/>
            <p:nvPr/>
          </p:nvSpPr>
          <p:spPr>
            <a:xfrm>
              <a:off x="3443483" y="1747324"/>
              <a:ext cx="174848" cy="180000"/>
            </a:xfrm>
            <a:prstGeom prst="upArrow">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ZoneTexte 17"/>
            <p:cNvSpPr txBox="1"/>
            <p:nvPr/>
          </p:nvSpPr>
          <p:spPr>
            <a:xfrm>
              <a:off x="3122116" y="1892501"/>
              <a:ext cx="920495" cy="276999"/>
            </a:xfrm>
            <a:prstGeom prst="rect">
              <a:avLst/>
            </a:prstGeom>
            <a:noFill/>
          </p:spPr>
          <p:txBody>
            <a:bodyPr wrap="square" rtlCol="0">
              <a:spAutoFit/>
            </a:bodyPr>
            <a:lstStyle/>
            <a:p>
              <a:pPr algn="ctr"/>
              <a:r>
                <a:rPr lang="fr-FR" sz="1200" dirty="0" smtClean="0">
                  <a:solidFill>
                    <a:srgbClr val="C00000"/>
                  </a:solidFill>
                </a:rPr>
                <a:t>140 MeV</a:t>
              </a:r>
            </a:p>
          </p:txBody>
        </p:sp>
        <p:sp>
          <p:nvSpPr>
            <p:cNvPr id="21" name="Rectangle 20"/>
            <p:cNvSpPr/>
            <p:nvPr/>
          </p:nvSpPr>
          <p:spPr>
            <a:xfrm>
              <a:off x="2631456" y="1350023"/>
              <a:ext cx="673582" cy="276999"/>
            </a:xfrm>
            <a:prstGeom prst="rect">
              <a:avLst/>
            </a:prstGeom>
          </p:spPr>
          <p:txBody>
            <a:bodyPr wrap="none">
              <a:spAutoFit/>
            </a:bodyPr>
            <a:lstStyle/>
            <a:p>
              <a:pPr algn="ctr"/>
              <a:r>
                <a:rPr lang="fr-FR" sz="1200" i="1" dirty="0" smtClean="0">
                  <a:solidFill>
                    <a:srgbClr val="0000FF"/>
                  </a:solidFill>
                </a:rPr>
                <a:t>Phase B</a:t>
              </a:r>
              <a:endParaRPr lang="fr-FR" sz="1200" i="1" dirty="0">
                <a:solidFill>
                  <a:srgbClr val="0000FF"/>
                </a:solidFill>
              </a:endParaRPr>
            </a:p>
          </p:txBody>
        </p:sp>
        <p:sp>
          <p:nvSpPr>
            <p:cNvPr id="24" name="ZoneTexte 23"/>
            <p:cNvSpPr txBox="1"/>
            <p:nvPr/>
          </p:nvSpPr>
          <p:spPr>
            <a:xfrm>
              <a:off x="7080869" y="1703469"/>
              <a:ext cx="1512000" cy="276999"/>
            </a:xfrm>
            <a:prstGeom prst="rect">
              <a:avLst/>
            </a:prstGeom>
            <a:solidFill>
              <a:srgbClr val="3333CC"/>
            </a:solidFill>
            <a:ln>
              <a:noFill/>
            </a:ln>
          </p:spPr>
          <p:txBody>
            <a:bodyPr wrap="square" rtlCol="0">
              <a:spAutoFit/>
            </a:bodyPr>
            <a:lstStyle/>
            <a:p>
              <a:pPr algn="ctr"/>
              <a:r>
                <a:rPr lang="fr-FR" sz="1200" b="1" dirty="0" smtClean="0">
                  <a:solidFill>
                    <a:schemeClr val="bg1"/>
                  </a:solidFill>
                </a:rPr>
                <a:t>PHYSIQUE NUCLAIRE</a:t>
              </a:r>
            </a:p>
          </p:txBody>
        </p:sp>
        <p:sp>
          <p:nvSpPr>
            <p:cNvPr id="25" name="ZoneTexte 24"/>
            <p:cNvSpPr txBox="1"/>
            <p:nvPr/>
          </p:nvSpPr>
          <p:spPr>
            <a:xfrm>
              <a:off x="6520899" y="1014808"/>
              <a:ext cx="1368000" cy="276999"/>
            </a:xfrm>
            <a:prstGeom prst="rect">
              <a:avLst/>
            </a:prstGeom>
            <a:solidFill>
              <a:srgbClr val="3333CC"/>
            </a:solidFill>
            <a:ln>
              <a:noFill/>
            </a:ln>
          </p:spPr>
          <p:txBody>
            <a:bodyPr wrap="square" rtlCol="0">
              <a:spAutoFit/>
            </a:bodyPr>
            <a:lstStyle/>
            <a:p>
              <a:pPr algn="ctr"/>
              <a:r>
                <a:rPr lang="fr-FR" sz="1200" b="1" dirty="0" smtClean="0">
                  <a:solidFill>
                    <a:schemeClr val="bg1"/>
                  </a:solidFill>
                </a:rPr>
                <a:t>R&amp;D DETECTEURS</a:t>
              </a:r>
            </a:p>
          </p:txBody>
        </p:sp>
        <p:sp>
          <p:nvSpPr>
            <p:cNvPr id="26" name="ZoneTexte 25"/>
            <p:cNvSpPr txBox="1"/>
            <p:nvPr/>
          </p:nvSpPr>
          <p:spPr>
            <a:xfrm>
              <a:off x="7179844" y="1343666"/>
              <a:ext cx="1368000" cy="276999"/>
            </a:xfrm>
            <a:prstGeom prst="rect">
              <a:avLst/>
            </a:prstGeom>
            <a:solidFill>
              <a:srgbClr val="3333CC"/>
            </a:solidFill>
            <a:ln>
              <a:noFill/>
            </a:ln>
          </p:spPr>
          <p:txBody>
            <a:bodyPr wrap="square" rtlCol="0">
              <a:spAutoFit/>
            </a:bodyPr>
            <a:lstStyle/>
            <a:p>
              <a:pPr algn="ctr"/>
              <a:r>
                <a:rPr lang="fr-FR" sz="1200" b="1" dirty="0" smtClean="0">
                  <a:solidFill>
                    <a:schemeClr val="bg1"/>
                  </a:solidFill>
                </a:rPr>
                <a:t>RADIOBIOLOGIE</a:t>
              </a:r>
            </a:p>
          </p:txBody>
        </p:sp>
      </p:grpSp>
      <p:sp>
        <p:nvSpPr>
          <p:cNvPr id="32" name="ZoneTexte 31"/>
          <p:cNvSpPr txBox="1"/>
          <p:nvPr/>
        </p:nvSpPr>
        <p:spPr>
          <a:xfrm>
            <a:off x="3264568" y="5815661"/>
            <a:ext cx="5879432" cy="769441"/>
          </a:xfrm>
          <a:prstGeom prst="rect">
            <a:avLst/>
          </a:prstGeom>
          <a:noFill/>
        </p:spPr>
        <p:txBody>
          <a:bodyPr wrap="square" rtlCol="0">
            <a:spAutoFit/>
          </a:bodyPr>
          <a:lstStyle/>
          <a:p>
            <a:r>
              <a:rPr lang="fr-FR" sz="1600" b="1" dirty="0" smtClean="0"/>
              <a:t>Accélérateur classé </a:t>
            </a:r>
            <a:r>
              <a:rPr lang="fr-FR" sz="1600" b="1" dirty="0" smtClean="0">
                <a:sym typeface="Symbol"/>
              </a:rPr>
              <a:t>Accélérateur </a:t>
            </a:r>
            <a:r>
              <a:rPr lang="fr-FR" sz="1600" b="1" dirty="0" smtClean="0"/>
              <a:t>industriel</a:t>
            </a:r>
            <a:r>
              <a:rPr lang="fr-FR" sz="1600" b="1" dirty="0" smtClean="0">
                <a:sym typeface="Symbol"/>
              </a:rPr>
              <a:t> </a:t>
            </a:r>
            <a:r>
              <a:rPr lang="fr-FR" sz="1600" dirty="0" smtClean="0">
                <a:sym typeface="Symbol"/>
              </a:rPr>
              <a:t> </a:t>
            </a:r>
            <a:r>
              <a:rPr lang="fr-FR" sz="1200" dirty="0" smtClean="0">
                <a:sym typeface="Symbol"/>
              </a:rPr>
              <a:t>selon la Norme NF M62 105 </a:t>
            </a:r>
          </a:p>
          <a:p>
            <a:pPr marL="0" lvl="2" indent="3175">
              <a:tabLst>
                <a:tab pos="1343025" algn="l"/>
              </a:tabLst>
            </a:pPr>
            <a:r>
              <a:rPr lang="fr-FR" sz="1400" dirty="0" smtClean="0"/>
              <a:t>Rappel : INB quand Energie &gt; 50 MeV et Puissance &gt; 1 kW</a:t>
            </a:r>
          </a:p>
          <a:p>
            <a:pPr marL="85725" lvl="2">
              <a:tabLst>
                <a:tab pos="623888" algn="l"/>
              </a:tabLst>
            </a:pPr>
            <a:r>
              <a:rPr lang="fr-FR" sz="1400" dirty="0" smtClean="0"/>
              <a:t>	PRAE : Energie max = 140 MeV avec Puissance = 14 W</a:t>
            </a:r>
          </a:p>
        </p:txBody>
      </p:sp>
      <p:sp>
        <p:nvSpPr>
          <p:cNvPr id="27" name="ZoneTexte 26"/>
          <p:cNvSpPr txBox="1"/>
          <p:nvPr/>
        </p:nvSpPr>
        <p:spPr>
          <a:xfrm>
            <a:off x="6981824" y="4495800"/>
            <a:ext cx="1666875" cy="307777"/>
          </a:xfrm>
          <a:prstGeom prst="rect">
            <a:avLst/>
          </a:prstGeom>
          <a:noFill/>
        </p:spPr>
        <p:txBody>
          <a:bodyPr wrap="square" rtlCol="0">
            <a:spAutoFit/>
          </a:bodyPr>
          <a:lstStyle/>
          <a:p>
            <a:pPr algn="r"/>
            <a:r>
              <a:rPr lang="fr-FR" sz="1400" i="1" dirty="0" smtClean="0"/>
              <a:t>Conception B. Borgo</a:t>
            </a:r>
            <a:endParaRPr lang="fr-FR" sz="1400" i="1" dirty="0"/>
          </a:p>
        </p:txBody>
      </p:sp>
      <p:cxnSp>
        <p:nvCxnSpPr>
          <p:cNvPr id="29" name="Connecteur droit avec flèche 28"/>
          <p:cNvCxnSpPr/>
          <p:nvPr/>
        </p:nvCxnSpPr>
        <p:spPr>
          <a:xfrm rot="10800000">
            <a:off x="466725" y="2171700"/>
            <a:ext cx="8229600" cy="158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4114800" y="2181225"/>
            <a:ext cx="695325" cy="369332"/>
          </a:xfrm>
          <a:prstGeom prst="rect">
            <a:avLst/>
          </a:prstGeom>
          <a:noFill/>
        </p:spPr>
        <p:txBody>
          <a:bodyPr wrap="square" rtlCol="0">
            <a:spAutoFit/>
          </a:bodyPr>
          <a:lstStyle/>
          <a:p>
            <a:r>
              <a:rPr lang="fr-FR" dirty="0" smtClean="0"/>
              <a:t>24 m</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11" descr="Description : Description : l-coul-30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12020" y="1095675"/>
            <a:ext cx="553401" cy="291009"/>
          </a:xfrm>
          <a:prstGeom prst="rect">
            <a:avLst/>
          </a:prstGeom>
          <a:noFill/>
          <a:ln w="9525">
            <a:noFill/>
            <a:miter lim="800000"/>
            <a:headEnd/>
            <a:tailEnd/>
          </a:ln>
        </p:spPr>
      </p:pic>
      <p:grpSp>
        <p:nvGrpSpPr>
          <p:cNvPr id="100" name="Groupe 99"/>
          <p:cNvGrpSpPr/>
          <p:nvPr/>
        </p:nvGrpSpPr>
        <p:grpSpPr>
          <a:xfrm>
            <a:off x="0" y="1580681"/>
            <a:ext cx="3842657" cy="1198702"/>
            <a:chOff x="-740229" y="3213535"/>
            <a:chExt cx="3842657" cy="1198702"/>
          </a:xfrm>
        </p:grpSpPr>
        <p:sp>
          <p:nvSpPr>
            <p:cNvPr id="26" name="ZoneTexte 51"/>
            <p:cNvSpPr txBox="1">
              <a:spLocks noChangeArrowheads="1"/>
            </p:cNvSpPr>
            <p:nvPr/>
          </p:nvSpPr>
          <p:spPr bwMode="auto">
            <a:xfrm>
              <a:off x="-740229" y="3950572"/>
              <a:ext cx="1918741" cy="461665"/>
            </a:xfrm>
            <a:prstGeom prst="rect">
              <a:avLst/>
            </a:prstGeom>
            <a:noFill/>
            <a:ln w="9525">
              <a:noFill/>
              <a:miter lim="800000"/>
              <a:headEnd/>
              <a:tailEnd/>
            </a:ln>
          </p:spPr>
          <p:txBody>
            <a:bodyPr wrap="square">
              <a:spAutoFit/>
            </a:bodyPr>
            <a:lstStyle/>
            <a:p>
              <a:r>
                <a:rPr lang="fr-FR" sz="1200" b="1" u="sng" dirty="0" smtClean="0"/>
                <a:t>RF gun </a:t>
              </a:r>
              <a:r>
                <a:rPr lang="fr-FR" sz="1200" u="sng" dirty="0" smtClean="0"/>
                <a:t>:</a:t>
              </a:r>
            </a:p>
            <a:p>
              <a:r>
                <a:rPr lang="fr-FR" sz="1200" dirty="0" smtClean="0"/>
                <a:t>Design &amp; production </a:t>
              </a:r>
              <a:r>
                <a:rPr lang="fr-FR" sz="1200" dirty="0" err="1"/>
                <a:t>at</a:t>
              </a:r>
              <a:r>
                <a:rPr lang="fr-FR" sz="1200" dirty="0"/>
                <a:t> </a:t>
              </a:r>
              <a:r>
                <a:rPr lang="fr-FR" sz="1200" dirty="0" smtClean="0"/>
                <a:t>LAL</a:t>
              </a:r>
              <a:endParaRPr lang="fr-FR" sz="1200" dirty="0"/>
            </a:p>
          </p:txBody>
        </p:sp>
        <p:sp>
          <p:nvSpPr>
            <p:cNvPr id="9" name="ZoneTexte 8"/>
            <p:cNvSpPr txBox="1"/>
            <p:nvPr/>
          </p:nvSpPr>
          <p:spPr>
            <a:xfrm>
              <a:off x="-740229" y="3213535"/>
              <a:ext cx="3842657" cy="461665"/>
            </a:xfrm>
            <a:prstGeom prst="rect">
              <a:avLst/>
            </a:prstGeom>
            <a:noFill/>
          </p:spPr>
          <p:txBody>
            <a:bodyPr wrap="square" rtlCol="0">
              <a:spAutoFit/>
            </a:bodyPr>
            <a:lstStyle/>
            <a:p>
              <a:r>
                <a:rPr lang="fr-FR" sz="1200" b="1" dirty="0" smtClean="0"/>
                <a:t>Photo –injecteur (similaire CTF3 – CERN / </a:t>
              </a:r>
              <a:r>
                <a:rPr lang="fr-FR" sz="1200" b="1" dirty="0" err="1" smtClean="0"/>
                <a:t>ThomX</a:t>
              </a:r>
              <a:r>
                <a:rPr lang="fr-FR" sz="1200" b="1" dirty="0" smtClean="0"/>
                <a:t> - LAL)</a:t>
              </a:r>
            </a:p>
            <a:p>
              <a:r>
                <a:rPr lang="fr-FR" sz="1200" dirty="0" smtClean="0"/>
                <a:t>80 MV/m @ P</a:t>
              </a:r>
              <a:r>
                <a:rPr lang="fr-FR" sz="1200" baseline="-25000" dirty="0" smtClean="0"/>
                <a:t>in</a:t>
              </a:r>
              <a:r>
                <a:rPr lang="fr-FR" sz="1200" dirty="0" smtClean="0"/>
                <a:t> = 5MW</a:t>
              </a:r>
            </a:p>
          </p:txBody>
        </p:sp>
      </p:grpSp>
      <p:sp>
        <p:nvSpPr>
          <p:cNvPr id="77" name="ZoneTexte 76"/>
          <p:cNvSpPr txBox="1"/>
          <p:nvPr/>
        </p:nvSpPr>
        <p:spPr>
          <a:xfrm>
            <a:off x="751124" y="1079379"/>
            <a:ext cx="1057348" cy="369332"/>
          </a:xfrm>
          <a:prstGeom prst="rect">
            <a:avLst/>
          </a:prstGeom>
          <a:solidFill>
            <a:srgbClr val="3333CC"/>
          </a:solidFill>
          <a:ln>
            <a:noFill/>
          </a:ln>
        </p:spPr>
        <p:txBody>
          <a:bodyPr wrap="square" rtlCol="0">
            <a:spAutoFit/>
          </a:bodyPr>
          <a:lstStyle/>
          <a:p>
            <a:pPr algn="ctr">
              <a:spcBef>
                <a:spcPts val="1200"/>
              </a:spcBef>
              <a:spcAft>
                <a:spcPts val="1200"/>
              </a:spcAft>
            </a:pPr>
            <a:r>
              <a:rPr lang="fr-FR" b="1" dirty="0" smtClean="0">
                <a:solidFill>
                  <a:schemeClr val="bg1"/>
                </a:solidFill>
              </a:rPr>
              <a:t> RF GUN</a:t>
            </a:r>
            <a:endParaRPr lang="fr-FR" b="1" dirty="0">
              <a:solidFill>
                <a:schemeClr val="bg1"/>
              </a:solidFill>
            </a:endParaRPr>
          </a:p>
        </p:txBody>
      </p:sp>
      <p:grpSp>
        <p:nvGrpSpPr>
          <p:cNvPr id="102" name="Groupe 101"/>
          <p:cNvGrpSpPr/>
          <p:nvPr/>
        </p:nvGrpSpPr>
        <p:grpSpPr>
          <a:xfrm>
            <a:off x="4713692" y="2235870"/>
            <a:ext cx="4299679" cy="2630044"/>
            <a:chOff x="4724577" y="3106727"/>
            <a:chExt cx="3657423" cy="2277174"/>
          </a:xfrm>
        </p:grpSpPr>
        <p:pic>
          <p:nvPicPr>
            <p:cNvPr id="91" name="Image 90" descr="section2_iso.png"/>
            <p:cNvPicPr>
              <a:picLocks noChangeAspect="1"/>
            </p:cNvPicPr>
            <p:nvPr/>
          </p:nvPicPr>
          <p:blipFill>
            <a:blip r:embed="rId3" cstate="print">
              <a:clrChange>
                <a:clrFrom>
                  <a:srgbClr val="FFFFFF"/>
                </a:clrFrom>
                <a:clrTo>
                  <a:srgbClr val="FFFFFF">
                    <a:alpha val="0"/>
                  </a:srgbClr>
                </a:clrTo>
              </a:clrChange>
            </a:blip>
            <a:stretch>
              <a:fillRect/>
            </a:stretch>
          </p:blipFill>
          <p:spPr>
            <a:xfrm>
              <a:off x="4724577" y="3106727"/>
              <a:ext cx="3657423" cy="2277174"/>
            </a:xfrm>
            <a:prstGeom prst="rect">
              <a:avLst/>
            </a:prstGeom>
          </p:spPr>
        </p:pic>
        <p:cxnSp>
          <p:nvCxnSpPr>
            <p:cNvPr id="93" name="Connecteur droit avec flèche 92"/>
            <p:cNvCxnSpPr/>
            <p:nvPr/>
          </p:nvCxnSpPr>
          <p:spPr>
            <a:xfrm rot="10800000">
              <a:off x="5021710" y="4675684"/>
              <a:ext cx="2837777" cy="64743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ZoneTexte 94"/>
            <p:cNvSpPr txBox="1"/>
            <p:nvPr/>
          </p:nvSpPr>
          <p:spPr>
            <a:xfrm rot="736154">
              <a:off x="5714464" y="4970281"/>
              <a:ext cx="801974" cy="319779"/>
            </a:xfrm>
            <a:prstGeom prst="rect">
              <a:avLst/>
            </a:prstGeom>
            <a:noFill/>
          </p:spPr>
          <p:txBody>
            <a:bodyPr wrap="square" rtlCol="0">
              <a:spAutoFit/>
            </a:bodyPr>
            <a:lstStyle/>
            <a:p>
              <a:r>
                <a:rPr lang="fr-FR" dirty="0" smtClean="0"/>
                <a:t>3.5m</a:t>
              </a:r>
              <a:endParaRPr lang="fr-FR" dirty="0"/>
            </a:p>
          </p:txBody>
        </p:sp>
      </p:grpSp>
      <p:grpSp>
        <p:nvGrpSpPr>
          <p:cNvPr id="38" name="Groupe 37"/>
          <p:cNvGrpSpPr/>
          <p:nvPr/>
        </p:nvGrpSpPr>
        <p:grpSpPr>
          <a:xfrm>
            <a:off x="4267200" y="5159828"/>
            <a:ext cx="4876800" cy="1354217"/>
            <a:chOff x="4267200" y="5159828"/>
            <a:chExt cx="4876800" cy="1354217"/>
          </a:xfrm>
        </p:grpSpPr>
        <p:sp>
          <p:nvSpPr>
            <p:cNvPr id="98" name="ZoneTexte 97"/>
            <p:cNvSpPr txBox="1"/>
            <p:nvPr/>
          </p:nvSpPr>
          <p:spPr>
            <a:xfrm>
              <a:off x="4267200" y="5159828"/>
              <a:ext cx="4876800" cy="1354217"/>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Puissance HF :</a:t>
              </a:r>
            </a:p>
            <a:p>
              <a:pPr lvl="1"/>
              <a:endParaRPr lang="fr-FR" sz="1600" dirty="0" smtClean="0"/>
            </a:p>
            <a:p>
              <a:pPr lvl="1"/>
              <a:r>
                <a:rPr lang="fr-FR" sz="1600" dirty="0" smtClean="0"/>
                <a:t>Klystron acheté (35 MW@3GHz)</a:t>
              </a:r>
            </a:p>
            <a:p>
              <a:pPr lvl="1"/>
              <a:r>
                <a:rPr lang="fr-FR" sz="1600" dirty="0" smtClean="0"/>
                <a:t>Récupération de modulateurs du SLAC (USA)</a:t>
              </a:r>
            </a:p>
            <a:p>
              <a:pPr lvl="1"/>
              <a:endParaRPr lang="fr-FR" sz="1600" dirty="0"/>
            </a:p>
          </p:txBody>
        </p:sp>
        <p:pic>
          <p:nvPicPr>
            <p:cNvPr id="53" name="Picture 11" descr="Description : Description : l-coul-30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82649" y="5189595"/>
              <a:ext cx="553401" cy="291009"/>
            </a:xfrm>
            <a:prstGeom prst="rect">
              <a:avLst/>
            </a:prstGeom>
            <a:noFill/>
            <a:ln w="9525">
              <a:noFill/>
              <a:miter lim="800000"/>
              <a:headEnd/>
              <a:tailEnd/>
            </a:ln>
          </p:spPr>
        </p:pic>
      </p:grpSp>
      <p:sp>
        <p:nvSpPr>
          <p:cNvPr id="28" name="ZoneTexte 27"/>
          <p:cNvSpPr txBox="1"/>
          <p:nvPr/>
        </p:nvSpPr>
        <p:spPr>
          <a:xfrm>
            <a:off x="1691680" y="112439"/>
            <a:ext cx="2794595"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ACCELERATEUR</a:t>
            </a:r>
          </a:p>
        </p:txBody>
      </p:sp>
      <p:pic>
        <p:nvPicPr>
          <p:cNvPr id="29" name="Picture 11" descr="Description : Description : l-coul-30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9911" y="166993"/>
            <a:ext cx="553401" cy="291009"/>
          </a:xfrm>
          <a:prstGeom prst="rect">
            <a:avLst/>
          </a:prstGeom>
          <a:noFill/>
          <a:ln w="9525">
            <a:noFill/>
            <a:miter lim="800000"/>
            <a:headEnd/>
            <a:tailEnd/>
          </a:ln>
        </p:spPr>
      </p:pic>
      <p:pic>
        <p:nvPicPr>
          <p:cNvPr id="30" name="Image 2" descr="Description : Description : C:\sb\P2IO_2015_PE\ipn-orsay.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97793" y="148648"/>
            <a:ext cx="636481" cy="302175"/>
          </a:xfrm>
          <a:prstGeom prst="rect">
            <a:avLst/>
          </a:prstGeom>
          <a:noFill/>
          <a:ln w="9525">
            <a:noFill/>
            <a:miter lim="800000"/>
            <a:headEnd/>
            <a:tailEnd/>
          </a:ln>
        </p:spPr>
      </p:pic>
      <p:grpSp>
        <p:nvGrpSpPr>
          <p:cNvPr id="33" name="Groupe 32"/>
          <p:cNvGrpSpPr/>
          <p:nvPr/>
        </p:nvGrpSpPr>
        <p:grpSpPr>
          <a:xfrm>
            <a:off x="-54430" y="2577547"/>
            <a:ext cx="4323684" cy="3505779"/>
            <a:chOff x="-54430" y="2577547"/>
            <a:chExt cx="4323684" cy="3505779"/>
          </a:xfrm>
        </p:grpSpPr>
        <p:pic>
          <p:nvPicPr>
            <p:cNvPr id="25" name="Image 24" descr="canon.png"/>
            <p:cNvPicPr>
              <a:picLocks noChangeAspect="1"/>
            </p:cNvPicPr>
            <p:nvPr/>
          </p:nvPicPr>
          <p:blipFill>
            <a:blip r:embed="rId5" cstate="print">
              <a:clrChange>
                <a:clrFrom>
                  <a:srgbClr val="FFFFFF"/>
                </a:clrFrom>
                <a:clrTo>
                  <a:srgbClr val="FFFFFF">
                    <a:alpha val="0"/>
                  </a:srgbClr>
                </a:clrTo>
              </a:clrChange>
            </a:blip>
            <a:srcRect/>
            <a:stretch>
              <a:fillRect/>
            </a:stretch>
          </p:blipFill>
          <p:spPr>
            <a:xfrm>
              <a:off x="1050677" y="2771596"/>
              <a:ext cx="1930400" cy="3311730"/>
            </a:xfrm>
            <a:prstGeom prst="rect">
              <a:avLst/>
            </a:prstGeom>
          </p:spPr>
        </p:pic>
        <p:sp>
          <p:nvSpPr>
            <p:cNvPr id="24" name="ZoneTexte 23"/>
            <p:cNvSpPr txBox="1"/>
            <p:nvPr/>
          </p:nvSpPr>
          <p:spPr>
            <a:xfrm>
              <a:off x="0" y="2934031"/>
              <a:ext cx="1208598" cy="461665"/>
            </a:xfrm>
            <a:prstGeom prst="rect">
              <a:avLst/>
            </a:prstGeom>
            <a:noFill/>
          </p:spPr>
          <p:txBody>
            <a:bodyPr wrap="square" rtlCol="0">
              <a:spAutoFit/>
            </a:bodyPr>
            <a:lstStyle/>
            <a:p>
              <a:pPr algn="ctr"/>
              <a:r>
                <a:rPr lang="fr-FR" sz="1200" i="1" dirty="0" smtClean="0"/>
                <a:t>Bobine de contre-champ</a:t>
              </a:r>
              <a:endParaRPr lang="fr-FR" sz="1200" i="1" dirty="0"/>
            </a:p>
          </p:txBody>
        </p:sp>
        <p:sp>
          <p:nvSpPr>
            <p:cNvPr id="27" name="ZoneTexte 26"/>
            <p:cNvSpPr txBox="1"/>
            <p:nvPr/>
          </p:nvSpPr>
          <p:spPr>
            <a:xfrm>
              <a:off x="2307203" y="2577547"/>
              <a:ext cx="1208598" cy="461665"/>
            </a:xfrm>
            <a:prstGeom prst="rect">
              <a:avLst/>
            </a:prstGeom>
            <a:noFill/>
          </p:spPr>
          <p:txBody>
            <a:bodyPr wrap="square" rtlCol="0">
              <a:spAutoFit/>
            </a:bodyPr>
            <a:lstStyle/>
            <a:p>
              <a:pPr algn="ctr"/>
              <a:r>
                <a:rPr lang="fr-FR" sz="1200" i="1" dirty="0" smtClean="0"/>
                <a:t>Bobine de focalisation</a:t>
              </a:r>
              <a:endParaRPr lang="fr-FR" sz="1200" i="1" dirty="0"/>
            </a:p>
          </p:txBody>
        </p:sp>
        <p:sp>
          <p:nvSpPr>
            <p:cNvPr id="31" name="ZoneTexte 30"/>
            <p:cNvSpPr txBox="1"/>
            <p:nvPr/>
          </p:nvSpPr>
          <p:spPr>
            <a:xfrm>
              <a:off x="0" y="4875475"/>
              <a:ext cx="1208598" cy="646331"/>
            </a:xfrm>
            <a:prstGeom prst="rect">
              <a:avLst/>
            </a:prstGeom>
            <a:noFill/>
          </p:spPr>
          <p:txBody>
            <a:bodyPr wrap="square" rtlCol="0">
              <a:spAutoFit/>
            </a:bodyPr>
            <a:lstStyle/>
            <a:p>
              <a:pPr algn="ctr"/>
              <a:r>
                <a:rPr lang="fr-FR" sz="1200" i="1" dirty="0" smtClean="0"/>
                <a:t>Cavité HF</a:t>
              </a:r>
            </a:p>
            <a:p>
              <a:pPr algn="ctr"/>
              <a:r>
                <a:rPr lang="fr-FR" sz="1200" i="1" dirty="0" smtClean="0"/>
                <a:t>2.5 cellules en cuivre</a:t>
              </a:r>
              <a:endParaRPr lang="fr-FR" sz="1200" i="1" dirty="0"/>
            </a:p>
          </p:txBody>
        </p:sp>
        <p:sp>
          <p:nvSpPr>
            <p:cNvPr id="32" name="ZoneTexte 31"/>
            <p:cNvSpPr txBox="1"/>
            <p:nvPr/>
          </p:nvSpPr>
          <p:spPr>
            <a:xfrm>
              <a:off x="-54430" y="4147687"/>
              <a:ext cx="1160889" cy="276999"/>
            </a:xfrm>
            <a:prstGeom prst="rect">
              <a:avLst/>
            </a:prstGeom>
            <a:noFill/>
          </p:spPr>
          <p:txBody>
            <a:bodyPr wrap="square" rtlCol="0">
              <a:spAutoFit/>
            </a:bodyPr>
            <a:lstStyle/>
            <a:p>
              <a:pPr algn="ctr"/>
              <a:r>
                <a:rPr lang="fr-FR" sz="1200" i="1" dirty="0" smtClean="0"/>
                <a:t>Photocathode</a:t>
              </a:r>
              <a:endParaRPr lang="fr-FR" sz="1200" i="1" dirty="0"/>
            </a:p>
          </p:txBody>
        </p:sp>
        <p:cxnSp>
          <p:nvCxnSpPr>
            <p:cNvPr id="35" name="Connecteur droit avec flèche 34"/>
            <p:cNvCxnSpPr/>
            <p:nvPr/>
          </p:nvCxnSpPr>
          <p:spPr>
            <a:xfrm rot="10800000">
              <a:off x="2623930" y="4484539"/>
              <a:ext cx="437322" cy="263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3060656" y="4332777"/>
              <a:ext cx="1208598" cy="276999"/>
            </a:xfrm>
            <a:prstGeom prst="rect">
              <a:avLst/>
            </a:prstGeom>
            <a:noFill/>
          </p:spPr>
          <p:txBody>
            <a:bodyPr wrap="square" rtlCol="0">
              <a:spAutoFit/>
            </a:bodyPr>
            <a:lstStyle/>
            <a:p>
              <a:pPr algn="ctr"/>
              <a:r>
                <a:rPr lang="fr-FR" sz="1200" i="1" dirty="0" smtClean="0">
                  <a:solidFill>
                    <a:srgbClr val="FF0000"/>
                  </a:solidFill>
                </a:rPr>
                <a:t>Faisceau Laser</a:t>
              </a:r>
              <a:endParaRPr lang="fr-FR" sz="1200" i="1" dirty="0">
                <a:solidFill>
                  <a:srgbClr val="FF0000"/>
                </a:solidFill>
              </a:endParaRPr>
            </a:p>
          </p:txBody>
        </p:sp>
        <p:cxnSp>
          <p:nvCxnSpPr>
            <p:cNvPr id="39" name="Connecteur droit avec flèche 38"/>
            <p:cNvCxnSpPr/>
            <p:nvPr/>
          </p:nvCxnSpPr>
          <p:spPr>
            <a:xfrm>
              <a:off x="1002632" y="3128211"/>
              <a:ext cx="240631" cy="12833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986590" y="4307305"/>
              <a:ext cx="577515" cy="4812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rot="10800000" flipV="1">
              <a:off x="2318085" y="2999874"/>
              <a:ext cx="264695" cy="1524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V="1">
              <a:off x="962526" y="4387516"/>
              <a:ext cx="922421" cy="63366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6" name="Groupe 35"/>
          <p:cNvGrpSpPr/>
          <p:nvPr/>
        </p:nvGrpSpPr>
        <p:grpSpPr>
          <a:xfrm>
            <a:off x="4878212" y="1050827"/>
            <a:ext cx="4037188" cy="1301633"/>
            <a:chOff x="4878212" y="1050827"/>
            <a:chExt cx="4037188" cy="1301633"/>
          </a:xfrm>
        </p:grpSpPr>
        <p:pic>
          <p:nvPicPr>
            <p:cNvPr id="64" name="Picture 11" descr="Description : Description : l-coul-30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41877" y="1096564"/>
              <a:ext cx="553401" cy="291009"/>
            </a:xfrm>
            <a:prstGeom prst="rect">
              <a:avLst/>
            </a:prstGeom>
            <a:noFill/>
            <a:ln w="9525">
              <a:noFill/>
              <a:miter lim="800000"/>
              <a:headEnd/>
              <a:tailEnd/>
            </a:ln>
          </p:spPr>
        </p:pic>
        <p:grpSp>
          <p:nvGrpSpPr>
            <p:cNvPr id="34" name="Groupe 33"/>
            <p:cNvGrpSpPr/>
            <p:nvPr/>
          </p:nvGrpSpPr>
          <p:grpSpPr>
            <a:xfrm>
              <a:off x="4878212" y="1050827"/>
              <a:ext cx="4037188" cy="1301633"/>
              <a:chOff x="4878212" y="1050827"/>
              <a:chExt cx="4037188" cy="1301633"/>
            </a:xfrm>
          </p:grpSpPr>
          <p:grpSp>
            <p:nvGrpSpPr>
              <p:cNvPr id="101" name="Groupe 100"/>
              <p:cNvGrpSpPr/>
              <p:nvPr/>
            </p:nvGrpSpPr>
            <p:grpSpPr>
              <a:xfrm>
                <a:off x="4878212" y="1050827"/>
                <a:ext cx="4037188" cy="888572"/>
                <a:chOff x="3967202" y="2367999"/>
                <a:chExt cx="4037188" cy="888572"/>
              </a:xfrm>
            </p:grpSpPr>
            <p:sp>
              <p:nvSpPr>
                <p:cNvPr id="74" name="Rectangle 73"/>
                <p:cNvSpPr/>
                <p:nvPr/>
              </p:nvSpPr>
              <p:spPr>
                <a:xfrm>
                  <a:off x="4091957" y="2948794"/>
                  <a:ext cx="3912433" cy="307777"/>
                </a:xfrm>
                <a:prstGeom prst="rect">
                  <a:avLst/>
                </a:prstGeom>
              </p:spPr>
              <p:txBody>
                <a:bodyPr wrap="square">
                  <a:spAutoFit/>
                </a:bodyPr>
                <a:lstStyle/>
                <a:p>
                  <a:r>
                    <a:rPr lang="en-US" sz="1400" b="1" dirty="0" smtClean="0"/>
                    <a:t>S-Band High gradient compact structure (3 GHz)</a:t>
                  </a:r>
                </a:p>
              </p:txBody>
            </p:sp>
            <p:sp>
              <p:nvSpPr>
                <p:cNvPr id="78" name="ZoneTexte 77"/>
                <p:cNvSpPr txBox="1"/>
                <p:nvPr/>
              </p:nvSpPr>
              <p:spPr>
                <a:xfrm>
                  <a:off x="3967202" y="2367999"/>
                  <a:ext cx="985282" cy="369332"/>
                </a:xfrm>
                <a:prstGeom prst="rect">
                  <a:avLst/>
                </a:prstGeom>
                <a:solidFill>
                  <a:srgbClr val="3333CC"/>
                </a:solidFill>
                <a:ln>
                  <a:noFill/>
                </a:ln>
              </p:spPr>
              <p:txBody>
                <a:bodyPr wrap="square" rtlCol="0">
                  <a:spAutoFit/>
                </a:bodyPr>
                <a:lstStyle/>
                <a:p>
                  <a:pPr algn="ctr">
                    <a:spcBef>
                      <a:spcPts val="1200"/>
                    </a:spcBef>
                    <a:spcAft>
                      <a:spcPts val="1200"/>
                    </a:spcAft>
                  </a:pPr>
                  <a:r>
                    <a:rPr lang="fr-FR" b="1" dirty="0" smtClean="0">
                      <a:solidFill>
                        <a:schemeClr val="bg1"/>
                      </a:solidFill>
                    </a:rPr>
                    <a:t>LINAC</a:t>
                  </a:r>
                  <a:endParaRPr lang="fr-FR" b="1" dirty="0">
                    <a:solidFill>
                      <a:schemeClr val="bg1"/>
                    </a:solidFill>
                  </a:endParaRPr>
                </a:p>
              </p:txBody>
            </p:sp>
          </p:grpSp>
          <p:sp>
            <p:nvSpPr>
              <p:cNvPr id="47" name="Rectangle 46"/>
              <p:cNvSpPr/>
              <p:nvPr/>
            </p:nvSpPr>
            <p:spPr>
              <a:xfrm>
                <a:off x="5080764" y="1890795"/>
                <a:ext cx="3801979" cy="461665"/>
              </a:xfrm>
              <a:prstGeom prst="rect">
                <a:avLst/>
              </a:prstGeom>
            </p:spPr>
            <p:txBody>
              <a:bodyPr wrap="square">
                <a:spAutoFit/>
              </a:bodyPr>
              <a:lstStyle/>
              <a:p>
                <a:r>
                  <a:rPr lang="fr-FR" sz="1200" dirty="0" smtClean="0"/>
                  <a:t>Structure HF à champ quasi-constant le long de la section, fonctionnant en onde progressive sur le mode 2</a:t>
                </a:r>
                <a:r>
                  <a:rPr lang="fr-FR" sz="1200" dirty="0" smtClean="0">
                    <a:sym typeface="Symbol"/>
                  </a:rPr>
                  <a:t></a:t>
                </a:r>
                <a:r>
                  <a:rPr lang="fr-FR" sz="1200" dirty="0" smtClean="0"/>
                  <a:t>/3</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ZoneTexte 59"/>
          <p:cNvSpPr txBox="1"/>
          <p:nvPr/>
        </p:nvSpPr>
        <p:spPr>
          <a:xfrm>
            <a:off x="1691680" y="112439"/>
            <a:ext cx="2794595" cy="369332"/>
          </a:xfrm>
          <a:prstGeom prst="rect">
            <a:avLst/>
          </a:prstGeom>
          <a:noFill/>
        </p:spPr>
        <p:txBody>
          <a:bodyPr wrap="square" rtlCol="0">
            <a:spAutoFit/>
          </a:bodyPr>
          <a:lstStyle/>
          <a:p>
            <a:r>
              <a:rPr lang="fr-FR" b="1" dirty="0" smtClean="0">
                <a:latin typeface="Tahoma" pitchFamily="34" charset="0"/>
                <a:ea typeface="Tahoma" pitchFamily="34" charset="0"/>
                <a:cs typeface="Tahoma" pitchFamily="34" charset="0"/>
              </a:rPr>
              <a:t>AXE ACCELERATEUR</a:t>
            </a:r>
          </a:p>
        </p:txBody>
      </p:sp>
      <p:pic>
        <p:nvPicPr>
          <p:cNvPr id="61" name="Picture 11" descr="Description : Description : l-coul-30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9911" y="166993"/>
            <a:ext cx="553401" cy="291009"/>
          </a:xfrm>
          <a:prstGeom prst="rect">
            <a:avLst/>
          </a:prstGeom>
          <a:noFill/>
          <a:ln w="9525">
            <a:noFill/>
            <a:miter lim="800000"/>
            <a:headEnd/>
            <a:tailEnd/>
          </a:ln>
        </p:spPr>
      </p:pic>
      <p:pic>
        <p:nvPicPr>
          <p:cNvPr id="62" name="Image 2" descr="Description : Description : C:\sb\P2IO_2015_PE\ipn-orsay.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97793" y="148648"/>
            <a:ext cx="636481" cy="302175"/>
          </a:xfrm>
          <a:prstGeom prst="rect">
            <a:avLst/>
          </a:prstGeom>
          <a:noFill/>
          <a:ln w="9525">
            <a:noFill/>
            <a:miter lim="800000"/>
            <a:headEnd/>
            <a:tailEnd/>
          </a:ln>
        </p:spPr>
      </p:pic>
      <p:sp>
        <p:nvSpPr>
          <p:cNvPr id="81" name="ZoneTexte 80"/>
          <p:cNvSpPr txBox="1"/>
          <p:nvPr/>
        </p:nvSpPr>
        <p:spPr>
          <a:xfrm>
            <a:off x="128336" y="3994484"/>
            <a:ext cx="5325980" cy="2554545"/>
          </a:xfrm>
          <a:prstGeom prst="rect">
            <a:avLst/>
          </a:prstGeom>
          <a:noFill/>
        </p:spPr>
        <p:txBody>
          <a:bodyPr wrap="square" rtlCol="0">
            <a:spAutoFit/>
          </a:bodyPr>
          <a:lstStyle/>
          <a:p>
            <a:pPr>
              <a:buFont typeface="Wingdings" pitchFamily="2" charset="2"/>
              <a:buChar char="q"/>
            </a:pPr>
            <a:r>
              <a:rPr lang="fr-FR" sz="1600" dirty="0" smtClean="0"/>
              <a:t> La ligne de transport est constituée d’une section dédiée à la compression d’énergie (ECS) avant séparation en 2 lignes :</a:t>
            </a:r>
          </a:p>
          <a:p>
            <a:pPr lvl="1">
              <a:buFont typeface="Wingdings" pitchFamily="2" charset="2"/>
              <a:buChar char="§"/>
            </a:pPr>
            <a:r>
              <a:rPr lang="fr-FR" sz="1600" dirty="0" smtClean="0"/>
              <a:t> directe (</a:t>
            </a:r>
            <a:r>
              <a:rPr lang="fr-FR" sz="1600" dirty="0" err="1" smtClean="0"/>
              <a:t>ProRad</a:t>
            </a:r>
            <a:r>
              <a:rPr lang="fr-FR" sz="1600" dirty="0" smtClean="0"/>
              <a:t>/ Radiobiologie)</a:t>
            </a:r>
          </a:p>
          <a:p>
            <a:pPr lvl="1">
              <a:buFont typeface="Wingdings" pitchFamily="2" charset="2"/>
              <a:buChar char="§"/>
            </a:pPr>
            <a:r>
              <a:rPr lang="fr-FR" sz="1600" dirty="0" smtClean="0"/>
              <a:t> déviée (R&amp;D Détecteurs)</a:t>
            </a:r>
          </a:p>
          <a:p>
            <a:pPr>
              <a:buFont typeface="Courier New" pitchFamily="49" charset="0"/>
              <a:buChar char="o"/>
            </a:pPr>
            <a:endParaRPr lang="fr-FR" sz="1600" dirty="0" smtClean="0"/>
          </a:p>
          <a:p>
            <a:pPr>
              <a:buFont typeface="Wingdings" pitchFamily="2" charset="2"/>
              <a:buChar char="q"/>
            </a:pPr>
            <a:r>
              <a:rPr lang="fr-FR" sz="1600" dirty="0" smtClean="0"/>
              <a:t> 2 triplets de quadripôles pour ajuster les caractéristiques du faisceau selon l ’application.</a:t>
            </a:r>
          </a:p>
          <a:p>
            <a:pPr>
              <a:buFont typeface="Wingdings" pitchFamily="2" charset="2"/>
              <a:buChar char="q"/>
            </a:pPr>
            <a:endParaRPr lang="fr-FR" sz="1600" dirty="0" smtClean="0"/>
          </a:p>
          <a:p>
            <a:pPr>
              <a:buFont typeface="Wingdings" pitchFamily="2" charset="2"/>
              <a:buChar char="q"/>
            </a:pPr>
            <a:r>
              <a:rPr lang="fr-FR" sz="1600" dirty="0" smtClean="0"/>
              <a:t> Mesure et contrôle du faisceau : BPM (position), YAG (taille), ICT (intensité).</a:t>
            </a:r>
            <a:endParaRPr lang="fr-FR" sz="1600" dirty="0"/>
          </a:p>
        </p:txBody>
      </p:sp>
      <p:grpSp>
        <p:nvGrpSpPr>
          <p:cNvPr id="35" name="Groupe 34"/>
          <p:cNvGrpSpPr/>
          <p:nvPr/>
        </p:nvGrpSpPr>
        <p:grpSpPr>
          <a:xfrm>
            <a:off x="5454316" y="4050632"/>
            <a:ext cx="3569368" cy="2606842"/>
            <a:chOff x="5454316" y="4050632"/>
            <a:chExt cx="3569368" cy="2606842"/>
          </a:xfrm>
        </p:grpSpPr>
        <p:pic>
          <p:nvPicPr>
            <p:cNvPr id="80" name="Picture 5"/>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l="10554" b="10160"/>
            <a:stretch>
              <a:fillRect/>
            </a:stretch>
          </p:blipFill>
          <p:spPr>
            <a:xfrm>
              <a:off x="5454316" y="4355432"/>
              <a:ext cx="3569368" cy="2302042"/>
            </a:xfrm>
            <a:prstGeom prst="rect">
              <a:avLst/>
            </a:prstGeom>
            <a:noFill/>
            <a:ln>
              <a:noFill/>
            </a:ln>
          </p:spPr>
        </p:pic>
        <p:sp>
          <p:nvSpPr>
            <p:cNvPr id="83" name="ZoneTexte 82"/>
            <p:cNvSpPr txBox="1"/>
            <p:nvPr/>
          </p:nvSpPr>
          <p:spPr>
            <a:xfrm>
              <a:off x="5919537" y="4050632"/>
              <a:ext cx="2943727" cy="461665"/>
            </a:xfrm>
            <a:prstGeom prst="rect">
              <a:avLst/>
            </a:prstGeom>
            <a:noFill/>
          </p:spPr>
          <p:txBody>
            <a:bodyPr wrap="square" rtlCol="0">
              <a:spAutoFit/>
            </a:bodyPr>
            <a:lstStyle/>
            <a:p>
              <a:r>
                <a:rPr lang="fr-FR" sz="1200" i="1" dirty="0" smtClean="0"/>
                <a:t>Résultat optique de la ligne directe (dernier dipôle non actif) sous </a:t>
              </a:r>
              <a:r>
                <a:rPr lang="fr-FR" sz="1200" i="1" dirty="0" err="1" smtClean="0"/>
                <a:t>MadX</a:t>
              </a:r>
              <a:r>
                <a:rPr lang="fr-FR" sz="1200" i="1" dirty="0" smtClean="0"/>
                <a:t> :</a:t>
              </a:r>
              <a:endParaRPr lang="fr-FR" sz="1200" i="1" dirty="0"/>
            </a:p>
          </p:txBody>
        </p:sp>
      </p:grpSp>
      <p:grpSp>
        <p:nvGrpSpPr>
          <p:cNvPr id="34" name="Groupe 33"/>
          <p:cNvGrpSpPr/>
          <p:nvPr/>
        </p:nvGrpSpPr>
        <p:grpSpPr>
          <a:xfrm>
            <a:off x="174169" y="817230"/>
            <a:ext cx="8315026" cy="2640862"/>
            <a:chOff x="174169" y="817230"/>
            <a:chExt cx="8315026" cy="2640862"/>
          </a:xfrm>
        </p:grpSpPr>
        <p:grpSp>
          <p:nvGrpSpPr>
            <p:cNvPr id="40" name="Groupe 39"/>
            <p:cNvGrpSpPr/>
            <p:nvPr/>
          </p:nvGrpSpPr>
          <p:grpSpPr>
            <a:xfrm>
              <a:off x="174169" y="817230"/>
              <a:ext cx="2460172" cy="892219"/>
              <a:chOff x="174169" y="817230"/>
              <a:chExt cx="2460172" cy="892219"/>
            </a:xfrm>
          </p:grpSpPr>
          <p:sp>
            <p:nvSpPr>
              <p:cNvPr id="33" name="ZoneTexte 32"/>
              <p:cNvSpPr txBox="1"/>
              <p:nvPr/>
            </p:nvSpPr>
            <p:spPr>
              <a:xfrm>
                <a:off x="174169" y="817230"/>
                <a:ext cx="2460172" cy="369332"/>
              </a:xfrm>
              <a:prstGeom prst="rect">
                <a:avLst/>
              </a:prstGeom>
              <a:solidFill>
                <a:srgbClr val="3333CC"/>
              </a:solidFill>
              <a:ln>
                <a:noFill/>
              </a:ln>
            </p:spPr>
            <p:txBody>
              <a:bodyPr wrap="square" rtlCol="0">
                <a:spAutoFit/>
              </a:bodyPr>
              <a:lstStyle/>
              <a:p>
                <a:pPr algn="ctr">
                  <a:spcBef>
                    <a:spcPts val="1200"/>
                  </a:spcBef>
                  <a:spcAft>
                    <a:spcPts val="1200"/>
                  </a:spcAft>
                </a:pPr>
                <a:r>
                  <a:rPr lang="fr-FR" b="1" dirty="0" smtClean="0">
                    <a:solidFill>
                      <a:schemeClr val="bg1"/>
                    </a:solidFill>
                  </a:rPr>
                  <a:t>LIGNE DE TRANSPORT</a:t>
                </a:r>
                <a:endParaRPr lang="fr-FR" b="1" dirty="0">
                  <a:solidFill>
                    <a:schemeClr val="bg1"/>
                  </a:solidFill>
                </a:endParaRPr>
              </a:p>
            </p:txBody>
          </p:sp>
          <p:sp>
            <p:nvSpPr>
              <p:cNvPr id="38" name="Rectangle 37"/>
              <p:cNvSpPr/>
              <p:nvPr/>
            </p:nvSpPr>
            <p:spPr>
              <a:xfrm>
                <a:off x="500743" y="1327678"/>
                <a:ext cx="1698172" cy="381771"/>
              </a:xfrm>
              <a:prstGeom prst="rect">
                <a:avLst/>
              </a:prstGeom>
            </p:spPr>
            <p:txBody>
              <a:bodyPr wrap="square">
                <a:spAutoFit/>
              </a:bodyPr>
              <a:lstStyle/>
              <a:p>
                <a:pPr marL="285750" indent="-285750" algn="just">
                  <a:lnSpc>
                    <a:spcPct val="110000"/>
                  </a:lnSpc>
                  <a:spcBef>
                    <a:spcPts val="400"/>
                  </a:spcBef>
                  <a:defRPr/>
                </a:pPr>
                <a:r>
                  <a:rPr lang="fr-FR" b="1" u="sng" dirty="0" smtClean="0">
                    <a:ea typeface="ＭＳ Ｐゴシック" charset="0"/>
                    <a:cs typeface="ＭＳ Ｐゴシック" charset="0"/>
                  </a:rPr>
                  <a:t>Design optique</a:t>
                </a:r>
              </a:p>
            </p:txBody>
          </p:sp>
        </p:grpSp>
        <p:pic>
          <p:nvPicPr>
            <p:cNvPr id="37" name="Picture 11" descr="Description : Description : l-coul-30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30528" y="852795"/>
              <a:ext cx="553401" cy="291009"/>
            </a:xfrm>
            <a:prstGeom prst="rect">
              <a:avLst/>
            </a:prstGeom>
            <a:noFill/>
            <a:ln w="9525">
              <a:noFill/>
              <a:miter lim="800000"/>
              <a:headEnd/>
              <a:tailEnd/>
            </a:ln>
          </p:spPr>
        </p:pic>
        <p:pic>
          <p:nvPicPr>
            <p:cNvPr id="39" name="Image 2" descr="Description : Description : C:\sb\P2IO_2015_PE\ipn-orsay.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05753" y="823564"/>
              <a:ext cx="636481" cy="302175"/>
            </a:xfrm>
            <a:prstGeom prst="rect">
              <a:avLst/>
            </a:prstGeom>
            <a:noFill/>
            <a:ln w="9525">
              <a:noFill/>
              <a:miter lim="800000"/>
              <a:headEnd/>
              <a:tailEnd/>
            </a:ln>
          </p:spPr>
        </p:pic>
        <p:pic>
          <p:nvPicPr>
            <p:cNvPr id="45" name="Picture 11" descr="Description : Description : l-coul-30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10043" y="1397081"/>
              <a:ext cx="553401" cy="291009"/>
            </a:xfrm>
            <a:prstGeom prst="rect">
              <a:avLst/>
            </a:prstGeom>
            <a:noFill/>
            <a:ln w="9525">
              <a:noFill/>
              <a:miter lim="800000"/>
              <a:headEnd/>
              <a:tailEnd/>
            </a:ln>
          </p:spPr>
        </p:pic>
        <p:grpSp>
          <p:nvGrpSpPr>
            <p:cNvPr id="47" name="Groupe 66"/>
            <p:cNvGrpSpPr/>
            <p:nvPr/>
          </p:nvGrpSpPr>
          <p:grpSpPr>
            <a:xfrm>
              <a:off x="615967" y="1420881"/>
              <a:ext cx="7873228" cy="2037211"/>
              <a:chOff x="643524" y="1768787"/>
              <a:chExt cx="7873228" cy="2037211"/>
            </a:xfrm>
          </p:grpSpPr>
          <p:pic>
            <p:nvPicPr>
              <p:cNvPr id="50" name="Image 49" descr="Implantation PRAE3.jpg"/>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643524" y="2082800"/>
                <a:ext cx="7255877" cy="1490133"/>
              </a:xfrm>
              <a:prstGeom prst="rect">
                <a:avLst/>
              </a:prstGeom>
            </p:spPr>
          </p:pic>
          <p:sp>
            <p:nvSpPr>
              <p:cNvPr id="51" name="ZoneTexte 50"/>
              <p:cNvSpPr txBox="1"/>
              <p:nvPr/>
            </p:nvSpPr>
            <p:spPr>
              <a:xfrm>
                <a:off x="710848" y="2645612"/>
                <a:ext cx="804332" cy="276999"/>
              </a:xfrm>
              <a:prstGeom prst="rect">
                <a:avLst/>
              </a:prstGeom>
              <a:noFill/>
            </p:spPr>
            <p:txBody>
              <a:bodyPr wrap="square" rtlCol="0">
                <a:spAutoFit/>
              </a:bodyPr>
              <a:lstStyle/>
              <a:p>
                <a:r>
                  <a:rPr lang="fr-FR" sz="1200" b="1" dirty="0" smtClean="0"/>
                  <a:t>RF GUN</a:t>
                </a:r>
                <a:endParaRPr lang="fr-FR" sz="1200" b="1" dirty="0"/>
              </a:p>
            </p:txBody>
          </p:sp>
          <p:sp>
            <p:nvSpPr>
              <p:cNvPr id="52" name="ZoneTexte 51"/>
              <p:cNvSpPr txBox="1"/>
              <p:nvPr/>
            </p:nvSpPr>
            <p:spPr>
              <a:xfrm>
                <a:off x="1644675" y="2648372"/>
                <a:ext cx="644819" cy="276999"/>
              </a:xfrm>
              <a:prstGeom prst="rect">
                <a:avLst/>
              </a:prstGeom>
              <a:noFill/>
            </p:spPr>
            <p:txBody>
              <a:bodyPr wrap="square" rtlCol="0">
                <a:spAutoFit/>
              </a:bodyPr>
              <a:lstStyle/>
              <a:p>
                <a:r>
                  <a:rPr lang="fr-FR" sz="1200" b="1" dirty="0" smtClean="0"/>
                  <a:t>LINAC</a:t>
                </a:r>
                <a:endParaRPr lang="fr-FR" sz="1200" b="1" dirty="0"/>
              </a:p>
            </p:txBody>
          </p:sp>
          <p:sp>
            <p:nvSpPr>
              <p:cNvPr id="53" name="ZoneTexte 52"/>
              <p:cNvSpPr txBox="1"/>
              <p:nvPr/>
            </p:nvSpPr>
            <p:spPr>
              <a:xfrm>
                <a:off x="6206068" y="3344333"/>
                <a:ext cx="2310684" cy="461665"/>
              </a:xfrm>
              <a:prstGeom prst="rect">
                <a:avLst/>
              </a:prstGeom>
              <a:noFill/>
            </p:spPr>
            <p:txBody>
              <a:bodyPr wrap="square" rtlCol="0">
                <a:spAutoFit/>
              </a:bodyPr>
              <a:lstStyle/>
              <a:p>
                <a:r>
                  <a:rPr lang="fr-FR" sz="1200" b="1" dirty="0" smtClean="0"/>
                  <a:t>PRORAD /</a:t>
                </a:r>
              </a:p>
              <a:p>
                <a:r>
                  <a:rPr lang="fr-FR" sz="1200" b="1" dirty="0" smtClean="0"/>
                  <a:t>RADIOBIOLOGIE (Dosimétrie)</a:t>
                </a:r>
                <a:endParaRPr lang="fr-FR" sz="1200" b="1" dirty="0"/>
              </a:p>
            </p:txBody>
          </p:sp>
          <p:sp>
            <p:nvSpPr>
              <p:cNvPr id="68" name="ZoneTexte 67"/>
              <p:cNvSpPr txBox="1"/>
              <p:nvPr/>
            </p:nvSpPr>
            <p:spPr>
              <a:xfrm>
                <a:off x="4751049" y="1995191"/>
                <a:ext cx="1503768" cy="276999"/>
              </a:xfrm>
              <a:prstGeom prst="rect">
                <a:avLst/>
              </a:prstGeom>
              <a:noFill/>
            </p:spPr>
            <p:txBody>
              <a:bodyPr wrap="square" rtlCol="0">
                <a:spAutoFit/>
              </a:bodyPr>
              <a:lstStyle/>
              <a:p>
                <a:r>
                  <a:rPr lang="fr-FR" sz="1200" b="1" dirty="0" smtClean="0"/>
                  <a:t>R&amp;D DETECTEURS</a:t>
                </a:r>
                <a:endParaRPr lang="fr-FR" sz="1200" b="1" dirty="0"/>
              </a:p>
            </p:txBody>
          </p:sp>
          <p:sp>
            <p:nvSpPr>
              <p:cNvPr id="69" name="Rectangle 68"/>
              <p:cNvSpPr/>
              <p:nvPr/>
            </p:nvSpPr>
            <p:spPr>
              <a:xfrm rot="2700000">
                <a:off x="6699008" y="1768820"/>
                <a:ext cx="144000" cy="143933"/>
              </a:xfrm>
              <a:prstGeom prst="rect">
                <a:avLst/>
              </a:prstGeom>
              <a:solidFill>
                <a:srgbClr val="CC00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70" name="Rectangle 69"/>
              <p:cNvSpPr/>
              <p:nvPr/>
            </p:nvSpPr>
            <p:spPr>
              <a:xfrm rot="18900000" flipV="1">
                <a:off x="6042048" y="2147149"/>
                <a:ext cx="792000" cy="36000"/>
              </a:xfrm>
              <a:prstGeom prst="rect">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rot="2700000">
                <a:off x="6067324" y="2065379"/>
                <a:ext cx="324000" cy="57600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4" name="ZoneTexte 83"/>
            <p:cNvSpPr txBox="1"/>
            <p:nvPr/>
          </p:nvSpPr>
          <p:spPr>
            <a:xfrm>
              <a:off x="2077451" y="2967789"/>
              <a:ext cx="1195137" cy="276999"/>
            </a:xfrm>
            <a:prstGeom prst="rect">
              <a:avLst/>
            </a:prstGeom>
            <a:noFill/>
          </p:spPr>
          <p:txBody>
            <a:bodyPr wrap="square" rtlCol="0">
              <a:spAutoFit/>
            </a:bodyPr>
            <a:lstStyle/>
            <a:p>
              <a:r>
                <a:rPr lang="fr-FR" sz="1200" i="1" dirty="0" smtClean="0"/>
                <a:t>Triplet de quad</a:t>
              </a:r>
              <a:endParaRPr lang="fr-FR" sz="1200" i="1" dirty="0"/>
            </a:p>
          </p:txBody>
        </p:sp>
        <p:cxnSp>
          <p:nvCxnSpPr>
            <p:cNvPr id="86" name="Connecteur droit avec flèche 85"/>
            <p:cNvCxnSpPr>
              <a:stCxn id="84" idx="0"/>
            </p:cNvCxnSpPr>
            <p:nvPr/>
          </p:nvCxnSpPr>
          <p:spPr>
            <a:xfrm rot="5400000" flipH="1" flipV="1">
              <a:off x="2669005" y="2765258"/>
              <a:ext cx="208547" cy="19651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Ellipse 86"/>
            <p:cNvSpPr/>
            <p:nvPr/>
          </p:nvSpPr>
          <p:spPr>
            <a:xfrm>
              <a:off x="3272589" y="2406316"/>
              <a:ext cx="938464" cy="47324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ZoneTexte 87"/>
            <p:cNvSpPr txBox="1"/>
            <p:nvPr/>
          </p:nvSpPr>
          <p:spPr>
            <a:xfrm>
              <a:off x="3272588" y="1435768"/>
              <a:ext cx="1195137" cy="646331"/>
            </a:xfrm>
            <a:prstGeom prst="rect">
              <a:avLst/>
            </a:prstGeom>
            <a:noFill/>
          </p:spPr>
          <p:txBody>
            <a:bodyPr wrap="square" rtlCol="0">
              <a:spAutoFit/>
            </a:bodyPr>
            <a:lstStyle/>
            <a:p>
              <a:pPr algn="ctr"/>
              <a:r>
                <a:rPr lang="fr-FR" sz="1200" i="1" dirty="0" smtClean="0"/>
                <a:t>Système de compression d’énergie (ECS)</a:t>
              </a:r>
              <a:endParaRPr lang="fr-FR" sz="1200" i="1" dirty="0"/>
            </a:p>
          </p:txBody>
        </p:sp>
        <p:cxnSp>
          <p:nvCxnSpPr>
            <p:cNvPr id="89" name="Connecteur droit avec flèche 88"/>
            <p:cNvCxnSpPr>
              <a:stCxn id="88" idx="2"/>
              <a:endCxn id="87" idx="0"/>
            </p:cNvCxnSpPr>
            <p:nvPr/>
          </p:nvCxnSpPr>
          <p:spPr>
            <a:xfrm rot="5400000">
              <a:off x="3643881" y="2180039"/>
              <a:ext cx="324217" cy="12833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95300" y="1948905"/>
            <a:ext cx="8858249" cy="3170099"/>
          </a:xfrm>
          <a:prstGeom prst="rect">
            <a:avLst/>
          </a:prstGeom>
          <a:noFill/>
        </p:spPr>
        <p:txBody>
          <a:bodyPr wrap="square" rtlCol="0">
            <a:spAutoFit/>
          </a:bodyPr>
          <a:lstStyle/>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ACCELERATEUR et R&amp;D INSTRUMENTATION FAISCEAU</a:t>
            </a:r>
          </a:p>
          <a:p>
            <a:pPr>
              <a:lnSpc>
                <a:spcPct val="200000"/>
              </a:lnSpc>
              <a:buFont typeface="Wingdings" pitchFamily="2" charset="2"/>
              <a:buChar char="q"/>
            </a:pPr>
            <a:r>
              <a:rPr lang="fr-FR" sz="2000" b="1" cap="all" dirty="0" smtClean="0">
                <a:latin typeface="Tahoma" pitchFamily="34" charset="0"/>
                <a:ea typeface="Tahoma" pitchFamily="34" charset="0"/>
                <a:cs typeface="Tahoma" pitchFamily="34" charset="0"/>
              </a:rPr>
              <a:t> AXE PHYSIQUE NUCLEAIRE</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R&amp;D DETECTEURS</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AXE RADIOBIOLOGIE</a:t>
            </a:r>
          </a:p>
          <a:p>
            <a:pPr>
              <a:lnSpc>
                <a:spcPct val="200000"/>
              </a:lnSpc>
              <a:buFont typeface="Wingdings" pitchFamily="2" charset="2"/>
              <a:buChar char="q"/>
            </a:pPr>
            <a:r>
              <a:rPr lang="fr-FR" sz="2000" b="1" cap="all" dirty="0" smtClean="0">
                <a:solidFill>
                  <a:schemeClr val="bg1">
                    <a:lumMod val="75000"/>
                  </a:schemeClr>
                </a:solidFill>
                <a:latin typeface="Tahoma" pitchFamily="34" charset="0"/>
                <a:ea typeface="Tahoma" pitchFamily="34" charset="0"/>
                <a:cs typeface="Tahoma" pitchFamily="34" charset="0"/>
              </a:rPr>
              <a:t> INFRASTRUCTURE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5825</TotalTime>
  <Words>2009</Words>
  <Application>Microsoft Office PowerPoint</Application>
  <PresentationFormat>Affichage à l'écran (4:3)</PresentationFormat>
  <Paragraphs>345</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duchesne</dc:creator>
  <cp:lastModifiedBy>duchesne</cp:lastModifiedBy>
  <cp:revision>184</cp:revision>
  <dcterms:created xsi:type="dcterms:W3CDTF">2017-01-13T19:34:27Z</dcterms:created>
  <dcterms:modified xsi:type="dcterms:W3CDTF">2017-10-02T14:48:26Z</dcterms:modified>
</cp:coreProperties>
</file>