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22" r:id="rId2"/>
    <p:sldId id="336" r:id="rId3"/>
    <p:sldId id="411" r:id="rId4"/>
    <p:sldId id="326" r:id="rId5"/>
    <p:sldId id="378" r:id="rId6"/>
    <p:sldId id="327" r:id="rId7"/>
    <p:sldId id="328" r:id="rId8"/>
    <p:sldId id="325" r:id="rId9"/>
    <p:sldId id="375" r:id="rId10"/>
    <p:sldId id="343" r:id="rId11"/>
    <p:sldId id="359" r:id="rId12"/>
    <p:sldId id="268" r:id="rId13"/>
    <p:sldId id="269" r:id="rId14"/>
    <p:sldId id="371" r:id="rId15"/>
    <p:sldId id="396" r:id="rId16"/>
    <p:sldId id="397" r:id="rId17"/>
    <p:sldId id="402" r:id="rId18"/>
    <p:sldId id="287" r:id="rId19"/>
    <p:sldId id="344" r:id="rId20"/>
    <p:sldId id="351" r:id="rId21"/>
    <p:sldId id="321" r:id="rId22"/>
    <p:sldId id="309" r:id="rId23"/>
    <p:sldId id="280" r:id="rId24"/>
    <p:sldId id="273" r:id="rId25"/>
    <p:sldId id="310" r:id="rId26"/>
    <p:sldId id="362" r:id="rId27"/>
    <p:sldId id="398" r:id="rId28"/>
    <p:sldId id="399" r:id="rId29"/>
    <p:sldId id="400" r:id="rId30"/>
    <p:sldId id="401" r:id="rId31"/>
    <p:sldId id="368" r:id="rId32"/>
    <p:sldId id="386" r:id="rId33"/>
    <p:sldId id="364" r:id="rId34"/>
    <p:sldId id="390" r:id="rId35"/>
    <p:sldId id="410" r:id="rId36"/>
    <p:sldId id="380" r:id="rId37"/>
    <p:sldId id="391" r:id="rId38"/>
    <p:sldId id="363" r:id="rId39"/>
    <p:sldId id="389" r:id="rId40"/>
    <p:sldId id="393" r:id="rId41"/>
    <p:sldId id="377" r:id="rId42"/>
    <p:sldId id="366" r:id="rId43"/>
    <p:sldId id="405" r:id="rId44"/>
    <p:sldId id="406" r:id="rId45"/>
    <p:sldId id="407" r:id="rId46"/>
    <p:sldId id="408" r:id="rId47"/>
    <p:sldId id="350" r:id="rId48"/>
    <p:sldId id="263" r:id="rId49"/>
  </p:sldIdLst>
  <p:sldSz cx="12192000" cy="6858000"/>
  <p:notesSz cx="6794500" cy="9931400"/>
  <p:defaultTextStyle>
    <a:defPPr>
      <a:defRPr lang="fr-FR"/>
    </a:defPPr>
    <a:lvl1pPr marL="0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6060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2121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8180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4241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0299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6359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02421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8482" algn="l" defTabSz="1172121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6" userDrawn="1">
          <p15:clr>
            <a:srgbClr val="A4A3A4"/>
          </p15:clr>
        </p15:guide>
        <p15:guide id="4" orient="horz" pos="102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95" userDrawn="1">
          <p15:clr>
            <a:srgbClr val="A4A3A4"/>
          </p15:clr>
        </p15:guide>
        <p15:guide id="7" pos="69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132577"/>
    <a:srgbClr val="FF6600"/>
    <a:srgbClr val="99FF99"/>
    <a:srgbClr val="4E5B99"/>
    <a:srgbClr val="ED7703"/>
    <a:srgbClr val="B7B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7" autoAdjust="0"/>
    <p:restoredTop sz="92541" autoAdjust="0"/>
  </p:normalViewPr>
  <p:slideViewPr>
    <p:cSldViewPr showGuides="1">
      <p:cViewPr varScale="1">
        <p:scale>
          <a:sx n="105" d="100"/>
          <a:sy n="105" d="100"/>
        </p:scale>
        <p:origin x="-120" y="-152"/>
      </p:cViewPr>
      <p:guideLst>
        <p:guide orient="horz" pos="2160"/>
        <p:guide orient="horz" pos="346"/>
        <p:guide orient="horz" pos="3976"/>
        <p:guide orient="horz" pos="1027"/>
        <p:guide pos="3840"/>
        <p:guide pos="695"/>
        <p:guide pos="69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-3708"/>
    </p:cViewPr>
  </p:sorterViewPr>
  <p:notesViewPr>
    <p:cSldViewPr>
      <p:cViewPr varScale="1">
        <p:scale>
          <a:sx n="62" d="100"/>
          <a:sy n="62" d="100"/>
        </p:scale>
        <p:origin x="-3048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346D1-7CBE-4256-8639-722299778D13}" type="datetimeFigureOut">
              <a:rPr lang="en-GB" smtClean="0"/>
              <a:pPr/>
              <a:t>1/1/15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B4700-DD31-418C-BB9A-4BAB8D83B67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9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1/1/15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48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86060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72121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58180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44241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930299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516359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102421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88482" algn="l" defTabSz="1172121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Simplify, complete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66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1102791" y="7"/>
            <a:ext cx="9986433" cy="549275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02791" y="549275"/>
            <a:ext cx="9986433" cy="575470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APS MEETING - June 2016 - JC Biasci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969600" y="151200"/>
            <a:ext cx="10982400" cy="596160"/>
          </a:xfrm>
          <a:solidFill>
            <a:schemeClr val="accent1"/>
          </a:solidFill>
        </p:spPr>
        <p:txBody>
          <a:bodyPr lIns="107988" tIns="0" rIns="107988" anchor="ctr" anchorCtr="0"/>
          <a:lstStyle>
            <a:lvl1pPr>
              <a:lnSpc>
                <a:spcPct val="85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5973" tIns="251969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EBS Storage Ring Project Overview -  01+08 September 2017 – R. </a:t>
            </a:r>
            <a:r>
              <a:rPr lang="en-GB" dirty="0" err="1" smtClean="0"/>
              <a:t>Dimper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EBS Storage Ring Project Overview -  01+08 September 2017 – R. </a:t>
            </a:r>
            <a:r>
              <a:rPr lang="en-GB" dirty="0" err="1" smtClean="0"/>
              <a:t>Dimper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 sz="2400" cap="none" baseline="0"/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EBS Storage Ring Project Overview -  01+08 September 2017 – R. </a:t>
            </a:r>
            <a:r>
              <a:rPr lang="en-GB" dirty="0" err="1" smtClean="0"/>
              <a:t>Dimper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52660" y="6648628"/>
            <a:ext cx="6791056" cy="209372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132577"/>
                </a:solidFill>
                <a:latin typeface="Arial"/>
              </a:rPr>
              <a:t>IPAC13- ESRF Upgrade Phase II-  Revol JL, May 14th, 2013</a:t>
            </a:r>
            <a:endParaRPr lang="en-US" dirty="0" smtClean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132577"/>
                </a:solidFill>
                <a:latin typeface="Arial"/>
              </a:rPr>
              <a:pPr/>
              <a:t>‹#›</a:t>
            </a:fld>
            <a:endParaRPr lang="en-US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99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7408" y="6080400"/>
            <a:ext cx="2634592" cy="7776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</p:spPr>
        <p:txBody>
          <a:bodyPr vert="horz" lIns="71992" tIns="0" rIns="71992" bIns="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966326"/>
            <a:ext cx="10982400" cy="51983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705369"/>
            <a:ext cx="815413" cy="15263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840001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 dirty="0" smtClean="0"/>
              <a:t>EBS Storage Ring Project Overview -  01+08 September 2017 – R. </a:t>
            </a:r>
            <a:r>
              <a:rPr lang="en-GB" dirty="0" err="1" smtClean="0"/>
              <a:t>Dimper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64003" y="6483439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51200"/>
            <a:ext cx="662400" cy="596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fr-FR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  <p:sldLayoutId id="2147483655" r:id="rId5"/>
  </p:sldLayoutIdLst>
  <p:hf hdr="0" dt="0"/>
  <p:txStyles>
    <p:titleStyle>
      <a:lvl1pPr algn="l" defTabSz="914256" rtl="0" eaLnBrk="1" latinLnBrk="0" hangingPunct="1">
        <a:spcBef>
          <a:spcPct val="0"/>
        </a:spcBef>
        <a:buNone/>
        <a:defRPr sz="2100" b="1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256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256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256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32" indent="-174598" algn="l" defTabSz="914256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1864" indent="-174598" algn="l" defTabSz="914256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197" indent="-228563" algn="l" defTabSz="91425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91425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91425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91425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5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7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5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415987" y="332656"/>
            <a:ext cx="914400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132577"/>
                </a:solidFill>
              </a:rPr>
              <a:t>The </a:t>
            </a:r>
            <a:r>
              <a:rPr lang="en-GB" sz="2800" b="1" dirty="0">
                <a:solidFill>
                  <a:srgbClr val="FF0000"/>
                </a:solidFill>
              </a:rPr>
              <a:t>E</a:t>
            </a:r>
            <a:r>
              <a:rPr lang="en-GB" sz="2800" dirty="0">
                <a:solidFill>
                  <a:srgbClr val="132577"/>
                </a:solidFill>
              </a:rPr>
              <a:t>xtremely </a:t>
            </a:r>
            <a:r>
              <a:rPr lang="en-GB" sz="2800" b="1" dirty="0">
                <a:solidFill>
                  <a:srgbClr val="FF0000"/>
                </a:solidFill>
              </a:rPr>
              <a:t>B</a:t>
            </a:r>
            <a:r>
              <a:rPr lang="en-GB" sz="2800" dirty="0">
                <a:solidFill>
                  <a:srgbClr val="132577"/>
                </a:solidFill>
              </a:rPr>
              <a:t>rilliant </a:t>
            </a:r>
            <a:r>
              <a:rPr lang="en-GB" sz="2800" b="1" dirty="0">
                <a:solidFill>
                  <a:srgbClr val="FF0000"/>
                </a:solidFill>
              </a:rPr>
              <a:t>S</a:t>
            </a:r>
            <a:r>
              <a:rPr lang="en-GB" sz="2800" dirty="0">
                <a:solidFill>
                  <a:srgbClr val="132577"/>
                </a:solidFill>
              </a:rPr>
              <a:t>ource project</a:t>
            </a:r>
          </a:p>
          <a:p>
            <a:pPr algn="ctr">
              <a:lnSpc>
                <a:spcPct val="150000"/>
              </a:lnSpc>
            </a:pPr>
            <a:endParaRPr lang="en-GB" sz="600" dirty="0">
              <a:solidFill>
                <a:srgbClr val="132577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2100" dirty="0">
                <a:solidFill>
                  <a:srgbClr val="132577"/>
                </a:solidFill>
              </a:rPr>
              <a:t>Project Overview</a:t>
            </a:r>
          </a:p>
          <a:p>
            <a:pPr algn="ctr">
              <a:lnSpc>
                <a:spcPct val="150000"/>
              </a:lnSpc>
            </a:pPr>
            <a:r>
              <a:rPr lang="en-GB" sz="1400" dirty="0">
                <a:solidFill>
                  <a:srgbClr val="FF6600"/>
                </a:solidFill>
                <a:latin typeface="+mj-lt"/>
              </a:rPr>
              <a:t>P Raimondi</a:t>
            </a:r>
            <a:endParaRPr lang="en-GB" sz="1200" dirty="0">
              <a:solidFill>
                <a:srgbClr val="FF66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400" b="1" i="1" kern="0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400" i="1" kern="0" dirty="0">
                <a:solidFill>
                  <a:srgbClr val="132577"/>
                </a:solidFill>
                <a:latin typeface="+mj-lt"/>
              </a:rPr>
              <a:t>On behalf of the EBS Accelerator Project Team</a:t>
            </a:r>
          </a:p>
          <a:p>
            <a:pPr algn="ctr" defTabSz="914256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500" b="1" kern="0" dirty="0">
              <a:solidFill>
                <a:srgbClr val="132577"/>
              </a:solidFill>
              <a:latin typeface="+mj-lt"/>
            </a:endParaRPr>
          </a:p>
        </p:txBody>
      </p:sp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1348" y="5302564"/>
            <a:ext cx="5004049" cy="1346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t="10204"/>
          <a:stretch/>
        </p:blipFill>
        <p:spPr>
          <a:xfrm>
            <a:off x="2423592" y="2708921"/>
            <a:ext cx="6768752" cy="3443158"/>
          </a:xfrm>
          <a:prstGeom prst="rect">
            <a:avLst/>
          </a:prstGeom>
        </p:spPr>
      </p:pic>
      <p:pic>
        <p:nvPicPr>
          <p:cNvPr id="7" name="Picture 6" descr="LOGO EBS _white backgroun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4781" y="5332300"/>
            <a:ext cx="993891" cy="1316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 smtClean="0"/>
              <a:t>Girders</a:t>
            </a:r>
            <a:endParaRPr lang="en-GB" cap="non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10</a:t>
            </a:fld>
            <a:endParaRPr lang="en-US" noProof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"/>
          <a:stretch/>
        </p:blipFill>
        <p:spPr>
          <a:xfrm>
            <a:off x="1722003" y="2284477"/>
            <a:ext cx="5598136" cy="3967771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032107" y="2060853"/>
            <a:ext cx="3257936" cy="2585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28" tIns="45715" rIns="91428" bIns="45715" rtlCol="0">
            <a:spAutoFit/>
          </a:bodyPr>
          <a:lstStyle/>
          <a:p>
            <a:r>
              <a:rPr lang="en-GB" sz="1800" dirty="0"/>
              <a:t>Four girders per cell to install:</a:t>
            </a:r>
          </a:p>
          <a:p>
            <a:pPr marL="450778" indent="-269832">
              <a:buFont typeface="Wingdings" pitchFamily="2" charset="2"/>
              <a:buChar char="Ø"/>
            </a:pPr>
            <a:r>
              <a:rPr lang="en-GB" sz="1800" dirty="0"/>
              <a:t>Magnet supports</a:t>
            </a:r>
          </a:p>
          <a:p>
            <a:pPr marL="450778" indent="-269832">
              <a:buFont typeface="Wingdings" pitchFamily="2" charset="2"/>
              <a:buChar char="Ø"/>
            </a:pPr>
            <a:r>
              <a:rPr lang="en-GB" sz="1800" dirty="0"/>
              <a:t>Magnets</a:t>
            </a:r>
          </a:p>
          <a:p>
            <a:pPr marL="450778" indent="-269832">
              <a:buFont typeface="Wingdings" pitchFamily="2" charset="2"/>
              <a:buChar char="Ø"/>
            </a:pPr>
            <a:r>
              <a:rPr lang="en-GB" sz="1800" dirty="0"/>
              <a:t>Vacuum equipment</a:t>
            </a:r>
          </a:p>
          <a:p>
            <a:pPr marL="450778" indent="-269832">
              <a:buFont typeface="Wingdings" pitchFamily="2" charset="2"/>
              <a:buChar char="Ø"/>
            </a:pPr>
            <a:r>
              <a:rPr lang="en-GB" sz="1800" dirty="0"/>
              <a:t>Diagnostics</a:t>
            </a:r>
          </a:p>
          <a:p>
            <a:endParaRPr lang="en-GB" sz="1800" dirty="0"/>
          </a:p>
          <a:p>
            <a:r>
              <a:rPr lang="en-GB" sz="1800" dirty="0"/>
              <a:t>Bare girder weight: ~6t</a:t>
            </a:r>
          </a:p>
          <a:p>
            <a:r>
              <a:rPr lang="en-GB" sz="1800" dirty="0"/>
              <a:t>Fully equipped girder: ~12-13t</a:t>
            </a:r>
          </a:p>
          <a:p>
            <a:r>
              <a:rPr lang="en-GB" sz="1800" dirty="0"/>
              <a:t>129 girders in total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836712"/>
            <a:ext cx="9144000" cy="109462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367809" y="1772816"/>
            <a:ext cx="504056" cy="1080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27235" y="4437112"/>
            <a:ext cx="3563968" cy="189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788183" y="6043188"/>
            <a:ext cx="543208" cy="2806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22094" y="4327561"/>
            <a:ext cx="207257" cy="126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749645">
            <a:off x="3737542" y="5136155"/>
            <a:ext cx="883150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5100mm</a:t>
            </a:r>
            <a:endParaRPr lang="en-GB" sz="1400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Girder design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11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983" r="605"/>
          <a:stretch/>
        </p:blipFill>
        <p:spPr>
          <a:xfrm>
            <a:off x="4145983" y="2348883"/>
            <a:ext cx="6522020" cy="3117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7889" y="5373216"/>
            <a:ext cx="5112568" cy="523210"/>
          </a:xfrm>
          <a:prstGeom prst="rect">
            <a:avLst/>
          </a:prstGeom>
          <a:noFill/>
          <a:ln w="25400"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pPr marL="265071" indent="-265071">
              <a:spcAft>
                <a:spcPts val="300"/>
              </a:spcAft>
              <a:buFont typeface="Wingdings" pitchFamily="2" charset="2"/>
              <a:buChar char="Ø"/>
            </a:pPr>
            <a:r>
              <a:rPr lang="it-IT" sz="1400" dirty="0">
                <a:solidFill>
                  <a:srgbClr val="002060"/>
                </a:solidFill>
              </a:rPr>
              <a:t>There is 1 degree of hyperstaticity in the </a:t>
            </a:r>
            <a:r>
              <a:rPr lang="it-IT" sz="1400">
                <a:solidFill>
                  <a:srgbClr val="002060"/>
                </a:solidFill>
              </a:rPr>
              <a:t>vertical direction managed </a:t>
            </a:r>
            <a:r>
              <a:rPr lang="it-IT" sz="1400" dirty="0">
                <a:solidFill>
                  <a:srgbClr val="002060"/>
                </a:solidFill>
              </a:rPr>
              <a:t>by the girder “flexibility” for small displacements</a:t>
            </a:r>
            <a:r>
              <a:rPr lang="it-IT" sz="1400">
                <a:solidFill>
                  <a:srgbClr val="002060"/>
                </a:solidFill>
              </a:rPr>
              <a:t>. </a:t>
            </a:r>
            <a:endParaRPr lang="it-IT" sz="1400" dirty="0">
              <a:solidFill>
                <a:srgbClr val="00206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312029" y="3717034"/>
            <a:ext cx="7883" cy="552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4655843" y="4293101"/>
            <a:ext cx="716908" cy="2135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9336360" y="2996952"/>
            <a:ext cx="792088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807969" y="4581131"/>
            <a:ext cx="519112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888089" y="2060851"/>
            <a:ext cx="3600400" cy="30776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132577"/>
                </a:solidFill>
              </a:rPr>
              <a:t>Z feet optimised for maximum stiffness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24192" y="6237313"/>
            <a:ext cx="2160240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r"/>
            <a:r>
              <a:rPr lang="en-US" sz="1200" i="1" dirty="0">
                <a:solidFill>
                  <a:srgbClr val="FF0000"/>
                </a:solidFill>
              </a:rPr>
              <a:t>Courtesy: </a:t>
            </a:r>
            <a:r>
              <a:rPr lang="en-US" sz="1200" i="1" dirty="0" err="1">
                <a:solidFill>
                  <a:srgbClr val="FF0000"/>
                </a:solidFill>
              </a:rPr>
              <a:t>Filippo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Cianciosi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1584" y="908724"/>
            <a:ext cx="6696744" cy="630932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b="1" dirty="0">
                <a:solidFill>
                  <a:srgbClr val="132577"/>
                </a:solidFill>
              </a:rPr>
              <a:t> </a:t>
            </a:r>
            <a:r>
              <a:rPr lang="en-GB" sz="1500" dirty="0">
                <a:solidFill>
                  <a:srgbClr val="002060"/>
                </a:solidFill>
              </a:rPr>
              <a:t>Girder supported by 4 adjustable Z feet made of motorised wedges</a:t>
            </a:r>
          </a:p>
          <a:p>
            <a:pPr>
              <a:buFont typeface="Wingdings" pitchFamily="2" charset="2"/>
              <a:buChar char="Ø"/>
            </a:pPr>
            <a:r>
              <a:rPr lang="en-GB" sz="1500" dirty="0">
                <a:solidFill>
                  <a:srgbClr val="002060"/>
                </a:solidFill>
              </a:rPr>
              <a:t> Y adjustment by 2 manual jacks pushing the girder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5159897" y="3429004"/>
            <a:ext cx="7883" cy="552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9768408" y="3501011"/>
            <a:ext cx="519112" cy="1440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9624393" y="2780932"/>
            <a:ext cx="7883" cy="552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8544273" y="2492896"/>
            <a:ext cx="7883" cy="552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arrow" w="med" len="med"/>
            <a:tailEnd type="arrow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3503712" y="5013176"/>
            <a:ext cx="775320" cy="520824"/>
            <a:chOff x="1547664" y="3365376"/>
            <a:chExt cx="775320" cy="520824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844080" y="3365376"/>
              <a:ext cx="0" cy="504056"/>
            </a:xfrm>
            <a:prstGeom prst="straightConnector1">
              <a:avLst/>
            </a:prstGeom>
            <a:ln w="41275">
              <a:solidFill>
                <a:schemeClr val="accent3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1835696" y="3717032"/>
              <a:ext cx="487288" cy="160784"/>
            </a:xfrm>
            <a:prstGeom prst="straightConnector1">
              <a:avLst/>
            </a:prstGeom>
            <a:ln w="41275">
              <a:solidFill>
                <a:srgbClr val="99FF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1547664" y="3645024"/>
              <a:ext cx="296416" cy="241176"/>
            </a:xfrm>
            <a:prstGeom prst="straightConnector1">
              <a:avLst/>
            </a:prstGeom>
            <a:ln w="41275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151785" y="5373217"/>
            <a:ext cx="304391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X</a:t>
            </a:r>
            <a:endParaRPr lang="en-GB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575722" y="4725145"/>
            <a:ext cx="294310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Z</a:t>
            </a:r>
            <a:endParaRPr lang="en-GB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3287692" y="5013178"/>
            <a:ext cx="301147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Y</a:t>
            </a:r>
            <a:endParaRPr lang="en-GB" sz="1400" dirty="0"/>
          </a:p>
        </p:txBody>
      </p:sp>
      <p:sp>
        <p:nvSpPr>
          <p:cNvPr id="26" name="Rectangle 25"/>
          <p:cNvSpPr/>
          <p:nvPr/>
        </p:nvSpPr>
        <p:spPr>
          <a:xfrm>
            <a:off x="2423592" y="1700812"/>
            <a:ext cx="4572000" cy="1323429"/>
          </a:xfrm>
          <a:prstGeom prst="rect">
            <a:avLst/>
          </a:prstGeom>
        </p:spPr>
        <p:txBody>
          <a:bodyPr lIns="91428" tIns="45715" rIns="91428" bIns="45715">
            <a:spAutoFit/>
          </a:bodyPr>
          <a:lstStyle/>
          <a:p>
            <a:pPr marL="355542" indent="-355542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355542" algn="l"/>
                <a:tab pos="2152306" algn="l"/>
              </a:tabLst>
            </a:pPr>
            <a:r>
              <a:rPr lang="en-GB" sz="1400" b="1" dirty="0">
                <a:solidFill>
                  <a:srgbClr val="011893"/>
                </a:solidFill>
              </a:rPr>
              <a:t>Motorized</a:t>
            </a:r>
            <a:r>
              <a:rPr lang="en-GB" sz="1400" b="1" dirty="0">
                <a:solidFill>
                  <a:srgbClr val="002060"/>
                </a:solidFill>
              </a:rPr>
              <a:t> Z adjustment </a:t>
            </a:r>
            <a:r>
              <a:rPr lang="en-GB" sz="1400" dirty="0">
                <a:solidFill>
                  <a:srgbClr val="002060"/>
                </a:solidFill>
              </a:rPr>
              <a:t>resolution  5</a:t>
            </a:r>
            <a:r>
              <a:rPr lang="en-GB" sz="1400" dirty="0">
                <a:solidFill>
                  <a:srgbClr val="002060"/>
                </a:solidFill>
                <a:sym typeface="Symbol"/>
              </a:rPr>
              <a:t>m</a:t>
            </a:r>
            <a:endParaRPr lang="en-GB" sz="1400" dirty="0">
              <a:solidFill>
                <a:srgbClr val="002060"/>
              </a:solidFill>
            </a:endParaRPr>
          </a:p>
          <a:p>
            <a:pPr marL="355542" indent="-355542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§"/>
              <a:tabLst>
                <a:tab pos="355542" algn="l"/>
                <a:tab pos="2152306" algn="l"/>
              </a:tabLst>
            </a:pPr>
            <a:r>
              <a:rPr lang="en-GB" sz="1400" b="1" dirty="0">
                <a:solidFill>
                  <a:srgbClr val="011893"/>
                </a:solidFill>
              </a:rPr>
              <a:t>Manual</a:t>
            </a:r>
            <a:r>
              <a:rPr lang="en-GB" sz="1400" b="1" dirty="0">
                <a:solidFill>
                  <a:srgbClr val="002060"/>
                </a:solidFill>
              </a:rPr>
              <a:t> Y adjustment </a:t>
            </a:r>
            <a:r>
              <a:rPr lang="en-GB" sz="1400" dirty="0">
                <a:solidFill>
                  <a:srgbClr val="002060"/>
                </a:solidFill>
              </a:rPr>
              <a:t>resolution      5</a:t>
            </a:r>
            <a:r>
              <a:rPr lang="en-GB" sz="1400" dirty="0">
                <a:solidFill>
                  <a:srgbClr val="002060"/>
                </a:solidFill>
                <a:sym typeface="Symbol"/>
              </a:rPr>
              <a:t>m </a:t>
            </a:r>
          </a:p>
          <a:p>
            <a:pPr marL="355542" indent="-355542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355542" algn="l"/>
                <a:tab pos="2239604" algn="l"/>
              </a:tabLst>
            </a:pPr>
            <a:r>
              <a:rPr lang="en-GB" sz="1400" dirty="0">
                <a:solidFill>
                  <a:srgbClr val="002060"/>
                </a:solidFill>
                <a:sym typeface="Symbol"/>
              </a:rPr>
              <a:t>1st natural Eigen frequency:</a:t>
            </a:r>
          </a:p>
          <a:p>
            <a:pPr marL="355542" indent="-355542" fontAlgn="base">
              <a:spcBef>
                <a:spcPct val="0"/>
              </a:spcBef>
              <a:spcAft>
                <a:spcPct val="0"/>
              </a:spcAft>
              <a:tabLst>
                <a:tab pos="355542" algn="l"/>
                <a:tab pos="2239604" algn="l"/>
              </a:tabLst>
            </a:pPr>
            <a:r>
              <a:rPr lang="en-GB" sz="1400" dirty="0">
                <a:solidFill>
                  <a:srgbClr val="002060"/>
                </a:solidFill>
                <a:sym typeface="Symbol"/>
              </a:rPr>
              <a:t>	- 50 Hz (design goal)</a:t>
            </a:r>
          </a:p>
          <a:p>
            <a:pPr marL="355542" indent="-355542" fontAlgn="base">
              <a:spcBef>
                <a:spcPct val="0"/>
              </a:spcBef>
              <a:spcAft>
                <a:spcPct val="0"/>
              </a:spcAft>
              <a:tabLst>
                <a:tab pos="355542" algn="l"/>
                <a:tab pos="2239604" algn="l"/>
              </a:tabLst>
            </a:pPr>
            <a:r>
              <a:rPr lang="en-GB" sz="1400" dirty="0">
                <a:solidFill>
                  <a:srgbClr val="002060"/>
                </a:solidFill>
                <a:sym typeface="Symbol"/>
              </a:rPr>
              <a:t>	- 49 Hz measured</a:t>
            </a:r>
            <a:endParaRPr lang="en-GB" sz="1800" u="sng" dirty="0">
              <a:solidFill>
                <a:srgbClr val="00206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20136" y="2636913"/>
            <a:ext cx="216024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440" y="3356992"/>
            <a:ext cx="2374900" cy="2161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1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"/>
          <a:stretch/>
        </p:blipFill>
        <p:spPr>
          <a:xfrm>
            <a:off x="2207571" y="1052739"/>
            <a:ext cx="7059092" cy="5013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Supports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063552" y="3717035"/>
            <a:ext cx="1384032" cy="32315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500" dirty="0"/>
              <a:t>Vertical shims</a:t>
            </a:r>
            <a:endParaRPr lang="en-GB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2135562" y="4581131"/>
            <a:ext cx="3317730" cy="553988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500" dirty="0"/>
              <a:t>Support &amp; Adjustable wedges for</a:t>
            </a:r>
          </a:p>
          <a:p>
            <a:r>
              <a:rPr lang="en-US" sz="1500" dirty="0"/>
              <a:t>Dipoles Quadrupoles &amp; </a:t>
            </a:r>
            <a:r>
              <a:rPr lang="en-US" sz="1500"/>
              <a:t>Quadrupoles </a:t>
            </a:r>
            <a:endParaRPr lang="en-US" sz="15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303913" y="4221088"/>
            <a:ext cx="1008112" cy="43204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303913" y="4725144"/>
            <a:ext cx="2232248" cy="21602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999656" y="2636912"/>
            <a:ext cx="648072" cy="108012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735961" y="1052739"/>
            <a:ext cx="3744416" cy="923320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pPr indent="355542">
              <a:buFont typeface="Wingdings" pitchFamily="2" charset="2"/>
              <a:buChar char="Ø"/>
            </a:pPr>
            <a:r>
              <a:rPr lang="en-US" sz="1800">
                <a:solidFill>
                  <a:srgbClr val="132577"/>
                </a:solidFill>
              </a:rPr>
              <a:t>Moderate gradient magnets</a:t>
            </a:r>
            <a:endParaRPr lang="en-US" sz="1800" dirty="0">
              <a:solidFill>
                <a:srgbClr val="132577"/>
              </a:solidFill>
            </a:endParaRPr>
          </a:p>
          <a:p>
            <a:pPr indent="355542">
              <a:buFont typeface="Wingdings" pitchFamily="2" charset="2"/>
              <a:buChar char="Ø"/>
            </a:pPr>
            <a:r>
              <a:rPr lang="en-US" sz="1800">
                <a:solidFill>
                  <a:srgbClr val="132577"/>
                </a:solidFill>
              </a:rPr>
              <a:t>Longitudinal gradient Dipoles</a:t>
            </a:r>
            <a:endParaRPr lang="en-US" sz="1800" dirty="0">
              <a:solidFill>
                <a:srgbClr val="132577"/>
              </a:solidFill>
            </a:endParaRPr>
          </a:p>
          <a:p>
            <a:pPr indent="355542">
              <a:buFont typeface="Wingdings" pitchFamily="2" charset="2"/>
              <a:buChar char="Ø"/>
            </a:pPr>
            <a:r>
              <a:rPr lang="en-US" sz="1800">
                <a:solidFill>
                  <a:srgbClr val="132577"/>
                </a:solidFill>
              </a:rPr>
              <a:t>Vacuum chamber supports</a:t>
            </a:r>
            <a:endParaRPr lang="en-US" sz="1800" dirty="0">
              <a:solidFill>
                <a:srgbClr val="132577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12</a:t>
            </a:fld>
            <a:endParaRPr lang="en-US" noProof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QF6/QF8- DQ supports – DL supports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515" y="980731"/>
            <a:ext cx="3679140" cy="171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0"/>
          <p:cNvSpPr txBox="1"/>
          <p:nvPr/>
        </p:nvSpPr>
        <p:spPr>
          <a:xfrm>
            <a:off x="1847528" y="2691451"/>
            <a:ext cx="1811648" cy="30776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QF6/QF8 supports</a:t>
            </a:r>
            <a:endParaRPr lang="en-GB" sz="1400" dirty="0"/>
          </a:p>
        </p:txBody>
      </p:sp>
      <p:pic>
        <p:nvPicPr>
          <p:cNvPr id="9" name="Picture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3516" y="3284984"/>
            <a:ext cx="4228777" cy="143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5663952" y="908721"/>
            <a:ext cx="5221472" cy="2593694"/>
            <a:chOff x="1187625" y="1589195"/>
            <a:chExt cx="7695616" cy="4398584"/>
          </a:xfrm>
        </p:grpSpPr>
        <p:sp>
          <p:nvSpPr>
            <p:cNvPr id="13" name="TextBox 12"/>
            <p:cNvSpPr txBox="1"/>
            <p:nvPr/>
          </p:nvSpPr>
          <p:spPr>
            <a:xfrm>
              <a:off x="7334826" y="4437601"/>
              <a:ext cx="1160495" cy="887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Base </a:t>
              </a:r>
            </a:p>
            <a:p>
              <a:pPr algn="ctr"/>
              <a:r>
                <a:rPr lang="en-US" sz="1400" dirty="0"/>
                <a:t>support</a:t>
              </a:r>
              <a:endParaRPr lang="en-GB" sz="1400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187625" y="1589195"/>
              <a:ext cx="7695616" cy="4398584"/>
              <a:chOff x="1187625" y="1589195"/>
              <a:chExt cx="7695616" cy="4398584"/>
            </a:xfrm>
          </p:grpSpPr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21392629">
                <a:off x="1458125" y="1724833"/>
                <a:ext cx="5634508" cy="19772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87625" y="3356992"/>
                <a:ext cx="5904656" cy="2630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10"/>
              <p:cNvSpPr txBox="1"/>
              <p:nvPr/>
            </p:nvSpPr>
            <p:spPr>
              <a:xfrm>
                <a:off x="3422596" y="1589195"/>
                <a:ext cx="4110260" cy="532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/>
                  <a:t>Dipole </a:t>
                </a:r>
                <a:r>
                  <a:rPr lang="en-US" sz="1400"/>
                  <a:t>support assembly</a:t>
                </a:r>
                <a:endParaRPr lang="en-US" sz="1400" dirty="0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6948264" y="4077072"/>
                <a:ext cx="288032" cy="1728192"/>
                <a:chOff x="7236296" y="3717032"/>
                <a:chExt cx="288032" cy="1512168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7236296" y="3717032"/>
                  <a:ext cx="2880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7524328" y="3717032"/>
                  <a:ext cx="0" cy="15121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7236296" y="5229200"/>
                  <a:ext cx="2880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948264" y="2492896"/>
                <a:ext cx="288032" cy="1224136"/>
                <a:chOff x="7236296" y="3717032"/>
                <a:chExt cx="288032" cy="1512168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7236296" y="3717032"/>
                  <a:ext cx="2880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7524328" y="3717032"/>
                  <a:ext cx="0" cy="151216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7236296" y="5229200"/>
                  <a:ext cx="288032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15"/>
              <p:cNvSpPr txBox="1"/>
              <p:nvPr/>
            </p:nvSpPr>
            <p:spPr>
              <a:xfrm>
                <a:off x="7346434" y="2809941"/>
                <a:ext cx="1536807" cy="5219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/>
                  <a:t>Top Frame</a:t>
                </a:r>
                <a:endParaRPr lang="en-GB" sz="1400" dirty="0"/>
              </a:p>
            </p:txBody>
          </p:sp>
        </p:grpSp>
      </p:grp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524003" y="3398137"/>
            <a:ext cx="200900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  <a:spAutoFit/>
          </a:bodyPr>
          <a:lstStyle/>
          <a:p>
            <a:pPr defTabSz="914256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28249" y="6165306"/>
            <a:ext cx="1872208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</a:rPr>
              <a:t>Courtesy: L </a:t>
            </a:r>
            <a:r>
              <a:rPr lang="en-US" sz="1200" i="1" dirty="0" err="1">
                <a:solidFill>
                  <a:srgbClr val="FF0000"/>
                </a:solidFill>
              </a:rPr>
              <a:t>Eybert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2120" y="3705118"/>
            <a:ext cx="411847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Magnets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14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2269" y="3900790"/>
            <a:ext cx="1278383" cy="2071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8090" y="2763835"/>
            <a:ext cx="1132818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132 </a:t>
            </a:r>
            <a:r>
              <a:rPr lang="fr-FR" sz="1400" dirty="0" err="1"/>
              <a:t>Dipoles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23995" y="2780929"/>
            <a:ext cx="2091076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100 </a:t>
            </a:r>
            <a:r>
              <a:rPr lang="fr-FR" sz="1400" dirty="0" err="1"/>
              <a:t>Dipole-quadrupoles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418974" y="5908120"/>
            <a:ext cx="1562110" cy="523210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524 </a:t>
            </a:r>
            <a:r>
              <a:rPr lang="fr-FR" sz="1400" dirty="0" err="1"/>
              <a:t>Quadrupoles</a:t>
            </a:r>
            <a:endParaRPr lang="fr-FR" sz="1400" dirty="0"/>
          </a:p>
          <a:p>
            <a:r>
              <a:rPr lang="fr-FR" sz="1400" dirty="0"/>
              <a:t>(</a:t>
            </a:r>
            <a:r>
              <a:rPr lang="fr-FR" sz="1200" dirty="0"/>
              <a:t>132 HG, 392 MG</a:t>
            </a:r>
            <a:r>
              <a:rPr lang="fr-FR" sz="1400" dirty="0"/>
              <a:t>)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29789" y="5995915"/>
            <a:ext cx="1422373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196 </a:t>
            </a:r>
            <a:r>
              <a:rPr lang="fr-FR" sz="1400" dirty="0" err="1"/>
              <a:t>Sextupoles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485141" y="5987851"/>
            <a:ext cx="1272204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98 Correctors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408370" y="2763835"/>
            <a:ext cx="1242574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400" dirty="0"/>
              <a:t>66 </a:t>
            </a:r>
            <a:r>
              <a:rPr lang="fr-FR" sz="1400" dirty="0" err="1"/>
              <a:t>Octupoles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872401" y="3257645"/>
            <a:ext cx="4596832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</a:rPr>
              <a:t>More than 1000 Magnets to be produced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25" y="3891220"/>
            <a:ext cx="2074456" cy="2067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16" y="3856900"/>
            <a:ext cx="2265271" cy="2060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481" y="958398"/>
            <a:ext cx="1800199" cy="17315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61" y="958398"/>
            <a:ext cx="2592287" cy="1767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r="6187"/>
          <a:stretch>
            <a:fillRect/>
          </a:stretch>
        </p:blipFill>
        <p:spPr>
          <a:xfrm>
            <a:off x="998327" y="751279"/>
            <a:ext cx="3600400" cy="2227363"/>
          </a:xfrm>
          <a:prstGeom prst="rect">
            <a:avLst/>
          </a:prstGeom>
        </p:spPr>
      </p:pic>
      <p:sp>
        <p:nvSpPr>
          <p:cNvPr id="1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lebec\Documents\Communication\Presentations\MAC\Figures\DQ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0204" y="1704983"/>
            <a:ext cx="2628480" cy="14839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ESRF </a:t>
            </a:r>
            <a:r>
              <a:rPr lang="en-GB" dirty="0" err="1">
                <a:latin typeface="Calibri" charset="0"/>
                <a:ea typeface="Calibri" charset="0"/>
                <a:cs typeface="Calibri" charset="0"/>
              </a:rPr>
              <a:t>EBS</a:t>
            </a:r>
            <a:r>
              <a:rPr lang="en-GB" dirty="0">
                <a:latin typeface="Calibri" charset="0"/>
                <a:ea typeface="Calibri" charset="0"/>
                <a:cs typeface="Calibri" charset="0"/>
              </a:rPr>
              <a:t> (2015-2022</a:t>
            </a:r>
            <a:r>
              <a:rPr lang="en-GB" dirty="0" smtClean="0">
                <a:latin typeface="Calibri" charset="0"/>
                <a:ea typeface="Calibri" charset="0"/>
                <a:cs typeface="Calibri" charset="0"/>
              </a:rPr>
              <a:t>): magnets procurement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dirty="0" smtClean="0"/>
              <a:t>Page </a:t>
            </a:r>
            <a:fld id="{A14BBB8A-CEE8-794D-8B86-E468BF36CF8B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1" y="1696036"/>
            <a:ext cx="5203148" cy="1388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19191" r="32466" b="14979"/>
          <a:stretch/>
        </p:blipFill>
        <p:spPr>
          <a:xfrm>
            <a:off x="9819789" y="3607349"/>
            <a:ext cx="1704511" cy="1726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6715" y="3174303"/>
            <a:ext cx="1315254" cy="395360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132 dipoles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86642" y="3174303"/>
            <a:ext cx="2355916" cy="395360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99 dipole-quadrupoles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7338" y="5270054"/>
            <a:ext cx="1647364" cy="395360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196 </a:t>
            </a:r>
            <a:r>
              <a:rPr lang="en-GB" sz="1800" dirty="0" err="1">
                <a:solidFill>
                  <a:schemeClr val="accent1"/>
                </a:solidFill>
                <a:latin typeface="Calibri" panose="020F0502020204030204" pitchFamily="34" charset="0"/>
              </a:rPr>
              <a:t>sextupoles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3499" y="5270054"/>
            <a:ext cx="1602442" cy="395360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100 correctors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7360" y="3174303"/>
            <a:ext cx="1442180" cy="395360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66 </a:t>
            </a:r>
            <a:r>
              <a:rPr lang="en-GB" sz="1800" dirty="0" err="1">
                <a:solidFill>
                  <a:schemeClr val="accent1"/>
                </a:solidFill>
                <a:latin typeface="Calibri" panose="020F0502020204030204" pitchFamily="34" charset="0"/>
              </a:rPr>
              <a:t>octupoles</a:t>
            </a:r>
            <a:endParaRPr lang="en-GB" sz="18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3" descr="C:\Users\lebec\Documents\Communication\Presentations\MAC\Figures\QF8-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032" y="3537012"/>
            <a:ext cx="2916797" cy="1872208"/>
          </a:xfrm>
          <a:prstGeom prst="rect">
            <a:avLst/>
          </a:prstGeom>
          <a:noFill/>
        </p:spPr>
      </p:pic>
      <p:pic>
        <p:nvPicPr>
          <p:cNvPr id="15" name="Picture 3" descr="C:\Users\lebec\Documents\Communication\Presentations\MAC\Figures\Sextu-m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8007" y="3694955"/>
            <a:ext cx="2895032" cy="1537672"/>
          </a:xfrm>
          <a:prstGeom prst="rect">
            <a:avLst/>
          </a:prstGeom>
          <a:noFill/>
        </p:spPr>
      </p:pic>
      <p:pic>
        <p:nvPicPr>
          <p:cNvPr id="17" name="Picture 2" descr="C:\Users\lebec\Documents\Communication\Presentations\MAC\Figures\o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55991" y="1592894"/>
            <a:ext cx="1903975" cy="1567020"/>
          </a:xfrm>
          <a:prstGeom prst="rect">
            <a:avLst/>
          </a:prstGeom>
          <a:noFill/>
        </p:spPr>
      </p:pic>
      <p:pic>
        <p:nvPicPr>
          <p:cNvPr id="34" name="Picture 4" descr="C:\Users\lebec\Documents\Communication\Presentations\MAC\Figures\QF1-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54357" y="3687652"/>
            <a:ext cx="2850337" cy="1600532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3383801" y="5270038"/>
            <a:ext cx="2869143" cy="672359"/>
          </a:xfrm>
          <a:prstGeom prst="rect">
            <a:avLst/>
          </a:prstGeom>
          <a:noFill/>
        </p:spPr>
        <p:txBody>
          <a:bodyPr wrap="square" lIns="117216" tIns="58608" rIns="117216" bIns="58608" rtlCol="0">
            <a:spAutoFit/>
          </a:bodyPr>
          <a:lstStyle/>
          <a:p>
            <a:pPr algn="ctr"/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130 high gradient quadrupoles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137" y="5270038"/>
            <a:ext cx="2869143" cy="672359"/>
          </a:xfrm>
          <a:prstGeom prst="rect">
            <a:avLst/>
          </a:prstGeom>
          <a:noFill/>
        </p:spPr>
        <p:txBody>
          <a:bodyPr wrap="square" lIns="117216" tIns="58608" rIns="117216" bIns="58608" rtlCol="0">
            <a:spAutoFit/>
          </a:bodyPr>
          <a:lstStyle/>
          <a:p>
            <a:pPr algn="ctr"/>
            <a:r>
              <a:rPr lang="en-GB" sz="1800" dirty="0">
                <a:solidFill>
                  <a:schemeClr val="accent1"/>
                </a:solidFill>
                <a:latin typeface="Calibri" panose="020F0502020204030204" pitchFamily="34" charset="0"/>
              </a:rPr>
              <a:t>398 moderate gradient quadrupoles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8021" y="3212976"/>
            <a:ext cx="2688299" cy="211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9725" y="3089920"/>
            <a:ext cx="2400267" cy="222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3401" y="3140969"/>
            <a:ext cx="2707441" cy="217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1963" y="1556792"/>
            <a:ext cx="3406577" cy="1705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36288" y="1556795"/>
            <a:ext cx="294548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76330" y="3645025"/>
            <a:ext cx="3178457" cy="157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 t="8474" b="29769"/>
          <a:stretch>
            <a:fillRect/>
          </a:stretch>
        </p:blipFill>
        <p:spPr bwMode="auto">
          <a:xfrm>
            <a:off x="512044" y="1556792"/>
            <a:ext cx="4972669" cy="172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295468" y="836712"/>
            <a:ext cx="9985109" cy="1180190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lIns="117216" tIns="58608" rIns="117216" bIns="58608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</a:rPr>
              <a:t>All contracts in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place, magnets in fabrication</a:t>
            </a:r>
          </a:p>
          <a:p>
            <a:pPr algn="ctr"/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All </a:t>
            </a:r>
            <a:r>
              <a:rPr lang="en-GB" b="1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preseries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 successful, first batches of serial productions already at ESRF </a:t>
            </a:r>
          </a:p>
          <a:p>
            <a:pPr algn="ctr"/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More </a:t>
            </a: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</a:rPr>
              <a:t>than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1000 </a:t>
            </a: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</a:rPr>
              <a:t>Magnets to be procured by the end of 2018</a:t>
            </a:r>
          </a:p>
        </p:txBody>
      </p:sp>
    </p:spTree>
    <p:extLst>
      <p:ext uri="{BB962C8B-B14F-4D97-AF65-F5344CB8AC3E}">
        <p14:creationId xmlns:p14="http://schemas.microsoft.com/office/powerpoint/2010/main" val="887705514"/>
      </p:ext>
    </p:extLst>
  </p:cSld>
  <p:clrMapOvr>
    <a:masterClrMapping/>
  </p:clrMapOvr>
  <p:transition xmlns:p14="http://schemas.microsoft.com/office/powerpoint/2010/main" spd="slow" advClick="0">
    <p:circl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  <a:r>
              <a:rPr lang="fr-FR" dirty="0" smtClean="0"/>
              <a:t> </a:t>
            </a:r>
            <a:r>
              <a:rPr lang="fr-FR" dirty="0"/>
              <a:t>in Chartreuse Hall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73" y="682066"/>
            <a:ext cx="8160907" cy="55086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5497" r="11378" b="15122"/>
          <a:stretch/>
        </p:blipFill>
        <p:spPr>
          <a:xfrm>
            <a:off x="8474265" y="846517"/>
            <a:ext cx="3688185" cy="213914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161021" y="2046449"/>
            <a:ext cx="2431256" cy="12905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" t="14721" r="7476" b="12201"/>
          <a:stretch/>
        </p:blipFill>
        <p:spPr>
          <a:xfrm>
            <a:off x="433973" y="926508"/>
            <a:ext cx="3451179" cy="193711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246973" y="3360333"/>
            <a:ext cx="1181147" cy="6835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16" tIns="58608" rIns="117216" bIns="586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flipH="1" flipV="1">
            <a:off x="2502976" y="2575955"/>
            <a:ext cx="916973" cy="884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488949" y="3149900"/>
            <a:ext cx="672075" cy="5729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16" tIns="58608" rIns="117216" bIns="586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60684" y="2542468"/>
            <a:ext cx="2564369" cy="472304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PM assembly tool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753" y="6125382"/>
            <a:ext cx="4675963" cy="672359"/>
          </a:xfrm>
          <a:prstGeom prst="rect">
            <a:avLst/>
          </a:prstGeom>
          <a:noFill/>
        </p:spPr>
        <p:txBody>
          <a:bodyPr wrap="none" lIns="117216" tIns="58608" rIns="117216" bIns="58608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Dipole assembly area</a:t>
            </a:r>
          </a:p>
        </p:txBody>
      </p:sp>
      <p:sp>
        <p:nvSpPr>
          <p:cNvPr id="45" name="Oval 44"/>
          <p:cNvSpPr/>
          <p:nvPr/>
        </p:nvSpPr>
        <p:spPr>
          <a:xfrm>
            <a:off x="3610544" y="2952547"/>
            <a:ext cx="661253" cy="3844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16" tIns="58608" rIns="117216" bIns="5860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15" descr="several 056.JPG"/>
          <p:cNvPicPr>
            <a:picLocks noChangeAspect="1"/>
          </p:cNvPicPr>
          <p:nvPr/>
        </p:nvPicPr>
        <p:blipFill>
          <a:blip r:embed="rId5" cstate="print"/>
          <a:srcRect b="21361"/>
          <a:stretch>
            <a:fillRect/>
          </a:stretch>
        </p:blipFill>
        <p:spPr>
          <a:xfrm>
            <a:off x="335361" y="4067690"/>
            <a:ext cx="4416491" cy="1953598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2015548" y="3115418"/>
            <a:ext cx="1718005" cy="13937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64003" y="6483438"/>
            <a:ext cx="551412" cy="212400"/>
          </a:xfrm>
        </p:spPr>
        <p:txBody>
          <a:bodyPr/>
          <a:lstStyle/>
          <a:p>
            <a:r>
              <a:rPr lang="en-US" noProof="0" dirty="0" smtClean="0"/>
              <a:t>Page </a:t>
            </a:r>
            <a:fld id="{733122C9-A0B9-462F-8757-0847AD287B63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18" name="TextBox 17"/>
          <p:cNvSpPr txBox="1"/>
          <p:nvPr/>
        </p:nvSpPr>
        <p:spPr>
          <a:xfrm>
            <a:off x="1224068" y="1618309"/>
            <a:ext cx="9743900" cy="1180190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none" lIns="117216" tIns="58608" rIns="117216" bIns="58608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PM Dipoles 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have</a:t>
            </a:r>
            <a:r>
              <a:rPr lang="en-US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 been </a:t>
            </a:r>
            <a:r>
              <a:rPr lang="en-US" b="1" dirty="0">
                <a:solidFill>
                  <a:srgbClr val="00B050"/>
                </a:solidFill>
                <a:latin typeface="Calibri" panose="020F0502020204030204" pitchFamily="34" charset="0"/>
              </a:rPr>
              <a:t>assembled by ESRF staff</a:t>
            </a:r>
            <a:endParaRPr lang="en-GB" b="1" dirty="0">
              <a:solidFill>
                <a:srgbClr val="00B050"/>
              </a:solidFill>
              <a:latin typeface="Calibri" panose="020F0502020204030204" pitchFamily="34" charset="0"/>
            </a:endParaRPr>
          </a:p>
          <a:p>
            <a:pPr algn="ctr"/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</a:rPr>
              <a:t>More than 650 Magnets Modules for a total of about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128+4 </a:t>
            </a:r>
            <a:r>
              <a:rPr lang="en-GB" b="1" dirty="0">
                <a:solidFill>
                  <a:srgbClr val="00B050"/>
                </a:solidFill>
                <a:latin typeface="Calibri" panose="020F0502020204030204" pitchFamily="34" charset="0"/>
              </a:rPr>
              <a:t>5-Module </a:t>
            </a:r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dipoles</a:t>
            </a:r>
          </a:p>
          <a:p>
            <a:pPr algn="ctr"/>
            <a:r>
              <a:rPr lang="en-GB" b="1" dirty="0" smtClean="0">
                <a:solidFill>
                  <a:srgbClr val="00B050"/>
                </a:solidFill>
                <a:latin typeface="Calibri" panose="020F0502020204030204" pitchFamily="34" charset="0"/>
              </a:rPr>
              <a:t>All Dipoles have been already completed</a:t>
            </a:r>
            <a:endParaRPr lang="en-GB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2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27" y="897435"/>
            <a:ext cx="842962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Vacuum chambers</a:t>
            </a:r>
            <a:endParaRPr lang="en-GB" sz="2400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17</a:t>
            </a:fld>
            <a:endParaRPr lang="en-US" noProof="0"/>
          </a:p>
        </p:txBody>
      </p:sp>
      <p:sp>
        <p:nvSpPr>
          <p:cNvPr id="26" name="TextBox 25"/>
          <p:cNvSpPr txBox="1"/>
          <p:nvPr/>
        </p:nvSpPr>
        <p:spPr>
          <a:xfrm>
            <a:off x="1703512" y="764706"/>
            <a:ext cx="8964488" cy="2400647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GB" sz="1500" dirty="0">
                <a:solidFill>
                  <a:srgbClr val="132577"/>
                </a:solidFill>
              </a:rPr>
              <a:t> </a:t>
            </a:r>
            <a:r>
              <a:rPr lang="en-GB" sz="1500" b="1" dirty="0">
                <a:solidFill>
                  <a:srgbClr val="FF0000"/>
                </a:solidFill>
              </a:rPr>
              <a:t>Three main families of chambers:</a:t>
            </a:r>
          </a:p>
          <a:p>
            <a:pPr>
              <a:buFont typeface="Wingdings" pitchFamily="2" charset="2"/>
              <a:buChar char="ü"/>
            </a:pPr>
            <a:endParaRPr lang="en-GB" sz="1500" u="sng" dirty="0">
              <a:solidFill>
                <a:srgbClr val="132577"/>
              </a:solidFill>
            </a:endParaRPr>
          </a:p>
          <a:p>
            <a:pPr marL="93648" indent="260309">
              <a:buFont typeface="Wingdings" pitchFamily="2" charset="2"/>
              <a:buChar char="§"/>
            </a:pPr>
            <a:r>
              <a:rPr lang="en-GB" sz="1500" dirty="0">
                <a:solidFill>
                  <a:srgbClr val="132577"/>
                </a:solidFill>
              </a:rPr>
              <a:t>High profile aluminium chambers (dipole magnets + other)</a:t>
            </a:r>
          </a:p>
          <a:p>
            <a:pPr marL="93648" indent="260309">
              <a:buFont typeface="Wingdings" pitchFamily="2" charset="2"/>
              <a:buChar char="§"/>
            </a:pPr>
            <a:endParaRPr lang="en-GB" sz="1500" dirty="0">
              <a:solidFill>
                <a:srgbClr val="132577"/>
              </a:solidFill>
            </a:endParaRPr>
          </a:p>
          <a:p>
            <a:pPr marL="93648" indent="260309">
              <a:buFont typeface="Wingdings" pitchFamily="2" charset="2"/>
              <a:buChar char="§"/>
            </a:pPr>
            <a:r>
              <a:rPr lang="en-GB" sz="1500" dirty="0">
                <a:solidFill>
                  <a:srgbClr val="132577"/>
                </a:solidFill>
              </a:rPr>
              <a:t>High profile stainless steel chambers </a:t>
            </a:r>
          </a:p>
          <a:p>
            <a:pPr marL="93648" indent="260309"/>
            <a:r>
              <a:rPr lang="en-GB" sz="1500" dirty="0">
                <a:solidFill>
                  <a:srgbClr val="132577"/>
                </a:solidFill>
              </a:rPr>
              <a:t>(</a:t>
            </a:r>
            <a:r>
              <a:rPr lang="en-GB" sz="1500" dirty="0" err="1">
                <a:solidFill>
                  <a:srgbClr val="132577"/>
                </a:solidFill>
              </a:rPr>
              <a:t>quadrupoles</a:t>
            </a:r>
            <a:r>
              <a:rPr lang="en-GB" sz="1500" dirty="0">
                <a:solidFill>
                  <a:srgbClr val="132577"/>
                </a:solidFill>
              </a:rPr>
              <a:t>, </a:t>
            </a:r>
            <a:r>
              <a:rPr lang="en-GB" sz="1500" dirty="0" err="1">
                <a:solidFill>
                  <a:srgbClr val="132577"/>
                </a:solidFill>
              </a:rPr>
              <a:t>sextupoles</a:t>
            </a:r>
            <a:r>
              <a:rPr lang="en-GB" sz="1500" dirty="0">
                <a:solidFill>
                  <a:srgbClr val="132577"/>
                </a:solidFill>
              </a:rPr>
              <a:t>, </a:t>
            </a:r>
            <a:r>
              <a:rPr lang="en-GB" sz="1500" dirty="0" err="1">
                <a:solidFill>
                  <a:srgbClr val="132577"/>
                </a:solidFill>
              </a:rPr>
              <a:t>octupoles</a:t>
            </a:r>
            <a:r>
              <a:rPr lang="en-GB" sz="1500" dirty="0">
                <a:solidFill>
                  <a:srgbClr val="132577"/>
                </a:solidFill>
              </a:rPr>
              <a:t>)</a:t>
            </a:r>
          </a:p>
          <a:p>
            <a:pPr marL="93648" indent="260309">
              <a:buFont typeface="Wingdings" pitchFamily="2" charset="2"/>
              <a:buChar char="§"/>
            </a:pPr>
            <a:endParaRPr lang="en-GB" sz="1500" dirty="0">
              <a:solidFill>
                <a:srgbClr val="132577"/>
              </a:solidFill>
            </a:endParaRPr>
          </a:p>
          <a:p>
            <a:pPr marL="93648" indent="260309">
              <a:buFont typeface="Wingdings" pitchFamily="2" charset="2"/>
              <a:buChar char="§"/>
            </a:pPr>
            <a:r>
              <a:rPr lang="en-GB" sz="1500" dirty="0">
                <a:solidFill>
                  <a:srgbClr val="132577"/>
                </a:solidFill>
              </a:rPr>
              <a:t>Low profile stainless steel chambers </a:t>
            </a:r>
          </a:p>
          <a:p>
            <a:pPr marL="93648" indent="260309"/>
            <a:r>
              <a:rPr lang="en-GB" sz="1500" dirty="0">
                <a:solidFill>
                  <a:srgbClr val="132577"/>
                </a:solidFill>
              </a:rPr>
              <a:t>(inside combined dipole-</a:t>
            </a:r>
            <a:r>
              <a:rPr lang="en-GB" sz="1500" dirty="0" err="1">
                <a:solidFill>
                  <a:srgbClr val="132577"/>
                </a:solidFill>
              </a:rPr>
              <a:t>quadrupoles</a:t>
            </a:r>
            <a:r>
              <a:rPr lang="en-GB" sz="1500" dirty="0">
                <a:solidFill>
                  <a:srgbClr val="132577"/>
                </a:solidFill>
              </a:rPr>
              <a:t> </a:t>
            </a:r>
          </a:p>
          <a:p>
            <a:pPr marL="93648" indent="260309"/>
            <a:r>
              <a:rPr lang="en-GB" sz="1500" dirty="0">
                <a:solidFill>
                  <a:srgbClr val="132577"/>
                </a:solidFill>
              </a:rPr>
              <a:t>&amp; HG </a:t>
            </a:r>
            <a:r>
              <a:rPr lang="en-GB" sz="1500" dirty="0" err="1">
                <a:solidFill>
                  <a:srgbClr val="132577"/>
                </a:solidFill>
              </a:rPr>
              <a:t>quadrupoles</a:t>
            </a:r>
            <a:r>
              <a:rPr lang="en-GB" sz="1500" dirty="0">
                <a:solidFill>
                  <a:srgbClr val="132577"/>
                </a:solidFill>
              </a:rPr>
              <a:t>)</a:t>
            </a:r>
            <a:endParaRPr lang="en-GB" sz="1400" dirty="0">
              <a:solidFill>
                <a:srgbClr val="132577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19455531">
            <a:off x="2254182" y="5031741"/>
            <a:ext cx="2836051" cy="334364"/>
          </a:xfrm>
          <a:prstGeom prst="rect">
            <a:avLst/>
          </a:prstGeom>
          <a:solidFill>
            <a:schemeClr val="bg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28" name="Rectangle 27"/>
          <p:cNvSpPr/>
          <p:nvPr/>
        </p:nvSpPr>
        <p:spPr>
          <a:xfrm rot="20043771">
            <a:off x="6738180" y="2226508"/>
            <a:ext cx="3293759" cy="334364"/>
          </a:xfrm>
          <a:prstGeom prst="rect">
            <a:avLst/>
          </a:prstGeom>
          <a:solidFill>
            <a:schemeClr val="bg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29" name="Rectangle 28"/>
          <p:cNvSpPr/>
          <p:nvPr/>
        </p:nvSpPr>
        <p:spPr>
          <a:xfrm rot="19734534">
            <a:off x="4678925" y="3559184"/>
            <a:ext cx="2259883" cy="370453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0" name="Rectangle 29"/>
          <p:cNvSpPr/>
          <p:nvPr/>
        </p:nvSpPr>
        <p:spPr>
          <a:xfrm rot="20078161">
            <a:off x="6449217" y="2339093"/>
            <a:ext cx="1006688" cy="194680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1" name="Rectangle 30"/>
          <p:cNvSpPr/>
          <p:nvPr/>
        </p:nvSpPr>
        <p:spPr>
          <a:xfrm rot="19491260">
            <a:off x="3539991" y="4061051"/>
            <a:ext cx="1006688" cy="194680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2" name="Rectangle 31"/>
          <p:cNvSpPr/>
          <p:nvPr/>
        </p:nvSpPr>
        <p:spPr>
          <a:xfrm rot="19491260">
            <a:off x="2315855" y="4942223"/>
            <a:ext cx="1006688" cy="194680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3" name="Rectangle 32"/>
          <p:cNvSpPr/>
          <p:nvPr/>
        </p:nvSpPr>
        <p:spPr>
          <a:xfrm rot="20078161">
            <a:off x="8249417" y="1492073"/>
            <a:ext cx="1006688" cy="194680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4" name="Rectangle 33"/>
          <p:cNvSpPr/>
          <p:nvPr/>
        </p:nvSpPr>
        <p:spPr>
          <a:xfrm>
            <a:off x="3206804" y="1287041"/>
            <a:ext cx="936104" cy="320344"/>
          </a:xfrm>
          <a:prstGeom prst="rect">
            <a:avLst/>
          </a:prstGeom>
          <a:solidFill>
            <a:srgbClr val="00B0F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5" name="Rectangle 34"/>
          <p:cNvSpPr/>
          <p:nvPr/>
        </p:nvSpPr>
        <p:spPr>
          <a:xfrm>
            <a:off x="2063553" y="2492896"/>
            <a:ext cx="3384376" cy="288032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6" name="Rectangle 35"/>
          <p:cNvSpPr/>
          <p:nvPr/>
        </p:nvSpPr>
        <p:spPr>
          <a:xfrm>
            <a:off x="2135560" y="1772817"/>
            <a:ext cx="3312368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942727" y="3957640"/>
            <a:ext cx="0" cy="432048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9397882" y="3959500"/>
            <a:ext cx="751140" cy="280693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13mm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5661" y="3837434"/>
            <a:ext cx="1994008" cy="6480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40" name="Straight Connector 39"/>
          <p:cNvCxnSpPr/>
          <p:nvPr/>
        </p:nvCxnSpPr>
        <p:spPr>
          <a:xfrm>
            <a:off x="8358551" y="3971928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63297" y="4375398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0765" y="5510466"/>
            <a:ext cx="1841515" cy="79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/>
          <p:cNvCxnSpPr/>
          <p:nvPr/>
        </p:nvCxnSpPr>
        <p:spPr>
          <a:xfrm>
            <a:off x="5696745" y="5654483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01492" y="6211496"/>
            <a:ext cx="165618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6200000">
            <a:off x="6725514" y="5672601"/>
            <a:ext cx="767390" cy="280693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20mm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7242820" y="5649725"/>
            <a:ext cx="0" cy="546923"/>
          </a:xfrm>
          <a:prstGeom prst="straightConnector1">
            <a:avLst/>
          </a:prstGeom>
          <a:ln w="15875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362827" y="3390901"/>
            <a:ext cx="2150424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Low profile cross section</a:t>
            </a:r>
            <a:endParaRPr lang="en-GB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4524378" y="5153026"/>
            <a:ext cx="2190311" cy="30776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High profile cross section</a:t>
            </a:r>
            <a:endParaRPr lang="en-GB" sz="1400" dirty="0"/>
          </a:p>
        </p:txBody>
      </p:sp>
      <p:sp>
        <p:nvSpPr>
          <p:cNvPr id="49" name="Rectangle 48"/>
          <p:cNvSpPr/>
          <p:nvPr/>
        </p:nvSpPr>
        <p:spPr>
          <a:xfrm>
            <a:off x="2126037" y="1287041"/>
            <a:ext cx="1055315" cy="322684"/>
          </a:xfrm>
          <a:prstGeom prst="rect">
            <a:avLst/>
          </a:prstGeom>
          <a:solidFill>
            <a:schemeClr val="bg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50" name="Rectangle 49"/>
          <p:cNvSpPr/>
          <p:nvPr/>
        </p:nvSpPr>
        <p:spPr>
          <a:xfrm>
            <a:off x="7410453" y="3397773"/>
            <a:ext cx="2190379" cy="250304"/>
          </a:xfrm>
          <a:prstGeom prst="rect">
            <a:avLst/>
          </a:prstGeom>
          <a:solidFill>
            <a:srgbClr val="00B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51" name="Rectangle 50"/>
          <p:cNvSpPr/>
          <p:nvPr/>
        </p:nvSpPr>
        <p:spPr>
          <a:xfrm>
            <a:off x="4573963" y="5144667"/>
            <a:ext cx="2188791" cy="288032"/>
          </a:xfrm>
          <a:prstGeom prst="rect">
            <a:avLst/>
          </a:prstGeom>
          <a:solidFill>
            <a:schemeClr val="bg2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8324849" y="2114550"/>
            <a:ext cx="733427" cy="5429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8668529" y="2609853"/>
            <a:ext cx="1861045" cy="523210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400" dirty="0"/>
              <a:t>Diagnostic chambers</a:t>
            </a:r>
          </a:p>
          <a:p>
            <a:r>
              <a:rPr lang="en-US" sz="1400" dirty="0"/>
              <a:t>Possible location</a:t>
            </a:r>
            <a:endParaRPr lang="en-GB" sz="1400" dirty="0"/>
          </a:p>
        </p:txBody>
      </p:sp>
      <p:sp>
        <p:nvSpPr>
          <p:cNvPr id="54" name="ZoneTexte 2"/>
          <p:cNvSpPr txBox="1"/>
          <p:nvPr/>
        </p:nvSpPr>
        <p:spPr>
          <a:xfrm>
            <a:off x="2083315" y="3746930"/>
            <a:ext cx="1499887" cy="32315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fr-FR" sz="1500" dirty="0">
                <a:solidFill>
                  <a:srgbClr val="002060"/>
                </a:solidFill>
              </a:rPr>
              <a:t>In situ </a:t>
            </a:r>
            <a:r>
              <a:rPr lang="fr-FR" sz="1500" dirty="0" err="1">
                <a:solidFill>
                  <a:srgbClr val="002060"/>
                </a:solidFill>
              </a:rPr>
              <a:t>bake</a:t>
            </a:r>
            <a:r>
              <a:rPr lang="fr-FR" sz="1500" dirty="0">
                <a:solidFill>
                  <a:srgbClr val="002060"/>
                </a:solidFill>
              </a:rPr>
              <a:t>-out</a:t>
            </a:r>
          </a:p>
        </p:txBody>
      </p:sp>
      <p:sp>
        <p:nvSpPr>
          <p:cNvPr id="5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2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Girder </a:t>
            </a:r>
            <a:r>
              <a:rPr lang="en-US" sz="2400" dirty="0"/>
              <a:t>1: detailed </a:t>
            </a:r>
            <a:r>
              <a:rPr lang="en-US" sz="2400" dirty="0"/>
              <a:t>vacuum chamber </a:t>
            </a:r>
            <a:r>
              <a:rPr lang="en-US" sz="2400" dirty="0"/>
              <a:t>&amp; supports</a:t>
            </a:r>
            <a:endParaRPr lang="en-GB" sz="24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836712"/>
            <a:ext cx="9036496" cy="449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75520" y="4005066"/>
            <a:ext cx="1944216" cy="369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dirty="0"/>
              <a:t>BPM1</a:t>
            </a:r>
            <a:r>
              <a:rPr lang="en-US" sz="1800" dirty="0"/>
              <a:t> </a:t>
            </a:r>
            <a:r>
              <a:rPr lang="en-US" sz="1200"/>
              <a:t>(fixed) </a:t>
            </a:r>
            <a:r>
              <a:rPr lang="en-US" sz="1500"/>
              <a:t>support</a:t>
            </a:r>
            <a:endParaRPr lang="en-GB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2927651" y="3212980"/>
            <a:ext cx="1428572" cy="5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500"/>
              <a:t>Sector valve</a:t>
            </a:r>
            <a:endParaRPr lang="en-US" sz="1200" dirty="0"/>
          </a:p>
          <a:p>
            <a:r>
              <a:rPr lang="en-US" sz="1500" dirty="0"/>
              <a:t>sliding support</a:t>
            </a:r>
            <a:endParaRPr lang="en-GB" sz="1500" dirty="0"/>
          </a:p>
        </p:txBody>
      </p:sp>
      <p:sp>
        <p:nvSpPr>
          <p:cNvPr id="9" name="TextBox 8"/>
          <p:cNvSpPr txBox="1"/>
          <p:nvPr/>
        </p:nvSpPr>
        <p:spPr>
          <a:xfrm>
            <a:off x="5807973" y="4653138"/>
            <a:ext cx="2099111" cy="5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dirty="0"/>
              <a:t>CH3- crotch 1</a:t>
            </a:r>
          </a:p>
          <a:p>
            <a:r>
              <a:rPr lang="en-US" sz="1500" dirty="0"/>
              <a:t>BPM2</a:t>
            </a:r>
            <a:r>
              <a:rPr lang="en-US" sz="1200" dirty="0"/>
              <a:t> (fixed) </a:t>
            </a:r>
            <a:r>
              <a:rPr lang="en-US" sz="1500" dirty="0"/>
              <a:t>support</a:t>
            </a:r>
            <a:endParaRPr lang="en-GB" sz="1500" dirty="0"/>
          </a:p>
        </p:txBody>
      </p:sp>
      <p:sp>
        <p:nvSpPr>
          <p:cNvPr id="10" name="TextBox 9"/>
          <p:cNvSpPr txBox="1"/>
          <p:nvPr/>
        </p:nvSpPr>
        <p:spPr>
          <a:xfrm>
            <a:off x="7104112" y="5301210"/>
            <a:ext cx="2664296" cy="323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 algn="r"/>
            <a:r>
              <a:rPr lang="en-US" sz="1500" dirty="0"/>
              <a:t>CH4 BPM3 </a:t>
            </a:r>
            <a:r>
              <a:rPr lang="en-US" sz="1200"/>
              <a:t>(movable) </a:t>
            </a:r>
            <a:r>
              <a:rPr lang="en-US" sz="1500"/>
              <a:t>support</a:t>
            </a:r>
            <a:endParaRPr lang="en-GB" sz="1500" dirty="0"/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V="1">
            <a:off x="1775520" y="2564915"/>
            <a:ext cx="0" cy="16248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V="1">
            <a:off x="2927651" y="2852948"/>
            <a:ext cx="0" cy="637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3"/>
          </p:cNvCxnSpPr>
          <p:nvPr/>
        </p:nvCxnSpPr>
        <p:spPr>
          <a:xfrm flipH="1" flipV="1">
            <a:off x="7896209" y="4365112"/>
            <a:ext cx="10875" cy="5650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0" idx="3"/>
          </p:cNvCxnSpPr>
          <p:nvPr/>
        </p:nvCxnSpPr>
        <p:spPr>
          <a:xfrm flipV="1">
            <a:off x="9768408" y="5013183"/>
            <a:ext cx="0" cy="4496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896201" y="6165306"/>
            <a:ext cx="1872208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1200" i="1">
                <a:solidFill>
                  <a:srgbClr val="FF0000"/>
                </a:solidFill>
              </a:rPr>
              <a:t>Courtesy: L </a:t>
            </a:r>
            <a:r>
              <a:rPr lang="en-US" sz="1200" i="1" dirty="0" err="1">
                <a:solidFill>
                  <a:srgbClr val="FF0000"/>
                </a:solidFill>
              </a:rPr>
              <a:t>Eybert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0219" y="980732"/>
            <a:ext cx="2314356" cy="461655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dirty="0"/>
              <a:t>(Dipole Chambers intermediate </a:t>
            </a:r>
          </a:p>
          <a:p>
            <a:r>
              <a:rPr lang="en-US" sz="1200" dirty="0"/>
              <a:t>basic support not represented)</a:t>
            </a:r>
            <a:endParaRPr lang="en-GB" sz="120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727848" y="2636912"/>
            <a:ext cx="0" cy="432048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12024" y="2996952"/>
            <a:ext cx="0" cy="432048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392144" y="1268760"/>
            <a:ext cx="0" cy="432048"/>
          </a:xfrm>
          <a:prstGeom prst="line">
            <a:avLst/>
          </a:prstGeom>
          <a:ln w="22225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18</a:t>
            </a:fld>
            <a:endParaRPr lang="en-US" noProof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7" y="4653136"/>
            <a:ext cx="199216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Up Arrow 24"/>
          <p:cNvSpPr/>
          <p:nvPr/>
        </p:nvSpPr>
        <p:spPr>
          <a:xfrm rot="1516381">
            <a:off x="4053576" y="4743951"/>
            <a:ext cx="720080" cy="413012"/>
          </a:xfrm>
          <a:prstGeom prst="upArrow">
            <a:avLst/>
          </a:pr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30" name="TextBox 8"/>
          <p:cNvSpPr txBox="1"/>
          <p:nvPr/>
        </p:nvSpPr>
        <p:spPr>
          <a:xfrm>
            <a:off x="4799859" y="3789041"/>
            <a:ext cx="2099111" cy="553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dirty="0"/>
              <a:t>Chamber flexible support</a:t>
            </a:r>
            <a:endParaRPr lang="en-GB" sz="1500" dirty="0"/>
          </a:p>
        </p:txBody>
      </p:sp>
      <p:cxnSp>
        <p:nvCxnSpPr>
          <p:cNvPr id="31" name="Straight Arrow Connector 15"/>
          <p:cNvCxnSpPr/>
          <p:nvPr/>
        </p:nvCxnSpPr>
        <p:spPr>
          <a:xfrm flipV="1">
            <a:off x="6909847" y="3645024"/>
            <a:ext cx="410292" cy="515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08168" y="2420891"/>
            <a:ext cx="751297" cy="323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500" dirty="0"/>
              <a:t>Bellow</a:t>
            </a:r>
            <a:endParaRPr lang="en-GB" sz="15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608168" y="2708920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Vacuum </a:t>
            </a:r>
            <a:r>
              <a:rPr lang="en-GB" dirty="0" smtClean="0"/>
              <a:t>chambers integration with Magnets</a:t>
            </a:r>
            <a:endParaRPr lang="en-GB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19</a:t>
            </a:fld>
            <a:endParaRPr lang="en-US" noProof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6" y="908724"/>
            <a:ext cx="3287825" cy="41417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908721"/>
            <a:ext cx="3419872" cy="411367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875546" y="4905125"/>
            <a:ext cx="2237199" cy="861764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GB" sz="1800" dirty="0"/>
              <a:t>CH5 Dipole </a:t>
            </a:r>
          </a:p>
          <a:p>
            <a:r>
              <a:rPr lang="en-GB" sz="1800" dirty="0"/>
              <a:t>Aluminium chamber</a:t>
            </a:r>
          </a:p>
          <a:p>
            <a:r>
              <a:rPr lang="en-GB" sz="1400" dirty="0"/>
              <a:t>(section inside </a:t>
            </a:r>
            <a:r>
              <a:rPr lang="en-GB" sz="1400" dirty="0" err="1"/>
              <a:t>sextupole</a:t>
            </a:r>
            <a:r>
              <a:rPr lang="en-GB" sz="1400" dirty="0"/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031628" y="4905125"/>
            <a:ext cx="1940731" cy="861764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GB" sz="1800" dirty="0"/>
              <a:t>CH6 </a:t>
            </a:r>
          </a:p>
          <a:p>
            <a:r>
              <a:rPr lang="en-GB" sz="1800" dirty="0"/>
              <a:t>316LN chamber</a:t>
            </a:r>
          </a:p>
          <a:p>
            <a:r>
              <a:rPr lang="en-GB" sz="1400" dirty="0"/>
              <a:t>(section inside DQ1C)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31297" y="2060850"/>
            <a:ext cx="2792777" cy="1631206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</a:rPr>
              <a:t>Limited space between</a:t>
            </a:r>
          </a:p>
          <a:p>
            <a:r>
              <a:rPr lang="en-GB" sz="1500" b="1" dirty="0">
                <a:solidFill>
                  <a:srgbClr val="FF0000"/>
                </a:solidFill>
              </a:rPr>
              <a:t>Magnets and chambers</a:t>
            </a:r>
          </a:p>
          <a:p>
            <a:endParaRPr lang="en-GB" sz="15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1500" b="1" dirty="0">
                <a:solidFill>
                  <a:srgbClr val="FF0000"/>
                </a:solidFill>
              </a:rPr>
              <a:t>Minimum thickness required</a:t>
            </a:r>
          </a:p>
          <a:p>
            <a:pPr marL="285704" indent="-285704">
              <a:spcAft>
                <a:spcPts val="600"/>
              </a:spcAft>
              <a:buFont typeface="Arial" charset="0"/>
              <a:buChar char="•"/>
            </a:pPr>
            <a:r>
              <a:rPr lang="en-GB" sz="1500" b="1" dirty="0">
                <a:solidFill>
                  <a:srgbClr val="FF0000"/>
                </a:solidFill>
              </a:rPr>
              <a:t>Deflection (vacuum)</a:t>
            </a:r>
          </a:p>
          <a:p>
            <a:pPr marL="285704" indent="-285704">
              <a:spcAft>
                <a:spcPts val="600"/>
              </a:spcAft>
              <a:buFont typeface="Arial" charset="0"/>
              <a:buChar char="•"/>
            </a:pPr>
            <a:r>
              <a:rPr lang="en-GB" sz="1500" b="1" dirty="0">
                <a:solidFill>
                  <a:srgbClr val="FF0000"/>
                </a:solidFill>
              </a:rPr>
              <a:t>Material stresses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  <a:endParaRPr lang="en-GB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03349" y="803324"/>
            <a:ext cx="6421247" cy="33851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 marL="285704" indent="-285704">
              <a:lnSpc>
                <a:spcPct val="140000"/>
              </a:lnSpc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ESRF-EBS Project</a:t>
            </a:r>
          </a:p>
          <a:p>
            <a:pPr marL="742832" lvl="1" indent="-285704">
              <a:lnSpc>
                <a:spcPct val="140000"/>
              </a:lnSpc>
              <a:buFont typeface="Arial"/>
              <a:buChar char="•"/>
            </a:pPr>
            <a:r>
              <a:rPr lang="en-US" sz="1800" dirty="0"/>
              <a:t>Storage Ring characteristics</a:t>
            </a:r>
          </a:p>
          <a:p>
            <a:pPr marL="742832" lvl="1" indent="-285704">
              <a:lnSpc>
                <a:spcPct val="140000"/>
              </a:lnSpc>
              <a:buFont typeface="Arial"/>
              <a:buChar char="•"/>
            </a:pPr>
            <a:r>
              <a:rPr lang="en-US" sz="1800" dirty="0"/>
              <a:t>Project management</a:t>
            </a:r>
          </a:p>
          <a:p>
            <a:pPr marL="342845" indent="-342845">
              <a:lnSpc>
                <a:spcPct val="14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Main EBS accelerator components</a:t>
            </a:r>
          </a:p>
          <a:p>
            <a:pPr marL="799972" lvl="1" indent="-342845">
              <a:lnSpc>
                <a:spcPct val="140000"/>
              </a:lnSpc>
              <a:buFont typeface="Arial"/>
              <a:buChar char="•"/>
            </a:pPr>
            <a:r>
              <a:rPr lang="en-US" sz="1800" dirty="0"/>
              <a:t>Girders, magnets, vacuum chambers, absorbers, FE</a:t>
            </a:r>
          </a:p>
          <a:p>
            <a:pPr marL="342845" indent="-342845">
              <a:lnSpc>
                <a:spcPct val="14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From Assembly to Installation</a:t>
            </a:r>
          </a:p>
          <a:p>
            <a:pPr marL="342845" indent="-342845">
              <a:lnSpc>
                <a:spcPct val="140000"/>
              </a:lnSpc>
              <a:spcBef>
                <a:spcPts val="600"/>
              </a:spcBef>
              <a:buFont typeface="Arial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Conclusion</a:t>
            </a:r>
          </a:p>
        </p:txBody>
      </p:sp>
      <p:pic>
        <p:nvPicPr>
          <p:cNvPr id="1026" name="Picture 2" descr="C:\Users\dimper\Documents\Presentations\1-Images\Aerial Site Pictures\Aerial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00" y="794720"/>
            <a:ext cx="3778141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/>
              <a:t>Vacuum pumps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20</a:t>
            </a:fld>
            <a:endParaRPr lang="en-US" noProof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6712"/>
            <a:ext cx="9144000" cy="4142042"/>
          </a:xfrm>
          <a:prstGeom prst="rect">
            <a:avLst/>
          </a:prstGeom>
          <a:noFill/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515557"/>
              </p:ext>
            </p:extLst>
          </p:nvPr>
        </p:nvGraphicFramePr>
        <p:xfrm>
          <a:off x="4439816" y="3645024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89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396240">
                <a:tc gridSpan="2">
                  <a:txBody>
                    <a:bodyPr/>
                    <a:lstStyle/>
                    <a:p>
                      <a:r>
                        <a:rPr lang="fr-FR" sz="1000" dirty="0" smtClean="0"/>
                        <a:t>IP &amp; NEG </a:t>
                      </a:r>
                      <a:r>
                        <a:rPr lang="fr-FR" sz="1000" dirty="0" err="1" smtClean="0"/>
                        <a:t>Pumps</a:t>
                      </a:r>
                      <a:endParaRPr lang="fr-FR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CH3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CH4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CH5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CH6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CH7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  8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CH9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CH11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CH12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CH13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 smtClean="0"/>
                        <a:t>CH14</a:t>
                      </a:r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40">
                <a:tc rowSpan="2"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fr-FR" sz="10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IP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000" smtClean="0"/>
                        <a:t>55 </a:t>
                      </a:r>
                      <a:r>
                        <a:rPr lang="en-GB" sz="1000" smtClean="0"/>
                        <a:t>l</a:t>
                      </a:r>
                      <a:r>
                        <a:rPr lang="bg-BG" sz="1000" smtClean="0"/>
                        <a:t>/s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7</a:t>
                      </a:r>
                      <a:r>
                        <a:rPr lang="bg-BG" sz="1000" smtClean="0"/>
                        <a:t>5 </a:t>
                      </a:r>
                      <a:r>
                        <a:rPr lang="en-GB" sz="1000" smtClean="0"/>
                        <a:t>l</a:t>
                      </a:r>
                      <a:r>
                        <a:rPr lang="bg-BG" sz="1000" smtClean="0"/>
                        <a:t>/s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3840">
                <a:tc rowSpan="2">
                  <a:txBody>
                    <a:bodyPr/>
                    <a:lstStyle/>
                    <a:p>
                      <a:endParaRPr lang="fr-FR" sz="10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fr-FR" sz="1000" dirty="0" smtClean="0">
                          <a:solidFill>
                            <a:schemeClr val="bg1"/>
                          </a:solidFill>
                        </a:rPr>
                        <a:t>NEG</a:t>
                      </a:r>
                      <a:endParaRPr lang="fr-FR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GP100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840">
                <a:tc vMerge="1"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GP200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5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1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2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9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/>
          <p:nvPr/>
        </p:nvPicPr>
        <p:blipFill>
          <a:blip r:embed="rId2" cstate="print"/>
          <a:stretch/>
        </p:blipFill>
        <p:spPr>
          <a:xfrm>
            <a:off x="5375920" y="2636915"/>
            <a:ext cx="3456384" cy="341176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RF fingers</a:t>
            </a:r>
            <a:endParaRPr lang="en-GB" sz="2400" dirty="0"/>
          </a:p>
        </p:txBody>
      </p:sp>
      <p:pic>
        <p:nvPicPr>
          <p:cNvPr id="5" name="Picture 2"/>
          <p:cNvPicPr/>
          <p:nvPr/>
        </p:nvPicPr>
        <p:blipFill>
          <a:blip r:embed="rId3" cstate="print"/>
          <a:stretch/>
        </p:blipFill>
        <p:spPr>
          <a:xfrm>
            <a:off x="8040217" y="980728"/>
            <a:ext cx="2448272" cy="2016224"/>
          </a:xfrm>
          <a:prstGeom prst="rect">
            <a:avLst/>
          </a:prstGeom>
          <a:ln>
            <a:noFill/>
          </a:ln>
        </p:spPr>
      </p:pic>
      <p:sp>
        <p:nvSpPr>
          <p:cNvPr id="6" name="TextShape 4"/>
          <p:cNvSpPr txBox="1"/>
          <p:nvPr/>
        </p:nvSpPr>
        <p:spPr>
          <a:xfrm>
            <a:off x="9264353" y="2708920"/>
            <a:ext cx="1224136" cy="346320"/>
          </a:xfrm>
          <a:prstGeom prst="rect">
            <a:avLst/>
          </a:prstGeom>
          <a:noFill/>
          <a:ln>
            <a:noFill/>
          </a:ln>
        </p:spPr>
        <p:txBody>
          <a:bodyPr lIns="89990" tIns="44994" rIns="89990" bIns="44994"/>
          <a:lstStyle/>
          <a:p>
            <a:pPr algn="r"/>
            <a:r>
              <a:rPr lang="en-GB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Patent pending</a:t>
            </a:r>
            <a:endParaRPr lang="fr-FR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TextShape 3"/>
          <p:cNvSpPr txBox="1"/>
          <p:nvPr/>
        </p:nvSpPr>
        <p:spPr>
          <a:xfrm>
            <a:off x="1703513" y="908720"/>
            <a:ext cx="5976664" cy="1728192"/>
          </a:xfrm>
          <a:prstGeom prst="rect">
            <a:avLst/>
          </a:prstGeom>
          <a:noFill/>
          <a:ln>
            <a:noFill/>
          </a:ln>
        </p:spPr>
        <p:txBody>
          <a:bodyPr lIns="89990" tIns="44994" rIns="89990" bIns="44994"/>
          <a:lstStyle/>
          <a:p>
            <a:pPr marL="342845" indent="-342845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 different bellows = 8 different RF Fingers</a:t>
            </a:r>
          </a:p>
          <a:p>
            <a:pPr marL="342845" indent="-342845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Close collaboration with the vacuum chamber designer</a:t>
            </a:r>
          </a:p>
          <a:p>
            <a:pPr marL="342845" indent="-342845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FEA model</a:t>
            </a:r>
          </a:p>
          <a:p>
            <a:pPr marL="342845" indent="-342845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Prototype tested, additional tests in progress</a:t>
            </a:r>
          </a:p>
          <a:p>
            <a:pPr marL="342845" indent="-342845">
              <a:spcAft>
                <a:spcPts val="600"/>
              </a:spcAft>
              <a:buFont typeface="Wingdings" pitchFamily="2" charset="2"/>
              <a:buChar char="Ø"/>
            </a:pPr>
            <a:r>
              <a:rPr lang="en-GB" sz="1500" spc="-1" dirty="0">
                <a:solidFill>
                  <a:srgbClr val="132577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Design completed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91544" y="6165306"/>
            <a:ext cx="3447616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P </a:t>
            </a:r>
            <a:r>
              <a:rPr lang="en-US" sz="1200" i="1" dirty="0" err="1">
                <a:solidFill>
                  <a:srgbClr val="FF0000"/>
                </a:solidFill>
              </a:rPr>
              <a:t>Brumund,T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sz="1200" i="1" dirty="0" err="1">
                <a:solidFill>
                  <a:srgbClr val="FF0000"/>
                </a:solidFill>
              </a:rPr>
              <a:t>Brochard</a:t>
            </a:r>
            <a:r>
              <a:rPr lang="en-US" sz="1200" i="1" dirty="0">
                <a:solidFill>
                  <a:srgbClr val="FF0000"/>
                </a:solidFill>
              </a:rPr>
              <a:t>, L </a:t>
            </a:r>
            <a:r>
              <a:rPr lang="en-US" sz="1200" i="1" dirty="0" err="1">
                <a:solidFill>
                  <a:srgbClr val="FF0000"/>
                </a:solidFill>
              </a:rPr>
              <a:t>Goirand</a:t>
            </a:r>
            <a:r>
              <a:rPr lang="en-US" sz="1200" i="1" dirty="0">
                <a:solidFill>
                  <a:srgbClr val="FF0000"/>
                </a:solidFill>
              </a:rPr>
              <a:t>, J </a:t>
            </a:r>
            <a:r>
              <a:rPr lang="en-US" sz="1200" i="1" dirty="0" err="1">
                <a:solidFill>
                  <a:srgbClr val="FF0000"/>
                </a:solidFill>
              </a:rPr>
              <a:t>Pasquaud</a:t>
            </a:r>
            <a:r>
              <a:rPr lang="en-US" sz="1200" i="1" dirty="0"/>
              <a:t> </a:t>
            </a:r>
            <a:endParaRPr lang="en-GB" sz="1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1545" y="2924946"/>
            <a:ext cx="3312368" cy="201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21</a:t>
            </a:fld>
            <a:endParaRPr lang="en-US" noProof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Vacuum chambers </a:t>
            </a:r>
            <a:r>
              <a:rPr lang="en-US" sz="2400"/>
              <a:t>– Diagnostics</a:t>
            </a:r>
            <a:endParaRPr lang="en-GB" sz="2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44" y="890973"/>
            <a:ext cx="1905625" cy="203397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3" y="3131890"/>
            <a:ext cx="1719748" cy="170862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622" y="3680433"/>
            <a:ext cx="2348065" cy="253857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7" y="3366285"/>
            <a:ext cx="2008639" cy="250379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7" y="836712"/>
            <a:ext cx="2063031" cy="25995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67814" y="836713"/>
            <a:ext cx="2903335" cy="2713554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endParaRPr lang="en-US" sz="1800" dirty="0">
              <a:solidFill>
                <a:srgbClr val="002060"/>
              </a:solidFill>
            </a:endParaRPr>
          </a:p>
          <a:p>
            <a:pPr marL="342845" indent="-342845"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</a:rPr>
              <a:t>H </a:t>
            </a:r>
            <a:r>
              <a:rPr lang="en-US" sz="1800" dirty="0" err="1">
                <a:solidFill>
                  <a:srgbClr val="002060"/>
                </a:solidFill>
              </a:rPr>
              <a:t>stripline</a:t>
            </a:r>
            <a:endParaRPr lang="en-US" sz="1800" dirty="0">
              <a:solidFill>
                <a:srgbClr val="002060"/>
              </a:solidFill>
            </a:endParaRPr>
          </a:p>
          <a:p>
            <a:pPr marL="342845" indent="-342845"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</a:rPr>
              <a:t>V </a:t>
            </a:r>
            <a:r>
              <a:rPr lang="en-US" sz="1800" dirty="0" err="1">
                <a:solidFill>
                  <a:srgbClr val="002060"/>
                </a:solidFill>
              </a:rPr>
              <a:t>stripline</a:t>
            </a:r>
            <a:endParaRPr lang="en-US" sz="1800" dirty="0">
              <a:solidFill>
                <a:srgbClr val="002060"/>
              </a:solidFill>
            </a:endParaRPr>
          </a:p>
          <a:p>
            <a:pPr marL="342845" indent="-342845"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</a:rPr>
              <a:t>Shaker</a:t>
            </a:r>
          </a:p>
          <a:p>
            <a:pPr marL="342845" indent="-342845"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</a:rPr>
              <a:t>Beam losses collimator</a:t>
            </a:r>
          </a:p>
          <a:p>
            <a:pPr marL="342845" indent="-342845">
              <a:spcAft>
                <a:spcPts val="200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2060"/>
                </a:solidFill>
              </a:rPr>
              <a:t>Current transformer</a:t>
            </a:r>
          </a:p>
          <a:p>
            <a:pPr marL="342845" indent="-342845">
              <a:buFont typeface="+mj-lt"/>
              <a:buAutoNum type="arabicPeriod"/>
            </a:pPr>
            <a:endParaRPr lang="en-US" sz="1800" dirty="0">
              <a:solidFill>
                <a:srgbClr val="002060"/>
              </a:solidFill>
            </a:endParaRPr>
          </a:p>
          <a:p>
            <a:pPr marL="342845" indent="-342845"/>
            <a:r>
              <a:rPr lang="en-US" sz="1800" dirty="0">
                <a:solidFill>
                  <a:srgbClr val="002060"/>
                </a:solidFill>
              </a:rPr>
              <a:t>Procurement in progress</a:t>
            </a:r>
          </a:p>
          <a:p>
            <a:endParaRPr lang="en-GB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2454409" y="2331128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1</a:t>
            </a:r>
            <a:endParaRPr lang="en-GB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2340837" y="4212009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2</a:t>
            </a:r>
            <a:endParaRPr lang="en-GB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858609" y="5264610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3</a:t>
            </a:r>
            <a:endParaRPr lang="en-GB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8976320" y="2996953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5</a:t>
            </a:r>
            <a:endParaRPr lang="en-GB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04513" y="5310501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5</a:t>
            </a:r>
            <a:endParaRPr lang="en-GB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2063556" y="6093300"/>
            <a:ext cx="752918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J </a:t>
            </a:r>
            <a:r>
              <a:rPr lang="en-US" sz="1200" i="1" dirty="0" err="1">
                <a:solidFill>
                  <a:srgbClr val="FF0000"/>
                </a:solidFill>
              </a:rPr>
              <a:t>Borrel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22</a:t>
            </a:fld>
            <a:endParaRPr lang="en-US" noProof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43340" y="3635893"/>
            <a:ext cx="3075389" cy="26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786321" y="5763342"/>
            <a:ext cx="312907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800" dirty="0"/>
              <a:t>4</a:t>
            </a:r>
            <a:endParaRPr lang="en-GB" sz="1800" dirty="0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EBS photon absorbers</a:t>
            </a:r>
            <a:endParaRPr lang="en-GB" sz="2400" dirty="0"/>
          </a:p>
        </p:txBody>
      </p:sp>
      <p:grpSp>
        <p:nvGrpSpPr>
          <p:cNvPr id="33" name="Group 42"/>
          <p:cNvGrpSpPr/>
          <p:nvPr/>
        </p:nvGrpSpPr>
        <p:grpSpPr>
          <a:xfrm>
            <a:off x="989565" y="2146662"/>
            <a:ext cx="9498927" cy="2319544"/>
            <a:chOff x="395537" y="2910543"/>
            <a:chExt cx="8164743" cy="1829073"/>
          </a:xfrm>
        </p:grpSpPr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7" y="2910543"/>
              <a:ext cx="8164743" cy="181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339754" y="2910543"/>
              <a:ext cx="1385522" cy="2426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Photon Absorbers</a:t>
              </a:r>
              <a:endParaRPr lang="en-GB" sz="1400" dirty="0"/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>
            <a:xfrm flipH="1">
              <a:off x="2483785" y="3153240"/>
              <a:ext cx="548731" cy="7078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5" idx="2"/>
            </p:cNvCxnSpPr>
            <p:nvPr/>
          </p:nvCxnSpPr>
          <p:spPr>
            <a:xfrm>
              <a:off x="3032516" y="3153240"/>
              <a:ext cx="1611491" cy="7942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75656" y="4293096"/>
              <a:ext cx="1625591" cy="2426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Synchrotron radiation</a:t>
              </a:r>
              <a:endParaRPr lang="en-GB" sz="1400" dirty="0"/>
            </a:p>
          </p:txBody>
        </p:sp>
        <p:cxnSp>
          <p:nvCxnSpPr>
            <p:cNvPr id="39" name="Straight Arrow Connector 38"/>
            <p:cNvCxnSpPr>
              <a:stCxn id="38" idx="0"/>
            </p:cNvCxnSpPr>
            <p:nvPr/>
          </p:nvCxnSpPr>
          <p:spPr>
            <a:xfrm flipV="1">
              <a:off x="2288452" y="4077078"/>
              <a:ext cx="1059413" cy="2160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283968" y="4465915"/>
              <a:ext cx="864096" cy="864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 rot="263467">
              <a:off x="4408209" y="4545459"/>
              <a:ext cx="550824" cy="194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E Beam</a:t>
              </a:r>
              <a:endParaRPr lang="en-GB" sz="1000" dirty="0"/>
            </a:p>
          </p:txBody>
        </p:sp>
      </p:grp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9564" y="4533016"/>
            <a:ext cx="212602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3407833" y="4541279"/>
            <a:ext cx="1512168" cy="7386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400" dirty="0"/>
              <a:t>Absorber flange mounted on the ante-chamber</a:t>
            </a:r>
            <a:endParaRPr lang="en-GB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2423597" y="764706"/>
            <a:ext cx="6712070" cy="1246485"/>
          </a:xfrm>
          <a:prstGeom prst="rect">
            <a:avLst/>
          </a:prstGeom>
          <a:noFill/>
          <a:ln>
            <a:noFill/>
          </a:ln>
        </p:spPr>
        <p:txBody>
          <a:bodyPr wrap="none" lIns="91428" tIns="45715" rIns="91428" bIns="45715" rtlCol="0">
            <a:spAutoFit/>
          </a:bodyPr>
          <a:lstStyle/>
          <a:p>
            <a:pPr indent="365069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132577"/>
                </a:solidFill>
              </a:rPr>
              <a:t>~391 absorbers</a:t>
            </a:r>
          </a:p>
          <a:p>
            <a:pPr indent="365069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132577"/>
                </a:solidFill>
              </a:rPr>
              <a:t>Total power to be absorbed: 504.5 kW (30 x 15.795 kW + 2x 15.314) kW</a:t>
            </a:r>
          </a:p>
          <a:p>
            <a:pPr indent="365069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132577"/>
                </a:solidFill>
              </a:rPr>
              <a:t>Power density: 10 to 110 W/mm</a:t>
            </a:r>
            <a:r>
              <a:rPr lang="en-US" sz="1500" baseline="30000" dirty="0">
                <a:solidFill>
                  <a:srgbClr val="132577"/>
                </a:solidFill>
              </a:rPr>
              <a:t>2</a:t>
            </a:r>
          </a:p>
          <a:p>
            <a:pPr indent="365069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132577"/>
                </a:solidFill>
              </a:rPr>
              <a:t> </a:t>
            </a:r>
            <a:r>
              <a:rPr lang="en-US" sz="1500" dirty="0">
                <a:solidFill>
                  <a:srgbClr val="132577"/>
                </a:solidFill>
                <a:sym typeface="Wingdings" pitchFamily="2" charset="2"/>
              </a:rPr>
              <a:t></a:t>
            </a:r>
            <a:r>
              <a:rPr lang="en-US" sz="1500" dirty="0">
                <a:solidFill>
                  <a:srgbClr val="132577"/>
                </a:solidFill>
              </a:rPr>
              <a:t> moderate power parameters compared to current ESRF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88288" y="6021688"/>
            <a:ext cx="3384376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D. </a:t>
            </a:r>
            <a:r>
              <a:rPr lang="en-US" sz="1200" i="1" dirty="0" err="1">
                <a:solidFill>
                  <a:srgbClr val="FF0000"/>
                </a:solidFill>
              </a:rPr>
              <a:t>Coulon</a:t>
            </a:r>
            <a:r>
              <a:rPr lang="en-US" sz="1200" i="1" dirty="0">
                <a:solidFill>
                  <a:srgbClr val="FF0000"/>
                </a:solidFill>
              </a:rPr>
              <a:t>, Y. </a:t>
            </a:r>
            <a:r>
              <a:rPr lang="en-US" sz="1200" i="1" dirty="0" err="1">
                <a:solidFill>
                  <a:srgbClr val="FF0000"/>
                </a:solidFill>
              </a:rPr>
              <a:t>Dabin</a:t>
            </a:r>
            <a:r>
              <a:rPr lang="en-US" sz="1200" i="1" dirty="0">
                <a:solidFill>
                  <a:srgbClr val="FF0000"/>
                </a:solidFill>
              </a:rPr>
              <a:t>, Th. </a:t>
            </a:r>
            <a:r>
              <a:rPr lang="en-US" sz="1200" i="1" dirty="0" err="1">
                <a:solidFill>
                  <a:srgbClr val="FF0000"/>
                </a:solidFill>
              </a:rPr>
              <a:t>Ducoing</a:t>
            </a:r>
            <a:r>
              <a:rPr lang="en-US" sz="1200" i="1" dirty="0">
                <a:solidFill>
                  <a:srgbClr val="FF0000"/>
                </a:solidFill>
              </a:rPr>
              <a:t>, E. </a:t>
            </a:r>
            <a:r>
              <a:rPr lang="en-US" sz="1200" i="1" dirty="0" err="1">
                <a:solidFill>
                  <a:srgbClr val="FF0000"/>
                </a:solidFill>
              </a:rPr>
              <a:t>Gagliardini</a:t>
            </a:r>
            <a:r>
              <a:rPr lang="en-US" sz="1200" i="1" dirty="0">
                <a:solidFill>
                  <a:srgbClr val="FF0000"/>
                </a:solidFill>
              </a:rPr>
              <a:t>, Ph. Marion, F. Thomas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06893" y="5358429"/>
            <a:ext cx="1512168" cy="52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1400" dirty="0"/>
              <a:t>Tight space constraints</a:t>
            </a:r>
            <a:endParaRPr lang="en-GB" sz="1400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23</a:t>
            </a:fld>
            <a:endParaRPr lang="en-US" noProof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Absorber design: two families</a:t>
            </a:r>
          </a:p>
        </p:txBody>
      </p:sp>
      <p:grpSp>
        <p:nvGrpSpPr>
          <p:cNvPr id="6" name="Group 43"/>
          <p:cNvGrpSpPr/>
          <p:nvPr/>
        </p:nvGrpSpPr>
        <p:grpSpPr>
          <a:xfrm>
            <a:off x="1775525" y="764704"/>
            <a:ext cx="8277131" cy="1728192"/>
            <a:chOff x="251520" y="836712"/>
            <a:chExt cx="6552728" cy="1368152"/>
          </a:xfrm>
        </p:grpSpPr>
        <p:pic>
          <p:nvPicPr>
            <p:cNvPr id="7" name="Picture 6" descr="7803000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51520" y="836712"/>
              <a:ext cx="6552728" cy="1368152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953892" y="978012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9" name="Oval 8"/>
            <p:cNvSpPr/>
            <p:nvPr/>
          </p:nvSpPr>
          <p:spPr>
            <a:xfrm>
              <a:off x="1355582" y="961478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0" name="Oval 9"/>
            <p:cNvSpPr/>
            <p:nvPr/>
          </p:nvSpPr>
          <p:spPr>
            <a:xfrm>
              <a:off x="1790160" y="975006"/>
              <a:ext cx="212591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1" name="Oval 10"/>
            <p:cNvSpPr/>
            <p:nvPr/>
          </p:nvSpPr>
          <p:spPr>
            <a:xfrm>
              <a:off x="2155441" y="971999"/>
              <a:ext cx="212590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2" name="Oval 11"/>
            <p:cNvSpPr/>
            <p:nvPr/>
          </p:nvSpPr>
          <p:spPr>
            <a:xfrm>
              <a:off x="2530117" y="978012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3" name="Oval 12"/>
            <p:cNvSpPr/>
            <p:nvPr/>
          </p:nvSpPr>
          <p:spPr>
            <a:xfrm>
              <a:off x="3139701" y="988535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4" name="Oval 13"/>
            <p:cNvSpPr/>
            <p:nvPr/>
          </p:nvSpPr>
          <p:spPr>
            <a:xfrm>
              <a:off x="3403970" y="976509"/>
              <a:ext cx="212591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5" name="Oval 14"/>
            <p:cNvSpPr/>
            <p:nvPr/>
          </p:nvSpPr>
          <p:spPr>
            <a:xfrm>
              <a:off x="3729317" y="973503"/>
              <a:ext cx="213765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6" name="Oval 15"/>
            <p:cNvSpPr/>
            <p:nvPr/>
          </p:nvSpPr>
          <p:spPr>
            <a:xfrm>
              <a:off x="4205003" y="988535"/>
              <a:ext cx="212591" cy="13679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7" name="Oval 16"/>
            <p:cNvSpPr/>
            <p:nvPr/>
          </p:nvSpPr>
          <p:spPr>
            <a:xfrm>
              <a:off x="4981371" y="990038"/>
              <a:ext cx="212590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8" name="Oval 17"/>
            <p:cNvSpPr/>
            <p:nvPr/>
          </p:nvSpPr>
          <p:spPr>
            <a:xfrm>
              <a:off x="5334905" y="999057"/>
              <a:ext cx="213765" cy="13679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  <p:sp>
          <p:nvSpPr>
            <p:cNvPr id="19" name="Oval 18"/>
            <p:cNvSpPr/>
            <p:nvPr/>
          </p:nvSpPr>
          <p:spPr>
            <a:xfrm>
              <a:off x="5828210" y="978012"/>
              <a:ext cx="212591" cy="135287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00"/>
            </a:p>
          </p:txBody>
        </p:sp>
      </p:grpSp>
      <p:grpSp>
        <p:nvGrpSpPr>
          <p:cNvPr id="20" name="Group 39"/>
          <p:cNvGrpSpPr/>
          <p:nvPr/>
        </p:nvGrpSpPr>
        <p:grpSpPr>
          <a:xfrm>
            <a:off x="2264772" y="2492896"/>
            <a:ext cx="7845296" cy="3573336"/>
            <a:chOff x="528175" y="2887683"/>
            <a:chExt cx="6540302" cy="2482453"/>
          </a:xfrm>
        </p:grpSpPr>
        <p:grpSp>
          <p:nvGrpSpPr>
            <p:cNvPr id="21" name="Group 20"/>
            <p:cNvGrpSpPr/>
            <p:nvPr/>
          </p:nvGrpSpPr>
          <p:grpSpPr>
            <a:xfrm>
              <a:off x="528175" y="2887683"/>
              <a:ext cx="6540302" cy="2482453"/>
              <a:chOff x="-302417" y="613623"/>
              <a:chExt cx="11668626" cy="6165063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-66196" y="613623"/>
                <a:ext cx="5462121" cy="1035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/>
                  <a:t>Toothed </a:t>
                </a:r>
                <a:r>
                  <a:rPr lang="fr-FR" sz="1500" dirty="0"/>
                  <a:t>(up to 110 W/mm</a:t>
                </a:r>
                <a:r>
                  <a:rPr lang="fr-FR" sz="1500" baseline="30000" dirty="0"/>
                  <a:t>2</a:t>
                </a:r>
                <a:r>
                  <a:rPr lang="fr-FR" sz="1500" dirty="0"/>
                  <a:t>)</a:t>
                </a:r>
                <a:endParaRPr lang="en-GB" sz="1500" dirty="0"/>
              </a:p>
              <a:p>
                <a:endParaRPr lang="en-US" sz="15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717228" y="613625"/>
                <a:ext cx="5648981" cy="63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/>
                  <a:t>Frontal </a:t>
                </a:r>
                <a:r>
                  <a:rPr lang="fr-FR" sz="1500" dirty="0"/>
                  <a:t>(up to 50 W/mm</a:t>
                </a:r>
                <a:r>
                  <a:rPr lang="fr-FR" sz="1500" baseline="30000" dirty="0"/>
                  <a:t>2</a:t>
                </a:r>
                <a:r>
                  <a:rPr lang="fr-FR" sz="1500" dirty="0"/>
                  <a:t>)</a:t>
                </a:r>
                <a:endParaRPr lang="en-GB" sz="1500" dirty="0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5074624" y="903986"/>
                <a:ext cx="0" cy="567292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6"/>
              <p:cNvGrpSpPr/>
              <p:nvPr/>
            </p:nvGrpSpPr>
            <p:grpSpPr>
              <a:xfrm>
                <a:off x="-302417" y="1325592"/>
                <a:ext cx="10839162" cy="5453094"/>
                <a:chOff x="-302417" y="1325592"/>
                <a:chExt cx="10839162" cy="5453094"/>
              </a:xfrm>
            </p:grpSpPr>
            <p:grpSp>
              <p:nvGrpSpPr>
                <p:cNvPr id="27" name="Group 25"/>
                <p:cNvGrpSpPr/>
                <p:nvPr/>
              </p:nvGrpSpPr>
              <p:grpSpPr>
                <a:xfrm>
                  <a:off x="-302417" y="1359034"/>
                  <a:ext cx="4074737" cy="3409876"/>
                  <a:chOff x="-302417" y="1359034"/>
                  <a:chExt cx="4074737" cy="3409876"/>
                </a:xfrm>
              </p:grpSpPr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-302417" y="1359034"/>
                    <a:ext cx="4074737" cy="1635559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4" cstate="print"/>
                  <a:stretch>
                    <a:fillRect/>
                  </a:stretch>
                </p:blipFill>
                <p:spPr>
                  <a:xfrm>
                    <a:off x="-280397" y="3222563"/>
                    <a:ext cx="2770539" cy="1546347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055680" y="1325592"/>
                  <a:ext cx="2970000" cy="1869668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6" cstate="print"/>
                <a:srcRect/>
                <a:stretch/>
              </p:blipFill>
              <p:spPr>
                <a:xfrm>
                  <a:off x="7444261" y="3324225"/>
                  <a:ext cx="3011264" cy="911605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493278" y="2849855"/>
                  <a:ext cx="1468264" cy="3171963"/>
                </a:xfrm>
                <a:prstGeom prst="rect">
                  <a:avLst/>
                </a:prstGeom>
              </p:spPr>
            </p:pic>
            <p:sp>
              <p:nvSpPr>
                <p:cNvPr id="31" name="TextBox 30"/>
                <p:cNvSpPr txBox="1"/>
                <p:nvPr/>
              </p:nvSpPr>
              <p:spPr>
                <a:xfrm>
                  <a:off x="2900852" y="6380432"/>
                  <a:ext cx="2852572" cy="3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ABS CH9-1-29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435064" y="6204205"/>
                  <a:ext cx="2852572" cy="3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ABS CH4-1-1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540057" y="4096723"/>
                  <a:ext cx="2852572" cy="3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ABS CH5-1-1</a:t>
                  </a:r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7444261" y="4750487"/>
                  <a:ext cx="3092484" cy="1121722"/>
                </a:xfrm>
                <a:prstGeom prst="rect">
                  <a:avLst/>
                </a:prstGeom>
              </p:spPr>
            </p:pic>
            <p:sp>
              <p:nvSpPr>
                <p:cNvPr id="35" name="TextBox 34"/>
                <p:cNvSpPr txBox="1"/>
                <p:nvPr/>
              </p:nvSpPr>
              <p:spPr>
                <a:xfrm>
                  <a:off x="7511469" y="5808238"/>
                  <a:ext cx="2852572" cy="3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ABS CH13-1-13</a:t>
                  </a:r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-173297" y="4961854"/>
                  <a:ext cx="2822996" cy="1277937"/>
                </a:xfrm>
                <a:prstGeom prst="rect">
                  <a:avLst/>
                </a:prstGeom>
              </p:spPr>
            </p:pic>
            <p:sp>
              <p:nvSpPr>
                <p:cNvPr id="37" name="TextBox 36"/>
                <p:cNvSpPr txBox="1"/>
                <p:nvPr/>
              </p:nvSpPr>
              <p:spPr>
                <a:xfrm>
                  <a:off x="1265476" y="5934859"/>
                  <a:ext cx="2852572" cy="398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Crotch 1</a:t>
                  </a:r>
                </a:p>
              </p:txBody>
            </p:sp>
          </p:grp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3768" y="3740613"/>
              <a:ext cx="818135" cy="1510248"/>
            </a:xfrm>
            <a:prstGeom prst="rect">
              <a:avLst/>
            </a:prstGeom>
          </p:spPr>
        </p:pic>
      </p:grpSp>
      <p:sp>
        <p:nvSpPr>
          <p:cNvPr id="40" name="TextBox 39"/>
          <p:cNvSpPr txBox="1"/>
          <p:nvPr/>
        </p:nvSpPr>
        <p:spPr>
          <a:xfrm>
            <a:off x="4727848" y="6093300"/>
            <a:ext cx="2592288" cy="3231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1500"/>
              <a:t>No welding, no brazing</a:t>
            </a:r>
            <a:endParaRPr lang="en-GB" sz="1500" dirty="0"/>
          </a:p>
        </p:txBody>
      </p:sp>
      <p:sp>
        <p:nvSpPr>
          <p:cNvPr id="41" name="TextBox 40"/>
          <p:cNvSpPr txBox="1"/>
          <p:nvPr/>
        </p:nvSpPr>
        <p:spPr>
          <a:xfrm>
            <a:off x="1708620" y="6096406"/>
            <a:ext cx="3851921" cy="4616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D. </a:t>
            </a:r>
            <a:r>
              <a:rPr lang="en-US" sz="1200" i="1" dirty="0" err="1">
                <a:solidFill>
                  <a:srgbClr val="FF0000"/>
                </a:solidFill>
              </a:rPr>
              <a:t>Coulon</a:t>
            </a:r>
            <a:r>
              <a:rPr lang="en-US" sz="1200" i="1" dirty="0">
                <a:solidFill>
                  <a:srgbClr val="FF0000"/>
                </a:solidFill>
              </a:rPr>
              <a:t>, Y. </a:t>
            </a:r>
            <a:r>
              <a:rPr lang="en-US" sz="1200" i="1" dirty="0" err="1">
                <a:solidFill>
                  <a:srgbClr val="FF0000"/>
                </a:solidFill>
              </a:rPr>
              <a:t>Dabin</a:t>
            </a:r>
            <a:r>
              <a:rPr lang="en-US" sz="1200" i="1" dirty="0">
                <a:solidFill>
                  <a:srgbClr val="FF0000"/>
                </a:solidFill>
              </a:rPr>
              <a:t>, Th. </a:t>
            </a:r>
            <a:r>
              <a:rPr lang="en-US" sz="1200" i="1" dirty="0" err="1">
                <a:solidFill>
                  <a:srgbClr val="FF0000"/>
                </a:solidFill>
              </a:rPr>
              <a:t>Ducoing</a:t>
            </a:r>
            <a:r>
              <a:rPr lang="en-US" sz="1200" i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1200" i="1" dirty="0">
                <a:solidFill>
                  <a:srgbClr val="FF0000"/>
                </a:solidFill>
              </a:rPr>
              <a:t>E. </a:t>
            </a:r>
            <a:r>
              <a:rPr lang="en-US" sz="1200" i="1" dirty="0" err="1">
                <a:solidFill>
                  <a:srgbClr val="FF0000"/>
                </a:solidFill>
              </a:rPr>
              <a:t>Gagliardini</a:t>
            </a:r>
            <a:r>
              <a:rPr lang="en-US" sz="1200" i="1" dirty="0">
                <a:solidFill>
                  <a:srgbClr val="FF0000"/>
                </a:solidFill>
              </a:rPr>
              <a:t>, Ph. Marion, F. Thomas</a:t>
            </a: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24</a:t>
            </a:fld>
            <a:endParaRPr lang="en-US" noProof="0"/>
          </a:p>
        </p:txBody>
      </p:sp>
      <p:sp>
        <p:nvSpPr>
          <p:cNvPr id="43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Straight sections</a:t>
            </a: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8648" y="788949"/>
            <a:ext cx="36033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03" y="3597260"/>
            <a:ext cx="3636532" cy="242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6640" y="3525251"/>
            <a:ext cx="36640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9600" y="788949"/>
            <a:ext cx="3672408" cy="269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243141" y="2631542"/>
            <a:ext cx="2448272" cy="169276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>
                <a:solidFill>
                  <a:srgbClr val="FF0000"/>
                </a:solidFill>
              </a:rPr>
              <a:t>Straight sections</a:t>
            </a:r>
            <a:endParaRPr lang="en-US" sz="1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 5m AL chamber </a:t>
            </a:r>
            <a:r>
              <a:rPr lang="en-US" sz="1200" dirty="0">
                <a:solidFill>
                  <a:srgbClr val="002060"/>
                </a:solidFill>
              </a:rPr>
              <a:t>[1]</a:t>
            </a:r>
            <a:endParaRPr lang="en-US" sz="1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 2 In-vacuum undulators [</a:t>
            </a:r>
            <a:r>
              <a:rPr lang="en-US" sz="1200" dirty="0">
                <a:solidFill>
                  <a:srgbClr val="002060"/>
                </a:solidFill>
              </a:rPr>
              <a:t>2]</a:t>
            </a:r>
            <a:endParaRPr lang="en-US" sz="1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 </a:t>
            </a:r>
            <a:r>
              <a:rPr lang="en-US" sz="1400" dirty="0" err="1">
                <a:solidFill>
                  <a:srgbClr val="002060"/>
                </a:solidFill>
              </a:rPr>
              <a:t>Invac</a:t>
            </a:r>
            <a:r>
              <a:rPr lang="en-US" sz="1400" dirty="0">
                <a:solidFill>
                  <a:srgbClr val="002060"/>
                </a:solidFill>
              </a:rPr>
              <a:t> &amp; Al chamber </a:t>
            </a:r>
            <a:r>
              <a:rPr lang="en-US" sz="1200" dirty="0">
                <a:solidFill>
                  <a:srgbClr val="002060"/>
                </a:solidFill>
              </a:rPr>
              <a:t>[3]</a:t>
            </a:r>
            <a:endParaRPr lang="en-US" sz="14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400" dirty="0">
                <a:solidFill>
                  <a:srgbClr val="002060"/>
                </a:solidFill>
              </a:rPr>
              <a:t> RF cavities </a:t>
            </a:r>
            <a:r>
              <a:rPr lang="en-US" sz="1200" dirty="0">
                <a:solidFill>
                  <a:srgbClr val="002060"/>
                </a:solidFill>
              </a:rPr>
              <a:t>[4]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7875" y="3021198"/>
            <a:ext cx="355737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dirty="0"/>
              <a:t>[1]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0148850" y="3093204"/>
            <a:ext cx="355737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dirty="0"/>
              <a:t>[2]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345866" y="5469468"/>
            <a:ext cx="355737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dirty="0"/>
              <a:t>[3]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156962" y="5397462"/>
            <a:ext cx="355737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dirty="0"/>
              <a:t>[4]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969601" y="6117540"/>
            <a:ext cx="1706037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B </a:t>
            </a:r>
            <a:r>
              <a:rPr lang="en-US" sz="1200" i="1" dirty="0" err="1">
                <a:solidFill>
                  <a:srgbClr val="FF0000"/>
                </a:solidFill>
              </a:rPr>
              <a:t>Ogier</a:t>
            </a:r>
            <a:r>
              <a:rPr lang="en-US" sz="1200" i="1" dirty="0">
                <a:solidFill>
                  <a:srgbClr val="FF0000"/>
                </a:solidFill>
              </a:rPr>
              <a:t>, P </a:t>
            </a:r>
            <a:r>
              <a:rPr lang="en-US" sz="1200" i="1" dirty="0" err="1">
                <a:solidFill>
                  <a:srgbClr val="FF0000"/>
                </a:solidFill>
              </a:rPr>
              <a:t>Ponthenier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25</a:t>
            </a:fld>
            <a:endParaRPr lang="en-US" noProof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Front-ends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6" name="Picture 5" descr="FE-ID1.JPG"/>
          <p:cNvPicPr>
            <a:picLocks noChangeAspect="1"/>
          </p:cNvPicPr>
          <p:nvPr/>
        </p:nvPicPr>
        <p:blipFill>
          <a:blip r:embed="rId2" cstate="print"/>
          <a:srcRect b="1569"/>
          <a:stretch>
            <a:fillRect/>
          </a:stretch>
        </p:blipFill>
        <p:spPr>
          <a:xfrm>
            <a:off x="965675" y="843784"/>
            <a:ext cx="9446880" cy="5825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07568" y="5733258"/>
            <a:ext cx="2016224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</a:rPr>
              <a:t>Courtesy of J </a:t>
            </a:r>
            <a:r>
              <a:rPr lang="en-US" sz="1200" i="1" dirty="0" err="1">
                <a:solidFill>
                  <a:srgbClr val="FF0000"/>
                </a:solidFill>
              </a:rPr>
              <a:t>Pasquaud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7436" y="3775395"/>
            <a:ext cx="2911218" cy="938708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500">
                <a:solidFill>
                  <a:srgbClr val="002060"/>
                </a:solidFill>
              </a:rPr>
              <a:t>Front-end design completed for:</a:t>
            </a:r>
            <a:endParaRPr lang="en-US" sz="15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SR </a:t>
            </a:r>
            <a:r>
              <a:rPr lang="en-US" sz="1500">
                <a:solidFill>
                  <a:srgbClr val="002060"/>
                </a:solidFill>
              </a:rPr>
              <a:t>junction chambers</a:t>
            </a:r>
            <a:endParaRPr lang="en-US" sz="15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BM FE photon shutter unit</a:t>
            </a:r>
            <a:endParaRPr lang="en-GB" sz="15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4194" y="1196755"/>
            <a:ext cx="1647294" cy="1384984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42 Front-Ends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28 ID FE’s</a:t>
            </a:r>
          </a:p>
          <a:p>
            <a:pPr>
              <a:buFont typeface="Wingdings" pitchFamily="2" charset="2"/>
              <a:buChar char="§"/>
            </a:pPr>
            <a:r>
              <a:rPr lang="en-US" sz="1500" dirty="0">
                <a:solidFill>
                  <a:srgbClr val="002060"/>
                </a:solidFill>
              </a:rPr>
              <a:t> 14 BM FE’s</a:t>
            </a:r>
          </a:p>
          <a:p>
            <a:endParaRPr lang="en-GB" sz="18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82113" y="2550676"/>
            <a:ext cx="2905768" cy="446274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Insertion Devices FE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2072" y="1268761"/>
            <a:ext cx="2939180" cy="446274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Bending Magnets FE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Mock-up: Magnets 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27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4590696" y="6442269"/>
            <a:ext cx="1663636" cy="318419"/>
          </a:xfrm>
          <a:prstGeom prst="rect">
            <a:avLst/>
          </a:prstGeom>
          <a:noFill/>
        </p:spPr>
        <p:txBody>
          <a:bodyPr wrap="none" lIns="117221" tIns="58610" rIns="117221" bIns="58610" rtlCol="0">
            <a:spAutoFit/>
          </a:bodyPr>
          <a:lstStyle/>
          <a:p>
            <a:r>
              <a:rPr lang="en-US" sz="1300" dirty="0">
                <a:solidFill>
                  <a:srgbClr val="132577"/>
                </a:solidFill>
              </a:rPr>
              <a:t>Courtesy: L. </a:t>
            </a:r>
            <a:r>
              <a:rPr lang="en-US" sz="1300" dirty="0" err="1">
                <a:solidFill>
                  <a:srgbClr val="132577"/>
                </a:solidFill>
              </a:rPr>
              <a:t>Eybert</a:t>
            </a:r>
            <a:endParaRPr lang="en-GB" sz="1300" dirty="0">
              <a:solidFill>
                <a:srgbClr val="1325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947" b="3382"/>
          <a:stretch/>
        </p:blipFill>
        <p:spPr>
          <a:xfrm>
            <a:off x="1016000" y="801555"/>
            <a:ext cx="10160000" cy="57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8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Mock-up: vacuum system 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28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4590696" y="6442269"/>
            <a:ext cx="1663636" cy="318419"/>
          </a:xfrm>
          <a:prstGeom prst="rect">
            <a:avLst/>
          </a:prstGeom>
          <a:noFill/>
        </p:spPr>
        <p:txBody>
          <a:bodyPr wrap="none" lIns="117221" tIns="58610" rIns="117221" bIns="58610" rtlCol="0">
            <a:spAutoFit/>
          </a:bodyPr>
          <a:lstStyle/>
          <a:p>
            <a:r>
              <a:rPr lang="en-US" sz="1300" dirty="0">
                <a:solidFill>
                  <a:srgbClr val="132577"/>
                </a:solidFill>
              </a:rPr>
              <a:t>Courtesy: L. </a:t>
            </a:r>
            <a:r>
              <a:rPr lang="en-US" sz="1300" dirty="0" err="1">
                <a:solidFill>
                  <a:srgbClr val="132577"/>
                </a:solidFill>
              </a:rPr>
              <a:t>Eybert</a:t>
            </a:r>
            <a:endParaRPr lang="en-GB" sz="1300" dirty="0">
              <a:solidFill>
                <a:srgbClr val="1325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787" b="4348"/>
          <a:stretch/>
        </p:blipFill>
        <p:spPr>
          <a:xfrm>
            <a:off x="1016000" y="808382"/>
            <a:ext cx="10160000" cy="57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5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Mock-up – transfer of vacuum string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29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21375" y="4060486"/>
            <a:ext cx="2119615" cy="2234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99169" y="1268760"/>
            <a:ext cx="5512235" cy="20493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3512" y="3821148"/>
            <a:ext cx="2112235" cy="24339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1480" y="765201"/>
            <a:ext cx="3358943" cy="472308"/>
          </a:xfrm>
          <a:prstGeom prst="rect">
            <a:avLst/>
          </a:prstGeom>
          <a:solidFill>
            <a:srgbClr val="ED7703"/>
          </a:solidFill>
          <a:ln>
            <a:solidFill>
              <a:schemeClr val="tx1"/>
            </a:solidFill>
          </a:ln>
        </p:spPr>
        <p:txBody>
          <a:bodyPr wrap="none" lIns="117221" tIns="58610" rIns="117221" bIns="58610" rtlCol="0">
            <a:spAutoFit/>
          </a:bodyPr>
          <a:lstStyle/>
          <a:p>
            <a:r>
              <a:rPr lang="en-US" dirty="0" smtClean="0"/>
              <a:t>Vacuum assembly table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4943873" y="768413"/>
            <a:ext cx="4562739" cy="446276"/>
            <a:chOff x="3707904" y="640344"/>
            <a:chExt cx="3422054" cy="371897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707904" y="822334"/>
              <a:ext cx="2376264" cy="189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375906" y="640344"/>
              <a:ext cx="754052" cy="371897"/>
            </a:xfrm>
            <a:prstGeom prst="rect">
              <a:avLst/>
            </a:prstGeom>
            <a:solidFill>
              <a:srgbClr val="ED7703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Girder</a:t>
              </a:r>
              <a:endParaRPr lang="en-GB" dirty="0"/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6288021" y="1208400"/>
            <a:ext cx="0" cy="5244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57847" y="1267404"/>
            <a:ext cx="5414423" cy="2476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3518" y="3821147"/>
            <a:ext cx="5913540" cy="2551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672064" y="3419272"/>
            <a:ext cx="5038021" cy="30340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90696" y="6442269"/>
            <a:ext cx="1663636" cy="318419"/>
          </a:xfrm>
          <a:prstGeom prst="rect">
            <a:avLst/>
          </a:prstGeom>
          <a:noFill/>
        </p:spPr>
        <p:txBody>
          <a:bodyPr wrap="none" lIns="117221" tIns="58610" rIns="117221" bIns="58610" rtlCol="0">
            <a:spAutoFit/>
          </a:bodyPr>
          <a:lstStyle/>
          <a:p>
            <a:r>
              <a:rPr lang="en-US" sz="1300" dirty="0">
                <a:solidFill>
                  <a:srgbClr val="132577"/>
                </a:solidFill>
              </a:rPr>
              <a:t>Courtesy: L. </a:t>
            </a:r>
            <a:r>
              <a:rPr lang="en-US" sz="1300" dirty="0" err="1">
                <a:solidFill>
                  <a:srgbClr val="132577"/>
                </a:solidFill>
              </a:rPr>
              <a:t>Eybert</a:t>
            </a:r>
            <a:endParaRPr lang="en-GB" sz="1300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68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 cstate="print"/>
          <a:srcRect l="6328" t="1359" r="4373" b="2088"/>
          <a:stretch>
            <a:fillRect/>
          </a:stretch>
        </p:blipFill>
        <p:spPr bwMode="auto">
          <a:xfrm>
            <a:off x="164769" y="848501"/>
            <a:ext cx="6974703" cy="560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33DB7-5647-3B4F-B5F9-80803605DE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54574" y="1646575"/>
            <a:ext cx="3670300" cy="135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/>
          <a:p>
            <a:r>
              <a:rPr lang="fr-FR"/>
              <a:t> </a:t>
            </a:r>
          </a:p>
          <a:p>
            <a:endParaRPr lang="fr-FR"/>
          </a:p>
          <a:p>
            <a:pPr>
              <a:spcBef>
                <a:spcPct val="50000"/>
              </a:spcBef>
              <a:buFontTx/>
              <a:buChar char="•"/>
            </a:pPr>
            <a:endParaRPr lang="fr-FR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7277762" y="994350"/>
            <a:ext cx="3128433" cy="7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/>
          <a:p>
            <a:r>
              <a:rPr lang="fr-FR" sz="2100" b="1" dirty="0"/>
              <a:t>Storage ring</a:t>
            </a:r>
          </a:p>
          <a:p>
            <a:r>
              <a:rPr lang="fr-FR" sz="2100" b="1" dirty="0"/>
              <a:t>6GeV, 844 m</a:t>
            </a:r>
          </a:p>
        </p:txBody>
      </p:sp>
      <p:cxnSp>
        <p:nvCxnSpPr>
          <p:cNvPr id="9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5878659" y="1651025"/>
            <a:ext cx="1651000" cy="1212850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4072499" y="3426163"/>
            <a:ext cx="2484967" cy="127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/>
          <a:p>
            <a:r>
              <a:rPr lang="fr-FR" sz="2100" b="1"/>
              <a:t>Booster synchrotron</a:t>
            </a:r>
          </a:p>
          <a:p>
            <a:r>
              <a:rPr lang="fr-FR" sz="1500" b="1"/>
              <a:t>200 MeV </a:t>
            </a:r>
            <a:r>
              <a:rPr lang="fr-FR" sz="1500" b="1">
                <a:sym typeface="Wingdings" pitchFamily="2" charset="2"/>
              </a:rPr>
              <a:t> 6 GeV</a:t>
            </a:r>
          </a:p>
          <a:p>
            <a:r>
              <a:rPr lang="fr-FR" sz="1800" b="1">
                <a:sym typeface="Wingdings" pitchFamily="2" charset="2"/>
              </a:rPr>
              <a:t>300m, 10 Hz</a:t>
            </a:r>
            <a:endParaRPr lang="fr-FR" sz="1800" b="1"/>
          </a:p>
        </p:txBody>
      </p:sp>
      <p:cxnSp>
        <p:nvCxnSpPr>
          <p:cNvPr id="11" name="Straight Arrow Connector 15"/>
          <p:cNvCxnSpPr>
            <a:cxnSpLocks noChangeShapeType="1"/>
          </p:cNvCxnSpPr>
          <p:nvPr/>
        </p:nvCxnSpPr>
        <p:spPr bwMode="auto">
          <a:xfrm rot="16200000" flipV="1">
            <a:off x="4570694" y="3030093"/>
            <a:ext cx="601662" cy="450849"/>
          </a:xfrm>
          <a:prstGeom prst="straightConnector1">
            <a:avLst/>
          </a:prstGeom>
          <a:noFill/>
          <a:ln w="66675" cmpd="dbl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2336240" y="3944418"/>
            <a:ext cx="2472267" cy="7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/>
          <a:p>
            <a:r>
              <a:rPr lang="fr-FR" sz="2100" b="1" dirty="0"/>
              <a:t>E- </a:t>
            </a:r>
            <a:r>
              <a:rPr lang="fr-FR" sz="2100" b="1" dirty="0" err="1"/>
              <a:t>Linac</a:t>
            </a:r>
            <a:endParaRPr lang="fr-FR" sz="2100" b="1" dirty="0"/>
          </a:p>
          <a:p>
            <a:r>
              <a:rPr lang="fr-FR" sz="2100" b="1" dirty="0"/>
              <a:t>200 MeV</a:t>
            </a:r>
          </a:p>
        </p:txBody>
      </p:sp>
      <p:sp>
        <p:nvSpPr>
          <p:cNvPr id="13" name="Text Box 444"/>
          <p:cNvSpPr txBox="1">
            <a:spLocks noChangeArrowheads="1"/>
          </p:cNvSpPr>
          <p:nvPr/>
        </p:nvSpPr>
        <p:spPr bwMode="auto">
          <a:xfrm>
            <a:off x="8324856" y="3600801"/>
            <a:ext cx="3357033" cy="331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/>
          <a:p>
            <a:pPr algn="ctr" defTabSz="2887799">
              <a:spcBef>
                <a:spcPct val="50000"/>
              </a:spcBef>
              <a:defRPr/>
            </a:pPr>
            <a:r>
              <a:rPr lang="en-GB" sz="1400" b="1" dirty="0"/>
              <a:t/>
            </a:r>
            <a:br>
              <a:rPr lang="en-GB" sz="1400" b="1" dirty="0"/>
            </a:br>
            <a:r>
              <a:rPr lang="en-GB" sz="1800" b="1" dirty="0"/>
              <a:t>32  </a:t>
            </a:r>
            <a:r>
              <a:rPr lang="en-GB" sz="1800" b="1" dirty="0"/>
              <a:t>straight sections</a:t>
            </a:r>
          </a:p>
          <a:p>
            <a:pPr algn="ctr" defTabSz="2887799">
              <a:spcBef>
                <a:spcPct val="50000"/>
              </a:spcBef>
              <a:defRPr/>
            </a:pPr>
            <a:r>
              <a:rPr lang="en-GB" sz="1800" i="1" dirty="0"/>
              <a:t>DBA lattice</a:t>
            </a:r>
            <a:endParaRPr lang="en-GB" sz="1800" i="1" dirty="0"/>
          </a:p>
          <a:p>
            <a:pPr algn="ctr" defTabSz="2887799">
              <a:spcBef>
                <a:spcPct val="50000"/>
              </a:spcBef>
              <a:defRPr/>
            </a:pPr>
            <a:r>
              <a:rPr lang="en-GB" sz="1800" b="1" dirty="0"/>
              <a:t>42 </a:t>
            </a:r>
            <a:r>
              <a:rPr lang="en-GB" sz="1800" b="1" dirty="0" err="1"/>
              <a:t>Beamlines</a:t>
            </a:r>
            <a:r>
              <a:rPr lang="en-GB" sz="1800" b="1" dirty="0"/>
              <a:t> </a:t>
            </a:r>
          </a:p>
          <a:p>
            <a:pPr algn="ctr" defTabSz="2887799">
              <a:spcBef>
                <a:spcPct val="50000"/>
              </a:spcBef>
              <a:defRPr/>
            </a:pPr>
            <a:r>
              <a:rPr lang="en-GB" sz="1800" b="1" dirty="0"/>
              <a:t>12 on dipoles</a:t>
            </a:r>
          </a:p>
          <a:p>
            <a:pPr algn="ctr" defTabSz="2887799">
              <a:spcBef>
                <a:spcPct val="50000"/>
              </a:spcBef>
              <a:defRPr/>
            </a:pPr>
            <a:r>
              <a:rPr lang="en-GB" sz="1800" b="1" dirty="0"/>
              <a:t>30 on insertion devices</a:t>
            </a:r>
            <a:endParaRPr lang="en-GB" sz="1400" b="1" dirty="0"/>
          </a:p>
          <a:p>
            <a:pPr defTabSz="2887799">
              <a:spcBef>
                <a:spcPct val="50000"/>
              </a:spcBef>
              <a:defRPr/>
            </a:pPr>
            <a:r>
              <a:rPr lang="en-GB" sz="1500" i="1" dirty="0"/>
              <a:t>72 insertion devices: </a:t>
            </a:r>
            <a:br>
              <a:rPr lang="en-GB" sz="1500" i="1" dirty="0"/>
            </a:br>
            <a:r>
              <a:rPr lang="en-GB" sz="1500" i="1" dirty="0"/>
              <a:t>55 </a:t>
            </a:r>
            <a:r>
              <a:rPr lang="en-GB" sz="1500" i="1" dirty="0"/>
              <a:t>in-air </a:t>
            </a:r>
            <a:r>
              <a:rPr lang="en-GB" sz="1500" i="1" dirty="0" err="1"/>
              <a:t>undulators</a:t>
            </a:r>
            <a:r>
              <a:rPr lang="en-GB" sz="1500" i="1" dirty="0"/>
              <a:t>, 6 wigglers, </a:t>
            </a:r>
            <a:br>
              <a:rPr lang="en-GB" sz="1500" i="1" dirty="0"/>
            </a:br>
            <a:r>
              <a:rPr lang="en-GB" sz="1500" i="1" dirty="0"/>
              <a:t>11 in-vacuum </a:t>
            </a:r>
            <a:r>
              <a:rPr lang="en-GB" sz="1500" i="1" dirty="0" err="1"/>
              <a:t>undulators</a:t>
            </a:r>
            <a:r>
              <a:rPr lang="en-GB" sz="1500" i="1" dirty="0"/>
              <a:t>, including </a:t>
            </a:r>
            <a:r>
              <a:rPr lang="en-GB" sz="1500" i="1" dirty="0"/>
              <a:t>2 </a:t>
            </a:r>
            <a:r>
              <a:rPr lang="en-GB" sz="1500" i="1" dirty="0"/>
              <a:t>cryogenic</a:t>
            </a:r>
          </a:p>
        </p:txBody>
      </p:sp>
      <p:graphicFrame>
        <p:nvGraphicFramePr>
          <p:cNvPr id="15" name="Group 521"/>
          <p:cNvGraphicFramePr>
            <a:graphicFrameLocks noGrp="1"/>
          </p:cNvGraphicFramePr>
          <p:nvPr/>
        </p:nvGraphicFramePr>
        <p:xfrm>
          <a:off x="7190319" y="2189499"/>
          <a:ext cx="5001629" cy="1318760"/>
        </p:xfrm>
        <a:graphic>
          <a:graphicData uri="http://schemas.openxmlformats.org/drawingml/2006/table">
            <a:tbl>
              <a:tblPr/>
              <a:tblGrid>
                <a:gridCol w="2729521"/>
                <a:gridCol w="1124096"/>
                <a:gridCol w="1148012"/>
              </a:tblGrid>
              <a:tr h="338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Energy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GeV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6.04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2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Multibunch Current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Horizontal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nm</a:t>
                      </a:r>
                      <a:endParaRPr kumimoji="0" lang="en-GB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8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Vertical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emittance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</a:t>
                      </a:r>
                      <a:endParaRPr kumimoji="0" lang="en-GB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59169" marR="159169" marT="59689" marB="5968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itle 6"/>
          <p:cNvSpPr txBox="1">
            <a:spLocks/>
          </p:cNvSpPr>
          <p:nvPr/>
        </p:nvSpPr>
        <p:spPr>
          <a:xfrm>
            <a:off x="1007435" y="116632"/>
            <a:ext cx="10982400" cy="596160"/>
          </a:xfrm>
          <a:prstGeom prst="rect">
            <a:avLst/>
          </a:prstGeom>
        </p:spPr>
        <p:txBody>
          <a:bodyPr lIns="117221" tIns="58610" rIns="117221" bIns="58610"/>
          <a:lstStyle/>
          <a:p>
            <a:pPr defTabSz="1172215">
              <a:spcBef>
                <a:spcPct val="0"/>
              </a:spcBef>
              <a:defRPr/>
            </a:pPr>
            <a:r>
              <a:rPr lang="fr-FR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Accelerator and source division (ASD) mission</a:t>
            </a:r>
            <a:endParaRPr lang="en-GB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Title 6"/>
          <p:cNvSpPr txBox="1">
            <a:spLocks/>
          </p:cNvSpPr>
          <p:nvPr/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rgbClr val="132577"/>
          </a:solidFill>
        </p:spPr>
        <p:txBody>
          <a:bodyPr lIns="117221" tIns="58610" rIns="117221" bIns="58610"/>
          <a:lstStyle/>
          <a:p>
            <a:pPr defTabSz="1172215">
              <a:spcBef>
                <a:spcPct val="0"/>
              </a:spcBef>
              <a:defRPr/>
            </a:pPr>
            <a:r>
              <a:rPr lang="fr-FR" sz="31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ESRF </a:t>
            </a:r>
            <a:r>
              <a:rPr lang="fr-FR" sz="3100" b="1" cap="all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Today</a:t>
            </a:r>
            <a:endParaRPr lang="en-GB" sz="3100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23046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Mock-up: Girder 1 fully assembled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9840417" y="5566243"/>
            <a:ext cx="1314137" cy="672363"/>
          </a:xfrm>
          <a:prstGeom prst="rect">
            <a:avLst/>
          </a:prstGeom>
          <a:noFill/>
        </p:spPr>
        <p:txBody>
          <a:bodyPr wrap="none" lIns="117221" tIns="58610" rIns="117221" bIns="58610" rtlCol="0">
            <a:spAutoFit/>
          </a:bodyPr>
          <a:lstStyle/>
          <a:p>
            <a:r>
              <a:rPr lang="en-US" sz="1800" b="1" dirty="0">
                <a:solidFill>
                  <a:srgbClr val="132577"/>
                </a:solidFill>
              </a:rPr>
              <a:t>Courtesy:</a:t>
            </a:r>
          </a:p>
          <a:p>
            <a:r>
              <a:rPr lang="en-US" sz="1800" b="1" dirty="0">
                <a:solidFill>
                  <a:srgbClr val="132577"/>
                </a:solidFill>
              </a:rPr>
              <a:t> L. </a:t>
            </a:r>
            <a:r>
              <a:rPr lang="en-US" sz="1800" b="1" dirty="0" err="1">
                <a:solidFill>
                  <a:srgbClr val="132577"/>
                </a:solidFill>
              </a:rPr>
              <a:t>Eybert</a:t>
            </a:r>
            <a:endParaRPr lang="en-GB" sz="1800" b="1" dirty="0">
              <a:solidFill>
                <a:srgbClr val="132577"/>
              </a:solidFill>
            </a:endParaRPr>
          </a:p>
        </p:txBody>
      </p:sp>
      <p:pic>
        <p:nvPicPr>
          <p:cNvPr id="5" name="Picture 4" descr="assembly 0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35" y="836712"/>
            <a:ext cx="8536384" cy="576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2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Assembly to Installation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31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b="12153"/>
          <a:stretch/>
        </p:blipFill>
        <p:spPr>
          <a:xfrm>
            <a:off x="969600" y="759368"/>
            <a:ext cx="10454992" cy="5606952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Phase (November 2017 – October 2018)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32</a:t>
            </a:fld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969603" y="869731"/>
            <a:ext cx="7750828" cy="2585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Jean-Claude </a:t>
            </a:r>
            <a:r>
              <a:rPr lang="en-US" sz="1800" dirty="0" err="1">
                <a:solidFill>
                  <a:srgbClr val="002060"/>
                </a:solidFill>
              </a:rPr>
              <a:t>Biasci</a:t>
            </a:r>
            <a:r>
              <a:rPr lang="en-US" sz="1800" dirty="0">
                <a:solidFill>
                  <a:srgbClr val="002060"/>
                </a:solidFill>
              </a:rPr>
              <a:t> will oversee the Assembly phase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Note: The Assembly phase takes place during the Operation of the facility!</a:t>
            </a:r>
          </a:p>
          <a:p>
            <a:endParaRPr lang="en-US" sz="1800" dirty="0">
              <a:solidFill>
                <a:srgbClr val="002060"/>
              </a:solidFill>
            </a:endParaRPr>
          </a:p>
          <a:p>
            <a:r>
              <a:rPr lang="en-US" sz="1800" dirty="0">
                <a:solidFill>
                  <a:srgbClr val="002060"/>
                </a:solidFill>
              </a:rPr>
              <a:t>Main ESRF staff involved: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TID Vacuum group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TID ALGE group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External assembly staff (BINP)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</a:rPr>
              <a:t>External handling staff (ECTRA)</a:t>
            </a:r>
            <a:endParaRPr lang="en-GB" sz="1800" dirty="0">
              <a:solidFill>
                <a:srgbClr val="002060"/>
              </a:solidFill>
            </a:endParaRPr>
          </a:p>
        </p:txBody>
      </p:sp>
      <p:pic>
        <p:nvPicPr>
          <p:cNvPr id="6" name="Image 11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99" y="3617298"/>
            <a:ext cx="3816424" cy="2725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00060" y="4005070"/>
            <a:ext cx="3390833" cy="127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28" tIns="45715" rIns="91428" bIns="45715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u="sng" dirty="0">
                <a:solidFill>
                  <a:srgbClr val="FF0000"/>
                </a:solidFill>
              </a:rPr>
              <a:t>Aim of the Assembly Phase: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solidFill>
                  <a:srgbClr val="FF0000"/>
                </a:solidFill>
              </a:rPr>
              <a:t>Produce 129 fully equipped girders, ready to be installed in the SRTU</a:t>
            </a:r>
            <a:endParaRPr lang="en-GB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2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EBS 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33</a:t>
            </a:fld>
            <a:endParaRPr lang="en-US" noProof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7" y="777719"/>
            <a:ext cx="7452320" cy="608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381419" y="2204864"/>
            <a:ext cx="1224136" cy="864096"/>
          </a:xfrm>
          <a:prstGeom prst="ellipse">
            <a:avLst/>
          </a:prstGeom>
          <a:noFill/>
          <a:ln w="38100">
            <a:solidFill>
              <a:srgbClr val="132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ESRF01 – Assembly Building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34</a:t>
            </a:fld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/>
          <a:srcRect l="4725" r="8899"/>
          <a:stretch/>
        </p:blipFill>
        <p:spPr>
          <a:xfrm>
            <a:off x="977909" y="836712"/>
            <a:ext cx="8743312" cy="5400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04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Planning – ESRF01 layout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35</a:t>
            </a:fld>
            <a:endParaRPr lang="en-US" noProof="0"/>
          </a:p>
        </p:txBody>
      </p:sp>
      <p:sp>
        <p:nvSpPr>
          <p:cNvPr id="12" name="TextBox 11"/>
          <p:cNvSpPr txBox="1"/>
          <p:nvPr/>
        </p:nvSpPr>
        <p:spPr>
          <a:xfrm>
            <a:off x="7632173" y="5848469"/>
            <a:ext cx="3662828" cy="472314"/>
          </a:xfrm>
          <a:prstGeom prst="rect">
            <a:avLst/>
          </a:prstGeom>
          <a:noFill/>
        </p:spPr>
        <p:txBody>
          <a:bodyPr wrap="none" lIns="117226" tIns="58613" rIns="117226" bIns="58613" rtlCol="0">
            <a:spAutoFit/>
          </a:bodyPr>
          <a:lstStyle/>
          <a:p>
            <a:r>
              <a:rPr lang="en-US" dirty="0" smtClean="0"/>
              <a:t>ESRF1-Assembly building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/>
          <a:srcRect l="2526" t="4165" r="2363" b="5291"/>
          <a:stretch/>
        </p:blipFill>
        <p:spPr>
          <a:xfrm>
            <a:off x="527381" y="836712"/>
            <a:ext cx="10945216" cy="535739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456374" y="2737723"/>
            <a:ext cx="1344149" cy="604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07435" y="2737723"/>
            <a:ext cx="1344149" cy="604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943872" y="1787218"/>
            <a:ext cx="1728192" cy="178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1400" b="1" dirty="0">
                <a:solidFill>
                  <a:srgbClr val="132577"/>
                </a:solidFill>
              </a:rPr>
              <a:t>Assembly line C  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38362" y="2164408"/>
            <a:ext cx="1632181" cy="18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175780" y="3087023"/>
            <a:ext cx="1632181" cy="18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807974" y="2305678"/>
            <a:ext cx="105668" cy="13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096006" y="3169774"/>
            <a:ext cx="105668" cy="131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943872" y="2132856"/>
            <a:ext cx="1728192" cy="178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1400" b="1" dirty="0">
                <a:solidFill>
                  <a:srgbClr val="132577"/>
                </a:solidFill>
              </a:rPr>
              <a:t>Assembly line B  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0988" y="3083362"/>
            <a:ext cx="1721081" cy="178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r>
              <a:rPr lang="en-US" sz="1400" b="1" dirty="0">
                <a:solidFill>
                  <a:srgbClr val="132577"/>
                </a:solidFill>
              </a:rPr>
              <a:t>Assembly line A  </a:t>
            </a:r>
            <a:endParaRPr lang="en-GB" sz="1400" b="1" dirty="0">
              <a:solidFill>
                <a:srgbClr val="132577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32437" y="2478494"/>
            <a:ext cx="587243" cy="259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583499" y="2564904"/>
            <a:ext cx="587243" cy="249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25" name="ZoneTexte 2"/>
          <p:cNvSpPr txBox="1"/>
          <p:nvPr/>
        </p:nvSpPr>
        <p:spPr>
          <a:xfrm>
            <a:off x="8688288" y="4005064"/>
            <a:ext cx="3198287" cy="1708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none" lIns="91428" tIns="45715" rIns="91428" bIns="45715" rtlCol="0">
            <a:spAutoFit/>
          </a:bodyPr>
          <a:lstStyle/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Position girders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Install magnets &amp; align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Open magnets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Install pre-assembled chambers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Align BPM’s &amp; chambers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Close magnets</a:t>
            </a:r>
          </a:p>
          <a:p>
            <a:pPr marL="285704" indent="-285704">
              <a:buFont typeface="Arial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Final alignment check</a:t>
            </a:r>
          </a:p>
        </p:txBody>
      </p:sp>
    </p:spTree>
    <p:extLst>
      <p:ext uri="{BB962C8B-B14F-4D97-AF65-F5344CB8AC3E}">
        <p14:creationId xmlns:p14="http://schemas.microsoft.com/office/powerpoint/2010/main" val="85506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ESRF01 – Assembly lines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36</a:t>
            </a:fld>
            <a:endParaRPr lang="en-US" noProof="0"/>
          </a:p>
        </p:txBody>
      </p:sp>
      <p:pic>
        <p:nvPicPr>
          <p:cNvPr id="5" name="Picture 2" descr="C:\Users\dimper\Work Folders\Documents\DM\DM2017\2017-08-22-photos-mockup-ESRF01-02\IMG_0027.JPG"/>
          <p:cNvPicPr>
            <a:picLocks noChangeAspect="1" noChangeArrowheads="1"/>
          </p:cNvPicPr>
          <p:nvPr/>
        </p:nvPicPr>
        <p:blipFill rotWithShape="1">
          <a:blip r:embed="rId2" cstate="print"/>
          <a:srcRect b="13494"/>
          <a:stretch/>
        </p:blipFill>
        <p:spPr bwMode="auto">
          <a:xfrm>
            <a:off x="969600" y="767056"/>
            <a:ext cx="8870816" cy="5755436"/>
          </a:xfrm>
          <a:prstGeom prst="rect">
            <a:avLst/>
          </a:prstGeom>
          <a:noFill/>
        </p:spPr>
      </p:pic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ESRF02a/b – Storage Buildings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37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4799" y="799491"/>
            <a:ext cx="4645796" cy="378008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7971" y="799490"/>
            <a:ext cx="49376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85255" y="2301735"/>
            <a:ext cx="1185404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800" b="1" dirty="0"/>
              <a:t>ESRF02a</a:t>
            </a:r>
            <a:endParaRPr lang="en-GB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56406" y="1475141"/>
            <a:ext cx="1198028" cy="369322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800" b="1" dirty="0"/>
              <a:t>ESRF02b</a:t>
            </a:r>
            <a:endParaRPr lang="en-GB" sz="1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501008"/>
            <a:ext cx="3707904" cy="27809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5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Logistics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38</a:t>
            </a:fld>
            <a:endParaRPr lang="en-US" noProof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 bwMode="gray">
          <a:xfrm>
            <a:off x="2243139" y="6483355"/>
            <a:ext cx="6119812" cy="2127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defTabSz="914256">
              <a:defRPr/>
            </a:pPr>
            <a:r>
              <a:rPr lang="en-GB" sz="600" b="1">
                <a:solidFill>
                  <a:schemeClr val="bg1"/>
                </a:solidFill>
              </a:rPr>
              <a:t>4TH MAC MEETING – 22-23 September 2016 - T Marchial - WP11</a:t>
            </a:r>
            <a:endParaRPr lang="fr-FR" sz="6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795211"/>
            <a:ext cx="8640960" cy="606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91545" y="980733"/>
            <a:ext cx="2322515" cy="642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eaLnBrk="1" hangingPunct="1">
              <a:defRPr/>
            </a:pPr>
            <a:r>
              <a:rPr lang="en-GB" sz="1500" b="1" dirty="0"/>
              <a:t>ID24 - BM24</a:t>
            </a:r>
          </a:p>
          <a:p>
            <a:pPr algn="ctr" eaLnBrk="1" hangingPunct="1">
              <a:defRPr/>
            </a:pPr>
            <a:r>
              <a:rPr lang="en-GB" sz="1200" b="1" dirty="0"/>
              <a:t>Entrance for girders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8026400" y="1052736"/>
            <a:ext cx="1817688" cy="7755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eaLnBrk="1" hangingPunct="1">
              <a:defRPr/>
            </a:pPr>
            <a:r>
              <a:rPr lang="en-GB" sz="1800" b="1" dirty="0"/>
              <a:t>Chartreuse</a:t>
            </a:r>
          </a:p>
          <a:p>
            <a:pPr algn="ctr">
              <a:spcAft>
                <a:spcPts val="600"/>
              </a:spcAft>
              <a:defRPr/>
            </a:pPr>
            <a:r>
              <a:rPr lang="en-GB" sz="1200" b="1" dirty="0"/>
              <a:t>DL assembly</a:t>
            </a:r>
          </a:p>
          <a:p>
            <a:pPr algn="ctr">
              <a:spcAft>
                <a:spcPts val="600"/>
              </a:spcAft>
              <a:defRPr/>
            </a:pPr>
            <a:r>
              <a:rPr lang="en-GB" sz="1800" b="1" baseline="30000" dirty="0"/>
              <a:t>Girder storage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03515" y="5589241"/>
            <a:ext cx="1816100" cy="6445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eaLnBrk="1" hangingPunct="1">
              <a:defRPr/>
            </a:pPr>
            <a:r>
              <a:rPr lang="en-GB" sz="1800" b="1" dirty="0"/>
              <a:t>ID14</a:t>
            </a:r>
          </a:p>
          <a:p>
            <a:pPr algn="ctr" eaLnBrk="1" hangingPunct="1">
              <a:defRPr/>
            </a:pPr>
            <a:r>
              <a:rPr lang="en-GB" sz="1200" b="1" dirty="0"/>
              <a:t>Storage and entrance for girders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72069" y="6021292"/>
            <a:ext cx="2403425" cy="6429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eaLnBrk="1" hangingPunct="1">
              <a:defRPr/>
            </a:pPr>
            <a:r>
              <a:rPr lang="en-GB" sz="1500" b="1" dirty="0"/>
              <a:t>BM7:</a:t>
            </a:r>
            <a:r>
              <a:rPr lang="en-US" sz="1200" b="1" dirty="0"/>
              <a:t>Entrance for girders</a:t>
            </a:r>
          </a:p>
          <a:p>
            <a:pPr eaLnBrk="1" hangingPunct="1">
              <a:defRPr/>
            </a:pPr>
            <a:r>
              <a:rPr lang="en-US" sz="1500" b="1" dirty="0"/>
              <a:t>ID08</a:t>
            </a:r>
            <a:r>
              <a:rPr lang="en-US" sz="1200" b="1" dirty="0"/>
              <a:t>: RF storage and preparation area</a:t>
            </a:r>
            <a:endParaRPr lang="en-GB" sz="1200" b="1" dirty="0"/>
          </a:p>
        </p:txBody>
      </p:sp>
      <p:cxnSp>
        <p:nvCxnSpPr>
          <p:cNvPr id="12" name="Connecteur droit avec flèche 39"/>
          <p:cNvCxnSpPr/>
          <p:nvPr/>
        </p:nvCxnSpPr>
        <p:spPr>
          <a:xfrm>
            <a:off x="4295800" y="1268763"/>
            <a:ext cx="115212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39"/>
          <p:cNvCxnSpPr>
            <a:stCxn id="9" idx="2"/>
          </p:cNvCxnSpPr>
          <p:nvPr/>
        </p:nvCxnSpPr>
        <p:spPr>
          <a:xfrm flipH="1">
            <a:off x="7752187" y="1828331"/>
            <a:ext cx="1183060" cy="3045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39"/>
          <p:cNvCxnSpPr/>
          <p:nvPr/>
        </p:nvCxnSpPr>
        <p:spPr>
          <a:xfrm flipH="1" flipV="1">
            <a:off x="6096003" y="6165304"/>
            <a:ext cx="606996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39"/>
          <p:cNvCxnSpPr/>
          <p:nvPr/>
        </p:nvCxnSpPr>
        <p:spPr>
          <a:xfrm flipV="1">
            <a:off x="3534647" y="5373219"/>
            <a:ext cx="473124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219" y="1844824"/>
            <a:ext cx="179866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Girder transport module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C:\Users\dimper\Work Folders\Documents\DM\DM2017\2017-08-22-photos-mockup-ESRF01-02\IMG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03" y="831680"/>
            <a:ext cx="5489663" cy="3738953"/>
          </a:xfrm>
          <a:prstGeom prst="rect">
            <a:avLst/>
          </a:prstGeom>
          <a:noFill/>
        </p:spPr>
      </p:pic>
      <p:pic>
        <p:nvPicPr>
          <p:cNvPr id="5123" name="Picture 3" descr="C:\Users\dimper\Work Folders\Documents\DM\DM2017\2017-08-22-photos-mockup-ESRF01-02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4460" y="842799"/>
            <a:ext cx="3522853" cy="2642192"/>
          </a:xfrm>
          <a:prstGeom prst="rect">
            <a:avLst/>
          </a:prstGeom>
          <a:noFill/>
        </p:spPr>
      </p:pic>
      <p:pic>
        <p:nvPicPr>
          <p:cNvPr id="5124" name="Picture 4" descr="C:\Users\dimper\Work Folders\Documents\DM\DM2017\2017-08-22-photos-mockup-ESRF01-02\IMG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6669" y="3551817"/>
            <a:ext cx="3566747" cy="239288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7968208" y="2873105"/>
            <a:ext cx="648072" cy="1656184"/>
          </a:xfrm>
          <a:prstGeom prst="straightConnector1">
            <a:avLst/>
          </a:prstGeom>
          <a:ln w="762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/>
          <p:cNvSpPr txBox="1">
            <a:spLocks/>
          </p:cNvSpPr>
          <p:nvPr/>
        </p:nvSpPr>
        <p:spPr bwMode="gray">
          <a:xfrm>
            <a:off x="264003" y="6483439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fr-FR"/>
            </a:defPPr>
            <a:lvl1pPr marL="0" algn="l" defTabSz="1172261" rtl="0" eaLnBrk="1" latinLnBrk="0" hangingPunct="1">
              <a:defRPr sz="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586130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226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8391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452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3065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16782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0291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89043" algn="l" defTabSz="1172261" rtl="0" eaLnBrk="1" latinLnBrk="0" hangingPunct="1">
              <a:defRPr sz="230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Page 53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gray">
          <a:xfrm>
            <a:off x="407368" y="4725144"/>
            <a:ext cx="7228688" cy="15232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64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64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64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74" indent="-174618" algn="l" defTabSz="91436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03" indent="-174618" algn="l" defTabSz="914364" rtl="0" eaLnBrk="1" latinLnBrk="0" hangingPunct="1"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04" indent="-285704">
              <a:buFont typeface="Wingdings" panose="05000000000000000000" pitchFamily="2" charset="2"/>
              <a:buChar char="ü"/>
            </a:pPr>
            <a:r>
              <a:rPr lang="en-US" b="0" dirty="0" smtClean="0">
                <a:solidFill>
                  <a:schemeClr val="accent1"/>
                </a:solidFill>
              </a:rPr>
              <a:t>The first girder transport module has been delivered to ESRF</a:t>
            </a:r>
          </a:p>
          <a:p>
            <a:pPr marL="285704" indent="-285704">
              <a:buFont typeface="Wingdings" panose="05000000000000000000" pitchFamily="2" charset="2"/>
              <a:buChar char="ü"/>
            </a:pPr>
            <a:r>
              <a:rPr lang="en-US" b="0" dirty="0" smtClean="0">
                <a:solidFill>
                  <a:schemeClr val="accent1"/>
                </a:solidFill>
              </a:rPr>
              <a:t>There will be four girder transport modules in total</a:t>
            </a:r>
          </a:p>
          <a:p>
            <a:pPr marL="285704" indent="-285704">
              <a:buFont typeface="Wingdings" panose="05000000000000000000" pitchFamily="2" charset="2"/>
              <a:buChar char="ü"/>
            </a:pPr>
            <a:r>
              <a:rPr lang="en-US" b="0" dirty="0" smtClean="0">
                <a:solidFill>
                  <a:schemeClr val="accent1"/>
                </a:solidFill>
              </a:rPr>
              <a:t>The girder transport modules will be used inside our buildings</a:t>
            </a:r>
          </a:p>
          <a:p>
            <a:endParaRPr lang="en-GB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 </a:t>
            </a:r>
            <a:r>
              <a:rPr lang="en-GB" sz="2400"/>
              <a:t>EBS Storage Ring characteristics</a:t>
            </a:r>
            <a:endParaRPr lang="en-GB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9204481" y="4672231"/>
            <a:ext cx="1331640" cy="523210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FF0000"/>
                </a:solidFill>
              </a:rPr>
              <a:t>reduced by </a:t>
            </a:r>
          </a:p>
          <a:p>
            <a:pPr algn="ctr"/>
            <a:r>
              <a:rPr lang="en-GB" sz="1400" b="1" i="1" dirty="0">
                <a:solidFill>
                  <a:srgbClr val="FF0000"/>
                </a:solidFill>
              </a:rPr>
              <a:t>a factor of 30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807964"/>
              </p:ext>
            </p:extLst>
          </p:nvPr>
        </p:nvGraphicFramePr>
        <p:xfrm>
          <a:off x="2219707" y="3189635"/>
          <a:ext cx="705678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31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32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err="1" smtClean="0"/>
                        <a:t>Now</a:t>
                      </a:r>
                      <a:endParaRPr lang="en-GB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EBS</a:t>
                      </a:r>
                      <a:endParaRPr lang="en-GB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Energy</a:t>
                      </a:r>
                      <a:r>
                        <a:rPr lang="fr-FR" sz="1800" dirty="0" smtClean="0"/>
                        <a:t> (</a:t>
                      </a:r>
                      <a:r>
                        <a:rPr lang="fr-FR" sz="1800" dirty="0" err="1" smtClean="0"/>
                        <a:t>GeV</a:t>
                      </a:r>
                      <a:r>
                        <a:rPr lang="fr-FR" sz="1800" dirty="0" smtClean="0"/>
                        <a:t>)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6.04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6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Multibunch</a:t>
                      </a:r>
                      <a:r>
                        <a:rPr lang="fr-FR" sz="1800" dirty="0" smtClean="0"/>
                        <a:t> </a:t>
                      </a:r>
                      <a:r>
                        <a:rPr lang="fr-FR" sz="1800" dirty="0" err="1" smtClean="0"/>
                        <a:t>current</a:t>
                      </a:r>
                      <a:r>
                        <a:rPr lang="fr-FR" sz="1800" dirty="0" smtClean="0"/>
                        <a:t> (mA)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200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200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err="1" smtClean="0"/>
                        <a:t>Circumference</a:t>
                      </a:r>
                      <a:r>
                        <a:rPr lang="fr-FR" sz="1800" dirty="0" smtClean="0"/>
                        <a:t> (m)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844.39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843.98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Horizontal </a:t>
                      </a:r>
                      <a:r>
                        <a:rPr lang="fr-FR" sz="1800" err="1" smtClean="0"/>
                        <a:t>emittance</a:t>
                      </a:r>
                      <a:r>
                        <a:rPr lang="fr-FR" sz="1800" baseline="0" smtClean="0"/>
                        <a:t> (nm.rad</a:t>
                      </a:r>
                      <a:r>
                        <a:rPr lang="fr-FR" sz="1800" baseline="0" dirty="0" smtClean="0"/>
                        <a:t>)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smtClean="0"/>
                        <a:t>4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0.13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 smtClean="0"/>
                        <a:t>Vertical </a:t>
                      </a:r>
                      <a:r>
                        <a:rPr lang="fr-FR" sz="1800" dirty="0" err="1" smtClean="0"/>
                        <a:t>emittance</a:t>
                      </a:r>
                      <a:r>
                        <a:rPr lang="fr-FR" sz="1800" dirty="0" smtClean="0"/>
                        <a:t> (pm.rad)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4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 smtClean="0"/>
                        <a:t>5</a:t>
                      </a:r>
                      <a:endParaRPr lang="en-GB" sz="18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 flipV="1">
            <a:off x="8772435" y="4845820"/>
            <a:ext cx="576064" cy="87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3723" y="2770662"/>
            <a:ext cx="2376264" cy="369322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GB" sz="1800" b="1" dirty="0"/>
              <a:t> e</a:t>
            </a:r>
            <a:r>
              <a:rPr lang="en-GB" sz="1800" b="1" baseline="30000" dirty="0"/>
              <a:t>-</a:t>
            </a:r>
            <a:r>
              <a:rPr lang="en-GB" sz="1800" b="1" dirty="0"/>
              <a:t> beam properties</a:t>
            </a:r>
          </a:p>
        </p:txBody>
      </p:sp>
      <p:sp>
        <p:nvSpPr>
          <p:cNvPr id="12" name="Oval 11"/>
          <p:cNvSpPr/>
          <p:nvPr/>
        </p:nvSpPr>
        <p:spPr>
          <a:xfrm>
            <a:off x="6108139" y="4665943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13" name="Oval 12"/>
          <p:cNvSpPr/>
          <p:nvPr/>
        </p:nvSpPr>
        <p:spPr>
          <a:xfrm>
            <a:off x="7836331" y="4638760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/>
          </a:p>
        </p:txBody>
      </p:sp>
      <p:sp>
        <p:nvSpPr>
          <p:cNvPr id="14" name="TextBox 13"/>
          <p:cNvSpPr txBox="1"/>
          <p:nvPr/>
        </p:nvSpPr>
        <p:spPr>
          <a:xfrm>
            <a:off x="969600" y="852271"/>
            <a:ext cx="7502664" cy="1554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32577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500" b="1" dirty="0">
                <a:solidFill>
                  <a:srgbClr val="132577"/>
                </a:solidFill>
              </a:rPr>
              <a:t>The Extremely Brilliant Source Project aims to:</a:t>
            </a:r>
          </a:p>
          <a:p>
            <a:pPr marL="355542" indent="-266657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b="1" dirty="0">
                <a:solidFill>
                  <a:srgbClr val="132577"/>
                </a:solidFill>
              </a:rPr>
              <a:t>Substantially decrease the store ring equilibrium horizontal </a:t>
            </a:r>
            <a:r>
              <a:rPr lang="en-US" sz="1500" b="1" dirty="0" err="1">
                <a:solidFill>
                  <a:srgbClr val="132577"/>
                </a:solidFill>
              </a:rPr>
              <a:t>emittance</a:t>
            </a:r>
            <a:endParaRPr lang="en-US" sz="1500" b="1" dirty="0">
              <a:solidFill>
                <a:srgbClr val="132577"/>
              </a:solidFill>
            </a:endParaRPr>
          </a:p>
          <a:p>
            <a:pPr marL="355542" indent="-266657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sz="1500" b="1" dirty="0">
                <a:solidFill>
                  <a:srgbClr val="132577"/>
                </a:solidFill>
              </a:rPr>
              <a:t>Increase the source brilliance</a:t>
            </a:r>
          </a:p>
          <a:p>
            <a:pPr marL="355542" indent="-266657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355542" algn="l"/>
                <a:tab pos="3584000" algn="l"/>
              </a:tabLst>
            </a:pPr>
            <a:r>
              <a:rPr lang="en-US" sz="1500" b="1" dirty="0">
                <a:solidFill>
                  <a:srgbClr val="132577"/>
                </a:solidFill>
              </a:rPr>
              <a:t>Increase coherent fraction of the beam</a:t>
            </a:r>
          </a:p>
          <a:p>
            <a:pPr marL="355542" indent="-266657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  <a:tabLst>
                <a:tab pos="355542" algn="l"/>
                <a:tab pos="3584000" algn="l"/>
              </a:tabLst>
            </a:pPr>
            <a:r>
              <a:rPr lang="en-US" sz="1500" b="1" dirty="0">
                <a:solidFill>
                  <a:srgbClr val="132577"/>
                </a:solidFill>
              </a:rPr>
              <a:t>(reduce electricity consumption)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40001" y="6483350"/>
            <a:ext cx="8160000" cy="212489"/>
          </a:xfrm>
          <a:prstGeom prst="rect">
            <a:avLst/>
          </a:prstGeom>
        </p:spPr>
        <p:txBody>
          <a:bodyPr lIns="91428" tIns="45715" rIns="91428" bIns="45715"/>
          <a:lstStyle/>
          <a:p>
            <a:r>
              <a:rPr lang="en-GB" dirty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Tractor and trolley between buildings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40</a:t>
            </a:fld>
            <a:endParaRPr lang="en-US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74351" y="805468"/>
            <a:ext cx="5467836" cy="2702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984" y="3108793"/>
            <a:ext cx="5112568" cy="335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00" y="805468"/>
            <a:ext cx="4475989" cy="3356992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2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Dismantling the good old existing Storage Ring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41</a:t>
            </a:fld>
            <a:endParaRPr lang="en-US" noProof="0"/>
          </a:p>
        </p:txBody>
      </p:sp>
      <p:pic>
        <p:nvPicPr>
          <p:cNvPr id="5124" name="Picture 4" descr="http://www.esrf.eu/files/live/sites/www/files/about/synchrotron-science/ESRF-02.jpg"/>
          <p:cNvPicPr>
            <a:picLocks noChangeAspect="1" noChangeArrowheads="1"/>
          </p:cNvPicPr>
          <p:nvPr/>
        </p:nvPicPr>
        <p:blipFill rotWithShape="1">
          <a:blip r:embed="rId2" cstate="print"/>
          <a:srcRect l="26229" t="11314" r="-253" b="2532"/>
          <a:stretch/>
        </p:blipFill>
        <p:spPr bwMode="auto">
          <a:xfrm>
            <a:off x="2251205" y="836714"/>
            <a:ext cx="7262411" cy="5511032"/>
          </a:xfrm>
          <a:prstGeom prst="rect">
            <a:avLst/>
          </a:prstGeom>
          <a:noFill/>
        </p:spPr>
      </p:pic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Storage buildings for the dismantled machine – architect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42</a:t>
            </a:fld>
            <a:endParaRPr lang="en-US" noProof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2" y="764705"/>
            <a:ext cx="9086851" cy="264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4927" y="3461027"/>
            <a:ext cx="4625728" cy="184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5637" y="3451062"/>
            <a:ext cx="5105987" cy="279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288939" y="1745886"/>
            <a:ext cx="757740" cy="2769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b="1" dirty="0"/>
              <a:t>ESRF11</a:t>
            </a:r>
            <a:endParaRPr lang="en-GB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50420" y="1711543"/>
            <a:ext cx="766231" cy="2769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b="1" dirty="0"/>
              <a:t>ESRF12</a:t>
            </a:r>
            <a:endParaRPr lang="en-GB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69604" y="1681670"/>
            <a:ext cx="766231" cy="27698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b="1" dirty="0"/>
              <a:t>ESRF13</a:t>
            </a:r>
            <a:endParaRPr lang="en-GB" sz="1200" b="1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Dismantling + Installation Planning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43</a:t>
            </a:fld>
            <a:endParaRPr lang="en-US" noProof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27472" y="792331"/>
            <a:ext cx="10213777" cy="568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54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Dismantling + Installation Planning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44</a:t>
            </a:fld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7472" y="792331"/>
            <a:ext cx="10213777" cy="568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2255579" y="1441582"/>
            <a:ext cx="2890780" cy="4235495"/>
            <a:chOff x="1691680" y="1201316"/>
            <a:chExt cx="2168085" cy="3529579"/>
          </a:xfrm>
        </p:grpSpPr>
        <p:sp>
          <p:nvSpPr>
            <p:cNvPr id="7" name="Rectangle 6"/>
            <p:cNvSpPr/>
            <p:nvPr/>
          </p:nvSpPr>
          <p:spPr>
            <a:xfrm>
              <a:off x="1691680" y="1201316"/>
              <a:ext cx="1201045" cy="3528392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92725" y="2086865"/>
              <a:ext cx="967040" cy="880622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4820" y="3866799"/>
              <a:ext cx="538493" cy="864096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9397" y="1443054"/>
            <a:ext cx="1991236" cy="4244464"/>
            <a:chOff x="2894543" y="1202545"/>
            <a:chExt cx="1493427" cy="3537053"/>
          </a:xfrm>
        </p:grpSpPr>
        <p:sp>
          <p:nvSpPr>
            <p:cNvPr id="11" name="Rectangle 10"/>
            <p:cNvSpPr/>
            <p:nvPr/>
          </p:nvSpPr>
          <p:spPr>
            <a:xfrm>
              <a:off x="2894543" y="1202545"/>
              <a:ext cx="699797" cy="864096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57011" y="2079225"/>
              <a:ext cx="530959" cy="864096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00933" y="2973148"/>
              <a:ext cx="929195" cy="879983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437744" y="3859615"/>
              <a:ext cx="541910" cy="879983"/>
            </a:xfrm>
            <a:prstGeom prst="rect">
              <a:avLst/>
            </a:prstGeom>
            <a:solidFill>
              <a:srgbClr val="FFFF00">
                <a:alpha val="4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51851" y="1441579"/>
            <a:ext cx="1490960" cy="4229546"/>
            <a:chOff x="3563888" y="1201316"/>
            <a:chExt cx="1118220" cy="3524622"/>
          </a:xfrm>
        </p:grpSpPr>
        <p:sp>
          <p:nvSpPr>
            <p:cNvPr id="18" name="Rectangle 17"/>
            <p:cNvSpPr/>
            <p:nvPr/>
          </p:nvSpPr>
          <p:spPr>
            <a:xfrm>
              <a:off x="3563888" y="1201316"/>
              <a:ext cx="288032" cy="86409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94076" y="2076078"/>
              <a:ext cx="288032" cy="86409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833996" y="2978666"/>
              <a:ext cx="288032" cy="86409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984084" y="3861842"/>
              <a:ext cx="288032" cy="864096"/>
            </a:xfrm>
            <a:prstGeom prst="rect">
              <a:avLst/>
            </a:prstGeom>
            <a:solidFill>
              <a:schemeClr val="accent5">
                <a:lumMod val="7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330984" y="1423725"/>
            <a:ext cx="3242059" cy="4262782"/>
            <a:chOff x="3998238" y="1186438"/>
            <a:chExt cx="2431544" cy="3552318"/>
          </a:xfrm>
        </p:grpSpPr>
        <p:sp>
          <p:nvSpPr>
            <p:cNvPr id="23" name="Rectangle 22"/>
            <p:cNvSpPr/>
            <p:nvPr/>
          </p:nvSpPr>
          <p:spPr>
            <a:xfrm>
              <a:off x="5141982" y="1186438"/>
              <a:ext cx="870198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998238" y="1632570"/>
              <a:ext cx="870198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879876" y="2076028"/>
              <a:ext cx="870198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9584" y="2530916"/>
              <a:ext cx="870198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63832" y="2976284"/>
              <a:ext cx="870198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62500" y="3418234"/>
              <a:ext cx="815792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70668" y="3879234"/>
              <a:ext cx="808162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273936" y="4317374"/>
              <a:ext cx="808162" cy="421382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6552021" y="3570070"/>
            <a:ext cx="1220379" cy="505658"/>
          </a:xfrm>
          <a:prstGeom prst="rect">
            <a:avLst/>
          </a:prstGeom>
          <a:solidFill>
            <a:schemeClr val="accent5">
              <a:lumMod val="60000"/>
              <a:lumOff val="4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grpSp>
        <p:nvGrpSpPr>
          <p:cNvPr id="65" name="Group 64"/>
          <p:cNvGrpSpPr/>
          <p:nvPr/>
        </p:nvGrpSpPr>
        <p:grpSpPr>
          <a:xfrm>
            <a:off x="6233749" y="1424160"/>
            <a:ext cx="3236363" cy="4257571"/>
            <a:chOff x="4675312" y="1186800"/>
            <a:chExt cx="2427272" cy="3547976"/>
          </a:xfrm>
        </p:grpSpPr>
        <p:sp>
          <p:nvSpPr>
            <p:cNvPr id="33" name="Rectangle 32"/>
            <p:cNvSpPr/>
            <p:nvPr/>
          </p:nvSpPr>
          <p:spPr>
            <a:xfrm>
              <a:off x="4675312" y="1629102"/>
              <a:ext cx="906338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832366" y="1186800"/>
              <a:ext cx="870198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455920" y="2082834"/>
              <a:ext cx="991786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10798" y="2521326"/>
              <a:ext cx="991786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82204" y="3428790"/>
              <a:ext cx="847146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678942" y="3878712"/>
              <a:ext cx="942838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878400" y="4313394"/>
              <a:ext cx="867080" cy="42138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8287008" y="1405438"/>
            <a:ext cx="2247331" cy="4282130"/>
            <a:chOff x="6215256" y="1171198"/>
            <a:chExt cx="1685498" cy="3568442"/>
          </a:xfrm>
        </p:grpSpPr>
        <p:sp>
          <p:nvSpPr>
            <p:cNvPr id="42" name="Rectangle 41"/>
            <p:cNvSpPr/>
            <p:nvPr/>
          </p:nvSpPr>
          <p:spPr>
            <a:xfrm>
              <a:off x="7426836" y="117119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215256" y="163220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71616" y="207035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632576" y="253136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634356" y="297713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522086" y="340766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624956" y="3880108"/>
              <a:ext cx="268178" cy="436984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48606" y="4318258"/>
              <a:ext cx="353184" cy="421382"/>
            </a:xfrm>
            <a:prstGeom prst="rect">
              <a:avLst/>
            </a:prstGeom>
            <a:solidFill>
              <a:schemeClr val="accent3">
                <a:lumMod val="5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0347960" y="1409986"/>
            <a:ext cx="238760" cy="4259294"/>
          </a:xfrm>
          <a:prstGeom prst="rect">
            <a:avLst/>
          </a:prstGeom>
          <a:solidFill>
            <a:schemeClr val="accent5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649580" y="1059106"/>
            <a:ext cx="181541" cy="4934706"/>
          </a:xfrm>
          <a:prstGeom prst="rect">
            <a:avLst/>
          </a:prstGeom>
          <a:solidFill>
            <a:schemeClr val="accent5">
              <a:lumMod val="75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7226" tIns="58613" rIns="117226" bIns="58613" rtlCol="0" anchor="ctr"/>
          <a:lstStyle/>
          <a:p>
            <a:pPr algn="ctr"/>
            <a:endParaRPr lang="en-GB"/>
          </a:p>
        </p:txBody>
      </p:sp>
      <p:grpSp>
        <p:nvGrpSpPr>
          <p:cNvPr id="61" name="Group 60"/>
          <p:cNvGrpSpPr/>
          <p:nvPr/>
        </p:nvGrpSpPr>
        <p:grpSpPr>
          <a:xfrm>
            <a:off x="5568979" y="1394638"/>
            <a:ext cx="4305340" cy="4265588"/>
            <a:chOff x="4176730" y="1162198"/>
            <a:chExt cx="3229005" cy="3554657"/>
          </a:xfrm>
        </p:grpSpPr>
        <p:sp>
          <p:nvSpPr>
            <p:cNvPr id="53" name="Rectangle 52"/>
            <p:cNvSpPr/>
            <p:nvPr/>
          </p:nvSpPr>
          <p:spPr>
            <a:xfrm>
              <a:off x="6716626" y="1162198"/>
              <a:ext cx="503433" cy="4498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577558" y="1616966"/>
              <a:ext cx="503433" cy="4426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444208" y="2065412"/>
              <a:ext cx="563174" cy="4423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102628" y="2531966"/>
              <a:ext cx="303107" cy="39683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822877" y="2956668"/>
              <a:ext cx="563174" cy="4423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672734" y="3417885"/>
              <a:ext cx="563174" cy="4423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99992" y="3870049"/>
              <a:ext cx="570969" cy="4423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33601" y="4303155"/>
              <a:ext cx="603825" cy="413700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176730" y="1165583"/>
              <a:ext cx="961112" cy="449894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676702" y="2511420"/>
              <a:ext cx="890520" cy="442397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39349" y="836715"/>
            <a:ext cx="1638918" cy="21958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lIns="117226" tIns="58613" rIns="117226" bIns="58613" rtlCol="0">
            <a:spAutoFit/>
          </a:bodyPr>
          <a:lstStyle/>
          <a:p>
            <a:r>
              <a:rPr lang="en-GB" sz="15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Dismantling</a:t>
            </a:r>
          </a:p>
          <a:p>
            <a:r>
              <a:rPr lang="en-GB" sz="15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 works</a:t>
            </a:r>
          </a:p>
          <a:p>
            <a:r>
              <a:rPr lang="en-GB" sz="15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Girder entry</a:t>
            </a:r>
          </a:p>
          <a:p>
            <a:r>
              <a:rPr lang="en-GB" sz="15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Piping</a:t>
            </a:r>
          </a:p>
          <a:p>
            <a:r>
              <a:rPr lang="en-GB" sz="15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Cabling</a:t>
            </a:r>
          </a:p>
          <a:p>
            <a:r>
              <a:rPr lang="en-GB" sz="15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FE+Bakeout</a:t>
            </a:r>
          </a:p>
          <a:p>
            <a:r>
              <a:rPr lang="en-GB" sz="15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PSS test</a:t>
            </a:r>
          </a:p>
          <a:p>
            <a:r>
              <a:rPr lang="en-GB" sz="15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test</a:t>
            </a:r>
          </a:p>
          <a:p>
            <a:r>
              <a:rPr lang="en-GB" sz="15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1552965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0" grpId="0" animBg="1"/>
      <p:bldP spid="5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S</a:t>
            </a:r>
            <a:r>
              <a:rPr lang="fr-FR" sz="2600" dirty="0" err="1"/>
              <a:t>torage</a:t>
            </a:r>
            <a:r>
              <a:rPr lang="fr-FR" sz="2600" dirty="0"/>
              <a:t> ring </a:t>
            </a:r>
            <a:r>
              <a:rPr lang="fr-FR" sz="2600" dirty="0" err="1"/>
              <a:t>commissioning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45</a:t>
            </a:fld>
            <a:endParaRPr lang="en-US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54" y="1009531"/>
            <a:ext cx="11174887" cy="48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9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600" dirty="0" err="1"/>
              <a:t>Draft</a:t>
            </a:r>
            <a:r>
              <a:rPr lang="fr-FR" sz="2600" dirty="0"/>
              <a:t> </a:t>
            </a:r>
            <a:r>
              <a:rPr lang="fr-FR" sz="2600" dirty="0" err="1"/>
              <a:t>operation</a:t>
            </a:r>
            <a:r>
              <a:rPr lang="fr-FR" sz="2600" dirty="0"/>
              <a:t> </a:t>
            </a:r>
            <a:r>
              <a:rPr lang="fr-FR" sz="2600" dirty="0" err="1"/>
              <a:t>schedule</a:t>
            </a:r>
            <a:r>
              <a:rPr lang="fr-FR" sz="2600" dirty="0"/>
              <a:t> 2018 </a:t>
            </a:r>
            <a:endParaRPr lang="en-GB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46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35" y="750305"/>
            <a:ext cx="10512491" cy="557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1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/>
              <a:t>Conclusions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47</a:t>
            </a:fld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1482240" y="923125"/>
            <a:ext cx="7488832" cy="43396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28" tIns="45715" rIns="91428" bIns="45715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The main engineering challenges are:</a:t>
            </a:r>
          </a:p>
          <a:p>
            <a:pPr marL="628550" indent="-18094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Extreme compactness/lack of space which required multiple design iterations and complex vacuum chambers</a:t>
            </a:r>
          </a:p>
          <a:p>
            <a:pPr marL="628550" indent="-18094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System integration</a:t>
            </a:r>
          </a:p>
          <a:p>
            <a:pPr marL="628550" indent="-18094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Vacuum chambers tolerances</a:t>
            </a:r>
          </a:p>
          <a:p>
            <a:pPr marL="628550" indent="-180945"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Schedule &amp; installation in existing tunnel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</a:t>
            </a:r>
            <a:r>
              <a:rPr lang="en-GB" sz="1500" dirty="0" smtClean="0">
                <a:solidFill>
                  <a:srgbClr val="002060"/>
                </a:solidFill>
              </a:rPr>
              <a:t>The first cell (out of 32) called “</a:t>
            </a:r>
            <a:r>
              <a:rPr lang="en-GB" sz="1500" dirty="0" err="1" smtClean="0">
                <a:solidFill>
                  <a:srgbClr val="002060"/>
                </a:solidFill>
              </a:rPr>
              <a:t>MockUp</a:t>
            </a:r>
            <a:r>
              <a:rPr lang="en-GB" sz="1500" dirty="0" smtClean="0">
                <a:solidFill>
                  <a:srgbClr val="002060"/>
                </a:solidFill>
              </a:rPr>
              <a:t>” has been built</a:t>
            </a:r>
            <a:endParaRPr lang="en-GB" sz="15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Production of the ESRF-EBS components is in full swing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Serial components contracts will be exhausted over the next 12 months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Assembly will start in November and last about 1 year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500" dirty="0">
                <a:solidFill>
                  <a:srgbClr val="002060"/>
                </a:solidFill>
              </a:rPr>
              <a:t> Dismantling/Installation planning and organisation charts </a:t>
            </a:r>
            <a:r>
              <a:rPr lang="en-GB" sz="1500">
                <a:solidFill>
                  <a:srgbClr val="002060"/>
                </a:solidFill>
              </a:rPr>
              <a:t>are </a:t>
            </a:r>
            <a:r>
              <a:rPr lang="en-GB" sz="1500" smtClean="0">
                <a:solidFill>
                  <a:srgbClr val="002060"/>
                </a:solidFill>
              </a:rPr>
              <a:t>finalised</a:t>
            </a:r>
            <a:endParaRPr lang="en-GB" sz="15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endParaRPr lang="en-GB" sz="1500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en-GB" sz="1800" b="1" dirty="0">
                <a:solidFill>
                  <a:srgbClr val="FF0000"/>
                </a:solidFill>
              </a:rPr>
              <a:t> The project is well under way!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endParaRPr lang="en-GB" sz="1800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80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Many thanks for your attention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48</a:t>
            </a:fld>
            <a:endParaRPr lang="en-US" noProof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229016" y="766984"/>
            <a:ext cx="11722984" cy="568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 – Reduction of the horizontal </a:t>
            </a:r>
            <a:r>
              <a:rPr lang="en-US" dirty="0" smtClean="0"/>
              <a:t>emittance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5</a:t>
            </a:fld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1943648" y="1041779"/>
            <a:ext cx="8544840" cy="41548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GB" sz="2100" dirty="0"/>
              <a:t>Reduction of the </a:t>
            </a:r>
            <a:r>
              <a:rPr lang="en-GB" sz="2100" b="1" dirty="0"/>
              <a:t>horizontal</a:t>
            </a:r>
            <a:r>
              <a:rPr lang="en-GB" sz="2100" dirty="0"/>
              <a:t> emittance from </a:t>
            </a:r>
            <a:r>
              <a:rPr lang="en-GB" sz="2100" b="1" dirty="0"/>
              <a:t>4nm.rad</a:t>
            </a:r>
            <a:r>
              <a:rPr lang="en-GB" sz="2100" dirty="0"/>
              <a:t> to </a:t>
            </a:r>
            <a:r>
              <a:rPr lang="en-GB" sz="2100" b="1" dirty="0"/>
              <a:t>0.14nm.rad</a:t>
            </a:r>
          </a:p>
        </p:txBody>
      </p:sp>
      <p:pic>
        <p:nvPicPr>
          <p:cNvPr id="7" name="Picture 72" descr="t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3253" y="2264049"/>
            <a:ext cx="3600139" cy="174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untitled.jpg"/>
          <p:cNvPicPr>
            <a:picLocks/>
          </p:cNvPicPr>
          <p:nvPr/>
        </p:nvPicPr>
        <p:blipFill rotWithShape="1">
          <a:blip r:embed="rId3" cstate="print"/>
          <a:srcRect l="11172" t="6681" r="8658" b="9809"/>
          <a:stretch/>
        </p:blipFill>
        <p:spPr>
          <a:xfrm>
            <a:off x="7032104" y="2204865"/>
            <a:ext cx="2304256" cy="18002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591680" y="3136403"/>
            <a:ext cx="864096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43927" y="4387762"/>
            <a:ext cx="8523556" cy="93870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>
              <a:tabLst>
                <a:tab pos="3226871" algn="l"/>
              </a:tabLst>
            </a:pPr>
            <a:r>
              <a:rPr lang="en-GB" sz="1700" b="1" dirty="0"/>
              <a:t>Experiments can benefit from : 	an increase in brilliance</a:t>
            </a:r>
          </a:p>
          <a:p>
            <a:pPr>
              <a:tabLst>
                <a:tab pos="3226871" algn="l"/>
              </a:tabLst>
            </a:pPr>
            <a:endParaRPr lang="en-GB" sz="300" b="1" dirty="0"/>
          </a:p>
          <a:p>
            <a:pPr>
              <a:tabLst>
                <a:tab pos="3226871" algn="l"/>
              </a:tabLst>
            </a:pPr>
            <a:r>
              <a:rPr lang="en-GB" sz="1700" b="1" dirty="0"/>
              <a:t>	an increase of coherence </a:t>
            </a:r>
          </a:p>
          <a:p>
            <a:pPr>
              <a:tabLst>
                <a:tab pos="3226871" algn="l"/>
              </a:tabLst>
            </a:pPr>
            <a:endParaRPr lang="en-GB" sz="100" b="1" u="sng" dirty="0"/>
          </a:p>
          <a:p>
            <a:pPr>
              <a:tabLst>
                <a:tab pos="3226871" algn="l"/>
              </a:tabLst>
            </a:pPr>
            <a:r>
              <a:rPr lang="en-GB" sz="1700" b="1" dirty="0"/>
              <a:t>	(</a:t>
            </a:r>
            <a:r>
              <a:rPr lang="en-GB" sz="1400" b="1" dirty="0"/>
              <a:t>the coherent fraction of the light in the horizontal plane)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393" y="5370891"/>
            <a:ext cx="4391027" cy="92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7568" y="1412776"/>
            <a:ext cx="3000376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76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New lattice vs present ESRF lattice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2279577" y="764704"/>
            <a:ext cx="8208424" cy="1007550"/>
          </a:xfrm>
          <a:prstGeom prst="rect">
            <a:avLst/>
          </a:prstGeom>
          <a:noFill/>
        </p:spPr>
        <p:txBody>
          <a:bodyPr vert="horz" lIns="215973" tIns="251969" rIns="0" bIns="0" rtlCol="0" anchor="t" anchorCtr="0">
            <a:noAutofit/>
          </a:bodyPr>
          <a:lstStyle/>
          <a:p>
            <a:pPr defTabSz="914256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fr-FR" sz="1800" b="1" u="sng" dirty="0">
                <a:solidFill>
                  <a:srgbClr val="132577"/>
                </a:solidFill>
              </a:rPr>
              <a:t> </a:t>
            </a:r>
            <a:r>
              <a:rPr lang="fr-FR" sz="1800" b="1" u="sng" dirty="0" err="1">
                <a:solidFill>
                  <a:srgbClr val="132577"/>
                </a:solidFill>
              </a:rPr>
              <a:t>Present</a:t>
            </a:r>
            <a:r>
              <a:rPr lang="fr-FR" sz="1800" b="1" u="sng" dirty="0">
                <a:solidFill>
                  <a:srgbClr val="132577"/>
                </a:solidFill>
              </a:rPr>
              <a:t> ESRF </a:t>
            </a:r>
            <a:r>
              <a:rPr lang="fr-FR" sz="1800" b="1" u="sng" dirty="0" err="1">
                <a:solidFill>
                  <a:srgbClr val="132577"/>
                </a:solidFill>
              </a:rPr>
              <a:t>lattice</a:t>
            </a:r>
            <a:r>
              <a:rPr lang="fr-FR" sz="1800" dirty="0">
                <a:solidFill>
                  <a:srgbClr val="132577"/>
                </a:solidFill>
              </a:rPr>
              <a:t/>
            </a:r>
            <a:br>
              <a:rPr lang="fr-FR" sz="1800" dirty="0">
                <a:solidFill>
                  <a:srgbClr val="132577"/>
                </a:solidFill>
              </a:rPr>
            </a:br>
            <a:r>
              <a:rPr lang="fr-FR" sz="1500" dirty="0">
                <a:solidFill>
                  <a:srgbClr val="132577"/>
                </a:solidFill>
              </a:rPr>
              <a:t>Double Bend Achromat = (</a:t>
            </a:r>
            <a:r>
              <a:rPr lang="fr-FR" sz="1500" dirty="0">
                <a:solidFill>
                  <a:srgbClr val="ED7703"/>
                </a:solidFill>
              </a:rPr>
              <a:t>2</a:t>
            </a:r>
            <a:r>
              <a:rPr lang="fr-FR" sz="1500" dirty="0">
                <a:solidFill>
                  <a:srgbClr val="132577"/>
                </a:solidFill>
              </a:rPr>
              <a:t> </a:t>
            </a:r>
            <a:r>
              <a:rPr lang="fr-FR" sz="1500" dirty="0" err="1">
                <a:solidFill>
                  <a:srgbClr val="132577"/>
                </a:solidFill>
              </a:rPr>
              <a:t>dipoles</a:t>
            </a:r>
            <a:r>
              <a:rPr lang="fr-FR" sz="1500" dirty="0">
                <a:solidFill>
                  <a:srgbClr val="132577"/>
                </a:solidFill>
              </a:rPr>
              <a:t> + </a:t>
            </a:r>
            <a:r>
              <a:rPr lang="fr-FR" sz="1500" dirty="0">
                <a:solidFill>
                  <a:srgbClr val="ED7703"/>
                </a:solidFill>
              </a:rPr>
              <a:t>15</a:t>
            </a:r>
            <a:r>
              <a:rPr lang="fr-FR" sz="1500" dirty="0">
                <a:solidFill>
                  <a:srgbClr val="132577"/>
                </a:solidFill>
              </a:rPr>
              <a:t> quad. </a:t>
            </a:r>
            <a:r>
              <a:rPr lang="fr-FR" sz="1500" dirty="0" err="1">
                <a:solidFill>
                  <a:srgbClr val="132577"/>
                </a:solidFill>
              </a:rPr>
              <a:t>sext</a:t>
            </a:r>
            <a:r>
              <a:rPr lang="fr-FR" sz="1500" dirty="0">
                <a:solidFill>
                  <a:srgbClr val="132577"/>
                </a:solidFill>
              </a:rPr>
              <a:t>.) per </a:t>
            </a:r>
            <a:r>
              <a:rPr lang="fr-FR" sz="1500" dirty="0" err="1">
                <a:solidFill>
                  <a:srgbClr val="132577"/>
                </a:solidFill>
              </a:rPr>
              <a:t>cell</a:t>
            </a:r>
            <a:r>
              <a:rPr lang="fr-FR" sz="1500" dirty="0">
                <a:solidFill>
                  <a:srgbClr val="132577"/>
                </a:solidFill>
              </a:rPr>
              <a:t/>
            </a:r>
            <a:br>
              <a:rPr lang="fr-FR" sz="1500" dirty="0">
                <a:solidFill>
                  <a:srgbClr val="132577"/>
                </a:solidFill>
              </a:rPr>
            </a:br>
            <a:r>
              <a:rPr lang="fr-FR" sz="1500" dirty="0">
                <a:solidFill>
                  <a:srgbClr val="132577"/>
                </a:solidFill>
              </a:rPr>
              <a:t>ID </a:t>
            </a:r>
            <a:r>
              <a:rPr lang="fr-FR" sz="1500" dirty="0" err="1">
                <a:solidFill>
                  <a:srgbClr val="132577"/>
                </a:solidFill>
              </a:rPr>
              <a:t>length</a:t>
            </a:r>
            <a:r>
              <a:rPr lang="fr-FR" sz="1500" dirty="0">
                <a:solidFill>
                  <a:srgbClr val="132577"/>
                </a:solidFill>
              </a:rPr>
              <a:t> = 5 m (standard) / 6m / 7m</a:t>
            </a:r>
            <a:endParaRPr lang="en-GB" sz="1500" dirty="0">
              <a:solidFill>
                <a:srgbClr val="132577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gray">
          <a:xfrm>
            <a:off x="2279577" y="1628801"/>
            <a:ext cx="8208424" cy="1224136"/>
          </a:xfrm>
          <a:prstGeom prst="rect">
            <a:avLst/>
          </a:prstGeom>
          <a:noFill/>
        </p:spPr>
        <p:txBody>
          <a:bodyPr vert="horz" lIns="215973" tIns="251969" rIns="0" bIns="0" rtlCol="0" anchor="t" anchorCtr="0">
            <a:noAutofit/>
          </a:bodyPr>
          <a:lstStyle/>
          <a:p>
            <a:pPr defTabSz="914256">
              <a:spcAft>
                <a:spcPts val="300"/>
              </a:spcAft>
              <a:buFont typeface="Wingdings" pitchFamily="2" charset="2"/>
              <a:buChar char="Ø"/>
              <a:defRPr/>
            </a:pPr>
            <a:r>
              <a:rPr lang="fr-FR" sz="1800" b="1" u="sng" dirty="0">
                <a:solidFill>
                  <a:srgbClr val="132577"/>
                </a:solidFill>
              </a:rPr>
              <a:t> Future EBS </a:t>
            </a:r>
            <a:r>
              <a:rPr lang="fr-FR" sz="1800" b="1" u="sng" dirty="0" err="1">
                <a:solidFill>
                  <a:srgbClr val="132577"/>
                </a:solidFill>
              </a:rPr>
              <a:t>lattice</a:t>
            </a:r>
            <a:r>
              <a:rPr lang="fr-FR" sz="1800" dirty="0">
                <a:solidFill>
                  <a:srgbClr val="132577"/>
                </a:solidFill>
              </a:rPr>
              <a:t/>
            </a:r>
            <a:br>
              <a:rPr lang="fr-FR" sz="1800" dirty="0">
                <a:solidFill>
                  <a:srgbClr val="132577"/>
                </a:solidFill>
              </a:rPr>
            </a:br>
            <a:r>
              <a:rPr lang="fr-FR" sz="1500" dirty="0" err="1">
                <a:solidFill>
                  <a:srgbClr val="132577"/>
                </a:solidFill>
              </a:rPr>
              <a:t>Hybrid</a:t>
            </a:r>
            <a:r>
              <a:rPr lang="fr-FR" sz="1500" dirty="0">
                <a:solidFill>
                  <a:srgbClr val="132577"/>
                </a:solidFill>
              </a:rPr>
              <a:t> 7 Bend Achromat = (</a:t>
            </a:r>
            <a:r>
              <a:rPr lang="fr-FR" sz="1500" dirty="0">
                <a:solidFill>
                  <a:srgbClr val="ED7703"/>
                </a:solidFill>
              </a:rPr>
              <a:t>4</a:t>
            </a:r>
            <a:r>
              <a:rPr lang="fr-FR" sz="1500" dirty="0">
                <a:solidFill>
                  <a:srgbClr val="132577"/>
                </a:solidFill>
              </a:rPr>
              <a:t> </a:t>
            </a:r>
            <a:r>
              <a:rPr lang="fr-FR" sz="1500" dirty="0" err="1">
                <a:solidFill>
                  <a:srgbClr val="132577"/>
                </a:solidFill>
              </a:rPr>
              <a:t>dipoles</a:t>
            </a:r>
            <a:r>
              <a:rPr lang="fr-FR" sz="1500" dirty="0">
                <a:solidFill>
                  <a:srgbClr val="132577"/>
                </a:solidFill>
              </a:rPr>
              <a:t> + </a:t>
            </a:r>
            <a:r>
              <a:rPr lang="fr-FR" sz="1500" dirty="0">
                <a:solidFill>
                  <a:srgbClr val="ED7703"/>
                </a:solidFill>
              </a:rPr>
              <a:t>3</a:t>
            </a:r>
            <a:r>
              <a:rPr lang="fr-FR" sz="1500" dirty="0">
                <a:solidFill>
                  <a:srgbClr val="132577"/>
                </a:solidFill>
              </a:rPr>
              <a:t> </a:t>
            </a:r>
            <a:r>
              <a:rPr lang="fr-FR" sz="1500" dirty="0" err="1">
                <a:solidFill>
                  <a:srgbClr val="132577"/>
                </a:solidFill>
              </a:rPr>
              <a:t>dipole</a:t>
            </a:r>
            <a:r>
              <a:rPr lang="fr-FR" sz="1500" dirty="0">
                <a:solidFill>
                  <a:srgbClr val="132577"/>
                </a:solidFill>
              </a:rPr>
              <a:t>-quad + </a:t>
            </a:r>
            <a:r>
              <a:rPr lang="fr-FR" sz="1500" dirty="0">
                <a:solidFill>
                  <a:srgbClr val="ED7703"/>
                </a:solidFill>
              </a:rPr>
              <a:t>24</a:t>
            </a:r>
            <a:r>
              <a:rPr lang="fr-FR" sz="1500" dirty="0">
                <a:solidFill>
                  <a:srgbClr val="132577"/>
                </a:solidFill>
              </a:rPr>
              <a:t> quad., </a:t>
            </a:r>
            <a:r>
              <a:rPr lang="fr-FR" sz="1500" dirty="0" err="1">
                <a:solidFill>
                  <a:srgbClr val="132577"/>
                </a:solidFill>
              </a:rPr>
              <a:t>sext</a:t>
            </a:r>
            <a:r>
              <a:rPr lang="fr-FR" sz="1500" dirty="0">
                <a:solidFill>
                  <a:srgbClr val="132577"/>
                </a:solidFill>
              </a:rPr>
              <a:t>., oct.) per </a:t>
            </a:r>
            <a:r>
              <a:rPr lang="fr-FR" sz="1500" dirty="0" err="1">
                <a:solidFill>
                  <a:srgbClr val="132577"/>
                </a:solidFill>
              </a:rPr>
              <a:t>cell</a:t>
            </a:r>
            <a:r>
              <a:rPr lang="fr-FR" sz="1500" dirty="0">
                <a:solidFill>
                  <a:srgbClr val="132577"/>
                </a:solidFill>
              </a:rPr>
              <a:t/>
            </a:r>
            <a:br>
              <a:rPr lang="fr-FR" sz="1500" dirty="0">
                <a:solidFill>
                  <a:srgbClr val="132577"/>
                </a:solidFill>
              </a:rPr>
            </a:br>
            <a:r>
              <a:rPr lang="fr-FR" sz="1500" dirty="0">
                <a:solidFill>
                  <a:srgbClr val="132577"/>
                </a:solidFill>
              </a:rPr>
              <a:t>ID </a:t>
            </a:r>
            <a:r>
              <a:rPr lang="fr-FR" sz="1500" dirty="0" err="1">
                <a:solidFill>
                  <a:srgbClr val="132577"/>
                </a:solidFill>
              </a:rPr>
              <a:t>length</a:t>
            </a:r>
            <a:r>
              <a:rPr lang="fr-FR" sz="1500" dirty="0">
                <a:solidFill>
                  <a:srgbClr val="132577"/>
                </a:solidFill>
              </a:rPr>
              <a:t> = 5 m</a:t>
            </a:r>
            <a:endParaRPr lang="en-GB" sz="1500" dirty="0">
              <a:solidFill>
                <a:srgbClr val="132577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7569" y="5373217"/>
            <a:ext cx="8064896" cy="48473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</a:rPr>
              <a:t>31 magnets per cell instead of currently 17!</a:t>
            </a:r>
          </a:p>
        </p:txBody>
      </p:sp>
      <p:pic>
        <p:nvPicPr>
          <p:cNvPr id="10" name="Picture 9" descr="ch1-figure-03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24006" y="2916436"/>
            <a:ext cx="9143999" cy="12096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3553" y="2802415"/>
            <a:ext cx="1008112" cy="3231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b="1" i="1" dirty="0">
                <a:solidFill>
                  <a:srgbClr val="FF0000"/>
                </a:solidFill>
              </a:rPr>
              <a:t>present</a:t>
            </a:r>
            <a:endParaRPr lang="en-GB" sz="1500" b="1" i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rcRect t="13157" b="7903"/>
          <a:stretch>
            <a:fillRect/>
          </a:stretch>
        </p:blipFill>
        <p:spPr>
          <a:xfrm>
            <a:off x="1524000" y="4102472"/>
            <a:ext cx="9144000" cy="8640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307880">
            <a:off x="3719736" y="2687717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59896" y="4946824"/>
            <a:ext cx="1944216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Dipole-quadrupoles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7568" y="4026552"/>
            <a:ext cx="864096" cy="3231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b="1" i="1" dirty="0">
                <a:solidFill>
                  <a:srgbClr val="FF0000"/>
                </a:solidFill>
              </a:rPr>
              <a:t>future</a:t>
            </a:r>
            <a:endParaRPr lang="en-GB" sz="15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85367">
            <a:off x="7475549" y="2673418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1319242">
            <a:off x="2135561" y="4926360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431425">
            <a:off x="4079777" y="4849421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51023">
            <a:off x="7402317" y="4846337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94158">
            <a:off x="9336360" y="4949136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303912" y="4534520"/>
            <a:ext cx="21602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0"/>
          </p:cNvCxnSpPr>
          <p:nvPr/>
        </p:nvCxnSpPr>
        <p:spPr>
          <a:xfrm flipH="1" flipV="1">
            <a:off x="6096002" y="4534525"/>
            <a:ext cx="36002" cy="41229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600057" y="4534520"/>
            <a:ext cx="36004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EBS lattice – engineering challenges and constraints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2207569" y="3068963"/>
            <a:ext cx="7416824" cy="24968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28" tIns="45715" rIns="91428" bIns="4571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u="sng" dirty="0">
                <a:solidFill>
                  <a:srgbClr val="132577"/>
                </a:solidFill>
              </a:rPr>
              <a:t>Main engineering challenges:</a:t>
            </a:r>
            <a:endParaRPr lang="en-US" sz="1500" b="1" dirty="0">
              <a:solidFill>
                <a:srgbClr val="132577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</a:rPr>
              <a:t> Fit in the same tunnel. Same circumference.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GB" sz="1500" dirty="0">
                <a:solidFill>
                  <a:srgbClr val="FF0000"/>
                </a:solidFill>
              </a:rPr>
              <a:t>Insertion devices at the same locations: keep beamlines where they are!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500" dirty="0">
                <a:solidFill>
                  <a:srgbClr val="FF0000"/>
                </a:solidFill>
              </a:rPr>
              <a:t> </a:t>
            </a:r>
            <a:r>
              <a:rPr lang="en-US" sz="1500" dirty="0">
                <a:solidFill>
                  <a:srgbClr val="FF0000"/>
                </a:solidFill>
              </a:rPr>
              <a:t>Little space between magnets, i.e. 3.4 m/cell instead of 8 m/cell today!!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500" dirty="0">
                <a:solidFill>
                  <a:srgbClr val="FF0000"/>
                </a:solidFill>
              </a:rPr>
              <a:t> Re-use injector complex</a:t>
            </a:r>
            <a:endParaRPr lang="en-US" sz="15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</a:rPr>
              <a:t> High precision &amp; high stability positioning requirements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</a:rPr>
              <a:t> Little time for the project and in parallel to the normal operation of the facility</a:t>
            </a:r>
            <a:endParaRPr lang="en-GB" sz="15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t="13157" b="7903"/>
          <a:stretch>
            <a:fillRect/>
          </a:stretch>
        </p:blipFill>
        <p:spPr>
          <a:xfrm>
            <a:off x="1524000" y="1510184"/>
            <a:ext cx="9144000" cy="864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59896" y="2354536"/>
            <a:ext cx="1944216" cy="52321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Dipoles-quadrupoles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7568" y="1196754"/>
            <a:ext cx="1296144" cy="32315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500" b="1" i="1" dirty="0">
                <a:solidFill>
                  <a:srgbClr val="FF0000"/>
                </a:solidFill>
              </a:rPr>
              <a:t> EBS</a:t>
            </a:r>
            <a:endParaRPr lang="en-GB" sz="1500" b="1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19242">
            <a:off x="2135561" y="2334072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1431425">
            <a:off x="4079777" y="2257133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51023">
            <a:off x="7402317" y="2254049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394158">
            <a:off x="9336360" y="2356848"/>
            <a:ext cx="792088" cy="30776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it-IT" sz="1400" b="1" dirty="0">
                <a:solidFill>
                  <a:srgbClr val="7030A0"/>
                </a:solidFill>
              </a:rPr>
              <a:t>Dipole</a:t>
            </a:r>
            <a:endParaRPr lang="en-GB" sz="1400" b="1" dirty="0">
              <a:solidFill>
                <a:srgbClr val="7030A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303912" y="1942232"/>
            <a:ext cx="216024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H="1" flipV="1">
            <a:off x="6096002" y="1942240"/>
            <a:ext cx="36002" cy="4122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600057" y="1942232"/>
            <a:ext cx="360040" cy="4320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EBS time line (2016-2020</a:t>
            </a:r>
            <a:r>
              <a:rPr lang="en-GB" sz="2400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8</a:t>
            </a:fld>
            <a:endParaRPr lang="en-US" noProof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600" y="1441579"/>
            <a:ext cx="10527000" cy="227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7264591" y="898296"/>
            <a:ext cx="2240643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b="1" u="sng" dirty="0">
                <a:solidFill>
                  <a:srgbClr val="009900"/>
                </a:solidFill>
                <a:latin typeface="Calibri" pitchFamily="34" charset="0"/>
              </a:rPr>
              <a:t>10/12/2018 – Start of shutdown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67197" y="3758388"/>
            <a:ext cx="3209423" cy="276989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11/11/2019 – Start of machine commissioning   </a:t>
            </a:r>
            <a:endParaRPr lang="en-GB" sz="1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4" name="Left Brace 23"/>
          <p:cNvSpPr/>
          <p:nvPr/>
        </p:nvSpPr>
        <p:spPr>
          <a:xfrm rot="5400000">
            <a:off x="4921679" y="-165602"/>
            <a:ext cx="383455" cy="2829285"/>
          </a:xfrm>
          <a:prstGeom prst="leftBrace">
            <a:avLst>
              <a:gd name="adj1" fmla="val 40230"/>
              <a:gd name="adj2" fmla="val 49934"/>
            </a:avLst>
          </a:prstGeom>
          <a:ln w="12700"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lIns="91428" tIns="45715" rIns="91428" bIns="45715" rtlCol="0" anchor="ctr"/>
          <a:lstStyle/>
          <a:p>
            <a:pPr algn="ctr"/>
            <a:endParaRPr lang="en-GB" sz="180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75720" y="836714"/>
            <a:ext cx="3384661" cy="276989"/>
          </a:xfrm>
          <a:prstGeom prst="rect">
            <a:avLst/>
          </a:prstGeom>
          <a:noFill/>
        </p:spPr>
        <p:txBody>
          <a:bodyPr wrap="none" lIns="91428" tIns="45715" rIns="91428" bIns="45715" rtlCol="0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Calibri" pitchFamily="34" charset="0"/>
              </a:rPr>
              <a:t>January 2017-June 2018 – Delivery of components</a:t>
            </a:r>
            <a:endParaRPr lang="en-GB" sz="1200" b="1" dirty="0">
              <a:solidFill>
                <a:schemeClr val="accent3"/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40216" y="4148682"/>
            <a:ext cx="2304256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May-July 2020 – Friendly Users  </a:t>
            </a:r>
            <a:endParaRPr lang="en-GB" sz="1200" b="1" dirty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10154581" y="3696688"/>
            <a:ext cx="10331" cy="682356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53460" y="1113714"/>
            <a:ext cx="0" cy="1367011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327112" y="3275667"/>
            <a:ext cx="2381" cy="71716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939784" y="4432217"/>
            <a:ext cx="2304256" cy="276989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alibri" pitchFamily="34" charset="0"/>
              </a:rPr>
              <a:t>25/08/2020 – Start of USM</a:t>
            </a:r>
            <a:endParaRPr lang="en-GB" sz="1200" b="1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10808917" y="2070330"/>
            <a:ext cx="12627" cy="2621107"/>
          </a:xfrm>
          <a:prstGeom prst="straightConnector1">
            <a:avLst/>
          </a:prstGeom>
          <a:ln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http://www.la-clau.net/imatges/noticia/rellotges_tous_dali_persistencia_de_la_memoria_la_cl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1003" y="4293096"/>
            <a:ext cx="1736728" cy="1814602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/>
          <p:nvPr/>
        </p:nvCxnSpPr>
        <p:spPr>
          <a:xfrm flipH="1" flipV="1">
            <a:off x="6348633" y="3994595"/>
            <a:ext cx="2979191" cy="1662"/>
          </a:xfrm>
          <a:prstGeom prst="straightConnector1">
            <a:avLst/>
          </a:prstGeom>
          <a:ln w="952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087653" y="4380616"/>
            <a:ext cx="2086201" cy="1110"/>
          </a:xfrm>
          <a:prstGeom prst="straightConnector1">
            <a:avLst/>
          </a:prstGeom>
          <a:ln w="952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9010208" y="4685415"/>
            <a:ext cx="1824265" cy="2318"/>
          </a:xfrm>
          <a:prstGeom prst="straightConnector1">
            <a:avLst/>
          </a:prstGeom>
          <a:ln w="9525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079776" y="4811557"/>
            <a:ext cx="5904656" cy="109259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FF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lIns="91428" tIns="45715" rIns="91428" bIns="45715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>
                <a:latin typeface="Calibri" pitchFamily="34" charset="0"/>
                <a:cs typeface="Calibri" pitchFamily="34" charset="0"/>
              </a:rPr>
              <a:t>2018 is a normal year for Operation, except for shorter summer and October shutdowns</a:t>
            </a:r>
          </a:p>
          <a:p>
            <a:pPr>
              <a:tabLst>
                <a:tab pos="1615817" algn="l"/>
              </a:tabLst>
            </a:pPr>
            <a:r>
              <a:rPr lang="en-GB" sz="1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10 December 2018 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	Potential start of the long shutdown, dismantling starts</a:t>
            </a:r>
          </a:p>
          <a:p>
            <a:pPr>
              <a:tabLst>
                <a:tab pos="1615817" algn="l"/>
              </a:tabLst>
            </a:pPr>
            <a:r>
              <a:rPr lang="en-GB" sz="1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 November 2019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	Commissioning starts</a:t>
            </a:r>
          </a:p>
          <a:p>
            <a:pPr>
              <a:tabLst>
                <a:tab pos="1615817" algn="l"/>
              </a:tabLst>
            </a:pPr>
            <a:r>
              <a:rPr lang="en-GB" sz="1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02 March 2020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	Beamline commissioning starts</a:t>
            </a:r>
          </a:p>
          <a:p>
            <a:pPr>
              <a:tabLst>
                <a:tab pos="1615817" algn="l"/>
              </a:tabLst>
            </a:pPr>
            <a:r>
              <a:rPr lang="en-GB" sz="1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25 August 2020 </a:t>
            </a:r>
            <a:r>
              <a:rPr lang="en-GB" sz="1200" b="1" dirty="0">
                <a:latin typeface="Calibri" pitchFamily="34" charset="0"/>
                <a:cs typeface="Calibri" pitchFamily="34" charset="0"/>
              </a:rPr>
              <a:t>	Back to USM</a:t>
            </a:r>
          </a:p>
        </p:txBody>
      </p:sp>
      <p:grpSp>
        <p:nvGrpSpPr>
          <p:cNvPr id="39" name="Group 21"/>
          <p:cNvGrpSpPr/>
          <p:nvPr/>
        </p:nvGrpSpPr>
        <p:grpSpPr>
          <a:xfrm>
            <a:off x="1440194" y="3723663"/>
            <a:ext cx="3168353" cy="417669"/>
            <a:chOff x="395535" y="2785492"/>
            <a:chExt cx="3168353" cy="466994"/>
          </a:xfrm>
        </p:grpSpPr>
        <p:sp>
          <p:nvSpPr>
            <p:cNvPr id="40" name="TextBox 39"/>
            <p:cNvSpPr txBox="1"/>
            <p:nvPr/>
          </p:nvSpPr>
          <p:spPr>
            <a:xfrm>
              <a:off x="395535" y="2907540"/>
              <a:ext cx="3048976" cy="344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Milestone: Decision on shutdown date</a:t>
              </a:r>
            </a:p>
          </p:txBody>
        </p:sp>
        <p:sp>
          <p:nvSpPr>
            <p:cNvPr id="41" name="Diamond 40"/>
            <p:cNvSpPr/>
            <p:nvPr/>
          </p:nvSpPr>
          <p:spPr>
            <a:xfrm>
              <a:off x="3419872" y="2785492"/>
              <a:ext cx="144016" cy="144016"/>
            </a:xfrm>
            <a:prstGeom prst="diamond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503052" y="3246699"/>
              <a:ext cx="2979190" cy="1154"/>
            </a:xfrm>
            <a:prstGeom prst="straightConnector1">
              <a:avLst/>
            </a:prstGeom>
            <a:ln w="952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3489767" y="2929508"/>
              <a:ext cx="2113" cy="32297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EBS accelerator components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 smtClean="0"/>
              <a:t>Page </a:t>
            </a:r>
            <a:fld id="{733122C9-A0B9-462F-8757-0847AD287B63}" type="slidenum">
              <a:rPr lang="en-US" noProof="0" smtClean="0"/>
              <a:pPr/>
              <a:t>9</a:t>
            </a:fld>
            <a:endParaRPr lang="en-US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18280"/>
          <a:stretch/>
        </p:blipFill>
        <p:spPr>
          <a:xfrm>
            <a:off x="969600" y="759936"/>
            <a:ext cx="10310976" cy="56860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840001" y="6483350"/>
            <a:ext cx="8160000" cy="212489"/>
          </a:xfrm>
        </p:spPr>
        <p:txBody>
          <a:bodyPr/>
          <a:lstStyle/>
          <a:p>
            <a:r>
              <a:rPr lang="en-GB" dirty="0" smtClean="0"/>
              <a:t>EBS Storage Ring Project Overview -  P Raimondi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37</TotalTime>
  <Words>1965</Words>
  <Application>Microsoft Macintosh PowerPoint</Application>
  <PresentationFormat>Custom</PresentationFormat>
  <Paragraphs>502</Paragraphs>
  <Slides>48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wide-screen</vt:lpstr>
      <vt:lpstr>PowerPoint Presentation</vt:lpstr>
      <vt:lpstr>Outline</vt:lpstr>
      <vt:lpstr>PowerPoint Presentation</vt:lpstr>
      <vt:lpstr>The EBS Storage Ring characteristics</vt:lpstr>
      <vt:lpstr>EBS – Reduction of the horizontal emittance</vt:lpstr>
      <vt:lpstr>New lattice vs present ESRF lattice</vt:lpstr>
      <vt:lpstr>EBS lattice – engineering challenges and constraints</vt:lpstr>
      <vt:lpstr>EBS time line (2016-2020)</vt:lpstr>
      <vt:lpstr>Main EBS accelerator components</vt:lpstr>
      <vt:lpstr>Girders</vt:lpstr>
      <vt:lpstr>Girder design</vt:lpstr>
      <vt:lpstr>Supports</vt:lpstr>
      <vt:lpstr>QF6/QF8- DQ supports – DL supports</vt:lpstr>
      <vt:lpstr>Magnets</vt:lpstr>
      <vt:lpstr>ESRF EBS (2015-2022): magnets procurement</vt:lpstr>
      <vt:lpstr>Implementation in Chartreuse Hall </vt:lpstr>
      <vt:lpstr>Vacuum chambers</vt:lpstr>
      <vt:lpstr>Girder 1: detailed vacuum chamber &amp; supports</vt:lpstr>
      <vt:lpstr>Vacuum chambers integration with Magnets</vt:lpstr>
      <vt:lpstr>Vacuum pumps</vt:lpstr>
      <vt:lpstr>RF fingers</vt:lpstr>
      <vt:lpstr>Vacuum chambers – Diagnostics</vt:lpstr>
      <vt:lpstr>EBS photon absorbers</vt:lpstr>
      <vt:lpstr>Absorber design: two families</vt:lpstr>
      <vt:lpstr>Straight sections</vt:lpstr>
      <vt:lpstr>Front-ends</vt:lpstr>
      <vt:lpstr>Mock-up: Magnets overview</vt:lpstr>
      <vt:lpstr>Mock-up: vacuum system overview</vt:lpstr>
      <vt:lpstr>Mock-up – transfer of vacuum string </vt:lpstr>
      <vt:lpstr>Mock-up: Girder 1 fully assembled</vt:lpstr>
      <vt:lpstr>From Assembly to Installation</vt:lpstr>
      <vt:lpstr>Assembly Phase (November 2017 – October 2018)</vt:lpstr>
      <vt:lpstr>EBS buildings</vt:lpstr>
      <vt:lpstr>ESRF01 – Assembly Building</vt:lpstr>
      <vt:lpstr>Assembly Planning – ESRF01 layout</vt:lpstr>
      <vt:lpstr>ESRF01 – Assembly lines</vt:lpstr>
      <vt:lpstr>ESRF02a/b – Storage Buildings</vt:lpstr>
      <vt:lpstr>Logistics areas</vt:lpstr>
      <vt:lpstr>Girder transport module </vt:lpstr>
      <vt:lpstr>Tractor and trolley between buildings</vt:lpstr>
      <vt:lpstr>Dismantling the good old existing Storage Ring</vt:lpstr>
      <vt:lpstr>Storage buildings for the dismantled machine – architect view</vt:lpstr>
      <vt:lpstr>Dismantling + Installation Planning</vt:lpstr>
      <vt:lpstr>Dismantling + Installation Planning</vt:lpstr>
      <vt:lpstr>Storage ring commissioning</vt:lpstr>
      <vt:lpstr>Draft operation schedule 2018 </vt:lpstr>
      <vt:lpstr>Conclusions</vt:lpstr>
      <vt:lpstr>Many thanks for your attention</vt:lpstr>
    </vt:vector>
  </TitlesOfParts>
  <Company>ESRF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BIASCI JC</dc:creator>
  <cp:lastModifiedBy>Pantaleo Raimondi</cp:lastModifiedBy>
  <cp:revision>432</cp:revision>
  <dcterms:created xsi:type="dcterms:W3CDTF">2014-01-17T08:20:57Z</dcterms:created>
  <dcterms:modified xsi:type="dcterms:W3CDTF">2015-01-01T03:43:39Z</dcterms:modified>
</cp:coreProperties>
</file>