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3" r:id="rId2"/>
    <p:sldId id="261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993300"/>
    <a:srgbClr val="009900"/>
    <a:srgbClr val="FF0000"/>
    <a:srgbClr val="00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DD12-071A-44F3-B8C4-607F2C075A58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04E6-1FA5-4439-8D71-B258EFF5A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0A2B-4E9E-485E-9DF0-5DCB4FB6D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1F99-A612-4D31-8A63-489363EF8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762B0-F7D1-49E2-803F-0784C8719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F16B-B5BE-47B4-84B3-3D1C53E24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9124-9B38-4F06-9AD7-77A10936B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1525-6972-4BD2-A4A4-C29F4BEEB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FBE4-4368-4B53-A196-056B322C9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A2E2-FFD1-424B-9D6F-A6293A537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78FC-6888-4086-9916-91D039A42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4FE0-E52E-4AC8-8FF7-055F38834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824"/>
            <a:ext cx="8496300" cy="42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smtClean="0"/>
              <a:t>Ph. Lebrun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33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Journées Accélérateurs Roscoff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FD987AA-B004-4533-AE74-55DF45F13B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 8" descr="esi bi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49593" y="44624"/>
            <a:ext cx="1458911" cy="612000"/>
          </a:xfrm>
          <a:prstGeom prst="rect">
            <a:avLst/>
          </a:prstGeom>
        </p:spPr>
      </p:pic>
      <p:pic>
        <p:nvPicPr>
          <p:cNvPr id="9" name="Picture 8" descr="\\cern.ch\dfs\Users\r\rinolfi\Desktop\JUAS_2014\JUAS_logo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4559" r="6203" b="8414"/>
          <a:stretch/>
        </p:blipFill>
        <p:spPr bwMode="auto">
          <a:xfrm>
            <a:off x="2332" y="44704"/>
            <a:ext cx="161215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764704"/>
            <a:ext cx="648072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g"/><Relationship Id="rId18" Type="http://schemas.openxmlformats.org/officeDocument/2006/relationships/image" Target="../media/image37.jpeg"/><Relationship Id="rId3" Type="http://schemas.openxmlformats.org/officeDocument/2006/relationships/image" Target="../media/image22.jpg"/><Relationship Id="rId21" Type="http://schemas.openxmlformats.org/officeDocument/2006/relationships/image" Target="../media/image40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10" Type="http://schemas.openxmlformats.org/officeDocument/2006/relationships/image" Target="../media/image29.jp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633" b="2756"/>
          <a:stretch/>
        </p:blipFill>
        <p:spPr>
          <a:xfrm>
            <a:off x="8359" y="736893"/>
            <a:ext cx="9135641" cy="564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80909"/>
            <a:ext cx="6336704" cy="747891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b="1" dirty="0" smtClean="0">
                <a:solidFill>
                  <a:srgbClr val="FFFF00"/>
                </a:solidFill>
              </a:rPr>
              <a:t>Joint </a:t>
            </a:r>
            <a:r>
              <a:rPr lang="fr-CH" b="1" dirty="0" err="1" smtClean="0">
                <a:solidFill>
                  <a:srgbClr val="FFFF00"/>
                </a:solidFill>
              </a:rPr>
              <a:t>Universities</a:t>
            </a:r>
            <a:r>
              <a:rPr lang="fr-CH" b="1" dirty="0" smtClean="0">
                <a:solidFill>
                  <a:srgbClr val="FFFF00"/>
                </a:solidFill>
              </a:rPr>
              <a:t> Accelerator </a:t>
            </a:r>
            <a:r>
              <a:rPr lang="fr-CH" b="1" dirty="0" err="1" smtClean="0">
                <a:solidFill>
                  <a:srgbClr val="FFFF00"/>
                </a:solidFill>
              </a:rPr>
              <a:t>School</a:t>
            </a:r>
            <a:r>
              <a:rPr lang="fr-CH" b="1" dirty="0" smtClean="0">
                <a:solidFill>
                  <a:srgbClr val="FFFF00"/>
                </a:solidFill>
              </a:rPr>
              <a:t/>
            </a:r>
            <a:br>
              <a:rPr lang="fr-CH" b="1" dirty="0" smtClean="0">
                <a:solidFill>
                  <a:srgbClr val="FFFF00"/>
                </a:solidFill>
              </a:rPr>
            </a:br>
            <a:r>
              <a:rPr lang="fr-CH" sz="2000" b="1" dirty="0" err="1" smtClean="0">
                <a:solidFill>
                  <a:srgbClr val="FFFF00"/>
                </a:solidFill>
              </a:rPr>
              <a:t>Archamps</a:t>
            </a:r>
            <a:r>
              <a:rPr lang="fr-CH" sz="2000" b="1" dirty="0" smtClean="0">
                <a:solidFill>
                  <a:srgbClr val="FFFF00"/>
                </a:solidFill>
              </a:rPr>
              <a:t> Technopole</a:t>
            </a:r>
            <a:endParaRPr lang="en-GB" sz="18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66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Joint </a:t>
            </a:r>
            <a:r>
              <a:rPr lang="fr-CH" sz="2000" dirty="0" err="1" smtClean="0"/>
              <a:t>Universities</a:t>
            </a:r>
            <a:r>
              <a:rPr lang="fr-CH" sz="2000" dirty="0" smtClean="0"/>
              <a:t> Accelerator </a:t>
            </a:r>
            <a:r>
              <a:rPr lang="fr-CH" sz="2000" dirty="0" err="1" smtClean="0"/>
              <a:t>School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1800" dirty="0" smtClean="0"/>
              <a:t>Directeur: Philippe Lebrun</a:t>
            </a:r>
            <a:br>
              <a:rPr lang="fr-CH" sz="1800" dirty="0" smtClean="0"/>
            </a:br>
            <a:r>
              <a:rPr lang="fr-CH" sz="1800" dirty="0" smtClean="0"/>
              <a:t>Directeur Adjoint: Elias </a:t>
            </a:r>
            <a:r>
              <a:rPr lang="fr-CH" sz="1800" dirty="0" err="1" smtClean="0"/>
              <a:t>Métral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4392488"/>
          </a:xfrm>
        </p:spPr>
        <p:txBody>
          <a:bodyPr/>
          <a:lstStyle/>
          <a:p>
            <a:r>
              <a:rPr lang="fr-CH" sz="1800" dirty="0" smtClean="0"/>
              <a:t>Deux Cours en Anglais (chacun 4 semaines + 1 semaine d’examens)</a:t>
            </a:r>
          </a:p>
          <a:p>
            <a:pPr lvl="1"/>
            <a:r>
              <a:rPr lang="fr-CH" sz="1600" i="1" dirty="0" smtClean="0"/>
              <a:t>The science of </a:t>
            </a:r>
            <a:r>
              <a:rPr lang="fr-CH" sz="1600" i="1" dirty="0" err="1" smtClean="0"/>
              <a:t>particle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accelerators</a:t>
            </a:r>
            <a:endParaRPr lang="fr-CH" sz="1600" i="1" dirty="0" smtClean="0"/>
          </a:p>
          <a:p>
            <a:pPr lvl="1"/>
            <a:r>
              <a:rPr lang="fr-CH" sz="1600" i="1" dirty="0" smtClean="0"/>
              <a:t>The </a:t>
            </a:r>
            <a:r>
              <a:rPr lang="fr-CH" sz="1600" i="1" dirty="0" err="1" smtClean="0"/>
              <a:t>technology</a:t>
            </a:r>
            <a:r>
              <a:rPr lang="fr-CH" sz="1600" i="1" dirty="0" smtClean="0"/>
              <a:t> and applications of </a:t>
            </a:r>
            <a:r>
              <a:rPr lang="fr-CH" sz="1600" i="1" dirty="0" err="1" smtClean="0"/>
              <a:t>particle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accelerators</a:t>
            </a:r>
            <a:endParaRPr lang="fr-CH" sz="1600" i="1" dirty="0" smtClean="0"/>
          </a:p>
          <a:p>
            <a:r>
              <a:rPr lang="fr-CH" sz="1800" dirty="0" smtClean="0"/>
              <a:t>Niveau «</a:t>
            </a:r>
            <a:r>
              <a:rPr lang="fr-CH" sz="1800" dirty="0" err="1" smtClean="0"/>
              <a:t>graduate</a:t>
            </a:r>
            <a:r>
              <a:rPr lang="fr-CH" sz="1800" dirty="0" smtClean="0"/>
              <a:t>» (Master, Doctoral, Professionnels)</a:t>
            </a:r>
          </a:p>
          <a:p>
            <a:r>
              <a:rPr lang="fr-CH" sz="1800" dirty="0" smtClean="0"/>
              <a:t>Recrutement international (18 nationalités en 2017)</a:t>
            </a:r>
          </a:p>
          <a:p>
            <a:r>
              <a:rPr lang="fr-CH" sz="1800" dirty="0" smtClean="0"/>
              <a:t>49 enseignants issus des universités, des laboratoires nationaux et du CERN</a:t>
            </a:r>
          </a:p>
          <a:p>
            <a:r>
              <a:rPr lang="fr-CH" sz="1800" dirty="0" smtClean="0"/>
              <a:t>Cours + TD + séminaires + workshops + travaux pratiques (CERN, </a:t>
            </a:r>
            <a:r>
              <a:rPr lang="fr-CH" sz="1800" dirty="0" err="1" smtClean="0"/>
              <a:t>Bergoz</a:t>
            </a:r>
            <a:r>
              <a:rPr lang="fr-CH" sz="1800" dirty="0" smtClean="0"/>
              <a:t>) + visites de labos (CERN, ESRF, PSI, HUG)</a:t>
            </a:r>
          </a:p>
          <a:p>
            <a:r>
              <a:rPr lang="fr-CH" sz="1800" dirty="0" smtClean="0"/>
              <a:t>16 universités partenaires et 23 instituts, industries et programmes sponsors</a:t>
            </a:r>
          </a:p>
          <a:p>
            <a:r>
              <a:rPr lang="fr-CH" sz="1800" dirty="0" smtClean="0"/>
              <a:t>Choix du programme d’enseignement et des enseignants approuvés par International </a:t>
            </a:r>
            <a:r>
              <a:rPr lang="fr-CH" sz="1800" dirty="0" err="1" smtClean="0"/>
              <a:t>Advisory</a:t>
            </a:r>
            <a:r>
              <a:rPr lang="fr-CH" sz="1800" dirty="0" smtClean="0"/>
              <a:t> </a:t>
            </a:r>
            <a:r>
              <a:rPr lang="fr-CH" sz="1800" dirty="0" err="1" smtClean="0"/>
              <a:t>Board</a:t>
            </a:r>
            <a:endParaRPr lang="fr-CH" sz="1800" dirty="0" smtClean="0"/>
          </a:p>
          <a:p>
            <a:r>
              <a:rPr lang="fr-CH" sz="1800" dirty="0" smtClean="0"/>
              <a:t>Examens écrits et présentations orales notées</a:t>
            </a:r>
          </a:p>
          <a:p>
            <a:r>
              <a:rPr lang="fr-CH" sz="1800" dirty="0" smtClean="0"/>
              <a:t>Possibilité pour les étudiants d’obtenir des crédits ECTS</a:t>
            </a:r>
          </a:p>
          <a:p>
            <a:r>
              <a:rPr lang="fr-CH" sz="1800" b="1" dirty="0" smtClean="0">
                <a:solidFill>
                  <a:srgbClr val="FF0000"/>
                </a:solidFill>
              </a:rPr>
              <a:t>Prochaine session: du 8 janvier au 16 mars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00392" cy="497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JUAS est basée à ESI </a:t>
            </a:r>
            <a:r>
              <a:rPr lang="fr-CH" sz="2000" dirty="0" err="1" smtClean="0"/>
              <a:t>Archamps</a:t>
            </a:r>
            <a:r>
              <a:rPr lang="fr-CH" sz="2000" dirty="0" smtClean="0"/>
              <a:t> Technopole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Journées Accélérateurs Roscoff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812360" y="3682136"/>
            <a:ext cx="504056" cy="19870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62787" y="5889622"/>
            <a:ext cx="648072" cy="21496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99784" y="33128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FFFF00"/>
                </a:solidFill>
                <a:latin typeface="+mn-lt"/>
              </a:rPr>
              <a:t>Chamonix</a:t>
            </a:r>
            <a:endParaRPr lang="en-GB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5587" y="5520290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FFFF00"/>
                </a:solidFill>
                <a:latin typeface="+mn-lt"/>
              </a:rPr>
              <a:t>Paris</a:t>
            </a:r>
            <a:endParaRPr lang="en-GB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6629" y="20515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FFFF00"/>
                </a:solidFill>
                <a:latin typeface="+mn-lt"/>
              </a:rPr>
              <a:t>Genève</a:t>
            </a:r>
            <a:endParaRPr lang="en-GB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14084" y="4528916"/>
            <a:ext cx="1125860" cy="92082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16 Universités Partenaires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Journées Accélérateurs Roscoff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6762" r="10239" b="16761"/>
          <a:stretch/>
        </p:blipFill>
        <p:spPr>
          <a:xfrm>
            <a:off x="2710149" y="3046145"/>
            <a:ext cx="1433237" cy="810090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2" b="30462"/>
          <a:stretch/>
        </p:blipFill>
        <p:spPr>
          <a:xfrm>
            <a:off x="6154991" y="3125475"/>
            <a:ext cx="2378855" cy="557813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863"/>
            <a:ext cx="1640014" cy="683339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5" y="5058398"/>
            <a:ext cx="1412098" cy="860708"/>
          </a:xfrm>
          <a:prstGeom prst="rect">
            <a:avLst/>
          </a:prstGeom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3" y="2015392"/>
            <a:ext cx="1307072" cy="874379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71" y="4047341"/>
            <a:ext cx="1321462" cy="660731"/>
          </a:xfrm>
          <a:prstGeom prst="rect">
            <a:avLst/>
          </a:prstGeom>
        </p:spPr>
      </p:pic>
      <p:pic>
        <p:nvPicPr>
          <p:cNvPr id="12" name="Imag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23226" r="10148" b="23509"/>
          <a:stretch/>
        </p:blipFill>
        <p:spPr>
          <a:xfrm>
            <a:off x="683568" y="3109514"/>
            <a:ext cx="1902188" cy="505269"/>
          </a:xfrm>
          <a:prstGeom prst="rect">
            <a:avLst/>
          </a:prstGeom>
        </p:spPr>
      </p:pic>
      <p:pic>
        <p:nvPicPr>
          <p:cNvPr id="13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 b="18950"/>
          <a:stretch/>
        </p:blipFill>
        <p:spPr>
          <a:xfrm>
            <a:off x="2748741" y="5013805"/>
            <a:ext cx="2195817" cy="603497"/>
          </a:xfrm>
          <a:prstGeom prst="rect">
            <a:avLst/>
          </a:prstGeom>
        </p:spPr>
      </p:pic>
      <p:pic>
        <p:nvPicPr>
          <p:cNvPr id="14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31" y="2070175"/>
            <a:ext cx="2260320" cy="696117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0173" r="7684" b="12373"/>
          <a:stretch/>
        </p:blipFill>
        <p:spPr>
          <a:xfrm>
            <a:off x="4224323" y="2042726"/>
            <a:ext cx="1440468" cy="781968"/>
          </a:xfrm>
          <a:prstGeom prst="rect">
            <a:avLst/>
          </a:prstGeom>
        </p:spPr>
      </p:pic>
      <p:pic>
        <p:nvPicPr>
          <p:cNvPr id="16" name="Imag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0" y="5058401"/>
            <a:ext cx="1895117" cy="594593"/>
          </a:xfrm>
          <a:prstGeom prst="rect">
            <a:avLst/>
          </a:prstGeom>
        </p:spPr>
      </p:pic>
      <p:pic>
        <p:nvPicPr>
          <p:cNvPr id="17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00" y="4081254"/>
            <a:ext cx="1871886" cy="558563"/>
          </a:xfrm>
          <a:prstGeom prst="rect">
            <a:avLst/>
          </a:prstGeom>
        </p:spPr>
      </p:pic>
      <p:pic>
        <p:nvPicPr>
          <p:cNvPr id="18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8" y="3877341"/>
            <a:ext cx="1277226" cy="711847"/>
          </a:xfrm>
          <a:prstGeom prst="rect">
            <a:avLst/>
          </a:prstGeom>
        </p:spPr>
      </p:pic>
      <p:pic>
        <p:nvPicPr>
          <p:cNvPr id="19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05" y="3132929"/>
            <a:ext cx="1736563" cy="564081"/>
          </a:xfrm>
          <a:prstGeom prst="rect">
            <a:avLst/>
          </a:prstGeom>
        </p:spPr>
      </p:pic>
      <p:pic>
        <p:nvPicPr>
          <p:cNvPr id="20" name="Picture 2" descr="See original 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6173" r="13912" b="-1"/>
          <a:stretch/>
        </p:blipFill>
        <p:spPr bwMode="auto">
          <a:xfrm>
            <a:off x="705818" y="1916832"/>
            <a:ext cx="1467904" cy="10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ee original im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1" y="5142586"/>
            <a:ext cx="2467778" cy="4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23 </a:t>
            </a:r>
            <a:r>
              <a:rPr lang="fr-CH" sz="2000" dirty="0" smtClean="0"/>
              <a:t>sponsors</a:t>
            </a:r>
            <a:r>
              <a:rPr lang="fr-CH" sz="2000" dirty="0" smtClean="0"/>
              <a:t>: </a:t>
            </a:r>
            <a:r>
              <a:rPr lang="fr-CH" sz="2000" dirty="0" smtClean="0"/>
              <a:t>instituts</a:t>
            </a:r>
            <a:r>
              <a:rPr lang="fr-CH" sz="2000" dirty="0" smtClean="0"/>
              <a:t>, industries &amp; programmes</a:t>
            </a:r>
            <a:endParaRPr lang="en-GB" sz="2000" dirty="0"/>
          </a:p>
        </p:txBody>
      </p:sp>
      <p:grpSp>
        <p:nvGrpSpPr>
          <p:cNvPr id="54" name="Groupe 39"/>
          <p:cNvGrpSpPr/>
          <p:nvPr/>
        </p:nvGrpSpPr>
        <p:grpSpPr>
          <a:xfrm>
            <a:off x="1331640" y="1725060"/>
            <a:ext cx="7387735" cy="4695729"/>
            <a:chOff x="1144705" y="1130252"/>
            <a:chExt cx="8627328" cy="5266285"/>
          </a:xfrm>
        </p:grpSpPr>
        <p:pic>
          <p:nvPicPr>
            <p:cNvPr id="55" name="Imag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05" y="1130252"/>
              <a:ext cx="2175390" cy="1145261"/>
            </a:xfrm>
            <a:prstGeom prst="rect">
              <a:avLst/>
            </a:prstGeom>
          </p:spPr>
        </p:pic>
        <p:pic>
          <p:nvPicPr>
            <p:cNvPr id="56" name="Imag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352" y="1268702"/>
              <a:ext cx="1383000" cy="754364"/>
            </a:xfrm>
            <a:prstGeom prst="rect">
              <a:avLst/>
            </a:prstGeom>
          </p:spPr>
        </p:pic>
        <p:pic>
          <p:nvPicPr>
            <p:cNvPr id="57" name="Imag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6" t="9969" r="6247" b="11717"/>
            <a:stretch/>
          </p:blipFill>
          <p:spPr>
            <a:xfrm>
              <a:off x="5467939" y="1208111"/>
              <a:ext cx="1343706" cy="875444"/>
            </a:xfrm>
            <a:prstGeom prst="rect">
              <a:avLst/>
            </a:prstGeom>
          </p:spPr>
        </p:pic>
        <p:pic>
          <p:nvPicPr>
            <p:cNvPr id="58" name="Imag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87" y="5340538"/>
              <a:ext cx="1739929" cy="704659"/>
            </a:xfrm>
            <a:prstGeom prst="rect">
              <a:avLst/>
            </a:prstGeom>
          </p:spPr>
        </p:pic>
        <p:pic>
          <p:nvPicPr>
            <p:cNvPr id="59" name="Imag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66" y="1130252"/>
              <a:ext cx="1022250" cy="971644"/>
            </a:xfrm>
            <a:prstGeom prst="rect">
              <a:avLst/>
            </a:prstGeom>
          </p:spPr>
        </p:pic>
        <p:pic>
          <p:nvPicPr>
            <p:cNvPr id="60" name="Imag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343" y="2286024"/>
              <a:ext cx="1427043" cy="792802"/>
            </a:xfrm>
            <a:prstGeom prst="rect">
              <a:avLst/>
            </a:prstGeom>
          </p:spPr>
        </p:pic>
        <p:pic>
          <p:nvPicPr>
            <p:cNvPr id="61" name="Imag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249" y="1183519"/>
              <a:ext cx="1034442" cy="1001327"/>
            </a:xfrm>
            <a:prstGeom prst="rect">
              <a:avLst/>
            </a:prstGeom>
          </p:spPr>
        </p:pic>
        <p:pic>
          <p:nvPicPr>
            <p:cNvPr id="62" name="Imag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636" y="5384037"/>
              <a:ext cx="1679334" cy="357315"/>
            </a:xfrm>
            <a:prstGeom prst="rect">
              <a:avLst/>
            </a:prstGeom>
          </p:spPr>
        </p:pic>
        <p:pic>
          <p:nvPicPr>
            <p:cNvPr id="63" name="Imag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082" y="2359961"/>
              <a:ext cx="890515" cy="890515"/>
            </a:xfrm>
            <a:prstGeom prst="rect">
              <a:avLst/>
            </a:prstGeom>
          </p:spPr>
        </p:pic>
        <p:pic>
          <p:nvPicPr>
            <p:cNvPr id="64" name="Imag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944" y="2372989"/>
              <a:ext cx="1415738" cy="833368"/>
            </a:xfrm>
            <a:prstGeom prst="rect">
              <a:avLst/>
            </a:prstGeom>
          </p:spPr>
        </p:pic>
        <p:pic>
          <p:nvPicPr>
            <p:cNvPr id="65" name="Imag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440" y="2141254"/>
              <a:ext cx="909722" cy="1158337"/>
            </a:xfrm>
            <a:prstGeom prst="rect">
              <a:avLst/>
            </a:prstGeom>
          </p:spPr>
        </p:pic>
        <p:pic>
          <p:nvPicPr>
            <p:cNvPr id="66" name="Imag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856" y="2323262"/>
              <a:ext cx="1733208" cy="996594"/>
            </a:xfrm>
            <a:prstGeom prst="rect">
              <a:avLst/>
            </a:prstGeom>
          </p:spPr>
        </p:pic>
        <p:pic>
          <p:nvPicPr>
            <p:cNvPr id="67" name="Image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834" y="3535540"/>
              <a:ext cx="2268012" cy="501171"/>
            </a:xfrm>
            <a:prstGeom prst="rect">
              <a:avLst/>
            </a:prstGeom>
          </p:spPr>
        </p:pic>
        <p:pic>
          <p:nvPicPr>
            <p:cNvPr id="68" name="Imag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840" y="3381797"/>
              <a:ext cx="1739438" cy="550846"/>
            </a:xfrm>
            <a:prstGeom prst="rect">
              <a:avLst/>
            </a:prstGeom>
          </p:spPr>
        </p:pic>
        <p:pic>
          <p:nvPicPr>
            <p:cNvPr id="69" name="Image 5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9" b="15442"/>
            <a:stretch/>
          </p:blipFill>
          <p:spPr>
            <a:xfrm>
              <a:off x="6139792" y="3493653"/>
              <a:ext cx="1814672" cy="641445"/>
            </a:xfrm>
            <a:prstGeom prst="rect">
              <a:avLst/>
            </a:prstGeom>
          </p:spPr>
        </p:pic>
        <p:pic>
          <p:nvPicPr>
            <p:cNvPr id="70" name="Image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911" y="3200618"/>
              <a:ext cx="1468122" cy="934480"/>
            </a:xfrm>
            <a:prstGeom prst="rect">
              <a:avLst/>
            </a:prstGeom>
          </p:spPr>
        </p:pic>
        <p:pic>
          <p:nvPicPr>
            <p:cNvPr id="71" name="Image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56" y="4335581"/>
              <a:ext cx="2343184" cy="534549"/>
            </a:xfrm>
            <a:prstGeom prst="rect">
              <a:avLst/>
            </a:prstGeom>
          </p:spPr>
        </p:pic>
        <p:pic>
          <p:nvPicPr>
            <p:cNvPr id="72" name="Image 6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42"/>
            <a:stretch/>
          </p:blipFill>
          <p:spPr>
            <a:xfrm>
              <a:off x="3632961" y="4271346"/>
              <a:ext cx="1609634" cy="753662"/>
            </a:xfrm>
            <a:prstGeom prst="rect">
              <a:avLst/>
            </a:prstGeom>
          </p:spPr>
        </p:pic>
        <p:pic>
          <p:nvPicPr>
            <p:cNvPr id="73" name="Image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573" y="4382349"/>
              <a:ext cx="1276066" cy="638033"/>
            </a:xfrm>
            <a:prstGeom prst="rect">
              <a:avLst/>
            </a:prstGeom>
          </p:spPr>
        </p:pic>
        <p:pic>
          <p:nvPicPr>
            <p:cNvPr id="74" name="Image 63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58" b="34023"/>
            <a:stretch/>
          </p:blipFill>
          <p:spPr>
            <a:xfrm>
              <a:off x="7674594" y="5946161"/>
              <a:ext cx="1666875" cy="450376"/>
            </a:xfrm>
            <a:prstGeom prst="rect">
              <a:avLst/>
            </a:prstGeom>
          </p:spPr>
        </p:pic>
        <p:pic>
          <p:nvPicPr>
            <p:cNvPr id="75" name="Image 6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095" y="4382349"/>
              <a:ext cx="1873875" cy="571691"/>
            </a:xfrm>
            <a:prstGeom prst="rect">
              <a:avLst/>
            </a:prstGeom>
          </p:spPr>
        </p:pic>
        <p:pic>
          <p:nvPicPr>
            <p:cNvPr id="76" name="Image 6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05" y="5370514"/>
              <a:ext cx="1668084" cy="581666"/>
            </a:xfrm>
            <a:prstGeom prst="rect">
              <a:avLst/>
            </a:prstGeom>
          </p:spPr>
        </p:pic>
        <p:pic>
          <p:nvPicPr>
            <p:cNvPr id="77" name="Imag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700" y="5228602"/>
              <a:ext cx="2225793" cy="788302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Journées Accélérateurs Roscoff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Inscriptions pour 2018 reçues jusqu’au </a:t>
            </a:r>
            <a:r>
              <a:rPr lang="fr-CH" sz="2000" dirty="0" smtClean="0">
                <a:solidFill>
                  <a:srgbClr val="FF0000"/>
                </a:solidFill>
              </a:rPr>
              <a:t>15 octobre 2017</a:t>
            </a:r>
            <a:r>
              <a:rPr lang="fr-CH" sz="2000" dirty="0"/>
              <a:t/>
            </a:r>
            <a:br>
              <a:rPr lang="fr-CH" sz="2000" dirty="0"/>
            </a:br>
            <a:r>
              <a:rPr lang="fr-CH" sz="1800" dirty="0"/>
              <a:t>http://www.esi-archamps.eu/Thematic-Schools/JUAS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Journées Accélérateurs Roscoff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9" y="1608457"/>
            <a:ext cx="8324081" cy="468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7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209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Default Design</vt:lpstr>
      <vt:lpstr>Joint Universities Accelerator School Archamps Technopole</vt:lpstr>
      <vt:lpstr>Joint Universities Accelerator School Directeur: Philippe Lebrun Directeur Adjoint: Elias Métral</vt:lpstr>
      <vt:lpstr>JUAS est basée à ESI Archamps Technopole</vt:lpstr>
      <vt:lpstr>16 Universités Partenaires</vt:lpstr>
      <vt:lpstr>23 sponsors: instituts, industries &amp; programmes</vt:lpstr>
      <vt:lpstr>Inscriptions pour 2018 reçues jusqu’au 15 octobre 2017 http://www.esi-archamps.eu/Thematic-Schools/JUAS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plebrun</dc:creator>
  <cp:lastModifiedBy>Philippe Lebrun</cp:lastModifiedBy>
  <cp:revision>62</cp:revision>
  <dcterms:created xsi:type="dcterms:W3CDTF">2006-09-22T09:17:37Z</dcterms:created>
  <dcterms:modified xsi:type="dcterms:W3CDTF">2017-10-03T21:13:26Z</dcterms:modified>
</cp:coreProperties>
</file>