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68" r:id="rId2"/>
    <p:sldId id="260" r:id="rId3"/>
    <p:sldId id="264" r:id="rId4"/>
    <p:sldId id="265" r:id="rId5"/>
    <p:sldId id="261" r:id="rId6"/>
    <p:sldId id="266" r:id="rId7"/>
    <p:sldId id="267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D26"/>
    <a:srgbClr val="A02615"/>
    <a:srgbClr val="B11F15"/>
    <a:srgbClr val="89120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1"/>
    <p:restoredTop sz="94631"/>
  </p:normalViewPr>
  <p:slideViewPr>
    <p:cSldViewPr snapToGrid="0" snapToObjects="1">
      <p:cViewPr>
        <p:scale>
          <a:sx n="140" d="100"/>
          <a:sy n="140" d="100"/>
        </p:scale>
        <p:origin x="1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4C8E-CC6E-5747-AD1C-83D82128B5A1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DAB31-6BF1-A14E-B513-4887627A58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0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AB31-6BF1-A14E-B513-4887627A586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AB31-6BF1-A14E-B513-4887627A586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40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AB31-6BF1-A14E-B513-4887627A58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8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AB31-6BF1-A14E-B513-4887627A586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6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2960" y="1"/>
            <a:ext cx="705104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rapezoid 8"/>
          <p:cNvSpPr/>
          <p:nvPr userDrawn="1"/>
        </p:nvSpPr>
        <p:spPr>
          <a:xfrm>
            <a:off x="5177852" y="6138334"/>
            <a:ext cx="1075267" cy="719666"/>
          </a:xfrm>
          <a:prstGeom prst="trapezoid">
            <a:avLst>
              <a:gd name="adj" fmla="val 35186"/>
            </a:avLst>
          </a:prstGeom>
          <a:solidFill>
            <a:srgbClr val="A0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932967" y="6138333"/>
            <a:ext cx="3211033" cy="719667"/>
          </a:xfrm>
          <a:prstGeom prst="rect">
            <a:avLst/>
          </a:prstGeom>
          <a:solidFill>
            <a:srgbClr val="A0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138000"/>
            <a:ext cx="9144000" cy="25200"/>
          </a:xfrm>
          <a:prstGeom prst="rect">
            <a:avLst/>
          </a:prstGeom>
          <a:solidFill>
            <a:srgbClr val="A0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7329" cy="900000"/>
          </a:xfrm>
          <a:prstGeom prst="rect">
            <a:avLst/>
          </a:prstGeom>
        </p:spPr>
      </p:pic>
      <p:sp>
        <p:nvSpPr>
          <p:cNvPr id="15" name="ZoneTexte 29"/>
          <p:cNvSpPr txBox="1"/>
          <p:nvPr userDrawn="1"/>
        </p:nvSpPr>
        <p:spPr>
          <a:xfrm>
            <a:off x="5550194" y="6221167"/>
            <a:ext cx="3521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tabLst>
                <a:tab pos="3238500" algn="r"/>
              </a:tabLst>
            </a:pPr>
            <a:r>
              <a:rPr lang="fr-FR" sz="1000" b="1" dirty="0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BERGOZ Instrumentation	</a:t>
            </a:r>
            <a:r>
              <a:rPr lang="fr-FR" sz="1000" b="1" dirty="0" err="1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www.bergoz.com</a:t>
            </a:r>
            <a:endParaRPr lang="fr-FR" sz="1000" b="1" dirty="0" smtClean="0">
              <a:solidFill>
                <a:schemeClr val="bg1"/>
              </a:solidFill>
              <a:latin typeface="Optima" charset="0"/>
              <a:ea typeface="Optima" charset="0"/>
              <a:cs typeface="Optima" charset="0"/>
            </a:endParaRPr>
          </a:p>
          <a:p>
            <a:pPr marL="0" indent="0" algn="l">
              <a:tabLst>
                <a:tab pos="3238500" algn="r"/>
              </a:tabLst>
            </a:pPr>
            <a:r>
              <a:rPr lang="fr-FR" sz="1000" b="1" dirty="0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Espace </a:t>
            </a:r>
            <a:r>
              <a:rPr lang="fr-FR" sz="1000" b="1" dirty="0" err="1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Allondon</a:t>
            </a:r>
            <a:r>
              <a:rPr lang="fr-FR" sz="1000" b="1" dirty="0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 Ouest	Tel: +33</a:t>
            </a:r>
            <a:r>
              <a:rPr lang="fr-FR" sz="1000" b="1" baseline="0" dirty="0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450 42 66 42</a:t>
            </a:r>
          </a:p>
          <a:p>
            <a:pPr marL="0" indent="0" algn="l">
              <a:tabLst>
                <a:tab pos="3238500" algn="r"/>
              </a:tabLst>
            </a:pPr>
            <a:r>
              <a:rPr lang="fr-FR" sz="1000" b="1" dirty="0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016030 Saint Genis Pouilly, France	</a:t>
            </a:r>
            <a:r>
              <a:rPr lang="fr-FR" sz="1000" b="1" dirty="0" err="1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info@bergoz.com</a:t>
            </a:r>
            <a:endParaRPr lang="fr-FR" sz="1000" b="1" dirty="0" smtClean="0">
              <a:solidFill>
                <a:schemeClr val="bg1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00096" y="6298111"/>
            <a:ext cx="231982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000" b="1" dirty="0" smtClean="0">
                <a:latin typeface="Optima" charset="0"/>
                <a:ea typeface="Optima" charset="0"/>
                <a:cs typeface="Optima" charset="0"/>
              </a:rPr>
              <a:t>Les Journées Accélérateurs</a:t>
            </a:r>
          </a:p>
          <a:p>
            <a:r>
              <a:rPr lang="fr-FR" sz="1000" b="1" dirty="0" smtClean="0">
                <a:latin typeface="Optima" charset="0"/>
                <a:ea typeface="Optima" charset="0"/>
                <a:cs typeface="Optima" charset="0"/>
              </a:rPr>
              <a:t>Roscoff 3 – 6 Octobre 2017</a:t>
            </a:r>
            <a:endParaRPr lang="fr-FR" sz="1000" b="1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0" y="900000"/>
            <a:ext cx="9144000" cy="25200"/>
          </a:xfrm>
          <a:prstGeom prst="rect">
            <a:avLst/>
          </a:prstGeom>
          <a:solidFill>
            <a:srgbClr val="A0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60" y="83129"/>
            <a:ext cx="7051040" cy="900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fr-FR" sz="4000" dirty="0" smtClean="0"/>
              <a:t>Nouveautés dans les mesures de charge et de courant</a:t>
            </a:r>
            <a:endParaRPr lang="fr-F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4879" y="1201883"/>
            <a:ext cx="461314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u="sng" dirty="0" err="1" smtClean="0"/>
              <a:t>Bergoz</a:t>
            </a:r>
            <a:r>
              <a:rPr lang="fr-FR" u="sng" dirty="0" smtClean="0"/>
              <a:t> Instrumentation</a:t>
            </a: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Spécialisée depuis 35 ans dans l’instrumentation des faisceaux de particules.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Nous concevons, développons et fabriquons des instruments de haute précision et sans obsolescence.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Présent mondialement sur plus de 1000 accélérateurs de tous types de technologie.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49" y="3275215"/>
            <a:ext cx="3914937" cy="26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CWCT</a:t>
            </a:r>
            <a:r>
              <a:rPr lang="en-US" dirty="0" smtClean="0"/>
              <a:t> </a:t>
            </a: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dirty="0" err="1" smtClean="0"/>
              <a:t>d’application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76" y="969264"/>
            <a:ext cx="6851043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CWCT / BCM-CW-E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175" y="1146820"/>
            <a:ext cx="594108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Les accélérateurs de protons et d’ions jouent un rôle important dans les applications scientifiques, médicales et industrielles.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Malheureusement, l’instrumentation pour de</a:t>
            </a:r>
            <a:br>
              <a:rPr lang="fr-FR" dirty="0" smtClean="0"/>
            </a:br>
            <a:r>
              <a:rPr lang="fr-FR" dirty="0" smtClean="0"/>
              <a:t>tels faisceaux n’est pas toujours utilisable.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Par exemple, la structure longitudinale du faisceau</a:t>
            </a:r>
            <a:br>
              <a:rPr lang="fr-FR" dirty="0" smtClean="0"/>
            </a:br>
            <a:r>
              <a:rPr lang="fr-FR" dirty="0" smtClean="0"/>
              <a:t>favorise les mesures de courants avec des </a:t>
            </a:r>
            <a:r>
              <a:rPr lang="fr-FR" dirty="0" err="1" smtClean="0"/>
              <a:t>DCCTs</a:t>
            </a:r>
            <a:r>
              <a:rPr lang="fr-FR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Mais ceux-ci sont souvent trop volumineux, trop </a:t>
            </a:r>
          </a:p>
          <a:p>
            <a:pPr>
              <a:spcAft>
                <a:spcPts val="600"/>
              </a:spcAft>
            </a:pPr>
            <a:r>
              <a:rPr lang="fr-FR" dirty="0"/>
              <a:t>s</a:t>
            </a:r>
            <a:r>
              <a:rPr lang="fr-FR" dirty="0" smtClean="0"/>
              <a:t>ensibles aux radiations,  trop lents pour un système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d’arrêt d’urgence…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Il y a souvent une bonne raison pour ne pas utiliser de DCCT.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Pourtant, il n’y a aucune alternative sérieuse actuellement.</a:t>
            </a:r>
          </a:p>
        </p:txBody>
      </p:sp>
      <p:pic>
        <p:nvPicPr>
          <p:cNvPr id="6" name="Image 3" descr="Pecub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4556" y="2167196"/>
            <a:ext cx="2549477" cy="2549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68" y="3907379"/>
            <a:ext cx="239522" cy="263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04" y="5714843"/>
            <a:ext cx="239522" cy="263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76" y="3002123"/>
            <a:ext cx="239522" cy="263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92" y="4821779"/>
            <a:ext cx="239522" cy="263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24" y="2087723"/>
            <a:ext cx="239522" cy="263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88" y="1234283"/>
            <a:ext cx="239522" cy="2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CWCT / BCM-CW-E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0" y="1208583"/>
            <a:ext cx="1679969" cy="1895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43" y="1139680"/>
            <a:ext cx="1722740" cy="2009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8918" y="3137742"/>
            <a:ext cx="1280160" cy="64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Filtre passe-haut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6208632" y="3132874"/>
            <a:ext cx="1163782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Filtre passe-bas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6374771" y="4096447"/>
            <a:ext cx="1163782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Filtre passe-bas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4313099" y="4097325"/>
            <a:ext cx="1657985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Echantillonneur-bloqu</a:t>
            </a:r>
            <a:r>
              <a:rPr lang="fr-CH" dirty="0"/>
              <a:t>eur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4026553" y="3481279"/>
            <a:ext cx="3554461" cy="930641"/>
          </a:xfrm>
          <a:custGeom>
            <a:avLst/>
            <a:gdLst>
              <a:gd name="connsiteX0" fmla="*/ 1287262 w 1961965"/>
              <a:gd name="connsiteY0" fmla="*/ 0 h 1136342"/>
              <a:gd name="connsiteX1" fmla="*/ 1961965 w 1961965"/>
              <a:gd name="connsiteY1" fmla="*/ 0 h 1136342"/>
              <a:gd name="connsiteX2" fmla="*/ 1961965 w 1961965"/>
              <a:gd name="connsiteY2" fmla="*/ 656948 h 1136342"/>
              <a:gd name="connsiteX3" fmla="*/ 0 w 1961965"/>
              <a:gd name="connsiteY3" fmla="*/ 656948 h 1136342"/>
              <a:gd name="connsiteX4" fmla="*/ 0 w 1961965"/>
              <a:gd name="connsiteY4" fmla="*/ 1136342 h 1136342"/>
              <a:gd name="connsiteX5" fmla="*/ 319596 w 1961965"/>
              <a:gd name="connsiteY5" fmla="*/ 1136342 h 1136342"/>
              <a:gd name="connsiteX0" fmla="*/ 1793289 w 1961965"/>
              <a:gd name="connsiteY0" fmla="*/ 0 h 1145219"/>
              <a:gd name="connsiteX1" fmla="*/ 1961965 w 1961965"/>
              <a:gd name="connsiteY1" fmla="*/ 8877 h 1145219"/>
              <a:gd name="connsiteX2" fmla="*/ 1961965 w 1961965"/>
              <a:gd name="connsiteY2" fmla="*/ 665825 h 1145219"/>
              <a:gd name="connsiteX3" fmla="*/ 0 w 1961965"/>
              <a:gd name="connsiteY3" fmla="*/ 665825 h 1145219"/>
              <a:gd name="connsiteX4" fmla="*/ 0 w 1961965"/>
              <a:gd name="connsiteY4" fmla="*/ 1145219 h 1145219"/>
              <a:gd name="connsiteX5" fmla="*/ 319596 w 1961965"/>
              <a:gd name="connsiteY5" fmla="*/ 1145219 h 1145219"/>
              <a:gd name="connsiteX0" fmla="*/ 1793289 w 1961965"/>
              <a:gd name="connsiteY0" fmla="*/ 0 h 1137874"/>
              <a:gd name="connsiteX1" fmla="*/ 1961965 w 1961965"/>
              <a:gd name="connsiteY1" fmla="*/ 1532 h 1137874"/>
              <a:gd name="connsiteX2" fmla="*/ 1961965 w 1961965"/>
              <a:gd name="connsiteY2" fmla="*/ 658480 h 1137874"/>
              <a:gd name="connsiteX3" fmla="*/ 0 w 1961965"/>
              <a:gd name="connsiteY3" fmla="*/ 658480 h 1137874"/>
              <a:gd name="connsiteX4" fmla="*/ 0 w 1961965"/>
              <a:gd name="connsiteY4" fmla="*/ 1137874 h 1137874"/>
              <a:gd name="connsiteX5" fmla="*/ 319596 w 1961965"/>
              <a:gd name="connsiteY5" fmla="*/ 1137874 h 1137874"/>
              <a:gd name="connsiteX0" fmla="*/ 1901206 w 1961965"/>
              <a:gd name="connsiteY0" fmla="*/ 8208 h 1136343"/>
              <a:gd name="connsiteX1" fmla="*/ 1961965 w 1961965"/>
              <a:gd name="connsiteY1" fmla="*/ 1 h 1136343"/>
              <a:gd name="connsiteX2" fmla="*/ 1961965 w 1961965"/>
              <a:gd name="connsiteY2" fmla="*/ 656949 h 1136343"/>
              <a:gd name="connsiteX3" fmla="*/ 0 w 1961965"/>
              <a:gd name="connsiteY3" fmla="*/ 656949 h 1136343"/>
              <a:gd name="connsiteX4" fmla="*/ 0 w 1961965"/>
              <a:gd name="connsiteY4" fmla="*/ 1136343 h 1136343"/>
              <a:gd name="connsiteX5" fmla="*/ 319596 w 1961965"/>
              <a:gd name="connsiteY5" fmla="*/ 1136343 h 1136343"/>
              <a:gd name="connsiteX0" fmla="*/ 1901206 w 1961965"/>
              <a:gd name="connsiteY0" fmla="*/ 0 h 1141831"/>
              <a:gd name="connsiteX1" fmla="*/ 1961965 w 1961965"/>
              <a:gd name="connsiteY1" fmla="*/ 5489 h 1141831"/>
              <a:gd name="connsiteX2" fmla="*/ 1961965 w 1961965"/>
              <a:gd name="connsiteY2" fmla="*/ 662437 h 1141831"/>
              <a:gd name="connsiteX3" fmla="*/ 0 w 1961965"/>
              <a:gd name="connsiteY3" fmla="*/ 662437 h 1141831"/>
              <a:gd name="connsiteX4" fmla="*/ 0 w 1961965"/>
              <a:gd name="connsiteY4" fmla="*/ 1141831 h 1141831"/>
              <a:gd name="connsiteX5" fmla="*/ 319596 w 1961965"/>
              <a:gd name="connsiteY5" fmla="*/ 1141831 h 1141831"/>
              <a:gd name="connsiteX0" fmla="*/ 1901206 w 1961965"/>
              <a:gd name="connsiteY0" fmla="*/ 3642 h 1136343"/>
              <a:gd name="connsiteX1" fmla="*/ 1961965 w 1961965"/>
              <a:gd name="connsiteY1" fmla="*/ 1 h 1136343"/>
              <a:gd name="connsiteX2" fmla="*/ 1961965 w 1961965"/>
              <a:gd name="connsiteY2" fmla="*/ 656949 h 1136343"/>
              <a:gd name="connsiteX3" fmla="*/ 0 w 1961965"/>
              <a:gd name="connsiteY3" fmla="*/ 656949 h 1136343"/>
              <a:gd name="connsiteX4" fmla="*/ 0 w 1961965"/>
              <a:gd name="connsiteY4" fmla="*/ 1136343 h 1136343"/>
              <a:gd name="connsiteX5" fmla="*/ 319596 w 1961965"/>
              <a:gd name="connsiteY5" fmla="*/ 1136343 h 1136343"/>
              <a:gd name="connsiteX0" fmla="*/ 1854956 w 1961965"/>
              <a:gd name="connsiteY0" fmla="*/ 0 h 1141831"/>
              <a:gd name="connsiteX1" fmla="*/ 1961965 w 1961965"/>
              <a:gd name="connsiteY1" fmla="*/ 5489 h 1141831"/>
              <a:gd name="connsiteX2" fmla="*/ 1961965 w 1961965"/>
              <a:gd name="connsiteY2" fmla="*/ 662437 h 1141831"/>
              <a:gd name="connsiteX3" fmla="*/ 0 w 1961965"/>
              <a:gd name="connsiteY3" fmla="*/ 662437 h 1141831"/>
              <a:gd name="connsiteX4" fmla="*/ 0 w 1961965"/>
              <a:gd name="connsiteY4" fmla="*/ 1141831 h 1141831"/>
              <a:gd name="connsiteX5" fmla="*/ 319596 w 1961965"/>
              <a:gd name="connsiteY5" fmla="*/ 1141831 h 1141831"/>
              <a:gd name="connsiteX0" fmla="*/ 1854956 w 1961965"/>
              <a:gd name="connsiteY0" fmla="*/ 0 h 1141831"/>
              <a:gd name="connsiteX1" fmla="*/ 1961965 w 1961965"/>
              <a:gd name="connsiteY1" fmla="*/ 923 h 1141831"/>
              <a:gd name="connsiteX2" fmla="*/ 1961965 w 1961965"/>
              <a:gd name="connsiteY2" fmla="*/ 662437 h 1141831"/>
              <a:gd name="connsiteX3" fmla="*/ 0 w 1961965"/>
              <a:gd name="connsiteY3" fmla="*/ 662437 h 1141831"/>
              <a:gd name="connsiteX4" fmla="*/ 0 w 1961965"/>
              <a:gd name="connsiteY4" fmla="*/ 1141831 h 1141831"/>
              <a:gd name="connsiteX5" fmla="*/ 319596 w 1961965"/>
              <a:gd name="connsiteY5" fmla="*/ 1141831 h 1141831"/>
              <a:gd name="connsiteX0" fmla="*/ 1908433 w 1961965"/>
              <a:gd name="connsiteY0" fmla="*/ 0 h 1141831"/>
              <a:gd name="connsiteX1" fmla="*/ 1961965 w 1961965"/>
              <a:gd name="connsiteY1" fmla="*/ 923 h 1141831"/>
              <a:gd name="connsiteX2" fmla="*/ 1961965 w 1961965"/>
              <a:gd name="connsiteY2" fmla="*/ 662437 h 1141831"/>
              <a:gd name="connsiteX3" fmla="*/ 0 w 1961965"/>
              <a:gd name="connsiteY3" fmla="*/ 662437 h 1141831"/>
              <a:gd name="connsiteX4" fmla="*/ 0 w 1961965"/>
              <a:gd name="connsiteY4" fmla="*/ 1141831 h 1141831"/>
              <a:gd name="connsiteX5" fmla="*/ 319596 w 1961965"/>
              <a:gd name="connsiteY5" fmla="*/ 1141831 h 1141831"/>
              <a:gd name="connsiteX0" fmla="*/ 1908433 w 1961965"/>
              <a:gd name="connsiteY0" fmla="*/ 0 h 1338135"/>
              <a:gd name="connsiteX1" fmla="*/ 1961965 w 1961965"/>
              <a:gd name="connsiteY1" fmla="*/ 923 h 1338135"/>
              <a:gd name="connsiteX2" fmla="*/ 1961965 w 1961965"/>
              <a:gd name="connsiteY2" fmla="*/ 662437 h 1338135"/>
              <a:gd name="connsiteX3" fmla="*/ 0 w 1961965"/>
              <a:gd name="connsiteY3" fmla="*/ 662437 h 1338135"/>
              <a:gd name="connsiteX4" fmla="*/ 0 w 1961965"/>
              <a:gd name="connsiteY4" fmla="*/ 1141831 h 1338135"/>
              <a:gd name="connsiteX5" fmla="*/ 312369 w 1961965"/>
              <a:gd name="connsiteY5" fmla="*/ 1338135 h 1338135"/>
              <a:gd name="connsiteX0" fmla="*/ 1914214 w 1967746"/>
              <a:gd name="connsiteY0" fmla="*/ 0 h 1338135"/>
              <a:gd name="connsiteX1" fmla="*/ 1967746 w 1967746"/>
              <a:gd name="connsiteY1" fmla="*/ 923 h 1338135"/>
              <a:gd name="connsiteX2" fmla="*/ 1967746 w 1967746"/>
              <a:gd name="connsiteY2" fmla="*/ 662437 h 1338135"/>
              <a:gd name="connsiteX3" fmla="*/ 5781 w 1967746"/>
              <a:gd name="connsiteY3" fmla="*/ 662437 h 1338135"/>
              <a:gd name="connsiteX4" fmla="*/ 0 w 1967746"/>
              <a:gd name="connsiteY4" fmla="*/ 1333570 h 1338135"/>
              <a:gd name="connsiteX5" fmla="*/ 318150 w 1967746"/>
              <a:gd name="connsiteY5" fmla="*/ 1338135 h 1338135"/>
              <a:gd name="connsiteX0" fmla="*/ 1908433 w 1961965"/>
              <a:gd name="connsiteY0" fmla="*/ 0 h 1338135"/>
              <a:gd name="connsiteX1" fmla="*/ 1961965 w 1961965"/>
              <a:gd name="connsiteY1" fmla="*/ 923 h 1338135"/>
              <a:gd name="connsiteX2" fmla="*/ 1961965 w 1961965"/>
              <a:gd name="connsiteY2" fmla="*/ 662437 h 1338135"/>
              <a:gd name="connsiteX3" fmla="*/ 0 w 1961965"/>
              <a:gd name="connsiteY3" fmla="*/ 662437 h 1338135"/>
              <a:gd name="connsiteX4" fmla="*/ 179220 w 1961965"/>
              <a:gd name="connsiteY4" fmla="*/ 1338135 h 1338135"/>
              <a:gd name="connsiteX5" fmla="*/ 312369 w 1961965"/>
              <a:gd name="connsiteY5" fmla="*/ 1338135 h 1338135"/>
              <a:gd name="connsiteX0" fmla="*/ 1729213 w 1782745"/>
              <a:gd name="connsiteY0" fmla="*/ 0 h 1338135"/>
              <a:gd name="connsiteX1" fmla="*/ 1782745 w 1782745"/>
              <a:gd name="connsiteY1" fmla="*/ 923 h 1338135"/>
              <a:gd name="connsiteX2" fmla="*/ 1782745 w 1782745"/>
              <a:gd name="connsiteY2" fmla="*/ 662437 h 1338135"/>
              <a:gd name="connsiteX3" fmla="*/ 0 w 1782745"/>
              <a:gd name="connsiteY3" fmla="*/ 662437 h 1338135"/>
              <a:gd name="connsiteX4" fmla="*/ 0 w 1782745"/>
              <a:gd name="connsiteY4" fmla="*/ 1338135 h 1338135"/>
              <a:gd name="connsiteX5" fmla="*/ 133149 w 1782745"/>
              <a:gd name="connsiteY5" fmla="*/ 1338135 h 1338135"/>
              <a:gd name="connsiteX0" fmla="*/ 1729213 w 1782745"/>
              <a:gd name="connsiteY0" fmla="*/ 0 h 1338135"/>
              <a:gd name="connsiteX1" fmla="*/ 1782745 w 1782745"/>
              <a:gd name="connsiteY1" fmla="*/ 923 h 1338135"/>
              <a:gd name="connsiteX2" fmla="*/ 1782745 w 1782745"/>
              <a:gd name="connsiteY2" fmla="*/ 667002 h 1338135"/>
              <a:gd name="connsiteX3" fmla="*/ 0 w 1782745"/>
              <a:gd name="connsiteY3" fmla="*/ 662437 h 1338135"/>
              <a:gd name="connsiteX4" fmla="*/ 0 w 1782745"/>
              <a:gd name="connsiteY4" fmla="*/ 1338135 h 1338135"/>
              <a:gd name="connsiteX5" fmla="*/ 133149 w 1782745"/>
              <a:gd name="connsiteY5" fmla="*/ 1338135 h 133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745" h="1338135">
                <a:moveTo>
                  <a:pt x="1729213" y="0"/>
                </a:moveTo>
                <a:lnTo>
                  <a:pt x="1782745" y="923"/>
                </a:lnTo>
                <a:lnTo>
                  <a:pt x="1782745" y="667002"/>
                </a:lnTo>
                <a:lnTo>
                  <a:pt x="0" y="662437"/>
                </a:lnTo>
                <a:lnTo>
                  <a:pt x="0" y="1338135"/>
                </a:lnTo>
                <a:lnTo>
                  <a:pt x="133149" y="1338135"/>
                </a:lnTo>
              </a:path>
            </a:pathLst>
          </a:custGeom>
          <a:noFill/>
          <a:ln w="50800">
            <a:solidFill>
              <a:schemeClr val="accent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18913" y="2953236"/>
            <a:ext cx="1742096" cy="530796"/>
          </a:xfrm>
          <a:custGeom>
            <a:avLst/>
            <a:gdLst>
              <a:gd name="connsiteX0" fmla="*/ 0 w 1145219"/>
              <a:gd name="connsiteY0" fmla="*/ 0 h 781235"/>
              <a:gd name="connsiteX1" fmla="*/ 0 w 1145219"/>
              <a:gd name="connsiteY1" fmla="*/ 781235 h 781235"/>
              <a:gd name="connsiteX2" fmla="*/ 1145219 w 1145219"/>
              <a:gd name="connsiteY2" fmla="*/ 781235 h 7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219" h="781235">
                <a:moveTo>
                  <a:pt x="0" y="0"/>
                </a:moveTo>
                <a:lnTo>
                  <a:pt x="0" y="781235"/>
                </a:lnTo>
                <a:lnTo>
                  <a:pt x="1145219" y="781235"/>
                </a:lnTo>
              </a:path>
            </a:pathLst>
          </a:custGeom>
          <a:noFill/>
          <a:ln w="50800">
            <a:solidFill>
              <a:schemeClr val="accent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656988" y="3484031"/>
            <a:ext cx="435468" cy="0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07660" y="4419613"/>
            <a:ext cx="317503" cy="878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71870" y="4429407"/>
            <a:ext cx="314068" cy="0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20693" y="4090205"/>
            <a:ext cx="1037846" cy="6431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dirty="0" smtClean="0"/>
              <a:t>Tension </a:t>
            </a:r>
            <a:r>
              <a:rPr lang="fr-FR" smtClean="0"/>
              <a:t>de sortie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41565" y="504874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bon ajustement de la bande passante du CWCT permet d’obtenir peu de bruit et des temps de réponses rapides.   Combiné à un échantillonnage analogique rapide, des faisceaux à haute répétition sont mesurables.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7" y="1658611"/>
            <a:ext cx="1677964" cy="97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51" y="3565591"/>
            <a:ext cx="1710478" cy="9720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321170" y="2208586"/>
            <a:ext cx="1259974" cy="225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58196" y="2208811"/>
            <a:ext cx="317888" cy="0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2532" y="2617911"/>
            <a:ext cx="1674789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9357" y="2424236"/>
            <a:ext cx="1674789" cy="0"/>
          </a:xfrm>
          <a:prstGeom prst="line">
            <a:avLst/>
          </a:prstGeom>
          <a:ln w="31750">
            <a:solidFill>
              <a:srgbClr val="00B050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590" y="2656245"/>
            <a:ext cx="201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Courant moyen entrant</a:t>
            </a:r>
          </a:p>
          <a:p>
            <a:r>
              <a:rPr lang="fr-FR" sz="1400" dirty="0" smtClean="0">
                <a:solidFill>
                  <a:srgbClr val="C00000"/>
                </a:solidFill>
              </a:rPr>
              <a:t>Baseline à 0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076183" y="4500817"/>
            <a:ext cx="1707746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73008" y="4307142"/>
            <a:ext cx="1710921" cy="0"/>
          </a:xfrm>
          <a:prstGeom prst="line">
            <a:avLst/>
          </a:prstGeom>
          <a:ln w="31750">
            <a:solidFill>
              <a:srgbClr val="00B050"/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655" y="4147581"/>
            <a:ext cx="2117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Courant moyen sortant à 0</a:t>
            </a:r>
          </a:p>
          <a:p>
            <a:r>
              <a:rPr lang="fr-FR" sz="1400" dirty="0" smtClean="0">
                <a:solidFill>
                  <a:srgbClr val="C00000"/>
                </a:solidFill>
              </a:rPr>
              <a:t>Baseline proportionnelle au courant moyen entrant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610465" y="4500817"/>
            <a:ext cx="958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209003" y="4500817"/>
            <a:ext cx="9586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10707" y="4676474"/>
            <a:ext cx="1774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Echantillonneur-bloqueur</a:t>
            </a:r>
            <a:endParaRPr lang="en-US" sz="12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928468" y="4537591"/>
            <a:ext cx="328467" cy="195762"/>
          </a:xfrm>
          <a:prstGeom prst="line">
            <a:avLst/>
          </a:prstGeom>
          <a:ln w="1905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2654590" y="4533403"/>
            <a:ext cx="273877" cy="199950"/>
          </a:xfrm>
          <a:prstGeom prst="line">
            <a:avLst/>
          </a:prstGeom>
          <a:ln w="1905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32232" y="1135391"/>
            <a:ext cx="142903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Faisceau</a:t>
            </a:r>
            <a:r>
              <a:rPr lang="en-US" dirty="0" smtClean="0"/>
              <a:t> 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CWCT / BCM-CW-E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64" y="3278578"/>
            <a:ext cx="1679969" cy="1895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81" y="1742740"/>
            <a:ext cx="1722740" cy="2009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872" y="1479066"/>
            <a:ext cx="471228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308475" algn="r"/>
              </a:tabLst>
            </a:pPr>
            <a:r>
              <a:rPr lang="fr-FR" u="sng" dirty="0" smtClean="0"/>
              <a:t>Caractéristiques techniques:</a:t>
            </a:r>
          </a:p>
          <a:p>
            <a:pPr>
              <a:spcAft>
                <a:spcPts val="600"/>
              </a:spcAft>
              <a:tabLst>
                <a:tab pos="4308475" algn="r"/>
              </a:tabLst>
            </a:pPr>
            <a:r>
              <a:rPr lang="fr-FR" dirty="0" smtClean="0"/>
              <a:t>Taux de répétition	60 – 500 MHz</a:t>
            </a:r>
          </a:p>
          <a:p>
            <a:pPr>
              <a:spcAft>
                <a:spcPts val="600"/>
              </a:spcAft>
              <a:tabLst>
                <a:tab pos="4308475" algn="r"/>
              </a:tabLst>
            </a:pPr>
            <a:r>
              <a:rPr lang="fr-FR" dirty="0" smtClean="0"/>
              <a:t>Courant moyen du faisceau	10 µA – 200 mA</a:t>
            </a:r>
          </a:p>
          <a:p>
            <a:pPr>
              <a:spcAft>
                <a:spcPts val="600"/>
              </a:spcAft>
              <a:tabLst>
                <a:tab pos="4308475" algn="r"/>
              </a:tabLst>
            </a:pPr>
            <a:r>
              <a:rPr lang="fr-FR" dirty="0" smtClean="0"/>
              <a:t>Bruit sortant à 100 Hz	0.5 µA</a:t>
            </a:r>
          </a:p>
          <a:p>
            <a:pPr>
              <a:spcAft>
                <a:spcPts val="600"/>
              </a:spcAft>
              <a:tabLst>
                <a:tab pos="4308475" algn="r"/>
              </a:tabLst>
            </a:pPr>
            <a:r>
              <a:rPr lang="fr-FR" dirty="0" smtClean="0"/>
              <a:t>Bruit sortant à 10 kHz	1 µA</a:t>
            </a:r>
          </a:p>
          <a:p>
            <a:pPr>
              <a:spcAft>
                <a:spcPts val="600"/>
              </a:spcAft>
              <a:tabLst>
                <a:tab pos="4308475" algn="r"/>
              </a:tabLst>
            </a:pPr>
            <a:r>
              <a:rPr lang="fr-FR" dirty="0" smtClean="0"/>
              <a:t>Temps de montée sortant	1 µs</a:t>
            </a:r>
          </a:p>
          <a:p>
            <a:pPr>
              <a:spcAft>
                <a:spcPts val="600"/>
              </a:spcAft>
              <a:tabLst>
                <a:tab pos="4308475" algn="r"/>
              </a:tabLst>
            </a:pPr>
            <a:r>
              <a:rPr lang="fr-FR" dirty="0" smtClean="0"/>
              <a:t>Tension de sortie (à 1 MΩ)	-4 V … +4 V</a:t>
            </a:r>
          </a:p>
          <a:p>
            <a:pPr>
              <a:spcAft>
                <a:spcPts val="600"/>
              </a:spcAft>
              <a:tabLst>
                <a:tab pos="4308475" algn="r"/>
              </a:tabLst>
            </a:pPr>
            <a:endParaRPr lang="fr-FR" dirty="0" smtClean="0"/>
          </a:p>
          <a:p>
            <a:pPr>
              <a:spcAft>
                <a:spcPts val="600"/>
              </a:spcAft>
              <a:tabLst>
                <a:tab pos="4308475" algn="r"/>
              </a:tabLst>
            </a:pPr>
            <a:r>
              <a:rPr lang="fr-FR" dirty="0" smtClean="0"/>
              <a:t>Contrôlable via USB ou signaux TTL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Turbo-ICT / BCM-RF-E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61" y="3204570"/>
            <a:ext cx="2877312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454" y="1405463"/>
            <a:ext cx="57057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Les accélérateurs X-</a:t>
            </a:r>
            <a:r>
              <a:rPr lang="fr-FR" dirty="0" err="1" smtClean="0"/>
              <a:t>FELs</a:t>
            </a:r>
            <a:r>
              <a:rPr lang="fr-FR" dirty="0" smtClean="0"/>
              <a:t> et Laser-Plasma produisent des impulsions extrêmement courtes et de petites charges.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De nos jours, des impulsions de l’ordre du pico-coulomb sont courantes. Il y en a même de l’ordre du femto-coulomb.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Mais pour mesurer 1 </a:t>
            </a:r>
            <a:r>
              <a:rPr lang="fr-FR" dirty="0" err="1" smtClean="0"/>
              <a:t>pC</a:t>
            </a:r>
            <a:r>
              <a:rPr lang="fr-FR" dirty="0" smtClean="0"/>
              <a:t> avec 1% de résolution,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Le bruit de mesure doit être &lt; 10 </a:t>
            </a:r>
            <a:r>
              <a:rPr lang="fr-FR" dirty="0" err="1" smtClean="0"/>
              <a:t>fC</a:t>
            </a:r>
            <a:r>
              <a:rPr lang="fr-FR" dirty="0" smtClean="0"/>
              <a:t>.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	10 </a:t>
            </a:r>
            <a:r>
              <a:rPr lang="fr-FR" dirty="0" err="1" smtClean="0"/>
              <a:t>fC</a:t>
            </a:r>
            <a:r>
              <a:rPr lang="fr-FR" dirty="0" smtClean="0"/>
              <a:t>   </a:t>
            </a:r>
            <a:r>
              <a:rPr lang="fr-FR" dirty="0" smtClean="0">
                <a:sym typeface="Symbol" charset="2"/>
              </a:rPr>
              <a:t> </a:t>
            </a:r>
            <a:r>
              <a:rPr lang="fr-FR" dirty="0" smtClean="0"/>
              <a:t>  62415 électrons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Mesurer si peu est ambitieux!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56" y="3186590"/>
            <a:ext cx="128269" cy="1409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03" y="3218340"/>
            <a:ext cx="128269" cy="1409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29" y="3100238"/>
            <a:ext cx="128269" cy="1409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68" y="3241193"/>
            <a:ext cx="128269" cy="1409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86" y="3077385"/>
            <a:ext cx="128269" cy="1409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07" y="3045635"/>
            <a:ext cx="128269" cy="1409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7" y="3147862"/>
            <a:ext cx="128269" cy="1409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52" y="3218339"/>
            <a:ext cx="128269" cy="1409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55" y="3077383"/>
            <a:ext cx="128269" cy="1409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92" y="3143414"/>
            <a:ext cx="128269" cy="1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Turbo-ICT / BCM-RF-E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0911" y="3237319"/>
            <a:ext cx="1473709" cy="5847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600" smtClean="0"/>
              <a:t>Transformateur</a:t>
            </a:r>
            <a:endParaRPr lang="fr-F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8637" y="3237319"/>
            <a:ext cx="1252102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Filtre Passe-bande</a:t>
            </a:r>
            <a:endParaRPr lang="fr-F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33966" y="3237318"/>
            <a:ext cx="1216625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Filtre Passe-bande</a:t>
            </a:r>
            <a:endParaRPr lang="fr-F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25776" y="3237319"/>
            <a:ext cx="1400162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Amplificateur logarithmique</a:t>
            </a:r>
            <a:endParaRPr lang="fr-F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78902" y="4207652"/>
            <a:ext cx="149797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Echantillonneur-bloqueur</a:t>
            </a:r>
            <a:endParaRPr lang="fr-FR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876974" y="3563135"/>
            <a:ext cx="215986" cy="0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4558" y="3560483"/>
            <a:ext cx="325498" cy="0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355" y="1040527"/>
            <a:ext cx="197060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Impulsion entrante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7357979" y="1225807"/>
            <a:ext cx="17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Tension de sortie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6559510" y="2834592"/>
            <a:ext cx="25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Enveloppe Logarithmique</a:t>
            </a:r>
            <a:endParaRPr lang="fr-FR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083158" y="4521610"/>
            <a:ext cx="325498" cy="0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12076" y="4198509"/>
            <a:ext cx="1287598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Tension de sortie</a:t>
            </a:r>
            <a:endParaRPr lang="fr-FR" sz="1600" dirty="0"/>
          </a:p>
        </p:txBody>
      </p:sp>
      <p:sp>
        <p:nvSpPr>
          <p:cNvPr id="26" name="Freeform 25"/>
          <p:cNvSpPr/>
          <p:nvPr/>
        </p:nvSpPr>
        <p:spPr>
          <a:xfrm>
            <a:off x="5167940" y="3560483"/>
            <a:ext cx="3624152" cy="956347"/>
          </a:xfrm>
          <a:custGeom>
            <a:avLst/>
            <a:gdLst>
              <a:gd name="connsiteX0" fmla="*/ 1287262 w 1961965"/>
              <a:gd name="connsiteY0" fmla="*/ 0 h 1136342"/>
              <a:gd name="connsiteX1" fmla="*/ 1961965 w 1961965"/>
              <a:gd name="connsiteY1" fmla="*/ 0 h 1136342"/>
              <a:gd name="connsiteX2" fmla="*/ 1961965 w 1961965"/>
              <a:gd name="connsiteY2" fmla="*/ 656948 h 1136342"/>
              <a:gd name="connsiteX3" fmla="*/ 0 w 1961965"/>
              <a:gd name="connsiteY3" fmla="*/ 656948 h 1136342"/>
              <a:gd name="connsiteX4" fmla="*/ 0 w 1961965"/>
              <a:gd name="connsiteY4" fmla="*/ 1136342 h 1136342"/>
              <a:gd name="connsiteX5" fmla="*/ 319596 w 1961965"/>
              <a:gd name="connsiteY5" fmla="*/ 1136342 h 1136342"/>
              <a:gd name="connsiteX0" fmla="*/ 1793289 w 1961965"/>
              <a:gd name="connsiteY0" fmla="*/ 0 h 1145219"/>
              <a:gd name="connsiteX1" fmla="*/ 1961965 w 1961965"/>
              <a:gd name="connsiteY1" fmla="*/ 8877 h 1145219"/>
              <a:gd name="connsiteX2" fmla="*/ 1961965 w 1961965"/>
              <a:gd name="connsiteY2" fmla="*/ 665825 h 1145219"/>
              <a:gd name="connsiteX3" fmla="*/ 0 w 1961965"/>
              <a:gd name="connsiteY3" fmla="*/ 665825 h 1145219"/>
              <a:gd name="connsiteX4" fmla="*/ 0 w 1961965"/>
              <a:gd name="connsiteY4" fmla="*/ 1145219 h 1145219"/>
              <a:gd name="connsiteX5" fmla="*/ 319596 w 1961965"/>
              <a:gd name="connsiteY5" fmla="*/ 1145219 h 1145219"/>
              <a:gd name="connsiteX0" fmla="*/ 1793289 w 1961965"/>
              <a:gd name="connsiteY0" fmla="*/ 0 h 1137874"/>
              <a:gd name="connsiteX1" fmla="*/ 1961965 w 1961965"/>
              <a:gd name="connsiteY1" fmla="*/ 1532 h 1137874"/>
              <a:gd name="connsiteX2" fmla="*/ 1961965 w 1961965"/>
              <a:gd name="connsiteY2" fmla="*/ 658480 h 1137874"/>
              <a:gd name="connsiteX3" fmla="*/ 0 w 1961965"/>
              <a:gd name="connsiteY3" fmla="*/ 658480 h 1137874"/>
              <a:gd name="connsiteX4" fmla="*/ 0 w 1961965"/>
              <a:gd name="connsiteY4" fmla="*/ 1137874 h 1137874"/>
              <a:gd name="connsiteX5" fmla="*/ 319596 w 1961965"/>
              <a:gd name="connsiteY5" fmla="*/ 1137874 h 1137874"/>
              <a:gd name="connsiteX0" fmla="*/ 1901206 w 1961965"/>
              <a:gd name="connsiteY0" fmla="*/ 8208 h 1136343"/>
              <a:gd name="connsiteX1" fmla="*/ 1961965 w 1961965"/>
              <a:gd name="connsiteY1" fmla="*/ 1 h 1136343"/>
              <a:gd name="connsiteX2" fmla="*/ 1961965 w 1961965"/>
              <a:gd name="connsiteY2" fmla="*/ 656949 h 1136343"/>
              <a:gd name="connsiteX3" fmla="*/ 0 w 1961965"/>
              <a:gd name="connsiteY3" fmla="*/ 656949 h 1136343"/>
              <a:gd name="connsiteX4" fmla="*/ 0 w 1961965"/>
              <a:gd name="connsiteY4" fmla="*/ 1136343 h 1136343"/>
              <a:gd name="connsiteX5" fmla="*/ 319596 w 1961965"/>
              <a:gd name="connsiteY5" fmla="*/ 1136343 h 1136343"/>
              <a:gd name="connsiteX0" fmla="*/ 1901206 w 1961965"/>
              <a:gd name="connsiteY0" fmla="*/ 0 h 1141831"/>
              <a:gd name="connsiteX1" fmla="*/ 1961965 w 1961965"/>
              <a:gd name="connsiteY1" fmla="*/ 5489 h 1141831"/>
              <a:gd name="connsiteX2" fmla="*/ 1961965 w 1961965"/>
              <a:gd name="connsiteY2" fmla="*/ 662437 h 1141831"/>
              <a:gd name="connsiteX3" fmla="*/ 0 w 1961965"/>
              <a:gd name="connsiteY3" fmla="*/ 662437 h 1141831"/>
              <a:gd name="connsiteX4" fmla="*/ 0 w 1961965"/>
              <a:gd name="connsiteY4" fmla="*/ 1141831 h 1141831"/>
              <a:gd name="connsiteX5" fmla="*/ 319596 w 1961965"/>
              <a:gd name="connsiteY5" fmla="*/ 1141831 h 1141831"/>
              <a:gd name="connsiteX0" fmla="*/ 1901206 w 1961965"/>
              <a:gd name="connsiteY0" fmla="*/ 3642 h 1136343"/>
              <a:gd name="connsiteX1" fmla="*/ 1961965 w 1961965"/>
              <a:gd name="connsiteY1" fmla="*/ 1 h 1136343"/>
              <a:gd name="connsiteX2" fmla="*/ 1961965 w 1961965"/>
              <a:gd name="connsiteY2" fmla="*/ 656949 h 1136343"/>
              <a:gd name="connsiteX3" fmla="*/ 0 w 1961965"/>
              <a:gd name="connsiteY3" fmla="*/ 656949 h 1136343"/>
              <a:gd name="connsiteX4" fmla="*/ 0 w 1961965"/>
              <a:gd name="connsiteY4" fmla="*/ 1136343 h 1136343"/>
              <a:gd name="connsiteX5" fmla="*/ 319596 w 1961965"/>
              <a:gd name="connsiteY5" fmla="*/ 1136343 h 1136343"/>
              <a:gd name="connsiteX0" fmla="*/ 1854956 w 1961965"/>
              <a:gd name="connsiteY0" fmla="*/ 0 h 1141831"/>
              <a:gd name="connsiteX1" fmla="*/ 1961965 w 1961965"/>
              <a:gd name="connsiteY1" fmla="*/ 5489 h 1141831"/>
              <a:gd name="connsiteX2" fmla="*/ 1961965 w 1961965"/>
              <a:gd name="connsiteY2" fmla="*/ 662437 h 1141831"/>
              <a:gd name="connsiteX3" fmla="*/ 0 w 1961965"/>
              <a:gd name="connsiteY3" fmla="*/ 662437 h 1141831"/>
              <a:gd name="connsiteX4" fmla="*/ 0 w 1961965"/>
              <a:gd name="connsiteY4" fmla="*/ 1141831 h 1141831"/>
              <a:gd name="connsiteX5" fmla="*/ 319596 w 1961965"/>
              <a:gd name="connsiteY5" fmla="*/ 1141831 h 1141831"/>
              <a:gd name="connsiteX0" fmla="*/ 1854956 w 1961965"/>
              <a:gd name="connsiteY0" fmla="*/ 0 h 1141831"/>
              <a:gd name="connsiteX1" fmla="*/ 1961965 w 1961965"/>
              <a:gd name="connsiteY1" fmla="*/ 923 h 1141831"/>
              <a:gd name="connsiteX2" fmla="*/ 1961965 w 1961965"/>
              <a:gd name="connsiteY2" fmla="*/ 662437 h 1141831"/>
              <a:gd name="connsiteX3" fmla="*/ 0 w 1961965"/>
              <a:gd name="connsiteY3" fmla="*/ 662437 h 1141831"/>
              <a:gd name="connsiteX4" fmla="*/ 0 w 1961965"/>
              <a:gd name="connsiteY4" fmla="*/ 1141831 h 1141831"/>
              <a:gd name="connsiteX5" fmla="*/ 319596 w 1961965"/>
              <a:gd name="connsiteY5" fmla="*/ 1141831 h 1141831"/>
              <a:gd name="connsiteX0" fmla="*/ 1908433 w 1961965"/>
              <a:gd name="connsiteY0" fmla="*/ 0 h 1141831"/>
              <a:gd name="connsiteX1" fmla="*/ 1961965 w 1961965"/>
              <a:gd name="connsiteY1" fmla="*/ 923 h 1141831"/>
              <a:gd name="connsiteX2" fmla="*/ 1961965 w 1961965"/>
              <a:gd name="connsiteY2" fmla="*/ 662437 h 1141831"/>
              <a:gd name="connsiteX3" fmla="*/ 0 w 1961965"/>
              <a:gd name="connsiteY3" fmla="*/ 662437 h 1141831"/>
              <a:gd name="connsiteX4" fmla="*/ 0 w 1961965"/>
              <a:gd name="connsiteY4" fmla="*/ 1141831 h 1141831"/>
              <a:gd name="connsiteX5" fmla="*/ 319596 w 1961965"/>
              <a:gd name="connsiteY5" fmla="*/ 1141831 h 1141831"/>
              <a:gd name="connsiteX0" fmla="*/ 1908433 w 1961965"/>
              <a:gd name="connsiteY0" fmla="*/ 0 h 1338135"/>
              <a:gd name="connsiteX1" fmla="*/ 1961965 w 1961965"/>
              <a:gd name="connsiteY1" fmla="*/ 923 h 1338135"/>
              <a:gd name="connsiteX2" fmla="*/ 1961965 w 1961965"/>
              <a:gd name="connsiteY2" fmla="*/ 662437 h 1338135"/>
              <a:gd name="connsiteX3" fmla="*/ 0 w 1961965"/>
              <a:gd name="connsiteY3" fmla="*/ 662437 h 1338135"/>
              <a:gd name="connsiteX4" fmla="*/ 0 w 1961965"/>
              <a:gd name="connsiteY4" fmla="*/ 1141831 h 1338135"/>
              <a:gd name="connsiteX5" fmla="*/ 312369 w 1961965"/>
              <a:gd name="connsiteY5" fmla="*/ 1338135 h 1338135"/>
              <a:gd name="connsiteX0" fmla="*/ 1914214 w 1967746"/>
              <a:gd name="connsiteY0" fmla="*/ 0 h 1338135"/>
              <a:gd name="connsiteX1" fmla="*/ 1967746 w 1967746"/>
              <a:gd name="connsiteY1" fmla="*/ 923 h 1338135"/>
              <a:gd name="connsiteX2" fmla="*/ 1967746 w 1967746"/>
              <a:gd name="connsiteY2" fmla="*/ 662437 h 1338135"/>
              <a:gd name="connsiteX3" fmla="*/ 5781 w 1967746"/>
              <a:gd name="connsiteY3" fmla="*/ 662437 h 1338135"/>
              <a:gd name="connsiteX4" fmla="*/ 0 w 1967746"/>
              <a:gd name="connsiteY4" fmla="*/ 1333570 h 1338135"/>
              <a:gd name="connsiteX5" fmla="*/ 318150 w 1967746"/>
              <a:gd name="connsiteY5" fmla="*/ 1338135 h 1338135"/>
              <a:gd name="connsiteX0" fmla="*/ 1908433 w 1961965"/>
              <a:gd name="connsiteY0" fmla="*/ 0 h 1338135"/>
              <a:gd name="connsiteX1" fmla="*/ 1961965 w 1961965"/>
              <a:gd name="connsiteY1" fmla="*/ 923 h 1338135"/>
              <a:gd name="connsiteX2" fmla="*/ 1961965 w 1961965"/>
              <a:gd name="connsiteY2" fmla="*/ 662437 h 1338135"/>
              <a:gd name="connsiteX3" fmla="*/ 0 w 1961965"/>
              <a:gd name="connsiteY3" fmla="*/ 662437 h 1338135"/>
              <a:gd name="connsiteX4" fmla="*/ 179220 w 1961965"/>
              <a:gd name="connsiteY4" fmla="*/ 1338135 h 1338135"/>
              <a:gd name="connsiteX5" fmla="*/ 312369 w 1961965"/>
              <a:gd name="connsiteY5" fmla="*/ 1338135 h 1338135"/>
              <a:gd name="connsiteX0" fmla="*/ 1729213 w 1782745"/>
              <a:gd name="connsiteY0" fmla="*/ 0 h 1338135"/>
              <a:gd name="connsiteX1" fmla="*/ 1782745 w 1782745"/>
              <a:gd name="connsiteY1" fmla="*/ 923 h 1338135"/>
              <a:gd name="connsiteX2" fmla="*/ 1782745 w 1782745"/>
              <a:gd name="connsiteY2" fmla="*/ 662437 h 1338135"/>
              <a:gd name="connsiteX3" fmla="*/ 0 w 1782745"/>
              <a:gd name="connsiteY3" fmla="*/ 662437 h 1338135"/>
              <a:gd name="connsiteX4" fmla="*/ 0 w 1782745"/>
              <a:gd name="connsiteY4" fmla="*/ 1338135 h 1338135"/>
              <a:gd name="connsiteX5" fmla="*/ 133149 w 1782745"/>
              <a:gd name="connsiteY5" fmla="*/ 1338135 h 1338135"/>
              <a:gd name="connsiteX0" fmla="*/ 1729213 w 1782745"/>
              <a:gd name="connsiteY0" fmla="*/ 0 h 1338135"/>
              <a:gd name="connsiteX1" fmla="*/ 1782745 w 1782745"/>
              <a:gd name="connsiteY1" fmla="*/ 923 h 1338135"/>
              <a:gd name="connsiteX2" fmla="*/ 1782745 w 1782745"/>
              <a:gd name="connsiteY2" fmla="*/ 667002 h 1338135"/>
              <a:gd name="connsiteX3" fmla="*/ 0 w 1782745"/>
              <a:gd name="connsiteY3" fmla="*/ 662437 h 1338135"/>
              <a:gd name="connsiteX4" fmla="*/ 0 w 1782745"/>
              <a:gd name="connsiteY4" fmla="*/ 1338135 h 1338135"/>
              <a:gd name="connsiteX5" fmla="*/ 133149 w 1782745"/>
              <a:gd name="connsiteY5" fmla="*/ 1338135 h 133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745" h="1338135">
                <a:moveTo>
                  <a:pt x="1729213" y="0"/>
                </a:moveTo>
                <a:lnTo>
                  <a:pt x="1782745" y="923"/>
                </a:lnTo>
                <a:lnTo>
                  <a:pt x="1782745" y="667002"/>
                </a:lnTo>
                <a:lnTo>
                  <a:pt x="0" y="662437"/>
                </a:lnTo>
                <a:lnTo>
                  <a:pt x="0" y="1338135"/>
                </a:lnTo>
                <a:lnTo>
                  <a:pt x="133149" y="1338135"/>
                </a:lnTo>
              </a:path>
            </a:pathLst>
          </a:custGeom>
          <a:noFill/>
          <a:ln w="50800">
            <a:solidFill>
              <a:schemeClr val="accent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24273" y="4998291"/>
            <a:ext cx="1163783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Trigger</a:t>
            </a:r>
            <a:br>
              <a:rPr lang="fr-FR" sz="1600" dirty="0" smtClean="0"/>
            </a:br>
            <a:r>
              <a:rPr lang="fr-FR" sz="1600" dirty="0" smtClean="0"/>
              <a:t>sur l’Apex</a:t>
            </a:r>
            <a:endParaRPr lang="fr-FR" sz="1600" dirty="0"/>
          </a:p>
        </p:txBody>
      </p:sp>
      <p:sp>
        <p:nvSpPr>
          <p:cNvPr id="29" name="Freeform 28"/>
          <p:cNvSpPr/>
          <p:nvPr/>
        </p:nvSpPr>
        <p:spPr>
          <a:xfrm>
            <a:off x="6018028" y="4949004"/>
            <a:ext cx="157940" cy="372453"/>
          </a:xfrm>
          <a:custGeom>
            <a:avLst/>
            <a:gdLst>
              <a:gd name="connsiteX0" fmla="*/ 0 w 1145219"/>
              <a:gd name="connsiteY0" fmla="*/ 0 h 781235"/>
              <a:gd name="connsiteX1" fmla="*/ 0 w 1145219"/>
              <a:gd name="connsiteY1" fmla="*/ 781235 h 781235"/>
              <a:gd name="connsiteX2" fmla="*/ 1145219 w 1145219"/>
              <a:gd name="connsiteY2" fmla="*/ 781235 h 781235"/>
              <a:gd name="connsiteX0" fmla="*/ 0 w 1511748"/>
              <a:gd name="connsiteY0" fmla="*/ 6567 h 6567"/>
              <a:gd name="connsiteX1" fmla="*/ 366529 w 1511748"/>
              <a:gd name="connsiteY1" fmla="*/ 0 h 6567"/>
              <a:gd name="connsiteX2" fmla="*/ 1511748 w 1511748"/>
              <a:gd name="connsiteY2" fmla="*/ 0 h 6567"/>
              <a:gd name="connsiteX0" fmla="*/ 0 w 2435"/>
              <a:gd name="connsiteY0" fmla="*/ 934686 h 934686"/>
              <a:gd name="connsiteX1" fmla="*/ 2425 w 2435"/>
              <a:gd name="connsiteY1" fmla="*/ 924686 h 934686"/>
              <a:gd name="connsiteX2" fmla="*/ 2435 w 2435"/>
              <a:gd name="connsiteY2" fmla="*/ 0 h 934686"/>
              <a:gd name="connsiteX0" fmla="*/ 0 w 9960"/>
              <a:gd name="connsiteY0" fmla="*/ 9924 h 9924"/>
              <a:gd name="connsiteX1" fmla="*/ 9959 w 9960"/>
              <a:gd name="connsiteY1" fmla="*/ 9817 h 9924"/>
              <a:gd name="connsiteX2" fmla="*/ 9887 w 9960"/>
              <a:gd name="connsiteY2" fmla="*/ 0 h 9924"/>
              <a:gd name="connsiteX0" fmla="*/ 0 w 10001"/>
              <a:gd name="connsiteY0" fmla="*/ 10537 h 10537"/>
              <a:gd name="connsiteX1" fmla="*/ 9999 w 10001"/>
              <a:gd name="connsiteY1" fmla="*/ 10429 h 10537"/>
              <a:gd name="connsiteX2" fmla="*/ 9984 w 10001"/>
              <a:gd name="connsiteY2" fmla="*/ 0 h 10537"/>
              <a:gd name="connsiteX0" fmla="*/ 0 w 9984"/>
              <a:gd name="connsiteY0" fmla="*/ 10537 h 10582"/>
              <a:gd name="connsiteX1" fmla="*/ 9942 w 9984"/>
              <a:gd name="connsiteY1" fmla="*/ 10582 h 10582"/>
              <a:gd name="connsiteX2" fmla="*/ 9984 w 9984"/>
              <a:gd name="connsiteY2" fmla="*/ 0 h 10582"/>
              <a:gd name="connsiteX0" fmla="*/ 0 w 10000"/>
              <a:gd name="connsiteY0" fmla="*/ 10029 h 10029"/>
              <a:gd name="connsiteX1" fmla="*/ 9958 w 10000"/>
              <a:gd name="connsiteY1" fmla="*/ 10000 h 10029"/>
              <a:gd name="connsiteX2" fmla="*/ 10000 w 10000"/>
              <a:gd name="connsiteY2" fmla="*/ 0 h 10029"/>
              <a:gd name="connsiteX0" fmla="*/ 0 w 10000"/>
              <a:gd name="connsiteY0" fmla="*/ 10029 h 10029"/>
              <a:gd name="connsiteX1" fmla="*/ 9958 w 10000"/>
              <a:gd name="connsiteY1" fmla="*/ 10000 h 10029"/>
              <a:gd name="connsiteX2" fmla="*/ 10000 w 10000"/>
              <a:gd name="connsiteY2" fmla="*/ 0 h 10029"/>
              <a:gd name="connsiteX0" fmla="*/ 0 w 10057"/>
              <a:gd name="connsiteY0" fmla="*/ 9957 h 10000"/>
              <a:gd name="connsiteX1" fmla="*/ 10015 w 10057"/>
              <a:gd name="connsiteY1" fmla="*/ 10000 h 10000"/>
              <a:gd name="connsiteX2" fmla="*/ 10057 w 10057"/>
              <a:gd name="connsiteY2" fmla="*/ 0 h 10000"/>
              <a:gd name="connsiteX0" fmla="*/ 0 w 10016"/>
              <a:gd name="connsiteY0" fmla="*/ 9885 h 9928"/>
              <a:gd name="connsiteX1" fmla="*/ 10015 w 10016"/>
              <a:gd name="connsiteY1" fmla="*/ 9928 h 9928"/>
              <a:gd name="connsiteX2" fmla="*/ 9943 w 10016"/>
              <a:gd name="connsiteY2" fmla="*/ 0 h 9928"/>
              <a:gd name="connsiteX0" fmla="*/ 0 w 10001"/>
              <a:gd name="connsiteY0" fmla="*/ 9957 h 10000"/>
              <a:gd name="connsiteX1" fmla="*/ 9999 w 10001"/>
              <a:gd name="connsiteY1" fmla="*/ 10000 h 10000"/>
              <a:gd name="connsiteX2" fmla="*/ 9984 w 10001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" h="10000">
                <a:moveTo>
                  <a:pt x="0" y="9957"/>
                </a:moveTo>
                <a:lnTo>
                  <a:pt x="9999" y="10000"/>
                </a:lnTo>
                <a:cubicBezTo>
                  <a:pt x="10011" y="6837"/>
                  <a:pt x="9972" y="3163"/>
                  <a:pt x="9984" y="0"/>
                </a:cubicBezTo>
              </a:path>
            </a:pathLst>
          </a:custGeom>
          <a:noFill/>
          <a:ln w="50800">
            <a:solidFill>
              <a:schemeClr val="accent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16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4" y="1512058"/>
            <a:ext cx="334754" cy="1464643"/>
          </a:xfrm>
          <a:prstGeom prst="rect">
            <a:avLst/>
          </a:prstGeom>
        </p:spPr>
      </p:pic>
      <p:pic>
        <p:nvPicPr>
          <p:cNvPr id="31" name="Image 1679" descr="T-IC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2" y="1419259"/>
            <a:ext cx="2363112" cy="1647366"/>
          </a:xfrm>
          <a:prstGeom prst="rect">
            <a:avLst/>
          </a:prstGeom>
        </p:spPr>
      </p:pic>
      <p:pic>
        <p:nvPicPr>
          <p:cNvPr id="32" name="Image 168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39" y="2020191"/>
            <a:ext cx="1781070" cy="1466666"/>
          </a:xfrm>
          <a:prstGeom prst="rect">
            <a:avLst/>
          </a:prstGeom>
        </p:spPr>
      </p:pic>
      <p:pic>
        <p:nvPicPr>
          <p:cNvPr id="33" name="Image 1678" descr="BCM RF de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37" y="1142277"/>
            <a:ext cx="1618235" cy="1682375"/>
          </a:xfrm>
          <a:prstGeom prst="rect">
            <a:avLst/>
          </a:prstGeom>
        </p:spPr>
      </p:pic>
      <p:pic>
        <p:nvPicPr>
          <p:cNvPr id="34" name="Image 168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28" y="1569319"/>
            <a:ext cx="2193590" cy="1294593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3508745" y="3560483"/>
            <a:ext cx="1940499" cy="2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3834" y="2237090"/>
            <a:ext cx="825316" cy="0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23077" y="2234962"/>
            <a:ext cx="499631" cy="0"/>
          </a:xfrm>
          <a:prstGeom prst="line">
            <a:avLst/>
          </a:prstGeom>
          <a:ln w="508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9419" y="4114025"/>
            <a:ext cx="450485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Le Turbo-ICT détecte la puissance spectrale du signal entrant sur une bande passante étroite. Le résultat est une résonance.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Le BCM-RF utilise l’amplification logarithmique et un échantillonneur-bloqueur pour déterminer l’amplitude de la résonance.</a:t>
            </a:r>
          </a:p>
        </p:txBody>
      </p:sp>
    </p:spTree>
    <p:extLst>
      <p:ext uri="{BB962C8B-B14F-4D97-AF65-F5344CB8AC3E}">
        <p14:creationId xmlns:p14="http://schemas.microsoft.com/office/powerpoint/2010/main" val="15373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Turbo-ICT / BCM-RF-E</a:t>
            </a:r>
            <a:endParaRPr lang="en-US" dirty="0"/>
          </a:p>
        </p:txBody>
      </p:sp>
      <p:grpSp>
        <p:nvGrpSpPr>
          <p:cNvPr id="35" name="Grouper 3"/>
          <p:cNvGrpSpPr/>
          <p:nvPr/>
        </p:nvGrpSpPr>
        <p:grpSpPr>
          <a:xfrm>
            <a:off x="4994817" y="2147777"/>
            <a:ext cx="4028956" cy="2169042"/>
            <a:chOff x="2429995" y="6381825"/>
            <a:chExt cx="4218007" cy="2270820"/>
          </a:xfrm>
        </p:grpSpPr>
        <p:pic>
          <p:nvPicPr>
            <p:cNvPr id="36" name="Image 16" descr="BCM RF d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0338">
              <a:off x="2429995" y="6381825"/>
              <a:ext cx="2078962" cy="2160000"/>
            </a:xfrm>
            <a:prstGeom prst="rect">
              <a:avLst/>
            </a:prstGeom>
          </p:spPr>
        </p:pic>
        <p:pic>
          <p:nvPicPr>
            <p:cNvPr id="37" name="Image 17" descr="T-IC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289" y="6492645"/>
              <a:ext cx="3098713" cy="2160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54299" y="900001"/>
            <a:ext cx="821362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u="sng" dirty="0" smtClean="0"/>
              <a:t>Mesures de charge d’impulsion unique: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dirty="0" smtClean="0"/>
              <a:t>Charge du faisceau	50 </a:t>
            </a:r>
            <a:r>
              <a:rPr lang="fr-FR" dirty="0" err="1" smtClean="0"/>
              <a:t>fC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300 </a:t>
            </a:r>
            <a:r>
              <a:rPr lang="fr-FR" dirty="0" err="1" smtClean="0"/>
              <a:t>pC</a:t>
            </a:r>
            <a:r>
              <a:rPr lang="fr-FR" dirty="0" smtClean="0"/>
              <a:t>	*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dirty="0" smtClean="0"/>
              <a:t>Bruit par impulsion	10 </a:t>
            </a:r>
            <a:r>
              <a:rPr lang="fr-FR" dirty="0" err="1" smtClean="0"/>
              <a:t>fC</a:t>
            </a:r>
            <a:r>
              <a:rPr lang="fr-FR" dirty="0" smtClean="0"/>
              <a:t> ou 1% charge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dirty="0" smtClean="0"/>
              <a:t>Taux de répétition	jq. 2 MHz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endParaRPr lang="fr-FR" dirty="0" smtClean="0"/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u="sng" dirty="0" smtClean="0"/>
              <a:t>Mesures de courant de faisceau CW: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dirty="0" smtClean="0"/>
              <a:t>Courant moyen du faisceau	0.5 µA </a:t>
            </a:r>
            <a:r>
              <a:rPr lang="mr-IN" dirty="0" smtClean="0"/>
              <a:t>–</a:t>
            </a:r>
            <a:r>
              <a:rPr lang="fr-FR" dirty="0" smtClean="0"/>
              <a:t> 3 mA	*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dirty="0" smtClean="0"/>
              <a:t>Bruit total	0.1 µArms ou 1% du courant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dirty="0" smtClean="0"/>
              <a:t>Bande passante sortante	5 MHz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endParaRPr lang="fr-FR" dirty="0" smtClean="0"/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dirty="0" smtClean="0"/>
              <a:t>Contrôlable via USB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r>
              <a:rPr lang="fr-FR" dirty="0"/>
              <a:t>G</a:t>
            </a:r>
            <a:r>
              <a:rPr lang="fr-FR" dirty="0" smtClean="0"/>
              <a:t>énérateur d’impulsion calibrée</a:t>
            </a:r>
          </a:p>
          <a:p>
            <a:pPr>
              <a:spcAft>
                <a:spcPts val="600"/>
              </a:spcAft>
              <a:tabLst>
                <a:tab pos="4127500" algn="r"/>
                <a:tab pos="4222750" algn="l"/>
              </a:tabLst>
            </a:pPr>
            <a:endParaRPr lang="fr-FR" dirty="0" smtClean="0"/>
          </a:p>
          <a:p>
            <a:pPr>
              <a:spcAft>
                <a:spcPts val="600"/>
              </a:spcAft>
              <a:tabLst>
                <a:tab pos="174625" algn="l"/>
                <a:tab pos="4127500" algn="r"/>
                <a:tab pos="4222750" algn="l"/>
              </a:tabLst>
            </a:pPr>
            <a:r>
              <a:rPr lang="fr-FR" dirty="0" smtClean="0"/>
              <a:t>*	Les amplitudes peuvent être </a:t>
            </a:r>
            <a:r>
              <a:rPr lang="fr-FR" dirty="0"/>
              <a:t>adaptées </a:t>
            </a:r>
            <a:r>
              <a:rPr lang="fr-FR" dirty="0" smtClean="0"/>
              <a:t>à des charges et des courants plus élevés.</a:t>
            </a:r>
          </a:p>
        </p:txBody>
      </p:sp>
    </p:spTree>
    <p:extLst>
      <p:ext uri="{BB962C8B-B14F-4D97-AF65-F5344CB8AC3E}">
        <p14:creationId xmlns:p14="http://schemas.microsoft.com/office/powerpoint/2010/main" val="19908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CWCT</a:t>
            </a:r>
            <a:r>
              <a:rPr lang="en-US" dirty="0" smtClean="0"/>
              <a:t> </a:t>
            </a: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dirty="0" err="1" smtClean="0"/>
              <a:t>d’application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953525"/>
            <a:ext cx="6729983" cy="50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CWCT</a:t>
            </a:r>
            <a:r>
              <a:rPr lang="en-US" dirty="0" smtClean="0"/>
              <a:t> </a:t>
            </a: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dirty="0" err="1" smtClean="0"/>
              <a:t>d’application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2" y="978408"/>
            <a:ext cx="6843290" cy="51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3741</TotalTime>
  <Words>301</Words>
  <Application>Microsoft Macintosh PowerPoint</Application>
  <PresentationFormat>Présentation à l'écran (4:3)</PresentationFormat>
  <Paragraphs>86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Optima</vt:lpstr>
      <vt:lpstr>Symbol</vt:lpstr>
      <vt:lpstr>Thème Office</vt:lpstr>
      <vt:lpstr>Nouveautés dans les mesures de charge et de courant</vt:lpstr>
      <vt:lpstr>CWCT / BCM-CW-E</vt:lpstr>
      <vt:lpstr>CWCT / BCM-CW-E</vt:lpstr>
      <vt:lpstr>CWCT / BCM-CW-E</vt:lpstr>
      <vt:lpstr>Turbo-ICT / BCM-RF-E</vt:lpstr>
      <vt:lpstr>Turbo-ICT / BCM-RF-E</vt:lpstr>
      <vt:lpstr>Turbo-ICT / BCM-RF-E</vt:lpstr>
      <vt:lpstr>CWCT domaine d’application</vt:lpstr>
      <vt:lpstr>CWCT domaine d’application</vt:lpstr>
      <vt:lpstr>CWCT domaine d’application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Julien Bergoz</cp:lastModifiedBy>
  <cp:revision>145</cp:revision>
  <cp:lastPrinted>2017-09-29T10:05:40Z</cp:lastPrinted>
  <dcterms:created xsi:type="dcterms:W3CDTF">2017-09-26T06:14:08Z</dcterms:created>
  <dcterms:modified xsi:type="dcterms:W3CDTF">2017-10-04T15:51:39Z</dcterms:modified>
</cp:coreProperties>
</file>